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59" r:id="rId3"/>
    <p:sldId id="257" r:id="rId4"/>
    <p:sldId id="261" r:id="rId5"/>
    <p:sldId id="270" r:id="rId6"/>
    <p:sldId id="263" r:id="rId7"/>
    <p:sldId id="265" r:id="rId8"/>
    <p:sldId id="266" r:id="rId9"/>
    <p:sldId id="264" r:id="rId10"/>
    <p:sldId id="268" r:id="rId11"/>
    <p:sldId id="269" r:id="rId12"/>
    <p:sldId id="271" r:id="rId13"/>
    <p:sldId id="267" r:id="rId14"/>
    <p:sldId id="272" r:id="rId15"/>
    <p:sldId id="273" r:id="rId16"/>
    <p:sldId id="296" r:id="rId17"/>
    <p:sldId id="297" r:id="rId18"/>
    <p:sldId id="276" r:id="rId19"/>
    <p:sldId id="278" r:id="rId20"/>
    <p:sldId id="280" r:id="rId21"/>
    <p:sldId id="284" r:id="rId22"/>
    <p:sldId id="282" r:id="rId23"/>
    <p:sldId id="283" r:id="rId24"/>
    <p:sldId id="285" r:id="rId25"/>
    <p:sldId id="286" r:id="rId26"/>
    <p:sldId id="287" r:id="rId27"/>
    <p:sldId id="288" r:id="rId28"/>
    <p:sldId id="289" r:id="rId29"/>
    <p:sldId id="290" r:id="rId30"/>
    <p:sldId id="281" r:id="rId31"/>
    <p:sldId id="277" r:id="rId32"/>
    <p:sldId id="295" r:id="rId33"/>
    <p:sldId id="258" r:id="rId34"/>
    <p:sldId id="262"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3CD"/>
    <a:srgbClr val="210694"/>
    <a:srgbClr val="FFFFCC"/>
    <a:srgbClr val="E5EFE5"/>
    <a:srgbClr val="F9E6E6"/>
    <a:srgbClr val="F8F8F8"/>
    <a:srgbClr val="371EA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15" autoAdjust="0"/>
    <p:restoredTop sz="88522" autoAdjust="0"/>
  </p:normalViewPr>
  <p:slideViewPr>
    <p:cSldViewPr snapToGrid="0">
      <p:cViewPr varScale="1">
        <p:scale>
          <a:sx n="90" d="100"/>
          <a:sy n="90" d="100"/>
        </p:scale>
        <p:origin x="82" y="51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0888EC-5449-45C6-957A-EF50678B5DBA}" type="datetimeFigureOut">
              <a:rPr lang="zh-CN" altLang="en-US" smtClean="0"/>
              <a:t>2022/2/22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8CCB30-AF9B-4A37-9966-876C3485C395}" type="slidenum">
              <a:rPr lang="zh-CN" altLang="en-US" smtClean="0"/>
              <a:t>‹#›</a:t>
            </a:fld>
            <a:endParaRPr lang="zh-CN" altLang="en-US"/>
          </a:p>
        </p:txBody>
      </p:sp>
    </p:spTree>
    <p:extLst>
      <p:ext uri="{BB962C8B-B14F-4D97-AF65-F5344CB8AC3E}">
        <p14:creationId xmlns:p14="http://schemas.microsoft.com/office/powerpoint/2010/main" val="3386898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88CCB30-AF9B-4A37-9966-876C3485C395}" type="slidenum">
              <a:rPr lang="zh-CN" altLang="en-US" smtClean="0"/>
              <a:t>1</a:t>
            </a:fld>
            <a:endParaRPr lang="zh-CN" altLang="en-US"/>
          </a:p>
        </p:txBody>
      </p:sp>
    </p:spTree>
    <p:extLst>
      <p:ext uri="{BB962C8B-B14F-4D97-AF65-F5344CB8AC3E}">
        <p14:creationId xmlns:p14="http://schemas.microsoft.com/office/powerpoint/2010/main" val="3210963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不管是命题逻辑还是一阶逻辑，其内容都由基本概念、公式语法、公式语义、等值演算、推理理论和应用这六部分组成。</a:t>
            </a:r>
          </a:p>
        </p:txBody>
      </p:sp>
      <p:sp>
        <p:nvSpPr>
          <p:cNvPr id="4" name="灯片编号占位符 3"/>
          <p:cNvSpPr>
            <a:spLocks noGrp="1"/>
          </p:cNvSpPr>
          <p:nvPr>
            <p:ph type="sldNum" sz="quarter" idx="5"/>
          </p:nvPr>
        </p:nvSpPr>
        <p:spPr/>
        <p:txBody>
          <a:bodyPr/>
          <a:lstStyle/>
          <a:p>
            <a:fld id="{488CCB30-AF9B-4A37-9966-876C3485C395}" type="slidenum">
              <a:rPr lang="zh-CN" altLang="en-US" smtClean="0"/>
              <a:t>3</a:t>
            </a:fld>
            <a:endParaRPr lang="zh-CN" altLang="en-US"/>
          </a:p>
        </p:txBody>
      </p:sp>
    </p:spTree>
    <p:extLst>
      <p:ext uri="{BB962C8B-B14F-4D97-AF65-F5344CB8AC3E}">
        <p14:creationId xmlns:p14="http://schemas.microsoft.com/office/powerpoint/2010/main" val="26006603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88CCB30-AF9B-4A37-9966-876C3485C395}" type="slidenum">
              <a:rPr lang="zh-CN" altLang="en-US" smtClean="0"/>
              <a:t>8</a:t>
            </a:fld>
            <a:endParaRPr lang="zh-CN" altLang="en-US"/>
          </a:p>
        </p:txBody>
      </p:sp>
    </p:spTree>
    <p:extLst>
      <p:ext uri="{BB962C8B-B14F-4D97-AF65-F5344CB8AC3E}">
        <p14:creationId xmlns:p14="http://schemas.microsoft.com/office/powerpoint/2010/main" val="4973783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88CCB30-AF9B-4A37-9966-876C3485C395}" type="slidenum">
              <a:rPr lang="zh-CN" altLang="en-US" smtClean="0"/>
              <a:t>16</a:t>
            </a:fld>
            <a:endParaRPr lang="zh-CN" altLang="en-US"/>
          </a:p>
        </p:txBody>
      </p:sp>
    </p:spTree>
    <p:extLst>
      <p:ext uri="{BB962C8B-B14F-4D97-AF65-F5344CB8AC3E}">
        <p14:creationId xmlns:p14="http://schemas.microsoft.com/office/powerpoint/2010/main" val="32423888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88CCB30-AF9B-4A37-9966-876C3485C395}" type="slidenum">
              <a:rPr lang="zh-CN" altLang="en-US" smtClean="0"/>
              <a:t>17</a:t>
            </a:fld>
            <a:endParaRPr lang="zh-CN" altLang="en-US"/>
          </a:p>
        </p:txBody>
      </p:sp>
    </p:spTree>
    <p:extLst>
      <p:ext uri="{BB962C8B-B14F-4D97-AF65-F5344CB8AC3E}">
        <p14:creationId xmlns:p14="http://schemas.microsoft.com/office/powerpoint/2010/main" val="1590544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25C966-37BD-47D9-B990-1A6A1FE5F0B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49D9C34-EDDD-43FE-AA35-963FFD1FF8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EDC7551-9C6F-433E-BFE6-8AEE56E52D31}"/>
              </a:ext>
            </a:extLst>
          </p:cNvPr>
          <p:cNvSpPr>
            <a:spLocks noGrp="1"/>
          </p:cNvSpPr>
          <p:nvPr>
            <p:ph type="dt" sz="half" idx="10"/>
          </p:nvPr>
        </p:nvSpPr>
        <p:spPr/>
        <p:txBody>
          <a:bodyPr/>
          <a:lstStyle/>
          <a:p>
            <a:fld id="{B210D257-3BE1-47F0-9688-13EF46E6FAF0}" type="datetimeFigureOut">
              <a:rPr lang="zh-CN" altLang="en-US" smtClean="0"/>
              <a:t>2022/2/22</a:t>
            </a:fld>
            <a:endParaRPr lang="zh-CN" altLang="en-US"/>
          </a:p>
        </p:txBody>
      </p:sp>
      <p:sp>
        <p:nvSpPr>
          <p:cNvPr id="5" name="页脚占位符 4">
            <a:extLst>
              <a:ext uri="{FF2B5EF4-FFF2-40B4-BE49-F238E27FC236}">
                <a16:creationId xmlns:a16="http://schemas.microsoft.com/office/drawing/2014/main" id="{89AB5C2D-712F-4BD8-8984-2E37A2E7B57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A768131-A3B7-4C5E-B375-3F29F68D7C49}"/>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4094735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CA9BE9-63C1-4F8E-844D-93871FFA2D8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FD754CE-AA03-4C5D-9359-E7AE5A11D573}"/>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98152E5-B11B-4F5B-8551-6267E7C81605}"/>
              </a:ext>
            </a:extLst>
          </p:cNvPr>
          <p:cNvSpPr>
            <a:spLocks noGrp="1"/>
          </p:cNvSpPr>
          <p:nvPr>
            <p:ph type="dt" sz="half" idx="10"/>
          </p:nvPr>
        </p:nvSpPr>
        <p:spPr/>
        <p:txBody>
          <a:bodyPr/>
          <a:lstStyle/>
          <a:p>
            <a:fld id="{B210D257-3BE1-47F0-9688-13EF46E6FAF0}" type="datetimeFigureOut">
              <a:rPr lang="zh-CN" altLang="en-US" smtClean="0"/>
              <a:t>2022/2/22</a:t>
            </a:fld>
            <a:endParaRPr lang="zh-CN" altLang="en-US"/>
          </a:p>
        </p:txBody>
      </p:sp>
      <p:sp>
        <p:nvSpPr>
          <p:cNvPr id="5" name="页脚占位符 4">
            <a:extLst>
              <a:ext uri="{FF2B5EF4-FFF2-40B4-BE49-F238E27FC236}">
                <a16:creationId xmlns:a16="http://schemas.microsoft.com/office/drawing/2014/main" id="{F62F89DB-DECC-4D63-BF05-242606134A7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49E0C33-663E-4115-AC5B-2C2322446FA1}"/>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2863635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08AE2C3-9AE9-49EA-B7E2-12F63A48CF6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58F4C53-4136-4531-A949-086F434ACCB6}"/>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CB155AA-9A48-44A9-BF3D-A07C5FFC0FF9}"/>
              </a:ext>
            </a:extLst>
          </p:cNvPr>
          <p:cNvSpPr>
            <a:spLocks noGrp="1"/>
          </p:cNvSpPr>
          <p:nvPr>
            <p:ph type="dt" sz="half" idx="10"/>
          </p:nvPr>
        </p:nvSpPr>
        <p:spPr/>
        <p:txBody>
          <a:bodyPr/>
          <a:lstStyle/>
          <a:p>
            <a:fld id="{B210D257-3BE1-47F0-9688-13EF46E6FAF0}" type="datetimeFigureOut">
              <a:rPr lang="zh-CN" altLang="en-US" smtClean="0"/>
              <a:t>2022/2/22</a:t>
            </a:fld>
            <a:endParaRPr lang="zh-CN" altLang="en-US"/>
          </a:p>
        </p:txBody>
      </p:sp>
      <p:sp>
        <p:nvSpPr>
          <p:cNvPr id="5" name="页脚占位符 4">
            <a:extLst>
              <a:ext uri="{FF2B5EF4-FFF2-40B4-BE49-F238E27FC236}">
                <a16:creationId xmlns:a16="http://schemas.microsoft.com/office/drawing/2014/main" id="{8AFCA7E8-2754-4253-BF45-4E276321C58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A5F171A-2876-4457-86B9-F066CC51271E}"/>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2341590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8F472E-5B0D-4E91-BB50-ECBA94C2E63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F177F74-E5FC-4615-B7E8-20F6A6DB7F35}"/>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5F970FA-6208-41BC-9952-B73C8408CA34}"/>
              </a:ext>
            </a:extLst>
          </p:cNvPr>
          <p:cNvSpPr>
            <a:spLocks noGrp="1"/>
          </p:cNvSpPr>
          <p:nvPr>
            <p:ph type="dt" sz="half" idx="10"/>
          </p:nvPr>
        </p:nvSpPr>
        <p:spPr/>
        <p:txBody>
          <a:bodyPr/>
          <a:lstStyle/>
          <a:p>
            <a:fld id="{B210D257-3BE1-47F0-9688-13EF46E6FAF0}" type="datetimeFigureOut">
              <a:rPr lang="zh-CN" altLang="en-US" smtClean="0"/>
              <a:t>2022/2/22</a:t>
            </a:fld>
            <a:endParaRPr lang="zh-CN" altLang="en-US"/>
          </a:p>
        </p:txBody>
      </p:sp>
      <p:sp>
        <p:nvSpPr>
          <p:cNvPr id="5" name="页脚占位符 4">
            <a:extLst>
              <a:ext uri="{FF2B5EF4-FFF2-40B4-BE49-F238E27FC236}">
                <a16:creationId xmlns:a16="http://schemas.microsoft.com/office/drawing/2014/main" id="{D89E956F-7F1A-45B2-B0A8-4B3F89E0D8F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517906B-5520-4C03-AF06-04CC1D32DDF0}"/>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1239390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62F85A-8626-4377-9B95-C3BCE689EF9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65CC3ED-9C63-44ED-B9B0-6DEF5888BA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14B6DFFE-3901-49AD-A23B-DAADBF816EE9}"/>
              </a:ext>
            </a:extLst>
          </p:cNvPr>
          <p:cNvSpPr>
            <a:spLocks noGrp="1"/>
          </p:cNvSpPr>
          <p:nvPr>
            <p:ph type="dt" sz="half" idx="10"/>
          </p:nvPr>
        </p:nvSpPr>
        <p:spPr/>
        <p:txBody>
          <a:bodyPr/>
          <a:lstStyle/>
          <a:p>
            <a:fld id="{B210D257-3BE1-47F0-9688-13EF46E6FAF0}" type="datetimeFigureOut">
              <a:rPr lang="zh-CN" altLang="en-US" smtClean="0"/>
              <a:t>2022/2/22</a:t>
            </a:fld>
            <a:endParaRPr lang="zh-CN" altLang="en-US"/>
          </a:p>
        </p:txBody>
      </p:sp>
      <p:sp>
        <p:nvSpPr>
          <p:cNvPr id="5" name="页脚占位符 4">
            <a:extLst>
              <a:ext uri="{FF2B5EF4-FFF2-40B4-BE49-F238E27FC236}">
                <a16:creationId xmlns:a16="http://schemas.microsoft.com/office/drawing/2014/main" id="{9FDA56A1-C10E-4508-8423-482B54B9357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63F4EA9-AE40-466B-8BBA-D73061D2E3AB}"/>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2482449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20194D-B1A6-423E-8567-1D4773BE067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ED5B8A5-9958-4755-8578-AB3E7F5EABAC}"/>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6065FEEF-9B48-4FEF-B214-814D954FB3BB}"/>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3F378CEB-CAC4-44A7-BF8C-619E5F63832D}"/>
              </a:ext>
            </a:extLst>
          </p:cNvPr>
          <p:cNvSpPr>
            <a:spLocks noGrp="1"/>
          </p:cNvSpPr>
          <p:nvPr>
            <p:ph type="dt" sz="half" idx="10"/>
          </p:nvPr>
        </p:nvSpPr>
        <p:spPr/>
        <p:txBody>
          <a:bodyPr/>
          <a:lstStyle/>
          <a:p>
            <a:fld id="{B210D257-3BE1-47F0-9688-13EF46E6FAF0}" type="datetimeFigureOut">
              <a:rPr lang="zh-CN" altLang="en-US" smtClean="0"/>
              <a:t>2022/2/22</a:t>
            </a:fld>
            <a:endParaRPr lang="zh-CN" altLang="en-US"/>
          </a:p>
        </p:txBody>
      </p:sp>
      <p:sp>
        <p:nvSpPr>
          <p:cNvPr id="6" name="页脚占位符 5">
            <a:extLst>
              <a:ext uri="{FF2B5EF4-FFF2-40B4-BE49-F238E27FC236}">
                <a16:creationId xmlns:a16="http://schemas.microsoft.com/office/drawing/2014/main" id="{0FB4D173-9554-4FD1-934F-E0560855A50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2220FE5-6E21-40AD-B421-66883AE5B1F3}"/>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1754179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14D51D-48AE-4549-AF1D-56C75AC8330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1613486-A6B7-4936-82B0-E10BDB21C3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14BDFA65-5C0E-4252-8C9B-B90DD4CCDDD1}"/>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BB4E4F45-9135-423B-8512-3D3B66E05C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9E069E3F-B963-45F3-91B6-D205A1191B1C}"/>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8641007C-6C31-4736-97F0-D4F386B525D7}"/>
              </a:ext>
            </a:extLst>
          </p:cNvPr>
          <p:cNvSpPr>
            <a:spLocks noGrp="1"/>
          </p:cNvSpPr>
          <p:nvPr>
            <p:ph type="dt" sz="half" idx="10"/>
          </p:nvPr>
        </p:nvSpPr>
        <p:spPr/>
        <p:txBody>
          <a:bodyPr/>
          <a:lstStyle/>
          <a:p>
            <a:fld id="{B210D257-3BE1-47F0-9688-13EF46E6FAF0}" type="datetimeFigureOut">
              <a:rPr lang="zh-CN" altLang="en-US" smtClean="0"/>
              <a:t>2022/2/22</a:t>
            </a:fld>
            <a:endParaRPr lang="zh-CN" altLang="en-US"/>
          </a:p>
        </p:txBody>
      </p:sp>
      <p:sp>
        <p:nvSpPr>
          <p:cNvPr id="8" name="页脚占位符 7">
            <a:extLst>
              <a:ext uri="{FF2B5EF4-FFF2-40B4-BE49-F238E27FC236}">
                <a16:creationId xmlns:a16="http://schemas.microsoft.com/office/drawing/2014/main" id="{9CD96F3D-805F-4F39-B2E8-793DA215EC9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7E010EE-B88E-45E1-9D23-68338C378EE1}"/>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316824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A2ADC8-2060-472F-B376-EF7735FFD16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3F03157-24D5-4CF4-A9B9-8E1585E3A17A}"/>
              </a:ext>
            </a:extLst>
          </p:cNvPr>
          <p:cNvSpPr>
            <a:spLocks noGrp="1"/>
          </p:cNvSpPr>
          <p:nvPr>
            <p:ph type="dt" sz="half" idx="10"/>
          </p:nvPr>
        </p:nvSpPr>
        <p:spPr/>
        <p:txBody>
          <a:bodyPr/>
          <a:lstStyle/>
          <a:p>
            <a:fld id="{B210D257-3BE1-47F0-9688-13EF46E6FAF0}" type="datetimeFigureOut">
              <a:rPr lang="zh-CN" altLang="en-US" smtClean="0"/>
              <a:t>2022/2/22</a:t>
            </a:fld>
            <a:endParaRPr lang="zh-CN" altLang="en-US"/>
          </a:p>
        </p:txBody>
      </p:sp>
      <p:sp>
        <p:nvSpPr>
          <p:cNvPr id="4" name="页脚占位符 3">
            <a:extLst>
              <a:ext uri="{FF2B5EF4-FFF2-40B4-BE49-F238E27FC236}">
                <a16:creationId xmlns:a16="http://schemas.microsoft.com/office/drawing/2014/main" id="{5158797F-EEA8-48BE-8B26-A4DEC089D2B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CCEC0BF-A5F1-4329-A69F-A2E97F2F933F}"/>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923429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4962F89-7924-4C29-8A36-A187864F0D94}"/>
              </a:ext>
            </a:extLst>
          </p:cNvPr>
          <p:cNvSpPr>
            <a:spLocks noGrp="1"/>
          </p:cNvSpPr>
          <p:nvPr>
            <p:ph type="dt" sz="half" idx="10"/>
          </p:nvPr>
        </p:nvSpPr>
        <p:spPr/>
        <p:txBody>
          <a:bodyPr/>
          <a:lstStyle/>
          <a:p>
            <a:fld id="{B210D257-3BE1-47F0-9688-13EF46E6FAF0}" type="datetimeFigureOut">
              <a:rPr lang="zh-CN" altLang="en-US" smtClean="0"/>
              <a:t>2022/2/22</a:t>
            </a:fld>
            <a:endParaRPr lang="zh-CN" altLang="en-US"/>
          </a:p>
        </p:txBody>
      </p:sp>
      <p:sp>
        <p:nvSpPr>
          <p:cNvPr id="3" name="页脚占位符 2">
            <a:extLst>
              <a:ext uri="{FF2B5EF4-FFF2-40B4-BE49-F238E27FC236}">
                <a16:creationId xmlns:a16="http://schemas.microsoft.com/office/drawing/2014/main" id="{7FBF266C-AFEF-45A5-849E-297FB204FB3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11EA0BA-3C3D-49EE-9CDB-87DE9AE7DE74}"/>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317736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2FB4FE-648E-4EF3-8D1A-8E1FB94A3B9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C048A91-18A2-4585-8FDF-BAE0417842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82A5E1E5-EFFB-4FD1-8582-04C87F6896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5F8D2070-3C57-4261-8F23-7139B0001B0C}"/>
              </a:ext>
            </a:extLst>
          </p:cNvPr>
          <p:cNvSpPr>
            <a:spLocks noGrp="1"/>
          </p:cNvSpPr>
          <p:nvPr>
            <p:ph type="dt" sz="half" idx="10"/>
          </p:nvPr>
        </p:nvSpPr>
        <p:spPr/>
        <p:txBody>
          <a:bodyPr/>
          <a:lstStyle/>
          <a:p>
            <a:fld id="{B210D257-3BE1-47F0-9688-13EF46E6FAF0}" type="datetimeFigureOut">
              <a:rPr lang="zh-CN" altLang="en-US" smtClean="0"/>
              <a:t>2022/2/22</a:t>
            </a:fld>
            <a:endParaRPr lang="zh-CN" altLang="en-US"/>
          </a:p>
        </p:txBody>
      </p:sp>
      <p:sp>
        <p:nvSpPr>
          <p:cNvPr id="6" name="页脚占位符 5">
            <a:extLst>
              <a:ext uri="{FF2B5EF4-FFF2-40B4-BE49-F238E27FC236}">
                <a16:creationId xmlns:a16="http://schemas.microsoft.com/office/drawing/2014/main" id="{D59315EF-988A-4D48-94A2-7B85AA02064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63DAB40-17E3-4D3D-9132-0FEDD2CCD27D}"/>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709318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BBA4F2-A211-43F3-B4AE-5D35DBC7CE8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D7303EC-6B14-4714-9E94-FD36DED89F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60D91FB-F948-4784-92D1-13CA77D9C8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054118E-4303-4C16-BA52-67E49781642F}"/>
              </a:ext>
            </a:extLst>
          </p:cNvPr>
          <p:cNvSpPr>
            <a:spLocks noGrp="1"/>
          </p:cNvSpPr>
          <p:nvPr>
            <p:ph type="dt" sz="half" idx="10"/>
          </p:nvPr>
        </p:nvSpPr>
        <p:spPr/>
        <p:txBody>
          <a:bodyPr/>
          <a:lstStyle/>
          <a:p>
            <a:fld id="{B210D257-3BE1-47F0-9688-13EF46E6FAF0}" type="datetimeFigureOut">
              <a:rPr lang="zh-CN" altLang="en-US" smtClean="0"/>
              <a:t>2022/2/22</a:t>
            </a:fld>
            <a:endParaRPr lang="zh-CN" altLang="en-US"/>
          </a:p>
        </p:txBody>
      </p:sp>
      <p:sp>
        <p:nvSpPr>
          <p:cNvPr id="6" name="页脚占位符 5">
            <a:extLst>
              <a:ext uri="{FF2B5EF4-FFF2-40B4-BE49-F238E27FC236}">
                <a16:creationId xmlns:a16="http://schemas.microsoft.com/office/drawing/2014/main" id="{E35F793C-DBEE-4D2E-B22D-70585B8F8BD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DA8868A-A114-4C16-9D0F-1CAA6680E3F0}"/>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2881579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A868106-C205-436E-8C0C-8BAB4B7BA4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3E1F50B-DF05-43A7-9B36-B803C2B89A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F9B4F8B-AC06-4B25-80DD-3BAF3D822F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10D257-3BE1-47F0-9688-13EF46E6FAF0}" type="datetimeFigureOut">
              <a:rPr lang="zh-CN" altLang="en-US" smtClean="0"/>
              <a:t>2022/2/22</a:t>
            </a:fld>
            <a:endParaRPr lang="zh-CN" altLang="en-US"/>
          </a:p>
        </p:txBody>
      </p:sp>
      <p:sp>
        <p:nvSpPr>
          <p:cNvPr id="5" name="页脚占位符 4">
            <a:extLst>
              <a:ext uri="{FF2B5EF4-FFF2-40B4-BE49-F238E27FC236}">
                <a16:creationId xmlns:a16="http://schemas.microsoft.com/office/drawing/2014/main" id="{7F84677A-6874-4B15-ACA7-822132D658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7BCA72A-3BD7-4EBD-84CD-DBC722C3C2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14238224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mooc1-1.chaoxing.com/course/216273730.html"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48.png"/><Relationship Id="rId3" Type="http://schemas.openxmlformats.org/officeDocument/2006/relationships/image" Target="../media/image36.png"/><Relationship Id="rId7" Type="http://schemas.openxmlformats.org/officeDocument/2006/relationships/image" Target="../media/image42.png"/><Relationship Id="rId12" Type="http://schemas.openxmlformats.org/officeDocument/2006/relationships/image" Target="../media/image47.png"/><Relationship Id="rId2" Type="http://schemas.openxmlformats.org/officeDocument/2006/relationships/image" Target="../media/image38.png"/><Relationship Id="rId16" Type="http://schemas.openxmlformats.org/officeDocument/2006/relationships/image" Target="../media/image51.png"/><Relationship Id="rId1" Type="http://schemas.openxmlformats.org/officeDocument/2006/relationships/slideLayout" Target="../slideLayouts/slideLayout1.xml"/><Relationship Id="rId6" Type="http://schemas.openxmlformats.org/officeDocument/2006/relationships/image" Target="../media/image41.png"/><Relationship Id="rId11" Type="http://schemas.openxmlformats.org/officeDocument/2006/relationships/image" Target="../media/image46.png"/><Relationship Id="rId5" Type="http://schemas.openxmlformats.org/officeDocument/2006/relationships/image" Target="../media/image39.png"/><Relationship Id="rId15" Type="http://schemas.openxmlformats.org/officeDocument/2006/relationships/image" Target="../media/image50.png"/><Relationship Id="rId10" Type="http://schemas.openxmlformats.org/officeDocument/2006/relationships/image" Target="../media/image45.png"/><Relationship Id="rId4" Type="http://schemas.openxmlformats.org/officeDocument/2006/relationships/image" Target="../media/image37.png"/><Relationship Id="rId9" Type="http://schemas.openxmlformats.org/officeDocument/2006/relationships/image" Target="../media/image44.png"/><Relationship Id="rId14" Type="http://schemas.openxmlformats.org/officeDocument/2006/relationships/image" Target="../media/image49.png"/></Relationships>
</file>

<file path=ppt/slides/_rels/slide1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image" Target="../media/image62.png"/><Relationship Id="rId13" Type="http://schemas.openxmlformats.org/officeDocument/2006/relationships/image" Target="../media/image64.png"/><Relationship Id="rId3" Type="http://schemas.openxmlformats.org/officeDocument/2006/relationships/image" Target="../media/image58.png"/><Relationship Id="rId7" Type="http://schemas.openxmlformats.org/officeDocument/2006/relationships/image" Target="../media/image10.png"/><Relationship Id="rId12" Type="http://schemas.openxmlformats.org/officeDocument/2006/relationships/image" Target="../media/image8.png"/><Relationship Id="rId2" Type="http://schemas.openxmlformats.org/officeDocument/2006/relationships/image" Target="../media/image57.png"/><Relationship Id="rId1" Type="http://schemas.openxmlformats.org/officeDocument/2006/relationships/slideLayout" Target="../slideLayouts/slideLayout1.xml"/><Relationship Id="rId6" Type="http://schemas.openxmlformats.org/officeDocument/2006/relationships/image" Target="../media/image61.png"/><Relationship Id="rId11" Type="http://schemas.openxmlformats.org/officeDocument/2006/relationships/image" Target="../media/image63.png"/><Relationship Id="rId5" Type="http://schemas.openxmlformats.org/officeDocument/2006/relationships/image" Target="../media/image60.png"/><Relationship Id="rId10" Type="http://schemas.openxmlformats.org/officeDocument/2006/relationships/image" Target="../media/image22.png"/><Relationship Id="rId4" Type="http://schemas.openxmlformats.org/officeDocument/2006/relationships/image" Target="../media/image59.png"/><Relationship Id="rId9"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7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1.xml"/><Relationship Id="rId4" Type="http://schemas.openxmlformats.org/officeDocument/2006/relationships/image" Target="../media/image67.png"/></Relationships>
</file>

<file path=ppt/slides/_rels/slide19.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1.xml"/><Relationship Id="rId4" Type="http://schemas.openxmlformats.org/officeDocument/2006/relationships/image" Target="../media/image7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62.png"/><Relationship Id="rId13" Type="http://schemas.openxmlformats.org/officeDocument/2006/relationships/image" Target="../media/image820.png"/><Relationship Id="rId3" Type="http://schemas.openxmlformats.org/officeDocument/2006/relationships/image" Target="../media/image58.png"/><Relationship Id="rId7" Type="http://schemas.openxmlformats.org/officeDocument/2006/relationships/image" Target="../media/image10.png"/><Relationship Id="rId12" Type="http://schemas.openxmlformats.org/officeDocument/2006/relationships/image" Target="../media/image8.png"/><Relationship Id="rId2" Type="http://schemas.openxmlformats.org/officeDocument/2006/relationships/image" Target="../media/image82.png"/><Relationship Id="rId1" Type="http://schemas.openxmlformats.org/officeDocument/2006/relationships/slideLayout" Target="../slideLayouts/slideLayout1.xml"/><Relationship Id="rId6" Type="http://schemas.openxmlformats.org/officeDocument/2006/relationships/image" Target="../media/image61.png"/><Relationship Id="rId11" Type="http://schemas.openxmlformats.org/officeDocument/2006/relationships/image" Target="../media/image63.png"/><Relationship Id="rId5" Type="http://schemas.openxmlformats.org/officeDocument/2006/relationships/image" Target="../media/image60.png"/><Relationship Id="rId10" Type="http://schemas.openxmlformats.org/officeDocument/2006/relationships/image" Target="../media/image22.png"/><Relationship Id="rId4" Type="http://schemas.openxmlformats.org/officeDocument/2006/relationships/image" Target="../media/image59.png"/><Relationship Id="rId9" Type="http://schemas.openxmlformats.org/officeDocument/2006/relationships/image" Target="../media/image21.png"/></Relationships>
</file>

<file path=ppt/slides/_rels/slide21.xml.rels><?xml version="1.0" encoding="UTF-8" standalone="yes"?>
<Relationships xmlns="http://schemas.openxmlformats.org/package/2006/relationships"><Relationship Id="rId8" Type="http://schemas.openxmlformats.org/officeDocument/2006/relationships/image" Target="../media/image62.png"/><Relationship Id="rId13" Type="http://schemas.openxmlformats.org/officeDocument/2006/relationships/image" Target="../media/image84.png"/><Relationship Id="rId3" Type="http://schemas.openxmlformats.org/officeDocument/2006/relationships/image" Target="../media/image58.png"/><Relationship Id="rId7" Type="http://schemas.openxmlformats.org/officeDocument/2006/relationships/image" Target="../media/image10.png"/><Relationship Id="rId12" Type="http://schemas.openxmlformats.org/officeDocument/2006/relationships/image" Target="../media/image8.png"/><Relationship Id="rId2" Type="http://schemas.openxmlformats.org/officeDocument/2006/relationships/image" Target="../media/image83.png"/><Relationship Id="rId1" Type="http://schemas.openxmlformats.org/officeDocument/2006/relationships/slideLayout" Target="../slideLayouts/slideLayout1.xml"/><Relationship Id="rId6" Type="http://schemas.openxmlformats.org/officeDocument/2006/relationships/image" Target="../media/image61.png"/><Relationship Id="rId11" Type="http://schemas.openxmlformats.org/officeDocument/2006/relationships/image" Target="../media/image63.png"/><Relationship Id="rId5" Type="http://schemas.openxmlformats.org/officeDocument/2006/relationships/image" Target="../media/image60.png"/><Relationship Id="rId10" Type="http://schemas.openxmlformats.org/officeDocument/2006/relationships/image" Target="../media/image22.png"/><Relationship Id="rId4" Type="http://schemas.openxmlformats.org/officeDocument/2006/relationships/image" Target="../media/image59.png"/><Relationship Id="rId9" Type="http://schemas.openxmlformats.org/officeDocument/2006/relationships/image" Target="../media/image21.png"/></Relationships>
</file>

<file path=ppt/slides/_rels/slide22.xml.rels><?xml version="1.0" encoding="UTF-8" standalone="yes"?>
<Relationships xmlns="http://schemas.openxmlformats.org/package/2006/relationships"><Relationship Id="rId8" Type="http://schemas.openxmlformats.org/officeDocument/2006/relationships/image" Target="../media/image62.png"/><Relationship Id="rId13" Type="http://schemas.openxmlformats.org/officeDocument/2006/relationships/image" Target="../media/image86.png"/><Relationship Id="rId3" Type="http://schemas.openxmlformats.org/officeDocument/2006/relationships/image" Target="../media/image58.png"/><Relationship Id="rId7" Type="http://schemas.openxmlformats.org/officeDocument/2006/relationships/image" Target="../media/image10.png"/><Relationship Id="rId12" Type="http://schemas.openxmlformats.org/officeDocument/2006/relationships/image" Target="../media/image8.png"/><Relationship Id="rId2" Type="http://schemas.openxmlformats.org/officeDocument/2006/relationships/image" Target="../media/image85.png"/><Relationship Id="rId1" Type="http://schemas.openxmlformats.org/officeDocument/2006/relationships/slideLayout" Target="../slideLayouts/slideLayout1.xml"/><Relationship Id="rId6" Type="http://schemas.openxmlformats.org/officeDocument/2006/relationships/image" Target="../media/image61.png"/><Relationship Id="rId11" Type="http://schemas.openxmlformats.org/officeDocument/2006/relationships/image" Target="../media/image63.png"/><Relationship Id="rId5" Type="http://schemas.openxmlformats.org/officeDocument/2006/relationships/image" Target="../media/image60.png"/><Relationship Id="rId10" Type="http://schemas.openxmlformats.org/officeDocument/2006/relationships/image" Target="../media/image22.png"/><Relationship Id="rId4" Type="http://schemas.openxmlformats.org/officeDocument/2006/relationships/image" Target="../media/image59.png"/><Relationship Id="rId9" Type="http://schemas.openxmlformats.org/officeDocument/2006/relationships/image" Target="../media/image21.png"/></Relationships>
</file>

<file path=ppt/slides/_rels/slide23.xml.rels><?xml version="1.0" encoding="UTF-8" standalone="yes"?>
<Relationships xmlns="http://schemas.openxmlformats.org/package/2006/relationships"><Relationship Id="rId8" Type="http://schemas.openxmlformats.org/officeDocument/2006/relationships/image" Target="../media/image62.png"/><Relationship Id="rId13" Type="http://schemas.openxmlformats.org/officeDocument/2006/relationships/image" Target="../media/image88.png"/><Relationship Id="rId3" Type="http://schemas.openxmlformats.org/officeDocument/2006/relationships/image" Target="../media/image58.png"/><Relationship Id="rId7" Type="http://schemas.openxmlformats.org/officeDocument/2006/relationships/image" Target="../media/image10.png"/><Relationship Id="rId12" Type="http://schemas.openxmlformats.org/officeDocument/2006/relationships/image" Target="../media/image8.png"/><Relationship Id="rId2" Type="http://schemas.openxmlformats.org/officeDocument/2006/relationships/image" Target="../media/image87.png"/><Relationship Id="rId1" Type="http://schemas.openxmlformats.org/officeDocument/2006/relationships/slideLayout" Target="../slideLayouts/slideLayout1.xml"/><Relationship Id="rId6" Type="http://schemas.openxmlformats.org/officeDocument/2006/relationships/image" Target="../media/image61.png"/><Relationship Id="rId11" Type="http://schemas.openxmlformats.org/officeDocument/2006/relationships/image" Target="../media/image63.png"/><Relationship Id="rId5" Type="http://schemas.openxmlformats.org/officeDocument/2006/relationships/image" Target="../media/image60.png"/><Relationship Id="rId10" Type="http://schemas.openxmlformats.org/officeDocument/2006/relationships/image" Target="../media/image22.png"/><Relationship Id="rId4" Type="http://schemas.openxmlformats.org/officeDocument/2006/relationships/image" Target="../media/image59.png"/><Relationship Id="rId9" Type="http://schemas.openxmlformats.org/officeDocument/2006/relationships/image" Target="../media/image21.png"/></Relationships>
</file>

<file path=ppt/slides/_rels/slide24.xml.rels><?xml version="1.0" encoding="UTF-8" standalone="yes"?>
<Relationships xmlns="http://schemas.openxmlformats.org/package/2006/relationships"><Relationship Id="rId8" Type="http://schemas.openxmlformats.org/officeDocument/2006/relationships/image" Target="../media/image62.png"/><Relationship Id="rId13" Type="http://schemas.openxmlformats.org/officeDocument/2006/relationships/image" Target="../media/image90.png"/><Relationship Id="rId3" Type="http://schemas.openxmlformats.org/officeDocument/2006/relationships/image" Target="../media/image58.png"/><Relationship Id="rId7" Type="http://schemas.openxmlformats.org/officeDocument/2006/relationships/image" Target="../media/image10.png"/><Relationship Id="rId12" Type="http://schemas.openxmlformats.org/officeDocument/2006/relationships/image" Target="../media/image8.png"/><Relationship Id="rId2" Type="http://schemas.openxmlformats.org/officeDocument/2006/relationships/image" Target="../media/image89.png"/><Relationship Id="rId1" Type="http://schemas.openxmlformats.org/officeDocument/2006/relationships/slideLayout" Target="../slideLayouts/slideLayout1.xml"/><Relationship Id="rId6" Type="http://schemas.openxmlformats.org/officeDocument/2006/relationships/image" Target="../media/image61.png"/><Relationship Id="rId11" Type="http://schemas.openxmlformats.org/officeDocument/2006/relationships/image" Target="../media/image63.png"/><Relationship Id="rId5" Type="http://schemas.openxmlformats.org/officeDocument/2006/relationships/image" Target="../media/image60.png"/><Relationship Id="rId10" Type="http://schemas.openxmlformats.org/officeDocument/2006/relationships/image" Target="../media/image22.png"/><Relationship Id="rId4" Type="http://schemas.openxmlformats.org/officeDocument/2006/relationships/image" Target="../media/image59.png"/><Relationship Id="rId9" Type="http://schemas.openxmlformats.org/officeDocument/2006/relationships/image" Target="../media/image21.png"/></Relationships>
</file>

<file path=ppt/slides/_rels/slide25.xml.rels><?xml version="1.0" encoding="UTF-8" standalone="yes"?>
<Relationships xmlns="http://schemas.openxmlformats.org/package/2006/relationships"><Relationship Id="rId8" Type="http://schemas.openxmlformats.org/officeDocument/2006/relationships/image" Target="../media/image62.png"/><Relationship Id="rId13" Type="http://schemas.openxmlformats.org/officeDocument/2006/relationships/image" Target="../media/image92.png"/><Relationship Id="rId3" Type="http://schemas.openxmlformats.org/officeDocument/2006/relationships/image" Target="../media/image58.png"/><Relationship Id="rId7" Type="http://schemas.openxmlformats.org/officeDocument/2006/relationships/image" Target="../media/image10.png"/><Relationship Id="rId12" Type="http://schemas.openxmlformats.org/officeDocument/2006/relationships/image" Target="../media/image8.png"/><Relationship Id="rId2" Type="http://schemas.openxmlformats.org/officeDocument/2006/relationships/image" Target="../media/image91.png"/><Relationship Id="rId1" Type="http://schemas.openxmlformats.org/officeDocument/2006/relationships/slideLayout" Target="../slideLayouts/slideLayout1.xml"/><Relationship Id="rId6" Type="http://schemas.openxmlformats.org/officeDocument/2006/relationships/image" Target="../media/image61.png"/><Relationship Id="rId11" Type="http://schemas.openxmlformats.org/officeDocument/2006/relationships/image" Target="../media/image63.png"/><Relationship Id="rId5" Type="http://schemas.openxmlformats.org/officeDocument/2006/relationships/image" Target="../media/image60.png"/><Relationship Id="rId10" Type="http://schemas.openxmlformats.org/officeDocument/2006/relationships/image" Target="../media/image22.png"/><Relationship Id="rId4" Type="http://schemas.openxmlformats.org/officeDocument/2006/relationships/image" Target="../media/image59.png"/><Relationship Id="rId9" Type="http://schemas.openxmlformats.org/officeDocument/2006/relationships/image" Target="../media/image21.png"/></Relationships>
</file>

<file path=ppt/slides/_rels/slide26.xml.rels><?xml version="1.0" encoding="UTF-8" standalone="yes"?>
<Relationships xmlns="http://schemas.openxmlformats.org/package/2006/relationships"><Relationship Id="rId8" Type="http://schemas.openxmlformats.org/officeDocument/2006/relationships/image" Target="../media/image62.png"/><Relationship Id="rId13" Type="http://schemas.openxmlformats.org/officeDocument/2006/relationships/image" Target="../media/image94.png"/><Relationship Id="rId3" Type="http://schemas.openxmlformats.org/officeDocument/2006/relationships/image" Target="../media/image58.png"/><Relationship Id="rId7" Type="http://schemas.openxmlformats.org/officeDocument/2006/relationships/image" Target="../media/image10.png"/><Relationship Id="rId12" Type="http://schemas.openxmlformats.org/officeDocument/2006/relationships/image" Target="../media/image8.png"/><Relationship Id="rId2" Type="http://schemas.openxmlformats.org/officeDocument/2006/relationships/image" Target="../media/image93.png"/><Relationship Id="rId1" Type="http://schemas.openxmlformats.org/officeDocument/2006/relationships/slideLayout" Target="../slideLayouts/slideLayout1.xml"/><Relationship Id="rId6" Type="http://schemas.openxmlformats.org/officeDocument/2006/relationships/image" Target="../media/image61.png"/><Relationship Id="rId11" Type="http://schemas.openxmlformats.org/officeDocument/2006/relationships/image" Target="../media/image63.png"/><Relationship Id="rId5" Type="http://schemas.openxmlformats.org/officeDocument/2006/relationships/image" Target="../media/image60.png"/><Relationship Id="rId10" Type="http://schemas.openxmlformats.org/officeDocument/2006/relationships/image" Target="../media/image22.png"/><Relationship Id="rId4" Type="http://schemas.openxmlformats.org/officeDocument/2006/relationships/image" Target="../media/image59.png"/><Relationship Id="rId9" Type="http://schemas.openxmlformats.org/officeDocument/2006/relationships/image" Target="../media/image21.png"/></Relationships>
</file>

<file path=ppt/slides/_rels/slide27.xml.rels><?xml version="1.0" encoding="UTF-8" standalone="yes"?>
<Relationships xmlns="http://schemas.openxmlformats.org/package/2006/relationships"><Relationship Id="rId8" Type="http://schemas.openxmlformats.org/officeDocument/2006/relationships/image" Target="../media/image62.png"/><Relationship Id="rId13" Type="http://schemas.openxmlformats.org/officeDocument/2006/relationships/image" Target="../media/image950.png"/><Relationship Id="rId3" Type="http://schemas.openxmlformats.org/officeDocument/2006/relationships/image" Target="../media/image58.png"/><Relationship Id="rId7" Type="http://schemas.openxmlformats.org/officeDocument/2006/relationships/image" Target="../media/image10.png"/><Relationship Id="rId12" Type="http://schemas.openxmlformats.org/officeDocument/2006/relationships/image" Target="../media/image8.png"/><Relationship Id="rId2" Type="http://schemas.openxmlformats.org/officeDocument/2006/relationships/image" Target="../media/image95.png"/><Relationship Id="rId1" Type="http://schemas.openxmlformats.org/officeDocument/2006/relationships/slideLayout" Target="../slideLayouts/slideLayout1.xml"/><Relationship Id="rId6" Type="http://schemas.openxmlformats.org/officeDocument/2006/relationships/image" Target="../media/image61.png"/><Relationship Id="rId11" Type="http://schemas.openxmlformats.org/officeDocument/2006/relationships/image" Target="../media/image63.png"/><Relationship Id="rId5" Type="http://schemas.openxmlformats.org/officeDocument/2006/relationships/image" Target="../media/image60.png"/><Relationship Id="rId10" Type="http://schemas.openxmlformats.org/officeDocument/2006/relationships/image" Target="../media/image22.png"/><Relationship Id="rId4" Type="http://schemas.openxmlformats.org/officeDocument/2006/relationships/image" Target="../media/image59.png"/><Relationship Id="rId9" Type="http://schemas.openxmlformats.org/officeDocument/2006/relationships/image" Target="../media/image21.png"/></Relationships>
</file>

<file path=ppt/slides/_rels/slide28.xml.rels><?xml version="1.0" encoding="UTF-8" standalone="yes"?>
<Relationships xmlns="http://schemas.openxmlformats.org/package/2006/relationships"><Relationship Id="rId8" Type="http://schemas.openxmlformats.org/officeDocument/2006/relationships/image" Target="../media/image62.png"/><Relationship Id="rId13" Type="http://schemas.openxmlformats.org/officeDocument/2006/relationships/image" Target="../media/image97.png"/><Relationship Id="rId3" Type="http://schemas.openxmlformats.org/officeDocument/2006/relationships/image" Target="../media/image58.png"/><Relationship Id="rId7" Type="http://schemas.openxmlformats.org/officeDocument/2006/relationships/image" Target="../media/image10.png"/><Relationship Id="rId12" Type="http://schemas.openxmlformats.org/officeDocument/2006/relationships/image" Target="../media/image8.png"/><Relationship Id="rId2" Type="http://schemas.openxmlformats.org/officeDocument/2006/relationships/image" Target="../media/image96.png"/><Relationship Id="rId1" Type="http://schemas.openxmlformats.org/officeDocument/2006/relationships/slideLayout" Target="../slideLayouts/slideLayout1.xml"/><Relationship Id="rId6" Type="http://schemas.openxmlformats.org/officeDocument/2006/relationships/image" Target="../media/image61.png"/><Relationship Id="rId11" Type="http://schemas.openxmlformats.org/officeDocument/2006/relationships/image" Target="../media/image63.png"/><Relationship Id="rId5" Type="http://schemas.openxmlformats.org/officeDocument/2006/relationships/image" Target="../media/image60.png"/><Relationship Id="rId10" Type="http://schemas.openxmlformats.org/officeDocument/2006/relationships/image" Target="../media/image22.png"/><Relationship Id="rId4" Type="http://schemas.openxmlformats.org/officeDocument/2006/relationships/image" Target="../media/image59.png"/><Relationship Id="rId9" Type="http://schemas.openxmlformats.org/officeDocument/2006/relationships/image" Target="../media/image21.png"/></Relationships>
</file>

<file path=ppt/slides/_rels/slide29.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98.png"/><Relationship Id="rId1" Type="http://schemas.openxmlformats.org/officeDocument/2006/relationships/slideLayout" Target="../slideLayouts/slideLayout1.xml"/><Relationship Id="rId4" Type="http://schemas.openxmlformats.org/officeDocument/2006/relationships/image" Target="../media/image7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8" Type="http://schemas.openxmlformats.org/officeDocument/2006/relationships/image" Target="../media/image113.png"/><Relationship Id="rId3" Type="http://schemas.openxmlformats.org/officeDocument/2006/relationships/image" Target="../media/image108.png"/><Relationship Id="rId7" Type="http://schemas.openxmlformats.org/officeDocument/2006/relationships/image" Target="../media/image112.png"/><Relationship Id="rId2" Type="http://schemas.openxmlformats.org/officeDocument/2006/relationships/image" Target="../media/image107.png"/><Relationship Id="rId1" Type="http://schemas.openxmlformats.org/officeDocument/2006/relationships/slideLayout" Target="../slideLayouts/slideLayout1.xml"/><Relationship Id="rId6" Type="http://schemas.openxmlformats.org/officeDocument/2006/relationships/image" Target="../media/image111.png"/><Relationship Id="rId5" Type="http://schemas.openxmlformats.org/officeDocument/2006/relationships/image" Target="../media/image110.png"/><Relationship Id="rId4" Type="http://schemas.openxmlformats.org/officeDocument/2006/relationships/image" Target="../media/image109.png"/><Relationship Id="rId9" Type="http://schemas.openxmlformats.org/officeDocument/2006/relationships/image" Target="../media/image11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 Type="http://schemas.openxmlformats.org/officeDocument/2006/relationships/image" Target="../media/image710.png"/><Relationship Id="rId16"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s>
</file>

<file path=ppt/slides/_rels/slide8.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0.png"/><Relationship Id="rId18" Type="http://schemas.openxmlformats.org/officeDocument/2006/relationships/image" Target="../media/image35.png"/><Relationship Id="rId3" Type="http://schemas.openxmlformats.org/officeDocument/2006/relationships/image" Target="../media/image23.png"/><Relationship Id="rId7" Type="http://schemas.openxmlformats.org/officeDocument/2006/relationships/image" Target="../media/image10.png"/><Relationship Id="rId12" Type="http://schemas.openxmlformats.org/officeDocument/2006/relationships/image" Target="../media/image29.png"/><Relationship Id="rId17" Type="http://schemas.openxmlformats.org/officeDocument/2006/relationships/image" Target="../media/image34.png"/><Relationship Id="rId2" Type="http://schemas.openxmlformats.org/officeDocument/2006/relationships/notesSlide" Target="../notesSlides/notesSlide3.xml"/><Relationship Id="rId16" Type="http://schemas.openxmlformats.org/officeDocument/2006/relationships/image" Target="../media/image33.png"/><Relationship Id="rId1" Type="http://schemas.openxmlformats.org/officeDocument/2006/relationships/slideLayout" Target="../slideLayouts/slideLayout1.xml"/><Relationship Id="rId6" Type="http://schemas.openxmlformats.org/officeDocument/2006/relationships/image" Target="../media/image26.png"/><Relationship Id="rId11" Type="http://schemas.openxmlformats.org/officeDocument/2006/relationships/image" Target="../media/image28.png"/><Relationship Id="rId5" Type="http://schemas.openxmlformats.org/officeDocument/2006/relationships/image" Target="../media/image25.png"/><Relationship Id="rId15" Type="http://schemas.openxmlformats.org/officeDocument/2006/relationships/image" Target="../media/image32.png"/><Relationship Id="rId10" Type="http://schemas.openxmlformats.org/officeDocument/2006/relationships/image" Target="../media/image8.png"/><Relationship Id="rId4" Type="http://schemas.openxmlformats.org/officeDocument/2006/relationships/image" Target="../media/image24.png"/><Relationship Id="rId9" Type="http://schemas.openxmlformats.org/officeDocument/2006/relationships/image" Target="../media/image710.png"/><Relationship Id="rId14" Type="http://schemas.openxmlformats.org/officeDocument/2006/relationships/image" Target="../media/image31.png"/></Relationships>
</file>

<file path=ppt/slides/_rels/slide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第三讲 命题逻辑公式语法和语义</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a:t>
            </a:r>
          </a:p>
        </p:txBody>
      </p:sp>
      <p:sp>
        <p:nvSpPr>
          <p:cNvPr id="12" name="矩形: 圆角 11">
            <a:extLst>
              <a:ext uri="{FF2B5EF4-FFF2-40B4-BE49-F238E27FC236}">
                <a16:creationId xmlns:a16="http://schemas.microsoft.com/office/drawing/2014/main" id="{446C0D23-6A5A-47BD-83B5-60B9FA05041D}"/>
              </a:ext>
            </a:extLst>
          </p:cNvPr>
          <p:cNvSpPr/>
          <p:nvPr/>
        </p:nvSpPr>
        <p:spPr>
          <a:xfrm>
            <a:off x="1405812" y="1185233"/>
            <a:ext cx="9393993" cy="889686"/>
          </a:xfrm>
          <a:prstGeom prst="round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800" b="1" dirty="0">
                <a:latin typeface="仿宋" panose="02010609060101010101" pitchFamily="49" charset="-122"/>
                <a:ea typeface="仿宋" panose="02010609060101010101" pitchFamily="49" charset="-122"/>
              </a:rPr>
              <a:t>第三讲 命题逻辑公式语法和语义</a:t>
            </a:r>
          </a:p>
        </p:txBody>
      </p:sp>
      <p:sp>
        <p:nvSpPr>
          <p:cNvPr id="13" name="文本框 12">
            <a:extLst>
              <a:ext uri="{FF2B5EF4-FFF2-40B4-BE49-F238E27FC236}">
                <a16:creationId xmlns:a16="http://schemas.microsoft.com/office/drawing/2014/main" id="{12186A13-489D-4BF1-BCD8-41AAFE843C1D}"/>
              </a:ext>
            </a:extLst>
          </p:cNvPr>
          <p:cNvSpPr txBox="1"/>
          <p:nvPr/>
        </p:nvSpPr>
        <p:spPr>
          <a:xfrm>
            <a:off x="4372231" y="2549433"/>
            <a:ext cx="3447535" cy="707886"/>
          </a:xfrm>
          <a:prstGeom prst="rect">
            <a:avLst/>
          </a:prstGeom>
          <a:noFill/>
        </p:spPr>
        <p:txBody>
          <a:bodyPr wrap="square" rtlCol="0">
            <a:spAutoFit/>
          </a:bodyPr>
          <a:lstStyle/>
          <a:p>
            <a:pPr algn="ctr"/>
            <a:r>
              <a:rPr lang="zh-CN" altLang="en-US" sz="4000" dirty="0">
                <a:solidFill>
                  <a:srgbClr val="210694"/>
                </a:solidFill>
                <a:latin typeface="楷体" panose="02010609060101010101" pitchFamily="49" charset="-122"/>
                <a:ea typeface="楷体" panose="02010609060101010101" pitchFamily="49" charset="-122"/>
              </a:rPr>
              <a:t>李绿周</a:t>
            </a:r>
          </a:p>
        </p:txBody>
      </p:sp>
      <p:sp>
        <p:nvSpPr>
          <p:cNvPr id="14" name="文本框 13">
            <a:extLst>
              <a:ext uri="{FF2B5EF4-FFF2-40B4-BE49-F238E27FC236}">
                <a16:creationId xmlns:a16="http://schemas.microsoft.com/office/drawing/2014/main" id="{8823FD01-7095-40E0-8828-40A407B1D343}"/>
              </a:ext>
            </a:extLst>
          </p:cNvPr>
          <p:cNvSpPr txBox="1"/>
          <p:nvPr/>
        </p:nvSpPr>
        <p:spPr>
          <a:xfrm>
            <a:off x="3608174" y="3600682"/>
            <a:ext cx="5177481" cy="584775"/>
          </a:xfrm>
          <a:prstGeom prst="rect">
            <a:avLst/>
          </a:prstGeom>
          <a:noFill/>
        </p:spPr>
        <p:txBody>
          <a:bodyPr wrap="square" rtlCol="0">
            <a:spAutoFit/>
          </a:bodyPr>
          <a:lstStyle/>
          <a:p>
            <a:pPr algn="ctr"/>
            <a:r>
              <a:rPr lang="zh-CN" altLang="en-US" sz="3200" b="1" dirty="0">
                <a:solidFill>
                  <a:schemeClr val="accent6">
                    <a:lumMod val="50000"/>
                  </a:schemeClr>
                </a:solidFill>
                <a:latin typeface="仿宋" panose="02010609060101010101" pitchFamily="49" charset="-122"/>
                <a:ea typeface="仿宋" panose="02010609060101010101" pitchFamily="49" charset="-122"/>
              </a:rPr>
              <a:t>中山大学计算机学院</a:t>
            </a:r>
          </a:p>
        </p:txBody>
      </p:sp>
      <p:sp>
        <p:nvSpPr>
          <p:cNvPr id="15" name="文本框 14">
            <a:extLst>
              <a:ext uri="{FF2B5EF4-FFF2-40B4-BE49-F238E27FC236}">
                <a16:creationId xmlns:a16="http://schemas.microsoft.com/office/drawing/2014/main" id="{76DF14A9-8868-445D-A58B-8A6B893443C8}"/>
              </a:ext>
            </a:extLst>
          </p:cNvPr>
          <p:cNvSpPr txBox="1"/>
          <p:nvPr/>
        </p:nvSpPr>
        <p:spPr>
          <a:xfrm>
            <a:off x="4843849" y="4559643"/>
            <a:ext cx="2866767" cy="461665"/>
          </a:xfrm>
          <a:prstGeom prst="rect">
            <a:avLst/>
          </a:prstGeom>
          <a:noFill/>
        </p:spPr>
        <p:txBody>
          <a:bodyPr wrap="square" rtlCol="0">
            <a:spAutoFit/>
          </a:bodyPr>
          <a:lstStyle/>
          <a:p>
            <a:pPr algn="ctr"/>
            <a:r>
              <a:rPr lang="en-US" altLang="zh-CN" sz="240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2022</a:t>
            </a:r>
            <a:r>
              <a:rPr lang="zh-CN" altLang="en-US" sz="240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年</a:t>
            </a:r>
            <a:r>
              <a:rPr lang="en-US" altLang="zh-CN" sz="240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1</a:t>
            </a:r>
            <a:r>
              <a:rPr lang="zh-CN" altLang="en-US" sz="240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月</a:t>
            </a:r>
          </a:p>
        </p:txBody>
      </p:sp>
      <p:sp>
        <p:nvSpPr>
          <p:cNvPr id="16" name="文本框 15">
            <a:extLst>
              <a:ext uri="{FF2B5EF4-FFF2-40B4-BE49-F238E27FC236}">
                <a16:creationId xmlns:a16="http://schemas.microsoft.com/office/drawing/2014/main" id="{BE9D504D-D016-457C-B1B1-69FCBBD6DCB5}"/>
              </a:ext>
            </a:extLst>
          </p:cNvPr>
          <p:cNvSpPr txBox="1"/>
          <p:nvPr/>
        </p:nvSpPr>
        <p:spPr>
          <a:xfrm>
            <a:off x="1705232" y="5288692"/>
            <a:ext cx="9094573" cy="830997"/>
          </a:xfrm>
          <a:prstGeom prst="rect">
            <a:avLst/>
          </a:prstGeom>
          <a:noFill/>
        </p:spPr>
        <p:txBody>
          <a:bodyPr wrap="square" rtlCol="0">
            <a:spAutoFit/>
          </a:bodyPr>
          <a:lstStyle/>
          <a:p>
            <a:pPr algn="ctr"/>
            <a:r>
              <a:rPr lang="en-US" altLang="zh-CN" sz="2400" dirty="0">
                <a:solidFill>
                  <a:srgbClr val="FF0000"/>
                </a:solidFill>
                <a:hlinkClick r:id="rId3"/>
              </a:rPr>
              <a:t>https://mooc1-1.chaoxing.com/course/216273730.html</a:t>
            </a:r>
            <a:endParaRPr lang="en-US" altLang="zh-CN" sz="2400" dirty="0">
              <a:solidFill>
                <a:srgbClr val="FF0000"/>
              </a:solidFill>
            </a:endParaRPr>
          </a:p>
          <a:p>
            <a:pPr algn="ctr"/>
            <a:r>
              <a:rPr lang="en-US" altLang="zh-CN" sz="2400" dirty="0">
                <a:solidFill>
                  <a:srgbClr val="FF0000"/>
                </a:solidFill>
              </a:rPr>
              <a:t>lilvzh@mail.sysu.edu.cn</a:t>
            </a:r>
            <a:endParaRPr lang="zh-CN" altLang="en-US" sz="2400" dirty="0">
              <a:solidFill>
                <a:srgbClr val="FF0000"/>
              </a:solidFill>
            </a:endParaRPr>
          </a:p>
        </p:txBody>
      </p:sp>
      <p:pic>
        <p:nvPicPr>
          <p:cNvPr id="17" name="图片 16">
            <a:extLst>
              <a:ext uri="{FF2B5EF4-FFF2-40B4-BE49-F238E27FC236}">
                <a16:creationId xmlns:a16="http://schemas.microsoft.com/office/drawing/2014/main" id="{D38FA017-AD09-4C1D-B9B8-FD57EA6CEEA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05649" y="3112777"/>
            <a:ext cx="1766582" cy="1560584"/>
          </a:xfrm>
          <a:prstGeom prst="rect">
            <a:avLst/>
          </a:prstGeom>
        </p:spPr>
      </p:pic>
    </p:spTree>
    <p:extLst>
      <p:ext uri="{BB962C8B-B14F-4D97-AF65-F5344CB8AC3E}">
        <p14:creationId xmlns:p14="http://schemas.microsoft.com/office/powerpoint/2010/main" val="1921111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命题逻辑公式的语法</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第三讲 命题逻辑公式语法和语义</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10</a:t>
            </a:fld>
            <a:r>
              <a:rPr lang="en-US" altLang="zh-CN">
                <a:latin typeface="Arial" panose="020B0604020202020204" pitchFamily="34" charset="0"/>
                <a:ea typeface="楷体" panose="02010609060101010101" pitchFamily="49" charset="-122"/>
                <a:cs typeface="Arial" panose="020B0604020202020204" pitchFamily="34" charset="0"/>
              </a:rPr>
              <a:t>/38</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命题逻辑公式的简写</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15D95F36-38F6-48D1-ADF3-B08142E33FCA}"/>
                  </a:ext>
                </a:extLst>
              </p:cNvPr>
              <p:cNvSpPr txBox="1"/>
              <p:nvPr/>
            </p:nvSpPr>
            <p:spPr>
              <a:xfrm>
                <a:off x="384311" y="1492755"/>
                <a:ext cx="5552663" cy="877163"/>
              </a:xfrm>
              <a:prstGeom prst="rect">
                <a:avLst/>
              </a:prstGeom>
              <a:solidFill>
                <a:srgbClr val="F8F8F8"/>
              </a:solidFill>
            </p:spPr>
            <p:txBody>
              <a:bodyPr wrap="square" rtlCol="0">
                <a:spAutoFit/>
              </a:bodyPr>
              <a:lstStyle/>
              <a:p>
                <a:pPr marL="285750" indent="-285750">
                  <a:spcBef>
                    <a:spcPts val="600"/>
                  </a:spcBef>
                  <a:spcAft>
                    <a:spcPts val="1200"/>
                  </a:spcAft>
                  <a:buFont typeface="Arial" panose="020B0604020202020204" pitchFamily="34" charset="0"/>
                  <a:buChar char="•"/>
                </a:pPr>
                <a:r>
                  <a:rPr lang="zh-CN" altLang="en-US" b="1" dirty="0">
                    <a:solidFill>
                      <a:schemeClr val="accent2">
                        <a:lumMod val="50000"/>
                      </a:schemeClr>
                    </a:solidFill>
                    <a:latin typeface="楷体" panose="02010609060101010101" pitchFamily="49" charset="-122"/>
                    <a:ea typeface="楷体" panose="02010609060101010101" pitchFamily="49" charset="-122"/>
                  </a:rPr>
                  <a:t>逻辑运算符的优先级从高到低的顺序是</a:t>
                </a:r>
                <a14:m>
                  <m:oMath xmlns:m="http://schemas.openxmlformats.org/officeDocument/2006/math">
                    <m:r>
                      <a:rPr lang="en-US" altLang="zh-CN" b="1" i="1" smtClean="0">
                        <a:solidFill>
                          <a:schemeClr val="accent2">
                            <a:lumMod val="50000"/>
                          </a:schemeClr>
                        </a:solidFill>
                        <a:latin typeface="Cambria Math" panose="02040503050406030204" pitchFamily="18" charset="0"/>
                        <a:ea typeface="楷体" panose="02010609060101010101" pitchFamily="49" charset="-122"/>
                      </a:rPr>
                      <m:t>¬</m:t>
                    </m:r>
                    <m:r>
                      <a:rPr lang="en-US" altLang="zh-CN" b="1" i="1">
                        <a:solidFill>
                          <a:schemeClr val="accent2">
                            <a:lumMod val="50000"/>
                          </a:schemeClr>
                        </a:solidFill>
                        <a:latin typeface="Cambria Math" panose="02040503050406030204" pitchFamily="18" charset="0"/>
                        <a:ea typeface="楷体" panose="02010609060101010101" pitchFamily="49" charset="-122"/>
                      </a:rPr>
                      <m:t>, ∧, ∨, →, </m:t>
                    </m:r>
                    <m:r>
                      <a:rPr lang="en-US" altLang="zh-CN" b="1" i="1">
                        <a:solidFill>
                          <a:schemeClr val="accent2">
                            <a:lumMod val="50000"/>
                          </a:schemeClr>
                        </a:solidFill>
                        <a:latin typeface="Cambria Math" panose="02040503050406030204" pitchFamily="18" charset="0"/>
                        <a:ea typeface="楷体" panose="02010609060101010101" pitchFamily="49" charset="-122"/>
                      </a:rPr>
                      <m:t>↔</m:t>
                    </m:r>
                  </m:oMath>
                </a14:m>
                <a:endParaRPr lang="en-US" altLang="zh-CN" b="1" dirty="0">
                  <a:solidFill>
                    <a:schemeClr val="accent2">
                      <a:lumMod val="50000"/>
                    </a:schemeClr>
                  </a:solidFill>
                  <a:latin typeface="楷体" panose="02010609060101010101" pitchFamily="49" charset="-122"/>
                  <a:ea typeface="楷体" panose="02010609060101010101" pitchFamily="49" charset="-122"/>
                </a:endParaRPr>
              </a:p>
              <a:p>
                <a:pPr marL="285750" indent="-285750">
                  <a:spcBef>
                    <a:spcPts val="600"/>
                  </a:spcBef>
                  <a:spcAft>
                    <a:spcPts val="1200"/>
                  </a:spcAft>
                  <a:buFont typeface="Arial" panose="020B0604020202020204" pitchFamily="34" charset="0"/>
                  <a:buChar char="•"/>
                </a:pPr>
                <a14:m>
                  <m:oMath xmlns:m="http://schemas.openxmlformats.org/officeDocument/2006/math">
                    <m:r>
                      <a:rPr lang="en-US" altLang="zh-CN" b="1" i="1" smtClean="0">
                        <a:solidFill>
                          <a:schemeClr val="accent2">
                            <a:lumMod val="50000"/>
                          </a:schemeClr>
                        </a:solidFill>
                        <a:latin typeface="Cambria Math" panose="02040503050406030204" pitchFamily="18" charset="0"/>
                        <a:ea typeface="楷体" panose="02010609060101010101" pitchFamily="49" charset="-122"/>
                      </a:rPr>
                      <m:t>∧</m:t>
                    </m:r>
                    <m:r>
                      <a:rPr lang="en-US" altLang="zh-CN" b="1" i="1">
                        <a:solidFill>
                          <a:schemeClr val="accent2">
                            <a:lumMod val="50000"/>
                          </a:schemeClr>
                        </a:solidFill>
                        <a:latin typeface="Cambria Math" panose="02040503050406030204" pitchFamily="18" charset="0"/>
                        <a:ea typeface="楷体" panose="02010609060101010101" pitchFamily="49" charset="-122"/>
                      </a:rPr>
                      <m:t>,</m:t>
                    </m:r>
                    <m:r>
                      <a:rPr lang="zh-CN" altLang="en-US" b="1" i="1">
                        <a:solidFill>
                          <a:schemeClr val="accent2">
                            <a:lumMod val="50000"/>
                          </a:schemeClr>
                        </a:solidFill>
                        <a:latin typeface="Cambria Math" panose="02040503050406030204" pitchFamily="18" charset="0"/>
                        <a:ea typeface="楷体" panose="02010609060101010101" pitchFamily="49" charset="-122"/>
                      </a:rPr>
                      <m:t> </m:t>
                    </m:r>
                    <m:r>
                      <a:rPr lang="en-US" altLang="zh-CN" b="1" i="1">
                        <a:solidFill>
                          <a:schemeClr val="accent2">
                            <a:lumMod val="50000"/>
                          </a:schemeClr>
                        </a:solidFill>
                        <a:latin typeface="Cambria Math" panose="02040503050406030204" pitchFamily="18" charset="0"/>
                        <a:ea typeface="楷体" panose="02010609060101010101" pitchFamily="49" charset="-122"/>
                      </a:rPr>
                      <m:t>∨</m:t>
                    </m:r>
                  </m:oMath>
                </a14:m>
                <a:r>
                  <a:rPr lang="zh-CN" altLang="en-US" b="1" dirty="0">
                    <a:solidFill>
                      <a:schemeClr val="accent2">
                        <a:lumMod val="50000"/>
                      </a:schemeClr>
                    </a:solidFill>
                    <a:latin typeface="楷体" panose="02010609060101010101" pitchFamily="49" charset="-122"/>
                    <a:ea typeface="楷体" panose="02010609060101010101" pitchFamily="49" charset="-122"/>
                  </a:rPr>
                  <a:t>和</a:t>
                </a:r>
                <a14:m>
                  <m:oMath xmlns:m="http://schemas.openxmlformats.org/officeDocument/2006/math">
                    <m:r>
                      <a:rPr lang="en-US" altLang="zh-CN" b="1" i="1" smtClean="0">
                        <a:solidFill>
                          <a:schemeClr val="accent2">
                            <a:lumMod val="50000"/>
                          </a:schemeClr>
                        </a:solidFill>
                        <a:latin typeface="Cambria Math" panose="02040503050406030204" pitchFamily="18" charset="0"/>
                        <a:ea typeface="楷体" panose="02010609060101010101" pitchFamily="49" charset="-122"/>
                      </a:rPr>
                      <m:t>↔</m:t>
                    </m:r>
                  </m:oMath>
                </a14:m>
                <a:r>
                  <a:rPr lang="zh-CN" altLang="en-US" b="1" dirty="0">
                    <a:solidFill>
                      <a:schemeClr val="accent2">
                        <a:lumMod val="50000"/>
                      </a:schemeClr>
                    </a:solidFill>
                    <a:latin typeface="楷体" panose="02010609060101010101" pitchFamily="49" charset="-122"/>
                    <a:ea typeface="楷体" panose="02010609060101010101" pitchFamily="49" charset="-122"/>
                  </a:rPr>
                  <a:t>是从左至右结合，而</a:t>
                </a:r>
                <a14:m>
                  <m:oMath xmlns:m="http://schemas.openxmlformats.org/officeDocument/2006/math">
                    <m:r>
                      <a:rPr lang="en-US" altLang="zh-CN" b="1" i="1" smtClean="0">
                        <a:solidFill>
                          <a:schemeClr val="accent2">
                            <a:lumMod val="50000"/>
                          </a:schemeClr>
                        </a:solidFill>
                        <a:latin typeface="Cambria Math" panose="02040503050406030204" pitchFamily="18" charset="0"/>
                        <a:ea typeface="楷体" panose="02010609060101010101" pitchFamily="49" charset="-122"/>
                      </a:rPr>
                      <m:t>→</m:t>
                    </m:r>
                  </m:oMath>
                </a14:m>
                <a:r>
                  <a:rPr lang="zh-CN" altLang="en-US" b="1" dirty="0">
                    <a:solidFill>
                      <a:schemeClr val="accent2">
                        <a:lumMod val="50000"/>
                      </a:schemeClr>
                    </a:solidFill>
                    <a:latin typeface="楷体" panose="02010609060101010101" pitchFamily="49" charset="-122"/>
                    <a:ea typeface="楷体" panose="02010609060101010101" pitchFamily="49" charset="-122"/>
                  </a:rPr>
                  <a:t>是从右至左结合</a:t>
                </a:r>
              </a:p>
            </p:txBody>
          </p:sp>
        </mc:Choice>
        <mc:Fallback xmlns="">
          <p:sp>
            <p:nvSpPr>
              <p:cNvPr id="2" name="文本框 1">
                <a:extLst>
                  <a:ext uri="{FF2B5EF4-FFF2-40B4-BE49-F238E27FC236}">
                    <a16:creationId xmlns:a16="http://schemas.microsoft.com/office/drawing/2014/main" xmlns:a14="http://schemas.microsoft.com/office/drawing/2010/main" xmlns="" id="{15D95F36-38F6-48D1-ADF3-B08142E33FCA}"/>
                  </a:ext>
                </a:extLst>
              </p:cNvPr>
              <p:cNvSpPr txBox="1">
                <a:spLocks noRot="1" noChangeAspect="1" noMove="1" noResize="1" noEditPoints="1" noAdjustHandles="1" noChangeArrowheads="1" noChangeShapeType="1" noTextEdit="1"/>
              </p:cNvSpPr>
              <p:nvPr/>
            </p:nvSpPr>
            <p:spPr>
              <a:xfrm>
                <a:off x="384311" y="1492755"/>
                <a:ext cx="5552663" cy="877163"/>
              </a:xfrm>
              <a:prstGeom prst="rect">
                <a:avLst/>
              </a:prstGeom>
              <a:blipFill rotWithShape="1">
                <a:blip r:embed="rId2"/>
                <a:stretch>
                  <a:fillRect l="-659" t="-4861" b="-9028"/>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195299F5-A147-4C55-957C-48411C3C2014}"/>
              </a:ext>
            </a:extLst>
          </p:cNvPr>
          <p:cNvPicPr>
            <a:picLocks noChangeAspect="1"/>
          </p:cNvPicPr>
          <p:nvPr/>
        </p:nvPicPr>
        <p:blipFill>
          <a:blip r:embed="rId3"/>
          <a:stretch>
            <a:fillRect/>
          </a:stretch>
        </p:blipFill>
        <p:spPr>
          <a:xfrm>
            <a:off x="384311" y="3264228"/>
            <a:ext cx="11541493" cy="2635018"/>
          </a:xfrm>
          <a:prstGeom prst="rect">
            <a:avLst/>
          </a:prstGeom>
        </p:spPr>
      </p:pic>
      <p:pic>
        <p:nvPicPr>
          <p:cNvPr id="3" name="图片 2">
            <a:extLst>
              <a:ext uri="{FF2B5EF4-FFF2-40B4-BE49-F238E27FC236}">
                <a16:creationId xmlns:a16="http://schemas.microsoft.com/office/drawing/2014/main" id="{BBAD0FEE-3D74-424C-A688-68E64A5B0A72}"/>
              </a:ext>
            </a:extLst>
          </p:cNvPr>
          <p:cNvPicPr>
            <a:picLocks noChangeAspect="1"/>
          </p:cNvPicPr>
          <p:nvPr/>
        </p:nvPicPr>
        <p:blipFill>
          <a:blip r:embed="rId4">
            <a:duotone>
              <a:prstClr val="black"/>
              <a:schemeClr val="accent2">
                <a:tint val="45000"/>
                <a:satMod val="400000"/>
              </a:schemeClr>
            </a:duotone>
          </a:blip>
          <a:stretch>
            <a:fillRect/>
          </a:stretch>
        </p:blipFill>
        <p:spPr>
          <a:xfrm>
            <a:off x="6579704" y="3724460"/>
            <a:ext cx="4055166" cy="410010"/>
          </a:xfrm>
          <a:prstGeom prst="rect">
            <a:avLst/>
          </a:prstGeom>
        </p:spPr>
      </p:pic>
      <p:pic>
        <p:nvPicPr>
          <p:cNvPr id="6" name="图片 5">
            <a:extLst>
              <a:ext uri="{FF2B5EF4-FFF2-40B4-BE49-F238E27FC236}">
                <a16:creationId xmlns:a16="http://schemas.microsoft.com/office/drawing/2014/main" id="{FDCB387B-C15D-4DE8-924A-2FF9ED7F613A}"/>
              </a:ext>
            </a:extLst>
          </p:cNvPr>
          <p:cNvPicPr>
            <a:picLocks noChangeAspect="1"/>
          </p:cNvPicPr>
          <p:nvPr/>
        </p:nvPicPr>
        <p:blipFill>
          <a:blip r:embed="rId5">
            <a:duotone>
              <a:prstClr val="black"/>
              <a:schemeClr val="accent6">
                <a:tint val="45000"/>
                <a:satMod val="400000"/>
              </a:schemeClr>
            </a:duotone>
          </a:blip>
          <a:stretch>
            <a:fillRect/>
          </a:stretch>
        </p:blipFill>
        <p:spPr>
          <a:xfrm>
            <a:off x="7087429" y="5390334"/>
            <a:ext cx="3547441" cy="320070"/>
          </a:xfrm>
          <a:prstGeom prst="rect">
            <a:avLst/>
          </a:prstGeom>
        </p:spPr>
      </p:pic>
      <p:sp>
        <p:nvSpPr>
          <p:cNvPr id="11" name="箭头: 右 10">
            <a:extLst>
              <a:ext uri="{FF2B5EF4-FFF2-40B4-BE49-F238E27FC236}">
                <a16:creationId xmlns:a16="http://schemas.microsoft.com/office/drawing/2014/main" id="{D0F7A2E4-C0CB-414D-8BED-2DDD7FA39B15}"/>
              </a:ext>
            </a:extLst>
          </p:cNvPr>
          <p:cNvSpPr/>
          <p:nvPr/>
        </p:nvSpPr>
        <p:spPr>
          <a:xfrm>
            <a:off x="6321287" y="5499652"/>
            <a:ext cx="708991" cy="135642"/>
          </a:xfrm>
          <a:prstGeom prst="rightArrow">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箭头: 左 11">
            <a:extLst>
              <a:ext uri="{FF2B5EF4-FFF2-40B4-BE49-F238E27FC236}">
                <a16:creationId xmlns:a16="http://schemas.microsoft.com/office/drawing/2014/main" id="{DC972F49-A49A-4951-A9D9-443C61C0AE56}"/>
              </a:ext>
            </a:extLst>
          </p:cNvPr>
          <p:cNvSpPr/>
          <p:nvPr/>
        </p:nvSpPr>
        <p:spPr>
          <a:xfrm>
            <a:off x="5327374" y="3856383"/>
            <a:ext cx="1179443" cy="135642"/>
          </a:xfrm>
          <a:prstGeom prst="leftArrow">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66EAB8F1-3E60-48BC-9804-2CED2178918B}"/>
              </a:ext>
            </a:extLst>
          </p:cNvPr>
          <p:cNvSpPr txBox="1"/>
          <p:nvPr/>
        </p:nvSpPr>
        <p:spPr>
          <a:xfrm>
            <a:off x="8291120" y="4517482"/>
            <a:ext cx="480224" cy="461665"/>
          </a:xfrm>
          <a:prstGeom prst="rect">
            <a:avLst/>
          </a:prstGeom>
          <a:noFill/>
        </p:spPr>
        <p:txBody>
          <a:bodyPr wrap="square" rtlCol="0">
            <a:spAutoFit/>
          </a:bodyPr>
          <a:lstStyle/>
          <a:p>
            <a:r>
              <a:rPr lang="en-US" altLang="zh-CN" sz="2400">
                <a:solidFill>
                  <a:srgbClr val="C00000"/>
                </a:solidFill>
                <a:latin typeface="Consolas" panose="020B0609020204030204" pitchFamily="49" charset="0"/>
                <a:cs typeface="Arial" panose="020B0604020202020204" pitchFamily="34" charset="0"/>
              </a:rPr>
              <a:t>✔</a:t>
            </a:r>
            <a:endParaRPr lang="zh-CN" altLang="en-US" sz="2400">
              <a:solidFill>
                <a:srgbClr val="C00000"/>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7A3E16CA-FCC8-486C-B7EE-95CF4713A72C}"/>
                  </a:ext>
                </a:extLst>
              </p:cNvPr>
              <p:cNvSpPr txBox="1"/>
              <p:nvPr/>
            </p:nvSpPr>
            <p:spPr>
              <a:xfrm>
                <a:off x="6255028" y="1184977"/>
                <a:ext cx="2478156" cy="307777"/>
              </a:xfrm>
              <a:prstGeom prst="rect">
                <a:avLst/>
              </a:prstGeom>
              <a:solidFill>
                <a:schemeClr val="accent2">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i="1" smtClean="0">
                          <a:solidFill>
                            <a:schemeClr val="accent2">
                              <a:lumMod val="50000"/>
                            </a:schemeClr>
                          </a:solidFill>
                          <a:latin typeface="Cambria Math" panose="02040503050406030204" pitchFamily="18" charset="0"/>
                        </a:rPr>
                        <m:t>𝑝</m:t>
                      </m:r>
                      <m:r>
                        <a:rPr lang="en-US" altLang="zh-CN" sz="1400" i="1" smtClean="0">
                          <a:solidFill>
                            <a:schemeClr val="accent2">
                              <a:lumMod val="50000"/>
                            </a:schemeClr>
                          </a:solidFill>
                          <a:latin typeface="Cambria Math" panose="02040503050406030204" pitchFamily="18" charset="0"/>
                        </a:rPr>
                        <m:t>→</m:t>
                      </m:r>
                      <m:r>
                        <a:rPr lang="en-US" altLang="zh-CN" sz="1400" i="1" smtClean="0">
                          <a:solidFill>
                            <a:schemeClr val="accent2">
                              <a:lumMod val="50000"/>
                            </a:schemeClr>
                          </a:solidFill>
                          <a:latin typeface="Cambria Math" panose="02040503050406030204" pitchFamily="18" charset="0"/>
                        </a:rPr>
                        <m:t>𝑞</m:t>
                      </m:r>
                      <m:r>
                        <a:rPr lang="en-US" altLang="zh-CN" sz="1400" i="1" smtClean="0">
                          <a:solidFill>
                            <a:schemeClr val="accent2">
                              <a:lumMod val="50000"/>
                            </a:schemeClr>
                          </a:solidFill>
                          <a:latin typeface="Cambria Math" panose="02040503050406030204" pitchFamily="18" charset="0"/>
                        </a:rPr>
                        <m:t>→</m:t>
                      </m:r>
                      <m:r>
                        <a:rPr lang="en-US" altLang="zh-CN" sz="1400" i="1" smtClean="0">
                          <a:solidFill>
                            <a:schemeClr val="accent2">
                              <a:lumMod val="50000"/>
                            </a:schemeClr>
                          </a:solidFill>
                          <a:latin typeface="Cambria Math" panose="02040503050406030204" pitchFamily="18" charset="0"/>
                        </a:rPr>
                        <m:t>𝑟</m:t>
                      </m:r>
                      <m:r>
                        <a:rPr lang="en-US" altLang="zh-CN" sz="1400" i="1" smtClean="0">
                          <a:solidFill>
                            <a:schemeClr val="accent2">
                              <a:lumMod val="50000"/>
                            </a:schemeClr>
                          </a:solidFill>
                          <a:latin typeface="Cambria Math" panose="02040503050406030204" pitchFamily="18" charset="0"/>
                        </a:rPr>
                        <m:t>∨¬</m:t>
                      </m:r>
                      <m:r>
                        <a:rPr lang="en-US" altLang="zh-CN" sz="1400" i="1" smtClean="0">
                          <a:solidFill>
                            <a:schemeClr val="accent2">
                              <a:lumMod val="50000"/>
                            </a:schemeClr>
                          </a:solidFill>
                          <a:latin typeface="Cambria Math" panose="02040503050406030204" pitchFamily="18" charset="0"/>
                        </a:rPr>
                        <m:t>𝑝</m:t>
                      </m:r>
                      <m:r>
                        <a:rPr lang="en-US" altLang="zh-CN" sz="1400" i="1" smtClean="0">
                          <a:solidFill>
                            <a:schemeClr val="accent2">
                              <a:lumMod val="50000"/>
                            </a:schemeClr>
                          </a:solidFill>
                          <a:latin typeface="Cambria Math" panose="02040503050406030204" pitchFamily="18" charset="0"/>
                        </a:rPr>
                        <m:t>∧</m:t>
                      </m:r>
                      <m:r>
                        <a:rPr lang="en-US" altLang="zh-CN" sz="1400" i="1" smtClean="0">
                          <a:solidFill>
                            <a:schemeClr val="accent2">
                              <a:lumMod val="50000"/>
                            </a:schemeClr>
                          </a:solidFill>
                          <a:latin typeface="Cambria Math" panose="02040503050406030204" pitchFamily="18" charset="0"/>
                        </a:rPr>
                        <m:t>𝑞</m:t>
                      </m:r>
                      <m:r>
                        <a:rPr lang="en-US" altLang="zh-CN" sz="1400" i="1" smtClean="0">
                          <a:solidFill>
                            <a:schemeClr val="accent2">
                              <a:lumMod val="50000"/>
                            </a:schemeClr>
                          </a:solidFill>
                          <a:latin typeface="Cambria Math" panose="02040503050406030204" pitchFamily="18" charset="0"/>
                        </a:rPr>
                        <m:t>∨</m:t>
                      </m:r>
                      <m:r>
                        <a:rPr lang="en-US" altLang="zh-CN" sz="1400" i="1">
                          <a:solidFill>
                            <a:schemeClr val="accent2">
                              <a:lumMod val="50000"/>
                            </a:schemeClr>
                          </a:solidFill>
                          <a:latin typeface="Cambria Math" panose="02040503050406030204" pitchFamily="18" charset="0"/>
                        </a:rPr>
                        <m:t>𝑝</m:t>
                      </m:r>
                    </m:oMath>
                  </m:oMathPara>
                </a14:m>
                <a:endParaRPr lang="zh-CN" altLang="en-US" sz="1400">
                  <a:solidFill>
                    <a:schemeClr val="accent2">
                      <a:lumMod val="50000"/>
                    </a:schemeClr>
                  </a:solidFill>
                </a:endParaRPr>
              </a:p>
            </p:txBody>
          </p:sp>
        </mc:Choice>
        <mc:Fallback xmlns="">
          <p:sp>
            <p:nvSpPr>
              <p:cNvPr id="13" name="文本框 12">
                <a:extLst>
                  <a:ext uri="{FF2B5EF4-FFF2-40B4-BE49-F238E27FC236}">
                    <a16:creationId xmlns:a16="http://schemas.microsoft.com/office/drawing/2014/main" id="{7A3E16CA-FCC8-486C-B7EE-95CF4713A72C}"/>
                  </a:ext>
                </a:extLst>
              </p:cNvPr>
              <p:cNvSpPr txBox="1">
                <a:spLocks noRot="1" noChangeAspect="1" noMove="1" noResize="1" noEditPoints="1" noAdjustHandles="1" noChangeArrowheads="1" noChangeShapeType="1" noTextEdit="1"/>
              </p:cNvSpPr>
              <p:nvPr/>
            </p:nvSpPr>
            <p:spPr>
              <a:xfrm>
                <a:off x="6255028" y="1184977"/>
                <a:ext cx="2478156" cy="307777"/>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DC8CD74F-9C30-4E80-8AE3-64527680B73A}"/>
                  </a:ext>
                </a:extLst>
              </p:cNvPr>
              <p:cNvSpPr txBox="1"/>
              <p:nvPr/>
            </p:nvSpPr>
            <p:spPr>
              <a:xfrm>
                <a:off x="9223513" y="1184977"/>
                <a:ext cx="2478156" cy="307777"/>
              </a:xfrm>
              <a:prstGeom prst="rect">
                <a:avLst/>
              </a:prstGeom>
              <a:solidFill>
                <a:schemeClr val="accent2">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i="1" smtClean="0">
                          <a:solidFill>
                            <a:schemeClr val="accent2">
                              <a:lumMod val="50000"/>
                            </a:schemeClr>
                          </a:solidFill>
                          <a:latin typeface="Cambria Math" panose="02040503050406030204" pitchFamily="18" charset="0"/>
                        </a:rPr>
                        <m:t>𝑝</m:t>
                      </m:r>
                      <m:r>
                        <a:rPr lang="en-US" altLang="zh-CN" sz="1400" i="1" smtClean="0">
                          <a:solidFill>
                            <a:schemeClr val="accent2">
                              <a:lumMod val="50000"/>
                            </a:schemeClr>
                          </a:solidFill>
                          <a:latin typeface="Cambria Math" panose="02040503050406030204" pitchFamily="18" charset="0"/>
                        </a:rPr>
                        <m:t>→</m:t>
                      </m:r>
                      <m:r>
                        <a:rPr lang="en-US" altLang="zh-CN" sz="1400" i="1" smtClean="0">
                          <a:solidFill>
                            <a:schemeClr val="accent2">
                              <a:lumMod val="50000"/>
                            </a:schemeClr>
                          </a:solidFill>
                          <a:latin typeface="Cambria Math" panose="02040503050406030204" pitchFamily="18" charset="0"/>
                        </a:rPr>
                        <m:t>𝑞</m:t>
                      </m:r>
                      <m:r>
                        <a:rPr lang="en-US" altLang="zh-CN" sz="1400" i="1" smtClean="0">
                          <a:solidFill>
                            <a:schemeClr val="accent2">
                              <a:lumMod val="50000"/>
                            </a:schemeClr>
                          </a:solidFill>
                          <a:latin typeface="Cambria Math" panose="02040503050406030204" pitchFamily="18" charset="0"/>
                        </a:rPr>
                        <m:t>→</m:t>
                      </m:r>
                      <m:r>
                        <a:rPr lang="en-US" altLang="zh-CN" sz="1400" i="1" smtClean="0">
                          <a:solidFill>
                            <a:schemeClr val="accent2">
                              <a:lumMod val="50000"/>
                            </a:schemeClr>
                          </a:solidFill>
                          <a:latin typeface="Cambria Math" panose="02040503050406030204" pitchFamily="18" charset="0"/>
                        </a:rPr>
                        <m:t>𝑟</m:t>
                      </m:r>
                      <m:r>
                        <a:rPr lang="en-US" altLang="zh-CN" sz="1400" i="1" smtClean="0">
                          <a:solidFill>
                            <a:schemeClr val="accent2">
                              <a:lumMod val="50000"/>
                            </a:schemeClr>
                          </a:solidFill>
                          <a:latin typeface="Cambria Math" panose="02040503050406030204" pitchFamily="18" charset="0"/>
                        </a:rPr>
                        <m:t>∨(¬</m:t>
                      </m:r>
                      <m:r>
                        <a:rPr lang="en-US" altLang="zh-CN" sz="1400" i="1" smtClean="0">
                          <a:solidFill>
                            <a:schemeClr val="accent2">
                              <a:lumMod val="50000"/>
                            </a:schemeClr>
                          </a:solidFill>
                          <a:latin typeface="Cambria Math" panose="02040503050406030204" pitchFamily="18" charset="0"/>
                        </a:rPr>
                        <m:t>𝑝</m:t>
                      </m:r>
                      <m:r>
                        <a:rPr lang="en-US" altLang="zh-CN" sz="1400" b="0" i="1" smtClean="0">
                          <a:solidFill>
                            <a:schemeClr val="accent2">
                              <a:lumMod val="50000"/>
                            </a:schemeClr>
                          </a:solidFill>
                          <a:latin typeface="Cambria Math" panose="02040503050406030204" pitchFamily="18" charset="0"/>
                        </a:rPr>
                        <m:t>)</m:t>
                      </m:r>
                      <m:r>
                        <a:rPr lang="en-US" altLang="zh-CN" sz="1400" i="1" smtClean="0">
                          <a:solidFill>
                            <a:schemeClr val="accent2">
                              <a:lumMod val="50000"/>
                            </a:schemeClr>
                          </a:solidFill>
                          <a:latin typeface="Cambria Math" panose="02040503050406030204" pitchFamily="18" charset="0"/>
                        </a:rPr>
                        <m:t>∧</m:t>
                      </m:r>
                      <m:r>
                        <a:rPr lang="en-US" altLang="zh-CN" sz="1400" i="1" smtClean="0">
                          <a:solidFill>
                            <a:schemeClr val="accent2">
                              <a:lumMod val="50000"/>
                            </a:schemeClr>
                          </a:solidFill>
                          <a:latin typeface="Cambria Math" panose="02040503050406030204" pitchFamily="18" charset="0"/>
                        </a:rPr>
                        <m:t>𝑞</m:t>
                      </m:r>
                      <m:r>
                        <a:rPr lang="en-US" altLang="zh-CN" sz="1400" i="1" smtClean="0">
                          <a:solidFill>
                            <a:schemeClr val="accent2">
                              <a:lumMod val="50000"/>
                            </a:schemeClr>
                          </a:solidFill>
                          <a:latin typeface="Cambria Math" panose="02040503050406030204" pitchFamily="18" charset="0"/>
                        </a:rPr>
                        <m:t>∨</m:t>
                      </m:r>
                      <m:r>
                        <a:rPr lang="en-US" altLang="zh-CN" sz="1400" i="1">
                          <a:solidFill>
                            <a:schemeClr val="accent2">
                              <a:lumMod val="50000"/>
                            </a:schemeClr>
                          </a:solidFill>
                          <a:latin typeface="Cambria Math" panose="02040503050406030204" pitchFamily="18" charset="0"/>
                        </a:rPr>
                        <m:t>𝑝</m:t>
                      </m:r>
                    </m:oMath>
                  </m:oMathPara>
                </a14:m>
                <a:endParaRPr lang="zh-CN" altLang="en-US" sz="1400">
                  <a:solidFill>
                    <a:schemeClr val="accent2">
                      <a:lumMod val="50000"/>
                    </a:schemeClr>
                  </a:solidFill>
                </a:endParaRPr>
              </a:p>
            </p:txBody>
          </p:sp>
        </mc:Choice>
        <mc:Fallback xmlns="">
          <p:sp>
            <p:nvSpPr>
              <p:cNvPr id="16" name="文本框 15">
                <a:extLst>
                  <a:ext uri="{FF2B5EF4-FFF2-40B4-BE49-F238E27FC236}">
                    <a16:creationId xmlns:a16="http://schemas.microsoft.com/office/drawing/2014/main" id="{DC8CD74F-9C30-4E80-8AE3-64527680B73A}"/>
                  </a:ext>
                </a:extLst>
              </p:cNvPr>
              <p:cNvSpPr txBox="1">
                <a:spLocks noRot="1" noChangeAspect="1" noMove="1" noResize="1" noEditPoints="1" noAdjustHandles="1" noChangeArrowheads="1" noChangeShapeType="1" noTextEdit="1"/>
              </p:cNvSpPr>
              <p:nvPr/>
            </p:nvSpPr>
            <p:spPr>
              <a:xfrm>
                <a:off x="9223513" y="1184977"/>
                <a:ext cx="2478156" cy="307777"/>
              </a:xfrm>
              <a:prstGeom prst="rect">
                <a:avLst/>
              </a:prstGeom>
              <a:blipFill>
                <a:blip r:embed="rId7"/>
                <a:stretch>
                  <a:fillRect b="-588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EB6AF0AE-784F-49CC-B28D-F473B6E8D586}"/>
                  </a:ext>
                </a:extLst>
              </p:cNvPr>
              <p:cNvSpPr txBox="1"/>
              <p:nvPr/>
            </p:nvSpPr>
            <p:spPr>
              <a:xfrm>
                <a:off x="9223513" y="1853718"/>
                <a:ext cx="2478156" cy="307777"/>
              </a:xfrm>
              <a:prstGeom prst="rect">
                <a:avLst/>
              </a:prstGeom>
              <a:solidFill>
                <a:schemeClr val="accent2">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i="1" smtClean="0">
                          <a:solidFill>
                            <a:schemeClr val="accent2">
                              <a:lumMod val="50000"/>
                            </a:schemeClr>
                          </a:solidFill>
                          <a:latin typeface="Cambria Math" panose="02040503050406030204" pitchFamily="18" charset="0"/>
                        </a:rPr>
                        <m:t>𝑝</m:t>
                      </m:r>
                      <m:r>
                        <a:rPr lang="en-US" altLang="zh-CN" sz="1400" i="1" smtClean="0">
                          <a:solidFill>
                            <a:schemeClr val="accent2">
                              <a:lumMod val="50000"/>
                            </a:schemeClr>
                          </a:solidFill>
                          <a:latin typeface="Cambria Math" panose="02040503050406030204" pitchFamily="18" charset="0"/>
                        </a:rPr>
                        <m:t>→</m:t>
                      </m:r>
                      <m:r>
                        <a:rPr lang="en-US" altLang="zh-CN" sz="1400" i="1" smtClean="0">
                          <a:solidFill>
                            <a:schemeClr val="accent2">
                              <a:lumMod val="50000"/>
                            </a:schemeClr>
                          </a:solidFill>
                          <a:latin typeface="Cambria Math" panose="02040503050406030204" pitchFamily="18" charset="0"/>
                        </a:rPr>
                        <m:t>𝑞</m:t>
                      </m:r>
                      <m:r>
                        <a:rPr lang="en-US" altLang="zh-CN" sz="1400" i="1" smtClean="0">
                          <a:solidFill>
                            <a:schemeClr val="accent2">
                              <a:lumMod val="50000"/>
                            </a:schemeClr>
                          </a:solidFill>
                          <a:latin typeface="Cambria Math" panose="02040503050406030204" pitchFamily="18" charset="0"/>
                        </a:rPr>
                        <m:t>→</m:t>
                      </m:r>
                      <m:r>
                        <a:rPr lang="en-US" altLang="zh-CN" sz="1400" i="1" smtClean="0">
                          <a:solidFill>
                            <a:schemeClr val="accent2">
                              <a:lumMod val="50000"/>
                            </a:schemeClr>
                          </a:solidFill>
                          <a:latin typeface="Cambria Math" panose="02040503050406030204" pitchFamily="18" charset="0"/>
                        </a:rPr>
                        <m:t>𝑟</m:t>
                      </m:r>
                      <m:r>
                        <a:rPr lang="en-US" altLang="zh-CN" sz="1400" i="1" smtClean="0">
                          <a:solidFill>
                            <a:schemeClr val="accent2">
                              <a:lumMod val="50000"/>
                            </a:schemeClr>
                          </a:solidFill>
                          <a:latin typeface="Cambria Math" panose="02040503050406030204" pitchFamily="18" charset="0"/>
                        </a:rPr>
                        <m:t>∨((¬</m:t>
                      </m:r>
                      <m:r>
                        <a:rPr lang="en-US" altLang="zh-CN" sz="1400" i="1" smtClean="0">
                          <a:solidFill>
                            <a:schemeClr val="accent2">
                              <a:lumMod val="50000"/>
                            </a:schemeClr>
                          </a:solidFill>
                          <a:latin typeface="Cambria Math" panose="02040503050406030204" pitchFamily="18" charset="0"/>
                        </a:rPr>
                        <m:t>𝑝</m:t>
                      </m:r>
                      <m:r>
                        <a:rPr lang="en-US" altLang="zh-CN" sz="1400" b="0" i="1" smtClean="0">
                          <a:solidFill>
                            <a:schemeClr val="accent2">
                              <a:lumMod val="50000"/>
                            </a:schemeClr>
                          </a:solidFill>
                          <a:latin typeface="Cambria Math" panose="02040503050406030204" pitchFamily="18" charset="0"/>
                        </a:rPr>
                        <m:t>)</m:t>
                      </m:r>
                      <m:r>
                        <a:rPr lang="en-US" altLang="zh-CN" sz="1400" i="1" smtClean="0">
                          <a:solidFill>
                            <a:schemeClr val="accent2">
                              <a:lumMod val="50000"/>
                            </a:schemeClr>
                          </a:solidFill>
                          <a:latin typeface="Cambria Math" panose="02040503050406030204" pitchFamily="18" charset="0"/>
                        </a:rPr>
                        <m:t>∧</m:t>
                      </m:r>
                      <m:r>
                        <a:rPr lang="en-US" altLang="zh-CN" sz="1400" i="1" smtClean="0">
                          <a:solidFill>
                            <a:schemeClr val="accent2">
                              <a:lumMod val="50000"/>
                            </a:schemeClr>
                          </a:solidFill>
                          <a:latin typeface="Cambria Math" panose="02040503050406030204" pitchFamily="18" charset="0"/>
                        </a:rPr>
                        <m:t>𝑞</m:t>
                      </m:r>
                      <m:r>
                        <a:rPr lang="en-US" altLang="zh-CN" sz="1400" b="0" i="1" smtClean="0">
                          <a:solidFill>
                            <a:schemeClr val="accent2">
                              <a:lumMod val="50000"/>
                            </a:schemeClr>
                          </a:solidFill>
                          <a:latin typeface="Cambria Math" panose="02040503050406030204" pitchFamily="18" charset="0"/>
                        </a:rPr>
                        <m:t>)</m:t>
                      </m:r>
                      <m:r>
                        <a:rPr lang="en-US" altLang="zh-CN" sz="1400" i="1" smtClean="0">
                          <a:solidFill>
                            <a:schemeClr val="accent2">
                              <a:lumMod val="50000"/>
                            </a:schemeClr>
                          </a:solidFill>
                          <a:latin typeface="Cambria Math" panose="02040503050406030204" pitchFamily="18" charset="0"/>
                        </a:rPr>
                        <m:t>∨</m:t>
                      </m:r>
                      <m:r>
                        <a:rPr lang="en-US" altLang="zh-CN" sz="1400" i="1">
                          <a:solidFill>
                            <a:schemeClr val="accent2">
                              <a:lumMod val="50000"/>
                            </a:schemeClr>
                          </a:solidFill>
                          <a:latin typeface="Cambria Math" panose="02040503050406030204" pitchFamily="18" charset="0"/>
                        </a:rPr>
                        <m:t>𝑝</m:t>
                      </m:r>
                    </m:oMath>
                  </m:oMathPara>
                </a14:m>
                <a:endParaRPr lang="zh-CN" altLang="en-US" sz="1400">
                  <a:solidFill>
                    <a:schemeClr val="accent2">
                      <a:lumMod val="50000"/>
                    </a:schemeClr>
                  </a:solidFill>
                </a:endParaRPr>
              </a:p>
            </p:txBody>
          </p:sp>
        </mc:Choice>
        <mc:Fallback xmlns="">
          <p:sp>
            <p:nvSpPr>
              <p:cNvPr id="18" name="文本框 17">
                <a:extLst>
                  <a:ext uri="{FF2B5EF4-FFF2-40B4-BE49-F238E27FC236}">
                    <a16:creationId xmlns:a16="http://schemas.microsoft.com/office/drawing/2014/main" id="{EB6AF0AE-784F-49CC-B28D-F473B6E8D586}"/>
                  </a:ext>
                </a:extLst>
              </p:cNvPr>
              <p:cNvSpPr txBox="1">
                <a:spLocks noRot="1" noChangeAspect="1" noMove="1" noResize="1" noEditPoints="1" noAdjustHandles="1" noChangeArrowheads="1" noChangeShapeType="1" noTextEdit="1"/>
              </p:cNvSpPr>
              <p:nvPr/>
            </p:nvSpPr>
            <p:spPr>
              <a:xfrm>
                <a:off x="9223513" y="1853718"/>
                <a:ext cx="2478156" cy="307777"/>
              </a:xfrm>
              <a:prstGeom prst="rect">
                <a:avLst/>
              </a:prstGeom>
              <a:blipFill>
                <a:blip r:embed="rId8"/>
                <a:stretch>
                  <a:fillRect b="-588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119C0685-012A-4319-9275-EDFBD4FDFDB9}"/>
                  </a:ext>
                </a:extLst>
              </p:cNvPr>
              <p:cNvSpPr txBox="1"/>
              <p:nvPr/>
            </p:nvSpPr>
            <p:spPr>
              <a:xfrm>
                <a:off x="6255028" y="1839869"/>
                <a:ext cx="2478156" cy="335476"/>
              </a:xfrm>
              <a:prstGeom prst="rect">
                <a:avLst/>
              </a:prstGeom>
              <a:solidFill>
                <a:schemeClr val="accent2">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i="1" smtClean="0">
                          <a:solidFill>
                            <a:schemeClr val="accent2">
                              <a:lumMod val="50000"/>
                            </a:schemeClr>
                          </a:solidFill>
                          <a:latin typeface="Cambria Math" panose="02040503050406030204" pitchFamily="18" charset="0"/>
                        </a:rPr>
                        <m:t>𝑝</m:t>
                      </m:r>
                      <m:r>
                        <a:rPr lang="en-US" altLang="zh-CN" sz="1400" i="1" smtClean="0">
                          <a:solidFill>
                            <a:schemeClr val="accent2">
                              <a:lumMod val="50000"/>
                            </a:schemeClr>
                          </a:solidFill>
                          <a:latin typeface="Cambria Math" panose="02040503050406030204" pitchFamily="18" charset="0"/>
                        </a:rPr>
                        <m:t>→</m:t>
                      </m:r>
                      <m:r>
                        <a:rPr lang="en-US" altLang="zh-CN" sz="1400" i="1" smtClean="0">
                          <a:solidFill>
                            <a:schemeClr val="accent2">
                              <a:lumMod val="50000"/>
                            </a:schemeClr>
                          </a:solidFill>
                          <a:latin typeface="Cambria Math" panose="02040503050406030204" pitchFamily="18" charset="0"/>
                        </a:rPr>
                        <m:t>𝑞</m:t>
                      </m:r>
                      <m:r>
                        <a:rPr lang="en-US" altLang="zh-CN" sz="1400" i="1" smtClean="0">
                          <a:solidFill>
                            <a:schemeClr val="accent2">
                              <a:lumMod val="50000"/>
                            </a:schemeClr>
                          </a:solidFill>
                          <a:latin typeface="Cambria Math" panose="02040503050406030204" pitchFamily="18" charset="0"/>
                        </a:rPr>
                        <m:t>→(</m:t>
                      </m:r>
                      <m:r>
                        <a:rPr lang="en-US" altLang="zh-CN" sz="1400" i="1" smtClean="0">
                          <a:solidFill>
                            <a:schemeClr val="accent2">
                              <a:lumMod val="50000"/>
                            </a:schemeClr>
                          </a:solidFill>
                          <a:latin typeface="Cambria Math" panose="02040503050406030204" pitchFamily="18" charset="0"/>
                        </a:rPr>
                        <m:t>𝑟</m:t>
                      </m:r>
                      <m:r>
                        <a:rPr lang="en-US" altLang="zh-CN" sz="1400" i="1" smtClean="0">
                          <a:solidFill>
                            <a:schemeClr val="accent2">
                              <a:lumMod val="50000"/>
                            </a:schemeClr>
                          </a:solidFill>
                          <a:latin typeface="Cambria Math" panose="02040503050406030204" pitchFamily="18" charset="0"/>
                        </a:rPr>
                        <m:t>∨</m:t>
                      </m:r>
                      <m:d>
                        <m:dPr>
                          <m:ctrlPr>
                            <a:rPr lang="en-US" altLang="zh-CN" sz="1400" b="0" i="1" smtClean="0">
                              <a:solidFill>
                                <a:schemeClr val="accent2">
                                  <a:lumMod val="50000"/>
                                </a:schemeClr>
                              </a:solidFill>
                              <a:latin typeface="Cambria Math" panose="02040503050406030204" pitchFamily="18" charset="0"/>
                            </a:rPr>
                          </m:ctrlPr>
                        </m:dPr>
                        <m:e>
                          <m:d>
                            <m:dPr>
                              <m:ctrlPr>
                                <a:rPr lang="en-US" altLang="zh-CN" sz="1400" b="0" i="1" smtClean="0">
                                  <a:solidFill>
                                    <a:schemeClr val="accent2">
                                      <a:lumMod val="50000"/>
                                    </a:schemeClr>
                                  </a:solidFill>
                                  <a:latin typeface="Cambria Math" panose="02040503050406030204" pitchFamily="18" charset="0"/>
                                </a:rPr>
                              </m:ctrlPr>
                            </m:dPr>
                            <m:e>
                              <m:r>
                                <a:rPr lang="en-US" altLang="zh-CN" sz="1400" i="1" smtClean="0">
                                  <a:solidFill>
                                    <a:schemeClr val="accent2">
                                      <a:lumMod val="50000"/>
                                    </a:schemeClr>
                                  </a:solidFill>
                                  <a:latin typeface="Cambria Math" panose="02040503050406030204" pitchFamily="18" charset="0"/>
                                </a:rPr>
                                <m:t>¬</m:t>
                              </m:r>
                              <m:r>
                                <a:rPr lang="en-US" altLang="zh-CN" sz="1400" i="1" smtClean="0">
                                  <a:solidFill>
                                    <a:schemeClr val="accent2">
                                      <a:lumMod val="50000"/>
                                    </a:schemeClr>
                                  </a:solidFill>
                                  <a:latin typeface="Cambria Math" panose="02040503050406030204" pitchFamily="18" charset="0"/>
                                </a:rPr>
                                <m:t>𝑝</m:t>
                              </m:r>
                            </m:e>
                          </m:d>
                          <m:r>
                            <a:rPr lang="en-US" altLang="zh-CN" sz="1400" i="1" smtClean="0">
                              <a:solidFill>
                                <a:schemeClr val="accent2">
                                  <a:lumMod val="50000"/>
                                </a:schemeClr>
                              </a:solidFill>
                              <a:latin typeface="Cambria Math" panose="02040503050406030204" pitchFamily="18" charset="0"/>
                            </a:rPr>
                            <m:t>∧</m:t>
                          </m:r>
                          <m:r>
                            <a:rPr lang="en-US" altLang="zh-CN" sz="1400" i="1" smtClean="0">
                              <a:solidFill>
                                <a:schemeClr val="accent2">
                                  <a:lumMod val="50000"/>
                                </a:schemeClr>
                              </a:solidFill>
                              <a:latin typeface="Cambria Math" panose="02040503050406030204" pitchFamily="18" charset="0"/>
                            </a:rPr>
                            <m:t>𝑞</m:t>
                          </m:r>
                        </m:e>
                      </m:d>
                      <m:r>
                        <a:rPr lang="en-US" altLang="zh-CN" sz="1400" b="0" i="1" smtClean="0">
                          <a:solidFill>
                            <a:schemeClr val="accent2">
                              <a:lumMod val="50000"/>
                            </a:schemeClr>
                          </a:solidFill>
                          <a:latin typeface="Cambria Math" panose="02040503050406030204" pitchFamily="18" charset="0"/>
                        </a:rPr>
                        <m:t>)</m:t>
                      </m:r>
                      <m:r>
                        <a:rPr lang="en-US" altLang="zh-CN" sz="1400" i="1" smtClean="0">
                          <a:solidFill>
                            <a:schemeClr val="accent2">
                              <a:lumMod val="50000"/>
                            </a:schemeClr>
                          </a:solidFill>
                          <a:latin typeface="Cambria Math" panose="02040503050406030204" pitchFamily="18" charset="0"/>
                        </a:rPr>
                        <m:t>∨</m:t>
                      </m:r>
                      <m:r>
                        <a:rPr lang="en-US" altLang="zh-CN" sz="1400" i="1">
                          <a:solidFill>
                            <a:schemeClr val="accent2">
                              <a:lumMod val="50000"/>
                            </a:schemeClr>
                          </a:solidFill>
                          <a:latin typeface="Cambria Math" panose="02040503050406030204" pitchFamily="18" charset="0"/>
                        </a:rPr>
                        <m:t>𝑝</m:t>
                      </m:r>
                    </m:oMath>
                  </m:oMathPara>
                </a14:m>
                <a:endParaRPr lang="zh-CN" altLang="en-US" sz="1400">
                  <a:solidFill>
                    <a:schemeClr val="accent2">
                      <a:lumMod val="50000"/>
                    </a:schemeClr>
                  </a:solidFill>
                </a:endParaRPr>
              </a:p>
            </p:txBody>
          </p:sp>
        </mc:Choice>
        <mc:Fallback xmlns="">
          <p:sp>
            <p:nvSpPr>
              <p:cNvPr id="19" name="文本框 18">
                <a:extLst>
                  <a:ext uri="{FF2B5EF4-FFF2-40B4-BE49-F238E27FC236}">
                    <a16:creationId xmlns:a16="http://schemas.microsoft.com/office/drawing/2014/main" id="{119C0685-012A-4319-9275-EDFBD4FDFDB9}"/>
                  </a:ext>
                </a:extLst>
              </p:cNvPr>
              <p:cNvSpPr txBox="1">
                <a:spLocks noRot="1" noChangeAspect="1" noMove="1" noResize="1" noEditPoints="1" noAdjustHandles="1" noChangeArrowheads="1" noChangeShapeType="1" noTextEdit="1"/>
              </p:cNvSpPr>
              <p:nvPr/>
            </p:nvSpPr>
            <p:spPr>
              <a:xfrm>
                <a:off x="6255028" y="1839869"/>
                <a:ext cx="2478156" cy="335476"/>
              </a:xfrm>
              <a:prstGeom prst="rect">
                <a:avLst/>
              </a:prstGeom>
              <a:blipFill>
                <a:blip r:embed="rId9"/>
                <a:stretch>
                  <a:fillRect b="-36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57B7C4DD-60DE-41CA-ADB4-90C90E35B599}"/>
                  </a:ext>
                </a:extLst>
              </p:cNvPr>
              <p:cNvSpPr txBox="1"/>
              <p:nvPr/>
            </p:nvSpPr>
            <p:spPr>
              <a:xfrm>
                <a:off x="6073637" y="2528992"/>
                <a:ext cx="2663686" cy="335476"/>
              </a:xfrm>
              <a:prstGeom prst="rect">
                <a:avLst/>
              </a:prstGeom>
              <a:solidFill>
                <a:schemeClr val="accent2">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i="1" smtClean="0">
                          <a:solidFill>
                            <a:schemeClr val="accent2">
                              <a:lumMod val="50000"/>
                            </a:schemeClr>
                          </a:solidFill>
                          <a:latin typeface="Cambria Math" panose="02040503050406030204" pitchFamily="18" charset="0"/>
                        </a:rPr>
                        <m:t>𝑝</m:t>
                      </m:r>
                      <m:r>
                        <a:rPr lang="en-US" altLang="zh-CN" sz="1400" i="1" smtClean="0">
                          <a:solidFill>
                            <a:schemeClr val="accent2">
                              <a:lumMod val="50000"/>
                            </a:schemeClr>
                          </a:solidFill>
                          <a:latin typeface="Cambria Math" panose="02040503050406030204" pitchFamily="18" charset="0"/>
                        </a:rPr>
                        <m:t>→</m:t>
                      </m:r>
                      <m:r>
                        <a:rPr lang="en-US" altLang="zh-CN" sz="1400" i="1" smtClean="0">
                          <a:solidFill>
                            <a:schemeClr val="accent2">
                              <a:lumMod val="50000"/>
                            </a:schemeClr>
                          </a:solidFill>
                          <a:latin typeface="Cambria Math" panose="02040503050406030204" pitchFamily="18" charset="0"/>
                        </a:rPr>
                        <m:t>𝑞</m:t>
                      </m:r>
                      <m:r>
                        <a:rPr lang="en-US" altLang="zh-CN" sz="1400" i="1" smtClean="0">
                          <a:solidFill>
                            <a:schemeClr val="accent2">
                              <a:lumMod val="50000"/>
                            </a:schemeClr>
                          </a:solidFill>
                          <a:latin typeface="Cambria Math" panose="02040503050406030204" pitchFamily="18" charset="0"/>
                        </a:rPr>
                        <m:t>→((</m:t>
                      </m:r>
                      <m:r>
                        <a:rPr lang="en-US" altLang="zh-CN" sz="1400" i="1" smtClean="0">
                          <a:solidFill>
                            <a:schemeClr val="accent2">
                              <a:lumMod val="50000"/>
                            </a:schemeClr>
                          </a:solidFill>
                          <a:latin typeface="Cambria Math" panose="02040503050406030204" pitchFamily="18" charset="0"/>
                        </a:rPr>
                        <m:t>𝑟</m:t>
                      </m:r>
                      <m:r>
                        <a:rPr lang="en-US" altLang="zh-CN" sz="1400" i="1" smtClean="0">
                          <a:solidFill>
                            <a:schemeClr val="accent2">
                              <a:lumMod val="50000"/>
                            </a:schemeClr>
                          </a:solidFill>
                          <a:latin typeface="Cambria Math" panose="02040503050406030204" pitchFamily="18" charset="0"/>
                        </a:rPr>
                        <m:t>∨</m:t>
                      </m:r>
                      <m:d>
                        <m:dPr>
                          <m:ctrlPr>
                            <a:rPr lang="en-US" altLang="zh-CN" sz="1400" b="0" i="1" smtClean="0">
                              <a:solidFill>
                                <a:schemeClr val="accent2">
                                  <a:lumMod val="50000"/>
                                </a:schemeClr>
                              </a:solidFill>
                              <a:latin typeface="Cambria Math" panose="02040503050406030204" pitchFamily="18" charset="0"/>
                            </a:rPr>
                          </m:ctrlPr>
                        </m:dPr>
                        <m:e>
                          <m:d>
                            <m:dPr>
                              <m:ctrlPr>
                                <a:rPr lang="en-US" altLang="zh-CN" sz="1400" b="0" i="1" smtClean="0">
                                  <a:solidFill>
                                    <a:schemeClr val="accent2">
                                      <a:lumMod val="50000"/>
                                    </a:schemeClr>
                                  </a:solidFill>
                                  <a:latin typeface="Cambria Math" panose="02040503050406030204" pitchFamily="18" charset="0"/>
                                </a:rPr>
                              </m:ctrlPr>
                            </m:dPr>
                            <m:e>
                              <m:r>
                                <a:rPr lang="en-US" altLang="zh-CN" sz="1400" i="1" smtClean="0">
                                  <a:solidFill>
                                    <a:schemeClr val="accent2">
                                      <a:lumMod val="50000"/>
                                    </a:schemeClr>
                                  </a:solidFill>
                                  <a:latin typeface="Cambria Math" panose="02040503050406030204" pitchFamily="18" charset="0"/>
                                </a:rPr>
                                <m:t>¬</m:t>
                              </m:r>
                              <m:r>
                                <a:rPr lang="en-US" altLang="zh-CN" sz="1400" i="1" smtClean="0">
                                  <a:solidFill>
                                    <a:schemeClr val="accent2">
                                      <a:lumMod val="50000"/>
                                    </a:schemeClr>
                                  </a:solidFill>
                                  <a:latin typeface="Cambria Math" panose="02040503050406030204" pitchFamily="18" charset="0"/>
                                </a:rPr>
                                <m:t>𝑝</m:t>
                              </m:r>
                            </m:e>
                          </m:d>
                          <m:r>
                            <a:rPr lang="en-US" altLang="zh-CN" sz="1400" i="1" smtClean="0">
                              <a:solidFill>
                                <a:schemeClr val="accent2">
                                  <a:lumMod val="50000"/>
                                </a:schemeClr>
                              </a:solidFill>
                              <a:latin typeface="Cambria Math" panose="02040503050406030204" pitchFamily="18" charset="0"/>
                            </a:rPr>
                            <m:t>∧</m:t>
                          </m:r>
                          <m:r>
                            <a:rPr lang="en-US" altLang="zh-CN" sz="1400" i="1" smtClean="0">
                              <a:solidFill>
                                <a:schemeClr val="accent2">
                                  <a:lumMod val="50000"/>
                                </a:schemeClr>
                              </a:solidFill>
                              <a:latin typeface="Cambria Math" panose="02040503050406030204" pitchFamily="18" charset="0"/>
                            </a:rPr>
                            <m:t>𝑞</m:t>
                          </m:r>
                        </m:e>
                      </m:d>
                      <m:r>
                        <a:rPr lang="en-US" altLang="zh-CN" sz="1400" b="0" i="1" smtClean="0">
                          <a:solidFill>
                            <a:schemeClr val="accent2">
                              <a:lumMod val="50000"/>
                            </a:schemeClr>
                          </a:solidFill>
                          <a:latin typeface="Cambria Math" panose="02040503050406030204" pitchFamily="18" charset="0"/>
                        </a:rPr>
                        <m:t>)</m:t>
                      </m:r>
                      <m:r>
                        <a:rPr lang="en-US" altLang="zh-CN" sz="1400" i="1" smtClean="0">
                          <a:solidFill>
                            <a:schemeClr val="accent2">
                              <a:lumMod val="50000"/>
                            </a:schemeClr>
                          </a:solidFill>
                          <a:latin typeface="Cambria Math" panose="02040503050406030204" pitchFamily="18" charset="0"/>
                        </a:rPr>
                        <m:t>∨</m:t>
                      </m:r>
                      <m:r>
                        <a:rPr lang="en-US" altLang="zh-CN" sz="1400" i="1">
                          <a:solidFill>
                            <a:schemeClr val="accent2">
                              <a:lumMod val="50000"/>
                            </a:schemeClr>
                          </a:solidFill>
                          <a:latin typeface="Cambria Math" panose="02040503050406030204" pitchFamily="18" charset="0"/>
                        </a:rPr>
                        <m:t>𝑝</m:t>
                      </m:r>
                      <m:r>
                        <a:rPr lang="en-US" altLang="zh-CN" sz="1400" b="0" i="1" smtClean="0">
                          <a:solidFill>
                            <a:schemeClr val="accent2">
                              <a:lumMod val="50000"/>
                            </a:schemeClr>
                          </a:solidFill>
                          <a:latin typeface="Cambria Math" panose="02040503050406030204" pitchFamily="18" charset="0"/>
                        </a:rPr>
                        <m:t>)</m:t>
                      </m:r>
                    </m:oMath>
                  </m:oMathPara>
                </a14:m>
                <a:endParaRPr lang="zh-CN" altLang="en-US" sz="1400">
                  <a:solidFill>
                    <a:schemeClr val="accent2">
                      <a:lumMod val="50000"/>
                    </a:schemeClr>
                  </a:solidFill>
                </a:endParaRPr>
              </a:p>
            </p:txBody>
          </p:sp>
        </mc:Choice>
        <mc:Fallback xmlns="">
          <p:sp>
            <p:nvSpPr>
              <p:cNvPr id="20" name="文本框 19">
                <a:extLst>
                  <a:ext uri="{FF2B5EF4-FFF2-40B4-BE49-F238E27FC236}">
                    <a16:creationId xmlns:a16="http://schemas.microsoft.com/office/drawing/2014/main" id="{57B7C4DD-60DE-41CA-ADB4-90C90E35B599}"/>
                  </a:ext>
                </a:extLst>
              </p:cNvPr>
              <p:cNvSpPr txBox="1">
                <a:spLocks noRot="1" noChangeAspect="1" noMove="1" noResize="1" noEditPoints="1" noAdjustHandles="1" noChangeArrowheads="1" noChangeShapeType="1" noTextEdit="1"/>
              </p:cNvSpPr>
              <p:nvPr/>
            </p:nvSpPr>
            <p:spPr>
              <a:xfrm>
                <a:off x="6073637" y="2528992"/>
                <a:ext cx="2663686" cy="335476"/>
              </a:xfrm>
              <a:prstGeom prst="rect">
                <a:avLst/>
              </a:prstGeom>
              <a:blipFill>
                <a:blip r:embed="rId10"/>
                <a:stretch>
                  <a:fillRect b="-36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C3097506-4366-4BB6-82E2-EF6E0BCBFCF3}"/>
                  </a:ext>
                </a:extLst>
              </p:cNvPr>
              <p:cNvSpPr txBox="1"/>
              <p:nvPr/>
            </p:nvSpPr>
            <p:spPr>
              <a:xfrm>
                <a:off x="9223513" y="2459595"/>
                <a:ext cx="2782957" cy="473335"/>
              </a:xfrm>
              <a:prstGeom prst="rect">
                <a:avLst/>
              </a:prstGeom>
              <a:solidFill>
                <a:schemeClr val="accent2">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i="1" smtClean="0">
                          <a:solidFill>
                            <a:schemeClr val="accent2">
                              <a:lumMod val="50000"/>
                            </a:schemeClr>
                          </a:solidFill>
                          <a:latin typeface="Cambria Math" panose="02040503050406030204" pitchFamily="18" charset="0"/>
                        </a:rPr>
                        <m:t>𝑝</m:t>
                      </m:r>
                      <m:r>
                        <a:rPr lang="en-US" altLang="zh-CN" sz="1400" i="1" smtClean="0">
                          <a:solidFill>
                            <a:schemeClr val="accent2">
                              <a:lumMod val="50000"/>
                            </a:schemeClr>
                          </a:solidFill>
                          <a:latin typeface="Cambria Math" panose="02040503050406030204" pitchFamily="18" charset="0"/>
                        </a:rPr>
                        <m:t>→(</m:t>
                      </m:r>
                      <m:r>
                        <a:rPr lang="en-US" altLang="zh-CN" sz="1400" i="1" smtClean="0">
                          <a:solidFill>
                            <a:schemeClr val="accent2">
                              <a:lumMod val="50000"/>
                            </a:schemeClr>
                          </a:solidFill>
                          <a:latin typeface="Cambria Math" panose="02040503050406030204" pitchFamily="18" charset="0"/>
                        </a:rPr>
                        <m:t>𝑞</m:t>
                      </m:r>
                      <m:r>
                        <a:rPr lang="en-US" altLang="zh-CN" sz="1400" i="1" smtClean="0">
                          <a:solidFill>
                            <a:schemeClr val="accent2">
                              <a:lumMod val="50000"/>
                            </a:schemeClr>
                          </a:solidFill>
                          <a:latin typeface="Cambria Math" panose="02040503050406030204" pitchFamily="18" charset="0"/>
                        </a:rPr>
                        <m:t>→</m:t>
                      </m:r>
                      <m:d>
                        <m:dPr>
                          <m:ctrlPr>
                            <a:rPr lang="en-US" altLang="zh-CN" sz="1400" b="0" i="1" smtClean="0">
                              <a:solidFill>
                                <a:schemeClr val="accent2">
                                  <a:lumMod val="50000"/>
                                </a:schemeClr>
                              </a:solidFill>
                              <a:latin typeface="Cambria Math" panose="02040503050406030204" pitchFamily="18" charset="0"/>
                            </a:rPr>
                          </m:ctrlPr>
                        </m:dPr>
                        <m:e>
                          <m:d>
                            <m:dPr>
                              <m:ctrlPr>
                                <a:rPr lang="en-US" altLang="zh-CN" sz="1400" b="0" i="1" smtClean="0">
                                  <a:solidFill>
                                    <a:schemeClr val="accent2">
                                      <a:lumMod val="50000"/>
                                    </a:schemeClr>
                                  </a:solidFill>
                                  <a:latin typeface="Cambria Math" panose="02040503050406030204" pitchFamily="18" charset="0"/>
                                </a:rPr>
                              </m:ctrlPr>
                            </m:dPr>
                            <m:e>
                              <m:r>
                                <a:rPr lang="en-US" altLang="zh-CN" sz="1400" i="1" smtClean="0">
                                  <a:solidFill>
                                    <a:schemeClr val="accent2">
                                      <a:lumMod val="50000"/>
                                    </a:schemeClr>
                                  </a:solidFill>
                                  <a:latin typeface="Cambria Math" panose="02040503050406030204" pitchFamily="18" charset="0"/>
                                </a:rPr>
                                <m:t>𝑟</m:t>
                              </m:r>
                              <m:r>
                                <a:rPr lang="en-US" altLang="zh-CN" sz="1400" i="1" smtClean="0">
                                  <a:solidFill>
                                    <a:schemeClr val="accent2">
                                      <a:lumMod val="50000"/>
                                    </a:schemeClr>
                                  </a:solidFill>
                                  <a:latin typeface="Cambria Math" panose="02040503050406030204" pitchFamily="18" charset="0"/>
                                </a:rPr>
                                <m:t>∨</m:t>
                              </m:r>
                              <m:d>
                                <m:dPr>
                                  <m:ctrlPr>
                                    <a:rPr lang="en-US" altLang="zh-CN" sz="1400" b="0" i="1" smtClean="0">
                                      <a:solidFill>
                                        <a:schemeClr val="accent2">
                                          <a:lumMod val="50000"/>
                                        </a:schemeClr>
                                      </a:solidFill>
                                      <a:latin typeface="Cambria Math" panose="02040503050406030204" pitchFamily="18" charset="0"/>
                                    </a:rPr>
                                  </m:ctrlPr>
                                </m:dPr>
                                <m:e>
                                  <m:d>
                                    <m:dPr>
                                      <m:ctrlPr>
                                        <a:rPr lang="en-US" altLang="zh-CN" sz="1400" b="0" i="1" smtClean="0">
                                          <a:solidFill>
                                            <a:schemeClr val="accent2">
                                              <a:lumMod val="50000"/>
                                            </a:schemeClr>
                                          </a:solidFill>
                                          <a:latin typeface="Cambria Math" panose="02040503050406030204" pitchFamily="18" charset="0"/>
                                        </a:rPr>
                                      </m:ctrlPr>
                                    </m:dPr>
                                    <m:e>
                                      <m:r>
                                        <a:rPr lang="en-US" altLang="zh-CN" sz="1400" i="1" smtClean="0">
                                          <a:solidFill>
                                            <a:schemeClr val="accent2">
                                              <a:lumMod val="50000"/>
                                            </a:schemeClr>
                                          </a:solidFill>
                                          <a:latin typeface="Cambria Math" panose="02040503050406030204" pitchFamily="18" charset="0"/>
                                        </a:rPr>
                                        <m:t>¬</m:t>
                                      </m:r>
                                      <m:r>
                                        <a:rPr lang="en-US" altLang="zh-CN" sz="1400" i="1" smtClean="0">
                                          <a:solidFill>
                                            <a:schemeClr val="accent2">
                                              <a:lumMod val="50000"/>
                                            </a:schemeClr>
                                          </a:solidFill>
                                          <a:latin typeface="Cambria Math" panose="02040503050406030204" pitchFamily="18" charset="0"/>
                                        </a:rPr>
                                        <m:t>𝑝</m:t>
                                      </m:r>
                                    </m:e>
                                  </m:d>
                                  <m:r>
                                    <a:rPr lang="en-US" altLang="zh-CN" sz="1400" i="1" smtClean="0">
                                      <a:solidFill>
                                        <a:schemeClr val="accent2">
                                          <a:lumMod val="50000"/>
                                        </a:schemeClr>
                                      </a:solidFill>
                                      <a:latin typeface="Cambria Math" panose="02040503050406030204" pitchFamily="18" charset="0"/>
                                    </a:rPr>
                                    <m:t>∧</m:t>
                                  </m:r>
                                  <m:r>
                                    <a:rPr lang="en-US" altLang="zh-CN" sz="1400" i="1" smtClean="0">
                                      <a:solidFill>
                                        <a:schemeClr val="accent2">
                                          <a:lumMod val="50000"/>
                                        </a:schemeClr>
                                      </a:solidFill>
                                      <a:latin typeface="Cambria Math" panose="02040503050406030204" pitchFamily="18" charset="0"/>
                                    </a:rPr>
                                    <m:t>𝑞</m:t>
                                  </m:r>
                                </m:e>
                              </m:d>
                            </m:e>
                          </m:d>
                          <m:r>
                            <a:rPr lang="en-US" altLang="zh-CN" sz="1400" i="1" smtClean="0">
                              <a:solidFill>
                                <a:schemeClr val="accent2">
                                  <a:lumMod val="50000"/>
                                </a:schemeClr>
                              </a:solidFill>
                              <a:latin typeface="Cambria Math" panose="02040503050406030204" pitchFamily="18" charset="0"/>
                            </a:rPr>
                            <m:t>∨</m:t>
                          </m:r>
                          <m:r>
                            <a:rPr lang="en-US" altLang="zh-CN" sz="1400" i="1">
                              <a:solidFill>
                                <a:schemeClr val="accent2">
                                  <a:lumMod val="50000"/>
                                </a:schemeClr>
                              </a:solidFill>
                              <a:latin typeface="Cambria Math" panose="02040503050406030204" pitchFamily="18" charset="0"/>
                            </a:rPr>
                            <m:t>𝑝</m:t>
                          </m:r>
                        </m:e>
                      </m:d>
                      <m:r>
                        <a:rPr lang="en-US" altLang="zh-CN" sz="1400" b="0" i="1" smtClean="0">
                          <a:solidFill>
                            <a:schemeClr val="accent2">
                              <a:lumMod val="50000"/>
                            </a:schemeClr>
                          </a:solidFill>
                          <a:latin typeface="Cambria Math" panose="02040503050406030204" pitchFamily="18" charset="0"/>
                        </a:rPr>
                        <m:t>)</m:t>
                      </m:r>
                    </m:oMath>
                  </m:oMathPara>
                </a14:m>
                <a:endParaRPr lang="zh-CN" altLang="en-US" sz="1400">
                  <a:solidFill>
                    <a:schemeClr val="accent2">
                      <a:lumMod val="50000"/>
                    </a:schemeClr>
                  </a:solidFill>
                </a:endParaRPr>
              </a:p>
            </p:txBody>
          </p:sp>
        </mc:Choice>
        <mc:Fallback xmlns="">
          <p:sp>
            <p:nvSpPr>
              <p:cNvPr id="21" name="文本框 20">
                <a:extLst>
                  <a:ext uri="{FF2B5EF4-FFF2-40B4-BE49-F238E27FC236}">
                    <a16:creationId xmlns:a16="http://schemas.microsoft.com/office/drawing/2014/main" id="{C3097506-4366-4BB6-82E2-EF6E0BCBFCF3}"/>
                  </a:ext>
                </a:extLst>
              </p:cNvPr>
              <p:cNvSpPr txBox="1">
                <a:spLocks noRot="1" noChangeAspect="1" noMove="1" noResize="1" noEditPoints="1" noAdjustHandles="1" noChangeArrowheads="1" noChangeShapeType="1" noTextEdit="1"/>
              </p:cNvSpPr>
              <p:nvPr/>
            </p:nvSpPr>
            <p:spPr>
              <a:xfrm>
                <a:off x="9223513" y="2459595"/>
                <a:ext cx="2782957" cy="473335"/>
              </a:xfrm>
              <a:prstGeom prst="rect">
                <a:avLst/>
              </a:prstGeom>
              <a:blipFill>
                <a:blip r:embed="rId11"/>
                <a:stretch>
                  <a:fillRect/>
                </a:stretch>
              </a:blipFill>
            </p:spPr>
            <p:txBody>
              <a:bodyPr/>
              <a:lstStyle/>
              <a:p>
                <a:r>
                  <a:rPr lang="zh-CN" altLang="en-US">
                    <a:noFill/>
                  </a:rPr>
                  <a:t> </a:t>
                </a:r>
              </a:p>
            </p:txBody>
          </p:sp>
        </mc:Fallback>
      </mc:AlternateContent>
      <p:sp>
        <p:nvSpPr>
          <p:cNvPr id="15" name="箭头: 右 14">
            <a:extLst>
              <a:ext uri="{FF2B5EF4-FFF2-40B4-BE49-F238E27FC236}">
                <a16:creationId xmlns:a16="http://schemas.microsoft.com/office/drawing/2014/main" id="{162E93D0-B7FD-456F-AB18-02346977CCB3}"/>
              </a:ext>
            </a:extLst>
          </p:cNvPr>
          <p:cNvSpPr/>
          <p:nvPr/>
        </p:nvSpPr>
        <p:spPr>
          <a:xfrm>
            <a:off x="8733184" y="1324735"/>
            <a:ext cx="490329" cy="45719"/>
          </a:xfrm>
          <a:prstGeom prst="rightArrow">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箭头: 下 21">
            <a:extLst>
              <a:ext uri="{FF2B5EF4-FFF2-40B4-BE49-F238E27FC236}">
                <a16:creationId xmlns:a16="http://schemas.microsoft.com/office/drawing/2014/main" id="{9A205EAE-33A5-4EA0-91E8-81D91AF8099C}"/>
              </a:ext>
            </a:extLst>
          </p:cNvPr>
          <p:cNvSpPr/>
          <p:nvPr/>
        </p:nvSpPr>
        <p:spPr>
          <a:xfrm>
            <a:off x="10416872" y="1508571"/>
            <a:ext cx="45719" cy="326970"/>
          </a:xfrm>
          <a:prstGeom prst="downArrow">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箭头: 左 22">
            <a:extLst>
              <a:ext uri="{FF2B5EF4-FFF2-40B4-BE49-F238E27FC236}">
                <a16:creationId xmlns:a16="http://schemas.microsoft.com/office/drawing/2014/main" id="{A7E34DB9-D733-4686-9475-E1773F5E37AF}"/>
              </a:ext>
            </a:extLst>
          </p:cNvPr>
          <p:cNvSpPr/>
          <p:nvPr/>
        </p:nvSpPr>
        <p:spPr>
          <a:xfrm>
            <a:off x="8733184" y="1994452"/>
            <a:ext cx="490329" cy="45719"/>
          </a:xfrm>
          <a:prstGeom prst="leftArrow">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箭头: 下 23">
            <a:extLst>
              <a:ext uri="{FF2B5EF4-FFF2-40B4-BE49-F238E27FC236}">
                <a16:creationId xmlns:a16="http://schemas.microsoft.com/office/drawing/2014/main" id="{02A51B09-7B07-41D0-8073-CE5BF75ABB49}"/>
              </a:ext>
            </a:extLst>
          </p:cNvPr>
          <p:cNvSpPr/>
          <p:nvPr/>
        </p:nvSpPr>
        <p:spPr>
          <a:xfrm>
            <a:off x="7488143" y="2176665"/>
            <a:ext cx="45719" cy="326970"/>
          </a:xfrm>
          <a:prstGeom prst="downArrow">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箭头: 右 24">
            <a:extLst>
              <a:ext uri="{FF2B5EF4-FFF2-40B4-BE49-F238E27FC236}">
                <a16:creationId xmlns:a16="http://schemas.microsoft.com/office/drawing/2014/main" id="{36A6E7C0-0C2C-4A18-B346-AD72A35092C1}"/>
              </a:ext>
            </a:extLst>
          </p:cNvPr>
          <p:cNvSpPr/>
          <p:nvPr/>
        </p:nvSpPr>
        <p:spPr>
          <a:xfrm>
            <a:off x="8733184" y="2671092"/>
            <a:ext cx="490329" cy="45719"/>
          </a:xfrm>
          <a:prstGeom prst="rightArrow">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B16F4C48-826B-4806-94A6-7899B63E6D37}"/>
                  </a:ext>
                </a:extLst>
              </p:cNvPr>
              <p:cNvSpPr txBox="1"/>
              <p:nvPr/>
            </p:nvSpPr>
            <p:spPr>
              <a:xfrm>
                <a:off x="8678934" y="1325870"/>
                <a:ext cx="589720"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200" i="1" smtClean="0">
                          <a:solidFill>
                            <a:srgbClr val="C00000"/>
                          </a:solidFill>
                          <a:latin typeface="Cambria Math" panose="02040503050406030204" pitchFamily="18" charset="0"/>
                        </a:rPr>
                        <m:t>¬</m:t>
                      </m:r>
                      <m:r>
                        <a:rPr lang="en-US" altLang="zh-CN" sz="1200" b="0" i="1" smtClean="0">
                          <a:solidFill>
                            <a:srgbClr val="C00000"/>
                          </a:solidFill>
                          <a:latin typeface="Cambria Math" panose="02040503050406030204" pitchFamily="18" charset="0"/>
                        </a:rPr>
                        <m:t> </m:t>
                      </m:r>
                      <m:r>
                        <a:rPr lang="en-US" altLang="zh-CN" sz="1200" i="1" smtClean="0">
                          <a:solidFill>
                            <a:srgbClr val="C00000"/>
                          </a:solidFill>
                          <a:latin typeface="Cambria Math" panose="02040503050406030204" pitchFamily="18" charset="0"/>
                        </a:rPr>
                        <m:t>&gt; ∧</m:t>
                      </m:r>
                    </m:oMath>
                  </m:oMathPara>
                </a14:m>
                <a:endParaRPr lang="zh-CN" altLang="en-US" sz="1200">
                  <a:solidFill>
                    <a:srgbClr val="C00000"/>
                  </a:solidFill>
                </a:endParaRPr>
              </a:p>
            </p:txBody>
          </p:sp>
        </mc:Choice>
        <mc:Fallback xmlns="">
          <p:sp>
            <p:nvSpPr>
              <p:cNvPr id="26" name="文本框 25">
                <a:extLst>
                  <a:ext uri="{FF2B5EF4-FFF2-40B4-BE49-F238E27FC236}">
                    <a16:creationId xmlns:a16="http://schemas.microsoft.com/office/drawing/2014/main" id="{B16F4C48-826B-4806-94A6-7899B63E6D37}"/>
                  </a:ext>
                </a:extLst>
              </p:cNvPr>
              <p:cNvSpPr txBox="1">
                <a:spLocks noRot="1" noChangeAspect="1" noMove="1" noResize="1" noEditPoints="1" noAdjustHandles="1" noChangeArrowheads="1" noChangeShapeType="1" noTextEdit="1"/>
              </p:cNvSpPr>
              <p:nvPr/>
            </p:nvSpPr>
            <p:spPr>
              <a:xfrm>
                <a:off x="8678934" y="1325870"/>
                <a:ext cx="589720" cy="276999"/>
              </a:xfrm>
              <a:prstGeom prst="rect">
                <a:avLst/>
              </a:prstGeom>
              <a:blipFill>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0E16C155-E66C-4A0D-B2FC-83CED78D7D28}"/>
                  </a:ext>
                </a:extLst>
              </p:cNvPr>
              <p:cNvSpPr txBox="1"/>
              <p:nvPr/>
            </p:nvSpPr>
            <p:spPr>
              <a:xfrm>
                <a:off x="10416872" y="1533556"/>
                <a:ext cx="589720"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200" i="1" smtClean="0">
                          <a:solidFill>
                            <a:srgbClr val="C00000"/>
                          </a:solidFill>
                          <a:latin typeface="Cambria Math" panose="02040503050406030204" pitchFamily="18" charset="0"/>
                        </a:rPr>
                        <m:t>∧</m:t>
                      </m:r>
                      <m:r>
                        <a:rPr lang="en-US" altLang="zh-CN" sz="1200" b="0" i="1" smtClean="0">
                          <a:solidFill>
                            <a:srgbClr val="C00000"/>
                          </a:solidFill>
                          <a:latin typeface="Cambria Math" panose="02040503050406030204" pitchFamily="18" charset="0"/>
                        </a:rPr>
                        <m:t> </m:t>
                      </m:r>
                      <m:r>
                        <a:rPr lang="en-US" altLang="zh-CN" sz="1200" i="1" smtClean="0">
                          <a:solidFill>
                            <a:srgbClr val="C00000"/>
                          </a:solidFill>
                          <a:latin typeface="Cambria Math" panose="02040503050406030204" pitchFamily="18" charset="0"/>
                        </a:rPr>
                        <m:t>&gt;</m:t>
                      </m:r>
                      <m:r>
                        <a:rPr lang="en-US" altLang="zh-CN" sz="1200" b="0" i="1" smtClean="0">
                          <a:solidFill>
                            <a:srgbClr val="C00000"/>
                          </a:solidFill>
                          <a:latin typeface="Cambria Math" panose="02040503050406030204" pitchFamily="18" charset="0"/>
                        </a:rPr>
                        <m:t> ∨</m:t>
                      </m:r>
                    </m:oMath>
                  </m:oMathPara>
                </a14:m>
                <a:endParaRPr lang="zh-CN" altLang="en-US" sz="1200">
                  <a:solidFill>
                    <a:srgbClr val="C00000"/>
                  </a:solidFill>
                </a:endParaRPr>
              </a:p>
            </p:txBody>
          </p:sp>
        </mc:Choice>
        <mc:Fallback xmlns="">
          <p:sp>
            <p:nvSpPr>
              <p:cNvPr id="27" name="文本框 26">
                <a:extLst>
                  <a:ext uri="{FF2B5EF4-FFF2-40B4-BE49-F238E27FC236}">
                    <a16:creationId xmlns:a16="http://schemas.microsoft.com/office/drawing/2014/main" id="{0E16C155-E66C-4A0D-B2FC-83CED78D7D28}"/>
                  </a:ext>
                </a:extLst>
              </p:cNvPr>
              <p:cNvSpPr txBox="1">
                <a:spLocks noRot="1" noChangeAspect="1" noMove="1" noResize="1" noEditPoints="1" noAdjustHandles="1" noChangeArrowheads="1" noChangeShapeType="1" noTextEdit="1"/>
              </p:cNvSpPr>
              <p:nvPr/>
            </p:nvSpPr>
            <p:spPr>
              <a:xfrm>
                <a:off x="10416872" y="1533556"/>
                <a:ext cx="589720" cy="276999"/>
              </a:xfrm>
              <a:prstGeom prst="rect">
                <a:avLst/>
              </a:prstGeom>
              <a:blipFill>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0A96DE47-76BE-426A-918F-4EB51C90E7F1}"/>
                  </a:ext>
                </a:extLst>
              </p:cNvPr>
              <p:cNvSpPr txBox="1"/>
              <p:nvPr/>
            </p:nvSpPr>
            <p:spPr>
              <a:xfrm>
                <a:off x="8405525" y="2102633"/>
                <a:ext cx="1359012" cy="276999"/>
              </a:xfrm>
              <a:prstGeom prst="rect">
                <a:avLst/>
              </a:prstGeom>
              <a:noFill/>
            </p:spPr>
            <p:txBody>
              <a:bodyPr wrap="square" rtlCol="0">
                <a:spAutoFit/>
              </a:bodyPr>
              <a:lstStyle/>
              <a:p>
                <a14:m>
                  <m:oMath xmlns:m="http://schemas.openxmlformats.org/officeDocument/2006/math">
                    <m:r>
                      <a:rPr lang="en-US" altLang="zh-CN" sz="1200">
                        <a:solidFill>
                          <a:srgbClr val="C00000"/>
                        </a:solidFill>
                        <a:latin typeface="Cambria Math" panose="02040503050406030204" pitchFamily="18" charset="0"/>
                        <a:ea typeface="楷体" panose="02010609060101010101" pitchFamily="49" charset="-122"/>
                      </a:rPr>
                      <m:t>∨ </m:t>
                    </m:r>
                    <m:r>
                      <a:rPr lang="zh-CN" altLang="en-US" sz="1200">
                        <a:solidFill>
                          <a:srgbClr val="C00000"/>
                        </a:solidFill>
                        <a:latin typeface="Cambria Math" panose="02040503050406030204" pitchFamily="18" charset="0"/>
                        <a:ea typeface="楷体" panose="02010609060101010101" pitchFamily="49" charset="-122"/>
                      </a:rPr>
                      <m:t>从</m:t>
                    </m:r>
                  </m:oMath>
                </a14:m>
                <a:r>
                  <a:rPr lang="zh-CN" altLang="en-US" sz="1200">
                    <a:solidFill>
                      <a:srgbClr val="C00000"/>
                    </a:solidFill>
                    <a:latin typeface="楷体" panose="02010609060101010101" pitchFamily="49" charset="-122"/>
                    <a:ea typeface="楷体" panose="02010609060101010101" pitchFamily="49" charset="-122"/>
                  </a:rPr>
                  <a:t>左至右结合</a:t>
                </a:r>
              </a:p>
            </p:txBody>
          </p:sp>
        </mc:Choice>
        <mc:Fallback xmlns="">
          <p:sp>
            <p:nvSpPr>
              <p:cNvPr id="28" name="文本框 27">
                <a:extLst>
                  <a:ext uri="{FF2B5EF4-FFF2-40B4-BE49-F238E27FC236}">
                    <a16:creationId xmlns:a16="http://schemas.microsoft.com/office/drawing/2014/main" id="{0A96DE47-76BE-426A-918F-4EB51C90E7F1}"/>
                  </a:ext>
                </a:extLst>
              </p:cNvPr>
              <p:cNvSpPr txBox="1">
                <a:spLocks noRot="1" noChangeAspect="1" noMove="1" noResize="1" noEditPoints="1" noAdjustHandles="1" noChangeArrowheads="1" noChangeShapeType="1" noTextEdit="1"/>
              </p:cNvSpPr>
              <p:nvPr/>
            </p:nvSpPr>
            <p:spPr>
              <a:xfrm>
                <a:off x="8405525" y="2102633"/>
                <a:ext cx="1359012" cy="276999"/>
              </a:xfrm>
              <a:prstGeom prst="rect">
                <a:avLst/>
              </a:prstGeom>
              <a:blipFill>
                <a:blip r:embed="rId14"/>
                <a:stretch>
                  <a:fillRect t="-2222" b="-17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B1B8409F-9433-455D-983B-AF107E0F148F}"/>
                  </a:ext>
                </a:extLst>
              </p:cNvPr>
              <p:cNvSpPr txBox="1"/>
              <p:nvPr/>
            </p:nvSpPr>
            <p:spPr>
              <a:xfrm>
                <a:off x="6898423" y="2201650"/>
                <a:ext cx="589720"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200" b="0" i="1" smtClean="0">
                          <a:solidFill>
                            <a:srgbClr val="C00000"/>
                          </a:solidFill>
                          <a:latin typeface="Cambria Math" panose="02040503050406030204" pitchFamily="18" charset="0"/>
                        </a:rPr>
                        <m:t>∨ </m:t>
                      </m:r>
                      <m:r>
                        <a:rPr lang="en-US" altLang="zh-CN" sz="1200" i="1" smtClean="0">
                          <a:solidFill>
                            <a:srgbClr val="C00000"/>
                          </a:solidFill>
                          <a:latin typeface="Cambria Math" panose="02040503050406030204" pitchFamily="18" charset="0"/>
                        </a:rPr>
                        <m:t>&gt;</m:t>
                      </m:r>
                      <m:r>
                        <a:rPr lang="en-US" altLang="zh-CN" sz="1200" b="0" i="1" smtClean="0">
                          <a:solidFill>
                            <a:srgbClr val="C00000"/>
                          </a:solidFill>
                          <a:latin typeface="Cambria Math" panose="02040503050406030204" pitchFamily="18" charset="0"/>
                        </a:rPr>
                        <m:t> →</m:t>
                      </m:r>
                    </m:oMath>
                  </m:oMathPara>
                </a14:m>
                <a:endParaRPr lang="zh-CN" altLang="en-US" sz="1200">
                  <a:solidFill>
                    <a:srgbClr val="C00000"/>
                  </a:solidFill>
                </a:endParaRPr>
              </a:p>
            </p:txBody>
          </p:sp>
        </mc:Choice>
        <mc:Fallback xmlns="">
          <p:sp>
            <p:nvSpPr>
              <p:cNvPr id="29" name="文本框 28">
                <a:extLst>
                  <a:ext uri="{FF2B5EF4-FFF2-40B4-BE49-F238E27FC236}">
                    <a16:creationId xmlns:a16="http://schemas.microsoft.com/office/drawing/2014/main" id="{B1B8409F-9433-455D-983B-AF107E0F148F}"/>
                  </a:ext>
                </a:extLst>
              </p:cNvPr>
              <p:cNvSpPr txBox="1">
                <a:spLocks noRot="1" noChangeAspect="1" noMove="1" noResize="1" noEditPoints="1" noAdjustHandles="1" noChangeArrowheads="1" noChangeShapeType="1" noTextEdit="1"/>
              </p:cNvSpPr>
              <p:nvPr/>
            </p:nvSpPr>
            <p:spPr>
              <a:xfrm>
                <a:off x="6898423" y="2201650"/>
                <a:ext cx="589720" cy="276999"/>
              </a:xfrm>
              <a:prstGeom prst="rect">
                <a:avLst/>
              </a:prstGeom>
              <a:blipFill>
                <a:blip r:embed="rId1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B865B393-B107-4DD5-BCE8-29AE1C5AC059}"/>
                  </a:ext>
                </a:extLst>
              </p:cNvPr>
              <p:cNvSpPr txBox="1"/>
              <p:nvPr/>
            </p:nvSpPr>
            <p:spPr>
              <a:xfrm>
                <a:off x="8405525" y="2852020"/>
                <a:ext cx="1359012" cy="276999"/>
              </a:xfrm>
              <a:prstGeom prst="rect">
                <a:avLst/>
              </a:prstGeom>
              <a:noFill/>
            </p:spPr>
            <p:txBody>
              <a:bodyPr wrap="square" rtlCol="0">
                <a:spAutoFit/>
              </a:bodyPr>
              <a:lstStyle/>
              <a:p>
                <a14:m>
                  <m:oMath xmlns:m="http://schemas.openxmlformats.org/officeDocument/2006/math">
                    <m:r>
                      <a:rPr lang="en-US" altLang="zh-CN" sz="1200">
                        <a:solidFill>
                          <a:srgbClr val="C00000"/>
                        </a:solidFill>
                        <a:latin typeface="Cambria Math" panose="02040503050406030204" pitchFamily="18" charset="0"/>
                        <a:ea typeface="楷体" panose="02010609060101010101" pitchFamily="49" charset="-122"/>
                      </a:rPr>
                      <m:t>→</m:t>
                    </m:r>
                    <m:r>
                      <a:rPr lang="zh-CN" altLang="en-US" sz="1200">
                        <a:solidFill>
                          <a:srgbClr val="C00000"/>
                        </a:solidFill>
                        <a:latin typeface="Cambria Math" panose="02040503050406030204" pitchFamily="18" charset="0"/>
                        <a:ea typeface="楷体" panose="02010609060101010101" pitchFamily="49" charset="-122"/>
                      </a:rPr>
                      <m:t>从右</m:t>
                    </m:r>
                  </m:oMath>
                </a14:m>
                <a:r>
                  <a:rPr lang="zh-CN" altLang="en-US" sz="1200">
                    <a:solidFill>
                      <a:srgbClr val="C00000"/>
                    </a:solidFill>
                    <a:latin typeface="楷体" panose="02010609060101010101" pitchFamily="49" charset="-122"/>
                    <a:ea typeface="楷体" panose="02010609060101010101" pitchFamily="49" charset="-122"/>
                  </a:rPr>
                  <a:t>至左结合</a:t>
                </a:r>
              </a:p>
            </p:txBody>
          </p:sp>
        </mc:Choice>
        <mc:Fallback xmlns="">
          <p:sp>
            <p:nvSpPr>
              <p:cNvPr id="30" name="文本框 29">
                <a:extLst>
                  <a:ext uri="{FF2B5EF4-FFF2-40B4-BE49-F238E27FC236}">
                    <a16:creationId xmlns:a16="http://schemas.microsoft.com/office/drawing/2014/main" id="{B865B393-B107-4DD5-BCE8-29AE1C5AC059}"/>
                  </a:ext>
                </a:extLst>
              </p:cNvPr>
              <p:cNvSpPr txBox="1">
                <a:spLocks noRot="1" noChangeAspect="1" noMove="1" noResize="1" noEditPoints="1" noAdjustHandles="1" noChangeArrowheads="1" noChangeShapeType="1" noTextEdit="1"/>
              </p:cNvSpPr>
              <p:nvPr/>
            </p:nvSpPr>
            <p:spPr>
              <a:xfrm>
                <a:off x="8405525" y="2852020"/>
                <a:ext cx="1359012" cy="276999"/>
              </a:xfrm>
              <a:prstGeom prst="rect">
                <a:avLst/>
              </a:prstGeom>
              <a:blipFill>
                <a:blip r:embed="rId16"/>
                <a:stretch>
                  <a:fillRect t="-2222" b="-17778"/>
                </a:stretch>
              </a:blipFill>
            </p:spPr>
            <p:txBody>
              <a:bodyPr/>
              <a:lstStyle/>
              <a:p>
                <a:r>
                  <a:rPr lang="zh-CN" altLang="en-US">
                    <a:noFill/>
                  </a:rPr>
                  <a:t> </a:t>
                </a:r>
              </a:p>
            </p:txBody>
          </p:sp>
        </mc:Fallback>
      </mc:AlternateContent>
      <p:sp>
        <p:nvSpPr>
          <p:cNvPr id="32" name="思想气泡: 云 31">
            <a:extLst>
              <a:ext uri="{FF2B5EF4-FFF2-40B4-BE49-F238E27FC236}">
                <a16:creationId xmlns:a16="http://schemas.microsoft.com/office/drawing/2014/main" id="{20659B9D-F264-4BFE-8F37-16E3B23523A3}"/>
              </a:ext>
            </a:extLst>
          </p:cNvPr>
          <p:cNvSpPr/>
          <p:nvPr/>
        </p:nvSpPr>
        <p:spPr>
          <a:xfrm>
            <a:off x="7308574" y="1324735"/>
            <a:ext cx="3837167" cy="1084517"/>
          </a:xfrm>
          <a:prstGeom prst="cloudCallout">
            <a:avLst>
              <a:gd name="adj1" fmla="val -34438"/>
              <a:gd name="adj2" fmla="val 69987"/>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accent2">
                    <a:lumMod val="50000"/>
                  </a:schemeClr>
                </a:solidFill>
                <a:latin typeface="仿宋" panose="02010609060101010101" pitchFamily="49" charset="-122"/>
                <a:ea typeface="仿宋" panose="02010609060101010101" pitchFamily="49" charset="-122"/>
              </a:rPr>
              <a:t>能将这个过程变成一个构造简写公式抽象语法树的程序吗？</a:t>
            </a:r>
          </a:p>
        </p:txBody>
      </p:sp>
    </p:spTree>
    <p:extLst>
      <p:ext uri="{BB962C8B-B14F-4D97-AF65-F5344CB8AC3E}">
        <p14:creationId xmlns:p14="http://schemas.microsoft.com/office/powerpoint/2010/main" val="769320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命题逻辑公式的语法</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第三讲 命题逻辑公式语法和语义</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11</a:t>
            </a:fld>
            <a:r>
              <a:rPr lang="en-US" altLang="zh-CN">
                <a:latin typeface="Arial" panose="020B0604020202020204" pitchFamily="34" charset="0"/>
                <a:ea typeface="楷体" panose="02010609060101010101" pitchFamily="49" charset="-122"/>
                <a:cs typeface="Arial" panose="020B0604020202020204" pitchFamily="34" charset="0"/>
              </a:rPr>
              <a:t>/38</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例题演示软件的应用</a:t>
            </a:r>
          </a:p>
        </p:txBody>
      </p:sp>
      <p:pic>
        <p:nvPicPr>
          <p:cNvPr id="31" name="图片 30">
            <a:extLst>
              <a:ext uri="{FF2B5EF4-FFF2-40B4-BE49-F238E27FC236}">
                <a16:creationId xmlns:a16="http://schemas.microsoft.com/office/drawing/2014/main" id="{B30A7A1C-ED9E-4827-8ECF-02642CE14DCF}"/>
              </a:ext>
            </a:extLst>
          </p:cNvPr>
          <p:cNvPicPr>
            <a:picLocks noChangeAspect="1"/>
          </p:cNvPicPr>
          <p:nvPr/>
        </p:nvPicPr>
        <p:blipFill>
          <a:blip r:embed="rId2"/>
          <a:stretch>
            <a:fillRect/>
          </a:stretch>
        </p:blipFill>
        <p:spPr>
          <a:xfrm>
            <a:off x="3048000" y="1234368"/>
            <a:ext cx="8496307" cy="4829650"/>
          </a:xfrm>
          <a:prstGeom prst="rect">
            <a:avLst/>
          </a:prstGeom>
        </p:spPr>
      </p:pic>
      <p:sp>
        <p:nvSpPr>
          <p:cNvPr id="32" name="文本框 31">
            <a:extLst>
              <a:ext uri="{FF2B5EF4-FFF2-40B4-BE49-F238E27FC236}">
                <a16:creationId xmlns:a16="http://schemas.microsoft.com/office/drawing/2014/main" id="{B48E7B52-9C1C-43A8-BCB6-26DE421BAF01}"/>
              </a:ext>
            </a:extLst>
          </p:cNvPr>
          <p:cNvSpPr txBox="1"/>
          <p:nvPr/>
        </p:nvSpPr>
        <p:spPr>
          <a:xfrm>
            <a:off x="666292" y="1515753"/>
            <a:ext cx="2244664" cy="2616101"/>
          </a:xfrm>
          <a:prstGeom prst="rect">
            <a:avLst/>
          </a:prstGeom>
          <a:solidFill>
            <a:schemeClr val="accent4">
              <a:lumMod val="20000"/>
              <a:lumOff val="80000"/>
            </a:schemeClr>
          </a:solidFill>
        </p:spPr>
        <p:txBody>
          <a:bodyPr wrap="square" rtlCol="0">
            <a:spAutoFit/>
          </a:bodyPr>
          <a:lstStyle/>
          <a:p>
            <a:pPr>
              <a:spcBef>
                <a:spcPts val="600"/>
              </a:spcBef>
              <a:spcAft>
                <a:spcPts val="600"/>
              </a:spcAft>
            </a:pPr>
            <a:r>
              <a:rPr lang="zh-CN" altLang="en-US" sz="2000" b="1" dirty="0">
                <a:solidFill>
                  <a:schemeClr val="accent2">
                    <a:lumMod val="50000"/>
                  </a:schemeClr>
                </a:solidFill>
                <a:latin typeface="楷体" panose="02010609060101010101" pitchFamily="49" charset="-122"/>
                <a:ea typeface="楷体" panose="02010609060101010101" pitchFamily="49" charset="-122"/>
              </a:rPr>
              <a:t>例题演示软件给出的抽象语法树、子公式</a:t>
            </a:r>
            <a:endParaRPr lang="en-US" altLang="zh-CN" sz="2000" b="1" dirty="0">
              <a:solidFill>
                <a:schemeClr val="accent2">
                  <a:lumMod val="50000"/>
                </a:schemeClr>
              </a:solidFill>
              <a:latin typeface="楷体" panose="02010609060101010101" pitchFamily="49" charset="-122"/>
              <a:ea typeface="楷体" panose="02010609060101010101" pitchFamily="49" charset="-122"/>
            </a:endParaRPr>
          </a:p>
          <a:p>
            <a:pPr marL="285750" indent="-285750">
              <a:spcBef>
                <a:spcPts val="600"/>
              </a:spcBef>
              <a:spcAft>
                <a:spcPts val="600"/>
              </a:spcAft>
              <a:buFont typeface="Arial" panose="020B0604020202020204" pitchFamily="34" charset="0"/>
              <a:buChar char="•"/>
            </a:pPr>
            <a:r>
              <a:rPr lang="en-US" altLang="zh-CN" sz="1600" b="1" dirty="0">
                <a:solidFill>
                  <a:srgbClr val="002060"/>
                </a:solidFill>
                <a:latin typeface="楷体" panose="02010609060101010101" pitchFamily="49" charset="-122"/>
                <a:ea typeface="楷体" panose="02010609060101010101" pitchFamily="49" charset="-122"/>
              </a:rPr>
              <a:t>&gt;</a:t>
            </a:r>
            <a:r>
              <a:rPr lang="zh-CN" altLang="en-US" sz="1600" b="1" dirty="0">
                <a:solidFill>
                  <a:srgbClr val="002060"/>
                </a:solidFill>
                <a:latin typeface="楷体" panose="02010609060101010101" pitchFamily="49" charset="-122"/>
                <a:ea typeface="楷体" panose="02010609060101010101" pitchFamily="49" charset="-122"/>
              </a:rPr>
              <a:t>表示逻辑蕴涵</a:t>
            </a:r>
            <a:endParaRPr lang="en-US" altLang="zh-CN" sz="1600" b="1" dirty="0">
              <a:solidFill>
                <a:srgbClr val="002060"/>
              </a:solidFill>
              <a:latin typeface="楷体" panose="02010609060101010101" pitchFamily="49" charset="-122"/>
              <a:ea typeface="楷体" panose="02010609060101010101" pitchFamily="49" charset="-122"/>
            </a:endParaRPr>
          </a:p>
          <a:p>
            <a:pPr marL="285750" indent="-285750">
              <a:spcBef>
                <a:spcPts val="600"/>
              </a:spcBef>
              <a:spcAft>
                <a:spcPts val="600"/>
              </a:spcAft>
              <a:buFont typeface="Arial" panose="020B0604020202020204" pitchFamily="34" charset="0"/>
              <a:buChar char="•"/>
            </a:pPr>
            <a:r>
              <a:rPr lang="en-US" altLang="zh-CN" sz="1600" b="1" dirty="0">
                <a:solidFill>
                  <a:srgbClr val="002060"/>
                </a:solidFill>
                <a:latin typeface="楷体" panose="02010609060101010101" pitchFamily="49" charset="-122"/>
                <a:ea typeface="楷体" panose="02010609060101010101" pitchFamily="49" charset="-122"/>
              </a:rPr>
              <a:t>|</a:t>
            </a:r>
            <a:r>
              <a:rPr lang="zh-CN" altLang="en-US" sz="1600" b="1" dirty="0">
                <a:solidFill>
                  <a:srgbClr val="002060"/>
                </a:solidFill>
                <a:latin typeface="楷体" panose="02010609060101010101" pitchFamily="49" charset="-122"/>
                <a:ea typeface="楷体" panose="02010609060101010101" pitchFamily="49" charset="-122"/>
              </a:rPr>
              <a:t>表示逻辑或</a:t>
            </a:r>
            <a:endParaRPr lang="en-US" altLang="zh-CN" sz="1600" b="1" dirty="0">
              <a:solidFill>
                <a:srgbClr val="002060"/>
              </a:solidFill>
              <a:latin typeface="楷体" panose="02010609060101010101" pitchFamily="49" charset="-122"/>
              <a:ea typeface="楷体" panose="02010609060101010101" pitchFamily="49" charset="-122"/>
            </a:endParaRPr>
          </a:p>
          <a:p>
            <a:pPr marL="285750" indent="-285750">
              <a:spcBef>
                <a:spcPts val="600"/>
              </a:spcBef>
              <a:spcAft>
                <a:spcPts val="600"/>
              </a:spcAft>
              <a:buFont typeface="Arial" panose="020B0604020202020204" pitchFamily="34" charset="0"/>
              <a:buChar char="•"/>
            </a:pPr>
            <a:r>
              <a:rPr lang="en-US" altLang="zh-CN" sz="1600" b="1" dirty="0">
                <a:solidFill>
                  <a:srgbClr val="002060"/>
                </a:solidFill>
                <a:latin typeface="楷体" panose="02010609060101010101" pitchFamily="49" charset="-122"/>
                <a:ea typeface="楷体" panose="02010609060101010101" pitchFamily="49" charset="-122"/>
              </a:rPr>
              <a:t>&amp;</a:t>
            </a:r>
            <a:r>
              <a:rPr lang="zh-CN" altLang="en-US" sz="1600" b="1" dirty="0">
                <a:solidFill>
                  <a:srgbClr val="002060"/>
                </a:solidFill>
                <a:latin typeface="楷体" panose="02010609060101010101" pitchFamily="49" charset="-122"/>
                <a:ea typeface="楷体" panose="02010609060101010101" pitchFamily="49" charset="-122"/>
              </a:rPr>
              <a:t>表示逻辑与</a:t>
            </a:r>
            <a:endParaRPr lang="en-US" altLang="zh-CN" sz="1600" b="1" dirty="0">
              <a:solidFill>
                <a:srgbClr val="002060"/>
              </a:solidFill>
              <a:latin typeface="楷体" panose="02010609060101010101" pitchFamily="49" charset="-122"/>
              <a:ea typeface="楷体" panose="02010609060101010101" pitchFamily="49" charset="-122"/>
            </a:endParaRPr>
          </a:p>
          <a:p>
            <a:pPr marL="285750" indent="-285750">
              <a:spcBef>
                <a:spcPts val="600"/>
              </a:spcBef>
              <a:spcAft>
                <a:spcPts val="600"/>
              </a:spcAft>
              <a:buFont typeface="Arial" panose="020B0604020202020204" pitchFamily="34" charset="0"/>
              <a:buChar char="•"/>
            </a:pPr>
            <a:r>
              <a:rPr lang="en-US" altLang="zh-CN" sz="1600" b="1" dirty="0">
                <a:solidFill>
                  <a:srgbClr val="002060"/>
                </a:solidFill>
                <a:latin typeface="楷体" panose="02010609060101010101" pitchFamily="49" charset="-122"/>
                <a:ea typeface="楷体" panose="02010609060101010101" pitchFamily="49" charset="-122"/>
              </a:rPr>
              <a:t>~</a:t>
            </a:r>
            <a:r>
              <a:rPr lang="zh-CN" altLang="en-US" sz="1600" b="1" dirty="0">
                <a:solidFill>
                  <a:srgbClr val="002060"/>
                </a:solidFill>
                <a:latin typeface="楷体" panose="02010609060101010101" pitchFamily="49" charset="-122"/>
                <a:ea typeface="楷体" panose="02010609060101010101" pitchFamily="49" charset="-122"/>
              </a:rPr>
              <a:t>表示逻辑否定</a:t>
            </a:r>
          </a:p>
        </p:txBody>
      </p:sp>
      <p:sp>
        <p:nvSpPr>
          <p:cNvPr id="2" name="文本框 1">
            <a:extLst>
              <a:ext uri="{FF2B5EF4-FFF2-40B4-BE49-F238E27FC236}">
                <a16:creationId xmlns:a16="http://schemas.microsoft.com/office/drawing/2014/main" id="{A2FCDC49-0081-4CC6-A90F-D172D0A88D26}"/>
              </a:ext>
            </a:extLst>
          </p:cNvPr>
          <p:cNvSpPr txBox="1"/>
          <p:nvPr/>
        </p:nvSpPr>
        <p:spPr>
          <a:xfrm>
            <a:off x="647693" y="4471789"/>
            <a:ext cx="2244663" cy="1528624"/>
          </a:xfrm>
          <a:prstGeom prst="rect">
            <a:avLst/>
          </a:prstGeom>
          <a:solidFill>
            <a:schemeClr val="accent6">
              <a:lumMod val="20000"/>
              <a:lumOff val="80000"/>
            </a:schemeClr>
          </a:solidFill>
        </p:spPr>
        <p:txBody>
          <a:bodyPr wrap="square" rtlCol="0">
            <a:spAutoFit/>
          </a:bodyPr>
          <a:lstStyle/>
          <a:p>
            <a:pPr>
              <a:lnSpc>
                <a:spcPts val="2800"/>
              </a:lnSpc>
            </a:pPr>
            <a:r>
              <a:rPr lang="zh-CN" altLang="en-US" sz="1600" b="1" dirty="0">
                <a:solidFill>
                  <a:schemeClr val="accent6">
                    <a:lumMod val="50000"/>
                  </a:schemeClr>
                </a:solidFill>
                <a:latin typeface="仿宋" panose="02010609060101010101" pitchFamily="49" charset="-122"/>
                <a:ea typeface="仿宋" panose="02010609060101010101" pitchFamily="49" charset="-122"/>
              </a:rPr>
              <a:t>例题演示软件使用编译原理课程将要学习的</a:t>
            </a:r>
            <a:r>
              <a:rPr lang="zh-CN" altLang="en-US" sz="1600" dirty="0">
                <a:solidFill>
                  <a:schemeClr val="accent6">
                    <a:lumMod val="50000"/>
                  </a:schemeClr>
                </a:solidFill>
                <a:latin typeface="黑体" pitchFamily="49" charset="-122"/>
                <a:ea typeface="黑体" pitchFamily="49" charset="-122"/>
              </a:rPr>
              <a:t>算符优先分析法</a:t>
            </a:r>
            <a:r>
              <a:rPr lang="zh-CN" altLang="en-US" sz="1600" b="1" dirty="0">
                <a:solidFill>
                  <a:schemeClr val="accent6">
                    <a:lumMod val="50000"/>
                  </a:schemeClr>
                </a:solidFill>
                <a:latin typeface="仿宋" panose="02010609060101010101" pitchFamily="49" charset="-122"/>
                <a:ea typeface="仿宋" panose="02010609060101010101" pitchFamily="49" charset="-122"/>
              </a:rPr>
              <a:t>构造简写公式的抽象语法树</a:t>
            </a:r>
          </a:p>
        </p:txBody>
      </p:sp>
    </p:spTree>
    <p:extLst>
      <p:ext uri="{BB962C8B-B14F-4D97-AF65-F5344CB8AC3E}">
        <p14:creationId xmlns:p14="http://schemas.microsoft.com/office/powerpoint/2010/main" val="2176881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第三讲 命题逻辑公式语法和语义</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91646C22-BFA0-4263-ADC6-D1CE69BFEFF6}" type="slidenum">
              <a:rPr lang="en-US" altLang="zh-CN" smtClean="0">
                <a:latin typeface="Arial" panose="020B0604020202020204" pitchFamily="34" charset="0"/>
                <a:ea typeface="楷体" panose="02010609060101010101" pitchFamily="49" charset="-122"/>
                <a:cs typeface="Arial" panose="020B0604020202020204" pitchFamily="34" charset="0"/>
              </a:rPr>
              <a:t>12</a:t>
            </a:fld>
            <a:r>
              <a:rPr lang="en-US" altLang="zh-CN">
                <a:latin typeface="Arial" panose="020B0604020202020204" pitchFamily="34" charset="0"/>
                <a:ea typeface="楷体" panose="02010609060101010101" pitchFamily="49" charset="-122"/>
                <a:cs typeface="Arial" panose="020B0604020202020204" pitchFamily="34" charset="0"/>
              </a:rPr>
              <a:t>/38</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内容提要</a:t>
            </a:r>
          </a:p>
        </p:txBody>
      </p:sp>
      <p:sp>
        <p:nvSpPr>
          <p:cNvPr id="2" name="文本框 1">
            <a:extLst>
              <a:ext uri="{FF2B5EF4-FFF2-40B4-BE49-F238E27FC236}">
                <a16:creationId xmlns:a16="http://schemas.microsoft.com/office/drawing/2014/main" id="{85BA4EFF-667B-4FC6-8446-13B52B94D7E0}"/>
              </a:ext>
            </a:extLst>
          </p:cNvPr>
          <p:cNvSpPr txBox="1"/>
          <p:nvPr/>
        </p:nvSpPr>
        <p:spPr>
          <a:xfrm>
            <a:off x="1107232" y="1852336"/>
            <a:ext cx="4733731" cy="2870016"/>
          </a:xfrm>
          <a:prstGeom prst="rect">
            <a:avLst/>
          </a:prstGeom>
          <a:noFill/>
        </p:spPr>
        <p:txBody>
          <a:bodyPr wrap="square" rtlCol="0">
            <a:spAutoFit/>
          </a:bodyPr>
          <a:lstStyle/>
          <a:p>
            <a:pPr>
              <a:lnSpc>
                <a:spcPct val="200000"/>
              </a:lnSpc>
            </a:pPr>
            <a:r>
              <a:rPr lang="zh-CN" altLang="en-US" sz="3200" b="1">
                <a:solidFill>
                  <a:schemeClr val="bg2"/>
                </a:solidFill>
                <a:latin typeface="仿宋" panose="02010609060101010101" pitchFamily="49" charset="-122"/>
                <a:ea typeface="仿宋" panose="02010609060101010101" pitchFamily="49" charset="-122"/>
              </a:rPr>
              <a:t>命题逻辑基本概念</a:t>
            </a:r>
            <a:endParaRPr lang="en-US" altLang="zh-CN" sz="3200" b="1">
              <a:solidFill>
                <a:schemeClr val="bg2"/>
              </a:solidFill>
              <a:latin typeface="仿宋" panose="02010609060101010101" pitchFamily="49" charset="-122"/>
              <a:ea typeface="仿宋" panose="02010609060101010101" pitchFamily="49" charset="-122"/>
            </a:endParaRPr>
          </a:p>
          <a:p>
            <a:pPr>
              <a:lnSpc>
                <a:spcPct val="200000"/>
              </a:lnSpc>
            </a:pPr>
            <a:r>
              <a:rPr lang="zh-CN" altLang="en-US" sz="3200" b="1">
                <a:solidFill>
                  <a:schemeClr val="bg2"/>
                </a:solidFill>
                <a:latin typeface="仿宋" panose="02010609060101010101" pitchFamily="49" charset="-122"/>
                <a:ea typeface="仿宋" panose="02010609060101010101" pitchFamily="49" charset="-122"/>
              </a:rPr>
              <a:t>命题逻辑公式的语法</a:t>
            </a:r>
            <a:endParaRPr lang="en-US" altLang="zh-CN" sz="3200" b="1">
              <a:solidFill>
                <a:schemeClr val="bg2"/>
              </a:solidFill>
              <a:latin typeface="仿宋" panose="02010609060101010101" pitchFamily="49" charset="-122"/>
              <a:ea typeface="仿宋" panose="02010609060101010101" pitchFamily="49" charset="-122"/>
            </a:endParaRPr>
          </a:p>
          <a:p>
            <a:pPr>
              <a:lnSpc>
                <a:spcPct val="200000"/>
              </a:lnSpc>
            </a:pPr>
            <a:r>
              <a:rPr lang="zh-CN" altLang="en-US" sz="3200" b="1">
                <a:solidFill>
                  <a:schemeClr val="accent6">
                    <a:lumMod val="50000"/>
                  </a:schemeClr>
                </a:solidFill>
                <a:latin typeface="仿宋" panose="02010609060101010101" pitchFamily="49" charset="-122"/>
                <a:ea typeface="仿宋" panose="02010609060101010101" pitchFamily="49" charset="-122"/>
              </a:rPr>
              <a:t>命题逻辑公式的语义</a:t>
            </a:r>
            <a:endParaRPr lang="en-US" altLang="zh-CN" sz="3200" b="1">
              <a:solidFill>
                <a:schemeClr val="accent6">
                  <a:lumMod val="50000"/>
                </a:schemeClr>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513006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命题逻辑公式的语义</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第三讲 命题逻辑公式语法和语义</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13</a:t>
            </a:fld>
            <a:r>
              <a:rPr lang="en-US" altLang="zh-CN">
                <a:latin typeface="Arial" panose="020B0604020202020204" pitchFamily="34" charset="0"/>
                <a:ea typeface="楷体" panose="02010609060101010101" pitchFamily="49" charset="-122"/>
                <a:cs typeface="Arial" panose="020B0604020202020204" pitchFamily="34" charset="0"/>
              </a:rPr>
              <a:t>/38</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命题逻辑公式语义的归纳定义</a:t>
            </a:r>
          </a:p>
        </p:txBody>
      </p:sp>
      <p:sp>
        <p:nvSpPr>
          <p:cNvPr id="2" name="文本框 1">
            <a:extLst>
              <a:ext uri="{FF2B5EF4-FFF2-40B4-BE49-F238E27FC236}">
                <a16:creationId xmlns:a16="http://schemas.microsoft.com/office/drawing/2014/main" id="{87160EB8-7556-4475-B816-582D02BA343A}"/>
              </a:ext>
            </a:extLst>
          </p:cNvPr>
          <p:cNvSpPr txBox="1"/>
          <p:nvPr/>
        </p:nvSpPr>
        <p:spPr>
          <a:xfrm>
            <a:off x="401350" y="917107"/>
            <a:ext cx="9114560" cy="846386"/>
          </a:xfrm>
          <a:prstGeom prst="rect">
            <a:avLst/>
          </a:prstGeom>
          <a:solidFill>
            <a:schemeClr val="accent4">
              <a:lumMod val="20000"/>
              <a:lumOff val="80000"/>
            </a:schemeClr>
          </a:solidFill>
        </p:spPr>
        <p:txBody>
          <a:bodyPr wrap="square" rtlCol="0">
            <a:spAutoFit/>
          </a:bodyPr>
          <a:lstStyle/>
          <a:p>
            <a:pPr>
              <a:spcBef>
                <a:spcPts val="600"/>
              </a:spcBef>
            </a:pPr>
            <a:r>
              <a:rPr lang="zh-CN" altLang="en-US" sz="2400" b="1" dirty="0">
                <a:solidFill>
                  <a:srgbClr val="002060"/>
                </a:solidFill>
              </a:rPr>
              <a:t>命题逻辑公式的</a:t>
            </a:r>
            <a:r>
              <a:rPr lang="zh-CN" altLang="en-US" sz="2400" b="1" dirty="0">
                <a:solidFill>
                  <a:srgbClr val="002060"/>
                </a:solidFill>
                <a:latin typeface="Arial" panose="020B0604020202020204" pitchFamily="34" charset="0"/>
                <a:cs typeface="Arial" panose="020B0604020202020204" pitchFamily="34" charset="0"/>
              </a:rPr>
              <a:t>语义</a:t>
            </a:r>
            <a:r>
              <a:rPr lang="en-US" altLang="zh-CN" sz="2400" b="1" dirty="0">
                <a:solidFill>
                  <a:srgbClr val="002060"/>
                </a:solidFill>
                <a:latin typeface="Arial" panose="020B0604020202020204" pitchFamily="34" charset="0"/>
                <a:cs typeface="Arial" panose="020B0604020202020204" pitchFamily="34" charset="0"/>
              </a:rPr>
              <a:t> (semantic)</a:t>
            </a:r>
            <a:r>
              <a:rPr lang="zh-CN" altLang="en-US" sz="2400" b="1" dirty="0">
                <a:solidFill>
                  <a:srgbClr val="002060"/>
                </a:solidFill>
              </a:rPr>
              <a:t>是指如何确定命题逻辑公式的真值</a:t>
            </a:r>
          </a:p>
          <a:p>
            <a:pPr marL="285750" indent="-285750">
              <a:spcBef>
                <a:spcPts val="600"/>
              </a:spcBef>
              <a:buFont typeface="Arial" panose="020B0604020202020204" pitchFamily="34" charset="0"/>
              <a:buChar char="•"/>
            </a:pPr>
            <a:r>
              <a:rPr lang="zh-CN" altLang="en-US" sz="2000" b="1" dirty="0">
                <a:solidFill>
                  <a:srgbClr val="C00000"/>
                </a:solidFill>
                <a:latin typeface="楷体" panose="02010609060101010101" pitchFamily="49" charset="-122"/>
                <a:ea typeface="楷体" panose="02010609060101010101" pitchFamily="49" charset="-122"/>
              </a:rPr>
              <a:t>在给定命题变量的真值的基础上如何确定命题逻辑公式的真值</a:t>
            </a:r>
          </a:p>
        </p:txBody>
      </p:sp>
      <p:pic>
        <p:nvPicPr>
          <p:cNvPr id="4" name="图片 3">
            <a:extLst>
              <a:ext uri="{FF2B5EF4-FFF2-40B4-BE49-F238E27FC236}">
                <a16:creationId xmlns:a16="http://schemas.microsoft.com/office/drawing/2014/main" id="{A7E2237B-DF58-4A63-A6F9-20021786C3C5}"/>
              </a:ext>
            </a:extLst>
          </p:cNvPr>
          <p:cNvPicPr>
            <a:picLocks noChangeAspect="1"/>
          </p:cNvPicPr>
          <p:nvPr/>
        </p:nvPicPr>
        <p:blipFill>
          <a:blip r:embed="rId2"/>
          <a:stretch>
            <a:fillRect/>
          </a:stretch>
        </p:blipFill>
        <p:spPr>
          <a:xfrm>
            <a:off x="1197571" y="1884219"/>
            <a:ext cx="9030641" cy="4161710"/>
          </a:xfrm>
          <a:prstGeom prst="rect">
            <a:avLst/>
          </a:prstGeom>
        </p:spPr>
      </p:pic>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42BCC626-FDCF-4E27-B1E0-0D0095E8250F}"/>
                  </a:ext>
                </a:extLst>
              </p:cNvPr>
              <p:cNvSpPr txBox="1"/>
              <p:nvPr/>
            </p:nvSpPr>
            <p:spPr>
              <a:xfrm>
                <a:off x="2026508" y="6072004"/>
                <a:ext cx="7278783" cy="338554"/>
              </a:xfrm>
              <a:prstGeom prst="rect">
                <a:avLst/>
              </a:prstGeom>
              <a:solidFill>
                <a:srgbClr val="F9E6E6"/>
              </a:solidFill>
            </p:spPr>
            <p:txBody>
              <a:bodyPr wrap="square" rtlCol="0">
                <a:spAutoFit/>
              </a:bodyPr>
              <a:lstStyle/>
              <a:p>
                <a:pPr marL="742950" lvl="1" indent="-285750">
                  <a:spcBef>
                    <a:spcPts val="600"/>
                  </a:spcBef>
                  <a:buFont typeface="Arial" panose="020B0604020202020204" pitchFamily="34" charset="0"/>
                  <a:buChar char="•"/>
                </a:pPr>
                <a:r>
                  <a:rPr lang="zh-CN" altLang="en-US" sz="1600" dirty="0">
                    <a:solidFill>
                      <a:schemeClr val="accent2">
                        <a:lumMod val="50000"/>
                      </a:schemeClr>
                    </a:solidFill>
                    <a:latin typeface="楷体" panose="02010609060101010101" pitchFamily="49" charset="-122"/>
                    <a:ea typeface="楷体" panose="02010609060101010101" pitchFamily="49" charset="-122"/>
                  </a:rPr>
                  <a:t>若</a:t>
                </a:r>
                <a14:m>
                  <m:oMath xmlns:m="http://schemas.openxmlformats.org/officeDocument/2006/math">
                    <m:r>
                      <a:rPr lang="en-US" altLang="zh-CN" sz="1600" i="1" smtClean="0">
                        <a:solidFill>
                          <a:schemeClr val="accent2">
                            <a:lumMod val="50000"/>
                          </a:schemeClr>
                        </a:solidFill>
                        <a:latin typeface="Cambria Math" panose="02040503050406030204" pitchFamily="18" charset="0"/>
                        <a:ea typeface="楷体" panose="02010609060101010101" pitchFamily="49" charset="-122"/>
                      </a:rPr>
                      <m:t>𝜎</m:t>
                    </m:r>
                    <m:d>
                      <m:dPr>
                        <m:ctrlPr>
                          <a:rPr lang="en-US" altLang="zh-CN" sz="1600" i="1" smtClean="0">
                            <a:solidFill>
                              <a:schemeClr val="accent2">
                                <a:lumMod val="50000"/>
                              </a:schemeClr>
                            </a:solidFill>
                            <a:latin typeface="Cambria Math" panose="02040503050406030204" pitchFamily="18" charset="0"/>
                            <a:ea typeface="楷体" panose="02010609060101010101" pitchFamily="49" charset="-122"/>
                          </a:rPr>
                        </m:ctrlPr>
                      </m:dPr>
                      <m:e>
                        <m:r>
                          <a:rPr lang="en-US" altLang="zh-CN" sz="1600" i="1" smtClean="0">
                            <a:solidFill>
                              <a:schemeClr val="accent2">
                                <a:lumMod val="50000"/>
                              </a:schemeClr>
                            </a:solidFill>
                            <a:latin typeface="Cambria Math" panose="02040503050406030204" pitchFamily="18" charset="0"/>
                            <a:ea typeface="楷体" panose="02010609060101010101" pitchFamily="49" charset="-122"/>
                          </a:rPr>
                          <m:t>𝐴</m:t>
                        </m:r>
                      </m:e>
                    </m:d>
                    <m:r>
                      <a:rPr lang="en-US" altLang="zh-CN" sz="1600" i="1" smtClean="0">
                        <a:solidFill>
                          <a:schemeClr val="accent2">
                            <a:lumMod val="50000"/>
                          </a:schemeClr>
                        </a:solidFill>
                        <a:latin typeface="Cambria Math" panose="02040503050406030204" pitchFamily="18" charset="0"/>
                        <a:ea typeface="楷体" panose="02010609060101010101" pitchFamily="49" charset="-122"/>
                      </a:rPr>
                      <m:t>= 1</m:t>
                    </m:r>
                  </m:oMath>
                </a14:m>
                <a:r>
                  <a:rPr lang="zh-CN" altLang="en-US" sz="1600" dirty="0">
                    <a:solidFill>
                      <a:schemeClr val="accent2">
                        <a:lumMod val="50000"/>
                      </a:schemeClr>
                    </a:solidFill>
                    <a:latin typeface="楷体" panose="02010609060101010101" pitchFamily="49" charset="-122"/>
                    <a:ea typeface="楷体" panose="02010609060101010101" pitchFamily="49" charset="-122"/>
                  </a:rPr>
                  <a:t>，则</a:t>
                </a:r>
                <a14:m>
                  <m:oMath xmlns:m="http://schemas.openxmlformats.org/officeDocument/2006/math">
                    <m:r>
                      <a:rPr lang="en-US" altLang="zh-CN" sz="1600" i="1" smtClean="0">
                        <a:solidFill>
                          <a:schemeClr val="accent2">
                            <a:lumMod val="50000"/>
                          </a:schemeClr>
                        </a:solidFill>
                        <a:latin typeface="Cambria Math" panose="02040503050406030204" pitchFamily="18" charset="0"/>
                        <a:ea typeface="楷体" panose="02010609060101010101" pitchFamily="49" charset="-122"/>
                      </a:rPr>
                      <m:t>𝜎</m:t>
                    </m:r>
                  </m:oMath>
                </a14:m>
                <a:r>
                  <a:rPr lang="zh-CN" altLang="en-US" sz="1600" dirty="0">
                    <a:solidFill>
                      <a:schemeClr val="accent2">
                        <a:lumMod val="50000"/>
                      </a:schemeClr>
                    </a:solidFill>
                    <a:latin typeface="楷体" panose="02010609060101010101" pitchFamily="49" charset="-122"/>
                    <a:ea typeface="楷体" panose="02010609060101010101" pitchFamily="49" charset="-122"/>
                  </a:rPr>
                  <a:t>称为公式</a:t>
                </a:r>
                <a14:m>
                  <m:oMath xmlns:m="http://schemas.openxmlformats.org/officeDocument/2006/math">
                    <m:r>
                      <a:rPr lang="en-US" altLang="zh-CN" sz="1600" i="1" smtClean="0">
                        <a:solidFill>
                          <a:schemeClr val="accent2">
                            <a:lumMod val="50000"/>
                          </a:schemeClr>
                        </a:solidFill>
                        <a:latin typeface="Cambria Math" panose="02040503050406030204" pitchFamily="18" charset="0"/>
                        <a:ea typeface="楷体" panose="02010609060101010101" pitchFamily="49" charset="-122"/>
                      </a:rPr>
                      <m:t>𝐴</m:t>
                    </m:r>
                  </m:oMath>
                </a14:m>
                <a:r>
                  <a:rPr lang="zh-CN" altLang="en-US" sz="1600" dirty="0">
                    <a:solidFill>
                      <a:schemeClr val="accent2">
                        <a:lumMod val="50000"/>
                      </a:schemeClr>
                    </a:solidFill>
                    <a:latin typeface="楷体" panose="02010609060101010101" pitchFamily="49" charset="-122"/>
                    <a:ea typeface="楷体" panose="02010609060101010101" pitchFamily="49" charset="-122"/>
                  </a:rPr>
                  <a:t>的</a:t>
                </a:r>
                <a:r>
                  <a:rPr lang="zh-CN" altLang="en-US" sz="1600" dirty="0">
                    <a:solidFill>
                      <a:srgbClr val="C00000"/>
                    </a:solidFill>
                    <a:latin typeface="黑体" panose="02010609060101010101" pitchFamily="49" charset="-122"/>
                    <a:ea typeface="黑体" panose="02010609060101010101" pitchFamily="49" charset="-122"/>
                  </a:rPr>
                  <a:t>成真赋值</a:t>
                </a:r>
                <a:r>
                  <a:rPr lang="zh-CN" altLang="en-US" sz="1600" dirty="0">
                    <a:solidFill>
                      <a:schemeClr val="accent2">
                        <a:lumMod val="50000"/>
                      </a:schemeClr>
                    </a:solidFill>
                    <a:latin typeface="楷体" panose="02010609060101010101" pitchFamily="49" charset="-122"/>
                    <a:ea typeface="楷体" panose="02010609060101010101" pitchFamily="49" charset="-122"/>
                  </a:rPr>
                  <a:t>，否则称为公式</a:t>
                </a:r>
                <a14:m>
                  <m:oMath xmlns:m="http://schemas.openxmlformats.org/officeDocument/2006/math">
                    <m:r>
                      <a:rPr lang="en-US" altLang="zh-CN" sz="1600" i="1" smtClean="0">
                        <a:solidFill>
                          <a:schemeClr val="accent2">
                            <a:lumMod val="50000"/>
                          </a:schemeClr>
                        </a:solidFill>
                        <a:latin typeface="Cambria Math" panose="02040503050406030204" pitchFamily="18" charset="0"/>
                        <a:ea typeface="楷体" panose="02010609060101010101" pitchFamily="49" charset="-122"/>
                      </a:rPr>
                      <m:t>𝐴</m:t>
                    </m:r>
                  </m:oMath>
                </a14:m>
                <a:r>
                  <a:rPr lang="zh-CN" altLang="en-US" sz="1600" dirty="0">
                    <a:solidFill>
                      <a:schemeClr val="accent2">
                        <a:lumMod val="50000"/>
                      </a:schemeClr>
                    </a:solidFill>
                    <a:latin typeface="楷体" panose="02010609060101010101" pitchFamily="49" charset="-122"/>
                    <a:ea typeface="楷体" panose="02010609060101010101" pitchFamily="49" charset="-122"/>
                  </a:rPr>
                  <a:t>的</a:t>
                </a:r>
                <a:r>
                  <a:rPr lang="zh-CN" altLang="en-US" sz="1600" dirty="0">
                    <a:solidFill>
                      <a:srgbClr val="C00000"/>
                    </a:solidFill>
                    <a:latin typeface="黑体" panose="02010609060101010101" pitchFamily="49" charset="-122"/>
                    <a:ea typeface="黑体" panose="02010609060101010101" pitchFamily="49" charset="-122"/>
                  </a:rPr>
                  <a:t>成假赋值</a:t>
                </a:r>
                <a:endParaRPr lang="en-US" altLang="zh-CN" sz="1600" b="1" dirty="0">
                  <a:solidFill>
                    <a:srgbClr val="C00000"/>
                  </a:solidFill>
                  <a:latin typeface="黑体" panose="02010609060101010101" pitchFamily="49" charset="-122"/>
                  <a:ea typeface="黑体" panose="02010609060101010101" pitchFamily="49" charset="-122"/>
                </a:endParaRPr>
              </a:p>
            </p:txBody>
          </p:sp>
        </mc:Choice>
        <mc:Fallback xmlns="">
          <p:sp>
            <p:nvSpPr>
              <p:cNvPr id="12" name="文本框 11">
                <a:extLst>
                  <a:ext uri="{FF2B5EF4-FFF2-40B4-BE49-F238E27FC236}">
                    <a16:creationId xmlns:a16="http://schemas.microsoft.com/office/drawing/2014/main" id="{42BCC626-FDCF-4E27-B1E0-0D0095E8250F}"/>
                  </a:ext>
                </a:extLst>
              </p:cNvPr>
              <p:cNvSpPr txBox="1">
                <a:spLocks noRot="1" noChangeAspect="1" noMove="1" noResize="1" noEditPoints="1" noAdjustHandles="1" noChangeArrowheads="1" noChangeShapeType="1" noTextEdit="1"/>
              </p:cNvSpPr>
              <p:nvPr/>
            </p:nvSpPr>
            <p:spPr>
              <a:xfrm>
                <a:off x="2026508" y="6072004"/>
                <a:ext cx="7278783" cy="338554"/>
              </a:xfrm>
              <a:prstGeom prst="rect">
                <a:avLst/>
              </a:prstGeom>
              <a:blipFill>
                <a:blip r:embed="rId3"/>
                <a:stretch>
                  <a:fillRect t="-7143" b="-1964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58241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命题逻辑公式的语义</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第三讲 命题逻辑公式语法和语义</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14</a:t>
            </a:fld>
            <a:r>
              <a:rPr lang="en-US" altLang="zh-CN">
                <a:latin typeface="Arial" panose="020B0604020202020204" pitchFamily="34" charset="0"/>
                <a:ea typeface="楷体" panose="02010609060101010101" pitchFamily="49" charset="-122"/>
                <a:cs typeface="Arial" panose="020B0604020202020204" pitchFamily="34" charset="0"/>
              </a:rPr>
              <a:t>/38</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命题逻辑公式真值计算举例</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6F082FE0-8E80-4709-AE9C-48B0357CF91E}"/>
                  </a:ext>
                </a:extLst>
              </p:cNvPr>
              <p:cNvSpPr txBox="1"/>
              <p:nvPr/>
            </p:nvSpPr>
            <p:spPr>
              <a:xfrm>
                <a:off x="569842" y="1179441"/>
                <a:ext cx="6559827" cy="769441"/>
              </a:xfrm>
              <a:prstGeom prst="rect">
                <a:avLst/>
              </a:prstGeom>
              <a:solidFill>
                <a:srgbClr val="E5EFE5"/>
              </a:solidFill>
            </p:spPr>
            <p:txBody>
              <a:bodyPr wrap="square" rtlCol="0">
                <a:spAutoFit/>
              </a:bodyPr>
              <a:lstStyle/>
              <a:p>
                <a:pPr>
                  <a:spcBef>
                    <a:spcPts val="600"/>
                  </a:spcBef>
                  <a:spcAft>
                    <a:spcPts val="600"/>
                  </a:spcAft>
                </a:pPr>
                <a:r>
                  <a:rPr lang="zh-CN" altLang="en-US" dirty="0">
                    <a:solidFill>
                      <a:srgbClr val="002060"/>
                    </a:solidFill>
                    <a:latin typeface="楷体" panose="02010609060101010101" pitchFamily="49" charset="-122"/>
                    <a:ea typeface="楷体" panose="02010609060101010101" pitchFamily="49" charset="-122"/>
                  </a:rPr>
                  <a:t>计算公式</a:t>
                </a:r>
                <a14:m>
                  <m:oMath xmlns:m="http://schemas.openxmlformats.org/officeDocument/2006/math">
                    <m:r>
                      <a:rPr lang="en-US" altLang="zh-CN" i="1" smtClean="0">
                        <a:solidFill>
                          <a:srgbClr val="002060"/>
                        </a:solidFill>
                        <a:latin typeface="Cambria Math" panose="02040503050406030204" pitchFamily="18" charset="0"/>
                      </a:rPr>
                      <m:t>(</m:t>
                    </m:r>
                    <m:r>
                      <a:rPr lang="en-US" altLang="zh-CN" i="1" smtClean="0">
                        <a:solidFill>
                          <a:srgbClr val="002060"/>
                        </a:solidFill>
                        <a:latin typeface="Cambria Math" panose="02040503050406030204" pitchFamily="18" charset="0"/>
                      </a:rPr>
                      <m:t>𝑟</m:t>
                    </m:r>
                    <m:r>
                      <a:rPr lang="en-US" altLang="zh-CN" i="1" smtClean="0">
                        <a:solidFill>
                          <a:srgbClr val="002060"/>
                        </a:solidFill>
                        <a:latin typeface="Cambria Math" panose="02040503050406030204" pitchFamily="18" charset="0"/>
                      </a:rPr>
                      <m:t>∨</m:t>
                    </m:r>
                    <m:d>
                      <m:dPr>
                        <m:ctrlPr>
                          <a:rPr lang="en-US" altLang="zh-CN" i="1" smtClean="0">
                            <a:solidFill>
                              <a:srgbClr val="002060"/>
                            </a:solidFill>
                            <a:latin typeface="Cambria Math" panose="02040503050406030204" pitchFamily="18" charset="0"/>
                          </a:rPr>
                        </m:ctrlPr>
                      </m:dPr>
                      <m:e>
                        <m:r>
                          <a:rPr lang="en-US" altLang="zh-CN" i="1" smtClean="0">
                            <a:solidFill>
                              <a:srgbClr val="002060"/>
                            </a:solidFill>
                            <a:latin typeface="Cambria Math" panose="02040503050406030204" pitchFamily="18" charset="0"/>
                          </a:rPr>
                          <m:t>𝑝</m:t>
                        </m:r>
                        <m:r>
                          <a:rPr lang="en-US" altLang="zh-CN" i="1" smtClean="0">
                            <a:solidFill>
                              <a:srgbClr val="002060"/>
                            </a:solidFill>
                            <a:latin typeface="Cambria Math" panose="02040503050406030204" pitchFamily="18" charset="0"/>
                          </a:rPr>
                          <m:t>∧¬</m:t>
                        </m:r>
                        <m:r>
                          <a:rPr lang="en-US" altLang="zh-CN" i="1" smtClean="0">
                            <a:solidFill>
                              <a:srgbClr val="002060"/>
                            </a:solidFill>
                            <a:latin typeface="Cambria Math" panose="02040503050406030204" pitchFamily="18" charset="0"/>
                          </a:rPr>
                          <m:t>𝑞</m:t>
                        </m:r>
                      </m:e>
                    </m:d>
                    <m:r>
                      <a:rPr lang="en-US" altLang="zh-CN" b="0" i="1" smtClean="0">
                        <a:solidFill>
                          <a:srgbClr val="002060"/>
                        </a:solidFill>
                        <a:latin typeface="Cambria Math" panose="02040503050406030204" pitchFamily="18" charset="0"/>
                      </a:rPr>
                      <m:t>)</m:t>
                    </m:r>
                    <m:r>
                      <a:rPr lang="en-US" altLang="zh-CN" i="1" smtClean="0">
                        <a:solidFill>
                          <a:srgbClr val="002060"/>
                        </a:solidFill>
                        <a:latin typeface="Cambria Math" panose="02040503050406030204" pitchFamily="18" charset="0"/>
                      </a:rPr>
                      <m:t>∧(</m:t>
                    </m:r>
                    <m:r>
                      <a:rPr lang="en-US" altLang="zh-CN" i="1" smtClean="0">
                        <a:solidFill>
                          <a:srgbClr val="002060"/>
                        </a:solidFill>
                        <a:latin typeface="Cambria Math" panose="02040503050406030204" pitchFamily="18" charset="0"/>
                      </a:rPr>
                      <m:t>𝑟</m:t>
                    </m:r>
                    <m:r>
                      <a:rPr lang="en-US" altLang="zh-CN" i="1" smtClean="0">
                        <a:solidFill>
                          <a:srgbClr val="002060"/>
                        </a:solidFill>
                        <a:latin typeface="Cambria Math" panose="02040503050406030204" pitchFamily="18" charset="0"/>
                      </a:rPr>
                      <m:t>→</m:t>
                    </m:r>
                    <m:r>
                      <a:rPr lang="en-US" altLang="zh-CN" i="1" smtClean="0">
                        <a:solidFill>
                          <a:srgbClr val="002060"/>
                        </a:solidFill>
                        <a:latin typeface="Cambria Math" panose="02040503050406030204" pitchFamily="18" charset="0"/>
                      </a:rPr>
                      <m:t>𝑝</m:t>
                    </m:r>
                    <m:r>
                      <a:rPr lang="en-US" altLang="zh-CN" i="1" smtClean="0">
                        <a:solidFill>
                          <a:srgbClr val="002060"/>
                        </a:solidFill>
                        <a:latin typeface="Cambria Math" panose="02040503050406030204" pitchFamily="18" charset="0"/>
                      </a:rPr>
                      <m:t>∧</m:t>
                    </m:r>
                    <m:r>
                      <a:rPr lang="en-US" altLang="zh-CN" i="1" smtClean="0">
                        <a:solidFill>
                          <a:srgbClr val="002060"/>
                        </a:solidFill>
                        <a:latin typeface="Cambria Math" panose="02040503050406030204" pitchFamily="18" charset="0"/>
                      </a:rPr>
                      <m:t>𝑞</m:t>
                    </m:r>
                    <m:r>
                      <a:rPr lang="en-US" altLang="zh-CN" i="1" smtClean="0">
                        <a:solidFill>
                          <a:srgbClr val="002060"/>
                        </a:solidFill>
                        <a:latin typeface="Cambria Math" panose="02040503050406030204" pitchFamily="18" charset="0"/>
                      </a:rPr>
                      <m:t>)</m:t>
                    </m:r>
                  </m:oMath>
                </a14:m>
                <a:r>
                  <a:rPr lang="zh-CN" altLang="en-US" dirty="0">
                    <a:solidFill>
                      <a:srgbClr val="002060"/>
                    </a:solidFill>
                    <a:latin typeface="楷体" panose="02010609060101010101" pitchFamily="49" charset="-122"/>
                    <a:ea typeface="楷体" panose="02010609060101010101" pitchFamily="49" charset="-122"/>
                  </a:rPr>
                  <a:t>在真值赋值函数</a:t>
                </a:r>
                <a14:m>
                  <m:oMath xmlns:m="http://schemas.openxmlformats.org/officeDocument/2006/math">
                    <m:r>
                      <a:rPr lang="en-US" altLang="zh-CN" i="1" smtClean="0">
                        <a:solidFill>
                          <a:srgbClr val="002060"/>
                        </a:solidFill>
                        <a:latin typeface="Cambria Math" panose="02040503050406030204" pitchFamily="18" charset="0"/>
                      </a:rPr>
                      <m:t>𝜎</m:t>
                    </m:r>
                  </m:oMath>
                </a14:m>
                <a:r>
                  <a:rPr lang="zh-CN" altLang="en-US" dirty="0">
                    <a:solidFill>
                      <a:srgbClr val="002060"/>
                    </a:solidFill>
                    <a:latin typeface="楷体" panose="02010609060101010101" pitchFamily="49" charset="-122"/>
                    <a:ea typeface="楷体" panose="02010609060101010101" pitchFamily="49" charset="-122"/>
                  </a:rPr>
                  <a:t>下的真值</a:t>
                </a:r>
                <a:endParaRPr lang="en-US" altLang="zh-CN" dirty="0">
                  <a:solidFill>
                    <a:srgbClr val="002060"/>
                  </a:solidFill>
                  <a:latin typeface="楷体" panose="02010609060101010101" pitchFamily="49" charset="-122"/>
                  <a:ea typeface="楷体" panose="02010609060101010101" pitchFamily="49" charset="-122"/>
                </a:endParaRPr>
              </a:p>
              <a:p>
                <a:pPr marL="285750" indent="-285750">
                  <a:spcBef>
                    <a:spcPts val="600"/>
                  </a:spcBef>
                  <a:spcAft>
                    <a:spcPts val="600"/>
                  </a:spcAft>
                  <a:buFont typeface="Arial" panose="020B0604020202020204" pitchFamily="34" charset="0"/>
                  <a:buChar char="•"/>
                </a:pPr>
                <a14:m>
                  <m:oMath xmlns:m="http://schemas.openxmlformats.org/officeDocument/2006/math">
                    <m:r>
                      <a:rPr lang="en-US" altLang="zh-CN" sz="1600" i="1" smtClean="0">
                        <a:solidFill>
                          <a:srgbClr val="C00000"/>
                        </a:solidFill>
                        <a:latin typeface="Cambria Math" panose="02040503050406030204" pitchFamily="18" charset="0"/>
                      </a:rPr>
                      <m:t>𝜎</m:t>
                    </m:r>
                    <m:d>
                      <m:dPr>
                        <m:ctrlPr>
                          <a:rPr lang="en-US" altLang="zh-CN" sz="1600" i="1" smtClean="0">
                            <a:solidFill>
                              <a:srgbClr val="C00000"/>
                            </a:solidFill>
                            <a:latin typeface="Cambria Math" panose="02040503050406030204" pitchFamily="18" charset="0"/>
                          </a:rPr>
                        </m:ctrlPr>
                      </m:dPr>
                      <m:e>
                        <m:r>
                          <a:rPr lang="en-US" altLang="zh-CN" sz="1600" i="1" smtClean="0">
                            <a:solidFill>
                              <a:srgbClr val="C00000"/>
                            </a:solidFill>
                            <a:latin typeface="Cambria Math" panose="02040503050406030204" pitchFamily="18" charset="0"/>
                          </a:rPr>
                          <m:t>𝑝</m:t>
                        </m:r>
                      </m:e>
                    </m:d>
                    <m:r>
                      <a:rPr lang="en-US" altLang="zh-CN" sz="1600" i="1" smtClean="0">
                        <a:solidFill>
                          <a:srgbClr val="C00000"/>
                        </a:solidFill>
                        <a:latin typeface="Cambria Math" panose="02040503050406030204" pitchFamily="18" charset="0"/>
                      </a:rPr>
                      <m:t>=</m:t>
                    </m:r>
                    <m:r>
                      <a:rPr lang="en-US" altLang="zh-CN" sz="1600" i="1">
                        <a:solidFill>
                          <a:srgbClr val="C00000"/>
                        </a:solidFill>
                        <a:latin typeface="Cambria Math" panose="02040503050406030204" pitchFamily="18" charset="0"/>
                      </a:rPr>
                      <m:t> </m:t>
                    </m:r>
                    <m:r>
                      <a:rPr lang="en-US" altLang="zh-CN" sz="1600" i="1" smtClean="0">
                        <a:solidFill>
                          <a:srgbClr val="C00000"/>
                        </a:solidFill>
                        <a:latin typeface="Cambria Math" panose="02040503050406030204" pitchFamily="18" charset="0"/>
                      </a:rPr>
                      <m:t>0,</m:t>
                    </m:r>
                    <m:r>
                      <a:rPr lang="en-US" altLang="zh-CN" sz="1600" i="1">
                        <a:solidFill>
                          <a:srgbClr val="C00000"/>
                        </a:solidFill>
                        <a:latin typeface="Cambria Math" panose="02040503050406030204" pitchFamily="18" charset="0"/>
                      </a:rPr>
                      <m:t>   </m:t>
                    </m:r>
                    <m:r>
                      <a:rPr lang="en-US" altLang="zh-CN" sz="1600" i="1" smtClean="0">
                        <a:solidFill>
                          <a:srgbClr val="C00000"/>
                        </a:solidFill>
                        <a:latin typeface="Cambria Math" panose="02040503050406030204" pitchFamily="18" charset="0"/>
                      </a:rPr>
                      <m:t>𝜎</m:t>
                    </m:r>
                    <m:d>
                      <m:dPr>
                        <m:ctrlPr>
                          <a:rPr lang="en-US" altLang="zh-CN" sz="1600" i="1" smtClean="0">
                            <a:solidFill>
                              <a:srgbClr val="C00000"/>
                            </a:solidFill>
                            <a:latin typeface="Cambria Math" panose="02040503050406030204" pitchFamily="18" charset="0"/>
                          </a:rPr>
                        </m:ctrlPr>
                      </m:dPr>
                      <m:e>
                        <m:r>
                          <a:rPr lang="en-US" altLang="zh-CN" sz="1600" i="1" smtClean="0">
                            <a:solidFill>
                              <a:srgbClr val="C00000"/>
                            </a:solidFill>
                            <a:latin typeface="Cambria Math" panose="02040503050406030204" pitchFamily="18" charset="0"/>
                          </a:rPr>
                          <m:t>𝑞</m:t>
                        </m:r>
                      </m:e>
                    </m:d>
                    <m:r>
                      <a:rPr lang="en-US" altLang="zh-CN" sz="1600" i="1" smtClean="0">
                        <a:solidFill>
                          <a:srgbClr val="C00000"/>
                        </a:solidFill>
                        <a:latin typeface="Cambria Math" panose="02040503050406030204" pitchFamily="18" charset="0"/>
                      </a:rPr>
                      <m:t>=</m:t>
                    </m:r>
                    <m:r>
                      <a:rPr lang="en-US" altLang="zh-CN" sz="1600" i="1">
                        <a:solidFill>
                          <a:srgbClr val="C00000"/>
                        </a:solidFill>
                        <a:latin typeface="Cambria Math" panose="02040503050406030204" pitchFamily="18" charset="0"/>
                      </a:rPr>
                      <m:t> </m:t>
                    </m:r>
                    <m:r>
                      <a:rPr lang="en-US" altLang="zh-CN" sz="1600" i="1" smtClean="0">
                        <a:solidFill>
                          <a:srgbClr val="C00000"/>
                        </a:solidFill>
                        <a:latin typeface="Cambria Math" panose="02040503050406030204" pitchFamily="18" charset="0"/>
                      </a:rPr>
                      <m:t>1,</m:t>
                    </m:r>
                    <m:r>
                      <a:rPr lang="en-US" altLang="zh-CN" sz="1600" i="1">
                        <a:solidFill>
                          <a:srgbClr val="C00000"/>
                        </a:solidFill>
                        <a:latin typeface="Cambria Math" panose="02040503050406030204" pitchFamily="18" charset="0"/>
                      </a:rPr>
                      <m:t>  </m:t>
                    </m:r>
                    <m:r>
                      <a:rPr lang="en-US" altLang="zh-CN" sz="1600" i="1" smtClean="0">
                        <a:solidFill>
                          <a:srgbClr val="C00000"/>
                        </a:solidFill>
                        <a:latin typeface="Cambria Math" panose="02040503050406030204" pitchFamily="18" charset="0"/>
                      </a:rPr>
                      <m:t>𝜎</m:t>
                    </m:r>
                    <m:d>
                      <m:dPr>
                        <m:ctrlPr>
                          <a:rPr lang="en-US" altLang="zh-CN" sz="1600" i="1" smtClean="0">
                            <a:solidFill>
                              <a:srgbClr val="C00000"/>
                            </a:solidFill>
                            <a:latin typeface="Cambria Math" panose="02040503050406030204" pitchFamily="18" charset="0"/>
                          </a:rPr>
                        </m:ctrlPr>
                      </m:dPr>
                      <m:e>
                        <m:r>
                          <a:rPr lang="en-US" altLang="zh-CN" sz="1600" i="1" smtClean="0">
                            <a:solidFill>
                              <a:srgbClr val="C00000"/>
                            </a:solidFill>
                            <a:latin typeface="Cambria Math" panose="02040503050406030204" pitchFamily="18" charset="0"/>
                          </a:rPr>
                          <m:t>𝑟</m:t>
                        </m:r>
                      </m:e>
                    </m:d>
                    <m:r>
                      <a:rPr lang="en-US" altLang="zh-CN" sz="1600" i="1" smtClean="0">
                        <a:solidFill>
                          <a:srgbClr val="C00000"/>
                        </a:solidFill>
                        <a:latin typeface="Cambria Math" panose="02040503050406030204" pitchFamily="18" charset="0"/>
                      </a:rPr>
                      <m:t>= 0</m:t>
                    </m:r>
                  </m:oMath>
                </a14:m>
                <a:endParaRPr lang="zh-CN" altLang="en-US" sz="1600" dirty="0">
                  <a:solidFill>
                    <a:srgbClr val="002060"/>
                  </a:solidFill>
                </a:endParaRPr>
              </a:p>
            </p:txBody>
          </p:sp>
        </mc:Choice>
        <mc:Fallback xmlns="">
          <p:sp>
            <p:nvSpPr>
              <p:cNvPr id="2" name="文本框 1">
                <a:extLst>
                  <a:ext uri="{FF2B5EF4-FFF2-40B4-BE49-F238E27FC236}">
                    <a16:creationId xmlns:a16="http://schemas.microsoft.com/office/drawing/2014/main" id="{6F082FE0-8E80-4709-AE9C-48B0357CF91E}"/>
                  </a:ext>
                </a:extLst>
              </p:cNvPr>
              <p:cNvSpPr txBox="1">
                <a:spLocks noRot="1" noChangeAspect="1" noMove="1" noResize="1" noEditPoints="1" noAdjustHandles="1" noChangeArrowheads="1" noChangeShapeType="1" noTextEdit="1"/>
              </p:cNvSpPr>
              <p:nvPr/>
            </p:nvSpPr>
            <p:spPr>
              <a:xfrm>
                <a:off x="569842" y="1179441"/>
                <a:ext cx="6559827" cy="769441"/>
              </a:xfrm>
              <a:prstGeom prst="rect">
                <a:avLst/>
              </a:prstGeom>
              <a:blipFill>
                <a:blip r:embed="rId2"/>
                <a:stretch>
                  <a:fillRect l="-743" t="-5512" b="-6299"/>
                </a:stretch>
              </a:blipFill>
            </p:spPr>
            <p:txBody>
              <a:bodyPr/>
              <a:lstStyle/>
              <a:p>
                <a:r>
                  <a:rPr lang="zh-CN" altLang="en-US">
                    <a:noFill/>
                  </a:rPr>
                  <a:t> </a:t>
                </a:r>
              </a:p>
            </p:txBody>
          </p:sp>
        </mc:Fallback>
      </mc:AlternateContent>
      <p:grpSp>
        <p:nvGrpSpPr>
          <p:cNvPr id="55" name="组合 54">
            <a:extLst>
              <a:ext uri="{FF2B5EF4-FFF2-40B4-BE49-F238E27FC236}">
                <a16:creationId xmlns:a16="http://schemas.microsoft.com/office/drawing/2014/main" id="{5F9430F1-1ACD-4717-AB79-0CF88565AEAE}"/>
              </a:ext>
            </a:extLst>
          </p:cNvPr>
          <p:cNvGrpSpPr/>
          <p:nvPr/>
        </p:nvGrpSpPr>
        <p:grpSpPr>
          <a:xfrm>
            <a:off x="936261" y="2532529"/>
            <a:ext cx="3917501" cy="3374884"/>
            <a:chOff x="1788669" y="2359126"/>
            <a:chExt cx="3917501" cy="3374884"/>
          </a:xfrm>
        </p:grpSpPr>
        <mc:AlternateContent xmlns:mc="http://schemas.openxmlformats.org/markup-compatibility/2006" xmlns:a14="http://schemas.microsoft.com/office/drawing/2010/main">
          <mc:Choice Requires="a14">
            <p:sp>
              <p:nvSpPr>
                <p:cNvPr id="3" name="椭圆 2">
                  <a:extLst>
                    <a:ext uri="{FF2B5EF4-FFF2-40B4-BE49-F238E27FC236}">
                      <a16:creationId xmlns:a16="http://schemas.microsoft.com/office/drawing/2014/main" id="{42EF00DB-E826-4404-AB41-7487F3B7CB3C}"/>
                    </a:ext>
                  </a:extLst>
                </p:cNvPr>
                <p:cNvSpPr/>
                <p:nvPr/>
              </p:nvSpPr>
              <p:spPr>
                <a:xfrm>
                  <a:off x="3261879" y="2359126"/>
                  <a:ext cx="351183" cy="32234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smtClean="0">
                            <a:solidFill>
                              <a:srgbClr val="002060"/>
                            </a:solidFill>
                            <a:latin typeface="Cambria Math" panose="02040503050406030204" pitchFamily="18" charset="0"/>
                          </a:rPr>
                          <m:t>∧</m:t>
                        </m:r>
                      </m:oMath>
                    </m:oMathPara>
                  </a14:m>
                  <a:endParaRPr lang="zh-CN" altLang="en-US">
                    <a:solidFill>
                      <a:srgbClr val="002060"/>
                    </a:solidFill>
                  </a:endParaRPr>
                </a:p>
              </p:txBody>
            </p:sp>
          </mc:Choice>
          <mc:Fallback xmlns="">
            <p:sp>
              <p:nvSpPr>
                <p:cNvPr id="3" name="椭圆 2">
                  <a:extLst>
                    <a:ext uri="{FF2B5EF4-FFF2-40B4-BE49-F238E27FC236}">
                      <a16:creationId xmlns:a16="http://schemas.microsoft.com/office/drawing/2014/main" id="{42EF00DB-E826-4404-AB41-7487F3B7CB3C}"/>
                    </a:ext>
                  </a:extLst>
                </p:cNvPr>
                <p:cNvSpPr>
                  <a:spLocks noRot="1" noChangeAspect="1" noMove="1" noResize="1" noEditPoints="1" noAdjustHandles="1" noChangeArrowheads="1" noChangeShapeType="1" noTextEdit="1"/>
                </p:cNvSpPr>
                <p:nvPr/>
              </p:nvSpPr>
              <p:spPr>
                <a:xfrm>
                  <a:off x="3261879" y="2359126"/>
                  <a:ext cx="351183" cy="322342"/>
                </a:xfrm>
                <a:prstGeom prst="ellipse">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椭圆 11">
                  <a:extLst>
                    <a:ext uri="{FF2B5EF4-FFF2-40B4-BE49-F238E27FC236}">
                      <a16:creationId xmlns:a16="http://schemas.microsoft.com/office/drawing/2014/main" id="{8B114A17-3CFF-498A-AC6C-3BE783C0E3B0}"/>
                    </a:ext>
                  </a:extLst>
                </p:cNvPr>
                <p:cNvSpPr/>
                <p:nvPr/>
              </p:nvSpPr>
              <p:spPr>
                <a:xfrm>
                  <a:off x="2295936" y="3032010"/>
                  <a:ext cx="351183" cy="32234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b="0" i="1" smtClean="0">
                            <a:solidFill>
                              <a:srgbClr val="002060"/>
                            </a:solidFill>
                            <a:latin typeface="Cambria Math" panose="02040503050406030204" pitchFamily="18" charset="0"/>
                          </a:rPr>
                          <m:t>∨</m:t>
                        </m:r>
                      </m:oMath>
                    </m:oMathPara>
                  </a14:m>
                  <a:endParaRPr lang="zh-CN" altLang="en-US">
                    <a:solidFill>
                      <a:srgbClr val="002060"/>
                    </a:solidFill>
                  </a:endParaRPr>
                </a:p>
              </p:txBody>
            </p:sp>
          </mc:Choice>
          <mc:Fallback xmlns="">
            <p:sp>
              <p:nvSpPr>
                <p:cNvPr id="12" name="椭圆 11">
                  <a:extLst>
                    <a:ext uri="{FF2B5EF4-FFF2-40B4-BE49-F238E27FC236}">
                      <a16:creationId xmlns:a16="http://schemas.microsoft.com/office/drawing/2014/main" id="{8B114A17-3CFF-498A-AC6C-3BE783C0E3B0}"/>
                    </a:ext>
                  </a:extLst>
                </p:cNvPr>
                <p:cNvSpPr>
                  <a:spLocks noRot="1" noChangeAspect="1" noMove="1" noResize="1" noEditPoints="1" noAdjustHandles="1" noChangeArrowheads="1" noChangeShapeType="1" noTextEdit="1"/>
                </p:cNvSpPr>
                <p:nvPr/>
              </p:nvSpPr>
              <p:spPr>
                <a:xfrm>
                  <a:off x="2295936" y="3032010"/>
                  <a:ext cx="351183" cy="322342"/>
                </a:xfrm>
                <a:prstGeom prst="ellipse">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椭圆 12">
                  <a:extLst>
                    <a:ext uri="{FF2B5EF4-FFF2-40B4-BE49-F238E27FC236}">
                      <a16:creationId xmlns:a16="http://schemas.microsoft.com/office/drawing/2014/main" id="{E2251447-783F-4597-9671-4C59987348FA}"/>
                    </a:ext>
                  </a:extLst>
                </p:cNvPr>
                <p:cNvSpPr/>
                <p:nvPr/>
              </p:nvSpPr>
              <p:spPr>
                <a:xfrm>
                  <a:off x="4191744" y="3042524"/>
                  <a:ext cx="351183" cy="32234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smtClean="0">
                            <a:solidFill>
                              <a:srgbClr val="002060"/>
                            </a:solidFill>
                            <a:latin typeface="Cambria Math" panose="02040503050406030204" pitchFamily="18" charset="0"/>
                          </a:rPr>
                          <m:t>→</m:t>
                        </m:r>
                      </m:oMath>
                    </m:oMathPara>
                  </a14:m>
                  <a:endParaRPr lang="zh-CN" altLang="en-US">
                    <a:solidFill>
                      <a:srgbClr val="002060"/>
                    </a:solidFill>
                  </a:endParaRPr>
                </a:p>
              </p:txBody>
            </p:sp>
          </mc:Choice>
          <mc:Fallback xmlns="">
            <p:sp>
              <p:nvSpPr>
                <p:cNvPr id="13" name="椭圆 12">
                  <a:extLst>
                    <a:ext uri="{FF2B5EF4-FFF2-40B4-BE49-F238E27FC236}">
                      <a16:creationId xmlns:a16="http://schemas.microsoft.com/office/drawing/2014/main" id="{E2251447-783F-4597-9671-4C59987348FA}"/>
                    </a:ext>
                  </a:extLst>
                </p:cNvPr>
                <p:cNvSpPr>
                  <a:spLocks noRot="1" noChangeAspect="1" noMove="1" noResize="1" noEditPoints="1" noAdjustHandles="1" noChangeArrowheads="1" noChangeShapeType="1" noTextEdit="1"/>
                </p:cNvSpPr>
                <p:nvPr/>
              </p:nvSpPr>
              <p:spPr>
                <a:xfrm>
                  <a:off x="4191744" y="3042524"/>
                  <a:ext cx="351183" cy="322342"/>
                </a:xfrm>
                <a:prstGeom prst="ellipse">
                  <a:avLst/>
                </a:prstGeom>
                <a:blipFill>
                  <a:blip r:embed="rId5"/>
                  <a:stretch>
                    <a:fillRect l="-16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椭圆 13">
                  <a:extLst>
                    <a:ext uri="{FF2B5EF4-FFF2-40B4-BE49-F238E27FC236}">
                      <a16:creationId xmlns:a16="http://schemas.microsoft.com/office/drawing/2014/main" id="{8E4ED44A-EE41-4B40-8762-2EDA0584E153}"/>
                    </a:ext>
                  </a:extLst>
                </p:cNvPr>
                <p:cNvSpPr/>
                <p:nvPr/>
              </p:nvSpPr>
              <p:spPr>
                <a:xfrm>
                  <a:off x="2849217" y="3869889"/>
                  <a:ext cx="351183" cy="32234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smtClean="0">
                            <a:solidFill>
                              <a:srgbClr val="002060"/>
                            </a:solidFill>
                            <a:latin typeface="Cambria Math" panose="02040503050406030204" pitchFamily="18" charset="0"/>
                          </a:rPr>
                          <m:t>∧</m:t>
                        </m:r>
                      </m:oMath>
                    </m:oMathPara>
                  </a14:m>
                  <a:endParaRPr lang="zh-CN" altLang="en-US">
                    <a:solidFill>
                      <a:srgbClr val="002060"/>
                    </a:solidFill>
                  </a:endParaRPr>
                </a:p>
              </p:txBody>
            </p:sp>
          </mc:Choice>
          <mc:Fallback xmlns="">
            <p:sp>
              <p:nvSpPr>
                <p:cNvPr id="14" name="椭圆 13">
                  <a:extLst>
                    <a:ext uri="{FF2B5EF4-FFF2-40B4-BE49-F238E27FC236}">
                      <a16:creationId xmlns:a16="http://schemas.microsoft.com/office/drawing/2014/main" id="{8E4ED44A-EE41-4B40-8762-2EDA0584E153}"/>
                    </a:ext>
                  </a:extLst>
                </p:cNvPr>
                <p:cNvSpPr>
                  <a:spLocks noRot="1" noChangeAspect="1" noMove="1" noResize="1" noEditPoints="1" noAdjustHandles="1" noChangeArrowheads="1" noChangeShapeType="1" noTextEdit="1"/>
                </p:cNvSpPr>
                <p:nvPr/>
              </p:nvSpPr>
              <p:spPr>
                <a:xfrm>
                  <a:off x="2849217" y="3869889"/>
                  <a:ext cx="351183" cy="322342"/>
                </a:xfrm>
                <a:prstGeom prst="ellipse">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D1667444-3B0F-48F2-BEBC-DCC761FC8423}"/>
                    </a:ext>
                  </a:extLst>
                </p:cNvPr>
                <p:cNvSpPr txBox="1"/>
                <p:nvPr/>
              </p:nvSpPr>
              <p:spPr>
                <a:xfrm>
                  <a:off x="3704358" y="3869889"/>
                  <a:ext cx="410816" cy="307777"/>
                </a:xfrm>
                <a:prstGeom prst="rect">
                  <a:avLst/>
                </a:prstGeom>
                <a:solidFill>
                  <a:schemeClr val="accent6">
                    <a:lumMod val="20000"/>
                    <a:lumOff val="80000"/>
                  </a:schemeClr>
                </a:solidFill>
                <a:ln>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𝑟</m:t>
                        </m:r>
                      </m:oMath>
                    </m:oMathPara>
                  </a14:m>
                  <a:endParaRPr lang="zh-CN" altLang="en-US" sz="1400"/>
                </a:p>
              </p:txBody>
            </p:sp>
          </mc:Choice>
          <mc:Fallback xmlns="">
            <p:sp>
              <p:nvSpPr>
                <p:cNvPr id="16" name="文本框 15">
                  <a:extLst>
                    <a:ext uri="{FF2B5EF4-FFF2-40B4-BE49-F238E27FC236}">
                      <a16:creationId xmlns:a16="http://schemas.microsoft.com/office/drawing/2014/main" id="{D1667444-3B0F-48F2-BEBC-DCC761FC8423}"/>
                    </a:ext>
                  </a:extLst>
                </p:cNvPr>
                <p:cNvSpPr txBox="1">
                  <a:spLocks noRot="1" noChangeAspect="1" noMove="1" noResize="1" noEditPoints="1" noAdjustHandles="1" noChangeArrowheads="1" noChangeShapeType="1" noTextEdit="1"/>
                </p:cNvSpPr>
                <p:nvPr/>
              </p:nvSpPr>
              <p:spPr>
                <a:xfrm>
                  <a:off x="3704358" y="3869889"/>
                  <a:ext cx="410816" cy="307777"/>
                </a:xfrm>
                <a:prstGeom prst="rect">
                  <a:avLst/>
                </a:prstGeom>
                <a:blipFill>
                  <a:blip r:embed="rId7"/>
                  <a:stretch>
                    <a:fillRect/>
                  </a:stretch>
                </a:blipFill>
                <a:ln>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椭圆 17">
                  <a:extLst>
                    <a:ext uri="{FF2B5EF4-FFF2-40B4-BE49-F238E27FC236}">
                      <a16:creationId xmlns:a16="http://schemas.microsoft.com/office/drawing/2014/main" id="{7DA48A03-AEF7-43B3-B345-81E4B126F037}"/>
                    </a:ext>
                  </a:extLst>
                </p:cNvPr>
                <p:cNvSpPr/>
                <p:nvPr/>
              </p:nvSpPr>
              <p:spPr>
                <a:xfrm>
                  <a:off x="4764906" y="3862606"/>
                  <a:ext cx="351183" cy="32234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smtClean="0">
                            <a:solidFill>
                              <a:srgbClr val="002060"/>
                            </a:solidFill>
                            <a:latin typeface="Cambria Math" panose="02040503050406030204" pitchFamily="18" charset="0"/>
                          </a:rPr>
                          <m:t>∧</m:t>
                        </m:r>
                      </m:oMath>
                    </m:oMathPara>
                  </a14:m>
                  <a:endParaRPr lang="zh-CN" altLang="en-US">
                    <a:solidFill>
                      <a:srgbClr val="002060"/>
                    </a:solidFill>
                  </a:endParaRPr>
                </a:p>
              </p:txBody>
            </p:sp>
          </mc:Choice>
          <mc:Fallback xmlns="">
            <p:sp>
              <p:nvSpPr>
                <p:cNvPr id="18" name="椭圆 17">
                  <a:extLst>
                    <a:ext uri="{FF2B5EF4-FFF2-40B4-BE49-F238E27FC236}">
                      <a16:creationId xmlns:a16="http://schemas.microsoft.com/office/drawing/2014/main" id="{7DA48A03-AEF7-43B3-B345-81E4B126F037}"/>
                    </a:ext>
                  </a:extLst>
                </p:cNvPr>
                <p:cNvSpPr>
                  <a:spLocks noRot="1" noChangeAspect="1" noMove="1" noResize="1" noEditPoints="1" noAdjustHandles="1" noChangeArrowheads="1" noChangeShapeType="1" noTextEdit="1"/>
                </p:cNvSpPr>
                <p:nvPr/>
              </p:nvSpPr>
              <p:spPr>
                <a:xfrm>
                  <a:off x="4764906" y="3862606"/>
                  <a:ext cx="351183" cy="322342"/>
                </a:xfrm>
                <a:prstGeom prst="ellipse">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17195FAA-6BEB-4C29-AEF0-D52B5799170C}"/>
                    </a:ext>
                  </a:extLst>
                </p:cNvPr>
                <p:cNvSpPr txBox="1"/>
                <p:nvPr/>
              </p:nvSpPr>
              <p:spPr>
                <a:xfrm>
                  <a:off x="4279539" y="4602291"/>
                  <a:ext cx="410816" cy="307777"/>
                </a:xfrm>
                <a:prstGeom prst="rect">
                  <a:avLst/>
                </a:prstGeom>
                <a:solidFill>
                  <a:schemeClr val="accent6">
                    <a:lumMod val="20000"/>
                    <a:lumOff val="80000"/>
                  </a:schemeClr>
                </a:solidFill>
                <a:ln>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𝑝</m:t>
                        </m:r>
                      </m:oMath>
                    </m:oMathPara>
                  </a14:m>
                  <a:endParaRPr lang="zh-CN" altLang="en-US" sz="1400"/>
                </a:p>
              </p:txBody>
            </p:sp>
          </mc:Choice>
          <mc:Fallback xmlns="">
            <p:sp>
              <p:nvSpPr>
                <p:cNvPr id="19" name="文本框 18">
                  <a:extLst>
                    <a:ext uri="{FF2B5EF4-FFF2-40B4-BE49-F238E27FC236}">
                      <a16:creationId xmlns:a16="http://schemas.microsoft.com/office/drawing/2014/main" id="{17195FAA-6BEB-4C29-AEF0-D52B5799170C}"/>
                    </a:ext>
                  </a:extLst>
                </p:cNvPr>
                <p:cNvSpPr txBox="1">
                  <a:spLocks noRot="1" noChangeAspect="1" noMove="1" noResize="1" noEditPoints="1" noAdjustHandles="1" noChangeArrowheads="1" noChangeShapeType="1" noTextEdit="1"/>
                </p:cNvSpPr>
                <p:nvPr/>
              </p:nvSpPr>
              <p:spPr>
                <a:xfrm>
                  <a:off x="4279539" y="4602291"/>
                  <a:ext cx="410816" cy="307777"/>
                </a:xfrm>
                <a:prstGeom prst="rect">
                  <a:avLst/>
                </a:prstGeom>
                <a:blipFill>
                  <a:blip r:embed="rId9"/>
                  <a:stretch>
                    <a:fillRect/>
                  </a:stretch>
                </a:blipFill>
                <a:ln>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0CAB608A-BED5-4323-B077-752F2F0D4974}"/>
                    </a:ext>
                  </a:extLst>
                </p:cNvPr>
                <p:cNvSpPr txBox="1"/>
                <p:nvPr/>
              </p:nvSpPr>
              <p:spPr>
                <a:xfrm>
                  <a:off x="5295354" y="4582610"/>
                  <a:ext cx="410816" cy="307777"/>
                </a:xfrm>
                <a:prstGeom prst="rect">
                  <a:avLst/>
                </a:prstGeom>
                <a:solidFill>
                  <a:schemeClr val="accent6">
                    <a:lumMod val="20000"/>
                    <a:lumOff val="80000"/>
                  </a:schemeClr>
                </a:solidFill>
                <a:ln>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𝑞</m:t>
                        </m:r>
                      </m:oMath>
                    </m:oMathPara>
                  </a14:m>
                  <a:endParaRPr lang="zh-CN" altLang="en-US" sz="1400"/>
                </a:p>
              </p:txBody>
            </p:sp>
          </mc:Choice>
          <mc:Fallback xmlns="">
            <p:sp>
              <p:nvSpPr>
                <p:cNvPr id="20" name="文本框 19">
                  <a:extLst>
                    <a:ext uri="{FF2B5EF4-FFF2-40B4-BE49-F238E27FC236}">
                      <a16:creationId xmlns:a16="http://schemas.microsoft.com/office/drawing/2014/main" id="{0CAB608A-BED5-4323-B077-752F2F0D4974}"/>
                    </a:ext>
                  </a:extLst>
                </p:cNvPr>
                <p:cNvSpPr txBox="1">
                  <a:spLocks noRot="1" noChangeAspect="1" noMove="1" noResize="1" noEditPoints="1" noAdjustHandles="1" noChangeArrowheads="1" noChangeShapeType="1" noTextEdit="1"/>
                </p:cNvSpPr>
                <p:nvPr/>
              </p:nvSpPr>
              <p:spPr>
                <a:xfrm>
                  <a:off x="5295354" y="4582610"/>
                  <a:ext cx="410816" cy="307777"/>
                </a:xfrm>
                <a:prstGeom prst="rect">
                  <a:avLst/>
                </a:prstGeom>
                <a:blipFill>
                  <a:blip r:embed="rId10"/>
                  <a:stretch>
                    <a:fillRect/>
                  </a:stretch>
                </a:blipFill>
                <a:ln>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01660B92-C7B0-45B2-A0C5-A9F0F4D182F8}"/>
                    </a:ext>
                  </a:extLst>
                </p:cNvPr>
                <p:cNvSpPr txBox="1"/>
                <p:nvPr/>
              </p:nvSpPr>
              <p:spPr>
                <a:xfrm>
                  <a:off x="1788669" y="3877171"/>
                  <a:ext cx="410816" cy="307777"/>
                </a:xfrm>
                <a:prstGeom prst="rect">
                  <a:avLst/>
                </a:prstGeom>
                <a:solidFill>
                  <a:schemeClr val="accent6">
                    <a:lumMod val="20000"/>
                    <a:lumOff val="80000"/>
                  </a:schemeClr>
                </a:solidFill>
                <a:ln>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𝑟</m:t>
                        </m:r>
                      </m:oMath>
                    </m:oMathPara>
                  </a14:m>
                  <a:endParaRPr lang="zh-CN" altLang="en-US" sz="1400"/>
                </a:p>
              </p:txBody>
            </p:sp>
          </mc:Choice>
          <mc:Fallback xmlns="">
            <p:sp>
              <p:nvSpPr>
                <p:cNvPr id="21" name="文本框 20">
                  <a:extLst>
                    <a:ext uri="{FF2B5EF4-FFF2-40B4-BE49-F238E27FC236}">
                      <a16:creationId xmlns:a16="http://schemas.microsoft.com/office/drawing/2014/main" id="{01660B92-C7B0-45B2-A0C5-A9F0F4D182F8}"/>
                    </a:ext>
                  </a:extLst>
                </p:cNvPr>
                <p:cNvSpPr txBox="1">
                  <a:spLocks noRot="1" noChangeAspect="1" noMove="1" noResize="1" noEditPoints="1" noAdjustHandles="1" noChangeArrowheads="1" noChangeShapeType="1" noTextEdit="1"/>
                </p:cNvSpPr>
                <p:nvPr/>
              </p:nvSpPr>
              <p:spPr>
                <a:xfrm>
                  <a:off x="1788669" y="3877171"/>
                  <a:ext cx="410816" cy="307777"/>
                </a:xfrm>
                <a:prstGeom prst="rect">
                  <a:avLst/>
                </a:prstGeom>
                <a:blipFill>
                  <a:blip r:embed="rId7"/>
                  <a:stretch>
                    <a:fillRect/>
                  </a:stretch>
                </a:blipFill>
                <a:ln>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B00F8377-EF9D-436F-A03C-952E8441327A}"/>
                    </a:ext>
                  </a:extLst>
                </p:cNvPr>
                <p:cNvSpPr txBox="1"/>
                <p:nvPr/>
              </p:nvSpPr>
              <p:spPr>
                <a:xfrm>
                  <a:off x="2323189" y="4645267"/>
                  <a:ext cx="410816" cy="307777"/>
                </a:xfrm>
                <a:prstGeom prst="rect">
                  <a:avLst/>
                </a:prstGeom>
                <a:solidFill>
                  <a:schemeClr val="accent6">
                    <a:lumMod val="20000"/>
                    <a:lumOff val="80000"/>
                  </a:schemeClr>
                </a:solidFill>
                <a:ln>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𝑝</m:t>
                        </m:r>
                      </m:oMath>
                    </m:oMathPara>
                  </a14:m>
                  <a:endParaRPr lang="zh-CN" altLang="en-US" sz="1400"/>
                </a:p>
              </p:txBody>
            </p:sp>
          </mc:Choice>
          <mc:Fallback xmlns="">
            <p:sp>
              <p:nvSpPr>
                <p:cNvPr id="22" name="文本框 21">
                  <a:extLst>
                    <a:ext uri="{FF2B5EF4-FFF2-40B4-BE49-F238E27FC236}">
                      <a16:creationId xmlns:a16="http://schemas.microsoft.com/office/drawing/2014/main" id="{B00F8377-EF9D-436F-A03C-952E8441327A}"/>
                    </a:ext>
                  </a:extLst>
                </p:cNvPr>
                <p:cNvSpPr txBox="1">
                  <a:spLocks noRot="1" noChangeAspect="1" noMove="1" noResize="1" noEditPoints="1" noAdjustHandles="1" noChangeArrowheads="1" noChangeShapeType="1" noTextEdit="1"/>
                </p:cNvSpPr>
                <p:nvPr/>
              </p:nvSpPr>
              <p:spPr>
                <a:xfrm>
                  <a:off x="2323189" y="4645267"/>
                  <a:ext cx="410816" cy="307777"/>
                </a:xfrm>
                <a:prstGeom prst="rect">
                  <a:avLst/>
                </a:prstGeom>
                <a:blipFill>
                  <a:blip r:embed="rId9"/>
                  <a:stretch>
                    <a:fillRect/>
                  </a:stretch>
                </a:blipFill>
                <a:ln>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椭圆 22">
                  <a:extLst>
                    <a:ext uri="{FF2B5EF4-FFF2-40B4-BE49-F238E27FC236}">
                      <a16:creationId xmlns:a16="http://schemas.microsoft.com/office/drawing/2014/main" id="{410FC02E-76C0-4495-A4E2-33DF6A76D7EE}"/>
                    </a:ext>
                  </a:extLst>
                </p:cNvPr>
                <p:cNvSpPr/>
                <p:nvPr/>
              </p:nvSpPr>
              <p:spPr>
                <a:xfrm>
                  <a:off x="3323358" y="4622380"/>
                  <a:ext cx="351183" cy="32234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b="0" i="1" smtClean="0">
                            <a:solidFill>
                              <a:srgbClr val="002060"/>
                            </a:solidFill>
                            <a:latin typeface="Cambria Math" panose="02040503050406030204" pitchFamily="18" charset="0"/>
                          </a:rPr>
                          <m:t>¬</m:t>
                        </m:r>
                      </m:oMath>
                    </m:oMathPara>
                  </a14:m>
                  <a:endParaRPr lang="zh-CN" altLang="en-US">
                    <a:solidFill>
                      <a:srgbClr val="002060"/>
                    </a:solidFill>
                  </a:endParaRPr>
                </a:p>
              </p:txBody>
            </p:sp>
          </mc:Choice>
          <mc:Fallback xmlns="">
            <p:sp>
              <p:nvSpPr>
                <p:cNvPr id="23" name="椭圆 22">
                  <a:extLst>
                    <a:ext uri="{FF2B5EF4-FFF2-40B4-BE49-F238E27FC236}">
                      <a16:creationId xmlns:a16="http://schemas.microsoft.com/office/drawing/2014/main" id="{410FC02E-76C0-4495-A4E2-33DF6A76D7EE}"/>
                    </a:ext>
                  </a:extLst>
                </p:cNvPr>
                <p:cNvSpPr>
                  <a:spLocks noRot="1" noChangeAspect="1" noMove="1" noResize="1" noEditPoints="1" noAdjustHandles="1" noChangeArrowheads="1" noChangeShapeType="1" noTextEdit="1"/>
                </p:cNvSpPr>
                <p:nvPr/>
              </p:nvSpPr>
              <p:spPr>
                <a:xfrm>
                  <a:off x="3323358" y="4622380"/>
                  <a:ext cx="351183" cy="322342"/>
                </a:xfrm>
                <a:prstGeom prst="ellipse">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5602D876-361D-465D-A18E-95D1EAD9D4A9}"/>
                    </a:ext>
                  </a:extLst>
                </p:cNvPr>
                <p:cNvSpPr txBox="1"/>
                <p:nvPr/>
              </p:nvSpPr>
              <p:spPr>
                <a:xfrm>
                  <a:off x="3293542" y="5426233"/>
                  <a:ext cx="410816" cy="307777"/>
                </a:xfrm>
                <a:prstGeom prst="rect">
                  <a:avLst/>
                </a:prstGeom>
                <a:solidFill>
                  <a:schemeClr val="accent6">
                    <a:lumMod val="20000"/>
                    <a:lumOff val="80000"/>
                  </a:schemeClr>
                </a:solidFill>
                <a:ln>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𝑞</m:t>
                        </m:r>
                      </m:oMath>
                    </m:oMathPara>
                  </a14:m>
                  <a:endParaRPr lang="zh-CN" altLang="en-US" sz="1400"/>
                </a:p>
              </p:txBody>
            </p:sp>
          </mc:Choice>
          <mc:Fallback xmlns="">
            <p:sp>
              <p:nvSpPr>
                <p:cNvPr id="24" name="文本框 23">
                  <a:extLst>
                    <a:ext uri="{FF2B5EF4-FFF2-40B4-BE49-F238E27FC236}">
                      <a16:creationId xmlns:a16="http://schemas.microsoft.com/office/drawing/2014/main" id="{5602D876-361D-465D-A18E-95D1EAD9D4A9}"/>
                    </a:ext>
                  </a:extLst>
                </p:cNvPr>
                <p:cNvSpPr txBox="1">
                  <a:spLocks noRot="1" noChangeAspect="1" noMove="1" noResize="1" noEditPoints="1" noAdjustHandles="1" noChangeArrowheads="1" noChangeShapeType="1" noTextEdit="1"/>
                </p:cNvSpPr>
                <p:nvPr/>
              </p:nvSpPr>
              <p:spPr>
                <a:xfrm>
                  <a:off x="3293542" y="5426233"/>
                  <a:ext cx="410816" cy="307777"/>
                </a:xfrm>
                <a:prstGeom prst="rect">
                  <a:avLst/>
                </a:prstGeom>
                <a:blipFill>
                  <a:blip r:embed="rId12"/>
                  <a:stretch>
                    <a:fillRect/>
                  </a:stretch>
                </a:blipFill>
                <a:ln>
                  <a:solidFill>
                    <a:schemeClr val="accent1">
                      <a:shade val="50000"/>
                    </a:schemeClr>
                  </a:solidFill>
                </a:ln>
              </p:spPr>
              <p:txBody>
                <a:bodyPr/>
                <a:lstStyle/>
                <a:p>
                  <a:r>
                    <a:rPr lang="zh-CN" altLang="en-US">
                      <a:noFill/>
                    </a:rPr>
                    <a:t> </a:t>
                  </a:r>
                </a:p>
              </p:txBody>
            </p:sp>
          </mc:Fallback>
        </mc:AlternateContent>
        <p:cxnSp>
          <p:nvCxnSpPr>
            <p:cNvPr id="6" name="直接连接符 5">
              <a:extLst>
                <a:ext uri="{FF2B5EF4-FFF2-40B4-BE49-F238E27FC236}">
                  <a16:creationId xmlns:a16="http://schemas.microsoft.com/office/drawing/2014/main" id="{086E1A73-EAB7-4956-8584-04E2E8150BF6}"/>
                </a:ext>
              </a:extLst>
            </p:cNvPr>
            <p:cNvCxnSpPr>
              <a:stCxn id="3" idx="4"/>
              <a:endCxn id="12" idx="0"/>
            </p:cNvCxnSpPr>
            <p:nvPr/>
          </p:nvCxnSpPr>
          <p:spPr>
            <a:xfrm flipH="1">
              <a:off x="2471528" y="2681468"/>
              <a:ext cx="965943" cy="3505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D3DB702E-B344-4921-902D-9734201F55AB}"/>
                </a:ext>
              </a:extLst>
            </p:cNvPr>
            <p:cNvCxnSpPr>
              <a:stCxn id="3" idx="4"/>
              <a:endCxn id="13" idx="0"/>
            </p:cNvCxnSpPr>
            <p:nvPr/>
          </p:nvCxnSpPr>
          <p:spPr>
            <a:xfrm>
              <a:off x="3437471" y="2681468"/>
              <a:ext cx="929865" cy="361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9A1D8D55-AEB4-4B1A-95E2-F562E1A0949A}"/>
                </a:ext>
              </a:extLst>
            </p:cNvPr>
            <p:cNvCxnSpPr>
              <a:stCxn id="12" idx="4"/>
              <a:endCxn id="21" idx="0"/>
            </p:cNvCxnSpPr>
            <p:nvPr/>
          </p:nvCxnSpPr>
          <p:spPr>
            <a:xfrm flipH="1">
              <a:off x="1994077" y="3354352"/>
              <a:ext cx="477451" cy="522819"/>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B14F1D03-8209-4832-8C95-74220FC5DD5F}"/>
                </a:ext>
              </a:extLst>
            </p:cNvPr>
            <p:cNvCxnSpPr>
              <a:stCxn id="12" idx="4"/>
              <a:endCxn id="14" idx="0"/>
            </p:cNvCxnSpPr>
            <p:nvPr/>
          </p:nvCxnSpPr>
          <p:spPr>
            <a:xfrm>
              <a:off x="2471528" y="3354352"/>
              <a:ext cx="553281" cy="515537"/>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4B8F3D3D-F90E-4E18-BCD7-817BD9D1AB70}"/>
                </a:ext>
              </a:extLst>
            </p:cNvPr>
            <p:cNvCxnSpPr>
              <a:stCxn id="13" idx="4"/>
              <a:endCxn id="16" idx="0"/>
            </p:cNvCxnSpPr>
            <p:nvPr/>
          </p:nvCxnSpPr>
          <p:spPr>
            <a:xfrm flipH="1">
              <a:off x="3909766" y="3364866"/>
              <a:ext cx="457570" cy="505023"/>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3DA1F0E6-2E06-4321-80EB-4CE32908AF74}"/>
                </a:ext>
              </a:extLst>
            </p:cNvPr>
            <p:cNvCxnSpPr>
              <a:stCxn id="13" idx="4"/>
              <a:endCxn id="18" idx="0"/>
            </p:cNvCxnSpPr>
            <p:nvPr/>
          </p:nvCxnSpPr>
          <p:spPr>
            <a:xfrm>
              <a:off x="4367336" y="3364866"/>
              <a:ext cx="573162" cy="497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2E592AF0-6654-42C8-8FDF-CD4DDC7459A2}"/>
                </a:ext>
              </a:extLst>
            </p:cNvPr>
            <p:cNvCxnSpPr>
              <a:stCxn id="14" idx="4"/>
              <a:endCxn id="22" idx="0"/>
            </p:cNvCxnSpPr>
            <p:nvPr/>
          </p:nvCxnSpPr>
          <p:spPr>
            <a:xfrm flipH="1">
              <a:off x="2528597" y="4192231"/>
              <a:ext cx="496212" cy="453036"/>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C79B3A50-2807-4B7D-93D5-A5D87A45B0F2}"/>
                </a:ext>
              </a:extLst>
            </p:cNvPr>
            <p:cNvCxnSpPr>
              <a:stCxn id="14" idx="4"/>
              <a:endCxn id="23" idx="0"/>
            </p:cNvCxnSpPr>
            <p:nvPr/>
          </p:nvCxnSpPr>
          <p:spPr>
            <a:xfrm>
              <a:off x="3024809" y="4192231"/>
              <a:ext cx="474141" cy="430149"/>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360586DB-12C5-47AD-85F7-DBDD2372DE8C}"/>
                </a:ext>
              </a:extLst>
            </p:cNvPr>
            <p:cNvCxnSpPr>
              <a:stCxn id="23" idx="4"/>
              <a:endCxn id="24" idx="0"/>
            </p:cNvCxnSpPr>
            <p:nvPr/>
          </p:nvCxnSpPr>
          <p:spPr>
            <a:xfrm>
              <a:off x="3498950" y="4944722"/>
              <a:ext cx="0" cy="481511"/>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3F8EE51E-AB2A-4924-9766-A2716C2CA31D}"/>
                </a:ext>
              </a:extLst>
            </p:cNvPr>
            <p:cNvCxnSpPr>
              <a:stCxn id="18" idx="4"/>
              <a:endCxn id="19" idx="0"/>
            </p:cNvCxnSpPr>
            <p:nvPr/>
          </p:nvCxnSpPr>
          <p:spPr>
            <a:xfrm flipH="1">
              <a:off x="4484947" y="4184948"/>
              <a:ext cx="455551" cy="417343"/>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6FFB6F4D-376E-4870-AD57-359A9D0AC937}"/>
                </a:ext>
              </a:extLst>
            </p:cNvPr>
            <p:cNvCxnSpPr>
              <a:stCxn id="18" idx="4"/>
              <a:endCxn id="20" idx="0"/>
            </p:cNvCxnSpPr>
            <p:nvPr/>
          </p:nvCxnSpPr>
          <p:spPr>
            <a:xfrm>
              <a:off x="4940498" y="4184948"/>
              <a:ext cx="560264" cy="397662"/>
            </a:xfrm>
            <a:prstGeom prst="line">
              <a:avLst/>
            </a:prstGeom>
          </p:spPr>
          <p:style>
            <a:lnRef idx="1">
              <a:schemeClr val="accent1"/>
            </a:lnRef>
            <a:fillRef idx="0">
              <a:schemeClr val="accent1"/>
            </a:fillRef>
            <a:effectRef idx="0">
              <a:schemeClr val="accent1"/>
            </a:effectRef>
            <a:fontRef idx="minor">
              <a:schemeClr val="tx1"/>
            </a:fontRef>
          </p:style>
        </p:cxnSp>
      </p:grpSp>
      <p:sp>
        <p:nvSpPr>
          <p:cNvPr id="56" name="文本框 55">
            <a:extLst>
              <a:ext uri="{FF2B5EF4-FFF2-40B4-BE49-F238E27FC236}">
                <a16:creationId xmlns:a16="http://schemas.microsoft.com/office/drawing/2014/main" id="{F5489A0A-7ED6-4A01-B34D-11F5FA9224E3}"/>
              </a:ext>
            </a:extLst>
          </p:cNvPr>
          <p:cNvSpPr txBox="1"/>
          <p:nvPr/>
        </p:nvSpPr>
        <p:spPr>
          <a:xfrm>
            <a:off x="683910" y="3874015"/>
            <a:ext cx="205035" cy="338554"/>
          </a:xfrm>
          <a:prstGeom prst="rect">
            <a:avLst/>
          </a:prstGeom>
          <a:noFill/>
        </p:spPr>
        <p:txBody>
          <a:bodyPr wrap="square" rtlCol="0">
            <a:spAutoFit/>
          </a:bodyPr>
          <a:lstStyle/>
          <a:p>
            <a:r>
              <a:rPr lang="en-US" altLang="zh-CN" sz="1600">
                <a:solidFill>
                  <a:srgbClr val="C00000"/>
                </a:solidFill>
              </a:rPr>
              <a:t>0</a:t>
            </a:r>
            <a:endParaRPr lang="zh-CN" altLang="en-US" sz="1600">
              <a:solidFill>
                <a:srgbClr val="C00000"/>
              </a:solidFill>
            </a:endParaRPr>
          </a:p>
        </p:txBody>
      </p:sp>
      <p:sp>
        <p:nvSpPr>
          <p:cNvPr id="57" name="文本框 56">
            <a:extLst>
              <a:ext uri="{FF2B5EF4-FFF2-40B4-BE49-F238E27FC236}">
                <a16:creationId xmlns:a16="http://schemas.microsoft.com/office/drawing/2014/main" id="{064FD368-11A9-475E-AF0C-63A527EEC2DC}"/>
              </a:ext>
            </a:extLst>
          </p:cNvPr>
          <p:cNvSpPr txBox="1"/>
          <p:nvPr/>
        </p:nvSpPr>
        <p:spPr>
          <a:xfrm>
            <a:off x="2623163" y="3874015"/>
            <a:ext cx="205035" cy="338554"/>
          </a:xfrm>
          <a:prstGeom prst="rect">
            <a:avLst/>
          </a:prstGeom>
          <a:noFill/>
        </p:spPr>
        <p:txBody>
          <a:bodyPr wrap="square" rtlCol="0">
            <a:spAutoFit/>
          </a:bodyPr>
          <a:lstStyle/>
          <a:p>
            <a:r>
              <a:rPr lang="en-US" altLang="zh-CN" sz="1600">
                <a:solidFill>
                  <a:srgbClr val="C00000"/>
                </a:solidFill>
              </a:rPr>
              <a:t>0</a:t>
            </a:r>
            <a:endParaRPr lang="zh-CN" altLang="en-US" sz="1600">
              <a:solidFill>
                <a:srgbClr val="C00000"/>
              </a:solidFill>
            </a:endParaRPr>
          </a:p>
        </p:txBody>
      </p:sp>
      <p:sp>
        <p:nvSpPr>
          <p:cNvPr id="58" name="文本框 57">
            <a:extLst>
              <a:ext uri="{FF2B5EF4-FFF2-40B4-BE49-F238E27FC236}">
                <a16:creationId xmlns:a16="http://schemas.microsoft.com/office/drawing/2014/main" id="{575A213E-314D-49A5-B266-40C4E210E466}"/>
              </a:ext>
            </a:extLst>
          </p:cNvPr>
          <p:cNvSpPr txBox="1"/>
          <p:nvPr/>
        </p:nvSpPr>
        <p:spPr>
          <a:xfrm>
            <a:off x="1238493" y="4659760"/>
            <a:ext cx="205035" cy="338554"/>
          </a:xfrm>
          <a:prstGeom prst="rect">
            <a:avLst/>
          </a:prstGeom>
          <a:noFill/>
        </p:spPr>
        <p:txBody>
          <a:bodyPr wrap="square" rtlCol="0">
            <a:spAutoFit/>
          </a:bodyPr>
          <a:lstStyle/>
          <a:p>
            <a:r>
              <a:rPr lang="en-US" altLang="zh-CN" sz="1600">
                <a:solidFill>
                  <a:srgbClr val="C00000"/>
                </a:solidFill>
              </a:rPr>
              <a:t>0</a:t>
            </a:r>
            <a:endParaRPr lang="zh-CN" altLang="en-US" sz="1600">
              <a:solidFill>
                <a:srgbClr val="C00000"/>
              </a:solidFill>
            </a:endParaRPr>
          </a:p>
        </p:txBody>
      </p:sp>
      <p:sp>
        <p:nvSpPr>
          <p:cNvPr id="59" name="文本框 58">
            <a:extLst>
              <a:ext uri="{FF2B5EF4-FFF2-40B4-BE49-F238E27FC236}">
                <a16:creationId xmlns:a16="http://schemas.microsoft.com/office/drawing/2014/main" id="{482DC806-D1B8-492D-9887-FFF2F9930010}"/>
              </a:ext>
            </a:extLst>
          </p:cNvPr>
          <p:cNvSpPr txBox="1"/>
          <p:nvPr/>
        </p:nvSpPr>
        <p:spPr>
          <a:xfrm>
            <a:off x="3183625" y="4623426"/>
            <a:ext cx="205035" cy="338554"/>
          </a:xfrm>
          <a:prstGeom prst="rect">
            <a:avLst/>
          </a:prstGeom>
          <a:noFill/>
        </p:spPr>
        <p:txBody>
          <a:bodyPr wrap="square" rtlCol="0">
            <a:spAutoFit/>
          </a:bodyPr>
          <a:lstStyle/>
          <a:p>
            <a:r>
              <a:rPr lang="en-US" altLang="zh-CN" sz="1600">
                <a:solidFill>
                  <a:srgbClr val="C00000"/>
                </a:solidFill>
              </a:rPr>
              <a:t>0</a:t>
            </a:r>
            <a:endParaRPr lang="zh-CN" altLang="en-US" sz="1600">
              <a:solidFill>
                <a:srgbClr val="C00000"/>
              </a:solidFill>
            </a:endParaRPr>
          </a:p>
        </p:txBody>
      </p:sp>
      <p:sp>
        <p:nvSpPr>
          <p:cNvPr id="60" name="文本框 59">
            <a:extLst>
              <a:ext uri="{FF2B5EF4-FFF2-40B4-BE49-F238E27FC236}">
                <a16:creationId xmlns:a16="http://schemas.microsoft.com/office/drawing/2014/main" id="{38F3A38A-CE84-4CDA-A08F-0FE149AF08E6}"/>
              </a:ext>
            </a:extLst>
          </p:cNvPr>
          <p:cNvSpPr txBox="1"/>
          <p:nvPr/>
        </p:nvSpPr>
        <p:spPr>
          <a:xfrm>
            <a:off x="2204436" y="5418558"/>
            <a:ext cx="205035" cy="338554"/>
          </a:xfrm>
          <a:prstGeom prst="rect">
            <a:avLst/>
          </a:prstGeom>
          <a:noFill/>
        </p:spPr>
        <p:txBody>
          <a:bodyPr wrap="square" rtlCol="0">
            <a:spAutoFit/>
          </a:bodyPr>
          <a:lstStyle/>
          <a:p>
            <a:r>
              <a:rPr lang="en-US" altLang="zh-CN" sz="1600">
                <a:solidFill>
                  <a:srgbClr val="C00000"/>
                </a:solidFill>
              </a:rPr>
              <a:t>1</a:t>
            </a:r>
            <a:endParaRPr lang="zh-CN" altLang="en-US" sz="1600">
              <a:solidFill>
                <a:srgbClr val="C00000"/>
              </a:solidFill>
            </a:endParaRPr>
          </a:p>
        </p:txBody>
      </p:sp>
      <p:sp>
        <p:nvSpPr>
          <p:cNvPr id="61" name="文本框 60">
            <a:extLst>
              <a:ext uri="{FF2B5EF4-FFF2-40B4-BE49-F238E27FC236}">
                <a16:creationId xmlns:a16="http://schemas.microsoft.com/office/drawing/2014/main" id="{068CA6A9-1214-4D35-B4F7-C40F01E9959F}"/>
              </a:ext>
            </a:extLst>
          </p:cNvPr>
          <p:cNvSpPr txBox="1"/>
          <p:nvPr/>
        </p:nvSpPr>
        <p:spPr>
          <a:xfrm>
            <a:off x="4838493" y="4591028"/>
            <a:ext cx="205035" cy="338554"/>
          </a:xfrm>
          <a:prstGeom prst="rect">
            <a:avLst/>
          </a:prstGeom>
          <a:noFill/>
        </p:spPr>
        <p:txBody>
          <a:bodyPr wrap="square" rtlCol="0">
            <a:spAutoFit/>
          </a:bodyPr>
          <a:lstStyle/>
          <a:p>
            <a:r>
              <a:rPr lang="en-US" altLang="zh-CN" sz="1600">
                <a:solidFill>
                  <a:srgbClr val="C00000"/>
                </a:solidFill>
              </a:rPr>
              <a:t>1</a:t>
            </a:r>
            <a:endParaRPr lang="zh-CN" altLang="en-US" sz="1600">
              <a:solidFill>
                <a:srgbClr val="C00000"/>
              </a:solidFill>
            </a:endParaRPr>
          </a:p>
        </p:txBody>
      </p:sp>
      <p:sp>
        <p:nvSpPr>
          <p:cNvPr id="62" name="文本框 61">
            <a:extLst>
              <a:ext uri="{FF2B5EF4-FFF2-40B4-BE49-F238E27FC236}">
                <a16:creationId xmlns:a16="http://schemas.microsoft.com/office/drawing/2014/main" id="{B5692028-C943-4B34-8D45-15F3D5AEF432}"/>
              </a:ext>
            </a:extLst>
          </p:cNvPr>
          <p:cNvSpPr txBox="1"/>
          <p:nvPr/>
        </p:nvSpPr>
        <p:spPr>
          <a:xfrm>
            <a:off x="2709484" y="4623426"/>
            <a:ext cx="284002" cy="338554"/>
          </a:xfrm>
          <a:prstGeom prst="rect">
            <a:avLst/>
          </a:prstGeom>
          <a:solidFill>
            <a:schemeClr val="accent2">
              <a:lumMod val="20000"/>
              <a:lumOff val="80000"/>
              <a:alpha val="50000"/>
            </a:schemeClr>
          </a:solidFill>
        </p:spPr>
        <p:txBody>
          <a:bodyPr wrap="square" rtlCol="0">
            <a:spAutoFit/>
          </a:bodyPr>
          <a:lstStyle/>
          <a:p>
            <a:r>
              <a:rPr lang="en-US" altLang="zh-CN" sz="1600">
                <a:solidFill>
                  <a:srgbClr val="C00000"/>
                </a:solidFill>
              </a:rPr>
              <a:t>0</a:t>
            </a:r>
            <a:endParaRPr lang="zh-CN" altLang="en-US" sz="1600">
              <a:solidFill>
                <a:srgbClr val="C00000"/>
              </a:solidFill>
            </a:endParaRPr>
          </a:p>
        </p:txBody>
      </p:sp>
      <p:sp>
        <p:nvSpPr>
          <p:cNvPr id="63" name="文本框 62">
            <a:extLst>
              <a:ext uri="{FF2B5EF4-FFF2-40B4-BE49-F238E27FC236}">
                <a16:creationId xmlns:a16="http://schemas.microsoft.com/office/drawing/2014/main" id="{009186F0-8F30-4A2C-A252-51C0B159540F}"/>
              </a:ext>
            </a:extLst>
          </p:cNvPr>
          <p:cNvSpPr txBox="1"/>
          <p:nvPr/>
        </p:nvSpPr>
        <p:spPr>
          <a:xfrm>
            <a:off x="2225593" y="3832559"/>
            <a:ext cx="267428" cy="338554"/>
          </a:xfrm>
          <a:prstGeom prst="rect">
            <a:avLst/>
          </a:prstGeom>
          <a:solidFill>
            <a:schemeClr val="accent2">
              <a:lumMod val="20000"/>
              <a:lumOff val="80000"/>
              <a:alpha val="50000"/>
            </a:schemeClr>
          </a:solidFill>
        </p:spPr>
        <p:txBody>
          <a:bodyPr wrap="square" rtlCol="0">
            <a:spAutoFit/>
          </a:bodyPr>
          <a:lstStyle/>
          <a:p>
            <a:r>
              <a:rPr lang="en-US" altLang="zh-CN" sz="1600">
                <a:solidFill>
                  <a:srgbClr val="C00000"/>
                </a:solidFill>
              </a:rPr>
              <a:t>0</a:t>
            </a:r>
            <a:endParaRPr lang="zh-CN" altLang="en-US" sz="1600">
              <a:solidFill>
                <a:srgbClr val="C00000"/>
              </a:solidFill>
            </a:endParaRPr>
          </a:p>
        </p:txBody>
      </p:sp>
      <p:sp>
        <p:nvSpPr>
          <p:cNvPr id="64" name="文本框 63">
            <a:extLst>
              <a:ext uri="{FF2B5EF4-FFF2-40B4-BE49-F238E27FC236}">
                <a16:creationId xmlns:a16="http://schemas.microsoft.com/office/drawing/2014/main" id="{0A6C0937-A0DB-438D-B38E-E6B04620EBB1}"/>
              </a:ext>
            </a:extLst>
          </p:cNvPr>
          <p:cNvSpPr txBox="1"/>
          <p:nvPr/>
        </p:nvSpPr>
        <p:spPr>
          <a:xfrm>
            <a:off x="1263155" y="3000165"/>
            <a:ext cx="280723" cy="338554"/>
          </a:xfrm>
          <a:prstGeom prst="rect">
            <a:avLst/>
          </a:prstGeom>
          <a:solidFill>
            <a:schemeClr val="accent2">
              <a:lumMod val="20000"/>
              <a:lumOff val="80000"/>
              <a:alpha val="50000"/>
            </a:schemeClr>
          </a:solidFill>
        </p:spPr>
        <p:txBody>
          <a:bodyPr wrap="square" rtlCol="0">
            <a:spAutoFit/>
          </a:bodyPr>
          <a:lstStyle/>
          <a:p>
            <a:r>
              <a:rPr lang="en-US" altLang="zh-CN" sz="1600">
                <a:solidFill>
                  <a:srgbClr val="C00000"/>
                </a:solidFill>
              </a:rPr>
              <a:t>0</a:t>
            </a:r>
            <a:endParaRPr lang="zh-CN" altLang="en-US" sz="1600">
              <a:solidFill>
                <a:srgbClr val="C00000"/>
              </a:solidFill>
            </a:endParaRPr>
          </a:p>
        </p:txBody>
      </p:sp>
      <p:sp>
        <p:nvSpPr>
          <p:cNvPr id="65" name="文本框 64">
            <a:extLst>
              <a:ext uri="{FF2B5EF4-FFF2-40B4-BE49-F238E27FC236}">
                <a16:creationId xmlns:a16="http://schemas.microsoft.com/office/drawing/2014/main" id="{AFABDC04-ED19-4A41-83D2-8A6F6A7FAB6B}"/>
              </a:ext>
            </a:extLst>
          </p:cNvPr>
          <p:cNvSpPr txBox="1"/>
          <p:nvPr/>
        </p:nvSpPr>
        <p:spPr>
          <a:xfrm>
            <a:off x="4178663" y="3872498"/>
            <a:ext cx="264283" cy="338554"/>
          </a:xfrm>
          <a:prstGeom prst="rect">
            <a:avLst/>
          </a:prstGeom>
          <a:solidFill>
            <a:schemeClr val="accent2">
              <a:lumMod val="20000"/>
              <a:lumOff val="80000"/>
              <a:alpha val="50000"/>
            </a:schemeClr>
          </a:solidFill>
        </p:spPr>
        <p:txBody>
          <a:bodyPr wrap="square" rtlCol="0">
            <a:spAutoFit/>
          </a:bodyPr>
          <a:lstStyle/>
          <a:p>
            <a:r>
              <a:rPr lang="en-US" altLang="zh-CN" sz="1600">
                <a:solidFill>
                  <a:srgbClr val="C00000"/>
                </a:solidFill>
              </a:rPr>
              <a:t>0</a:t>
            </a:r>
            <a:endParaRPr lang="zh-CN" altLang="en-US" sz="1600">
              <a:solidFill>
                <a:srgbClr val="C00000"/>
              </a:solidFill>
            </a:endParaRPr>
          </a:p>
        </p:txBody>
      </p:sp>
      <p:sp>
        <p:nvSpPr>
          <p:cNvPr id="66" name="文本框 65">
            <a:extLst>
              <a:ext uri="{FF2B5EF4-FFF2-40B4-BE49-F238E27FC236}">
                <a16:creationId xmlns:a16="http://schemas.microsoft.com/office/drawing/2014/main" id="{44B3017E-0EA0-4E60-A5B9-DC6237E6C6D9}"/>
              </a:ext>
            </a:extLst>
          </p:cNvPr>
          <p:cNvSpPr txBox="1"/>
          <p:nvPr/>
        </p:nvSpPr>
        <p:spPr>
          <a:xfrm>
            <a:off x="3649480" y="3074328"/>
            <a:ext cx="263018" cy="338554"/>
          </a:xfrm>
          <a:prstGeom prst="rect">
            <a:avLst/>
          </a:prstGeom>
          <a:solidFill>
            <a:schemeClr val="accent2">
              <a:lumMod val="20000"/>
              <a:lumOff val="80000"/>
              <a:alpha val="50000"/>
            </a:schemeClr>
          </a:solidFill>
        </p:spPr>
        <p:txBody>
          <a:bodyPr wrap="square" rtlCol="0">
            <a:spAutoFit/>
          </a:bodyPr>
          <a:lstStyle/>
          <a:p>
            <a:r>
              <a:rPr lang="en-US" altLang="zh-CN" sz="1600">
                <a:solidFill>
                  <a:srgbClr val="C00000"/>
                </a:solidFill>
              </a:rPr>
              <a:t>1</a:t>
            </a:r>
            <a:endParaRPr lang="zh-CN" altLang="en-US" sz="1600">
              <a:solidFill>
                <a:srgbClr val="C00000"/>
              </a:solidFill>
            </a:endParaRPr>
          </a:p>
        </p:txBody>
      </p:sp>
      <p:sp>
        <p:nvSpPr>
          <p:cNvPr id="67" name="文本框 66">
            <a:extLst>
              <a:ext uri="{FF2B5EF4-FFF2-40B4-BE49-F238E27FC236}">
                <a16:creationId xmlns:a16="http://schemas.microsoft.com/office/drawing/2014/main" id="{5E9ACFAC-685B-4FFC-94FD-9DADE7CDC091}"/>
              </a:ext>
            </a:extLst>
          </p:cNvPr>
          <p:cNvSpPr txBox="1"/>
          <p:nvPr/>
        </p:nvSpPr>
        <p:spPr>
          <a:xfrm>
            <a:off x="2658136" y="2346701"/>
            <a:ext cx="250716" cy="338554"/>
          </a:xfrm>
          <a:prstGeom prst="rect">
            <a:avLst/>
          </a:prstGeom>
          <a:solidFill>
            <a:schemeClr val="accent2">
              <a:lumMod val="20000"/>
              <a:lumOff val="80000"/>
              <a:alpha val="50000"/>
            </a:schemeClr>
          </a:solidFill>
        </p:spPr>
        <p:txBody>
          <a:bodyPr wrap="square" rtlCol="0">
            <a:spAutoFit/>
          </a:bodyPr>
          <a:lstStyle/>
          <a:p>
            <a:r>
              <a:rPr lang="en-US" altLang="zh-CN" sz="1600">
                <a:solidFill>
                  <a:srgbClr val="C00000"/>
                </a:solidFill>
              </a:rPr>
              <a:t>0</a:t>
            </a:r>
            <a:endParaRPr lang="zh-CN" altLang="en-US" sz="1600">
              <a:solidFill>
                <a:srgbClr val="C00000"/>
              </a:solidFill>
            </a:endParaRPr>
          </a:p>
        </p:txBody>
      </p:sp>
      <mc:AlternateContent xmlns:mc="http://schemas.openxmlformats.org/markup-compatibility/2006" xmlns:a14="http://schemas.microsoft.com/office/drawing/2010/main">
        <mc:Choice Requires="a14">
          <p:graphicFrame>
            <p:nvGraphicFramePr>
              <p:cNvPr id="68" name="表格 67">
                <a:extLst>
                  <a:ext uri="{FF2B5EF4-FFF2-40B4-BE49-F238E27FC236}">
                    <a16:creationId xmlns:a16="http://schemas.microsoft.com/office/drawing/2014/main" id="{85F0397B-6C7B-4DDC-883A-5EE1C21F5211}"/>
                  </a:ext>
                </a:extLst>
              </p:cNvPr>
              <p:cNvGraphicFramePr>
                <a:graphicFrameLocks noGrp="1"/>
              </p:cNvGraphicFramePr>
              <p:nvPr>
                <p:extLst>
                  <p:ext uri="{D42A27DB-BD31-4B8C-83A1-F6EECF244321}">
                    <p14:modId xmlns:p14="http://schemas.microsoft.com/office/powerpoint/2010/main" val="3099626544"/>
                  </p:ext>
                </p:extLst>
              </p:nvPr>
            </p:nvGraphicFramePr>
            <p:xfrm>
              <a:off x="4000663" y="2945067"/>
              <a:ext cx="7891669" cy="741680"/>
            </p:xfrm>
            <a:graphic>
              <a:graphicData uri="http://schemas.openxmlformats.org/drawingml/2006/table">
                <a:tbl>
                  <a:tblPr firstRow="1" bandRow="1">
                    <a:tableStyleId>{5C22544A-7EE6-4342-B048-85BDC9FD1C3A}</a:tableStyleId>
                  </a:tblPr>
                  <a:tblGrid>
                    <a:gridCol w="364774">
                      <a:extLst>
                        <a:ext uri="{9D8B030D-6E8A-4147-A177-3AD203B41FA5}">
                          <a16:colId xmlns:a16="http://schemas.microsoft.com/office/drawing/2014/main" val="3646969759"/>
                        </a:ext>
                      </a:extLst>
                    </a:gridCol>
                    <a:gridCol w="390828">
                      <a:extLst>
                        <a:ext uri="{9D8B030D-6E8A-4147-A177-3AD203B41FA5}">
                          <a16:colId xmlns:a16="http://schemas.microsoft.com/office/drawing/2014/main" val="2385045719"/>
                        </a:ext>
                      </a:extLst>
                    </a:gridCol>
                    <a:gridCol w="377801">
                      <a:extLst>
                        <a:ext uri="{9D8B030D-6E8A-4147-A177-3AD203B41FA5}">
                          <a16:colId xmlns:a16="http://schemas.microsoft.com/office/drawing/2014/main" val="2657298211"/>
                        </a:ext>
                      </a:extLst>
                    </a:gridCol>
                    <a:gridCol w="416884">
                      <a:extLst>
                        <a:ext uri="{9D8B030D-6E8A-4147-A177-3AD203B41FA5}">
                          <a16:colId xmlns:a16="http://schemas.microsoft.com/office/drawing/2014/main" val="2026744481"/>
                        </a:ext>
                      </a:extLst>
                    </a:gridCol>
                    <a:gridCol w="746073">
                      <a:extLst>
                        <a:ext uri="{9D8B030D-6E8A-4147-A177-3AD203B41FA5}">
                          <a16:colId xmlns:a16="http://schemas.microsoft.com/office/drawing/2014/main" val="1157612828"/>
                        </a:ext>
                      </a:extLst>
                    </a:gridCol>
                    <a:gridCol w="1331832">
                      <a:extLst>
                        <a:ext uri="{9D8B030D-6E8A-4147-A177-3AD203B41FA5}">
                          <a16:colId xmlns:a16="http://schemas.microsoft.com/office/drawing/2014/main" val="1060052825"/>
                        </a:ext>
                      </a:extLst>
                    </a:gridCol>
                    <a:gridCol w="710006">
                      <a:extLst>
                        <a:ext uri="{9D8B030D-6E8A-4147-A177-3AD203B41FA5}">
                          <a16:colId xmlns:a16="http://schemas.microsoft.com/office/drawing/2014/main" val="1950704489"/>
                        </a:ext>
                      </a:extLst>
                    </a:gridCol>
                    <a:gridCol w="1055437">
                      <a:extLst>
                        <a:ext uri="{9D8B030D-6E8A-4147-A177-3AD203B41FA5}">
                          <a16:colId xmlns:a16="http://schemas.microsoft.com/office/drawing/2014/main" val="1122696659"/>
                        </a:ext>
                      </a:extLst>
                    </a:gridCol>
                    <a:gridCol w="2498034">
                      <a:extLst>
                        <a:ext uri="{9D8B030D-6E8A-4147-A177-3AD203B41FA5}">
                          <a16:colId xmlns:a16="http://schemas.microsoft.com/office/drawing/2014/main" val="3752349070"/>
                        </a:ext>
                      </a:extLst>
                    </a:gridCol>
                  </a:tblGrid>
                  <a:tr h="370840">
                    <a:tc>
                      <a:txBody>
                        <a:bodyPr/>
                        <a:lstStyle/>
                        <a:p>
                          <a:pPr algn="ctr"/>
                          <a14:m>
                            <m:oMathPara xmlns:m="http://schemas.openxmlformats.org/officeDocument/2006/math">
                              <m:oMathParaPr>
                                <m:jc m:val="centerGroup"/>
                              </m:oMathParaPr>
                              <m:oMath xmlns:m="http://schemas.openxmlformats.org/officeDocument/2006/math">
                                <m:r>
                                  <a:rPr lang="en-US" altLang="zh-CN" sz="1400" i="1" smtClean="0">
                                    <a:solidFill>
                                      <a:srgbClr val="002060"/>
                                    </a:solidFill>
                                    <a:latin typeface="Cambria Math" panose="02040503050406030204" pitchFamily="18" charset="0"/>
                                  </a:rPr>
                                  <m:t>𝑝</m:t>
                                </m:r>
                              </m:oMath>
                            </m:oMathPara>
                          </a14:m>
                          <a:endParaRPr lang="zh-CN" altLang="en-US" sz="1400">
                            <a:solidFill>
                              <a:srgbClr val="002060"/>
                            </a:solidFill>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sz="1400" i="1" smtClean="0">
                                    <a:solidFill>
                                      <a:srgbClr val="002060"/>
                                    </a:solidFill>
                                    <a:latin typeface="Cambria Math" panose="02040503050406030204" pitchFamily="18" charset="0"/>
                                  </a:rPr>
                                  <m:t>𝑞</m:t>
                                </m:r>
                              </m:oMath>
                            </m:oMathPara>
                          </a14:m>
                          <a:endParaRPr lang="zh-CN" altLang="en-US" sz="1400">
                            <a:solidFill>
                              <a:srgbClr val="002060"/>
                            </a:solidFill>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sz="1400" i="1" smtClean="0">
                                    <a:solidFill>
                                      <a:srgbClr val="002060"/>
                                    </a:solidFill>
                                    <a:latin typeface="Cambria Math" panose="02040503050406030204" pitchFamily="18" charset="0"/>
                                  </a:rPr>
                                  <m:t>𝑟</m:t>
                                </m:r>
                              </m:oMath>
                            </m:oMathPara>
                          </a14:m>
                          <a:endParaRPr lang="zh-CN" altLang="en-US" sz="1400">
                            <a:solidFill>
                              <a:srgbClr val="002060"/>
                            </a:solidFill>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algn="ctr" defTabSz="914400" rtl="0" eaLnBrk="1" latinLnBrk="0" hangingPunct="1"/>
                          <a14:m>
                            <m:oMathPara xmlns:m="http://schemas.openxmlformats.org/officeDocument/2006/math">
                              <m:oMathParaPr>
                                <m:jc m:val="centerGroup"/>
                              </m:oMathParaPr>
                              <m:oMath xmlns:m="http://schemas.openxmlformats.org/officeDocument/2006/math">
                                <m:r>
                                  <a:rPr lang="en-US" altLang="zh-CN" sz="1400" b="0" i="1" kern="1200" smtClean="0">
                                    <a:solidFill>
                                      <a:srgbClr val="002060"/>
                                    </a:solidFill>
                                    <a:latin typeface="Cambria Math" panose="02040503050406030204" pitchFamily="18" charset="0"/>
                                    <a:ea typeface="+mn-ea"/>
                                    <a:cs typeface="+mn-cs"/>
                                  </a:rPr>
                                  <m:t>¬</m:t>
                                </m:r>
                                <m:r>
                                  <a:rPr lang="en-US" altLang="zh-CN" sz="1400" b="0" i="1" kern="1200" smtClean="0">
                                    <a:solidFill>
                                      <a:srgbClr val="002060"/>
                                    </a:solidFill>
                                    <a:latin typeface="Cambria Math" panose="02040503050406030204" pitchFamily="18" charset="0"/>
                                    <a:ea typeface="+mn-ea"/>
                                    <a:cs typeface="+mn-cs"/>
                                  </a:rPr>
                                  <m:t>𝑞</m:t>
                                </m:r>
                              </m:oMath>
                            </m:oMathPara>
                          </a14:m>
                          <a:endParaRPr lang="zh-CN" altLang="en-US" sz="1400" b="0" i="1" kern="1200">
                            <a:solidFill>
                              <a:srgbClr val="002060"/>
                            </a:solidFill>
                            <a:latin typeface="Cambria Math" panose="02040503050406030204" pitchFamily="18" charset="0"/>
                            <a:ea typeface="+mn-ea"/>
                            <a:cs typeface="+mn-cs"/>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sz="1400" b="0" i="1" smtClean="0">
                                    <a:solidFill>
                                      <a:srgbClr val="002060"/>
                                    </a:solidFill>
                                    <a:latin typeface="Cambria Math" panose="02040503050406030204" pitchFamily="18" charset="0"/>
                                  </a:rPr>
                                  <m:t>𝑝</m:t>
                                </m:r>
                                <m:r>
                                  <a:rPr lang="en-US" altLang="zh-CN" sz="1400" b="0" i="1" smtClean="0">
                                    <a:solidFill>
                                      <a:srgbClr val="002060"/>
                                    </a:solidFill>
                                    <a:latin typeface="Cambria Math" panose="02040503050406030204" pitchFamily="18" charset="0"/>
                                  </a:rPr>
                                  <m:t>∧¬</m:t>
                                </m:r>
                                <m:r>
                                  <a:rPr lang="en-US" altLang="zh-CN" sz="1400" b="0" i="1" smtClean="0">
                                    <a:solidFill>
                                      <a:srgbClr val="002060"/>
                                    </a:solidFill>
                                    <a:latin typeface="Cambria Math" panose="02040503050406030204" pitchFamily="18" charset="0"/>
                                  </a:rPr>
                                  <m:t>𝑞</m:t>
                                </m:r>
                              </m:oMath>
                            </m:oMathPara>
                          </a14:m>
                          <a:endParaRPr lang="zh-CN" altLang="en-US" sz="1400" b="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algn="ctr" defTabSz="914400" rtl="0" eaLnBrk="1" latinLnBrk="0" hangingPunct="1"/>
                          <a14:m>
                            <m:oMathPara xmlns:m="http://schemas.openxmlformats.org/officeDocument/2006/math">
                              <m:oMathParaPr>
                                <m:jc m:val="centerGroup"/>
                              </m:oMathParaPr>
                              <m:oMath xmlns:m="http://schemas.openxmlformats.org/officeDocument/2006/math">
                                <m:r>
                                  <a:rPr lang="en-US" altLang="zh-CN" sz="1400" b="0" i="1" kern="1200" smtClean="0">
                                    <a:solidFill>
                                      <a:srgbClr val="002060"/>
                                    </a:solidFill>
                                    <a:latin typeface="Cambria Math" panose="02040503050406030204" pitchFamily="18" charset="0"/>
                                    <a:ea typeface="+mn-ea"/>
                                    <a:cs typeface="+mn-cs"/>
                                  </a:rPr>
                                  <m:t>𝑟</m:t>
                                </m:r>
                                <m:r>
                                  <a:rPr lang="en-US" altLang="zh-CN" sz="1400" b="0" i="1" kern="1200" smtClean="0">
                                    <a:solidFill>
                                      <a:srgbClr val="002060"/>
                                    </a:solidFill>
                                    <a:latin typeface="Cambria Math" panose="02040503050406030204" pitchFamily="18" charset="0"/>
                                    <a:ea typeface="+mn-ea"/>
                                    <a:cs typeface="+mn-cs"/>
                                  </a:rPr>
                                  <m:t>∨</m:t>
                                </m:r>
                                <m:d>
                                  <m:dPr>
                                    <m:ctrlPr>
                                      <a:rPr lang="en-US" altLang="zh-CN" sz="1400" b="0" i="1" kern="1200" smtClean="0">
                                        <a:solidFill>
                                          <a:srgbClr val="002060"/>
                                        </a:solidFill>
                                        <a:latin typeface="Cambria Math" panose="02040503050406030204" pitchFamily="18" charset="0"/>
                                        <a:ea typeface="+mn-ea"/>
                                        <a:cs typeface="+mn-cs"/>
                                      </a:rPr>
                                    </m:ctrlPr>
                                  </m:dPr>
                                  <m:e>
                                    <m:r>
                                      <a:rPr lang="en-US" altLang="zh-CN" sz="1400" b="0" i="1" kern="1200" smtClean="0">
                                        <a:solidFill>
                                          <a:srgbClr val="002060"/>
                                        </a:solidFill>
                                        <a:latin typeface="Cambria Math" panose="02040503050406030204" pitchFamily="18" charset="0"/>
                                        <a:ea typeface="+mn-ea"/>
                                        <a:cs typeface="+mn-cs"/>
                                      </a:rPr>
                                      <m:t>𝑝</m:t>
                                    </m:r>
                                    <m:r>
                                      <a:rPr lang="en-US" altLang="zh-CN" sz="1400" b="0" i="1" kern="1200" smtClean="0">
                                        <a:solidFill>
                                          <a:srgbClr val="002060"/>
                                        </a:solidFill>
                                        <a:latin typeface="Cambria Math" panose="02040503050406030204" pitchFamily="18" charset="0"/>
                                        <a:ea typeface="+mn-ea"/>
                                        <a:cs typeface="+mn-cs"/>
                                      </a:rPr>
                                      <m:t>∧¬</m:t>
                                    </m:r>
                                    <m:r>
                                      <a:rPr lang="en-US" altLang="zh-CN" sz="1400" b="0" i="1" kern="1200" smtClean="0">
                                        <a:solidFill>
                                          <a:srgbClr val="002060"/>
                                        </a:solidFill>
                                        <a:latin typeface="Cambria Math" panose="02040503050406030204" pitchFamily="18" charset="0"/>
                                        <a:ea typeface="+mn-ea"/>
                                        <a:cs typeface="+mn-cs"/>
                                      </a:rPr>
                                      <m:t>𝑞</m:t>
                                    </m:r>
                                  </m:e>
                                </m:d>
                              </m:oMath>
                            </m:oMathPara>
                          </a14:m>
                          <a:endParaRPr lang="zh-CN" altLang="en-US" sz="1400" b="0" i="0" kern="1200">
                            <a:solidFill>
                              <a:srgbClr val="002060"/>
                            </a:solidFill>
                            <a:latin typeface="Cambria Math" panose="02040503050406030204" pitchFamily="18" charset="0"/>
                            <a:ea typeface="+mn-ea"/>
                            <a:cs typeface="+mn-cs"/>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algn="ctr" defTabSz="914400" rtl="0" eaLnBrk="1" latinLnBrk="0" hangingPunct="1"/>
                          <a14:m>
                            <m:oMathPara xmlns:m="http://schemas.openxmlformats.org/officeDocument/2006/math">
                              <m:oMathParaPr>
                                <m:jc m:val="centerGroup"/>
                              </m:oMathParaPr>
                              <m:oMath xmlns:m="http://schemas.openxmlformats.org/officeDocument/2006/math">
                                <m:r>
                                  <a:rPr lang="en-US" altLang="zh-CN" sz="1400" b="0" i="1" kern="1200" smtClean="0">
                                    <a:solidFill>
                                      <a:srgbClr val="002060"/>
                                    </a:solidFill>
                                    <a:latin typeface="Cambria Math" panose="02040503050406030204" pitchFamily="18" charset="0"/>
                                    <a:ea typeface="+mn-ea"/>
                                    <a:cs typeface="+mn-cs"/>
                                  </a:rPr>
                                  <m:t>𝑝</m:t>
                                </m:r>
                                <m:r>
                                  <a:rPr lang="en-US" altLang="zh-CN" sz="1400" b="0" i="1" kern="1200" smtClean="0">
                                    <a:solidFill>
                                      <a:srgbClr val="002060"/>
                                    </a:solidFill>
                                    <a:latin typeface="Cambria Math" panose="02040503050406030204" pitchFamily="18" charset="0"/>
                                    <a:ea typeface="+mn-ea"/>
                                    <a:cs typeface="+mn-cs"/>
                                  </a:rPr>
                                  <m:t>∧</m:t>
                                </m:r>
                                <m:r>
                                  <a:rPr lang="en-US" altLang="zh-CN" sz="1400" b="0" i="1" kern="1200" smtClean="0">
                                    <a:solidFill>
                                      <a:srgbClr val="002060"/>
                                    </a:solidFill>
                                    <a:latin typeface="Cambria Math" panose="02040503050406030204" pitchFamily="18" charset="0"/>
                                    <a:ea typeface="+mn-ea"/>
                                    <a:cs typeface="+mn-cs"/>
                                  </a:rPr>
                                  <m:t>𝑞</m:t>
                                </m:r>
                              </m:oMath>
                            </m:oMathPara>
                          </a14:m>
                          <a:endParaRPr lang="zh-CN" altLang="en-US" sz="1400" b="0" i="0" kern="1200">
                            <a:solidFill>
                              <a:srgbClr val="002060"/>
                            </a:solidFill>
                            <a:latin typeface="Cambria Math" panose="02040503050406030204" pitchFamily="18" charset="0"/>
                            <a:ea typeface="+mn-ea"/>
                            <a:cs typeface="+mn-cs"/>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algn="ctr" defTabSz="914400" rtl="0" eaLnBrk="1" latinLnBrk="0" hangingPunct="1"/>
                          <a14:m>
                            <m:oMathPara xmlns:m="http://schemas.openxmlformats.org/officeDocument/2006/math">
                              <m:oMathParaPr>
                                <m:jc m:val="centerGroup"/>
                              </m:oMathParaPr>
                              <m:oMath xmlns:m="http://schemas.openxmlformats.org/officeDocument/2006/math">
                                <m:r>
                                  <a:rPr lang="en-US" altLang="zh-CN" sz="1400" b="0" i="1" kern="1200" smtClean="0">
                                    <a:solidFill>
                                      <a:srgbClr val="002060"/>
                                    </a:solidFill>
                                    <a:latin typeface="Cambria Math" panose="02040503050406030204" pitchFamily="18" charset="0"/>
                                    <a:ea typeface="+mn-ea"/>
                                    <a:cs typeface="+mn-cs"/>
                                  </a:rPr>
                                  <m:t>𝑟</m:t>
                                </m:r>
                                <m:r>
                                  <a:rPr lang="en-US" altLang="zh-CN" sz="1400" b="0" i="1" kern="1200" smtClean="0">
                                    <a:solidFill>
                                      <a:srgbClr val="002060"/>
                                    </a:solidFill>
                                    <a:latin typeface="Cambria Math" panose="02040503050406030204" pitchFamily="18" charset="0"/>
                                    <a:ea typeface="+mn-ea"/>
                                    <a:cs typeface="+mn-cs"/>
                                  </a:rPr>
                                  <m:t>→</m:t>
                                </m:r>
                                <m:r>
                                  <a:rPr lang="en-US" altLang="zh-CN" sz="1400" b="0" i="1" kern="1200" smtClean="0">
                                    <a:solidFill>
                                      <a:srgbClr val="002060"/>
                                    </a:solidFill>
                                    <a:latin typeface="Cambria Math" panose="02040503050406030204" pitchFamily="18" charset="0"/>
                                    <a:ea typeface="+mn-ea"/>
                                    <a:cs typeface="+mn-cs"/>
                                  </a:rPr>
                                  <m:t>𝑝</m:t>
                                </m:r>
                                <m:r>
                                  <a:rPr lang="en-US" altLang="zh-CN" sz="1400" b="0" i="1" kern="1200" smtClean="0">
                                    <a:solidFill>
                                      <a:srgbClr val="002060"/>
                                    </a:solidFill>
                                    <a:latin typeface="Cambria Math" panose="02040503050406030204" pitchFamily="18" charset="0"/>
                                    <a:ea typeface="+mn-ea"/>
                                    <a:cs typeface="+mn-cs"/>
                                  </a:rPr>
                                  <m:t>∧</m:t>
                                </m:r>
                                <m:r>
                                  <a:rPr lang="en-US" altLang="zh-CN" sz="1400" b="0" i="1" kern="1200" smtClean="0">
                                    <a:solidFill>
                                      <a:srgbClr val="002060"/>
                                    </a:solidFill>
                                    <a:latin typeface="Cambria Math" panose="02040503050406030204" pitchFamily="18" charset="0"/>
                                    <a:ea typeface="+mn-ea"/>
                                    <a:cs typeface="+mn-cs"/>
                                  </a:rPr>
                                  <m:t>𝑞</m:t>
                                </m:r>
                              </m:oMath>
                            </m:oMathPara>
                          </a14:m>
                          <a:endParaRPr lang="zh-CN" altLang="en-US" sz="1400" b="0" i="0" kern="1200">
                            <a:solidFill>
                              <a:srgbClr val="002060"/>
                            </a:solidFill>
                            <a:latin typeface="Cambria Math" panose="02040503050406030204" pitchFamily="18" charset="0"/>
                            <a:ea typeface="+mn-ea"/>
                            <a:cs typeface="+mn-cs"/>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algn="ctr" defTabSz="914400" rtl="0" eaLnBrk="1" latinLnBrk="0" hangingPunct="1"/>
                          <a14:m>
                            <m:oMathPara xmlns:m="http://schemas.openxmlformats.org/officeDocument/2006/math">
                              <m:oMathParaPr>
                                <m:jc m:val="centerGroup"/>
                              </m:oMathParaPr>
                              <m:oMath xmlns:m="http://schemas.openxmlformats.org/officeDocument/2006/math">
                                <m:r>
                                  <a:rPr lang="en-US" altLang="zh-CN" sz="1400" i="1" smtClean="0">
                                    <a:solidFill>
                                      <a:srgbClr val="002060"/>
                                    </a:solidFill>
                                    <a:latin typeface="Cambria Math" panose="02040503050406030204" pitchFamily="18" charset="0"/>
                                  </a:rPr>
                                  <m:t>(</m:t>
                                </m:r>
                                <m:r>
                                  <a:rPr lang="en-US" altLang="zh-CN" sz="1400" i="1" smtClean="0">
                                    <a:solidFill>
                                      <a:srgbClr val="002060"/>
                                    </a:solidFill>
                                    <a:latin typeface="Cambria Math" panose="02040503050406030204" pitchFamily="18" charset="0"/>
                                  </a:rPr>
                                  <m:t>𝑟</m:t>
                                </m:r>
                                <m:r>
                                  <a:rPr lang="en-US" altLang="zh-CN" sz="1400" i="1" smtClean="0">
                                    <a:solidFill>
                                      <a:srgbClr val="002060"/>
                                    </a:solidFill>
                                    <a:latin typeface="Cambria Math" panose="02040503050406030204" pitchFamily="18" charset="0"/>
                                  </a:rPr>
                                  <m:t>∨</m:t>
                                </m:r>
                                <m:d>
                                  <m:dPr>
                                    <m:ctrlPr>
                                      <a:rPr lang="en-US" altLang="zh-CN" sz="1400" i="1" smtClean="0">
                                        <a:solidFill>
                                          <a:srgbClr val="002060"/>
                                        </a:solidFill>
                                        <a:latin typeface="Cambria Math" panose="02040503050406030204" pitchFamily="18" charset="0"/>
                                      </a:rPr>
                                    </m:ctrlPr>
                                  </m:dPr>
                                  <m:e>
                                    <m:r>
                                      <a:rPr lang="en-US" altLang="zh-CN" sz="1400" i="1" smtClean="0">
                                        <a:solidFill>
                                          <a:srgbClr val="002060"/>
                                        </a:solidFill>
                                        <a:latin typeface="Cambria Math" panose="02040503050406030204" pitchFamily="18" charset="0"/>
                                      </a:rPr>
                                      <m:t>𝑝</m:t>
                                    </m:r>
                                    <m:r>
                                      <a:rPr lang="en-US" altLang="zh-CN" sz="1400" i="1" smtClean="0">
                                        <a:solidFill>
                                          <a:srgbClr val="002060"/>
                                        </a:solidFill>
                                        <a:latin typeface="Cambria Math" panose="02040503050406030204" pitchFamily="18" charset="0"/>
                                      </a:rPr>
                                      <m:t>∧¬</m:t>
                                    </m:r>
                                    <m:r>
                                      <a:rPr lang="en-US" altLang="zh-CN" sz="1400" i="1" smtClean="0">
                                        <a:solidFill>
                                          <a:srgbClr val="002060"/>
                                        </a:solidFill>
                                        <a:latin typeface="Cambria Math" panose="02040503050406030204" pitchFamily="18" charset="0"/>
                                      </a:rPr>
                                      <m:t>𝑞</m:t>
                                    </m:r>
                                  </m:e>
                                </m:d>
                                <m:r>
                                  <a:rPr lang="en-US" altLang="zh-CN" sz="1400" b="0" i="1" smtClean="0">
                                    <a:solidFill>
                                      <a:srgbClr val="002060"/>
                                    </a:solidFill>
                                    <a:latin typeface="Cambria Math" panose="02040503050406030204" pitchFamily="18" charset="0"/>
                                  </a:rPr>
                                  <m:t>)</m:t>
                                </m:r>
                                <m:r>
                                  <a:rPr lang="en-US" altLang="zh-CN" sz="1400" i="1" smtClean="0">
                                    <a:solidFill>
                                      <a:srgbClr val="002060"/>
                                    </a:solidFill>
                                    <a:latin typeface="Cambria Math" panose="02040503050406030204" pitchFamily="18" charset="0"/>
                                  </a:rPr>
                                  <m:t>∧(</m:t>
                                </m:r>
                                <m:r>
                                  <a:rPr lang="en-US" altLang="zh-CN" sz="1400" i="1" smtClean="0">
                                    <a:solidFill>
                                      <a:srgbClr val="002060"/>
                                    </a:solidFill>
                                    <a:latin typeface="Cambria Math" panose="02040503050406030204" pitchFamily="18" charset="0"/>
                                  </a:rPr>
                                  <m:t>𝑟</m:t>
                                </m:r>
                                <m:r>
                                  <a:rPr lang="en-US" altLang="zh-CN" sz="1400" i="1" smtClean="0">
                                    <a:solidFill>
                                      <a:srgbClr val="002060"/>
                                    </a:solidFill>
                                    <a:latin typeface="Cambria Math" panose="02040503050406030204" pitchFamily="18" charset="0"/>
                                  </a:rPr>
                                  <m:t>→</m:t>
                                </m:r>
                                <m:r>
                                  <a:rPr lang="en-US" altLang="zh-CN" sz="1400" i="1" smtClean="0">
                                    <a:solidFill>
                                      <a:srgbClr val="002060"/>
                                    </a:solidFill>
                                    <a:latin typeface="Cambria Math" panose="02040503050406030204" pitchFamily="18" charset="0"/>
                                  </a:rPr>
                                  <m:t>𝑝</m:t>
                                </m:r>
                                <m:r>
                                  <a:rPr lang="en-US" altLang="zh-CN" sz="1400" i="1" smtClean="0">
                                    <a:solidFill>
                                      <a:srgbClr val="002060"/>
                                    </a:solidFill>
                                    <a:latin typeface="Cambria Math" panose="02040503050406030204" pitchFamily="18" charset="0"/>
                                  </a:rPr>
                                  <m:t>∧</m:t>
                                </m:r>
                                <m:r>
                                  <a:rPr lang="en-US" altLang="zh-CN" sz="1400" i="1" smtClean="0">
                                    <a:solidFill>
                                      <a:srgbClr val="002060"/>
                                    </a:solidFill>
                                    <a:latin typeface="Cambria Math" panose="02040503050406030204" pitchFamily="18" charset="0"/>
                                  </a:rPr>
                                  <m:t>𝑞</m:t>
                                </m:r>
                                <m:r>
                                  <a:rPr lang="en-US" altLang="zh-CN" sz="1400" i="1" smtClean="0">
                                    <a:solidFill>
                                      <a:srgbClr val="002060"/>
                                    </a:solidFill>
                                    <a:latin typeface="Cambria Math" panose="02040503050406030204" pitchFamily="18" charset="0"/>
                                  </a:rPr>
                                  <m:t>)</m:t>
                                </m:r>
                              </m:oMath>
                            </m:oMathPara>
                          </a14:m>
                          <a:endParaRPr lang="zh-CN" altLang="en-US" sz="1400" b="1" i="1" kern="1200">
                            <a:solidFill>
                              <a:srgbClr val="002060"/>
                            </a:solidFill>
                            <a:latin typeface="Cambria Math" panose="02040503050406030204" pitchFamily="18" charset="0"/>
                            <a:ea typeface="+mn-ea"/>
                            <a:cs typeface="+mn-cs"/>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136560173"/>
                      </a:ext>
                    </a:extLst>
                  </a:tr>
                  <a:tr h="370840">
                    <a:tc>
                      <a:txBody>
                        <a:bodyPr/>
                        <a:lstStyle/>
                        <a:p>
                          <a:pPr algn="ctr"/>
                          <a:r>
                            <a:rPr lang="en-US" altLang="zh-CN">
                              <a:solidFill>
                                <a:srgbClr val="C00000"/>
                              </a:solidFill>
                            </a:rPr>
                            <a:t>0</a:t>
                          </a:r>
                          <a:endParaRPr lang="zh-CN" altLang="en-US">
                            <a:solidFill>
                              <a:srgbClr val="C00000"/>
                            </a:solidFill>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altLang="zh-CN">
                              <a:solidFill>
                                <a:srgbClr val="C00000"/>
                              </a:solidFill>
                            </a:rPr>
                            <a:t>1</a:t>
                          </a:r>
                          <a:endParaRPr lang="zh-CN" altLang="en-US">
                            <a:solidFill>
                              <a:srgbClr val="C00000"/>
                            </a:solidFill>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altLang="zh-CN">
                              <a:solidFill>
                                <a:srgbClr val="C00000"/>
                              </a:solidFill>
                            </a:rPr>
                            <a:t>0</a:t>
                          </a:r>
                          <a:endParaRPr lang="zh-CN" altLang="en-US">
                            <a:solidFill>
                              <a:srgbClr val="C00000"/>
                            </a:solidFill>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a:solidFill>
                                <a:srgbClr val="C00000"/>
                              </a:solidFill>
                            </a:rPr>
                            <a:t>0</a:t>
                          </a:r>
                          <a:endParaRPr lang="zh-CN" altLang="en-US">
                            <a:solidFill>
                              <a:srgbClr val="C00000"/>
                            </a:solidFill>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a:solidFill>
                                <a:srgbClr val="C00000"/>
                              </a:solidFill>
                            </a:rPr>
                            <a:t>0</a:t>
                          </a:r>
                          <a:endParaRPr lang="zh-CN" altLang="en-US">
                            <a:solidFill>
                              <a:srgbClr val="C00000"/>
                            </a:solidFill>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altLang="zh-CN">
                              <a:solidFill>
                                <a:srgbClr val="C00000"/>
                              </a:solidFill>
                            </a:rPr>
                            <a:t>0</a:t>
                          </a:r>
                          <a:endParaRPr lang="zh-CN" altLang="en-US">
                            <a:solidFill>
                              <a:srgbClr val="C00000"/>
                            </a:solidFill>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altLang="zh-CN">
                              <a:solidFill>
                                <a:srgbClr val="C00000"/>
                              </a:solidFill>
                            </a:rPr>
                            <a:t>0</a:t>
                          </a:r>
                          <a:endParaRPr lang="zh-CN" altLang="en-US">
                            <a:solidFill>
                              <a:srgbClr val="C00000"/>
                            </a:solidFill>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a:solidFill>
                                <a:srgbClr val="C00000"/>
                              </a:solidFill>
                            </a:rPr>
                            <a:t>1</a:t>
                          </a:r>
                          <a:endParaRPr lang="zh-CN" altLang="en-US">
                            <a:solidFill>
                              <a:srgbClr val="C00000"/>
                            </a:solidFill>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altLang="zh-CN">
                              <a:solidFill>
                                <a:srgbClr val="C00000"/>
                              </a:solidFill>
                            </a:rPr>
                            <a:t>0</a:t>
                          </a:r>
                          <a:endParaRPr lang="zh-CN" altLang="en-US">
                            <a:solidFill>
                              <a:srgbClr val="C00000"/>
                            </a:solidFill>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178464426"/>
                      </a:ext>
                    </a:extLst>
                  </a:tr>
                </a:tbl>
              </a:graphicData>
            </a:graphic>
          </p:graphicFrame>
        </mc:Choice>
        <mc:Fallback xmlns="">
          <p:graphicFrame>
            <p:nvGraphicFramePr>
              <p:cNvPr id="68" name="表格 67">
                <a:extLst>
                  <a:ext uri="{FF2B5EF4-FFF2-40B4-BE49-F238E27FC236}">
                    <a16:creationId xmlns:a16="http://schemas.microsoft.com/office/drawing/2014/main" id="{85F0397B-6C7B-4DDC-883A-5EE1C21F5211}"/>
                  </a:ext>
                </a:extLst>
              </p:cNvPr>
              <p:cNvGraphicFramePr>
                <a:graphicFrameLocks noGrp="1"/>
              </p:cNvGraphicFramePr>
              <p:nvPr>
                <p:extLst>
                  <p:ext uri="{D42A27DB-BD31-4B8C-83A1-F6EECF244321}">
                    <p14:modId xmlns:p14="http://schemas.microsoft.com/office/powerpoint/2010/main" val="3099626544"/>
                  </p:ext>
                </p:extLst>
              </p:nvPr>
            </p:nvGraphicFramePr>
            <p:xfrm>
              <a:off x="4000663" y="2945067"/>
              <a:ext cx="7891669" cy="741680"/>
            </p:xfrm>
            <a:graphic>
              <a:graphicData uri="http://schemas.openxmlformats.org/drawingml/2006/table">
                <a:tbl>
                  <a:tblPr firstRow="1" bandRow="1">
                    <a:tableStyleId>{5C22544A-7EE6-4342-B048-85BDC9FD1C3A}</a:tableStyleId>
                  </a:tblPr>
                  <a:tblGrid>
                    <a:gridCol w="364774">
                      <a:extLst>
                        <a:ext uri="{9D8B030D-6E8A-4147-A177-3AD203B41FA5}">
                          <a16:colId xmlns:a16="http://schemas.microsoft.com/office/drawing/2014/main" val="3646969759"/>
                        </a:ext>
                      </a:extLst>
                    </a:gridCol>
                    <a:gridCol w="390828">
                      <a:extLst>
                        <a:ext uri="{9D8B030D-6E8A-4147-A177-3AD203B41FA5}">
                          <a16:colId xmlns:a16="http://schemas.microsoft.com/office/drawing/2014/main" val="2385045719"/>
                        </a:ext>
                      </a:extLst>
                    </a:gridCol>
                    <a:gridCol w="377801">
                      <a:extLst>
                        <a:ext uri="{9D8B030D-6E8A-4147-A177-3AD203B41FA5}">
                          <a16:colId xmlns:a16="http://schemas.microsoft.com/office/drawing/2014/main" val="2657298211"/>
                        </a:ext>
                      </a:extLst>
                    </a:gridCol>
                    <a:gridCol w="416884">
                      <a:extLst>
                        <a:ext uri="{9D8B030D-6E8A-4147-A177-3AD203B41FA5}">
                          <a16:colId xmlns:a16="http://schemas.microsoft.com/office/drawing/2014/main" val="2026744481"/>
                        </a:ext>
                      </a:extLst>
                    </a:gridCol>
                    <a:gridCol w="746073">
                      <a:extLst>
                        <a:ext uri="{9D8B030D-6E8A-4147-A177-3AD203B41FA5}">
                          <a16:colId xmlns:a16="http://schemas.microsoft.com/office/drawing/2014/main" val="1157612828"/>
                        </a:ext>
                      </a:extLst>
                    </a:gridCol>
                    <a:gridCol w="1331832">
                      <a:extLst>
                        <a:ext uri="{9D8B030D-6E8A-4147-A177-3AD203B41FA5}">
                          <a16:colId xmlns:a16="http://schemas.microsoft.com/office/drawing/2014/main" val="1060052825"/>
                        </a:ext>
                      </a:extLst>
                    </a:gridCol>
                    <a:gridCol w="710006">
                      <a:extLst>
                        <a:ext uri="{9D8B030D-6E8A-4147-A177-3AD203B41FA5}">
                          <a16:colId xmlns:a16="http://schemas.microsoft.com/office/drawing/2014/main" val="1950704489"/>
                        </a:ext>
                      </a:extLst>
                    </a:gridCol>
                    <a:gridCol w="1055437">
                      <a:extLst>
                        <a:ext uri="{9D8B030D-6E8A-4147-A177-3AD203B41FA5}">
                          <a16:colId xmlns:a16="http://schemas.microsoft.com/office/drawing/2014/main" val="1122696659"/>
                        </a:ext>
                      </a:extLst>
                    </a:gridCol>
                    <a:gridCol w="2498034">
                      <a:extLst>
                        <a:ext uri="{9D8B030D-6E8A-4147-A177-3AD203B41FA5}">
                          <a16:colId xmlns:a16="http://schemas.microsoft.com/office/drawing/2014/main" val="3752349070"/>
                        </a:ext>
                      </a:extLst>
                    </a:gridCol>
                  </a:tblGrid>
                  <a:tr h="370840">
                    <a:tc>
                      <a:txBody>
                        <a:bodyPr/>
                        <a:lstStyle/>
                        <a:p>
                          <a:endParaRPr lang="zh-CN"/>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blipFill>
                          <a:blip r:embed="rId13"/>
                          <a:stretch>
                            <a:fillRect l="-1667" t="-1639" r="-2060000" b="-124590"/>
                          </a:stretch>
                        </a:blipFill>
                      </a:tcPr>
                    </a:tc>
                    <a:tc>
                      <a:txBody>
                        <a:bodyPr/>
                        <a:lstStyle/>
                        <a:p>
                          <a:endParaRPr lang="zh-CN"/>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blipFill>
                          <a:blip r:embed="rId13"/>
                          <a:stretch>
                            <a:fillRect l="-95313" t="-1639" r="-1831250" b="-124590"/>
                          </a:stretch>
                        </a:blipFill>
                      </a:tcPr>
                    </a:tc>
                    <a:tc>
                      <a:txBody>
                        <a:bodyPr/>
                        <a:lstStyle/>
                        <a:p>
                          <a:endParaRPr lang="zh-CN"/>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blipFill>
                          <a:blip r:embed="rId13"/>
                          <a:stretch>
                            <a:fillRect l="-201613" t="-1639" r="-1790323" b="-124590"/>
                          </a:stretch>
                        </a:blipFill>
                      </a:tcPr>
                    </a:tc>
                    <a:tc>
                      <a:txBody>
                        <a:bodyPr/>
                        <a:lstStyle/>
                        <a:p>
                          <a:endParaRPr lang="zh-CN"/>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blipFill>
                          <a:blip r:embed="rId13"/>
                          <a:stretch>
                            <a:fillRect l="-275000" t="-1639" r="-1532353" b="-124590"/>
                          </a:stretch>
                        </a:blipFill>
                      </a:tcPr>
                    </a:tc>
                    <a:tc>
                      <a:txBody>
                        <a:bodyPr/>
                        <a:lstStyle/>
                        <a:p>
                          <a:endParaRPr lang="zh-CN"/>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blipFill>
                          <a:blip r:embed="rId13"/>
                          <a:stretch>
                            <a:fillRect l="-207317" t="-1639" r="-747154" b="-124590"/>
                          </a:stretch>
                        </a:blipFill>
                      </a:tcPr>
                    </a:tc>
                    <a:tc>
                      <a:txBody>
                        <a:bodyPr/>
                        <a:lstStyle/>
                        <a:p>
                          <a:endParaRPr lang="zh-CN"/>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blipFill>
                          <a:blip r:embed="rId13"/>
                          <a:stretch>
                            <a:fillRect l="-173394" t="-1639" r="-321560" b="-124590"/>
                          </a:stretch>
                        </a:blipFill>
                      </a:tcPr>
                    </a:tc>
                    <a:tc>
                      <a:txBody>
                        <a:bodyPr/>
                        <a:lstStyle/>
                        <a:p>
                          <a:endParaRPr lang="zh-CN"/>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blipFill>
                          <a:blip r:embed="rId13"/>
                          <a:stretch>
                            <a:fillRect l="-509402" t="-1639" r="-499145" b="-124590"/>
                          </a:stretch>
                        </a:blipFill>
                      </a:tcPr>
                    </a:tc>
                    <a:tc>
                      <a:txBody>
                        <a:bodyPr/>
                        <a:lstStyle/>
                        <a:p>
                          <a:endParaRPr lang="zh-CN"/>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blipFill>
                          <a:blip r:embed="rId13"/>
                          <a:stretch>
                            <a:fillRect l="-412139" t="-1639" r="-237572" b="-124590"/>
                          </a:stretch>
                        </a:blipFill>
                      </a:tcPr>
                    </a:tc>
                    <a:tc>
                      <a:txBody>
                        <a:bodyPr/>
                        <a:lstStyle/>
                        <a:p>
                          <a:endParaRPr lang="zh-CN"/>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blipFill>
                          <a:blip r:embed="rId13"/>
                          <a:stretch>
                            <a:fillRect l="-216098" t="-1639" r="-244" b="-124590"/>
                          </a:stretch>
                        </a:blipFill>
                      </a:tcPr>
                    </a:tc>
                    <a:extLst>
                      <a:ext uri="{0D108BD9-81ED-4DB2-BD59-A6C34878D82A}">
                        <a16:rowId xmlns:a16="http://schemas.microsoft.com/office/drawing/2014/main" val="2136560173"/>
                      </a:ext>
                    </a:extLst>
                  </a:tr>
                  <a:tr h="370840">
                    <a:tc>
                      <a:txBody>
                        <a:bodyPr/>
                        <a:lstStyle/>
                        <a:p>
                          <a:pPr algn="ctr"/>
                          <a:r>
                            <a:rPr lang="en-US" altLang="zh-CN">
                              <a:solidFill>
                                <a:srgbClr val="C00000"/>
                              </a:solidFill>
                            </a:rPr>
                            <a:t>0</a:t>
                          </a:r>
                          <a:endParaRPr lang="zh-CN" altLang="en-US">
                            <a:solidFill>
                              <a:srgbClr val="C00000"/>
                            </a:solidFill>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altLang="zh-CN">
                              <a:solidFill>
                                <a:srgbClr val="C00000"/>
                              </a:solidFill>
                            </a:rPr>
                            <a:t>1</a:t>
                          </a:r>
                          <a:endParaRPr lang="zh-CN" altLang="en-US">
                            <a:solidFill>
                              <a:srgbClr val="C00000"/>
                            </a:solidFill>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altLang="zh-CN">
                              <a:solidFill>
                                <a:srgbClr val="C00000"/>
                              </a:solidFill>
                            </a:rPr>
                            <a:t>0</a:t>
                          </a:r>
                          <a:endParaRPr lang="zh-CN" altLang="en-US">
                            <a:solidFill>
                              <a:srgbClr val="C00000"/>
                            </a:solidFill>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a:solidFill>
                                <a:srgbClr val="C00000"/>
                              </a:solidFill>
                            </a:rPr>
                            <a:t>0</a:t>
                          </a:r>
                          <a:endParaRPr lang="zh-CN" altLang="en-US">
                            <a:solidFill>
                              <a:srgbClr val="C00000"/>
                            </a:solidFill>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a:solidFill>
                                <a:srgbClr val="C00000"/>
                              </a:solidFill>
                            </a:rPr>
                            <a:t>0</a:t>
                          </a:r>
                          <a:endParaRPr lang="zh-CN" altLang="en-US">
                            <a:solidFill>
                              <a:srgbClr val="C00000"/>
                            </a:solidFill>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altLang="zh-CN">
                              <a:solidFill>
                                <a:srgbClr val="C00000"/>
                              </a:solidFill>
                            </a:rPr>
                            <a:t>0</a:t>
                          </a:r>
                          <a:endParaRPr lang="zh-CN" altLang="en-US">
                            <a:solidFill>
                              <a:srgbClr val="C00000"/>
                            </a:solidFill>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altLang="zh-CN">
                              <a:solidFill>
                                <a:srgbClr val="C00000"/>
                              </a:solidFill>
                            </a:rPr>
                            <a:t>0</a:t>
                          </a:r>
                          <a:endParaRPr lang="zh-CN" altLang="en-US">
                            <a:solidFill>
                              <a:srgbClr val="C00000"/>
                            </a:solidFill>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a:solidFill>
                                <a:srgbClr val="C00000"/>
                              </a:solidFill>
                            </a:rPr>
                            <a:t>1</a:t>
                          </a:r>
                          <a:endParaRPr lang="zh-CN" altLang="en-US">
                            <a:solidFill>
                              <a:srgbClr val="C00000"/>
                            </a:solidFill>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altLang="zh-CN">
                              <a:solidFill>
                                <a:srgbClr val="C00000"/>
                              </a:solidFill>
                            </a:rPr>
                            <a:t>0</a:t>
                          </a:r>
                          <a:endParaRPr lang="zh-CN" altLang="en-US">
                            <a:solidFill>
                              <a:srgbClr val="C00000"/>
                            </a:solidFill>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178464426"/>
                      </a:ext>
                    </a:extLst>
                  </a:tr>
                </a:tbl>
              </a:graphicData>
            </a:graphic>
          </p:graphicFrame>
        </mc:Fallback>
      </mc:AlternateContent>
      <p:sp>
        <p:nvSpPr>
          <p:cNvPr id="70" name="文本框 69">
            <a:extLst>
              <a:ext uri="{FF2B5EF4-FFF2-40B4-BE49-F238E27FC236}">
                <a16:creationId xmlns:a16="http://schemas.microsoft.com/office/drawing/2014/main" id="{F173FECE-DE6A-47DF-BB43-540BFA8B91E2}"/>
              </a:ext>
            </a:extLst>
          </p:cNvPr>
          <p:cNvSpPr txBox="1"/>
          <p:nvPr/>
        </p:nvSpPr>
        <p:spPr>
          <a:xfrm>
            <a:off x="4000663" y="2509139"/>
            <a:ext cx="4012121" cy="369332"/>
          </a:xfrm>
          <a:prstGeom prst="rect">
            <a:avLst/>
          </a:prstGeom>
          <a:solidFill>
            <a:schemeClr val="accent5">
              <a:lumMod val="20000"/>
              <a:lumOff val="80000"/>
            </a:schemeClr>
          </a:solidFill>
        </p:spPr>
        <p:txBody>
          <a:bodyPr wrap="square" rtlCol="0">
            <a:spAutoFit/>
          </a:bodyPr>
          <a:lstStyle/>
          <a:p>
            <a:r>
              <a:rPr lang="zh-CN" altLang="en-US" b="1" dirty="0">
                <a:solidFill>
                  <a:srgbClr val="C00000"/>
                </a:solidFill>
              </a:rPr>
              <a:t>真值的计算过程可使用下面表格表示：</a:t>
            </a:r>
          </a:p>
        </p:txBody>
      </p:sp>
      <p:sp>
        <p:nvSpPr>
          <p:cNvPr id="71" name="文本框 70">
            <a:extLst>
              <a:ext uri="{FF2B5EF4-FFF2-40B4-BE49-F238E27FC236}">
                <a16:creationId xmlns:a16="http://schemas.microsoft.com/office/drawing/2014/main" id="{AA90E9FC-CECB-4D0B-B212-00658A86CBB8}"/>
              </a:ext>
            </a:extLst>
          </p:cNvPr>
          <p:cNvSpPr txBox="1"/>
          <p:nvPr/>
        </p:nvSpPr>
        <p:spPr>
          <a:xfrm>
            <a:off x="5302441" y="4144752"/>
            <a:ext cx="6485640" cy="1569660"/>
          </a:xfrm>
          <a:prstGeom prst="rect">
            <a:avLst/>
          </a:prstGeom>
          <a:solidFill>
            <a:schemeClr val="accent2">
              <a:lumMod val="40000"/>
              <a:lumOff val="60000"/>
              <a:alpha val="50000"/>
            </a:schemeClr>
          </a:solidFill>
        </p:spPr>
        <p:txBody>
          <a:bodyPr wrap="square" rtlCol="0">
            <a:spAutoFit/>
          </a:bodyPr>
          <a:lstStyle/>
          <a:p>
            <a:pPr>
              <a:spcBef>
                <a:spcPts val="600"/>
              </a:spcBef>
              <a:spcAft>
                <a:spcPts val="600"/>
              </a:spcAft>
            </a:pPr>
            <a:r>
              <a:rPr lang="zh-CN" altLang="en-US" b="1" dirty="0">
                <a:solidFill>
                  <a:srgbClr val="C00000"/>
                </a:solidFill>
                <a:latin typeface="楷体" panose="02010609060101010101" pitchFamily="49" charset="-122"/>
                <a:ea typeface="楷体" panose="02010609060101010101" pitchFamily="49" charset="-122"/>
              </a:rPr>
              <a:t>命题逻辑公式的真值计算过程是后序遍历其抽象语法树的过程</a:t>
            </a:r>
          </a:p>
          <a:p>
            <a:pPr marL="285750" indent="-285750">
              <a:spcBef>
                <a:spcPts val="600"/>
              </a:spcBef>
              <a:spcAft>
                <a:spcPts val="600"/>
              </a:spcAft>
              <a:buFont typeface="Arial" panose="020B0604020202020204" pitchFamily="34" charset="0"/>
              <a:buChar char="•"/>
            </a:pPr>
            <a:r>
              <a:rPr lang="zh-CN" altLang="en-US" sz="1600" dirty="0">
                <a:solidFill>
                  <a:schemeClr val="accent6">
                    <a:lumMod val="50000"/>
                  </a:schemeClr>
                </a:solidFill>
                <a:latin typeface="宋体" panose="02010600030101010101" pitchFamily="2" charset="-122"/>
                <a:ea typeface="宋体" panose="02010600030101010101" pitchFamily="2" charset="-122"/>
              </a:rPr>
              <a:t>由叶子顶点的命题变量的真值得到它的父亲顶点对应公式的真值</a:t>
            </a:r>
          </a:p>
          <a:p>
            <a:pPr marL="285750" indent="-285750">
              <a:spcBef>
                <a:spcPts val="600"/>
              </a:spcBef>
              <a:spcAft>
                <a:spcPts val="600"/>
              </a:spcAft>
              <a:buFont typeface="Arial" panose="020B0604020202020204" pitchFamily="34" charset="0"/>
              <a:buChar char="•"/>
            </a:pPr>
            <a:r>
              <a:rPr lang="zh-CN" altLang="en-US" sz="1600" dirty="0">
                <a:solidFill>
                  <a:schemeClr val="accent6">
                    <a:lumMod val="50000"/>
                  </a:schemeClr>
                </a:solidFill>
                <a:latin typeface="宋体" panose="02010600030101010101" pitchFamily="2" charset="-122"/>
                <a:ea typeface="宋体" panose="02010600030101010101" pitchFamily="2" charset="-122"/>
              </a:rPr>
              <a:t>然后再得到上一层内部顶点对应公式的真值等等</a:t>
            </a:r>
            <a:endParaRPr lang="en-US" altLang="zh-CN" sz="1600" dirty="0">
              <a:solidFill>
                <a:schemeClr val="accent6">
                  <a:lumMod val="50000"/>
                </a:schemeClr>
              </a:solidFill>
              <a:latin typeface="宋体" panose="02010600030101010101" pitchFamily="2" charset="-122"/>
              <a:ea typeface="宋体" panose="02010600030101010101" pitchFamily="2" charset="-122"/>
            </a:endParaRPr>
          </a:p>
          <a:p>
            <a:pPr marL="285750" indent="-285750">
              <a:spcBef>
                <a:spcPts val="600"/>
              </a:spcBef>
              <a:spcAft>
                <a:spcPts val="600"/>
              </a:spcAft>
              <a:buFont typeface="Arial" panose="020B0604020202020204" pitchFamily="34" charset="0"/>
              <a:buChar char="•"/>
            </a:pPr>
            <a:r>
              <a:rPr lang="zh-CN" altLang="en-US" sz="1600" dirty="0">
                <a:solidFill>
                  <a:schemeClr val="accent6">
                    <a:lumMod val="50000"/>
                  </a:schemeClr>
                </a:solidFill>
                <a:latin typeface="宋体" panose="02010600030101010101" pitchFamily="2" charset="-122"/>
                <a:ea typeface="宋体" panose="02010600030101010101" pitchFamily="2" charset="-122"/>
              </a:rPr>
              <a:t>一直到根对应公式，即整个公式的真值</a:t>
            </a:r>
          </a:p>
        </p:txBody>
      </p:sp>
      <p:sp>
        <p:nvSpPr>
          <p:cNvPr id="73" name="文本框 72">
            <a:extLst>
              <a:ext uri="{FF2B5EF4-FFF2-40B4-BE49-F238E27FC236}">
                <a16:creationId xmlns:a16="http://schemas.microsoft.com/office/drawing/2014/main" id="{47720261-8EF3-40A3-9F90-948DE5EB37E5}"/>
              </a:ext>
            </a:extLst>
          </p:cNvPr>
          <p:cNvSpPr txBox="1"/>
          <p:nvPr/>
        </p:nvSpPr>
        <p:spPr>
          <a:xfrm>
            <a:off x="569842" y="2378640"/>
            <a:ext cx="1634594" cy="307777"/>
          </a:xfrm>
          <a:prstGeom prst="rect">
            <a:avLst/>
          </a:prstGeom>
          <a:solidFill>
            <a:schemeClr val="accent4">
              <a:lumMod val="20000"/>
              <a:lumOff val="80000"/>
            </a:schemeClr>
          </a:solidFill>
        </p:spPr>
        <p:txBody>
          <a:bodyPr wrap="square" rtlCol="0">
            <a:spAutoFit/>
          </a:bodyPr>
          <a:lstStyle/>
          <a:p>
            <a:r>
              <a:rPr lang="zh-CN" altLang="en-US" sz="1400" b="1" dirty="0">
                <a:solidFill>
                  <a:schemeClr val="accent6">
                    <a:lumMod val="50000"/>
                  </a:schemeClr>
                </a:solidFill>
                <a:latin typeface="楷体" panose="02010609060101010101" pitchFamily="49" charset="-122"/>
                <a:ea typeface="楷体" panose="02010609060101010101" pitchFamily="49" charset="-122"/>
              </a:rPr>
              <a:t>公式的抽象语法树</a:t>
            </a:r>
          </a:p>
        </p:txBody>
      </p:sp>
    </p:spTree>
    <p:extLst>
      <p:ext uri="{BB962C8B-B14F-4D97-AF65-F5344CB8AC3E}">
        <p14:creationId xmlns:p14="http://schemas.microsoft.com/office/powerpoint/2010/main" val="1962042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anim calcmode="lin" valueType="num">
                                      <p:cBhvr additive="base">
                                        <p:cTn id="7" dur="500" fill="hold"/>
                                        <p:tgtEl>
                                          <p:spTgt spid="62"/>
                                        </p:tgtEl>
                                        <p:attrNameLst>
                                          <p:attrName>ppt_x</p:attrName>
                                        </p:attrNameLst>
                                      </p:cBhvr>
                                      <p:tavLst>
                                        <p:tav tm="0">
                                          <p:val>
                                            <p:strVal val="#ppt_x"/>
                                          </p:val>
                                        </p:tav>
                                        <p:tav tm="100000">
                                          <p:val>
                                            <p:strVal val="#ppt_x"/>
                                          </p:val>
                                        </p:tav>
                                      </p:tavLst>
                                    </p:anim>
                                    <p:anim calcmode="lin" valueType="num">
                                      <p:cBhvr additive="base">
                                        <p:cTn id="8"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3"/>
                                        </p:tgtEl>
                                        <p:attrNameLst>
                                          <p:attrName>style.visibility</p:attrName>
                                        </p:attrNameLst>
                                      </p:cBhvr>
                                      <p:to>
                                        <p:strVal val="visible"/>
                                      </p:to>
                                    </p:set>
                                    <p:anim calcmode="lin" valueType="num">
                                      <p:cBhvr additive="base">
                                        <p:cTn id="13" dur="500" fill="hold"/>
                                        <p:tgtEl>
                                          <p:spTgt spid="63"/>
                                        </p:tgtEl>
                                        <p:attrNameLst>
                                          <p:attrName>ppt_x</p:attrName>
                                        </p:attrNameLst>
                                      </p:cBhvr>
                                      <p:tavLst>
                                        <p:tav tm="0">
                                          <p:val>
                                            <p:strVal val="#ppt_x"/>
                                          </p:val>
                                        </p:tav>
                                        <p:tav tm="100000">
                                          <p:val>
                                            <p:strVal val="#ppt_x"/>
                                          </p:val>
                                        </p:tav>
                                      </p:tavLst>
                                    </p:anim>
                                    <p:anim calcmode="lin" valueType="num">
                                      <p:cBhvr additive="base">
                                        <p:cTn id="14"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4"/>
                                        </p:tgtEl>
                                        <p:attrNameLst>
                                          <p:attrName>style.visibility</p:attrName>
                                        </p:attrNameLst>
                                      </p:cBhvr>
                                      <p:to>
                                        <p:strVal val="visible"/>
                                      </p:to>
                                    </p:set>
                                    <p:anim calcmode="lin" valueType="num">
                                      <p:cBhvr additive="base">
                                        <p:cTn id="19" dur="500" fill="hold"/>
                                        <p:tgtEl>
                                          <p:spTgt spid="64"/>
                                        </p:tgtEl>
                                        <p:attrNameLst>
                                          <p:attrName>ppt_x</p:attrName>
                                        </p:attrNameLst>
                                      </p:cBhvr>
                                      <p:tavLst>
                                        <p:tav tm="0">
                                          <p:val>
                                            <p:strVal val="#ppt_x"/>
                                          </p:val>
                                        </p:tav>
                                        <p:tav tm="100000">
                                          <p:val>
                                            <p:strVal val="#ppt_x"/>
                                          </p:val>
                                        </p:tav>
                                      </p:tavLst>
                                    </p:anim>
                                    <p:anim calcmode="lin" valueType="num">
                                      <p:cBhvr additive="base">
                                        <p:cTn id="20"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5"/>
                                        </p:tgtEl>
                                        <p:attrNameLst>
                                          <p:attrName>style.visibility</p:attrName>
                                        </p:attrNameLst>
                                      </p:cBhvr>
                                      <p:to>
                                        <p:strVal val="visible"/>
                                      </p:to>
                                    </p:set>
                                    <p:anim calcmode="lin" valueType="num">
                                      <p:cBhvr additive="base">
                                        <p:cTn id="25" dur="500" fill="hold"/>
                                        <p:tgtEl>
                                          <p:spTgt spid="65"/>
                                        </p:tgtEl>
                                        <p:attrNameLst>
                                          <p:attrName>ppt_x</p:attrName>
                                        </p:attrNameLst>
                                      </p:cBhvr>
                                      <p:tavLst>
                                        <p:tav tm="0">
                                          <p:val>
                                            <p:strVal val="#ppt_x"/>
                                          </p:val>
                                        </p:tav>
                                        <p:tav tm="100000">
                                          <p:val>
                                            <p:strVal val="#ppt_x"/>
                                          </p:val>
                                        </p:tav>
                                      </p:tavLst>
                                    </p:anim>
                                    <p:anim calcmode="lin" valueType="num">
                                      <p:cBhvr additive="base">
                                        <p:cTn id="26"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6"/>
                                        </p:tgtEl>
                                        <p:attrNameLst>
                                          <p:attrName>style.visibility</p:attrName>
                                        </p:attrNameLst>
                                      </p:cBhvr>
                                      <p:to>
                                        <p:strVal val="visible"/>
                                      </p:to>
                                    </p:set>
                                    <p:anim calcmode="lin" valueType="num">
                                      <p:cBhvr additive="base">
                                        <p:cTn id="31" dur="500" fill="hold"/>
                                        <p:tgtEl>
                                          <p:spTgt spid="66"/>
                                        </p:tgtEl>
                                        <p:attrNameLst>
                                          <p:attrName>ppt_x</p:attrName>
                                        </p:attrNameLst>
                                      </p:cBhvr>
                                      <p:tavLst>
                                        <p:tav tm="0">
                                          <p:val>
                                            <p:strVal val="#ppt_x"/>
                                          </p:val>
                                        </p:tav>
                                        <p:tav tm="100000">
                                          <p:val>
                                            <p:strVal val="#ppt_x"/>
                                          </p:val>
                                        </p:tav>
                                      </p:tavLst>
                                    </p:anim>
                                    <p:anim calcmode="lin" valueType="num">
                                      <p:cBhvr additive="base">
                                        <p:cTn id="32"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7"/>
                                        </p:tgtEl>
                                        <p:attrNameLst>
                                          <p:attrName>style.visibility</p:attrName>
                                        </p:attrNameLst>
                                      </p:cBhvr>
                                      <p:to>
                                        <p:strVal val="visible"/>
                                      </p:to>
                                    </p:set>
                                    <p:anim calcmode="lin" valueType="num">
                                      <p:cBhvr additive="base">
                                        <p:cTn id="37" dur="500" fill="hold"/>
                                        <p:tgtEl>
                                          <p:spTgt spid="67"/>
                                        </p:tgtEl>
                                        <p:attrNameLst>
                                          <p:attrName>ppt_x</p:attrName>
                                        </p:attrNameLst>
                                      </p:cBhvr>
                                      <p:tavLst>
                                        <p:tav tm="0">
                                          <p:val>
                                            <p:strVal val="#ppt_x"/>
                                          </p:val>
                                        </p:tav>
                                        <p:tav tm="100000">
                                          <p:val>
                                            <p:strVal val="#ppt_x"/>
                                          </p:val>
                                        </p:tav>
                                      </p:tavLst>
                                    </p:anim>
                                    <p:anim calcmode="lin" valueType="num">
                                      <p:cBhvr additive="base">
                                        <p:cTn id="38"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0"/>
                                        </p:tgtEl>
                                        <p:attrNameLst>
                                          <p:attrName>style.visibility</p:attrName>
                                        </p:attrNameLst>
                                      </p:cBhvr>
                                      <p:to>
                                        <p:strVal val="visible"/>
                                      </p:to>
                                    </p:set>
                                    <p:anim calcmode="lin" valueType="num">
                                      <p:cBhvr additive="base">
                                        <p:cTn id="43" dur="500" fill="hold"/>
                                        <p:tgtEl>
                                          <p:spTgt spid="70"/>
                                        </p:tgtEl>
                                        <p:attrNameLst>
                                          <p:attrName>ppt_x</p:attrName>
                                        </p:attrNameLst>
                                      </p:cBhvr>
                                      <p:tavLst>
                                        <p:tav tm="0">
                                          <p:val>
                                            <p:strVal val="#ppt_x"/>
                                          </p:val>
                                        </p:tav>
                                        <p:tav tm="100000">
                                          <p:val>
                                            <p:strVal val="#ppt_x"/>
                                          </p:val>
                                        </p:tav>
                                      </p:tavLst>
                                    </p:anim>
                                    <p:anim calcmode="lin" valueType="num">
                                      <p:cBhvr additive="base">
                                        <p:cTn id="44" dur="500" fill="hold"/>
                                        <p:tgtEl>
                                          <p:spTgt spid="70"/>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68"/>
                                        </p:tgtEl>
                                        <p:attrNameLst>
                                          <p:attrName>style.visibility</p:attrName>
                                        </p:attrNameLst>
                                      </p:cBhvr>
                                      <p:to>
                                        <p:strVal val="visible"/>
                                      </p:to>
                                    </p:set>
                                    <p:anim calcmode="lin" valueType="num">
                                      <p:cBhvr additive="base">
                                        <p:cTn id="47" dur="500" fill="hold"/>
                                        <p:tgtEl>
                                          <p:spTgt spid="68"/>
                                        </p:tgtEl>
                                        <p:attrNameLst>
                                          <p:attrName>ppt_x</p:attrName>
                                        </p:attrNameLst>
                                      </p:cBhvr>
                                      <p:tavLst>
                                        <p:tav tm="0">
                                          <p:val>
                                            <p:strVal val="#ppt_x"/>
                                          </p:val>
                                        </p:tav>
                                        <p:tav tm="100000">
                                          <p:val>
                                            <p:strVal val="#ppt_x"/>
                                          </p:val>
                                        </p:tav>
                                      </p:tavLst>
                                    </p:anim>
                                    <p:anim calcmode="lin" valueType="num">
                                      <p:cBhvr additive="base">
                                        <p:cTn id="48" dur="500" fill="hold"/>
                                        <p:tgtEl>
                                          <p:spTgt spid="68"/>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71"/>
                                        </p:tgtEl>
                                        <p:attrNameLst>
                                          <p:attrName>style.visibility</p:attrName>
                                        </p:attrNameLst>
                                      </p:cBhvr>
                                      <p:to>
                                        <p:strVal val="visible"/>
                                      </p:to>
                                    </p:set>
                                    <p:anim calcmode="lin" valueType="num">
                                      <p:cBhvr additive="base">
                                        <p:cTn id="53" dur="500" fill="hold"/>
                                        <p:tgtEl>
                                          <p:spTgt spid="71"/>
                                        </p:tgtEl>
                                        <p:attrNameLst>
                                          <p:attrName>ppt_x</p:attrName>
                                        </p:attrNameLst>
                                      </p:cBhvr>
                                      <p:tavLst>
                                        <p:tav tm="0">
                                          <p:val>
                                            <p:strVal val="#ppt_x"/>
                                          </p:val>
                                        </p:tav>
                                        <p:tav tm="100000">
                                          <p:val>
                                            <p:strVal val="#ppt_x"/>
                                          </p:val>
                                        </p:tav>
                                      </p:tavLst>
                                    </p:anim>
                                    <p:anim calcmode="lin" valueType="num">
                                      <p:cBhvr additive="base">
                                        <p:cTn id="54"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3" grpId="0" animBg="1"/>
      <p:bldP spid="64" grpId="0" animBg="1"/>
      <p:bldP spid="65" grpId="0" animBg="1"/>
      <p:bldP spid="66" grpId="0" animBg="1"/>
      <p:bldP spid="67" grpId="0" animBg="1"/>
      <p:bldP spid="70" grpId="0" animBg="1"/>
      <p:bldP spid="7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命题逻辑公式的语义</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第三讲 命题逻辑公式语法和语义</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15</a:t>
            </a:fld>
            <a:r>
              <a:rPr lang="en-US" altLang="zh-CN">
                <a:latin typeface="Arial" panose="020B0604020202020204" pitchFamily="34" charset="0"/>
                <a:ea typeface="楷体" panose="02010609060101010101" pitchFamily="49" charset="-122"/>
                <a:cs typeface="Arial" panose="020B0604020202020204" pitchFamily="34" charset="0"/>
              </a:rPr>
              <a:t>/38</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计算命题逻辑公式真值的关键</a:t>
            </a:r>
          </a:p>
        </p:txBody>
      </p:sp>
      <p:sp>
        <p:nvSpPr>
          <p:cNvPr id="11" name="矩形: 圆角 10">
            <a:extLst>
              <a:ext uri="{FF2B5EF4-FFF2-40B4-BE49-F238E27FC236}">
                <a16:creationId xmlns:a16="http://schemas.microsoft.com/office/drawing/2014/main" id="{83FABD2E-B781-4CFC-841C-B7C4E7A94A33}"/>
              </a:ext>
            </a:extLst>
          </p:cNvPr>
          <p:cNvSpPr/>
          <p:nvPr/>
        </p:nvSpPr>
        <p:spPr>
          <a:xfrm>
            <a:off x="618372" y="1136341"/>
            <a:ext cx="5305350" cy="45928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a:solidFill>
                  <a:schemeClr val="accent2">
                    <a:lumMod val="50000"/>
                  </a:schemeClr>
                </a:solidFill>
              </a:rPr>
              <a:t>计算命题逻辑公式真值的关键是什么？</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0238A208-6A25-49AB-BC71-59F7E4A475F6}"/>
                  </a:ext>
                </a:extLst>
              </p:cNvPr>
              <p:cNvSpPr txBox="1"/>
              <p:nvPr/>
            </p:nvSpPr>
            <p:spPr>
              <a:xfrm>
                <a:off x="3809999" y="1941384"/>
                <a:ext cx="4572000" cy="1667764"/>
              </a:xfrm>
              <a:prstGeom prst="rect">
                <a:avLst/>
              </a:prstGeom>
              <a:solidFill>
                <a:srgbClr val="FFFFCC"/>
              </a:solidFill>
              <a:ln w="12700">
                <a:solidFill>
                  <a:srgbClr val="C00000"/>
                </a:solidFill>
              </a:ln>
            </p:spPr>
            <p:txBody>
              <a:bodyPr wrap="square" rtlCol="0">
                <a:spAutoFit/>
              </a:bodyPr>
              <a:lstStyle/>
              <a:p>
                <a:pPr marL="342900" indent="-342900">
                  <a:lnSpc>
                    <a:spcPct val="150000"/>
                  </a:lnSpc>
                  <a:buFont typeface="Arial" panose="020B0604020202020204" pitchFamily="34" charset="0"/>
                  <a:buChar char="•"/>
                </a:pPr>
                <a:r>
                  <a:rPr lang="zh-CN" altLang="en-US" sz="2400" b="1">
                    <a:solidFill>
                      <a:srgbClr val="C00000"/>
                    </a:solidFill>
                    <a:latin typeface="楷体" panose="02010609060101010101" pitchFamily="49" charset="-122"/>
                    <a:ea typeface="楷体" panose="02010609060101010101" pitchFamily="49" charset="-122"/>
                  </a:rPr>
                  <a:t>真值赋值函数：</a:t>
                </a:r>
                <a14:m>
                  <m:oMath xmlns:m="http://schemas.openxmlformats.org/officeDocument/2006/math">
                    <m:r>
                      <a:rPr lang="en-US" altLang="zh-CN" sz="2400" b="1" i="1" smtClean="0">
                        <a:solidFill>
                          <a:srgbClr val="C00000"/>
                        </a:solidFill>
                        <a:latin typeface="Cambria Math" panose="02040503050406030204" pitchFamily="18" charset="0"/>
                        <a:ea typeface="楷体" panose="02010609060101010101" pitchFamily="49" charset="-122"/>
                      </a:rPr>
                      <m:t>𝝈</m:t>
                    </m:r>
                  </m:oMath>
                </a14:m>
                <a:r>
                  <a:rPr lang="en-US" altLang="zh-CN" sz="2400" b="1">
                    <a:solidFill>
                      <a:srgbClr val="C00000"/>
                    </a:solidFill>
                    <a:latin typeface="楷体" panose="02010609060101010101" pitchFamily="49" charset="-122"/>
                    <a:ea typeface="楷体" panose="02010609060101010101" pitchFamily="49" charset="-122"/>
                  </a:rPr>
                  <a:t>:</a:t>
                </a:r>
                <a:r>
                  <a:rPr lang="en-US" altLang="zh-CN" sz="2400" b="1">
                    <a:solidFill>
                      <a:srgbClr val="C00000"/>
                    </a:solidFill>
                    <a:latin typeface="Times New Roman" panose="02020603050405020304" pitchFamily="18" charset="0"/>
                    <a:ea typeface="楷体" panose="02010609060101010101" pitchFamily="49" charset="-122"/>
                    <a:cs typeface="Times New Roman" panose="02020603050405020304" pitchFamily="18" charset="0"/>
                  </a:rPr>
                  <a:t>Var</a:t>
                </a:r>
                <a14:m>
                  <m:oMath xmlns:m="http://schemas.openxmlformats.org/officeDocument/2006/math">
                    <m:r>
                      <a:rPr lang="en-US" altLang="zh-CN" sz="2400" b="1" i="1" smtClean="0">
                        <a:solidFill>
                          <a:srgbClr val="C00000"/>
                        </a:solidFill>
                        <a:latin typeface="Cambria Math" panose="02040503050406030204" pitchFamily="18" charset="0"/>
                        <a:ea typeface="楷体" panose="02010609060101010101" pitchFamily="49" charset="-122"/>
                      </a:rPr>
                      <m:t>→</m:t>
                    </m:r>
                  </m:oMath>
                </a14:m>
                <a:r>
                  <a:rPr lang="en-US" altLang="zh-CN" sz="2400" b="1">
                    <a:solidFill>
                      <a:srgbClr val="C00000"/>
                    </a:solidFill>
                    <a:latin typeface="Arial" panose="020B0604020202020204" pitchFamily="34" charset="0"/>
                    <a:ea typeface="楷体" panose="02010609060101010101" pitchFamily="49" charset="-122"/>
                    <a:cs typeface="Arial" panose="020B0604020202020204" pitchFamily="34" charset="0"/>
                  </a:rPr>
                  <a:t>{0, 1}</a:t>
                </a:r>
              </a:p>
              <a:p>
                <a:pPr marL="342900" indent="-342900">
                  <a:lnSpc>
                    <a:spcPct val="150000"/>
                  </a:lnSpc>
                  <a:buFont typeface="Arial" panose="020B0604020202020204" pitchFamily="34" charset="0"/>
                  <a:buChar char="•"/>
                </a:pPr>
                <a:r>
                  <a:rPr lang="zh-CN" altLang="en-US" sz="2400" b="1">
                    <a:solidFill>
                      <a:srgbClr val="C00000"/>
                    </a:solidFill>
                    <a:latin typeface="楷体" panose="02010609060101010101" pitchFamily="49" charset="-122"/>
                    <a:ea typeface="楷体" panose="02010609060101010101" pitchFamily="49" charset="-122"/>
                  </a:rPr>
                  <a:t>公式语法结构：抽象语法树</a:t>
                </a:r>
                <a:endParaRPr lang="en-US" altLang="zh-CN" sz="2400" b="1">
                  <a:solidFill>
                    <a:srgbClr val="C00000"/>
                  </a:solidFill>
                  <a:latin typeface="楷体" panose="02010609060101010101" pitchFamily="49" charset="-122"/>
                  <a:ea typeface="楷体" panose="02010609060101010101" pitchFamily="49" charset="-122"/>
                </a:endParaRPr>
              </a:p>
              <a:p>
                <a:pPr marL="342900" indent="-342900">
                  <a:lnSpc>
                    <a:spcPct val="150000"/>
                  </a:lnSpc>
                  <a:buFont typeface="Arial" panose="020B0604020202020204" pitchFamily="34" charset="0"/>
                  <a:buChar char="•"/>
                </a:pPr>
                <a:r>
                  <a:rPr lang="zh-CN" altLang="en-US" sz="2400" b="1">
                    <a:solidFill>
                      <a:srgbClr val="C00000"/>
                    </a:solidFill>
                    <a:latin typeface="楷体" panose="02010609060101010101" pitchFamily="49" charset="-122"/>
                    <a:ea typeface="楷体" panose="02010609060101010101" pitchFamily="49" charset="-122"/>
                  </a:rPr>
                  <a:t>逻辑运算符的真值计算方法</a:t>
                </a:r>
              </a:p>
            </p:txBody>
          </p:sp>
        </mc:Choice>
        <mc:Fallback xmlns="">
          <p:sp>
            <p:nvSpPr>
              <p:cNvPr id="2" name="文本框 1">
                <a:extLst>
                  <a:ext uri="{FF2B5EF4-FFF2-40B4-BE49-F238E27FC236}">
                    <a16:creationId xmlns:a16="http://schemas.microsoft.com/office/drawing/2014/main" id="{0238A208-6A25-49AB-BC71-59F7E4A475F6}"/>
                  </a:ext>
                </a:extLst>
              </p:cNvPr>
              <p:cNvSpPr txBox="1">
                <a:spLocks noRot="1" noChangeAspect="1" noMove="1" noResize="1" noEditPoints="1" noAdjustHandles="1" noChangeArrowheads="1" noChangeShapeType="1" noTextEdit="1"/>
              </p:cNvSpPr>
              <p:nvPr/>
            </p:nvSpPr>
            <p:spPr>
              <a:xfrm>
                <a:off x="3809999" y="1941384"/>
                <a:ext cx="4572000" cy="1667764"/>
              </a:xfrm>
              <a:prstGeom prst="rect">
                <a:avLst/>
              </a:prstGeom>
              <a:blipFill>
                <a:blip r:embed="rId2"/>
                <a:stretch>
                  <a:fillRect l="-1596" r="-266" b="-7246"/>
                </a:stretch>
              </a:blipFill>
              <a:ln w="12700">
                <a:solidFill>
                  <a:srgbClr val="C00000"/>
                </a:solidFill>
              </a:ln>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8A57DD6C-4895-4660-8130-A634345C548A}"/>
              </a:ext>
            </a:extLst>
          </p:cNvPr>
          <p:cNvPicPr>
            <a:picLocks noChangeAspect="1"/>
          </p:cNvPicPr>
          <p:nvPr/>
        </p:nvPicPr>
        <p:blipFill>
          <a:blip r:embed="rId3"/>
          <a:stretch>
            <a:fillRect/>
          </a:stretch>
        </p:blipFill>
        <p:spPr>
          <a:xfrm>
            <a:off x="3362014" y="3884017"/>
            <a:ext cx="5467971" cy="2180001"/>
          </a:xfrm>
          <a:prstGeom prst="rect">
            <a:avLst/>
          </a:prstGeom>
        </p:spPr>
      </p:pic>
    </p:spTree>
    <p:extLst>
      <p:ext uri="{BB962C8B-B14F-4D97-AF65-F5344CB8AC3E}">
        <p14:creationId xmlns:p14="http://schemas.microsoft.com/office/powerpoint/2010/main" val="17982407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02908C44-5F92-4AB9-A8EC-C3E31B10D664}"/>
              </a:ext>
            </a:extLst>
          </p:cNvPr>
          <p:cNvPicPr>
            <a:picLocks noChangeAspect="1"/>
          </p:cNvPicPr>
          <p:nvPr/>
        </p:nvPicPr>
        <p:blipFill>
          <a:blip r:embed="rId3"/>
          <a:stretch>
            <a:fillRect/>
          </a:stretch>
        </p:blipFill>
        <p:spPr>
          <a:xfrm>
            <a:off x="1197760" y="0"/>
            <a:ext cx="10101281" cy="6858000"/>
          </a:xfrm>
          <a:prstGeom prst="rect">
            <a:avLst/>
          </a:prstGeom>
        </p:spPr>
      </p:pic>
      <p:sp>
        <p:nvSpPr>
          <p:cNvPr id="5" name="文本框 4">
            <a:extLst>
              <a:ext uri="{FF2B5EF4-FFF2-40B4-BE49-F238E27FC236}">
                <a16:creationId xmlns:a16="http://schemas.microsoft.com/office/drawing/2014/main" id="{4B196232-0C9B-48D9-8B1E-9DC942DB7031}"/>
              </a:ext>
            </a:extLst>
          </p:cNvPr>
          <p:cNvSpPr txBox="1"/>
          <p:nvPr/>
        </p:nvSpPr>
        <p:spPr>
          <a:xfrm>
            <a:off x="1385530" y="1529865"/>
            <a:ext cx="9725739" cy="907941"/>
          </a:xfrm>
          <a:prstGeom prst="rect">
            <a:avLst/>
          </a:prstGeom>
          <a:solidFill>
            <a:schemeClr val="accent4">
              <a:lumMod val="20000"/>
              <a:lumOff val="80000"/>
            </a:schemeClr>
          </a:solidFill>
        </p:spPr>
        <p:txBody>
          <a:bodyPr wrap="none" rtlCol="0">
            <a:spAutoFit/>
          </a:bodyPr>
          <a:lstStyle/>
          <a:p>
            <a:pPr>
              <a:spcBef>
                <a:spcPts val="600"/>
              </a:spcBef>
            </a:pPr>
            <a:r>
              <a:rPr lang="zh-CN" altLang="en-US" sz="2400" b="1" dirty="0">
                <a:solidFill>
                  <a:srgbClr val="002060"/>
                </a:solidFill>
              </a:rPr>
              <a:t>命题逻辑公式真值表以表格形式给出公式在所有真值赋值函数下的真值</a:t>
            </a:r>
            <a:endParaRPr lang="en-US" altLang="zh-CN" sz="2400" b="1" dirty="0">
              <a:solidFill>
                <a:srgbClr val="002060"/>
              </a:solidFill>
            </a:endParaRPr>
          </a:p>
          <a:p>
            <a:pPr marL="285750" indent="-285750">
              <a:spcBef>
                <a:spcPts val="600"/>
              </a:spcBef>
              <a:buFont typeface="Arial" panose="020B0604020202020204" pitchFamily="34" charset="0"/>
              <a:buChar char="•"/>
            </a:pPr>
            <a:r>
              <a:rPr lang="zh-CN" altLang="en-US" sz="2400" b="1" dirty="0">
                <a:solidFill>
                  <a:srgbClr val="C00000"/>
                </a:solidFill>
                <a:latin typeface="楷体" panose="02010609060101010101" pitchFamily="49" charset="-122"/>
                <a:ea typeface="楷体" panose="02010609060101010101" pitchFamily="49" charset="-122"/>
              </a:rPr>
              <a:t>也即给出公式中命题变量所有可能的真值取值下公式的真值</a:t>
            </a:r>
          </a:p>
        </p:txBody>
      </p:sp>
    </p:spTree>
    <p:extLst>
      <p:ext uri="{BB962C8B-B14F-4D97-AF65-F5344CB8AC3E}">
        <p14:creationId xmlns:p14="http://schemas.microsoft.com/office/powerpoint/2010/main" val="11799290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60BCBDFD-87C9-4D2B-8BFD-DC2748A8B39C}"/>
              </a:ext>
            </a:extLst>
          </p:cNvPr>
          <p:cNvPicPr>
            <a:picLocks noChangeAspect="1"/>
          </p:cNvPicPr>
          <p:nvPr/>
        </p:nvPicPr>
        <p:blipFill>
          <a:blip r:embed="rId3"/>
          <a:stretch>
            <a:fillRect/>
          </a:stretch>
        </p:blipFill>
        <p:spPr>
          <a:xfrm>
            <a:off x="1150835" y="0"/>
            <a:ext cx="9890329" cy="6858000"/>
          </a:xfrm>
          <a:prstGeom prst="rect">
            <a:avLst/>
          </a:prstGeom>
        </p:spPr>
      </p:pic>
    </p:spTree>
    <p:extLst>
      <p:ext uri="{BB962C8B-B14F-4D97-AF65-F5344CB8AC3E}">
        <p14:creationId xmlns:p14="http://schemas.microsoft.com/office/powerpoint/2010/main" val="20050848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命题逻辑公式的语义</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第三讲 命题逻辑公式语法和语义</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A84936A-AD8A-4245-A4DE-139658DA8B11}" type="slidenum">
              <a:rPr lang="en-US" altLang="zh-CN" smtClean="0">
                <a:latin typeface="Arial" panose="020B0604020202020204" pitchFamily="34" charset="0"/>
                <a:ea typeface="楷体" panose="02010609060101010101" pitchFamily="49" charset="-122"/>
                <a:cs typeface="Arial" panose="020B0604020202020204" pitchFamily="34" charset="0"/>
              </a:rPr>
              <a:t>18</a:t>
            </a:fld>
            <a:r>
              <a:rPr lang="en-US" altLang="zh-CN">
                <a:latin typeface="Arial" panose="020B0604020202020204" pitchFamily="34" charset="0"/>
                <a:ea typeface="楷体" panose="02010609060101010101" pitchFamily="49" charset="-122"/>
                <a:cs typeface="Arial" panose="020B0604020202020204" pitchFamily="34" charset="0"/>
              </a:rPr>
              <a:t>/38</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0" y="307989"/>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命题逻辑公式的真值表</a:t>
            </a:r>
          </a:p>
        </p:txBody>
      </p:sp>
      <p:sp>
        <p:nvSpPr>
          <p:cNvPr id="11" name="文本框 10">
            <a:extLst>
              <a:ext uri="{FF2B5EF4-FFF2-40B4-BE49-F238E27FC236}">
                <a16:creationId xmlns:a16="http://schemas.microsoft.com/office/drawing/2014/main" id="{F20F9D50-8D32-42F1-A4E4-602CB4C8E9C9}"/>
              </a:ext>
            </a:extLst>
          </p:cNvPr>
          <p:cNvSpPr txBox="1"/>
          <p:nvPr/>
        </p:nvSpPr>
        <p:spPr>
          <a:xfrm>
            <a:off x="279523" y="1004553"/>
            <a:ext cx="5402820" cy="1477328"/>
          </a:xfrm>
          <a:prstGeom prst="rect">
            <a:avLst/>
          </a:prstGeom>
          <a:solidFill>
            <a:schemeClr val="accent2">
              <a:lumMod val="20000"/>
              <a:lumOff val="80000"/>
            </a:schemeClr>
          </a:solidFill>
        </p:spPr>
        <p:txBody>
          <a:bodyPr wrap="square" rtlCol="0">
            <a:spAutoFit/>
          </a:bodyPr>
          <a:lstStyle/>
          <a:p>
            <a:pPr algn="ctr">
              <a:spcBef>
                <a:spcPts val="600"/>
              </a:spcBef>
              <a:spcAft>
                <a:spcPts val="600"/>
              </a:spcAft>
            </a:pPr>
            <a:r>
              <a:rPr lang="en-US" altLang="zh-CN" sz="2000" dirty="0">
                <a:solidFill>
                  <a:srgbClr val="C00000"/>
                </a:solidFill>
                <a:latin typeface="仿宋" panose="02010609060101010101" pitchFamily="49" charset="-122"/>
                <a:ea typeface="仿宋" panose="02010609060101010101" pitchFamily="49" charset="-122"/>
              </a:rPr>
              <a:t>《</a:t>
            </a:r>
            <a:r>
              <a:rPr lang="zh-CN" altLang="en-US" sz="2000" dirty="0">
                <a:solidFill>
                  <a:srgbClr val="C00000"/>
                </a:solidFill>
                <a:latin typeface="仿宋" panose="02010609060101010101" pitchFamily="49" charset="-122"/>
                <a:ea typeface="仿宋" panose="02010609060101010101" pitchFamily="49" charset="-122"/>
              </a:rPr>
              <a:t>网络安全审查办法</a:t>
            </a:r>
            <a:r>
              <a:rPr lang="en-US" altLang="zh-CN" sz="2000" dirty="0">
                <a:solidFill>
                  <a:srgbClr val="C00000"/>
                </a:solidFill>
                <a:latin typeface="仿宋" panose="02010609060101010101" pitchFamily="49" charset="-122"/>
                <a:ea typeface="仿宋" panose="02010609060101010101" pitchFamily="49" charset="-122"/>
              </a:rPr>
              <a:t>》</a:t>
            </a:r>
            <a:r>
              <a:rPr lang="zh-CN" altLang="en-US" sz="2000" dirty="0">
                <a:solidFill>
                  <a:srgbClr val="C00000"/>
                </a:solidFill>
                <a:latin typeface="仿宋" panose="02010609060101010101" pitchFamily="49" charset="-122"/>
                <a:ea typeface="仿宋" panose="02010609060101010101" pitchFamily="49" charset="-122"/>
              </a:rPr>
              <a:t>第七条</a:t>
            </a:r>
            <a:endParaRPr lang="en-US" altLang="zh-CN" sz="2000" dirty="0">
              <a:solidFill>
                <a:srgbClr val="C00000"/>
              </a:solidFill>
              <a:latin typeface="仿宋" panose="02010609060101010101" pitchFamily="49" charset="-122"/>
              <a:ea typeface="仿宋" panose="02010609060101010101" pitchFamily="49" charset="-122"/>
            </a:endParaRPr>
          </a:p>
          <a:p>
            <a:pPr algn="ctr">
              <a:spcBef>
                <a:spcPts val="600"/>
              </a:spcBef>
              <a:spcAft>
                <a:spcPts val="600"/>
              </a:spcAft>
            </a:pPr>
            <a:r>
              <a:rPr lang="zh-CN" altLang="en-US" sz="2000" dirty="0">
                <a:solidFill>
                  <a:srgbClr val="C00000"/>
                </a:solidFill>
              </a:rPr>
              <a:t>掌握超过</a:t>
            </a:r>
            <a:r>
              <a:rPr lang="en-US" altLang="zh-CN" sz="2000" dirty="0">
                <a:solidFill>
                  <a:srgbClr val="C00000"/>
                </a:solidFill>
              </a:rPr>
              <a:t>100</a:t>
            </a:r>
            <a:r>
              <a:rPr lang="zh-CN" altLang="en-US" sz="2000" dirty="0">
                <a:solidFill>
                  <a:srgbClr val="C00000"/>
                </a:solidFill>
              </a:rPr>
              <a:t>万用户个人信息的运营者赴国外上市，必须向网络安全审查办公室申报网络安全审查</a:t>
            </a:r>
          </a:p>
        </p:txBody>
      </p:sp>
      <mc:AlternateContent xmlns:mc="http://schemas.openxmlformats.org/markup-compatibility/2006">
        <mc:Choice xmlns:a14="http://schemas.microsoft.com/office/drawing/2010/main" Requires="a14">
          <p:sp>
            <p:nvSpPr>
              <p:cNvPr id="12" name="文本框 11">
                <a:extLst>
                  <a:ext uri="{FF2B5EF4-FFF2-40B4-BE49-F238E27FC236}">
                    <a16:creationId xmlns:a16="http://schemas.microsoft.com/office/drawing/2014/main" id="{49CED818-5950-42B4-87FD-AA5097CDF99B}"/>
                  </a:ext>
                </a:extLst>
              </p:cNvPr>
              <p:cNvSpPr txBox="1"/>
              <p:nvPr/>
            </p:nvSpPr>
            <p:spPr>
              <a:xfrm>
                <a:off x="380821" y="3429000"/>
                <a:ext cx="5281223" cy="1200329"/>
              </a:xfrm>
              <a:prstGeom prst="rect">
                <a:avLst/>
              </a:prstGeom>
              <a:solidFill>
                <a:schemeClr val="accent6">
                  <a:lumMod val="20000"/>
                  <a:lumOff val="80000"/>
                  <a:alpha val="50000"/>
                </a:schemeClr>
              </a:solidFill>
              <a:ln w="12700">
                <a:solidFill>
                  <a:schemeClr val="accent1">
                    <a:shade val="50000"/>
                  </a:schemeClr>
                </a:solidFill>
                <a:prstDash val="sysDash"/>
              </a:ln>
            </p:spPr>
            <p:txBody>
              <a:bodyPr wrap="square" rtlCol="0">
                <a:spAutoFit/>
              </a:bodyPr>
              <a:lstStyle/>
              <a:p>
                <a14:m>
                  <m:oMath xmlns:m="http://schemas.openxmlformats.org/officeDocument/2006/math">
                    <m:r>
                      <a:rPr lang="en-US" altLang="zh-CN" i="1" smtClean="0">
                        <a:solidFill>
                          <a:schemeClr val="accent6">
                            <a:lumMod val="50000"/>
                          </a:schemeClr>
                        </a:solidFill>
                        <a:latin typeface="Cambria Math" panose="02040503050406030204" pitchFamily="18" charset="0"/>
                        <a:ea typeface="楷体" panose="02010609060101010101" pitchFamily="49" charset="-122"/>
                      </a:rPr>
                      <m:t>𝑝</m:t>
                    </m:r>
                  </m:oMath>
                </a14:m>
                <a:r>
                  <a:rPr lang="zh-CN" altLang="en-US" dirty="0">
                    <a:solidFill>
                      <a:schemeClr val="accent6">
                        <a:lumMod val="50000"/>
                      </a:schemeClr>
                    </a:solidFill>
                    <a:latin typeface="楷体" panose="02010609060101010101" pitchFamily="49" charset="-122"/>
                    <a:ea typeface="楷体" panose="02010609060101010101" pitchFamily="49" charset="-122"/>
                  </a:rPr>
                  <a:t>表示“运营者掌握超过</a:t>
                </a:r>
                <a:r>
                  <a:rPr lang="en-US" altLang="zh-CN" dirty="0">
                    <a:solidFill>
                      <a:schemeClr val="accent6">
                        <a:lumMod val="50000"/>
                      </a:schemeClr>
                    </a:solidFill>
                    <a:latin typeface="楷体" panose="02010609060101010101" pitchFamily="49" charset="-122"/>
                    <a:ea typeface="楷体" panose="02010609060101010101" pitchFamily="49" charset="-122"/>
                  </a:rPr>
                  <a:t>100</a:t>
                </a:r>
                <a:r>
                  <a:rPr lang="zh-CN" altLang="en-US" dirty="0">
                    <a:solidFill>
                      <a:schemeClr val="accent6">
                        <a:lumMod val="50000"/>
                      </a:schemeClr>
                    </a:solidFill>
                    <a:latin typeface="楷体" panose="02010609060101010101" pitchFamily="49" charset="-122"/>
                    <a:ea typeface="楷体" panose="02010609060101010101" pitchFamily="49" charset="-122"/>
                  </a:rPr>
                  <a:t>万用户个人信息”</a:t>
                </a:r>
                <a:endParaRPr lang="en-US" altLang="zh-CN" dirty="0">
                  <a:solidFill>
                    <a:schemeClr val="accent6">
                      <a:lumMod val="50000"/>
                    </a:schemeClr>
                  </a:solidFill>
                  <a:latin typeface="楷体" panose="02010609060101010101" pitchFamily="49" charset="-122"/>
                  <a:ea typeface="楷体" panose="02010609060101010101" pitchFamily="49" charset="-122"/>
                </a:endParaRPr>
              </a:p>
              <a:p>
                <a14:m>
                  <m:oMath xmlns:m="http://schemas.openxmlformats.org/officeDocument/2006/math">
                    <m:r>
                      <a:rPr lang="en-US" altLang="zh-CN" i="1" smtClean="0">
                        <a:solidFill>
                          <a:schemeClr val="accent6">
                            <a:lumMod val="50000"/>
                          </a:schemeClr>
                        </a:solidFill>
                        <a:latin typeface="Cambria Math" panose="02040503050406030204" pitchFamily="18" charset="0"/>
                        <a:ea typeface="楷体" panose="02010609060101010101" pitchFamily="49" charset="-122"/>
                      </a:rPr>
                      <m:t>𝑞</m:t>
                    </m:r>
                  </m:oMath>
                </a14:m>
                <a:r>
                  <a:rPr lang="zh-CN" altLang="en-US" dirty="0">
                    <a:solidFill>
                      <a:schemeClr val="accent6">
                        <a:lumMod val="50000"/>
                      </a:schemeClr>
                    </a:solidFill>
                    <a:latin typeface="楷体" panose="02010609060101010101" pitchFamily="49" charset="-122"/>
                    <a:ea typeface="楷体" panose="02010609060101010101" pitchFamily="49" charset="-122"/>
                  </a:rPr>
                  <a:t>表示“运营者赴国外上市”</a:t>
                </a:r>
              </a:p>
              <a:p>
                <a14:m>
                  <m:oMath xmlns:m="http://schemas.openxmlformats.org/officeDocument/2006/math">
                    <m:r>
                      <a:rPr lang="en-US" altLang="zh-CN" i="1" smtClean="0">
                        <a:solidFill>
                          <a:schemeClr val="accent6">
                            <a:lumMod val="50000"/>
                          </a:schemeClr>
                        </a:solidFill>
                        <a:latin typeface="Cambria Math" panose="02040503050406030204" pitchFamily="18" charset="0"/>
                        <a:ea typeface="楷体" panose="02010609060101010101" pitchFamily="49" charset="-122"/>
                      </a:rPr>
                      <m:t>𝑟</m:t>
                    </m:r>
                  </m:oMath>
                </a14:m>
                <a:r>
                  <a:rPr lang="zh-CN" altLang="en-US" dirty="0">
                    <a:solidFill>
                      <a:schemeClr val="accent6">
                        <a:lumMod val="50000"/>
                      </a:schemeClr>
                    </a:solidFill>
                    <a:latin typeface="楷体" panose="02010609060101010101" pitchFamily="49" charset="-122"/>
                    <a:ea typeface="楷体" panose="02010609060101010101" pitchFamily="49" charset="-122"/>
                  </a:rPr>
                  <a:t>表示“运营者向网络安全审查办公室申报网络安全审查”</a:t>
                </a:r>
              </a:p>
            </p:txBody>
          </p:sp>
        </mc:Choice>
        <mc:Fallback>
          <p:sp>
            <p:nvSpPr>
              <p:cNvPr id="12" name="文本框 11">
                <a:extLst>
                  <a:ext uri="{FF2B5EF4-FFF2-40B4-BE49-F238E27FC236}">
                    <a16:creationId xmlns:a16="http://schemas.microsoft.com/office/drawing/2014/main" id="{49CED818-5950-42B4-87FD-AA5097CDF99B}"/>
                  </a:ext>
                </a:extLst>
              </p:cNvPr>
              <p:cNvSpPr txBox="1">
                <a:spLocks noRot="1" noChangeAspect="1" noMove="1" noResize="1" noEditPoints="1" noAdjustHandles="1" noChangeArrowheads="1" noChangeShapeType="1" noTextEdit="1"/>
              </p:cNvSpPr>
              <p:nvPr/>
            </p:nvSpPr>
            <p:spPr>
              <a:xfrm>
                <a:off x="380821" y="3429000"/>
                <a:ext cx="5281223" cy="1200329"/>
              </a:xfrm>
              <a:prstGeom prst="rect">
                <a:avLst/>
              </a:prstGeom>
              <a:blipFill>
                <a:blip r:embed="rId2"/>
                <a:stretch>
                  <a:fillRect l="-806" t="-3535" b="-6566"/>
                </a:stretch>
              </a:blipFill>
              <a:ln w="12700">
                <a:solidFill>
                  <a:schemeClr val="accent1">
                    <a:shade val="50000"/>
                  </a:schemeClr>
                </a:solidFill>
                <a:prstDash val="sysDash"/>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9A598926-2F4C-46EB-A317-14457F42425E}"/>
                  </a:ext>
                </a:extLst>
              </p:cNvPr>
              <p:cNvSpPr txBox="1"/>
              <p:nvPr/>
            </p:nvSpPr>
            <p:spPr>
              <a:xfrm>
                <a:off x="380822" y="4899098"/>
                <a:ext cx="5281222" cy="707886"/>
              </a:xfrm>
              <a:prstGeom prst="rect">
                <a:avLst/>
              </a:prstGeom>
              <a:solidFill>
                <a:schemeClr val="accent5">
                  <a:lumMod val="20000"/>
                  <a:lumOff val="80000"/>
                </a:schemeClr>
              </a:solidFill>
            </p:spPr>
            <p:txBody>
              <a:bodyPr wrap="square" rtlCol="0">
                <a:spAutoFit/>
              </a:bodyPr>
              <a:lstStyle/>
              <a:p>
                <a:r>
                  <a:rPr lang="en-US" altLang="zh-CN" sz="2000" dirty="0">
                    <a:solidFill>
                      <a:srgbClr val="002060"/>
                    </a:solidFill>
                    <a:latin typeface="楷体" panose="02010609060101010101" pitchFamily="49" charset="-122"/>
                    <a:ea typeface="楷体" panose="02010609060101010101" pitchFamily="49" charset="-122"/>
                  </a:rPr>
                  <a:t>《</a:t>
                </a:r>
                <a:r>
                  <a:rPr lang="zh-CN" altLang="en-US" sz="2000" dirty="0">
                    <a:solidFill>
                      <a:srgbClr val="002060"/>
                    </a:solidFill>
                    <a:latin typeface="楷体" panose="02010609060101010101" pitchFamily="49" charset="-122"/>
                    <a:ea typeface="楷体" panose="02010609060101010101" pitchFamily="49" charset="-122"/>
                  </a:rPr>
                  <a:t>网络安全审查办法</a:t>
                </a:r>
                <a:r>
                  <a:rPr lang="en-US" altLang="zh-CN" sz="2000" dirty="0">
                    <a:solidFill>
                      <a:srgbClr val="002060"/>
                    </a:solidFill>
                    <a:latin typeface="楷体" panose="02010609060101010101" pitchFamily="49" charset="-122"/>
                    <a:ea typeface="楷体" panose="02010609060101010101" pitchFamily="49" charset="-122"/>
                  </a:rPr>
                  <a:t>》</a:t>
                </a:r>
                <a:r>
                  <a:rPr lang="zh-CN" altLang="en-US" sz="2000" dirty="0">
                    <a:solidFill>
                      <a:srgbClr val="002060"/>
                    </a:solidFill>
                    <a:latin typeface="楷体" panose="02010609060101010101" pitchFamily="49" charset="-122"/>
                    <a:ea typeface="楷体" panose="02010609060101010101" pitchFamily="49" charset="-122"/>
                  </a:rPr>
                  <a:t>第七条本身符号化为</a:t>
                </a:r>
                <a14:m>
                  <m:oMath xmlns:m="http://schemas.openxmlformats.org/officeDocument/2006/math">
                    <m:r>
                      <a:rPr lang="en-US" altLang="zh-CN" sz="2000" i="1" smtClean="0">
                        <a:solidFill>
                          <a:srgbClr val="002060"/>
                        </a:solidFill>
                        <a:latin typeface="Cambria Math" panose="02040503050406030204" pitchFamily="18" charset="0"/>
                      </a:rPr>
                      <m:t>𝑝</m:t>
                    </m:r>
                    <m:r>
                      <a:rPr lang="en-US" altLang="zh-CN" sz="2000" i="1" smtClean="0">
                        <a:solidFill>
                          <a:srgbClr val="002060"/>
                        </a:solidFill>
                        <a:latin typeface="Cambria Math" panose="02040503050406030204" pitchFamily="18" charset="0"/>
                      </a:rPr>
                      <m:t>∧</m:t>
                    </m:r>
                    <m:r>
                      <a:rPr lang="en-US" altLang="zh-CN" sz="2000" i="1" smtClean="0">
                        <a:solidFill>
                          <a:srgbClr val="002060"/>
                        </a:solidFill>
                        <a:latin typeface="Cambria Math" panose="02040503050406030204" pitchFamily="18" charset="0"/>
                      </a:rPr>
                      <m:t>𝑞</m:t>
                    </m:r>
                    <m:r>
                      <a:rPr lang="en-US" altLang="zh-CN" sz="2000" i="1" smtClean="0">
                        <a:solidFill>
                          <a:srgbClr val="002060"/>
                        </a:solidFill>
                        <a:latin typeface="Cambria Math" panose="02040503050406030204" pitchFamily="18" charset="0"/>
                      </a:rPr>
                      <m:t>→</m:t>
                    </m:r>
                    <m:r>
                      <a:rPr lang="en-US" altLang="zh-CN" sz="2000" i="1" smtClean="0">
                        <a:solidFill>
                          <a:srgbClr val="002060"/>
                        </a:solidFill>
                        <a:latin typeface="Cambria Math" panose="02040503050406030204" pitchFamily="18" charset="0"/>
                      </a:rPr>
                      <m:t>𝑟</m:t>
                    </m:r>
                  </m:oMath>
                </a14:m>
                <a:endParaRPr lang="zh-CN" altLang="en-US" sz="2000" dirty="0">
                  <a:solidFill>
                    <a:srgbClr val="002060"/>
                  </a:solidFill>
                  <a:latin typeface="楷体" panose="02010609060101010101" pitchFamily="49" charset="-122"/>
                  <a:ea typeface="楷体" panose="02010609060101010101" pitchFamily="49" charset="-122"/>
                </a:endParaRPr>
              </a:p>
            </p:txBody>
          </p:sp>
        </mc:Choice>
        <mc:Fallback>
          <p:sp>
            <p:nvSpPr>
              <p:cNvPr id="3" name="文本框 2">
                <a:extLst>
                  <a:ext uri="{FF2B5EF4-FFF2-40B4-BE49-F238E27FC236}">
                    <a16:creationId xmlns:a16="http://schemas.microsoft.com/office/drawing/2014/main" id="{9A598926-2F4C-46EB-A317-14457F42425E}"/>
                  </a:ext>
                </a:extLst>
              </p:cNvPr>
              <p:cNvSpPr txBox="1">
                <a:spLocks noRot="1" noChangeAspect="1" noMove="1" noResize="1" noEditPoints="1" noAdjustHandles="1" noChangeArrowheads="1" noChangeShapeType="1" noTextEdit="1"/>
              </p:cNvSpPr>
              <p:nvPr/>
            </p:nvSpPr>
            <p:spPr>
              <a:xfrm>
                <a:off x="380822" y="4899098"/>
                <a:ext cx="5281222" cy="707886"/>
              </a:xfrm>
              <a:prstGeom prst="rect">
                <a:avLst/>
              </a:prstGeom>
              <a:blipFill>
                <a:blip r:embed="rId3"/>
                <a:stretch>
                  <a:fillRect l="-1153" t="-5172" b="-5172"/>
                </a:stretch>
              </a:blipFill>
            </p:spPr>
            <p:txBody>
              <a:bodyPr/>
              <a:lstStyle/>
              <a:p>
                <a:r>
                  <a:rPr lang="zh-CN" altLang="en-US">
                    <a:noFill/>
                  </a:rPr>
                  <a:t> </a:t>
                </a:r>
              </a:p>
            </p:txBody>
          </p:sp>
        </mc:Fallback>
      </mc:AlternateContent>
      <p:grpSp>
        <p:nvGrpSpPr>
          <p:cNvPr id="14" name="组合 13">
            <a:extLst>
              <a:ext uri="{FF2B5EF4-FFF2-40B4-BE49-F238E27FC236}">
                <a16:creationId xmlns:a16="http://schemas.microsoft.com/office/drawing/2014/main" id="{2C3160E6-4741-4CA4-9251-C35BE4577A56}"/>
              </a:ext>
            </a:extLst>
          </p:cNvPr>
          <p:cNvGrpSpPr/>
          <p:nvPr/>
        </p:nvGrpSpPr>
        <p:grpSpPr>
          <a:xfrm>
            <a:off x="7012151" y="1108460"/>
            <a:ext cx="4040477" cy="3986677"/>
            <a:chOff x="7447722" y="2141040"/>
            <a:chExt cx="3332921" cy="3608525"/>
          </a:xfrm>
        </p:grpSpPr>
        <p:pic>
          <p:nvPicPr>
            <p:cNvPr id="4" name="图片 3">
              <a:extLst>
                <a:ext uri="{FF2B5EF4-FFF2-40B4-BE49-F238E27FC236}">
                  <a16:creationId xmlns:a16="http://schemas.microsoft.com/office/drawing/2014/main" id="{9569DC0C-074E-4D2F-8801-9306D9C5B301}"/>
                </a:ext>
              </a:extLst>
            </p:cNvPr>
            <p:cNvPicPr>
              <a:picLocks noChangeAspect="1"/>
            </p:cNvPicPr>
            <p:nvPr/>
          </p:nvPicPr>
          <p:blipFill>
            <a:blip r:embed="rId4"/>
            <a:stretch>
              <a:fillRect/>
            </a:stretch>
          </p:blipFill>
          <p:spPr>
            <a:xfrm>
              <a:off x="7615110" y="2141040"/>
              <a:ext cx="3057780" cy="3608525"/>
            </a:xfrm>
            <a:prstGeom prst="rect">
              <a:avLst/>
            </a:prstGeom>
          </p:spPr>
        </p:pic>
        <p:sp>
          <p:nvSpPr>
            <p:cNvPr id="6" name="矩形 5">
              <a:extLst>
                <a:ext uri="{FF2B5EF4-FFF2-40B4-BE49-F238E27FC236}">
                  <a16:creationId xmlns:a16="http://schemas.microsoft.com/office/drawing/2014/main" id="{28740201-127D-43E4-BCBC-672C762626FD}"/>
                </a:ext>
              </a:extLst>
            </p:cNvPr>
            <p:cNvSpPr/>
            <p:nvPr/>
          </p:nvSpPr>
          <p:spPr>
            <a:xfrm>
              <a:off x="7447722" y="4945491"/>
              <a:ext cx="3332921" cy="242736"/>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文本框 12">
            <a:extLst>
              <a:ext uri="{FF2B5EF4-FFF2-40B4-BE49-F238E27FC236}">
                <a16:creationId xmlns:a16="http://schemas.microsoft.com/office/drawing/2014/main" id="{7C78BCC8-0FA5-4AD3-A0D4-B2055342596B}"/>
              </a:ext>
            </a:extLst>
          </p:cNvPr>
          <p:cNvSpPr txBox="1"/>
          <p:nvPr/>
        </p:nvSpPr>
        <p:spPr>
          <a:xfrm>
            <a:off x="6836445" y="5280004"/>
            <a:ext cx="4954435" cy="707886"/>
          </a:xfrm>
          <a:prstGeom prst="rect">
            <a:avLst/>
          </a:prstGeom>
          <a:solidFill>
            <a:schemeClr val="accent2">
              <a:lumMod val="20000"/>
              <a:lumOff val="80000"/>
            </a:schemeClr>
          </a:solidFill>
        </p:spPr>
        <p:txBody>
          <a:bodyPr wrap="square" rtlCol="0">
            <a:spAutoFit/>
          </a:bodyPr>
          <a:lstStyle/>
          <a:p>
            <a:r>
              <a:rPr lang="zh-CN" altLang="en-US" sz="2000" dirty="0">
                <a:solidFill>
                  <a:schemeClr val="accent6">
                    <a:lumMod val="50000"/>
                  </a:schemeClr>
                </a:solidFill>
                <a:latin typeface="楷体" panose="02010609060101010101" pitchFamily="49" charset="-122"/>
                <a:ea typeface="楷体" panose="02010609060101010101" pitchFamily="49" charset="-122"/>
              </a:rPr>
              <a:t>只有当掌握超过</a:t>
            </a:r>
            <a:r>
              <a:rPr lang="en-US" altLang="zh-CN" sz="2000" dirty="0">
                <a:solidFill>
                  <a:schemeClr val="accent6">
                    <a:lumMod val="50000"/>
                  </a:schemeClr>
                </a:solidFill>
                <a:latin typeface="楷体" panose="02010609060101010101" pitchFamily="49" charset="-122"/>
                <a:ea typeface="楷体" panose="02010609060101010101" pitchFamily="49" charset="-122"/>
              </a:rPr>
              <a:t>100</a:t>
            </a:r>
            <a:r>
              <a:rPr lang="zh-CN" altLang="en-US" sz="2000" dirty="0">
                <a:solidFill>
                  <a:schemeClr val="accent6">
                    <a:lumMod val="50000"/>
                  </a:schemeClr>
                </a:solidFill>
                <a:latin typeface="楷体" panose="02010609060101010101" pitchFamily="49" charset="-122"/>
                <a:ea typeface="楷体" panose="02010609060101010101" pitchFamily="49" charset="-122"/>
              </a:rPr>
              <a:t>万用户个人信息、赴国外上市，且没有申报时违反条例！</a:t>
            </a:r>
          </a:p>
        </p:txBody>
      </p:sp>
      <p:sp>
        <p:nvSpPr>
          <p:cNvPr id="16" name="文本框 15">
            <a:extLst>
              <a:ext uri="{FF2B5EF4-FFF2-40B4-BE49-F238E27FC236}">
                <a16:creationId xmlns:a16="http://schemas.microsoft.com/office/drawing/2014/main" id="{F029C6A1-0FAC-4062-A8E2-DE58F0615C8D}"/>
              </a:ext>
            </a:extLst>
          </p:cNvPr>
          <p:cNvSpPr txBox="1"/>
          <p:nvPr/>
        </p:nvSpPr>
        <p:spPr>
          <a:xfrm>
            <a:off x="360524" y="2692526"/>
            <a:ext cx="5321818" cy="400110"/>
          </a:xfrm>
          <a:prstGeom prst="rect">
            <a:avLst/>
          </a:prstGeom>
          <a:solidFill>
            <a:schemeClr val="accent4">
              <a:lumMod val="20000"/>
              <a:lumOff val="80000"/>
            </a:schemeClr>
          </a:solidFill>
        </p:spPr>
        <p:txBody>
          <a:bodyPr wrap="square" rtlCol="0">
            <a:spAutoFit/>
          </a:bodyPr>
          <a:lstStyle/>
          <a:p>
            <a:r>
              <a:rPr lang="zh-CN" altLang="en-US" sz="2000" b="1" dirty="0">
                <a:solidFill>
                  <a:schemeClr val="accent6">
                    <a:lumMod val="50000"/>
                  </a:schemeClr>
                </a:solidFill>
                <a:latin typeface="+mn-ea"/>
              </a:rPr>
              <a:t>那么什么情况下会违反该条例？</a:t>
            </a:r>
          </a:p>
        </p:txBody>
      </p:sp>
    </p:spTree>
    <p:extLst>
      <p:ext uri="{BB962C8B-B14F-4D97-AF65-F5344CB8AC3E}">
        <p14:creationId xmlns:p14="http://schemas.microsoft.com/office/powerpoint/2010/main" val="1966790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3" grpId="0" animBg="1"/>
      <p:bldP spid="1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命题逻辑公式的语义</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第三讲 命题逻辑公式语法和语义</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A84936A-AD8A-4245-A4DE-139658DA8B11}" type="slidenum">
              <a:rPr lang="en-US" altLang="zh-CN" smtClean="0">
                <a:latin typeface="Arial" panose="020B0604020202020204" pitchFamily="34" charset="0"/>
                <a:ea typeface="楷体" panose="02010609060101010101" pitchFamily="49" charset="-122"/>
                <a:cs typeface="Arial" panose="020B0604020202020204" pitchFamily="34" charset="0"/>
              </a:rPr>
              <a:t>19</a:t>
            </a:fld>
            <a:r>
              <a:rPr lang="en-US" altLang="zh-CN">
                <a:latin typeface="Arial" panose="020B0604020202020204" pitchFamily="34" charset="0"/>
                <a:ea typeface="楷体" panose="02010609060101010101" pitchFamily="49" charset="-122"/>
                <a:cs typeface="Arial" panose="020B0604020202020204" pitchFamily="34" charset="0"/>
              </a:rPr>
              <a:t>/38</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命题逻辑公式真值表的快速构造</a:t>
            </a:r>
          </a:p>
        </p:txBody>
      </p:sp>
      <p:sp>
        <p:nvSpPr>
          <p:cNvPr id="2" name="文本框 1">
            <a:extLst>
              <a:ext uri="{FF2B5EF4-FFF2-40B4-BE49-F238E27FC236}">
                <a16:creationId xmlns:a16="http://schemas.microsoft.com/office/drawing/2014/main" id="{997DF8AD-C5A3-4E5E-A3C3-20A6FE625000}"/>
              </a:ext>
            </a:extLst>
          </p:cNvPr>
          <p:cNvSpPr txBox="1"/>
          <p:nvPr/>
        </p:nvSpPr>
        <p:spPr>
          <a:xfrm>
            <a:off x="147483" y="883585"/>
            <a:ext cx="11897031" cy="707886"/>
          </a:xfrm>
          <a:prstGeom prst="rect">
            <a:avLst/>
          </a:prstGeom>
          <a:solidFill>
            <a:schemeClr val="accent2">
              <a:lumMod val="20000"/>
              <a:lumOff val="80000"/>
            </a:schemeClr>
          </a:solidFill>
        </p:spPr>
        <p:txBody>
          <a:bodyPr wrap="square" rtlCol="0">
            <a:spAutoFit/>
          </a:bodyPr>
          <a:lstStyle/>
          <a:p>
            <a:pPr>
              <a:spcBef>
                <a:spcPts val="300"/>
              </a:spcBef>
              <a:spcAft>
                <a:spcPts val="300"/>
              </a:spcAft>
            </a:pPr>
            <a:r>
              <a:rPr lang="zh-CN" altLang="en-US" sz="2000" b="1" dirty="0">
                <a:solidFill>
                  <a:srgbClr val="002060"/>
                </a:solidFill>
                <a:latin typeface="楷体" panose="02010609060101010101" pitchFamily="49" charset="-122"/>
                <a:ea typeface="楷体" panose="02010609060101010101" pitchFamily="49" charset="-122"/>
              </a:rPr>
              <a:t>一个年份是闰年当且仅当它能被</a:t>
            </a:r>
            <a:r>
              <a:rPr lang="en-US" altLang="zh-CN" sz="2000" b="1" dirty="0">
                <a:solidFill>
                  <a:srgbClr val="002060"/>
                </a:solidFill>
                <a:latin typeface="楷体" panose="02010609060101010101" pitchFamily="49" charset="-122"/>
                <a:ea typeface="楷体" panose="02010609060101010101" pitchFamily="49" charset="-122"/>
              </a:rPr>
              <a:t>400</a:t>
            </a:r>
            <a:r>
              <a:rPr lang="zh-CN" altLang="en-US" sz="2000" b="1" dirty="0">
                <a:solidFill>
                  <a:srgbClr val="002060"/>
                </a:solidFill>
                <a:latin typeface="楷体" panose="02010609060101010101" pitchFamily="49" charset="-122"/>
                <a:ea typeface="楷体" panose="02010609060101010101" pitchFamily="49" charset="-122"/>
              </a:rPr>
              <a:t>整除，或者它能被</a:t>
            </a:r>
            <a:r>
              <a:rPr lang="en-US" altLang="zh-CN" sz="2000" b="1" dirty="0">
                <a:solidFill>
                  <a:srgbClr val="002060"/>
                </a:solidFill>
                <a:latin typeface="楷体" panose="02010609060101010101" pitchFamily="49" charset="-122"/>
                <a:ea typeface="楷体" panose="02010609060101010101" pitchFamily="49" charset="-122"/>
              </a:rPr>
              <a:t>4</a:t>
            </a:r>
            <a:r>
              <a:rPr lang="zh-CN" altLang="en-US" sz="2000" b="1" dirty="0">
                <a:solidFill>
                  <a:srgbClr val="002060"/>
                </a:solidFill>
                <a:latin typeface="楷体" panose="02010609060101010101" pitchFamily="49" charset="-122"/>
                <a:ea typeface="楷体" panose="02010609060101010101" pitchFamily="49" charset="-122"/>
              </a:rPr>
              <a:t>整除但不能被</a:t>
            </a:r>
            <a:r>
              <a:rPr lang="en-US" altLang="zh-CN" sz="2000" b="1" dirty="0">
                <a:solidFill>
                  <a:srgbClr val="002060"/>
                </a:solidFill>
                <a:latin typeface="楷体" panose="02010609060101010101" pitchFamily="49" charset="-122"/>
                <a:ea typeface="楷体" panose="02010609060101010101" pitchFamily="49" charset="-122"/>
              </a:rPr>
              <a:t>100</a:t>
            </a:r>
            <a:r>
              <a:rPr lang="zh-CN" altLang="en-US" sz="2000" b="1" dirty="0">
                <a:solidFill>
                  <a:srgbClr val="002060"/>
                </a:solidFill>
                <a:latin typeface="楷体" panose="02010609060101010101" pitchFamily="49" charset="-122"/>
                <a:ea typeface="楷体" panose="02010609060101010101" pitchFamily="49" charset="-122"/>
              </a:rPr>
              <a:t>整除。这是否意味着，一个年份或者是闰年或者不被</a:t>
            </a:r>
            <a:r>
              <a:rPr lang="en-US" altLang="zh-CN" sz="2000" b="1" dirty="0">
                <a:solidFill>
                  <a:srgbClr val="002060"/>
                </a:solidFill>
                <a:latin typeface="楷体" panose="02010609060101010101" pitchFamily="49" charset="-122"/>
                <a:ea typeface="楷体" panose="02010609060101010101" pitchFamily="49" charset="-122"/>
              </a:rPr>
              <a:t>4</a:t>
            </a:r>
            <a:r>
              <a:rPr lang="zh-CN" altLang="en-US" sz="2000" b="1" dirty="0">
                <a:solidFill>
                  <a:srgbClr val="002060"/>
                </a:solidFill>
                <a:latin typeface="楷体" panose="02010609060101010101" pitchFamily="49" charset="-122"/>
                <a:ea typeface="楷体" panose="02010609060101010101" pitchFamily="49" charset="-122"/>
              </a:rPr>
              <a:t>整除？</a:t>
            </a:r>
            <a:endParaRPr lang="en-US" altLang="zh-CN" sz="2000" b="1" dirty="0">
              <a:solidFill>
                <a:srgbClr val="002060"/>
              </a:solidFill>
              <a:latin typeface="楷体" panose="02010609060101010101" pitchFamily="49" charset="-122"/>
              <a:ea typeface="楷体" panose="02010609060101010101" pitchFamily="49" charset="-122"/>
            </a:endParaRPr>
          </a:p>
        </p:txBody>
      </p:sp>
      <mc:AlternateContent xmlns:mc="http://schemas.openxmlformats.org/markup-compatibility/2006" xmlns:a14="http://schemas.microsoft.com/office/drawing/2010/main">
        <mc:Choice Requires="a14">
          <p:graphicFrame>
            <p:nvGraphicFramePr>
              <p:cNvPr id="3" name="表格 2">
                <a:extLst>
                  <a:ext uri="{FF2B5EF4-FFF2-40B4-BE49-F238E27FC236}">
                    <a16:creationId xmlns:a16="http://schemas.microsoft.com/office/drawing/2014/main" id="{BF5ACD0A-6C53-4880-9C9D-95C38D0CF8B7}"/>
                  </a:ext>
                </a:extLst>
              </p:cNvPr>
              <p:cNvGraphicFramePr>
                <a:graphicFrameLocks noGrp="1"/>
              </p:cNvGraphicFramePr>
              <p:nvPr>
                <p:extLst>
                  <p:ext uri="{D42A27DB-BD31-4B8C-83A1-F6EECF244321}">
                    <p14:modId xmlns:p14="http://schemas.microsoft.com/office/powerpoint/2010/main" val="3672114351"/>
                  </p:ext>
                </p:extLst>
              </p:nvPr>
            </p:nvGraphicFramePr>
            <p:xfrm>
              <a:off x="1189542" y="1718285"/>
              <a:ext cx="4028659" cy="4754309"/>
            </p:xfrm>
            <a:graphic>
              <a:graphicData uri="http://schemas.openxmlformats.org/drawingml/2006/table">
                <a:tbl>
                  <a:tblPr firstRow="1" bandRow="1">
                    <a:tableStyleId>{2D5ABB26-0587-4C30-8999-92F81FD0307C}</a:tableStyleId>
                  </a:tblPr>
                  <a:tblGrid>
                    <a:gridCol w="417443">
                      <a:extLst>
                        <a:ext uri="{9D8B030D-6E8A-4147-A177-3AD203B41FA5}">
                          <a16:colId xmlns:a16="http://schemas.microsoft.com/office/drawing/2014/main" val="2864422384"/>
                        </a:ext>
                      </a:extLst>
                    </a:gridCol>
                    <a:gridCol w="417443">
                      <a:extLst>
                        <a:ext uri="{9D8B030D-6E8A-4147-A177-3AD203B41FA5}">
                          <a16:colId xmlns:a16="http://schemas.microsoft.com/office/drawing/2014/main" val="3488826130"/>
                        </a:ext>
                      </a:extLst>
                    </a:gridCol>
                    <a:gridCol w="417443">
                      <a:extLst>
                        <a:ext uri="{9D8B030D-6E8A-4147-A177-3AD203B41FA5}">
                          <a16:colId xmlns:a16="http://schemas.microsoft.com/office/drawing/2014/main" val="2854184512"/>
                        </a:ext>
                      </a:extLst>
                    </a:gridCol>
                    <a:gridCol w="417443">
                      <a:extLst>
                        <a:ext uri="{9D8B030D-6E8A-4147-A177-3AD203B41FA5}">
                          <a16:colId xmlns:a16="http://schemas.microsoft.com/office/drawing/2014/main" val="3964920766"/>
                        </a:ext>
                      </a:extLst>
                    </a:gridCol>
                    <a:gridCol w="2358887">
                      <a:extLst>
                        <a:ext uri="{9D8B030D-6E8A-4147-A177-3AD203B41FA5}">
                          <a16:colId xmlns:a16="http://schemas.microsoft.com/office/drawing/2014/main" val="3558357481"/>
                        </a:ext>
                      </a:extLst>
                    </a:gridCol>
                  </a:tblGrid>
                  <a:tr h="0">
                    <a:tc>
                      <a:txBody>
                        <a:bodyPr/>
                        <a:lstStyle/>
                        <a:p>
                          <a:pPr/>
                          <a14:m>
                            <m:oMathPara xmlns:m="http://schemas.openxmlformats.org/officeDocument/2006/math">
                              <m:oMathParaPr>
                                <m:jc m:val="centerGroup"/>
                              </m:oMathParaPr>
                              <m:oMath xmlns:m="http://schemas.openxmlformats.org/officeDocument/2006/math">
                                <m:r>
                                  <a:rPr lang="en-US" altLang="zh-CN" sz="1200" i="1" smtClean="0">
                                    <a:solidFill>
                                      <a:schemeClr val="bg1"/>
                                    </a:solidFill>
                                    <a:latin typeface="Cambria Math" panose="02040503050406030204" pitchFamily="18" charset="0"/>
                                  </a:rPr>
                                  <m:t>𝑝</m:t>
                                </m:r>
                              </m:oMath>
                            </m:oMathPara>
                          </a14:m>
                          <a:endParaRPr lang="zh-CN" altLang="en-US" sz="1200">
                            <a:solidFill>
                              <a:schemeClr val="bg1"/>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schemeClr>
                        </a:solidFill>
                      </a:tcPr>
                    </a:tc>
                    <a:tc>
                      <a:txBody>
                        <a:bodyPr/>
                        <a:lstStyle/>
                        <a:p>
                          <a:pPr/>
                          <a14:m>
                            <m:oMathPara xmlns:m="http://schemas.openxmlformats.org/officeDocument/2006/math">
                              <m:oMathParaPr>
                                <m:jc m:val="centerGroup"/>
                              </m:oMathParaPr>
                              <m:oMath xmlns:m="http://schemas.openxmlformats.org/officeDocument/2006/math">
                                <m:r>
                                  <a:rPr lang="en-US" altLang="zh-CN" sz="1200" i="1" smtClean="0">
                                    <a:solidFill>
                                      <a:schemeClr val="bg1"/>
                                    </a:solidFill>
                                    <a:latin typeface="Cambria Math" panose="02040503050406030204" pitchFamily="18" charset="0"/>
                                  </a:rPr>
                                  <m:t>𝑞</m:t>
                                </m:r>
                              </m:oMath>
                            </m:oMathPara>
                          </a14:m>
                          <a:endParaRPr lang="zh-CN" altLang="en-US" sz="1200">
                            <a:solidFill>
                              <a:schemeClr val="bg1"/>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schemeClr>
                        </a:solidFill>
                      </a:tcPr>
                    </a:tc>
                    <a:tc>
                      <a:txBody>
                        <a:bodyPr/>
                        <a:lstStyle/>
                        <a:p>
                          <a:pPr/>
                          <a14:m>
                            <m:oMathPara xmlns:m="http://schemas.openxmlformats.org/officeDocument/2006/math">
                              <m:oMathParaPr>
                                <m:jc m:val="centerGroup"/>
                              </m:oMathParaPr>
                              <m:oMath xmlns:m="http://schemas.openxmlformats.org/officeDocument/2006/math">
                                <m:r>
                                  <a:rPr lang="en-US" altLang="zh-CN" sz="1200" i="1" smtClean="0">
                                    <a:solidFill>
                                      <a:schemeClr val="bg1"/>
                                    </a:solidFill>
                                    <a:latin typeface="Cambria Math" panose="02040503050406030204" pitchFamily="18" charset="0"/>
                                  </a:rPr>
                                  <m:t>𝑟</m:t>
                                </m:r>
                              </m:oMath>
                            </m:oMathPara>
                          </a14:m>
                          <a:endParaRPr lang="zh-CN" altLang="en-US" sz="1200">
                            <a:solidFill>
                              <a:schemeClr val="bg1"/>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schemeClr>
                        </a:solidFill>
                      </a:tcPr>
                    </a:tc>
                    <a:tc>
                      <a:txBody>
                        <a:bodyPr/>
                        <a:lstStyle/>
                        <a:p>
                          <a:pPr/>
                          <a14:m>
                            <m:oMathPara xmlns:m="http://schemas.openxmlformats.org/officeDocument/2006/math">
                              <m:oMathParaPr>
                                <m:jc m:val="centerGroup"/>
                              </m:oMathParaPr>
                              <m:oMath xmlns:m="http://schemas.openxmlformats.org/officeDocument/2006/math">
                                <m:r>
                                  <a:rPr lang="en-US" altLang="zh-CN" sz="1200" i="1" smtClean="0">
                                    <a:solidFill>
                                      <a:schemeClr val="bg1"/>
                                    </a:solidFill>
                                    <a:latin typeface="Cambria Math" panose="02040503050406030204" pitchFamily="18" charset="0"/>
                                  </a:rPr>
                                  <m:t>𝑠</m:t>
                                </m:r>
                              </m:oMath>
                            </m:oMathPara>
                          </a14:m>
                          <a:endParaRPr lang="zh-CN" altLang="en-US" sz="1200">
                            <a:solidFill>
                              <a:schemeClr val="bg1"/>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schemeClr>
                        </a:solidFill>
                      </a:tcPr>
                    </a:tc>
                    <a:tc>
                      <a:txBody>
                        <a:bodyPr/>
                        <a:lstStyle/>
                        <a:p>
                          <a:pPr/>
                          <a14:m>
                            <m:oMathPara xmlns:m="http://schemas.openxmlformats.org/officeDocument/2006/math">
                              <m:oMathParaPr>
                                <m:jc m:val="centerGroup"/>
                              </m:oMathParaPr>
                              <m:oMath xmlns:m="http://schemas.openxmlformats.org/officeDocument/2006/math">
                                <m:d>
                                  <m:dPr>
                                    <m:ctrlPr>
                                      <a:rPr lang="en-US" altLang="zh-CN" sz="1200" i="1" smtClean="0">
                                        <a:solidFill>
                                          <a:schemeClr val="bg1"/>
                                        </a:solidFill>
                                        <a:latin typeface="Cambria Math" panose="02040503050406030204" pitchFamily="18" charset="0"/>
                                      </a:rPr>
                                    </m:ctrlPr>
                                  </m:dPr>
                                  <m:e>
                                    <m:r>
                                      <a:rPr lang="en-US" altLang="zh-CN" sz="1200">
                                        <a:solidFill>
                                          <a:schemeClr val="bg1"/>
                                        </a:solidFill>
                                        <a:latin typeface="Cambria Math" panose="02040503050406030204" pitchFamily="18" charset="0"/>
                                      </a:rPr>
                                      <m:t>𝑠</m:t>
                                    </m:r>
                                    <m:r>
                                      <a:rPr lang="en-US" altLang="zh-CN" sz="1200">
                                        <a:solidFill>
                                          <a:schemeClr val="bg1"/>
                                        </a:solidFill>
                                        <a:latin typeface="Cambria Math" panose="02040503050406030204" pitchFamily="18" charset="0"/>
                                      </a:rPr>
                                      <m:t>↔</m:t>
                                    </m:r>
                                    <m:d>
                                      <m:dPr>
                                        <m:ctrlPr>
                                          <a:rPr lang="en-US" altLang="zh-CN" sz="1200" i="1">
                                            <a:solidFill>
                                              <a:schemeClr val="bg1"/>
                                            </a:solidFill>
                                            <a:latin typeface="Cambria Math" panose="02040503050406030204" pitchFamily="18" charset="0"/>
                                          </a:rPr>
                                        </m:ctrlPr>
                                      </m:dPr>
                                      <m:e>
                                        <m:r>
                                          <a:rPr lang="en-US" altLang="zh-CN" sz="1200">
                                            <a:solidFill>
                                              <a:schemeClr val="bg1"/>
                                            </a:solidFill>
                                            <a:latin typeface="Cambria Math" panose="02040503050406030204" pitchFamily="18" charset="0"/>
                                          </a:rPr>
                                          <m:t>𝑟</m:t>
                                        </m:r>
                                        <m:r>
                                          <a:rPr lang="en-US" altLang="zh-CN" sz="1200">
                                            <a:solidFill>
                                              <a:schemeClr val="bg1"/>
                                            </a:solidFill>
                                            <a:latin typeface="Cambria Math" panose="02040503050406030204" pitchFamily="18" charset="0"/>
                                          </a:rPr>
                                          <m:t>∨</m:t>
                                        </m:r>
                                        <m:d>
                                          <m:dPr>
                                            <m:ctrlPr>
                                              <a:rPr lang="en-US" altLang="zh-CN" sz="1200" i="1">
                                                <a:solidFill>
                                                  <a:schemeClr val="bg1"/>
                                                </a:solidFill>
                                                <a:latin typeface="Cambria Math" panose="02040503050406030204" pitchFamily="18" charset="0"/>
                                              </a:rPr>
                                            </m:ctrlPr>
                                          </m:dPr>
                                          <m:e>
                                            <m:r>
                                              <a:rPr lang="en-US" altLang="zh-CN" sz="1200">
                                                <a:solidFill>
                                                  <a:schemeClr val="bg1"/>
                                                </a:solidFill>
                                                <a:latin typeface="Cambria Math" panose="02040503050406030204" pitchFamily="18" charset="0"/>
                                              </a:rPr>
                                              <m:t>𝑝</m:t>
                                            </m:r>
                                            <m:r>
                                              <a:rPr lang="en-US" altLang="zh-CN" sz="1200">
                                                <a:solidFill>
                                                  <a:schemeClr val="bg1"/>
                                                </a:solidFill>
                                                <a:latin typeface="Cambria Math" panose="02040503050406030204" pitchFamily="18" charset="0"/>
                                              </a:rPr>
                                              <m:t>∧¬</m:t>
                                            </m:r>
                                            <m:r>
                                              <a:rPr lang="en-US" altLang="zh-CN" sz="1200">
                                                <a:solidFill>
                                                  <a:schemeClr val="bg1"/>
                                                </a:solidFill>
                                                <a:latin typeface="Cambria Math" panose="02040503050406030204" pitchFamily="18" charset="0"/>
                                              </a:rPr>
                                              <m:t>𝑞</m:t>
                                            </m:r>
                                          </m:e>
                                        </m:d>
                                      </m:e>
                                    </m:d>
                                  </m:e>
                                </m:d>
                                <m:r>
                                  <a:rPr lang="en-US" altLang="zh-CN" sz="1200">
                                    <a:solidFill>
                                      <a:schemeClr val="bg1"/>
                                    </a:solidFill>
                                    <a:latin typeface="Cambria Math" panose="02040503050406030204" pitchFamily="18" charset="0"/>
                                  </a:rPr>
                                  <m:t>→</m:t>
                                </m:r>
                                <m:d>
                                  <m:dPr>
                                    <m:ctrlPr>
                                      <a:rPr lang="en-US" altLang="zh-CN" sz="1200" i="1">
                                        <a:solidFill>
                                          <a:schemeClr val="bg1"/>
                                        </a:solidFill>
                                        <a:latin typeface="Cambria Math" panose="02040503050406030204" pitchFamily="18" charset="0"/>
                                      </a:rPr>
                                    </m:ctrlPr>
                                  </m:dPr>
                                  <m:e>
                                    <m:r>
                                      <a:rPr lang="en-US" altLang="zh-CN" sz="1200">
                                        <a:solidFill>
                                          <a:schemeClr val="bg1"/>
                                        </a:solidFill>
                                        <a:latin typeface="Cambria Math" panose="02040503050406030204" pitchFamily="18" charset="0"/>
                                      </a:rPr>
                                      <m:t>𝑠</m:t>
                                    </m:r>
                                    <m:r>
                                      <a:rPr lang="en-US" altLang="zh-CN" sz="1200">
                                        <a:solidFill>
                                          <a:schemeClr val="bg1"/>
                                        </a:solidFill>
                                        <a:latin typeface="Cambria Math" panose="02040503050406030204" pitchFamily="18" charset="0"/>
                                      </a:rPr>
                                      <m:t>∨</m:t>
                                    </m:r>
                                    <m:r>
                                      <a:rPr lang="en-US" altLang="zh-CN" sz="1200">
                                        <a:solidFill>
                                          <a:schemeClr val="bg1"/>
                                        </a:solidFill>
                                        <a:latin typeface="Cambria Math" panose="02040503050406030204" pitchFamily="18" charset="0"/>
                                      </a:rPr>
                                      <m:t>𝑝</m:t>
                                    </m:r>
                                  </m:e>
                                </m:d>
                              </m:oMath>
                            </m:oMathPara>
                          </a14:m>
                          <a:endParaRPr lang="zh-CN" altLang="en-US" sz="1200">
                            <a:solidFill>
                              <a:schemeClr val="bg1"/>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schemeClr>
                        </a:solidFill>
                      </a:tcPr>
                    </a:tc>
                    <a:extLst>
                      <a:ext uri="{0D108BD9-81ED-4DB2-BD59-A6C34878D82A}">
                        <a16:rowId xmlns:a16="http://schemas.microsoft.com/office/drawing/2014/main" val="1958329438"/>
                      </a:ext>
                    </a:extLst>
                  </a:tr>
                  <a:tr h="216000">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a:solidFill>
                                <a:srgbClr val="C00000"/>
                              </a:solidFill>
                            </a:rPr>
                            <a:t>?</a:t>
                          </a:r>
                          <a:endParaRPr lang="zh-CN" altLang="en-US" sz="1200">
                            <a:solidFill>
                              <a:srgbClr val="C00000"/>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4139267498"/>
                      </a:ext>
                    </a:extLst>
                  </a:tr>
                  <a:tr h="216000">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a:solidFill>
                                <a:srgbClr val="C00000"/>
                              </a:solidFill>
                            </a:rPr>
                            <a:t>?</a:t>
                          </a:r>
                          <a:endParaRPr lang="zh-CN" altLang="en-US" sz="1200">
                            <a:solidFill>
                              <a:srgbClr val="C00000"/>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317709844"/>
                      </a:ext>
                    </a:extLst>
                  </a:tr>
                  <a:tr h="216000">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a:solidFill>
                                <a:srgbClr val="C00000"/>
                              </a:solidFill>
                            </a:rPr>
                            <a:t>?</a:t>
                          </a:r>
                          <a:endParaRPr lang="zh-CN" altLang="en-US" sz="1200"/>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2192319947"/>
                      </a:ext>
                    </a:extLst>
                  </a:tr>
                  <a:tr h="221591">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dirty="0">
                              <a:solidFill>
                                <a:srgbClr val="C00000"/>
                              </a:solidFill>
                            </a:rPr>
                            <a:t>?</a:t>
                          </a:r>
                          <a:endParaRPr lang="zh-CN" altLang="en-US" sz="1200" dirty="0"/>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2378237559"/>
                      </a:ext>
                    </a:extLst>
                  </a:tr>
                  <a:tr h="216000">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a:solidFill>
                                <a:srgbClr val="C00000"/>
                              </a:solidFill>
                            </a:rPr>
                            <a:t>?</a:t>
                          </a:r>
                          <a:endParaRPr lang="zh-CN" altLang="en-US" sz="1200"/>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1920069111"/>
                      </a:ext>
                    </a:extLst>
                  </a:tr>
                  <a:tr h="216000">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a:solidFill>
                                <a:srgbClr val="C00000"/>
                              </a:solidFill>
                            </a:rPr>
                            <a:t>?</a:t>
                          </a:r>
                          <a:endParaRPr lang="zh-CN" altLang="en-US" sz="1200"/>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3111458819"/>
                      </a:ext>
                    </a:extLst>
                  </a:tr>
                  <a:tr h="216000">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a:solidFill>
                                <a:srgbClr val="C00000"/>
                              </a:solidFill>
                            </a:rPr>
                            <a:t>?</a:t>
                          </a:r>
                          <a:endParaRPr lang="zh-CN" altLang="en-US" sz="1200"/>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4225156006"/>
                      </a:ext>
                    </a:extLst>
                  </a:tr>
                  <a:tr h="216000">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a:solidFill>
                                <a:srgbClr val="C00000"/>
                              </a:solidFill>
                            </a:rPr>
                            <a:t>?</a:t>
                          </a:r>
                          <a:endParaRPr lang="zh-CN" altLang="en-US" sz="1200"/>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1877986140"/>
                      </a:ext>
                    </a:extLst>
                  </a:tr>
                  <a:tr h="216000">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a:solidFill>
                                <a:srgbClr val="C00000"/>
                              </a:solidFill>
                            </a:rPr>
                            <a:t>?</a:t>
                          </a:r>
                          <a:endParaRPr lang="zh-CN" altLang="en-US" sz="1200"/>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2411609298"/>
                      </a:ext>
                    </a:extLst>
                  </a:tr>
                  <a:tr h="216000">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a:solidFill>
                                <a:srgbClr val="C00000"/>
                              </a:solidFill>
                            </a:rPr>
                            <a:t>?</a:t>
                          </a:r>
                          <a:endParaRPr lang="zh-CN" altLang="en-US" sz="1200"/>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1588725463"/>
                      </a:ext>
                    </a:extLst>
                  </a:tr>
                  <a:tr h="216000">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a:solidFill>
                                <a:srgbClr val="C00000"/>
                              </a:solidFill>
                            </a:rPr>
                            <a:t>?</a:t>
                          </a:r>
                          <a:endParaRPr lang="zh-CN" altLang="en-US" sz="1200"/>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2892165594"/>
                      </a:ext>
                    </a:extLst>
                  </a:tr>
                  <a:tr h="216000">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a:solidFill>
                                <a:srgbClr val="C00000"/>
                              </a:solidFill>
                            </a:rPr>
                            <a:t>?</a:t>
                          </a:r>
                          <a:endParaRPr lang="zh-CN" altLang="en-US" sz="1200"/>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754548389"/>
                      </a:ext>
                    </a:extLst>
                  </a:tr>
                  <a:tr h="216000">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a:solidFill>
                                <a:srgbClr val="C00000"/>
                              </a:solidFill>
                            </a:rPr>
                            <a:t>?</a:t>
                          </a:r>
                          <a:endParaRPr lang="zh-CN" altLang="en-US" sz="1200"/>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1885926177"/>
                      </a:ext>
                    </a:extLst>
                  </a:tr>
                  <a:tr h="216000">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a:solidFill>
                                <a:srgbClr val="C00000"/>
                              </a:solidFill>
                            </a:rPr>
                            <a:t>?</a:t>
                          </a:r>
                          <a:endParaRPr lang="zh-CN" altLang="en-US" sz="1200"/>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2317368824"/>
                      </a:ext>
                    </a:extLst>
                  </a:tr>
                  <a:tr h="216000">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a:solidFill>
                                <a:srgbClr val="C00000"/>
                              </a:solidFill>
                            </a:rPr>
                            <a:t>?</a:t>
                          </a:r>
                          <a:endParaRPr lang="zh-CN" altLang="en-US" sz="1200"/>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274105415"/>
                      </a:ext>
                    </a:extLst>
                  </a:tr>
                  <a:tr h="216000">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dirty="0">
                              <a:solidFill>
                                <a:schemeClr val="accent6">
                                  <a:lumMod val="50000"/>
                                </a:schemeClr>
                              </a:solidFill>
                            </a:rPr>
                            <a:t>1</a:t>
                          </a:r>
                          <a:endParaRPr lang="zh-CN" altLang="en-US" sz="1200" b="1" dirty="0">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dirty="0">
                              <a:solidFill>
                                <a:srgbClr val="C00000"/>
                              </a:solidFill>
                            </a:rPr>
                            <a:t>?</a:t>
                          </a:r>
                          <a:endParaRPr lang="zh-CN" altLang="en-US" sz="1200" dirty="0"/>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527494467"/>
                      </a:ext>
                    </a:extLst>
                  </a:tr>
                </a:tbl>
              </a:graphicData>
            </a:graphic>
          </p:graphicFrame>
        </mc:Choice>
        <mc:Fallback xmlns="">
          <p:graphicFrame>
            <p:nvGraphicFramePr>
              <p:cNvPr id="3" name="表格 2">
                <a:extLst>
                  <a:ext uri="{FF2B5EF4-FFF2-40B4-BE49-F238E27FC236}">
                    <a16:creationId xmlns:a16="http://schemas.microsoft.com/office/drawing/2014/main" id="{BF5ACD0A-6C53-4880-9C9D-95C38D0CF8B7}"/>
                  </a:ext>
                </a:extLst>
              </p:cNvPr>
              <p:cNvGraphicFramePr>
                <a:graphicFrameLocks noGrp="1"/>
              </p:cNvGraphicFramePr>
              <p:nvPr>
                <p:extLst>
                  <p:ext uri="{D42A27DB-BD31-4B8C-83A1-F6EECF244321}">
                    <p14:modId xmlns:p14="http://schemas.microsoft.com/office/powerpoint/2010/main" val="3672114351"/>
                  </p:ext>
                </p:extLst>
              </p:nvPr>
            </p:nvGraphicFramePr>
            <p:xfrm>
              <a:off x="1189542" y="1718285"/>
              <a:ext cx="4028659" cy="4754309"/>
            </p:xfrm>
            <a:graphic>
              <a:graphicData uri="http://schemas.openxmlformats.org/drawingml/2006/table">
                <a:tbl>
                  <a:tblPr firstRow="1" bandRow="1">
                    <a:tableStyleId>{2D5ABB26-0587-4C30-8999-92F81FD0307C}</a:tableStyleId>
                  </a:tblPr>
                  <a:tblGrid>
                    <a:gridCol w="417443">
                      <a:extLst>
                        <a:ext uri="{9D8B030D-6E8A-4147-A177-3AD203B41FA5}">
                          <a16:colId xmlns:a16="http://schemas.microsoft.com/office/drawing/2014/main" val="2864422384"/>
                        </a:ext>
                      </a:extLst>
                    </a:gridCol>
                    <a:gridCol w="417443">
                      <a:extLst>
                        <a:ext uri="{9D8B030D-6E8A-4147-A177-3AD203B41FA5}">
                          <a16:colId xmlns:a16="http://schemas.microsoft.com/office/drawing/2014/main" val="3488826130"/>
                        </a:ext>
                      </a:extLst>
                    </a:gridCol>
                    <a:gridCol w="417443">
                      <a:extLst>
                        <a:ext uri="{9D8B030D-6E8A-4147-A177-3AD203B41FA5}">
                          <a16:colId xmlns:a16="http://schemas.microsoft.com/office/drawing/2014/main" val="2854184512"/>
                        </a:ext>
                      </a:extLst>
                    </a:gridCol>
                    <a:gridCol w="417443">
                      <a:extLst>
                        <a:ext uri="{9D8B030D-6E8A-4147-A177-3AD203B41FA5}">
                          <a16:colId xmlns:a16="http://schemas.microsoft.com/office/drawing/2014/main" val="3964920766"/>
                        </a:ext>
                      </a:extLst>
                    </a:gridCol>
                    <a:gridCol w="2358887">
                      <a:extLst>
                        <a:ext uri="{9D8B030D-6E8A-4147-A177-3AD203B41FA5}">
                          <a16:colId xmlns:a16="http://schemas.microsoft.com/office/drawing/2014/main" val="3558357481"/>
                        </a:ext>
                      </a:extLst>
                    </a:gridCol>
                  </a:tblGrid>
                  <a:tr h="365189">
                    <a:tc>
                      <a:txBody>
                        <a:bodyPr/>
                        <a:lstStyle/>
                        <a:p>
                          <a:endParaRPr lang="zh-CN"/>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2"/>
                          <a:stretch>
                            <a:fillRect l="-1449" r="-860870" b="-1215000"/>
                          </a:stretch>
                        </a:blipFill>
                      </a:tcPr>
                    </a:tc>
                    <a:tc>
                      <a:txBody>
                        <a:bodyPr/>
                        <a:lstStyle/>
                        <a:p>
                          <a:endParaRPr lang="zh-CN"/>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2"/>
                          <a:stretch>
                            <a:fillRect l="-102941" r="-773529" b="-1215000"/>
                          </a:stretch>
                        </a:blipFill>
                      </a:tcPr>
                    </a:tc>
                    <a:tc>
                      <a:txBody>
                        <a:bodyPr/>
                        <a:lstStyle/>
                        <a:p>
                          <a:endParaRPr lang="zh-CN"/>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2"/>
                          <a:stretch>
                            <a:fillRect l="-200000" r="-662319" b="-1215000"/>
                          </a:stretch>
                        </a:blipFill>
                      </a:tcPr>
                    </a:tc>
                    <a:tc>
                      <a:txBody>
                        <a:bodyPr/>
                        <a:lstStyle/>
                        <a:p>
                          <a:endParaRPr lang="zh-CN"/>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2"/>
                          <a:stretch>
                            <a:fillRect l="-304412" r="-572059" b="-1215000"/>
                          </a:stretch>
                        </a:blipFill>
                      </a:tcPr>
                    </a:tc>
                    <a:tc>
                      <a:txBody>
                        <a:bodyPr/>
                        <a:lstStyle/>
                        <a:p>
                          <a:endParaRPr lang="zh-CN"/>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2"/>
                          <a:stretch>
                            <a:fillRect l="-70876" r="-258" b="-1215000"/>
                          </a:stretch>
                        </a:blipFill>
                      </a:tcPr>
                    </a:tc>
                    <a:extLst>
                      <a:ext uri="{0D108BD9-81ED-4DB2-BD59-A6C34878D82A}">
                        <a16:rowId xmlns:a16="http://schemas.microsoft.com/office/drawing/2014/main" val="1958329438"/>
                      </a:ext>
                    </a:extLst>
                  </a:tr>
                  <a:tr h="274320">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a:solidFill>
                                <a:srgbClr val="C00000"/>
                              </a:solidFill>
                            </a:rPr>
                            <a:t>?</a:t>
                          </a:r>
                          <a:endParaRPr lang="zh-CN" altLang="en-US" sz="1200">
                            <a:solidFill>
                              <a:srgbClr val="C00000"/>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4139267498"/>
                      </a:ext>
                    </a:extLst>
                  </a:tr>
                  <a:tr h="274320">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a:solidFill>
                                <a:srgbClr val="C00000"/>
                              </a:solidFill>
                            </a:rPr>
                            <a:t>?</a:t>
                          </a:r>
                          <a:endParaRPr lang="zh-CN" altLang="en-US" sz="1200">
                            <a:solidFill>
                              <a:srgbClr val="C00000"/>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317709844"/>
                      </a:ext>
                    </a:extLst>
                  </a:tr>
                  <a:tr h="274320">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a:solidFill>
                                <a:srgbClr val="C00000"/>
                              </a:solidFill>
                            </a:rPr>
                            <a:t>?</a:t>
                          </a:r>
                          <a:endParaRPr lang="zh-CN" altLang="en-US" sz="1200"/>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2192319947"/>
                      </a:ext>
                    </a:extLst>
                  </a:tr>
                  <a:tr h="274320">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dirty="0">
                              <a:solidFill>
                                <a:srgbClr val="C00000"/>
                              </a:solidFill>
                            </a:rPr>
                            <a:t>?</a:t>
                          </a:r>
                          <a:endParaRPr lang="zh-CN" altLang="en-US" sz="1200" dirty="0"/>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2378237559"/>
                      </a:ext>
                    </a:extLst>
                  </a:tr>
                  <a:tr h="274320">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a:solidFill>
                                <a:srgbClr val="C00000"/>
                              </a:solidFill>
                            </a:rPr>
                            <a:t>?</a:t>
                          </a:r>
                          <a:endParaRPr lang="zh-CN" altLang="en-US" sz="1200"/>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1920069111"/>
                      </a:ext>
                    </a:extLst>
                  </a:tr>
                  <a:tr h="274320">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a:solidFill>
                                <a:srgbClr val="C00000"/>
                              </a:solidFill>
                            </a:rPr>
                            <a:t>?</a:t>
                          </a:r>
                          <a:endParaRPr lang="zh-CN" altLang="en-US" sz="1200"/>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3111458819"/>
                      </a:ext>
                    </a:extLst>
                  </a:tr>
                  <a:tr h="274320">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a:solidFill>
                                <a:srgbClr val="C00000"/>
                              </a:solidFill>
                            </a:rPr>
                            <a:t>?</a:t>
                          </a:r>
                          <a:endParaRPr lang="zh-CN" altLang="en-US" sz="1200"/>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4225156006"/>
                      </a:ext>
                    </a:extLst>
                  </a:tr>
                  <a:tr h="274320">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a:solidFill>
                                <a:srgbClr val="C00000"/>
                              </a:solidFill>
                            </a:rPr>
                            <a:t>?</a:t>
                          </a:r>
                          <a:endParaRPr lang="zh-CN" altLang="en-US" sz="1200"/>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1877986140"/>
                      </a:ext>
                    </a:extLst>
                  </a:tr>
                  <a:tr h="274320">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a:solidFill>
                                <a:srgbClr val="C00000"/>
                              </a:solidFill>
                            </a:rPr>
                            <a:t>?</a:t>
                          </a:r>
                          <a:endParaRPr lang="zh-CN" altLang="en-US" sz="1200"/>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2411609298"/>
                      </a:ext>
                    </a:extLst>
                  </a:tr>
                  <a:tr h="274320">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a:solidFill>
                                <a:srgbClr val="C00000"/>
                              </a:solidFill>
                            </a:rPr>
                            <a:t>?</a:t>
                          </a:r>
                          <a:endParaRPr lang="zh-CN" altLang="en-US" sz="1200"/>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1588725463"/>
                      </a:ext>
                    </a:extLst>
                  </a:tr>
                  <a:tr h="274320">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a:solidFill>
                                <a:srgbClr val="C00000"/>
                              </a:solidFill>
                            </a:rPr>
                            <a:t>?</a:t>
                          </a:r>
                          <a:endParaRPr lang="zh-CN" altLang="en-US" sz="1200"/>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2892165594"/>
                      </a:ext>
                    </a:extLst>
                  </a:tr>
                  <a:tr h="274320">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a:solidFill>
                                <a:srgbClr val="C00000"/>
                              </a:solidFill>
                            </a:rPr>
                            <a:t>?</a:t>
                          </a:r>
                          <a:endParaRPr lang="zh-CN" altLang="en-US" sz="1200"/>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754548389"/>
                      </a:ext>
                    </a:extLst>
                  </a:tr>
                  <a:tr h="274320">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a:solidFill>
                                <a:srgbClr val="C00000"/>
                              </a:solidFill>
                            </a:rPr>
                            <a:t>?</a:t>
                          </a:r>
                          <a:endParaRPr lang="zh-CN" altLang="en-US" sz="1200"/>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1885926177"/>
                      </a:ext>
                    </a:extLst>
                  </a:tr>
                  <a:tr h="274320">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a:solidFill>
                                <a:srgbClr val="C00000"/>
                              </a:solidFill>
                            </a:rPr>
                            <a:t>?</a:t>
                          </a:r>
                          <a:endParaRPr lang="zh-CN" altLang="en-US" sz="1200"/>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2317368824"/>
                      </a:ext>
                    </a:extLst>
                  </a:tr>
                  <a:tr h="274320">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a:solidFill>
                                <a:srgbClr val="C00000"/>
                              </a:solidFill>
                            </a:rPr>
                            <a:t>?</a:t>
                          </a:r>
                          <a:endParaRPr lang="zh-CN" altLang="en-US" sz="1200"/>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274105415"/>
                      </a:ext>
                    </a:extLst>
                  </a:tr>
                  <a:tr h="274320">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dirty="0">
                              <a:solidFill>
                                <a:schemeClr val="accent6">
                                  <a:lumMod val="50000"/>
                                </a:schemeClr>
                              </a:solidFill>
                            </a:rPr>
                            <a:t>1</a:t>
                          </a:r>
                          <a:endParaRPr lang="zh-CN" altLang="en-US" sz="1200" b="1" dirty="0">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dirty="0">
                              <a:solidFill>
                                <a:srgbClr val="C00000"/>
                              </a:solidFill>
                            </a:rPr>
                            <a:t>?</a:t>
                          </a:r>
                          <a:endParaRPr lang="zh-CN" altLang="en-US" sz="1200" dirty="0"/>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527494467"/>
                      </a:ext>
                    </a:extLst>
                  </a:tr>
                </a:tbl>
              </a:graphicData>
            </a:graphic>
          </p:graphicFrame>
        </mc:Fallback>
      </mc:AlternateContent>
      <p:sp>
        <p:nvSpPr>
          <p:cNvPr id="11" name="矩形: 圆角 10">
            <a:extLst>
              <a:ext uri="{FF2B5EF4-FFF2-40B4-BE49-F238E27FC236}">
                <a16:creationId xmlns:a16="http://schemas.microsoft.com/office/drawing/2014/main" id="{6036C96A-5C25-4853-B218-55CE12B67E1A}"/>
              </a:ext>
            </a:extLst>
          </p:cNvPr>
          <p:cNvSpPr/>
          <p:nvPr/>
        </p:nvSpPr>
        <p:spPr>
          <a:xfrm>
            <a:off x="6526129" y="4685341"/>
            <a:ext cx="3826981" cy="1527142"/>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3200" b="1" dirty="0">
                <a:solidFill>
                  <a:schemeClr val="accent2">
                    <a:lumMod val="50000"/>
                  </a:schemeClr>
                </a:solidFill>
              </a:rPr>
              <a:t>如何快速构造命题逻辑公式的真值表？</a:t>
            </a:r>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6C8BB8C0-9E35-410D-98CF-458AACF8AF0A}"/>
                  </a:ext>
                </a:extLst>
              </p:cNvPr>
              <p:cNvSpPr txBox="1"/>
              <p:nvPr/>
            </p:nvSpPr>
            <p:spPr>
              <a:xfrm>
                <a:off x="6526129" y="1869740"/>
                <a:ext cx="4085968" cy="1323439"/>
              </a:xfrm>
              <a:prstGeom prst="rect">
                <a:avLst/>
              </a:prstGeom>
              <a:solidFill>
                <a:schemeClr val="accent6">
                  <a:lumMod val="20000"/>
                  <a:lumOff val="80000"/>
                  <a:alpha val="50000"/>
                </a:schemeClr>
              </a:solidFill>
              <a:ln w="12700">
                <a:solidFill>
                  <a:schemeClr val="accent1">
                    <a:shade val="50000"/>
                  </a:schemeClr>
                </a:solidFill>
                <a:prstDash val="sysDash"/>
              </a:ln>
            </p:spPr>
            <p:txBody>
              <a:bodyPr wrap="square" rtlCol="0">
                <a:spAutoFit/>
              </a:bodyPr>
              <a:lstStyle/>
              <a:p>
                <a14:m>
                  <m:oMath xmlns:m="http://schemas.openxmlformats.org/officeDocument/2006/math">
                    <m:r>
                      <a:rPr lang="en-US" altLang="zh-CN" sz="2000" i="1" smtClean="0">
                        <a:solidFill>
                          <a:schemeClr val="accent6">
                            <a:lumMod val="50000"/>
                          </a:schemeClr>
                        </a:solidFill>
                        <a:latin typeface="Cambria Math" panose="02040503050406030204" pitchFamily="18" charset="0"/>
                        <a:ea typeface="楷体" panose="02010609060101010101" pitchFamily="49" charset="-122"/>
                      </a:rPr>
                      <m:t>𝑝</m:t>
                    </m:r>
                  </m:oMath>
                </a14:m>
                <a:r>
                  <a:rPr lang="zh-CN" altLang="en-US" sz="2000" dirty="0">
                    <a:solidFill>
                      <a:schemeClr val="accent6">
                        <a:lumMod val="50000"/>
                      </a:schemeClr>
                    </a:solidFill>
                    <a:latin typeface="楷体" panose="02010609060101010101" pitchFamily="49" charset="-122"/>
                    <a:ea typeface="楷体" panose="02010609060101010101" pitchFamily="49" charset="-122"/>
                  </a:rPr>
                  <a:t>表示“一个年份能被</a:t>
                </a:r>
                <a:r>
                  <a:rPr lang="en-US" altLang="zh-CN" sz="2000" dirty="0">
                    <a:solidFill>
                      <a:schemeClr val="accent6">
                        <a:lumMod val="50000"/>
                      </a:schemeClr>
                    </a:solidFill>
                    <a:latin typeface="楷体" panose="02010609060101010101" pitchFamily="49" charset="-122"/>
                    <a:ea typeface="楷体" panose="02010609060101010101" pitchFamily="49" charset="-122"/>
                  </a:rPr>
                  <a:t>4</a:t>
                </a:r>
                <a:r>
                  <a:rPr lang="zh-CN" altLang="en-US" sz="2000" dirty="0">
                    <a:solidFill>
                      <a:schemeClr val="accent6">
                        <a:lumMod val="50000"/>
                      </a:schemeClr>
                    </a:solidFill>
                    <a:latin typeface="楷体" panose="02010609060101010101" pitchFamily="49" charset="-122"/>
                    <a:ea typeface="楷体" panose="02010609060101010101" pitchFamily="49" charset="-122"/>
                  </a:rPr>
                  <a:t>整除”</a:t>
                </a:r>
                <a:endParaRPr lang="en-US" altLang="zh-CN" sz="2000" dirty="0">
                  <a:solidFill>
                    <a:schemeClr val="accent6">
                      <a:lumMod val="50000"/>
                    </a:schemeClr>
                  </a:solidFill>
                  <a:latin typeface="楷体" panose="02010609060101010101" pitchFamily="49" charset="-122"/>
                  <a:ea typeface="楷体" panose="02010609060101010101" pitchFamily="49" charset="-122"/>
                </a:endParaRPr>
              </a:p>
              <a:p>
                <a14:m>
                  <m:oMath xmlns:m="http://schemas.openxmlformats.org/officeDocument/2006/math">
                    <m:r>
                      <a:rPr lang="en-US" altLang="zh-CN" sz="2000" i="1" smtClean="0">
                        <a:solidFill>
                          <a:schemeClr val="accent6">
                            <a:lumMod val="50000"/>
                          </a:schemeClr>
                        </a:solidFill>
                        <a:latin typeface="Cambria Math" panose="02040503050406030204" pitchFamily="18" charset="0"/>
                        <a:ea typeface="楷体" panose="02010609060101010101" pitchFamily="49" charset="-122"/>
                      </a:rPr>
                      <m:t>𝑞</m:t>
                    </m:r>
                  </m:oMath>
                </a14:m>
                <a:r>
                  <a:rPr lang="zh-CN" altLang="en-US" sz="2000" dirty="0">
                    <a:solidFill>
                      <a:schemeClr val="accent6">
                        <a:lumMod val="50000"/>
                      </a:schemeClr>
                    </a:solidFill>
                    <a:latin typeface="楷体" panose="02010609060101010101" pitchFamily="49" charset="-122"/>
                    <a:ea typeface="楷体" panose="02010609060101010101" pitchFamily="49" charset="-122"/>
                  </a:rPr>
                  <a:t>表示“一个年份能被</a:t>
                </a:r>
                <a:r>
                  <a:rPr lang="en-US" altLang="zh-CN" sz="2000" dirty="0">
                    <a:solidFill>
                      <a:schemeClr val="accent6">
                        <a:lumMod val="50000"/>
                      </a:schemeClr>
                    </a:solidFill>
                    <a:latin typeface="楷体" panose="02010609060101010101" pitchFamily="49" charset="-122"/>
                    <a:ea typeface="楷体" panose="02010609060101010101" pitchFamily="49" charset="-122"/>
                  </a:rPr>
                  <a:t>100</a:t>
                </a:r>
                <a:r>
                  <a:rPr lang="zh-CN" altLang="en-US" sz="2000" dirty="0">
                    <a:solidFill>
                      <a:schemeClr val="accent6">
                        <a:lumMod val="50000"/>
                      </a:schemeClr>
                    </a:solidFill>
                    <a:latin typeface="楷体" panose="02010609060101010101" pitchFamily="49" charset="-122"/>
                    <a:ea typeface="楷体" panose="02010609060101010101" pitchFamily="49" charset="-122"/>
                  </a:rPr>
                  <a:t>整除”</a:t>
                </a:r>
              </a:p>
              <a:p>
                <a14:m>
                  <m:oMath xmlns:m="http://schemas.openxmlformats.org/officeDocument/2006/math">
                    <m:r>
                      <a:rPr lang="en-US" altLang="zh-CN" sz="2000" i="1" smtClean="0">
                        <a:solidFill>
                          <a:schemeClr val="accent6">
                            <a:lumMod val="50000"/>
                          </a:schemeClr>
                        </a:solidFill>
                        <a:latin typeface="Cambria Math" panose="02040503050406030204" pitchFamily="18" charset="0"/>
                        <a:ea typeface="楷体" panose="02010609060101010101" pitchFamily="49" charset="-122"/>
                      </a:rPr>
                      <m:t>𝑟</m:t>
                    </m:r>
                  </m:oMath>
                </a14:m>
                <a:r>
                  <a:rPr lang="zh-CN" altLang="en-US" sz="2000" dirty="0">
                    <a:solidFill>
                      <a:schemeClr val="accent6">
                        <a:lumMod val="50000"/>
                      </a:schemeClr>
                    </a:solidFill>
                    <a:latin typeface="楷体" panose="02010609060101010101" pitchFamily="49" charset="-122"/>
                    <a:ea typeface="楷体" panose="02010609060101010101" pitchFamily="49" charset="-122"/>
                  </a:rPr>
                  <a:t>表示“一个年份能被</a:t>
                </a:r>
                <a:r>
                  <a:rPr lang="en-US" altLang="zh-CN" sz="2000" dirty="0">
                    <a:solidFill>
                      <a:schemeClr val="accent6">
                        <a:lumMod val="50000"/>
                      </a:schemeClr>
                    </a:solidFill>
                    <a:latin typeface="楷体" panose="02010609060101010101" pitchFamily="49" charset="-122"/>
                    <a:ea typeface="楷体" panose="02010609060101010101" pitchFamily="49" charset="-122"/>
                  </a:rPr>
                  <a:t>400</a:t>
                </a:r>
                <a:r>
                  <a:rPr lang="zh-CN" altLang="en-US" sz="2000" dirty="0">
                    <a:solidFill>
                      <a:schemeClr val="accent6">
                        <a:lumMod val="50000"/>
                      </a:schemeClr>
                    </a:solidFill>
                    <a:latin typeface="楷体" panose="02010609060101010101" pitchFamily="49" charset="-122"/>
                    <a:ea typeface="楷体" panose="02010609060101010101" pitchFamily="49" charset="-122"/>
                  </a:rPr>
                  <a:t>整除”</a:t>
                </a:r>
                <a:endParaRPr lang="en-US" altLang="zh-CN" sz="2000" dirty="0">
                  <a:solidFill>
                    <a:schemeClr val="accent6">
                      <a:lumMod val="50000"/>
                    </a:schemeClr>
                  </a:solidFill>
                  <a:latin typeface="楷体" panose="02010609060101010101" pitchFamily="49" charset="-122"/>
                  <a:ea typeface="楷体" panose="02010609060101010101" pitchFamily="49" charset="-122"/>
                </a:endParaRPr>
              </a:p>
              <a:p>
                <a14:m>
                  <m:oMath xmlns:m="http://schemas.openxmlformats.org/officeDocument/2006/math">
                    <m:r>
                      <a:rPr lang="en-US" altLang="zh-CN" sz="2000" i="1" smtClean="0">
                        <a:solidFill>
                          <a:schemeClr val="accent6">
                            <a:lumMod val="50000"/>
                          </a:schemeClr>
                        </a:solidFill>
                        <a:latin typeface="Cambria Math" panose="02040503050406030204" pitchFamily="18" charset="0"/>
                        <a:ea typeface="楷体" panose="02010609060101010101" pitchFamily="49" charset="-122"/>
                      </a:rPr>
                      <m:t>𝑠</m:t>
                    </m:r>
                  </m:oMath>
                </a14:m>
                <a:r>
                  <a:rPr lang="zh-CN" altLang="en-US" sz="2000" dirty="0">
                    <a:solidFill>
                      <a:schemeClr val="accent6">
                        <a:lumMod val="50000"/>
                      </a:schemeClr>
                    </a:solidFill>
                    <a:latin typeface="楷体" panose="02010609060101010101" pitchFamily="49" charset="-122"/>
                    <a:ea typeface="楷体" panose="02010609060101010101" pitchFamily="49" charset="-122"/>
                  </a:rPr>
                  <a:t>表示“一个年份是闰年”</a:t>
                </a:r>
              </a:p>
            </p:txBody>
          </p:sp>
        </mc:Choice>
        <mc:Fallback xmlns="">
          <p:sp>
            <p:nvSpPr>
              <p:cNvPr id="12" name="文本框 11">
                <a:extLst>
                  <a:ext uri="{FF2B5EF4-FFF2-40B4-BE49-F238E27FC236}">
                    <a16:creationId xmlns:a16="http://schemas.microsoft.com/office/drawing/2014/main" id="{6C8BB8C0-9E35-410D-98CF-458AACF8AF0A}"/>
                  </a:ext>
                </a:extLst>
              </p:cNvPr>
              <p:cNvSpPr txBox="1">
                <a:spLocks noRot="1" noChangeAspect="1" noMove="1" noResize="1" noEditPoints="1" noAdjustHandles="1" noChangeArrowheads="1" noChangeShapeType="1" noTextEdit="1"/>
              </p:cNvSpPr>
              <p:nvPr/>
            </p:nvSpPr>
            <p:spPr>
              <a:xfrm>
                <a:off x="6526129" y="1869740"/>
                <a:ext cx="4085968" cy="1323439"/>
              </a:xfrm>
              <a:prstGeom prst="rect">
                <a:avLst/>
              </a:prstGeom>
              <a:blipFill>
                <a:blip r:embed="rId3"/>
                <a:stretch>
                  <a:fillRect t="-3196" b="-5936"/>
                </a:stretch>
              </a:blipFill>
              <a:ln w="12700">
                <a:solidFill>
                  <a:schemeClr val="accent1">
                    <a:shade val="50000"/>
                  </a:schemeClr>
                </a:solidFill>
                <a:prstDash val="sysDash"/>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D29D61BE-BB27-4BA0-BBC3-3736EFED43EA}"/>
                  </a:ext>
                </a:extLst>
              </p:cNvPr>
              <p:cNvSpPr txBox="1"/>
              <p:nvPr/>
            </p:nvSpPr>
            <p:spPr>
              <a:xfrm>
                <a:off x="5782129" y="3429000"/>
                <a:ext cx="6150428" cy="506870"/>
              </a:xfrm>
              <a:prstGeom prst="rect">
                <a:avLst/>
              </a:prstGeom>
              <a:noFill/>
            </p:spPr>
            <p:txBody>
              <a:bodyPr wrap="square">
                <a:spAutoFit/>
              </a:bodyPr>
              <a:lstStyle/>
              <a:p>
                <a:pPr marL="285750" indent="-285750">
                  <a:spcBef>
                    <a:spcPts val="300"/>
                  </a:spcBef>
                  <a:spcAft>
                    <a:spcPts val="300"/>
                  </a:spcAft>
                  <a:buFont typeface="Arial" panose="020B0604020202020204" pitchFamily="34" charset="0"/>
                  <a:buChar char="•"/>
                </a:pPr>
                <a:r>
                  <a:rPr lang="zh-CN" altLang="en-US" sz="1800" b="1" dirty="0">
                    <a:solidFill>
                      <a:schemeClr val="accent6">
                        <a:lumMod val="50000"/>
                      </a:schemeClr>
                    </a:solidFill>
                    <a:latin typeface="宋体" panose="02010600030101010101" pitchFamily="2" charset="-122"/>
                    <a:ea typeface="宋体" panose="02010600030101010101" pitchFamily="2" charset="-122"/>
                  </a:rPr>
                  <a:t>构造公式</a:t>
                </a:r>
                <a14:m>
                  <m:oMath xmlns:m="http://schemas.openxmlformats.org/officeDocument/2006/math">
                    <m:d>
                      <m:dPr>
                        <m:ctrlPr>
                          <a:rPr lang="en-US" altLang="zh-CN" sz="1800" b="1" i="1">
                            <a:solidFill>
                              <a:schemeClr val="accent6">
                                <a:lumMod val="50000"/>
                              </a:schemeClr>
                            </a:solidFill>
                            <a:latin typeface="Cambria Math" panose="02040503050406030204" pitchFamily="18" charset="0"/>
                            <a:ea typeface="宋体" panose="02010600030101010101" pitchFamily="2" charset="-122"/>
                          </a:rPr>
                        </m:ctrlPr>
                      </m:dPr>
                      <m:e>
                        <m:r>
                          <a:rPr lang="en-US" altLang="zh-CN" sz="1800" b="1" i="1">
                            <a:solidFill>
                              <a:schemeClr val="accent6">
                                <a:lumMod val="50000"/>
                              </a:schemeClr>
                            </a:solidFill>
                            <a:latin typeface="Cambria Math" panose="02040503050406030204" pitchFamily="18" charset="0"/>
                            <a:ea typeface="宋体" panose="02010600030101010101" pitchFamily="2" charset="-122"/>
                          </a:rPr>
                          <m:t>𝒔</m:t>
                        </m:r>
                        <m:r>
                          <a:rPr lang="en-US" altLang="zh-CN" sz="1800" b="1" i="1">
                            <a:solidFill>
                              <a:schemeClr val="accent6">
                                <a:lumMod val="50000"/>
                              </a:schemeClr>
                            </a:solidFill>
                            <a:latin typeface="Cambria Math" panose="02040503050406030204" pitchFamily="18" charset="0"/>
                            <a:ea typeface="宋体" panose="02010600030101010101" pitchFamily="2" charset="-122"/>
                          </a:rPr>
                          <m:t>↔</m:t>
                        </m:r>
                        <m:d>
                          <m:dPr>
                            <m:ctrlPr>
                              <a:rPr lang="en-US" altLang="zh-CN" sz="1800" b="1" i="1">
                                <a:solidFill>
                                  <a:schemeClr val="accent6">
                                    <a:lumMod val="50000"/>
                                  </a:schemeClr>
                                </a:solidFill>
                                <a:latin typeface="Cambria Math" panose="02040503050406030204" pitchFamily="18" charset="0"/>
                                <a:ea typeface="宋体" panose="02010600030101010101" pitchFamily="2" charset="-122"/>
                              </a:rPr>
                            </m:ctrlPr>
                          </m:dPr>
                          <m:e>
                            <m:r>
                              <a:rPr lang="en-US" altLang="zh-CN" sz="1800" b="1" i="1">
                                <a:solidFill>
                                  <a:schemeClr val="accent6">
                                    <a:lumMod val="50000"/>
                                  </a:schemeClr>
                                </a:solidFill>
                                <a:latin typeface="Cambria Math" panose="02040503050406030204" pitchFamily="18" charset="0"/>
                                <a:ea typeface="宋体" panose="02010600030101010101" pitchFamily="2" charset="-122"/>
                              </a:rPr>
                              <m:t>𝒓</m:t>
                            </m:r>
                            <m:r>
                              <a:rPr lang="en-US" altLang="zh-CN" sz="1800" b="1" i="1">
                                <a:solidFill>
                                  <a:schemeClr val="accent6">
                                    <a:lumMod val="50000"/>
                                  </a:schemeClr>
                                </a:solidFill>
                                <a:latin typeface="Cambria Math" panose="02040503050406030204" pitchFamily="18" charset="0"/>
                                <a:ea typeface="宋体" panose="02010600030101010101" pitchFamily="2" charset="-122"/>
                              </a:rPr>
                              <m:t>∨</m:t>
                            </m:r>
                            <m:d>
                              <m:dPr>
                                <m:ctrlPr>
                                  <a:rPr lang="en-US" altLang="zh-CN" sz="1800" b="1" i="1">
                                    <a:solidFill>
                                      <a:schemeClr val="accent6">
                                        <a:lumMod val="50000"/>
                                      </a:schemeClr>
                                    </a:solidFill>
                                    <a:latin typeface="Cambria Math" panose="02040503050406030204" pitchFamily="18" charset="0"/>
                                    <a:ea typeface="宋体" panose="02010600030101010101" pitchFamily="2" charset="-122"/>
                                  </a:rPr>
                                </m:ctrlPr>
                              </m:dPr>
                              <m:e>
                                <m:r>
                                  <a:rPr lang="en-US" altLang="zh-CN" sz="1800" b="1" i="1">
                                    <a:solidFill>
                                      <a:schemeClr val="accent6">
                                        <a:lumMod val="50000"/>
                                      </a:schemeClr>
                                    </a:solidFill>
                                    <a:latin typeface="Cambria Math" panose="02040503050406030204" pitchFamily="18" charset="0"/>
                                    <a:ea typeface="宋体" panose="02010600030101010101" pitchFamily="2" charset="-122"/>
                                  </a:rPr>
                                  <m:t>𝒑</m:t>
                                </m:r>
                                <m:r>
                                  <a:rPr lang="en-US" altLang="zh-CN" sz="1800" b="1" i="1">
                                    <a:solidFill>
                                      <a:schemeClr val="accent6">
                                        <a:lumMod val="50000"/>
                                      </a:schemeClr>
                                    </a:solidFill>
                                    <a:latin typeface="Cambria Math" panose="02040503050406030204" pitchFamily="18" charset="0"/>
                                    <a:ea typeface="宋体" panose="02010600030101010101" pitchFamily="2" charset="-122"/>
                                  </a:rPr>
                                  <m:t>∧¬</m:t>
                                </m:r>
                                <m:r>
                                  <a:rPr lang="en-US" altLang="zh-CN" sz="1800" b="1" i="1">
                                    <a:solidFill>
                                      <a:schemeClr val="accent6">
                                        <a:lumMod val="50000"/>
                                      </a:schemeClr>
                                    </a:solidFill>
                                    <a:latin typeface="Cambria Math" panose="02040503050406030204" pitchFamily="18" charset="0"/>
                                    <a:ea typeface="宋体" panose="02010600030101010101" pitchFamily="2" charset="-122"/>
                                  </a:rPr>
                                  <m:t>𝒒</m:t>
                                </m:r>
                              </m:e>
                            </m:d>
                          </m:e>
                        </m:d>
                      </m:e>
                    </m:d>
                    <m:r>
                      <a:rPr lang="en-US" altLang="zh-CN" sz="1800" b="1" i="1">
                        <a:solidFill>
                          <a:schemeClr val="accent6">
                            <a:lumMod val="50000"/>
                          </a:schemeClr>
                        </a:solidFill>
                        <a:latin typeface="Cambria Math" panose="02040503050406030204" pitchFamily="18" charset="0"/>
                        <a:ea typeface="宋体" panose="02010600030101010101" pitchFamily="2" charset="-122"/>
                      </a:rPr>
                      <m:t>→</m:t>
                    </m:r>
                    <m:d>
                      <m:dPr>
                        <m:ctrlPr>
                          <a:rPr lang="en-US" altLang="zh-CN" sz="1800" b="1" i="1">
                            <a:solidFill>
                              <a:schemeClr val="accent6">
                                <a:lumMod val="50000"/>
                              </a:schemeClr>
                            </a:solidFill>
                            <a:latin typeface="Cambria Math" panose="02040503050406030204" pitchFamily="18" charset="0"/>
                            <a:ea typeface="宋体" panose="02010600030101010101" pitchFamily="2" charset="-122"/>
                          </a:rPr>
                        </m:ctrlPr>
                      </m:dPr>
                      <m:e>
                        <m:r>
                          <a:rPr lang="en-US" altLang="zh-CN" sz="1800" b="1" i="1">
                            <a:solidFill>
                              <a:schemeClr val="accent6">
                                <a:lumMod val="50000"/>
                              </a:schemeClr>
                            </a:solidFill>
                            <a:latin typeface="Cambria Math" panose="02040503050406030204" pitchFamily="18" charset="0"/>
                            <a:ea typeface="宋体" panose="02010600030101010101" pitchFamily="2" charset="-122"/>
                          </a:rPr>
                          <m:t>𝒔</m:t>
                        </m:r>
                        <m:r>
                          <a:rPr lang="en-US" altLang="zh-CN" sz="1800" b="1" i="1">
                            <a:solidFill>
                              <a:schemeClr val="accent6">
                                <a:lumMod val="50000"/>
                              </a:schemeClr>
                            </a:solidFill>
                            <a:latin typeface="Cambria Math" panose="02040503050406030204" pitchFamily="18" charset="0"/>
                            <a:ea typeface="宋体" panose="02010600030101010101" pitchFamily="2" charset="-122"/>
                          </a:rPr>
                          <m:t>∨¬</m:t>
                        </m:r>
                        <m:r>
                          <a:rPr lang="en-US" altLang="zh-CN" sz="1800" b="1" i="1">
                            <a:solidFill>
                              <a:schemeClr val="accent6">
                                <a:lumMod val="50000"/>
                              </a:schemeClr>
                            </a:solidFill>
                            <a:latin typeface="Cambria Math" panose="02040503050406030204" pitchFamily="18" charset="0"/>
                            <a:ea typeface="宋体" panose="02010600030101010101" pitchFamily="2" charset="-122"/>
                          </a:rPr>
                          <m:t>𝒑</m:t>
                        </m:r>
                      </m:e>
                    </m:d>
                  </m:oMath>
                </a14:m>
                <a:r>
                  <a:rPr lang="zh-CN" altLang="en-US" sz="1800" b="1" dirty="0">
                    <a:solidFill>
                      <a:schemeClr val="accent6">
                        <a:lumMod val="50000"/>
                      </a:schemeClr>
                    </a:solidFill>
                    <a:latin typeface="宋体" panose="02010600030101010101" pitchFamily="2" charset="-122"/>
                    <a:ea typeface="宋体" panose="02010600030101010101" pitchFamily="2" charset="-122"/>
                  </a:rPr>
                  <a:t>的真值表</a:t>
                </a:r>
              </a:p>
            </p:txBody>
          </p:sp>
        </mc:Choice>
        <mc:Fallback xmlns="">
          <p:sp>
            <p:nvSpPr>
              <p:cNvPr id="13" name="文本框 12">
                <a:extLst>
                  <a:ext uri="{FF2B5EF4-FFF2-40B4-BE49-F238E27FC236}">
                    <a16:creationId xmlns:a16="http://schemas.microsoft.com/office/drawing/2014/main" id="{D29D61BE-BB27-4BA0-BBC3-3736EFED43EA}"/>
                  </a:ext>
                </a:extLst>
              </p:cNvPr>
              <p:cNvSpPr txBox="1">
                <a:spLocks noRot="1" noChangeAspect="1" noMove="1" noResize="1" noEditPoints="1" noAdjustHandles="1" noChangeArrowheads="1" noChangeShapeType="1" noTextEdit="1"/>
              </p:cNvSpPr>
              <p:nvPr/>
            </p:nvSpPr>
            <p:spPr>
              <a:xfrm>
                <a:off x="5782129" y="3429000"/>
                <a:ext cx="6150428" cy="506870"/>
              </a:xfrm>
              <a:prstGeom prst="rect">
                <a:avLst/>
              </a:prstGeom>
              <a:blipFill>
                <a:blip r:embed="rId4"/>
                <a:stretch>
                  <a:fillRect l="-694" b="-120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29718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第三讲 命题逻辑公式语法和语义</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91646C22-BFA0-4263-ADC6-D1CE69BFEFF6}" type="slidenum">
              <a:rPr lang="en-US" altLang="zh-CN" smtClean="0">
                <a:latin typeface="Arial" panose="020B0604020202020204" pitchFamily="34" charset="0"/>
                <a:ea typeface="楷体" panose="02010609060101010101" pitchFamily="49" charset="-122"/>
                <a:cs typeface="Arial" panose="020B0604020202020204" pitchFamily="34" charset="0"/>
              </a:rPr>
              <a:t>2</a:t>
            </a:fld>
            <a:r>
              <a:rPr lang="en-US" altLang="zh-CN">
                <a:latin typeface="Arial" panose="020B0604020202020204" pitchFamily="34" charset="0"/>
                <a:ea typeface="楷体" panose="02010609060101010101" pitchFamily="49" charset="-122"/>
                <a:cs typeface="Arial" panose="020B0604020202020204" pitchFamily="34" charset="0"/>
              </a:rPr>
              <a:t>/38</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内容提要</a:t>
            </a:r>
          </a:p>
        </p:txBody>
      </p:sp>
      <p:sp>
        <p:nvSpPr>
          <p:cNvPr id="2" name="文本框 1">
            <a:extLst>
              <a:ext uri="{FF2B5EF4-FFF2-40B4-BE49-F238E27FC236}">
                <a16:creationId xmlns:a16="http://schemas.microsoft.com/office/drawing/2014/main" id="{85BA4EFF-667B-4FC6-8446-13B52B94D7E0}"/>
              </a:ext>
            </a:extLst>
          </p:cNvPr>
          <p:cNvSpPr txBox="1"/>
          <p:nvPr/>
        </p:nvSpPr>
        <p:spPr>
          <a:xfrm>
            <a:off x="1107232" y="1852336"/>
            <a:ext cx="4733731" cy="2870016"/>
          </a:xfrm>
          <a:prstGeom prst="rect">
            <a:avLst/>
          </a:prstGeom>
          <a:noFill/>
        </p:spPr>
        <p:txBody>
          <a:bodyPr wrap="square" rtlCol="0">
            <a:spAutoFit/>
          </a:bodyPr>
          <a:lstStyle/>
          <a:p>
            <a:pPr>
              <a:lnSpc>
                <a:spcPct val="200000"/>
              </a:lnSpc>
            </a:pPr>
            <a:r>
              <a:rPr lang="zh-CN" altLang="en-US" sz="3200" b="1" dirty="0">
                <a:solidFill>
                  <a:schemeClr val="accent6">
                    <a:lumMod val="50000"/>
                  </a:schemeClr>
                </a:solidFill>
                <a:latin typeface="仿宋" panose="02010609060101010101" pitchFamily="49" charset="-122"/>
                <a:ea typeface="仿宋" panose="02010609060101010101" pitchFamily="49" charset="-122"/>
              </a:rPr>
              <a:t>命题逻辑基本概念</a:t>
            </a:r>
            <a:endParaRPr lang="en-US" altLang="zh-CN" sz="3200" b="1" dirty="0">
              <a:solidFill>
                <a:schemeClr val="accent6">
                  <a:lumMod val="50000"/>
                </a:schemeClr>
              </a:solidFill>
              <a:latin typeface="仿宋" panose="02010609060101010101" pitchFamily="49" charset="-122"/>
              <a:ea typeface="仿宋" panose="02010609060101010101" pitchFamily="49" charset="-122"/>
            </a:endParaRPr>
          </a:p>
          <a:p>
            <a:pPr>
              <a:lnSpc>
                <a:spcPct val="200000"/>
              </a:lnSpc>
            </a:pPr>
            <a:r>
              <a:rPr lang="zh-CN" altLang="en-US" sz="3200" b="1" dirty="0">
                <a:solidFill>
                  <a:schemeClr val="accent6">
                    <a:lumMod val="50000"/>
                  </a:schemeClr>
                </a:solidFill>
                <a:latin typeface="仿宋" panose="02010609060101010101" pitchFamily="49" charset="-122"/>
                <a:ea typeface="仿宋" panose="02010609060101010101" pitchFamily="49" charset="-122"/>
              </a:rPr>
              <a:t>命题逻辑公式的语法</a:t>
            </a:r>
            <a:endParaRPr lang="en-US" altLang="zh-CN" sz="3200" b="1" dirty="0">
              <a:solidFill>
                <a:schemeClr val="accent6">
                  <a:lumMod val="50000"/>
                </a:schemeClr>
              </a:solidFill>
              <a:latin typeface="仿宋" panose="02010609060101010101" pitchFamily="49" charset="-122"/>
              <a:ea typeface="仿宋" panose="02010609060101010101" pitchFamily="49" charset="-122"/>
            </a:endParaRPr>
          </a:p>
          <a:p>
            <a:pPr>
              <a:lnSpc>
                <a:spcPct val="200000"/>
              </a:lnSpc>
            </a:pPr>
            <a:r>
              <a:rPr lang="zh-CN" altLang="en-US" sz="3200" b="1" dirty="0">
                <a:solidFill>
                  <a:schemeClr val="accent6">
                    <a:lumMod val="50000"/>
                  </a:schemeClr>
                </a:solidFill>
                <a:latin typeface="仿宋" panose="02010609060101010101" pitchFamily="49" charset="-122"/>
                <a:ea typeface="仿宋" panose="02010609060101010101" pitchFamily="49" charset="-122"/>
              </a:rPr>
              <a:t>命题逻辑公式的语义</a:t>
            </a:r>
            <a:endParaRPr lang="en-US" altLang="zh-CN" sz="3200" b="1" dirty="0">
              <a:solidFill>
                <a:schemeClr val="accent6">
                  <a:lumMod val="50000"/>
                </a:schemeClr>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9021058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命题逻辑公式的语义</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第三讲 命题逻辑公式语法和语义</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A84936A-AD8A-4245-A4DE-139658DA8B11}" type="slidenum">
              <a:rPr lang="en-US" altLang="zh-CN" smtClean="0">
                <a:latin typeface="Arial" panose="020B0604020202020204" pitchFamily="34" charset="0"/>
                <a:ea typeface="楷体" panose="02010609060101010101" pitchFamily="49" charset="-122"/>
                <a:cs typeface="Arial" panose="020B0604020202020204" pitchFamily="34" charset="0"/>
              </a:rPr>
              <a:t>20</a:t>
            </a:fld>
            <a:r>
              <a:rPr lang="en-US" altLang="zh-CN">
                <a:latin typeface="Arial" panose="020B0604020202020204" pitchFamily="34" charset="0"/>
                <a:ea typeface="楷体" panose="02010609060101010101" pitchFamily="49" charset="-122"/>
                <a:cs typeface="Arial" panose="020B0604020202020204" pitchFamily="34" charset="0"/>
              </a:rPr>
              <a:t>/38</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快速构造命题逻辑公式真值表举例</a:t>
            </a: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0CB59A24-8899-43DE-9679-423294C551C0}"/>
                  </a:ext>
                </a:extLst>
              </p:cNvPr>
              <p:cNvSpPr txBox="1"/>
              <p:nvPr/>
            </p:nvSpPr>
            <p:spPr>
              <a:xfrm>
                <a:off x="395926" y="1108803"/>
                <a:ext cx="7743058" cy="1431161"/>
              </a:xfrm>
              <a:prstGeom prst="rect">
                <a:avLst/>
              </a:prstGeom>
              <a:solidFill>
                <a:srgbClr val="E5EFE5"/>
              </a:solidFill>
            </p:spPr>
            <p:txBody>
              <a:bodyPr wrap="square" rtlCol="0">
                <a:spAutoFit/>
              </a:bodyPr>
              <a:lstStyle/>
              <a:p>
                <a:pPr>
                  <a:spcBef>
                    <a:spcPts val="300"/>
                  </a:spcBef>
                  <a:spcAft>
                    <a:spcPts val="300"/>
                  </a:spcAft>
                </a:pPr>
                <a:r>
                  <a:rPr lang="zh-CN" altLang="en-US" sz="2000" b="1" dirty="0">
                    <a:solidFill>
                      <a:srgbClr val="002060"/>
                    </a:solidFill>
                    <a:latin typeface="楷体" panose="02010609060101010101" pitchFamily="49" charset="-122"/>
                    <a:ea typeface="楷体" panose="02010609060101010101" pitchFamily="49" charset="-122"/>
                  </a:rPr>
                  <a:t>构造公式</a:t>
                </a:r>
                <a14:m>
                  <m:oMath xmlns:m="http://schemas.openxmlformats.org/officeDocument/2006/math">
                    <m:r>
                      <a:rPr lang="en-US" altLang="zh-CN" sz="2000" b="1" i="1" smtClean="0">
                        <a:solidFill>
                          <a:srgbClr val="002060"/>
                        </a:solidFill>
                        <a:latin typeface="Cambria Math" panose="02040503050406030204" pitchFamily="18" charset="0"/>
                      </a:rPr>
                      <m:t>𝑨</m:t>
                    </m:r>
                    <m:r>
                      <a:rPr lang="en-US" altLang="zh-CN" sz="2000" b="1" i="1" smtClean="0">
                        <a:solidFill>
                          <a:srgbClr val="002060"/>
                        </a:solidFill>
                        <a:latin typeface="Cambria Math" panose="02040503050406030204" pitchFamily="18" charset="0"/>
                      </a:rPr>
                      <m:t>=</m:t>
                    </m:r>
                    <m:r>
                      <a:rPr lang="en-US" altLang="zh-CN" sz="2000" b="1" i="0" smtClean="0">
                        <a:solidFill>
                          <a:srgbClr val="002060"/>
                        </a:solidFill>
                        <a:latin typeface="Cambria Math" panose="02040503050406030204" pitchFamily="18" charset="0"/>
                      </a:rPr>
                      <m:t> </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𝒓</m:t>
                    </m:r>
                    <m:r>
                      <a:rPr lang="en-US" altLang="zh-CN" sz="2000" b="1" i="1" smtClean="0">
                        <a:solidFill>
                          <a:srgbClr val="002060"/>
                        </a:solidFill>
                        <a:latin typeface="Cambria Math" panose="02040503050406030204" pitchFamily="18" charset="0"/>
                      </a:rPr>
                      <m:t>∨</m:t>
                    </m:r>
                    <m:d>
                      <m:dPr>
                        <m:ctrlPr>
                          <a:rPr lang="en-US" altLang="zh-CN" sz="2000" b="1" i="1" smtClean="0">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𝒑</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𝒒</m:t>
                        </m:r>
                      </m:e>
                    </m:d>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𝒓</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𝒑</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𝒒</m:t>
                    </m:r>
                    <m:r>
                      <a:rPr lang="en-US" altLang="zh-CN" sz="2000" b="1" i="1" smtClean="0">
                        <a:solidFill>
                          <a:srgbClr val="002060"/>
                        </a:solidFill>
                        <a:latin typeface="Cambria Math" panose="02040503050406030204" pitchFamily="18" charset="0"/>
                      </a:rPr>
                      <m:t>)</m:t>
                    </m:r>
                  </m:oMath>
                </a14:m>
                <a:r>
                  <a:rPr lang="zh-CN" altLang="en-US" sz="2000" b="1" dirty="0">
                    <a:solidFill>
                      <a:srgbClr val="002060"/>
                    </a:solidFill>
                    <a:latin typeface="楷体" panose="02010609060101010101" pitchFamily="49" charset="-122"/>
                    <a:ea typeface="楷体" panose="02010609060101010101" pitchFamily="49" charset="-122"/>
                  </a:rPr>
                  <a:t>的真值表</a:t>
                </a:r>
              </a:p>
              <a:p>
                <a:pPr marL="285750" indent="-285750">
                  <a:spcBef>
                    <a:spcPts val="300"/>
                  </a:spcBef>
                  <a:spcAft>
                    <a:spcPts val="300"/>
                  </a:spcAft>
                  <a:buFont typeface="Arial" panose="020B0604020202020204" pitchFamily="34" charset="0"/>
                  <a:buChar char="•"/>
                </a:pPr>
                <a:r>
                  <a:rPr lang="zh-CN" altLang="en-US" b="1" i="0" dirty="0">
                    <a:solidFill>
                      <a:srgbClr val="C00000"/>
                    </a:solidFill>
                    <a:latin typeface="+mj-lt"/>
                  </a:rPr>
                  <a:t>第一行按照计算顺序列出子公式，可用大写字母代表子公式</a:t>
                </a:r>
                <a:endParaRPr lang="en-US" altLang="zh-CN" b="1" i="0" dirty="0">
                  <a:solidFill>
                    <a:srgbClr val="C00000"/>
                  </a:solidFill>
                  <a:latin typeface="+mj-lt"/>
                </a:endParaRPr>
              </a:p>
              <a:p>
                <a:pPr marL="285750" indent="-285750">
                  <a:spcBef>
                    <a:spcPts val="300"/>
                  </a:spcBef>
                  <a:spcAft>
                    <a:spcPts val="300"/>
                  </a:spcAft>
                  <a:buFont typeface="Arial" panose="020B0604020202020204" pitchFamily="34" charset="0"/>
                  <a:buChar char="•"/>
                </a:pPr>
                <a:r>
                  <a:rPr lang="zh-CN" altLang="en-US" b="1" dirty="0">
                    <a:solidFill>
                      <a:srgbClr val="C00000"/>
                    </a:solidFill>
                    <a:latin typeface="+mj-lt"/>
                  </a:rPr>
                  <a:t>真值赋值函数按照二进制的顺序逐行列出</a:t>
                </a:r>
                <a:endParaRPr lang="en-US" altLang="zh-CN" b="1" dirty="0">
                  <a:solidFill>
                    <a:srgbClr val="C00000"/>
                  </a:solidFill>
                  <a:latin typeface="+mj-lt"/>
                </a:endParaRPr>
              </a:p>
              <a:p>
                <a:pPr marL="742950" lvl="1" indent="-285750">
                  <a:spcBef>
                    <a:spcPts val="300"/>
                  </a:spcBef>
                  <a:spcAft>
                    <a:spcPts val="300"/>
                  </a:spcAft>
                  <a:buFont typeface="Arial" panose="020B0604020202020204" pitchFamily="34" charset="0"/>
                  <a:buChar char="•"/>
                </a:pPr>
                <a:r>
                  <a:rPr lang="zh-CN" altLang="en-US" sz="1600" b="1" dirty="0">
                    <a:solidFill>
                      <a:schemeClr val="accent6">
                        <a:lumMod val="50000"/>
                      </a:schemeClr>
                    </a:solidFill>
                    <a:latin typeface="楷体" panose="02010609060101010101" pitchFamily="49" charset="-122"/>
                    <a:ea typeface="楷体" panose="02010609060101010101" pitchFamily="49" charset="-122"/>
                  </a:rPr>
                  <a:t>命题变量按字母表顺序逐列给出，真值赋值从</a:t>
                </a:r>
                <a:r>
                  <a:rPr lang="en-US" altLang="zh-CN" sz="1600" b="1" dirty="0">
                    <a:solidFill>
                      <a:schemeClr val="accent6">
                        <a:lumMod val="50000"/>
                      </a:schemeClr>
                    </a:solidFill>
                    <a:latin typeface="楷体" panose="02010609060101010101" pitchFamily="49" charset="-122"/>
                    <a:ea typeface="楷体" panose="02010609060101010101" pitchFamily="49" charset="-122"/>
                  </a:rPr>
                  <a:t>00…0</a:t>
                </a:r>
                <a:r>
                  <a:rPr lang="zh-CN" altLang="en-US" sz="1600" b="1" dirty="0">
                    <a:solidFill>
                      <a:schemeClr val="accent6">
                        <a:lumMod val="50000"/>
                      </a:schemeClr>
                    </a:solidFill>
                    <a:latin typeface="楷体" panose="02010609060101010101" pitchFamily="49" charset="-122"/>
                    <a:ea typeface="楷体" panose="02010609060101010101" pitchFamily="49" charset="-122"/>
                  </a:rPr>
                  <a:t>到</a:t>
                </a:r>
                <a:r>
                  <a:rPr lang="en-US" altLang="zh-CN" sz="1600" b="1" dirty="0">
                    <a:solidFill>
                      <a:schemeClr val="accent6">
                        <a:lumMod val="50000"/>
                      </a:schemeClr>
                    </a:solidFill>
                    <a:latin typeface="楷体" panose="02010609060101010101" pitchFamily="49" charset="-122"/>
                    <a:ea typeface="楷体" panose="02010609060101010101" pitchFamily="49" charset="-122"/>
                  </a:rPr>
                  <a:t>11…1</a:t>
                </a:r>
                <a:r>
                  <a:rPr lang="zh-CN" altLang="en-US" sz="1600" b="1" dirty="0">
                    <a:solidFill>
                      <a:schemeClr val="accent6">
                        <a:lumMod val="50000"/>
                      </a:schemeClr>
                    </a:solidFill>
                    <a:latin typeface="楷体" panose="02010609060101010101" pitchFamily="49" charset="-122"/>
                    <a:ea typeface="楷体" panose="02010609060101010101" pitchFamily="49" charset="-122"/>
                  </a:rPr>
                  <a:t>的顺序逐行给出</a:t>
                </a:r>
              </a:p>
            </p:txBody>
          </p:sp>
        </mc:Choice>
        <mc:Fallback xmlns="">
          <p:sp>
            <p:nvSpPr>
              <p:cNvPr id="11" name="文本框 10">
                <a:extLst>
                  <a:ext uri="{FF2B5EF4-FFF2-40B4-BE49-F238E27FC236}">
                    <a16:creationId xmlns:a16="http://schemas.microsoft.com/office/drawing/2014/main" id="{0CB59A24-8899-43DE-9679-423294C551C0}"/>
                  </a:ext>
                </a:extLst>
              </p:cNvPr>
              <p:cNvSpPr txBox="1">
                <a:spLocks noRot="1" noChangeAspect="1" noMove="1" noResize="1" noEditPoints="1" noAdjustHandles="1" noChangeArrowheads="1" noChangeShapeType="1" noTextEdit="1"/>
              </p:cNvSpPr>
              <p:nvPr/>
            </p:nvSpPr>
            <p:spPr>
              <a:xfrm>
                <a:off x="395926" y="1108803"/>
                <a:ext cx="7743058" cy="1431161"/>
              </a:xfrm>
              <a:prstGeom prst="rect">
                <a:avLst/>
              </a:prstGeom>
              <a:blipFill>
                <a:blip r:embed="rId2"/>
                <a:stretch>
                  <a:fillRect l="-866" t="-3404" b="-4681"/>
                </a:stretch>
              </a:blipFill>
            </p:spPr>
            <p:txBody>
              <a:bodyPr/>
              <a:lstStyle/>
              <a:p>
                <a:r>
                  <a:rPr lang="zh-CN" altLang="en-US">
                    <a:noFill/>
                  </a:rPr>
                  <a:t> </a:t>
                </a:r>
              </a:p>
            </p:txBody>
          </p:sp>
        </mc:Fallback>
      </mc:AlternateContent>
      <p:grpSp>
        <p:nvGrpSpPr>
          <p:cNvPr id="12" name="组合 11">
            <a:extLst>
              <a:ext uri="{FF2B5EF4-FFF2-40B4-BE49-F238E27FC236}">
                <a16:creationId xmlns:a16="http://schemas.microsoft.com/office/drawing/2014/main" id="{20F4020D-0F7D-439F-AC26-07AA140BBE26}"/>
              </a:ext>
            </a:extLst>
          </p:cNvPr>
          <p:cNvGrpSpPr/>
          <p:nvPr/>
        </p:nvGrpSpPr>
        <p:grpSpPr>
          <a:xfrm>
            <a:off x="569842" y="2704807"/>
            <a:ext cx="3682122" cy="3221507"/>
            <a:chOff x="1788669" y="2359126"/>
            <a:chExt cx="3917501" cy="3374884"/>
          </a:xfrm>
        </p:grpSpPr>
        <mc:AlternateContent xmlns:mc="http://schemas.openxmlformats.org/markup-compatibility/2006" xmlns:a14="http://schemas.microsoft.com/office/drawing/2010/main">
          <mc:Choice Requires="a14">
            <p:sp>
              <p:nvSpPr>
                <p:cNvPr id="13" name="椭圆 12">
                  <a:extLst>
                    <a:ext uri="{FF2B5EF4-FFF2-40B4-BE49-F238E27FC236}">
                      <a16:creationId xmlns:a16="http://schemas.microsoft.com/office/drawing/2014/main" id="{5AEBE650-6E50-4E6E-8EE3-2A25E0121B18}"/>
                    </a:ext>
                  </a:extLst>
                </p:cNvPr>
                <p:cNvSpPr/>
                <p:nvPr/>
              </p:nvSpPr>
              <p:spPr>
                <a:xfrm>
                  <a:off x="3261879" y="2359126"/>
                  <a:ext cx="351183" cy="32234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smtClean="0">
                            <a:solidFill>
                              <a:srgbClr val="002060"/>
                            </a:solidFill>
                            <a:latin typeface="Cambria Math" panose="02040503050406030204" pitchFamily="18" charset="0"/>
                          </a:rPr>
                          <m:t>∧</m:t>
                        </m:r>
                      </m:oMath>
                    </m:oMathPara>
                  </a14:m>
                  <a:endParaRPr lang="zh-CN" altLang="en-US">
                    <a:solidFill>
                      <a:srgbClr val="002060"/>
                    </a:solidFill>
                  </a:endParaRPr>
                </a:p>
              </p:txBody>
            </p:sp>
          </mc:Choice>
          <mc:Fallback xmlns="">
            <p:sp>
              <p:nvSpPr>
                <p:cNvPr id="3" name="椭圆 2">
                  <a:extLst>
                    <a:ext uri="{FF2B5EF4-FFF2-40B4-BE49-F238E27FC236}">
                      <a16:creationId xmlns:a16="http://schemas.microsoft.com/office/drawing/2014/main" id="{42EF00DB-E826-4404-AB41-7487F3B7CB3C}"/>
                    </a:ext>
                  </a:extLst>
                </p:cNvPr>
                <p:cNvSpPr>
                  <a:spLocks noRot="1" noChangeAspect="1" noMove="1" noResize="1" noEditPoints="1" noAdjustHandles="1" noChangeArrowheads="1" noChangeShapeType="1" noTextEdit="1"/>
                </p:cNvSpPr>
                <p:nvPr/>
              </p:nvSpPr>
              <p:spPr>
                <a:xfrm>
                  <a:off x="3261879" y="2359126"/>
                  <a:ext cx="351183" cy="322342"/>
                </a:xfrm>
                <a:prstGeom prst="ellipse">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椭圆 13">
                  <a:extLst>
                    <a:ext uri="{FF2B5EF4-FFF2-40B4-BE49-F238E27FC236}">
                      <a16:creationId xmlns:a16="http://schemas.microsoft.com/office/drawing/2014/main" id="{F5E455A7-841B-440A-BA89-66D9D7C0D556}"/>
                    </a:ext>
                  </a:extLst>
                </p:cNvPr>
                <p:cNvSpPr/>
                <p:nvPr/>
              </p:nvSpPr>
              <p:spPr>
                <a:xfrm>
                  <a:off x="2295936" y="3032010"/>
                  <a:ext cx="351183" cy="32234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b="0" i="1" smtClean="0">
                            <a:solidFill>
                              <a:srgbClr val="002060"/>
                            </a:solidFill>
                            <a:latin typeface="Cambria Math" panose="02040503050406030204" pitchFamily="18" charset="0"/>
                          </a:rPr>
                          <m:t>∨</m:t>
                        </m:r>
                      </m:oMath>
                    </m:oMathPara>
                  </a14:m>
                  <a:endParaRPr lang="zh-CN" altLang="en-US">
                    <a:solidFill>
                      <a:srgbClr val="002060"/>
                    </a:solidFill>
                  </a:endParaRPr>
                </a:p>
              </p:txBody>
            </p:sp>
          </mc:Choice>
          <mc:Fallback xmlns="">
            <p:sp>
              <p:nvSpPr>
                <p:cNvPr id="12" name="椭圆 11">
                  <a:extLst>
                    <a:ext uri="{FF2B5EF4-FFF2-40B4-BE49-F238E27FC236}">
                      <a16:creationId xmlns:a16="http://schemas.microsoft.com/office/drawing/2014/main" id="{8B114A17-3CFF-498A-AC6C-3BE783C0E3B0}"/>
                    </a:ext>
                  </a:extLst>
                </p:cNvPr>
                <p:cNvSpPr>
                  <a:spLocks noRot="1" noChangeAspect="1" noMove="1" noResize="1" noEditPoints="1" noAdjustHandles="1" noChangeArrowheads="1" noChangeShapeType="1" noTextEdit="1"/>
                </p:cNvSpPr>
                <p:nvPr/>
              </p:nvSpPr>
              <p:spPr>
                <a:xfrm>
                  <a:off x="2295936" y="3032010"/>
                  <a:ext cx="351183" cy="322342"/>
                </a:xfrm>
                <a:prstGeom prst="ellipse">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椭圆 14">
                  <a:extLst>
                    <a:ext uri="{FF2B5EF4-FFF2-40B4-BE49-F238E27FC236}">
                      <a16:creationId xmlns:a16="http://schemas.microsoft.com/office/drawing/2014/main" id="{A0ADBB86-AF68-4203-9FA3-280E6FBDF47A}"/>
                    </a:ext>
                  </a:extLst>
                </p:cNvPr>
                <p:cNvSpPr/>
                <p:nvPr/>
              </p:nvSpPr>
              <p:spPr>
                <a:xfrm>
                  <a:off x="4191744" y="3042524"/>
                  <a:ext cx="351183" cy="32234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smtClean="0">
                            <a:solidFill>
                              <a:srgbClr val="002060"/>
                            </a:solidFill>
                            <a:latin typeface="Cambria Math" panose="02040503050406030204" pitchFamily="18" charset="0"/>
                          </a:rPr>
                          <m:t>→</m:t>
                        </m:r>
                      </m:oMath>
                    </m:oMathPara>
                  </a14:m>
                  <a:endParaRPr lang="zh-CN" altLang="en-US">
                    <a:solidFill>
                      <a:srgbClr val="002060"/>
                    </a:solidFill>
                  </a:endParaRPr>
                </a:p>
              </p:txBody>
            </p:sp>
          </mc:Choice>
          <mc:Fallback xmlns="">
            <p:sp>
              <p:nvSpPr>
                <p:cNvPr id="13" name="椭圆 12">
                  <a:extLst>
                    <a:ext uri="{FF2B5EF4-FFF2-40B4-BE49-F238E27FC236}">
                      <a16:creationId xmlns:a16="http://schemas.microsoft.com/office/drawing/2014/main" id="{E2251447-783F-4597-9671-4C59987348FA}"/>
                    </a:ext>
                  </a:extLst>
                </p:cNvPr>
                <p:cNvSpPr>
                  <a:spLocks noRot="1" noChangeAspect="1" noMove="1" noResize="1" noEditPoints="1" noAdjustHandles="1" noChangeArrowheads="1" noChangeShapeType="1" noTextEdit="1"/>
                </p:cNvSpPr>
                <p:nvPr/>
              </p:nvSpPr>
              <p:spPr>
                <a:xfrm>
                  <a:off x="4191744" y="3042524"/>
                  <a:ext cx="351183" cy="322342"/>
                </a:xfrm>
                <a:prstGeom prst="ellipse">
                  <a:avLst/>
                </a:prstGeom>
                <a:blipFill>
                  <a:blip r:embed="rId5"/>
                  <a:stretch>
                    <a:fillRect l="-16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椭圆 15">
                  <a:extLst>
                    <a:ext uri="{FF2B5EF4-FFF2-40B4-BE49-F238E27FC236}">
                      <a16:creationId xmlns:a16="http://schemas.microsoft.com/office/drawing/2014/main" id="{1467C62B-3BF2-43D6-98B5-B33B0A4A294E}"/>
                    </a:ext>
                  </a:extLst>
                </p:cNvPr>
                <p:cNvSpPr/>
                <p:nvPr/>
              </p:nvSpPr>
              <p:spPr>
                <a:xfrm>
                  <a:off x="2849217" y="3869889"/>
                  <a:ext cx="351183" cy="32234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smtClean="0">
                            <a:solidFill>
                              <a:srgbClr val="002060"/>
                            </a:solidFill>
                            <a:latin typeface="Cambria Math" panose="02040503050406030204" pitchFamily="18" charset="0"/>
                          </a:rPr>
                          <m:t>∧</m:t>
                        </m:r>
                      </m:oMath>
                    </m:oMathPara>
                  </a14:m>
                  <a:endParaRPr lang="zh-CN" altLang="en-US">
                    <a:solidFill>
                      <a:srgbClr val="002060"/>
                    </a:solidFill>
                  </a:endParaRPr>
                </a:p>
              </p:txBody>
            </p:sp>
          </mc:Choice>
          <mc:Fallback xmlns="">
            <p:sp>
              <p:nvSpPr>
                <p:cNvPr id="14" name="椭圆 13">
                  <a:extLst>
                    <a:ext uri="{FF2B5EF4-FFF2-40B4-BE49-F238E27FC236}">
                      <a16:creationId xmlns:a16="http://schemas.microsoft.com/office/drawing/2014/main" id="{8E4ED44A-EE41-4B40-8762-2EDA0584E153}"/>
                    </a:ext>
                  </a:extLst>
                </p:cNvPr>
                <p:cNvSpPr>
                  <a:spLocks noRot="1" noChangeAspect="1" noMove="1" noResize="1" noEditPoints="1" noAdjustHandles="1" noChangeArrowheads="1" noChangeShapeType="1" noTextEdit="1"/>
                </p:cNvSpPr>
                <p:nvPr/>
              </p:nvSpPr>
              <p:spPr>
                <a:xfrm>
                  <a:off x="2849217" y="3869889"/>
                  <a:ext cx="351183" cy="322342"/>
                </a:xfrm>
                <a:prstGeom prst="ellipse">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246F2737-AFFB-4FA7-BDAE-22EC4627E410}"/>
                    </a:ext>
                  </a:extLst>
                </p:cNvPr>
                <p:cNvSpPr txBox="1"/>
                <p:nvPr/>
              </p:nvSpPr>
              <p:spPr>
                <a:xfrm>
                  <a:off x="3704358" y="3869889"/>
                  <a:ext cx="410816" cy="307777"/>
                </a:xfrm>
                <a:prstGeom prst="rect">
                  <a:avLst/>
                </a:prstGeom>
                <a:solidFill>
                  <a:schemeClr val="accent6">
                    <a:lumMod val="20000"/>
                    <a:lumOff val="80000"/>
                  </a:schemeClr>
                </a:solidFill>
                <a:ln>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𝑟</m:t>
                        </m:r>
                      </m:oMath>
                    </m:oMathPara>
                  </a14:m>
                  <a:endParaRPr lang="zh-CN" altLang="en-US" sz="1400"/>
                </a:p>
              </p:txBody>
            </p:sp>
          </mc:Choice>
          <mc:Fallback xmlns="">
            <p:sp>
              <p:nvSpPr>
                <p:cNvPr id="16" name="文本框 15">
                  <a:extLst>
                    <a:ext uri="{FF2B5EF4-FFF2-40B4-BE49-F238E27FC236}">
                      <a16:creationId xmlns:a16="http://schemas.microsoft.com/office/drawing/2014/main" id="{D1667444-3B0F-48F2-BEBC-DCC761FC8423}"/>
                    </a:ext>
                  </a:extLst>
                </p:cNvPr>
                <p:cNvSpPr txBox="1">
                  <a:spLocks noRot="1" noChangeAspect="1" noMove="1" noResize="1" noEditPoints="1" noAdjustHandles="1" noChangeArrowheads="1" noChangeShapeType="1" noTextEdit="1"/>
                </p:cNvSpPr>
                <p:nvPr/>
              </p:nvSpPr>
              <p:spPr>
                <a:xfrm>
                  <a:off x="3704358" y="3869889"/>
                  <a:ext cx="410816" cy="307777"/>
                </a:xfrm>
                <a:prstGeom prst="rect">
                  <a:avLst/>
                </a:prstGeom>
                <a:blipFill>
                  <a:blip r:embed="rId7"/>
                  <a:stretch>
                    <a:fillRect/>
                  </a:stretch>
                </a:blipFill>
                <a:ln>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椭圆 18">
                  <a:extLst>
                    <a:ext uri="{FF2B5EF4-FFF2-40B4-BE49-F238E27FC236}">
                      <a16:creationId xmlns:a16="http://schemas.microsoft.com/office/drawing/2014/main" id="{974B5B15-AAB9-475C-AA31-90C288A672E4}"/>
                    </a:ext>
                  </a:extLst>
                </p:cNvPr>
                <p:cNvSpPr/>
                <p:nvPr/>
              </p:nvSpPr>
              <p:spPr>
                <a:xfrm>
                  <a:off x="4764906" y="3862606"/>
                  <a:ext cx="351183" cy="32234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smtClean="0">
                            <a:solidFill>
                              <a:srgbClr val="002060"/>
                            </a:solidFill>
                            <a:latin typeface="Cambria Math" panose="02040503050406030204" pitchFamily="18" charset="0"/>
                          </a:rPr>
                          <m:t>∧</m:t>
                        </m:r>
                      </m:oMath>
                    </m:oMathPara>
                  </a14:m>
                  <a:endParaRPr lang="zh-CN" altLang="en-US">
                    <a:solidFill>
                      <a:srgbClr val="002060"/>
                    </a:solidFill>
                  </a:endParaRPr>
                </a:p>
              </p:txBody>
            </p:sp>
          </mc:Choice>
          <mc:Fallback xmlns="">
            <p:sp>
              <p:nvSpPr>
                <p:cNvPr id="18" name="椭圆 17">
                  <a:extLst>
                    <a:ext uri="{FF2B5EF4-FFF2-40B4-BE49-F238E27FC236}">
                      <a16:creationId xmlns:a16="http://schemas.microsoft.com/office/drawing/2014/main" id="{7DA48A03-AEF7-43B3-B345-81E4B126F037}"/>
                    </a:ext>
                  </a:extLst>
                </p:cNvPr>
                <p:cNvSpPr>
                  <a:spLocks noRot="1" noChangeAspect="1" noMove="1" noResize="1" noEditPoints="1" noAdjustHandles="1" noChangeArrowheads="1" noChangeShapeType="1" noTextEdit="1"/>
                </p:cNvSpPr>
                <p:nvPr/>
              </p:nvSpPr>
              <p:spPr>
                <a:xfrm>
                  <a:off x="4764906" y="3862606"/>
                  <a:ext cx="351183" cy="322342"/>
                </a:xfrm>
                <a:prstGeom prst="ellipse">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3FD9A7CC-04EE-426A-9E84-D28CECD80A11}"/>
                    </a:ext>
                  </a:extLst>
                </p:cNvPr>
                <p:cNvSpPr txBox="1"/>
                <p:nvPr/>
              </p:nvSpPr>
              <p:spPr>
                <a:xfrm>
                  <a:off x="4279539" y="4602291"/>
                  <a:ext cx="410816" cy="307777"/>
                </a:xfrm>
                <a:prstGeom prst="rect">
                  <a:avLst/>
                </a:prstGeom>
                <a:solidFill>
                  <a:schemeClr val="accent6">
                    <a:lumMod val="20000"/>
                    <a:lumOff val="80000"/>
                  </a:schemeClr>
                </a:solidFill>
                <a:ln>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𝑝</m:t>
                        </m:r>
                      </m:oMath>
                    </m:oMathPara>
                  </a14:m>
                  <a:endParaRPr lang="zh-CN" altLang="en-US" sz="1400"/>
                </a:p>
              </p:txBody>
            </p:sp>
          </mc:Choice>
          <mc:Fallback xmlns="">
            <p:sp>
              <p:nvSpPr>
                <p:cNvPr id="19" name="文本框 18">
                  <a:extLst>
                    <a:ext uri="{FF2B5EF4-FFF2-40B4-BE49-F238E27FC236}">
                      <a16:creationId xmlns:a16="http://schemas.microsoft.com/office/drawing/2014/main" id="{17195FAA-6BEB-4C29-AEF0-D52B5799170C}"/>
                    </a:ext>
                  </a:extLst>
                </p:cNvPr>
                <p:cNvSpPr txBox="1">
                  <a:spLocks noRot="1" noChangeAspect="1" noMove="1" noResize="1" noEditPoints="1" noAdjustHandles="1" noChangeArrowheads="1" noChangeShapeType="1" noTextEdit="1"/>
                </p:cNvSpPr>
                <p:nvPr/>
              </p:nvSpPr>
              <p:spPr>
                <a:xfrm>
                  <a:off x="4279539" y="4602291"/>
                  <a:ext cx="410816" cy="307777"/>
                </a:xfrm>
                <a:prstGeom prst="rect">
                  <a:avLst/>
                </a:prstGeom>
                <a:blipFill>
                  <a:blip r:embed="rId9"/>
                  <a:stretch>
                    <a:fillRect/>
                  </a:stretch>
                </a:blipFill>
                <a:ln>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5E431AA9-AE5D-4F68-AC37-E48A08A21073}"/>
                    </a:ext>
                  </a:extLst>
                </p:cNvPr>
                <p:cNvSpPr txBox="1"/>
                <p:nvPr/>
              </p:nvSpPr>
              <p:spPr>
                <a:xfrm>
                  <a:off x="5295354" y="4582610"/>
                  <a:ext cx="410816" cy="307777"/>
                </a:xfrm>
                <a:prstGeom prst="rect">
                  <a:avLst/>
                </a:prstGeom>
                <a:solidFill>
                  <a:schemeClr val="accent6">
                    <a:lumMod val="20000"/>
                    <a:lumOff val="80000"/>
                  </a:schemeClr>
                </a:solidFill>
                <a:ln>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𝑞</m:t>
                        </m:r>
                      </m:oMath>
                    </m:oMathPara>
                  </a14:m>
                  <a:endParaRPr lang="zh-CN" altLang="en-US" sz="1400"/>
                </a:p>
              </p:txBody>
            </p:sp>
          </mc:Choice>
          <mc:Fallback xmlns="">
            <p:sp>
              <p:nvSpPr>
                <p:cNvPr id="20" name="文本框 19">
                  <a:extLst>
                    <a:ext uri="{FF2B5EF4-FFF2-40B4-BE49-F238E27FC236}">
                      <a16:creationId xmlns:a16="http://schemas.microsoft.com/office/drawing/2014/main" id="{0CAB608A-BED5-4323-B077-752F2F0D4974}"/>
                    </a:ext>
                  </a:extLst>
                </p:cNvPr>
                <p:cNvSpPr txBox="1">
                  <a:spLocks noRot="1" noChangeAspect="1" noMove="1" noResize="1" noEditPoints="1" noAdjustHandles="1" noChangeArrowheads="1" noChangeShapeType="1" noTextEdit="1"/>
                </p:cNvSpPr>
                <p:nvPr/>
              </p:nvSpPr>
              <p:spPr>
                <a:xfrm>
                  <a:off x="5295354" y="4582610"/>
                  <a:ext cx="410816" cy="307777"/>
                </a:xfrm>
                <a:prstGeom prst="rect">
                  <a:avLst/>
                </a:prstGeom>
                <a:blipFill>
                  <a:blip r:embed="rId10"/>
                  <a:stretch>
                    <a:fillRect/>
                  </a:stretch>
                </a:blipFill>
                <a:ln>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693818CE-F9EA-450E-88A8-F590FC71E5D6}"/>
                    </a:ext>
                  </a:extLst>
                </p:cNvPr>
                <p:cNvSpPr txBox="1"/>
                <p:nvPr/>
              </p:nvSpPr>
              <p:spPr>
                <a:xfrm>
                  <a:off x="1788669" y="3877171"/>
                  <a:ext cx="410816" cy="307777"/>
                </a:xfrm>
                <a:prstGeom prst="rect">
                  <a:avLst/>
                </a:prstGeom>
                <a:solidFill>
                  <a:schemeClr val="accent6">
                    <a:lumMod val="20000"/>
                    <a:lumOff val="80000"/>
                  </a:schemeClr>
                </a:solidFill>
                <a:ln>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𝑟</m:t>
                        </m:r>
                      </m:oMath>
                    </m:oMathPara>
                  </a14:m>
                  <a:endParaRPr lang="zh-CN" altLang="en-US" sz="1400"/>
                </a:p>
              </p:txBody>
            </p:sp>
          </mc:Choice>
          <mc:Fallback xmlns="">
            <p:sp>
              <p:nvSpPr>
                <p:cNvPr id="21" name="文本框 20">
                  <a:extLst>
                    <a:ext uri="{FF2B5EF4-FFF2-40B4-BE49-F238E27FC236}">
                      <a16:creationId xmlns:a16="http://schemas.microsoft.com/office/drawing/2014/main" id="{01660B92-C7B0-45B2-A0C5-A9F0F4D182F8}"/>
                    </a:ext>
                  </a:extLst>
                </p:cNvPr>
                <p:cNvSpPr txBox="1">
                  <a:spLocks noRot="1" noChangeAspect="1" noMove="1" noResize="1" noEditPoints="1" noAdjustHandles="1" noChangeArrowheads="1" noChangeShapeType="1" noTextEdit="1"/>
                </p:cNvSpPr>
                <p:nvPr/>
              </p:nvSpPr>
              <p:spPr>
                <a:xfrm>
                  <a:off x="1788669" y="3877171"/>
                  <a:ext cx="410816" cy="307777"/>
                </a:xfrm>
                <a:prstGeom prst="rect">
                  <a:avLst/>
                </a:prstGeom>
                <a:blipFill>
                  <a:blip r:embed="rId7"/>
                  <a:stretch>
                    <a:fillRect/>
                  </a:stretch>
                </a:blipFill>
                <a:ln>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2845C3F7-87F3-4E5F-88FD-32DA39596B29}"/>
                    </a:ext>
                  </a:extLst>
                </p:cNvPr>
                <p:cNvSpPr txBox="1"/>
                <p:nvPr/>
              </p:nvSpPr>
              <p:spPr>
                <a:xfrm>
                  <a:off x="2323189" y="4645267"/>
                  <a:ext cx="410816" cy="307777"/>
                </a:xfrm>
                <a:prstGeom prst="rect">
                  <a:avLst/>
                </a:prstGeom>
                <a:solidFill>
                  <a:schemeClr val="accent6">
                    <a:lumMod val="20000"/>
                    <a:lumOff val="80000"/>
                  </a:schemeClr>
                </a:solidFill>
                <a:ln>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𝑝</m:t>
                        </m:r>
                      </m:oMath>
                    </m:oMathPara>
                  </a14:m>
                  <a:endParaRPr lang="zh-CN" altLang="en-US" sz="1400"/>
                </a:p>
              </p:txBody>
            </p:sp>
          </mc:Choice>
          <mc:Fallback xmlns="">
            <p:sp>
              <p:nvSpPr>
                <p:cNvPr id="22" name="文本框 21">
                  <a:extLst>
                    <a:ext uri="{FF2B5EF4-FFF2-40B4-BE49-F238E27FC236}">
                      <a16:creationId xmlns:a16="http://schemas.microsoft.com/office/drawing/2014/main" id="{B00F8377-EF9D-436F-A03C-952E8441327A}"/>
                    </a:ext>
                  </a:extLst>
                </p:cNvPr>
                <p:cNvSpPr txBox="1">
                  <a:spLocks noRot="1" noChangeAspect="1" noMove="1" noResize="1" noEditPoints="1" noAdjustHandles="1" noChangeArrowheads="1" noChangeShapeType="1" noTextEdit="1"/>
                </p:cNvSpPr>
                <p:nvPr/>
              </p:nvSpPr>
              <p:spPr>
                <a:xfrm>
                  <a:off x="2323189" y="4645267"/>
                  <a:ext cx="410816" cy="307777"/>
                </a:xfrm>
                <a:prstGeom prst="rect">
                  <a:avLst/>
                </a:prstGeom>
                <a:blipFill>
                  <a:blip r:embed="rId9"/>
                  <a:stretch>
                    <a:fillRect/>
                  </a:stretch>
                </a:blipFill>
                <a:ln>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椭圆 23">
                  <a:extLst>
                    <a:ext uri="{FF2B5EF4-FFF2-40B4-BE49-F238E27FC236}">
                      <a16:creationId xmlns:a16="http://schemas.microsoft.com/office/drawing/2014/main" id="{6C78C5EA-E021-4AE6-B450-7F02E90F5983}"/>
                    </a:ext>
                  </a:extLst>
                </p:cNvPr>
                <p:cNvSpPr/>
                <p:nvPr/>
              </p:nvSpPr>
              <p:spPr>
                <a:xfrm>
                  <a:off x="3323358" y="4622380"/>
                  <a:ext cx="351183" cy="32234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b="0" i="1" smtClean="0">
                            <a:solidFill>
                              <a:srgbClr val="002060"/>
                            </a:solidFill>
                            <a:latin typeface="Cambria Math" panose="02040503050406030204" pitchFamily="18" charset="0"/>
                          </a:rPr>
                          <m:t>¬</m:t>
                        </m:r>
                      </m:oMath>
                    </m:oMathPara>
                  </a14:m>
                  <a:endParaRPr lang="zh-CN" altLang="en-US">
                    <a:solidFill>
                      <a:srgbClr val="002060"/>
                    </a:solidFill>
                  </a:endParaRPr>
                </a:p>
              </p:txBody>
            </p:sp>
          </mc:Choice>
          <mc:Fallback xmlns="">
            <p:sp>
              <p:nvSpPr>
                <p:cNvPr id="23" name="椭圆 22">
                  <a:extLst>
                    <a:ext uri="{FF2B5EF4-FFF2-40B4-BE49-F238E27FC236}">
                      <a16:creationId xmlns:a16="http://schemas.microsoft.com/office/drawing/2014/main" id="{410FC02E-76C0-4495-A4E2-33DF6A76D7EE}"/>
                    </a:ext>
                  </a:extLst>
                </p:cNvPr>
                <p:cNvSpPr>
                  <a:spLocks noRot="1" noChangeAspect="1" noMove="1" noResize="1" noEditPoints="1" noAdjustHandles="1" noChangeArrowheads="1" noChangeShapeType="1" noTextEdit="1"/>
                </p:cNvSpPr>
                <p:nvPr/>
              </p:nvSpPr>
              <p:spPr>
                <a:xfrm>
                  <a:off x="3323358" y="4622380"/>
                  <a:ext cx="351183" cy="322342"/>
                </a:xfrm>
                <a:prstGeom prst="ellipse">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353097DF-541E-4DBD-BDB6-7B65701BDF86}"/>
                    </a:ext>
                  </a:extLst>
                </p:cNvPr>
                <p:cNvSpPr txBox="1"/>
                <p:nvPr/>
              </p:nvSpPr>
              <p:spPr>
                <a:xfrm>
                  <a:off x="3293542" y="5426233"/>
                  <a:ext cx="410816" cy="307777"/>
                </a:xfrm>
                <a:prstGeom prst="rect">
                  <a:avLst/>
                </a:prstGeom>
                <a:solidFill>
                  <a:schemeClr val="accent6">
                    <a:lumMod val="20000"/>
                    <a:lumOff val="80000"/>
                  </a:schemeClr>
                </a:solidFill>
                <a:ln>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𝑞</m:t>
                        </m:r>
                      </m:oMath>
                    </m:oMathPara>
                  </a14:m>
                  <a:endParaRPr lang="zh-CN" altLang="en-US" sz="1400"/>
                </a:p>
              </p:txBody>
            </p:sp>
          </mc:Choice>
          <mc:Fallback xmlns="">
            <p:sp>
              <p:nvSpPr>
                <p:cNvPr id="24" name="文本框 23">
                  <a:extLst>
                    <a:ext uri="{FF2B5EF4-FFF2-40B4-BE49-F238E27FC236}">
                      <a16:creationId xmlns:a16="http://schemas.microsoft.com/office/drawing/2014/main" id="{5602D876-361D-465D-A18E-95D1EAD9D4A9}"/>
                    </a:ext>
                  </a:extLst>
                </p:cNvPr>
                <p:cNvSpPr txBox="1">
                  <a:spLocks noRot="1" noChangeAspect="1" noMove="1" noResize="1" noEditPoints="1" noAdjustHandles="1" noChangeArrowheads="1" noChangeShapeType="1" noTextEdit="1"/>
                </p:cNvSpPr>
                <p:nvPr/>
              </p:nvSpPr>
              <p:spPr>
                <a:xfrm>
                  <a:off x="3293542" y="5426233"/>
                  <a:ext cx="410816" cy="307777"/>
                </a:xfrm>
                <a:prstGeom prst="rect">
                  <a:avLst/>
                </a:prstGeom>
                <a:blipFill>
                  <a:blip r:embed="rId12"/>
                  <a:stretch>
                    <a:fillRect/>
                  </a:stretch>
                </a:blipFill>
                <a:ln>
                  <a:solidFill>
                    <a:schemeClr val="accent1">
                      <a:shade val="50000"/>
                    </a:schemeClr>
                  </a:solidFill>
                </a:ln>
              </p:spPr>
              <p:txBody>
                <a:bodyPr/>
                <a:lstStyle/>
                <a:p>
                  <a:r>
                    <a:rPr lang="zh-CN" altLang="en-US">
                      <a:noFill/>
                    </a:rPr>
                    <a:t> </a:t>
                  </a:r>
                </a:p>
              </p:txBody>
            </p:sp>
          </mc:Fallback>
        </mc:AlternateContent>
        <p:cxnSp>
          <p:nvCxnSpPr>
            <p:cNvPr id="26" name="直接连接符 25">
              <a:extLst>
                <a:ext uri="{FF2B5EF4-FFF2-40B4-BE49-F238E27FC236}">
                  <a16:creationId xmlns:a16="http://schemas.microsoft.com/office/drawing/2014/main" id="{5BE868A6-2F84-41D2-B7A9-3047546C769A}"/>
                </a:ext>
              </a:extLst>
            </p:cNvPr>
            <p:cNvCxnSpPr>
              <a:stCxn id="13" idx="4"/>
              <a:endCxn id="14" idx="0"/>
            </p:cNvCxnSpPr>
            <p:nvPr/>
          </p:nvCxnSpPr>
          <p:spPr>
            <a:xfrm flipH="1">
              <a:off x="2471528" y="2681468"/>
              <a:ext cx="965943" cy="3505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F09F9BC3-E8F4-43E2-8B2A-7318AFC34BC1}"/>
                </a:ext>
              </a:extLst>
            </p:cNvPr>
            <p:cNvCxnSpPr>
              <a:stCxn id="13" idx="4"/>
              <a:endCxn id="15" idx="0"/>
            </p:cNvCxnSpPr>
            <p:nvPr/>
          </p:nvCxnSpPr>
          <p:spPr>
            <a:xfrm>
              <a:off x="3437471" y="2681468"/>
              <a:ext cx="929865" cy="361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5E139D97-502E-4772-9A02-CD0D2A621657}"/>
                </a:ext>
              </a:extLst>
            </p:cNvPr>
            <p:cNvCxnSpPr>
              <a:stCxn id="14" idx="4"/>
              <a:endCxn id="22" idx="0"/>
            </p:cNvCxnSpPr>
            <p:nvPr/>
          </p:nvCxnSpPr>
          <p:spPr>
            <a:xfrm flipH="1">
              <a:off x="1994077" y="3354352"/>
              <a:ext cx="477451" cy="522819"/>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F5E7DCD7-1829-43DB-BD1E-D58385A572BE}"/>
                </a:ext>
              </a:extLst>
            </p:cNvPr>
            <p:cNvCxnSpPr>
              <a:stCxn id="14" idx="4"/>
              <a:endCxn id="16" idx="0"/>
            </p:cNvCxnSpPr>
            <p:nvPr/>
          </p:nvCxnSpPr>
          <p:spPr>
            <a:xfrm>
              <a:off x="2471528" y="3354352"/>
              <a:ext cx="553281" cy="515537"/>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6D634F6B-1CD4-4B86-9B20-0B5340CE67DD}"/>
                </a:ext>
              </a:extLst>
            </p:cNvPr>
            <p:cNvCxnSpPr>
              <a:stCxn id="15" idx="4"/>
              <a:endCxn id="18" idx="0"/>
            </p:cNvCxnSpPr>
            <p:nvPr/>
          </p:nvCxnSpPr>
          <p:spPr>
            <a:xfrm flipH="1">
              <a:off x="3909766" y="3364866"/>
              <a:ext cx="457570" cy="505023"/>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A3843611-70BE-474D-8B77-D558512B07D5}"/>
                </a:ext>
              </a:extLst>
            </p:cNvPr>
            <p:cNvCxnSpPr>
              <a:stCxn id="15" idx="4"/>
              <a:endCxn id="19" idx="0"/>
            </p:cNvCxnSpPr>
            <p:nvPr/>
          </p:nvCxnSpPr>
          <p:spPr>
            <a:xfrm>
              <a:off x="4367336" y="3364866"/>
              <a:ext cx="573162" cy="497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75370B4B-3E6F-4562-B9CF-1C21CFE26CED}"/>
                </a:ext>
              </a:extLst>
            </p:cNvPr>
            <p:cNvCxnSpPr>
              <a:stCxn id="16" idx="4"/>
              <a:endCxn id="23" idx="0"/>
            </p:cNvCxnSpPr>
            <p:nvPr/>
          </p:nvCxnSpPr>
          <p:spPr>
            <a:xfrm flipH="1">
              <a:off x="2528597" y="4192231"/>
              <a:ext cx="496212" cy="453036"/>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0284BA27-24BF-45D5-9012-232962A4BF8B}"/>
                </a:ext>
              </a:extLst>
            </p:cNvPr>
            <p:cNvCxnSpPr>
              <a:stCxn id="16" idx="4"/>
              <a:endCxn id="24" idx="0"/>
            </p:cNvCxnSpPr>
            <p:nvPr/>
          </p:nvCxnSpPr>
          <p:spPr>
            <a:xfrm>
              <a:off x="3024809" y="4192231"/>
              <a:ext cx="474141" cy="430149"/>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3318979F-0340-4FFD-8785-0313D451A3A7}"/>
                </a:ext>
              </a:extLst>
            </p:cNvPr>
            <p:cNvCxnSpPr>
              <a:stCxn id="24" idx="4"/>
              <a:endCxn id="25" idx="0"/>
            </p:cNvCxnSpPr>
            <p:nvPr/>
          </p:nvCxnSpPr>
          <p:spPr>
            <a:xfrm>
              <a:off x="3498950" y="4944722"/>
              <a:ext cx="0" cy="481511"/>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5D08CA38-E5EA-4B90-AA5C-DD27BC36A1F2}"/>
                </a:ext>
              </a:extLst>
            </p:cNvPr>
            <p:cNvCxnSpPr>
              <a:stCxn id="19" idx="4"/>
              <a:endCxn id="20" idx="0"/>
            </p:cNvCxnSpPr>
            <p:nvPr/>
          </p:nvCxnSpPr>
          <p:spPr>
            <a:xfrm flipH="1">
              <a:off x="4484947" y="4184948"/>
              <a:ext cx="455551" cy="41734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B96AAEB0-C801-4065-85A0-38730FF8D811}"/>
                </a:ext>
              </a:extLst>
            </p:cNvPr>
            <p:cNvCxnSpPr>
              <a:stCxn id="19" idx="4"/>
              <a:endCxn id="21" idx="0"/>
            </p:cNvCxnSpPr>
            <p:nvPr/>
          </p:nvCxnSpPr>
          <p:spPr>
            <a:xfrm>
              <a:off x="4940498" y="4184948"/>
              <a:ext cx="560264" cy="397662"/>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graphicFrame>
            <p:nvGraphicFramePr>
              <p:cNvPr id="37" name="表格 36">
                <a:extLst>
                  <a:ext uri="{FF2B5EF4-FFF2-40B4-BE49-F238E27FC236}">
                    <a16:creationId xmlns:a16="http://schemas.microsoft.com/office/drawing/2014/main" id="{A3CC7E57-B3AF-4781-B673-96BAAC313606}"/>
                  </a:ext>
                </a:extLst>
              </p:cNvPr>
              <p:cNvGraphicFramePr>
                <a:graphicFrameLocks noGrp="1"/>
              </p:cNvGraphicFramePr>
              <p:nvPr>
                <p:extLst>
                  <p:ext uri="{D42A27DB-BD31-4B8C-83A1-F6EECF244321}">
                    <p14:modId xmlns:p14="http://schemas.microsoft.com/office/powerpoint/2010/main" val="2219685502"/>
                  </p:ext>
                </p:extLst>
              </p:nvPr>
            </p:nvGraphicFramePr>
            <p:xfrm>
              <a:off x="4634197" y="2804861"/>
              <a:ext cx="6997814" cy="2991792"/>
            </p:xfrm>
            <a:graphic>
              <a:graphicData uri="http://schemas.openxmlformats.org/drawingml/2006/table">
                <a:tbl>
                  <a:tblPr firstRow="1" bandRow="1">
                    <a:tableStyleId>{5C22544A-7EE6-4342-B048-85BDC9FD1C3A}</a:tableStyleId>
                  </a:tblPr>
                  <a:tblGrid>
                    <a:gridCol w="352642">
                      <a:extLst>
                        <a:ext uri="{9D8B030D-6E8A-4147-A177-3AD203B41FA5}">
                          <a16:colId xmlns:a16="http://schemas.microsoft.com/office/drawing/2014/main" val="3646969759"/>
                        </a:ext>
                      </a:extLst>
                    </a:gridCol>
                    <a:gridCol w="424475">
                      <a:extLst>
                        <a:ext uri="{9D8B030D-6E8A-4147-A177-3AD203B41FA5}">
                          <a16:colId xmlns:a16="http://schemas.microsoft.com/office/drawing/2014/main" val="2385045719"/>
                        </a:ext>
                      </a:extLst>
                    </a:gridCol>
                    <a:gridCol w="411416">
                      <a:extLst>
                        <a:ext uri="{9D8B030D-6E8A-4147-A177-3AD203B41FA5}">
                          <a16:colId xmlns:a16="http://schemas.microsoft.com/office/drawing/2014/main" val="2657298211"/>
                        </a:ext>
                      </a:extLst>
                    </a:gridCol>
                    <a:gridCol w="516606">
                      <a:extLst>
                        <a:ext uri="{9D8B030D-6E8A-4147-A177-3AD203B41FA5}">
                          <a16:colId xmlns:a16="http://schemas.microsoft.com/office/drawing/2014/main" val="2026744481"/>
                        </a:ext>
                      </a:extLst>
                    </a:gridCol>
                    <a:gridCol w="796709">
                      <a:extLst>
                        <a:ext uri="{9D8B030D-6E8A-4147-A177-3AD203B41FA5}">
                          <a16:colId xmlns:a16="http://schemas.microsoft.com/office/drawing/2014/main" val="1157612828"/>
                        </a:ext>
                      </a:extLst>
                    </a:gridCol>
                    <a:gridCol w="1593418">
                      <a:extLst>
                        <a:ext uri="{9D8B030D-6E8A-4147-A177-3AD203B41FA5}">
                          <a16:colId xmlns:a16="http://schemas.microsoft.com/office/drawing/2014/main" val="1060052825"/>
                        </a:ext>
                      </a:extLst>
                    </a:gridCol>
                    <a:gridCol w="666101">
                      <a:extLst>
                        <a:ext uri="{9D8B030D-6E8A-4147-A177-3AD203B41FA5}">
                          <a16:colId xmlns:a16="http://schemas.microsoft.com/office/drawing/2014/main" val="1950704489"/>
                        </a:ext>
                      </a:extLst>
                    </a:gridCol>
                    <a:gridCol w="1273428">
                      <a:extLst>
                        <a:ext uri="{9D8B030D-6E8A-4147-A177-3AD203B41FA5}">
                          <a16:colId xmlns:a16="http://schemas.microsoft.com/office/drawing/2014/main" val="1122696659"/>
                        </a:ext>
                      </a:extLst>
                    </a:gridCol>
                    <a:gridCol w="963019">
                      <a:extLst>
                        <a:ext uri="{9D8B030D-6E8A-4147-A177-3AD203B41FA5}">
                          <a16:colId xmlns:a16="http://schemas.microsoft.com/office/drawing/2014/main" val="3752349070"/>
                        </a:ext>
                      </a:extLst>
                    </a:gridCol>
                  </a:tblGrid>
                  <a:tr h="370840">
                    <a:tc>
                      <a:txBody>
                        <a:bodyPr/>
                        <a:lstStyle/>
                        <a:p>
                          <a:pPr algn="ctr"/>
                          <a14:m>
                            <m:oMathPara xmlns:m="http://schemas.openxmlformats.org/officeDocument/2006/math">
                              <m:oMathParaPr>
                                <m:jc m:val="centerGroup"/>
                              </m:oMathParaPr>
                              <m:oMath xmlns:m="http://schemas.openxmlformats.org/officeDocument/2006/math">
                                <m:r>
                                  <a:rPr lang="en-US" altLang="zh-CN" sz="1400" i="1" smtClean="0">
                                    <a:solidFill>
                                      <a:schemeClr val="bg1"/>
                                    </a:solidFill>
                                    <a:latin typeface="Cambria Math" panose="02040503050406030204" pitchFamily="18" charset="0"/>
                                  </a:rPr>
                                  <m:t>𝑝</m:t>
                                </m:r>
                              </m:oMath>
                            </m:oMathPara>
                          </a14:m>
                          <a:endParaRPr lang="zh-CN" altLang="en-US" sz="1400">
                            <a:solidFill>
                              <a:schemeClr val="bg1"/>
                            </a:solidFill>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sz="1400" i="1" smtClean="0">
                                    <a:solidFill>
                                      <a:schemeClr val="bg1"/>
                                    </a:solidFill>
                                    <a:latin typeface="Cambria Math" panose="02040503050406030204" pitchFamily="18" charset="0"/>
                                  </a:rPr>
                                  <m:t>𝑞</m:t>
                                </m:r>
                              </m:oMath>
                            </m:oMathPara>
                          </a14:m>
                          <a:endParaRPr lang="zh-CN" altLang="en-US" sz="1400">
                            <a:solidFill>
                              <a:schemeClr val="bg1"/>
                            </a:solidFill>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sz="1400" i="1" smtClean="0">
                                    <a:solidFill>
                                      <a:schemeClr val="bg1"/>
                                    </a:solidFill>
                                    <a:latin typeface="Cambria Math" panose="02040503050406030204" pitchFamily="18" charset="0"/>
                                  </a:rPr>
                                  <m:t>𝑟</m:t>
                                </m:r>
                              </m:oMath>
                            </m:oMathPara>
                          </a14:m>
                          <a:endParaRPr lang="zh-CN" altLang="en-US" sz="1400">
                            <a:solidFill>
                              <a:schemeClr val="bg1"/>
                            </a:solidFill>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schemeClr>
                        </a:solidFill>
                      </a:tcPr>
                    </a:tc>
                    <a:tc>
                      <a:txBody>
                        <a:bodyPr/>
                        <a:lstStyle/>
                        <a:p>
                          <a:pPr marL="0" algn="ctr" defTabSz="914400" rtl="0" eaLnBrk="1" latinLnBrk="0" hangingPunct="1"/>
                          <a14:m>
                            <m:oMathPara xmlns:m="http://schemas.openxmlformats.org/officeDocument/2006/math">
                              <m:oMathParaPr>
                                <m:jc m:val="centerGroup"/>
                              </m:oMathParaPr>
                              <m:oMath xmlns:m="http://schemas.openxmlformats.org/officeDocument/2006/math">
                                <m:r>
                                  <a:rPr lang="en-US" altLang="zh-CN" sz="1400" b="0" i="1" kern="1200" smtClean="0">
                                    <a:solidFill>
                                      <a:schemeClr val="bg1"/>
                                    </a:solidFill>
                                    <a:latin typeface="Cambria Math" panose="02040503050406030204" pitchFamily="18" charset="0"/>
                                    <a:ea typeface="+mn-ea"/>
                                    <a:cs typeface="+mn-cs"/>
                                  </a:rPr>
                                  <m:t>¬</m:t>
                                </m:r>
                                <m:r>
                                  <a:rPr lang="en-US" altLang="zh-CN" sz="1400" b="0" i="1" kern="1200" smtClean="0">
                                    <a:solidFill>
                                      <a:schemeClr val="bg1"/>
                                    </a:solidFill>
                                    <a:latin typeface="Cambria Math" panose="02040503050406030204" pitchFamily="18" charset="0"/>
                                    <a:ea typeface="+mn-ea"/>
                                    <a:cs typeface="+mn-cs"/>
                                  </a:rPr>
                                  <m:t>𝑞</m:t>
                                </m:r>
                              </m:oMath>
                            </m:oMathPara>
                          </a14:m>
                          <a:endParaRPr lang="zh-CN" altLang="en-US" sz="1400" b="0" i="1" kern="1200">
                            <a:solidFill>
                              <a:schemeClr val="bg1"/>
                            </a:solidFill>
                            <a:latin typeface="Cambria Math" panose="02040503050406030204" pitchFamily="18" charset="0"/>
                            <a:ea typeface="+mn-ea"/>
                            <a:cs typeface="+mn-cs"/>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sz="1400" b="0" i="1" smtClean="0">
                                    <a:solidFill>
                                      <a:schemeClr val="bg1"/>
                                    </a:solidFill>
                                    <a:latin typeface="Cambria Math" panose="02040503050406030204" pitchFamily="18" charset="0"/>
                                  </a:rPr>
                                  <m:t>𝑝</m:t>
                                </m:r>
                                <m:r>
                                  <a:rPr lang="en-US" altLang="zh-CN" sz="1400" b="0" i="1" smtClean="0">
                                    <a:solidFill>
                                      <a:schemeClr val="bg1"/>
                                    </a:solidFill>
                                    <a:latin typeface="Cambria Math" panose="02040503050406030204" pitchFamily="18" charset="0"/>
                                  </a:rPr>
                                  <m:t>∧¬</m:t>
                                </m:r>
                                <m:r>
                                  <a:rPr lang="en-US" altLang="zh-CN" sz="1400" b="0" i="1" smtClean="0">
                                    <a:solidFill>
                                      <a:schemeClr val="bg1"/>
                                    </a:solidFill>
                                    <a:latin typeface="Cambria Math" panose="02040503050406030204" pitchFamily="18" charset="0"/>
                                  </a:rPr>
                                  <m:t>𝑞</m:t>
                                </m:r>
                              </m:oMath>
                            </m:oMathPara>
                          </a14:m>
                          <a:endParaRPr lang="zh-CN" altLang="en-US" sz="1400" b="0">
                            <a:solidFill>
                              <a:schemeClr val="bg1"/>
                            </a:solidFill>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schemeClr>
                        </a:solidFill>
                      </a:tcPr>
                    </a:tc>
                    <a:tc>
                      <a:txBody>
                        <a:bodyPr/>
                        <a:lstStyle/>
                        <a:p>
                          <a:pPr marL="0" algn="ctr" defTabSz="914400" rtl="0" eaLnBrk="1" latinLnBrk="0" hangingPunct="1"/>
                          <a14:m>
                            <m:oMathPara xmlns:m="http://schemas.openxmlformats.org/officeDocument/2006/math">
                              <m:oMathParaPr>
                                <m:jc m:val="centerGroup"/>
                              </m:oMathParaPr>
                              <m:oMath xmlns:m="http://schemas.openxmlformats.org/officeDocument/2006/math">
                                <m:r>
                                  <a:rPr lang="en-US" altLang="zh-CN" sz="1400" b="0" i="1" kern="1200" smtClean="0">
                                    <a:solidFill>
                                      <a:schemeClr val="bg1"/>
                                    </a:solidFill>
                                    <a:latin typeface="Cambria Math" panose="02040503050406030204" pitchFamily="18" charset="0"/>
                                    <a:ea typeface="+mn-ea"/>
                                    <a:cs typeface="+mn-cs"/>
                                  </a:rPr>
                                  <m:t>𝐵</m:t>
                                </m:r>
                                <m:r>
                                  <a:rPr lang="en-US" altLang="zh-CN" sz="1400" b="0" i="1" kern="1200" smtClean="0">
                                    <a:solidFill>
                                      <a:schemeClr val="bg1"/>
                                    </a:solidFill>
                                    <a:latin typeface="Cambria Math" panose="02040503050406030204" pitchFamily="18" charset="0"/>
                                    <a:ea typeface="+mn-ea"/>
                                    <a:cs typeface="+mn-cs"/>
                                  </a:rPr>
                                  <m:t>= </m:t>
                                </m:r>
                                <m:r>
                                  <a:rPr lang="en-US" altLang="zh-CN" sz="1400" b="0" i="1" kern="1200" smtClean="0">
                                    <a:solidFill>
                                      <a:schemeClr val="bg1"/>
                                    </a:solidFill>
                                    <a:latin typeface="Cambria Math" panose="02040503050406030204" pitchFamily="18" charset="0"/>
                                    <a:ea typeface="+mn-ea"/>
                                    <a:cs typeface="+mn-cs"/>
                                  </a:rPr>
                                  <m:t>𝑟</m:t>
                                </m:r>
                                <m:r>
                                  <a:rPr lang="en-US" altLang="zh-CN" sz="1400" b="0" i="1" kern="1200" smtClean="0">
                                    <a:solidFill>
                                      <a:schemeClr val="bg1"/>
                                    </a:solidFill>
                                    <a:latin typeface="Cambria Math" panose="02040503050406030204" pitchFamily="18" charset="0"/>
                                    <a:ea typeface="+mn-ea"/>
                                    <a:cs typeface="+mn-cs"/>
                                  </a:rPr>
                                  <m:t>∨</m:t>
                                </m:r>
                                <m:d>
                                  <m:dPr>
                                    <m:ctrlPr>
                                      <a:rPr lang="en-US" altLang="zh-CN" sz="1400" b="0" i="1" kern="1200" smtClean="0">
                                        <a:solidFill>
                                          <a:schemeClr val="bg1"/>
                                        </a:solidFill>
                                        <a:latin typeface="Cambria Math" panose="02040503050406030204" pitchFamily="18" charset="0"/>
                                        <a:ea typeface="+mn-ea"/>
                                        <a:cs typeface="+mn-cs"/>
                                      </a:rPr>
                                    </m:ctrlPr>
                                  </m:dPr>
                                  <m:e>
                                    <m:r>
                                      <a:rPr lang="en-US" altLang="zh-CN" sz="1400" b="0" i="1" kern="1200" smtClean="0">
                                        <a:solidFill>
                                          <a:schemeClr val="bg1"/>
                                        </a:solidFill>
                                        <a:latin typeface="Cambria Math" panose="02040503050406030204" pitchFamily="18" charset="0"/>
                                        <a:ea typeface="+mn-ea"/>
                                        <a:cs typeface="+mn-cs"/>
                                      </a:rPr>
                                      <m:t>𝑝</m:t>
                                    </m:r>
                                    <m:r>
                                      <a:rPr lang="en-US" altLang="zh-CN" sz="1400" b="0" i="1" kern="1200" smtClean="0">
                                        <a:solidFill>
                                          <a:schemeClr val="bg1"/>
                                        </a:solidFill>
                                        <a:latin typeface="Cambria Math" panose="02040503050406030204" pitchFamily="18" charset="0"/>
                                        <a:ea typeface="+mn-ea"/>
                                        <a:cs typeface="+mn-cs"/>
                                      </a:rPr>
                                      <m:t>∧¬</m:t>
                                    </m:r>
                                    <m:r>
                                      <a:rPr lang="en-US" altLang="zh-CN" sz="1400" b="0" i="1" kern="1200" smtClean="0">
                                        <a:solidFill>
                                          <a:schemeClr val="bg1"/>
                                        </a:solidFill>
                                        <a:latin typeface="Cambria Math" panose="02040503050406030204" pitchFamily="18" charset="0"/>
                                        <a:ea typeface="+mn-ea"/>
                                        <a:cs typeface="+mn-cs"/>
                                      </a:rPr>
                                      <m:t>𝑞</m:t>
                                    </m:r>
                                  </m:e>
                                </m:d>
                              </m:oMath>
                            </m:oMathPara>
                          </a14:m>
                          <a:endParaRPr lang="zh-CN" altLang="en-US" sz="1400" b="0" i="0" kern="1200">
                            <a:solidFill>
                              <a:schemeClr val="bg1"/>
                            </a:solidFill>
                            <a:latin typeface="Cambria Math" panose="02040503050406030204" pitchFamily="18" charset="0"/>
                            <a:ea typeface="+mn-ea"/>
                            <a:cs typeface="+mn-cs"/>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schemeClr>
                        </a:solidFill>
                      </a:tcPr>
                    </a:tc>
                    <a:tc>
                      <a:txBody>
                        <a:bodyPr/>
                        <a:lstStyle/>
                        <a:p>
                          <a:pPr marL="0" algn="ctr" defTabSz="914400" rtl="0" eaLnBrk="1" latinLnBrk="0" hangingPunct="1"/>
                          <a14:m>
                            <m:oMathPara xmlns:m="http://schemas.openxmlformats.org/officeDocument/2006/math">
                              <m:oMathParaPr>
                                <m:jc m:val="centerGroup"/>
                              </m:oMathParaPr>
                              <m:oMath xmlns:m="http://schemas.openxmlformats.org/officeDocument/2006/math">
                                <m:r>
                                  <a:rPr lang="en-US" altLang="zh-CN" sz="1400" b="0" i="1" kern="1200" smtClean="0">
                                    <a:solidFill>
                                      <a:schemeClr val="bg1"/>
                                    </a:solidFill>
                                    <a:latin typeface="Cambria Math" panose="02040503050406030204" pitchFamily="18" charset="0"/>
                                    <a:ea typeface="+mn-ea"/>
                                    <a:cs typeface="+mn-cs"/>
                                  </a:rPr>
                                  <m:t>𝑝</m:t>
                                </m:r>
                                <m:r>
                                  <a:rPr lang="en-US" altLang="zh-CN" sz="1400" b="0" i="1" kern="1200" smtClean="0">
                                    <a:solidFill>
                                      <a:schemeClr val="bg1"/>
                                    </a:solidFill>
                                    <a:latin typeface="Cambria Math" panose="02040503050406030204" pitchFamily="18" charset="0"/>
                                    <a:ea typeface="+mn-ea"/>
                                    <a:cs typeface="+mn-cs"/>
                                  </a:rPr>
                                  <m:t>∧</m:t>
                                </m:r>
                                <m:r>
                                  <a:rPr lang="en-US" altLang="zh-CN" sz="1400" b="0" i="1" kern="1200" smtClean="0">
                                    <a:solidFill>
                                      <a:schemeClr val="bg1"/>
                                    </a:solidFill>
                                    <a:latin typeface="Cambria Math" panose="02040503050406030204" pitchFamily="18" charset="0"/>
                                    <a:ea typeface="+mn-ea"/>
                                    <a:cs typeface="+mn-cs"/>
                                  </a:rPr>
                                  <m:t>𝑞</m:t>
                                </m:r>
                              </m:oMath>
                            </m:oMathPara>
                          </a14:m>
                          <a:endParaRPr lang="zh-CN" altLang="en-US" sz="1400" b="0" i="0" kern="1200">
                            <a:solidFill>
                              <a:schemeClr val="bg1"/>
                            </a:solidFill>
                            <a:latin typeface="Cambria Math" panose="02040503050406030204" pitchFamily="18" charset="0"/>
                            <a:ea typeface="+mn-ea"/>
                            <a:cs typeface="+mn-cs"/>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schemeClr>
                        </a:solidFill>
                      </a:tcPr>
                    </a:tc>
                    <a:tc>
                      <a:txBody>
                        <a:bodyPr/>
                        <a:lstStyle/>
                        <a:p>
                          <a:pPr marL="0" algn="ctr" defTabSz="914400" rtl="0" eaLnBrk="1" latinLnBrk="0" hangingPunct="1"/>
                          <a14:m>
                            <m:oMathPara xmlns:m="http://schemas.openxmlformats.org/officeDocument/2006/math">
                              <m:oMathParaPr>
                                <m:jc m:val="centerGroup"/>
                              </m:oMathParaPr>
                              <m:oMath xmlns:m="http://schemas.openxmlformats.org/officeDocument/2006/math">
                                <m:r>
                                  <a:rPr lang="en-US" altLang="zh-CN" sz="1400" b="0" i="1" kern="1200" smtClean="0">
                                    <a:solidFill>
                                      <a:schemeClr val="bg1"/>
                                    </a:solidFill>
                                    <a:latin typeface="Cambria Math" panose="02040503050406030204" pitchFamily="18" charset="0"/>
                                    <a:ea typeface="+mn-ea"/>
                                    <a:cs typeface="+mn-cs"/>
                                  </a:rPr>
                                  <m:t>𝐶</m:t>
                                </m:r>
                                <m:r>
                                  <a:rPr lang="en-US" altLang="zh-CN" sz="1400" b="0" i="1" kern="1200" smtClean="0">
                                    <a:solidFill>
                                      <a:schemeClr val="bg1"/>
                                    </a:solidFill>
                                    <a:latin typeface="Cambria Math" panose="02040503050406030204" pitchFamily="18" charset="0"/>
                                    <a:ea typeface="+mn-ea"/>
                                    <a:cs typeface="+mn-cs"/>
                                  </a:rPr>
                                  <m:t>=</m:t>
                                </m:r>
                                <m:r>
                                  <a:rPr lang="en-US" altLang="zh-CN" sz="1400" b="0" i="1" kern="1200" smtClean="0">
                                    <a:solidFill>
                                      <a:schemeClr val="bg1"/>
                                    </a:solidFill>
                                    <a:latin typeface="Cambria Math" panose="02040503050406030204" pitchFamily="18" charset="0"/>
                                    <a:ea typeface="+mn-ea"/>
                                    <a:cs typeface="+mn-cs"/>
                                  </a:rPr>
                                  <m:t>𝑟</m:t>
                                </m:r>
                                <m:r>
                                  <a:rPr lang="en-US" altLang="zh-CN" sz="1400" b="0" i="1" kern="1200" smtClean="0">
                                    <a:solidFill>
                                      <a:schemeClr val="bg1"/>
                                    </a:solidFill>
                                    <a:latin typeface="Cambria Math" panose="02040503050406030204" pitchFamily="18" charset="0"/>
                                    <a:ea typeface="+mn-ea"/>
                                    <a:cs typeface="+mn-cs"/>
                                  </a:rPr>
                                  <m:t>→</m:t>
                                </m:r>
                                <m:r>
                                  <a:rPr lang="en-US" altLang="zh-CN" sz="1400" b="0" i="1" kern="1200" smtClean="0">
                                    <a:solidFill>
                                      <a:schemeClr val="bg1"/>
                                    </a:solidFill>
                                    <a:latin typeface="Cambria Math" panose="02040503050406030204" pitchFamily="18" charset="0"/>
                                    <a:ea typeface="+mn-ea"/>
                                    <a:cs typeface="+mn-cs"/>
                                  </a:rPr>
                                  <m:t>𝑝</m:t>
                                </m:r>
                                <m:r>
                                  <a:rPr lang="en-US" altLang="zh-CN" sz="1400" b="0" i="1" kern="1200" smtClean="0">
                                    <a:solidFill>
                                      <a:schemeClr val="bg1"/>
                                    </a:solidFill>
                                    <a:latin typeface="Cambria Math" panose="02040503050406030204" pitchFamily="18" charset="0"/>
                                    <a:ea typeface="+mn-ea"/>
                                    <a:cs typeface="+mn-cs"/>
                                  </a:rPr>
                                  <m:t>∧</m:t>
                                </m:r>
                                <m:r>
                                  <a:rPr lang="en-US" altLang="zh-CN" sz="1400" b="0" i="1" kern="1200" smtClean="0">
                                    <a:solidFill>
                                      <a:schemeClr val="bg1"/>
                                    </a:solidFill>
                                    <a:latin typeface="Cambria Math" panose="02040503050406030204" pitchFamily="18" charset="0"/>
                                    <a:ea typeface="+mn-ea"/>
                                    <a:cs typeface="+mn-cs"/>
                                  </a:rPr>
                                  <m:t>𝑞</m:t>
                                </m:r>
                              </m:oMath>
                            </m:oMathPara>
                          </a14:m>
                          <a:endParaRPr lang="zh-CN" altLang="en-US" sz="1400" b="0" i="0" kern="1200">
                            <a:solidFill>
                              <a:schemeClr val="bg1"/>
                            </a:solidFill>
                            <a:latin typeface="Cambria Math" panose="02040503050406030204" pitchFamily="18" charset="0"/>
                            <a:ea typeface="+mn-ea"/>
                            <a:cs typeface="+mn-cs"/>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schemeClr>
                        </a:solidFill>
                      </a:tcPr>
                    </a:tc>
                    <a:tc>
                      <a:txBody>
                        <a:bodyPr/>
                        <a:lstStyle/>
                        <a:p>
                          <a:pPr marL="0" algn="ctr" defTabSz="914400" rtl="0" eaLnBrk="1" latinLnBrk="0" hangingPunct="1"/>
                          <a14:m>
                            <m:oMathPara xmlns:m="http://schemas.openxmlformats.org/officeDocument/2006/math">
                              <m:oMathParaPr>
                                <m:jc m:val="centerGroup"/>
                              </m:oMathParaPr>
                              <m:oMath xmlns:m="http://schemas.openxmlformats.org/officeDocument/2006/math">
                                <m:r>
                                  <a:rPr lang="en-US" altLang="zh-CN" sz="1400" b="0" i="1" smtClean="0">
                                    <a:solidFill>
                                      <a:schemeClr val="bg1"/>
                                    </a:solidFill>
                                    <a:latin typeface="Cambria Math" panose="02040503050406030204" pitchFamily="18" charset="0"/>
                                  </a:rPr>
                                  <m:t>𝐴</m:t>
                                </m:r>
                                <m:r>
                                  <a:rPr lang="en-US" altLang="zh-CN" sz="1400" b="0" i="1" kern="1200" smtClean="0">
                                    <a:solidFill>
                                      <a:schemeClr val="bg1"/>
                                    </a:solidFill>
                                    <a:latin typeface="Cambria Math" panose="02040503050406030204" pitchFamily="18" charset="0"/>
                                    <a:ea typeface="+mn-ea"/>
                                    <a:cs typeface="+mn-cs"/>
                                  </a:rPr>
                                  <m:t>=</m:t>
                                </m:r>
                                <m:r>
                                  <a:rPr lang="en-US" altLang="zh-CN" sz="1400" b="0" i="1" kern="1200" smtClean="0">
                                    <a:solidFill>
                                      <a:schemeClr val="bg1"/>
                                    </a:solidFill>
                                    <a:latin typeface="Cambria Math" panose="02040503050406030204" pitchFamily="18" charset="0"/>
                                    <a:ea typeface="+mn-ea"/>
                                    <a:cs typeface="+mn-cs"/>
                                  </a:rPr>
                                  <m:t>𝐵</m:t>
                                </m:r>
                                <m:r>
                                  <a:rPr lang="en-US" altLang="zh-CN" sz="1400" b="0" i="1" kern="1200" smtClean="0">
                                    <a:solidFill>
                                      <a:schemeClr val="bg1"/>
                                    </a:solidFill>
                                    <a:latin typeface="Cambria Math" panose="02040503050406030204" pitchFamily="18" charset="0"/>
                                    <a:ea typeface="+mn-ea"/>
                                    <a:cs typeface="+mn-cs"/>
                                  </a:rPr>
                                  <m:t>∧</m:t>
                                </m:r>
                                <m:r>
                                  <a:rPr lang="en-US" altLang="zh-CN" sz="1400" b="0" i="1" kern="1200" baseline="0" smtClean="0">
                                    <a:solidFill>
                                      <a:schemeClr val="bg1"/>
                                    </a:solidFill>
                                    <a:latin typeface="Cambria Math" panose="02040503050406030204" pitchFamily="18" charset="0"/>
                                    <a:ea typeface="+mn-ea"/>
                                    <a:cs typeface="+mn-cs"/>
                                  </a:rPr>
                                  <m:t>𝐶</m:t>
                                </m:r>
                              </m:oMath>
                            </m:oMathPara>
                          </a14:m>
                          <a:endParaRPr lang="zh-CN" altLang="en-US" sz="1400" b="0" i="1" kern="1200">
                            <a:solidFill>
                              <a:schemeClr val="bg1"/>
                            </a:solidFill>
                            <a:latin typeface="Cambria Math" panose="02040503050406030204" pitchFamily="18" charset="0"/>
                            <a:ea typeface="+mn-ea"/>
                            <a:cs typeface="+mn-cs"/>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schemeClr>
                        </a:solidFill>
                      </a:tcPr>
                    </a:tc>
                    <a:extLst>
                      <a:ext uri="{0D108BD9-81ED-4DB2-BD59-A6C34878D82A}">
                        <a16:rowId xmlns:a16="http://schemas.microsoft.com/office/drawing/2014/main" val="2136560173"/>
                      </a:ext>
                    </a:extLst>
                  </a:tr>
                  <a:tr h="327619">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a:solidFill>
                              <a:srgbClr val="C00000"/>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a:solidFill>
                              <a:srgbClr val="C00000"/>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endParaRPr lang="zh-CN" altLang="en-US" sz="1400">
                            <a:solidFill>
                              <a:srgbClr val="C00000"/>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endParaRPr lang="zh-CN" altLang="en-US" sz="1400">
                            <a:solidFill>
                              <a:srgbClr val="C00000"/>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a:solidFill>
                              <a:srgbClr val="C00000"/>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endParaRPr lang="zh-CN" altLang="en-US" sz="1400">
                            <a:solidFill>
                              <a:srgbClr val="C00000"/>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1178464426"/>
                      </a:ext>
                    </a:extLst>
                  </a:tr>
                  <a:tr h="327619">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a:solidFill>
                              <a:srgbClr val="C00000"/>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a:solidFill>
                              <a:srgbClr val="C00000"/>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endParaRPr lang="zh-CN" altLang="en-US" sz="1400">
                            <a:solidFill>
                              <a:srgbClr val="C00000"/>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endParaRPr lang="zh-CN" altLang="en-US" sz="1400">
                            <a:solidFill>
                              <a:srgbClr val="C00000"/>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a:solidFill>
                              <a:srgbClr val="C00000"/>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endParaRPr lang="zh-CN" altLang="en-US" sz="1400">
                            <a:solidFill>
                              <a:srgbClr val="C00000"/>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615803460"/>
                      </a:ext>
                    </a:extLst>
                  </a:tr>
                  <a:tr h="327619">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a:solidFill>
                              <a:srgbClr val="C00000"/>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a:solidFill>
                              <a:srgbClr val="C00000"/>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endParaRPr lang="zh-CN" altLang="en-US" sz="1400">
                            <a:solidFill>
                              <a:srgbClr val="C00000"/>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endParaRPr lang="zh-CN" altLang="en-US" sz="1400">
                            <a:solidFill>
                              <a:srgbClr val="C00000"/>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a:solidFill>
                              <a:srgbClr val="C00000"/>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endParaRPr lang="zh-CN" altLang="en-US" sz="1400">
                            <a:solidFill>
                              <a:srgbClr val="C00000"/>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1981090712"/>
                      </a:ext>
                    </a:extLst>
                  </a:tr>
                  <a:tr h="327619">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a:solidFill>
                              <a:srgbClr val="C00000"/>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a:solidFill>
                              <a:srgbClr val="C00000"/>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endParaRPr lang="zh-CN" altLang="en-US" sz="1400">
                            <a:solidFill>
                              <a:srgbClr val="C00000"/>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endParaRPr lang="zh-CN" altLang="en-US" sz="1400">
                            <a:solidFill>
                              <a:srgbClr val="C00000"/>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a:solidFill>
                              <a:srgbClr val="C00000"/>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endParaRPr lang="zh-CN" altLang="en-US" sz="1400">
                            <a:solidFill>
                              <a:srgbClr val="C00000"/>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2119871782"/>
                      </a:ext>
                    </a:extLst>
                  </a:tr>
                  <a:tr h="327619">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a:solidFill>
                              <a:srgbClr val="C00000"/>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dirty="0">
                            <a:solidFill>
                              <a:srgbClr val="C00000"/>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endParaRPr lang="zh-CN" altLang="en-US" sz="1400">
                            <a:solidFill>
                              <a:srgbClr val="C00000"/>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endParaRPr lang="zh-CN" altLang="en-US" sz="1400">
                            <a:solidFill>
                              <a:srgbClr val="C00000"/>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a:solidFill>
                              <a:srgbClr val="C00000"/>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endParaRPr lang="zh-CN" altLang="en-US" sz="1400">
                            <a:solidFill>
                              <a:srgbClr val="C00000"/>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3361361477"/>
                      </a:ext>
                    </a:extLst>
                  </a:tr>
                  <a:tr h="327619">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a:solidFill>
                              <a:srgbClr val="C00000"/>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a:solidFill>
                              <a:srgbClr val="C00000"/>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endParaRPr lang="zh-CN" altLang="en-US" sz="1400">
                            <a:solidFill>
                              <a:srgbClr val="C00000"/>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endParaRPr lang="zh-CN" altLang="en-US" sz="1400">
                            <a:solidFill>
                              <a:srgbClr val="C00000"/>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a:solidFill>
                              <a:srgbClr val="C00000"/>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endParaRPr lang="zh-CN" altLang="en-US" sz="1400">
                            <a:solidFill>
                              <a:srgbClr val="C00000"/>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2822622205"/>
                      </a:ext>
                    </a:extLst>
                  </a:tr>
                  <a:tr h="327619">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a:solidFill>
                              <a:srgbClr val="C00000"/>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a:solidFill>
                              <a:srgbClr val="C00000"/>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endParaRPr lang="zh-CN" altLang="en-US" sz="1400">
                            <a:solidFill>
                              <a:srgbClr val="C00000"/>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endParaRPr lang="zh-CN" altLang="en-US" sz="1400">
                            <a:solidFill>
                              <a:srgbClr val="C00000"/>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a:solidFill>
                              <a:srgbClr val="C00000"/>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endParaRPr lang="zh-CN" altLang="en-US" sz="1400">
                            <a:solidFill>
                              <a:srgbClr val="C00000"/>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1068817845"/>
                      </a:ext>
                    </a:extLst>
                  </a:tr>
                  <a:tr h="327619">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a:solidFill>
                              <a:srgbClr val="C00000"/>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a:solidFill>
                              <a:srgbClr val="C00000"/>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endParaRPr lang="zh-CN" altLang="en-US" sz="1400">
                            <a:solidFill>
                              <a:srgbClr val="C00000"/>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endParaRPr lang="zh-CN" altLang="en-US" sz="1400">
                            <a:solidFill>
                              <a:srgbClr val="C00000"/>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a:solidFill>
                              <a:srgbClr val="C00000"/>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endParaRPr lang="zh-CN" altLang="en-US" sz="1400" dirty="0">
                            <a:solidFill>
                              <a:srgbClr val="C00000"/>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1936679581"/>
                      </a:ext>
                    </a:extLst>
                  </a:tr>
                </a:tbl>
              </a:graphicData>
            </a:graphic>
          </p:graphicFrame>
        </mc:Choice>
        <mc:Fallback xmlns="">
          <p:graphicFrame>
            <p:nvGraphicFramePr>
              <p:cNvPr id="37" name="表格 36">
                <a:extLst>
                  <a:ext uri="{FF2B5EF4-FFF2-40B4-BE49-F238E27FC236}">
                    <a16:creationId xmlns:a16="http://schemas.microsoft.com/office/drawing/2014/main" id="{A3CC7E57-B3AF-4781-B673-96BAAC313606}"/>
                  </a:ext>
                </a:extLst>
              </p:cNvPr>
              <p:cNvGraphicFramePr>
                <a:graphicFrameLocks noGrp="1"/>
              </p:cNvGraphicFramePr>
              <p:nvPr>
                <p:extLst>
                  <p:ext uri="{D42A27DB-BD31-4B8C-83A1-F6EECF244321}">
                    <p14:modId xmlns:p14="http://schemas.microsoft.com/office/powerpoint/2010/main" val="2219685502"/>
                  </p:ext>
                </p:extLst>
              </p:nvPr>
            </p:nvGraphicFramePr>
            <p:xfrm>
              <a:off x="4634197" y="2804861"/>
              <a:ext cx="6997814" cy="2991792"/>
            </p:xfrm>
            <a:graphic>
              <a:graphicData uri="http://schemas.openxmlformats.org/drawingml/2006/table">
                <a:tbl>
                  <a:tblPr firstRow="1" bandRow="1">
                    <a:tableStyleId>{5C22544A-7EE6-4342-B048-85BDC9FD1C3A}</a:tableStyleId>
                  </a:tblPr>
                  <a:tblGrid>
                    <a:gridCol w="352642">
                      <a:extLst>
                        <a:ext uri="{9D8B030D-6E8A-4147-A177-3AD203B41FA5}">
                          <a16:colId xmlns:a16="http://schemas.microsoft.com/office/drawing/2014/main" val="3646969759"/>
                        </a:ext>
                      </a:extLst>
                    </a:gridCol>
                    <a:gridCol w="424475">
                      <a:extLst>
                        <a:ext uri="{9D8B030D-6E8A-4147-A177-3AD203B41FA5}">
                          <a16:colId xmlns:a16="http://schemas.microsoft.com/office/drawing/2014/main" val="2385045719"/>
                        </a:ext>
                      </a:extLst>
                    </a:gridCol>
                    <a:gridCol w="411416">
                      <a:extLst>
                        <a:ext uri="{9D8B030D-6E8A-4147-A177-3AD203B41FA5}">
                          <a16:colId xmlns:a16="http://schemas.microsoft.com/office/drawing/2014/main" val="2657298211"/>
                        </a:ext>
                      </a:extLst>
                    </a:gridCol>
                    <a:gridCol w="516606">
                      <a:extLst>
                        <a:ext uri="{9D8B030D-6E8A-4147-A177-3AD203B41FA5}">
                          <a16:colId xmlns:a16="http://schemas.microsoft.com/office/drawing/2014/main" val="2026744481"/>
                        </a:ext>
                      </a:extLst>
                    </a:gridCol>
                    <a:gridCol w="796709">
                      <a:extLst>
                        <a:ext uri="{9D8B030D-6E8A-4147-A177-3AD203B41FA5}">
                          <a16:colId xmlns:a16="http://schemas.microsoft.com/office/drawing/2014/main" val="1157612828"/>
                        </a:ext>
                      </a:extLst>
                    </a:gridCol>
                    <a:gridCol w="1593418">
                      <a:extLst>
                        <a:ext uri="{9D8B030D-6E8A-4147-A177-3AD203B41FA5}">
                          <a16:colId xmlns:a16="http://schemas.microsoft.com/office/drawing/2014/main" val="1060052825"/>
                        </a:ext>
                      </a:extLst>
                    </a:gridCol>
                    <a:gridCol w="666101">
                      <a:extLst>
                        <a:ext uri="{9D8B030D-6E8A-4147-A177-3AD203B41FA5}">
                          <a16:colId xmlns:a16="http://schemas.microsoft.com/office/drawing/2014/main" val="1950704489"/>
                        </a:ext>
                      </a:extLst>
                    </a:gridCol>
                    <a:gridCol w="1273428">
                      <a:extLst>
                        <a:ext uri="{9D8B030D-6E8A-4147-A177-3AD203B41FA5}">
                          <a16:colId xmlns:a16="http://schemas.microsoft.com/office/drawing/2014/main" val="1122696659"/>
                        </a:ext>
                      </a:extLst>
                    </a:gridCol>
                    <a:gridCol w="963019">
                      <a:extLst>
                        <a:ext uri="{9D8B030D-6E8A-4147-A177-3AD203B41FA5}">
                          <a16:colId xmlns:a16="http://schemas.microsoft.com/office/drawing/2014/main" val="3752349070"/>
                        </a:ext>
                      </a:extLst>
                    </a:gridCol>
                  </a:tblGrid>
                  <a:tr h="370840">
                    <a:tc>
                      <a:txBody>
                        <a:bodyPr/>
                        <a:lstStyle/>
                        <a:p>
                          <a:endParaRPr lang="zh-CN"/>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13"/>
                          <a:stretch>
                            <a:fillRect l="-1724" t="-1639" r="-1882759" b="-719672"/>
                          </a:stretch>
                        </a:blipFill>
                      </a:tcPr>
                    </a:tc>
                    <a:tc>
                      <a:txBody>
                        <a:bodyPr/>
                        <a:lstStyle/>
                        <a:p>
                          <a:endParaRPr lang="zh-CN"/>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13"/>
                          <a:stretch>
                            <a:fillRect l="-84286" t="-1639" r="-1460000" b="-719672"/>
                          </a:stretch>
                        </a:blipFill>
                      </a:tcPr>
                    </a:tc>
                    <a:tc>
                      <a:txBody>
                        <a:bodyPr/>
                        <a:lstStyle/>
                        <a:p>
                          <a:endParaRPr lang="zh-CN"/>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13"/>
                          <a:stretch>
                            <a:fillRect l="-192537" t="-1639" r="-1425373" b="-719672"/>
                          </a:stretch>
                        </a:blipFill>
                      </a:tcPr>
                    </a:tc>
                    <a:tc>
                      <a:txBody>
                        <a:bodyPr/>
                        <a:lstStyle/>
                        <a:p>
                          <a:endParaRPr lang="zh-CN"/>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13"/>
                          <a:stretch>
                            <a:fillRect l="-230588" t="-1639" r="-1023529" b="-719672"/>
                          </a:stretch>
                        </a:blipFill>
                      </a:tcPr>
                    </a:tc>
                    <a:tc>
                      <a:txBody>
                        <a:bodyPr/>
                        <a:lstStyle/>
                        <a:p>
                          <a:endParaRPr lang="zh-CN"/>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13"/>
                          <a:stretch>
                            <a:fillRect l="-214504" t="-1639" r="-564122" b="-719672"/>
                          </a:stretch>
                        </a:blipFill>
                      </a:tcPr>
                    </a:tc>
                    <a:tc>
                      <a:txBody>
                        <a:bodyPr/>
                        <a:lstStyle/>
                        <a:p>
                          <a:endParaRPr lang="zh-CN"/>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13"/>
                          <a:stretch>
                            <a:fillRect l="-157854" t="-1639" r="-183142" b="-719672"/>
                          </a:stretch>
                        </a:blipFill>
                      </a:tcPr>
                    </a:tc>
                    <a:tc>
                      <a:txBody>
                        <a:bodyPr/>
                        <a:lstStyle/>
                        <a:p>
                          <a:endParaRPr lang="zh-CN"/>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13"/>
                          <a:stretch>
                            <a:fillRect l="-611818" t="-1639" r="-334545" b="-719672"/>
                          </a:stretch>
                        </a:blipFill>
                      </a:tcPr>
                    </a:tc>
                    <a:tc>
                      <a:txBody>
                        <a:bodyPr/>
                        <a:lstStyle/>
                        <a:p>
                          <a:endParaRPr lang="zh-CN"/>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13"/>
                          <a:stretch>
                            <a:fillRect l="-374641" t="-1639" r="-76077" b="-719672"/>
                          </a:stretch>
                        </a:blipFill>
                      </a:tcPr>
                    </a:tc>
                    <a:tc>
                      <a:txBody>
                        <a:bodyPr/>
                        <a:lstStyle/>
                        <a:p>
                          <a:endParaRPr lang="zh-CN"/>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13"/>
                          <a:stretch>
                            <a:fillRect l="-627848" t="-1639" r="-633" b="-719672"/>
                          </a:stretch>
                        </a:blipFill>
                      </a:tcPr>
                    </a:tc>
                    <a:extLst>
                      <a:ext uri="{0D108BD9-81ED-4DB2-BD59-A6C34878D82A}">
                        <a16:rowId xmlns:a16="http://schemas.microsoft.com/office/drawing/2014/main" val="2136560173"/>
                      </a:ext>
                    </a:extLst>
                  </a:tr>
                  <a:tr h="327619">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a:solidFill>
                              <a:srgbClr val="C00000"/>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a:solidFill>
                              <a:srgbClr val="C00000"/>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endParaRPr lang="zh-CN" altLang="en-US" sz="1400">
                            <a:solidFill>
                              <a:srgbClr val="C00000"/>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endParaRPr lang="zh-CN" altLang="en-US" sz="1400">
                            <a:solidFill>
                              <a:srgbClr val="C00000"/>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a:solidFill>
                              <a:srgbClr val="C00000"/>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endParaRPr lang="zh-CN" altLang="en-US" sz="1400">
                            <a:solidFill>
                              <a:srgbClr val="C00000"/>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1178464426"/>
                      </a:ext>
                    </a:extLst>
                  </a:tr>
                  <a:tr h="327619">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a:solidFill>
                              <a:srgbClr val="C00000"/>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a:solidFill>
                              <a:srgbClr val="C00000"/>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endParaRPr lang="zh-CN" altLang="en-US" sz="1400">
                            <a:solidFill>
                              <a:srgbClr val="C00000"/>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endParaRPr lang="zh-CN" altLang="en-US" sz="1400">
                            <a:solidFill>
                              <a:srgbClr val="C00000"/>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a:solidFill>
                              <a:srgbClr val="C00000"/>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endParaRPr lang="zh-CN" altLang="en-US" sz="1400">
                            <a:solidFill>
                              <a:srgbClr val="C00000"/>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615803460"/>
                      </a:ext>
                    </a:extLst>
                  </a:tr>
                  <a:tr h="327619">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a:solidFill>
                              <a:srgbClr val="C00000"/>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a:solidFill>
                              <a:srgbClr val="C00000"/>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endParaRPr lang="zh-CN" altLang="en-US" sz="1400">
                            <a:solidFill>
                              <a:srgbClr val="C00000"/>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endParaRPr lang="zh-CN" altLang="en-US" sz="1400">
                            <a:solidFill>
                              <a:srgbClr val="C00000"/>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a:solidFill>
                              <a:srgbClr val="C00000"/>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endParaRPr lang="zh-CN" altLang="en-US" sz="1400">
                            <a:solidFill>
                              <a:srgbClr val="C00000"/>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1981090712"/>
                      </a:ext>
                    </a:extLst>
                  </a:tr>
                  <a:tr h="327619">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a:solidFill>
                              <a:srgbClr val="C00000"/>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a:solidFill>
                              <a:srgbClr val="C00000"/>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endParaRPr lang="zh-CN" altLang="en-US" sz="1400">
                            <a:solidFill>
                              <a:srgbClr val="C00000"/>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endParaRPr lang="zh-CN" altLang="en-US" sz="1400">
                            <a:solidFill>
                              <a:srgbClr val="C00000"/>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a:solidFill>
                              <a:srgbClr val="C00000"/>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endParaRPr lang="zh-CN" altLang="en-US" sz="1400">
                            <a:solidFill>
                              <a:srgbClr val="C00000"/>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2119871782"/>
                      </a:ext>
                    </a:extLst>
                  </a:tr>
                  <a:tr h="327619">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a:solidFill>
                              <a:srgbClr val="C00000"/>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a:solidFill>
                              <a:srgbClr val="C00000"/>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endParaRPr lang="zh-CN" altLang="en-US" sz="1400">
                            <a:solidFill>
                              <a:srgbClr val="C00000"/>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endParaRPr lang="zh-CN" altLang="en-US" sz="1400">
                            <a:solidFill>
                              <a:srgbClr val="C00000"/>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a:solidFill>
                              <a:srgbClr val="C00000"/>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endParaRPr lang="zh-CN" altLang="en-US" sz="1400">
                            <a:solidFill>
                              <a:srgbClr val="C00000"/>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3361361477"/>
                      </a:ext>
                    </a:extLst>
                  </a:tr>
                  <a:tr h="327619">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a:solidFill>
                              <a:srgbClr val="C00000"/>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a:solidFill>
                              <a:srgbClr val="C00000"/>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endParaRPr lang="zh-CN" altLang="en-US" sz="1400">
                            <a:solidFill>
                              <a:srgbClr val="C00000"/>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endParaRPr lang="zh-CN" altLang="en-US" sz="1400">
                            <a:solidFill>
                              <a:srgbClr val="C00000"/>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a:solidFill>
                              <a:srgbClr val="C00000"/>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endParaRPr lang="zh-CN" altLang="en-US" sz="1400">
                            <a:solidFill>
                              <a:srgbClr val="C00000"/>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2822622205"/>
                      </a:ext>
                    </a:extLst>
                  </a:tr>
                  <a:tr h="327619">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a:solidFill>
                              <a:srgbClr val="C00000"/>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a:solidFill>
                              <a:srgbClr val="C00000"/>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endParaRPr lang="zh-CN" altLang="en-US" sz="1400">
                            <a:solidFill>
                              <a:srgbClr val="C00000"/>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endParaRPr lang="zh-CN" altLang="en-US" sz="1400">
                            <a:solidFill>
                              <a:srgbClr val="C00000"/>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a:solidFill>
                              <a:srgbClr val="C00000"/>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endParaRPr lang="zh-CN" altLang="en-US" sz="1400">
                            <a:solidFill>
                              <a:srgbClr val="C00000"/>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1068817845"/>
                      </a:ext>
                    </a:extLst>
                  </a:tr>
                  <a:tr h="327619">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a:solidFill>
                              <a:srgbClr val="C00000"/>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a:solidFill>
                              <a:srgbClr val="C00000"/>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endParaRPr lang="zh-CN" altLang="en-US" sz="1400">
                            <a:solidFill>
                              <a:srgbClr val="C00000"/>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endParaRPr lang="zh-CN" altLang="en-US" sz="1400">
                            <a:solidFill>
                              <a:srgbClr val="C00000"/>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a:solidFill>
                              <a:srgbClr val="C00000"/>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endParaRPr lang="zh-CN" altLang="en-US" sz="1400">
                            <a:solidFill>
                              <a:srgbClr val="C00000"/>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1936679581"/>
                      </a:ext>
                    </a:extLst>
                  </a:tr>
                </a:tbl>
              </a:graphicData>
            </a:graphic>
          </p:graphicFrame>
        </mc:Fallback>
      </mc:AlternateContent>
      <p:sp>
        <p:nvSpPr>
          <p:cNvPr id="2" name="文本框 1">
            <a:extLst>
              <a:ext uri="{FF2B5EF4-FFF2-40B4-BE49-F238E27FC236}">
                <a16:creationId xmlns:a16="http://schemas.microsoft.com/office/drawing/2014/main" id="{BFFA71BF-A955-4CEA-9597-200D7F70E6C9}"/>
              </a:ext>
            </a:extLst>
          </p:cNvPr>
          <p:cNvSpPr txBox="1"/>
          <p:nvPr/>
        </p:nvSpPr>
        <p:spPr>
          <a:xfrm>
            <a:off x="8207975" y="1439521"/>
            <a:ext cx="3530212" cy="707886"/>
          </a:xfrm>
          <a:prstGeom prst="rect">
            <a:avLst/>
          </a:prstGeom>
          <a:solidFill>
            <a:schemeClr val="accent2">
              <a:lumMod val="20000"/>
              <a:lumOff val="80000"/>
            </a:schemeClr>
          </a:solidFill>
        </p:spPr>
        <p:txBody>
          <a:bodyPr wrap="square" rtlCol="0">
            <a:spAutoFit/>
          </a:bodyPr>
          <a:lstStyle/>
          <a:p>
            <a:r>
              <a:rPr lang="zh-CN" altLang="en-US" sz="2000" b="1" dirty="0">
                <a:solidFill>
                  <a:schemeClr val="accent2">
                    <a:lumMod val="50000"/>
                  </a:schemeClr>
                </a:solidFill>
                <a:latin typeface="楷体" panose="02010609060101010101" pitchFamily="49" charset="-122"/>
                <a:ea typeface="楷体" panose="02010609060101010101" pitchFamily="49" charset="-122"/>
              </a:rPr>
              <a:t>通过公式的抽象语法树可清楚公式的子公式及其计算顺序</a:t>
            </a:r>
            <a:r>
              <a:rPr lang="en-US" altLang="zh-CN" sz="2000" b="1" dirty="0">
                <a:solidFill>
                  <a:schemeClr val="accent2">
                    <a:lumMod val="50000"/>
                  </a:schemeClr>
                </a:solidFill>
                <a:latin typeface="楷体" panose="02010609060101010101" pitchFamily="49" charset="-122"/>
                <a:ea typeface="楷体" panose="02010609060101010101" pitchFamily="49" charset="-122"/>
              </a:rPr>
              <a:t>!</a:t>
            </a:r>
            <a:endParaRPr lang="zh-CN" altLang="en-US" sz="2000" b="1" dirty="0">
              <a:solidFill>
                <a:schemeClr val="accent2">
                  <a:lumMod val="50000"/>
                </a:schemeClr>
              </a:solidFill>
              <a:latin typeface="楷体" panose="02010609060101010101" pitchFamily="49" charset="-122"/>
              <a:ea typeface="楷体" panose="02010609060101010101" pitchFamily="49" charset="-122"/>
            </a:endParaRPr>
          </a:p>
        </p:txBody>
      </p:sp>
      <p:sp>
        <p:nvSpPr>
          <p:cNvPr id="3" name="箭头: 右 2">
            <a:extLst>
              <a:ext uri="{FF2B5EF4-FFF2-40B4-BE49-F238E27FC236}">
                <a16:creationId xmlns:a16="http://schemas.microsoft.com/office/drawing/2014/main" id="{60024454-4E5A-4770-A7AD-5E7A29F313CE}"/>
              </a:ext>
            </a:extLst>
          </p:cNvPr>
          <p:cNvSpPr/>
          <p:nvPr/>
        </p:nvSpPr>
        <p:spPr>
          <a:xfrm>
            <a:off x="3221478" y="2970086"/>
            <a:ext cx="1200760" cy="74531"/>
          </a:xfrm>
          <a:prstGeom prst="rightArrow">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090160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命题逻辑公式的语义</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第三讲 命题逻辑公式语法和语义</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A84936A-AD8A-4245-A4DE-139658DA8B11}" type="slidenum">
              <a:rPr lang="en-US" altLang="zh-CN" smtClean="0">
                <a:latin typeface="Arial" panose="020B0604020202020204" pitchFamily="34" charset="0"/>
                <a:ea typeface="楷体" panose="02010609060101010101" pitchFamily="49" charset="-122"/>
                <a:cs typeface="Arial" panose="020B0604020202020204" pitchFamily="34" charset="0"/>
              </a:rPr>
              <a:t>21</a:t>
            </a:fld>
            <a:r>
              <a:rPr lang="en-US" altLang="zh-CN">
                <a:latin typeface="Arial" panose="020B0604020202020204" pitchFamily="34" charset="0"/>
                <a:ea typeface="楷体" panose="02010609060101010101" pitchFamily="49" charset="-122"/>
                <a:cs typeface="Arial" panose="020B0604020202020204" pitchFamily="34" charset="0"/>
              </a:rPr>
              <a:t>/38</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快速构造命题逻辑公式真值表举例</a:t>
            </a: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0CB59A24-8899-43DE-9679-423294C551C0}"/>
                  </a:ext>
                </a:extLst>
              </p:cNvPr>
              <p:cNvSpPr txBox="1"/>
              <p:nvPr/>
            </p:nvSpPr>
            <p:spPr>
              <a:xfrm>
                <a:off x="569842" y="1081202"/>
                <a:ext cx="8069344" cy="1431161"/>
              </a:xfrm>
              <a:prstGeom prst="rect">
                <a:avLst/>
              </a:prstGeom>
              <a:solidFill>
                <a:srgbClr val="E5EFE5"/>
              </a:solidFill>
            </p:spPr>
            <p:txBody>
              <a:bodyPr wrap="square" rtlCol="0">
                <a:spAutoFit/>
              </a:bodyPr>
              <a:lstStyle/>
              <a:p>
                <a:pPr>
                  <a:spcBef>
                    <a:spcPts val="300"/>
                  </a:spcBef>
                  <a:spcAft>
                    <a:spcPts val="300"/>
                  </a:spcAft>
                </a:pPr>
                <a:r>
                  <a:rPr lang="zh-CN" altLang="en-US" sz="2000" b="1" dirty="0">
                    <a:solidFill>
                      <a:srgbClr val="002060"/>
                    </a:solidFill>
                    <a:latin typeface="楷体" panose="02010609060101010101" pitchFamily="49" charset="-122"/>
                    <a:ea typeface="楷体" panose="02010609060101010101" pitchFamily="49" charset="-122"/>
                  </a:rPr>
                  <a:t>构造公式</a:t>
                </a:r>
                <a14:m>
                  <m:oMath xmlns:m="http://schemas.openxmlformats.org/officeDocument/2006/math">
                    <m:r>
                      <a:rPr lang="en-US" altLang="zh-CN" sz="2000" b="1" i="1" smtClean="0">
                        <a:solidFill>
                          <a:srgbClr val="002060"/>
                        </a:solidFill>
                        <a:latin typeface="Cambria Math" panose="02040503050406030204" pitchFamily="18" charset="0"/>
                      </a:rPr>
                      <m:t>𝑨</m:t>
                    </m:r>
                    <m:r>
                      <a:rPr lang="en-US" altLang="zh-CN" sz="2000" b="1" i="1" smtClean="0">
                        <a:solidFill>
                          <a:srgbClr val="002060"/>
                        </a:solidFill>
                        <a:latin typeface="Cambria Math" panose="02040503050406030204" pitchFamily="18" charset="0"/>
                      </a:rPr>
                      <m:t>=</m:t>
                    </m:r>
                    <m:r>
                      <a:rPr lang="en-US" altLang="zh-CN" sz="2000" b="1" i="0" smtClean="0">
                        <a:solidFill>
                          <a:srgbClr val="002060"/>
                        </a:solidFill>
                        <a:latin typeface="Cambria Math" panose="02040503050406030204" pitchFamily="18" charset="0"/>
                      </a:rPr>
                      <m:t> </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𝒓</m:t>
                    </m:r>
                    <m:r>
                      <a:rPr lang="en-US" altLang="zh-CN" sz="2000" b="1" i="1" smtClean="0">
                        <a:solidFill>
                          <a:srgbClr val="002060"/>
                        </a:solidFill>
                        <a:latin typeface="Cambria Math" panose="02040503050406030204" pitchFamily="18" charset="0"/>
                      </a:rPr>
                      <m:t>∨</m:t>
                    </m:r>
                    <m:d>
                      <m:dPr>
                        <m:ctrlPr>
                          <a:rPr lang="en-US" altLang="zh-CN" sz="2000" b="1" i="1" smtClean="0">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𝒑</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𝒒</m:t>
                        </m:r>
                      </m:e>
                    </m:d>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𝒓</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𝒑</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𝒒</m:t>
                    </m:r>
                    <m:r>
                      <a:rPr lang="en-US" altLang="zh-CN" sz="2000" b="1" i="1" smtClean="0">
                        <a:solidFill>
                          <a:srgbClr val="002060"/>
                        </a:solidFill>
                        <a:latin typeface="Cambria Math" panose="02040503050406030204" pitchFamily="18" charset="0"/>
                      </a:rPr>
                      <m:t>)</m:t>
                    </m:r>
                  </m:oMath>
                </a14:m>
                <a:r>
                  <a:rPr lang="zh-CN" altLang="en-US" sz="2000" b="1" dirty="0">
                    <a:solidFill>
                      <a:srgbClr val="002060"/>
                    </a:solidFill>
                    <a:latin typeface="楷体" panose="02010609060101010101" pitchFamily="49" charset="-122"/>
                    <a:ea typeface="楷体" panose="02010609060101010101" pitchFamily="49" charset="-122"/>
                  </a:rPr>
                  <a:t>的真值表</a:t>
                </a:r>
              </a:p>
              <a:p>
                <a:pPr marL="285750" indent="-285750">
                  <a:spcBef>
                    <a:spcPts val="300"/>
                  </a:spcBef>
                  <a:spcAft>
                    <a:spcPts val="300"/>
                  </a:spcAft>
                  <a:buFont typeface="Arial" panose="020B0604020202020204" pitchFamily="34" charset="0"/>
                  <a:buChar char="•"/>
                </a:pPr>
                <a:r>
                  <a:rPr lang="zh-CN" altLang="en-US" b="1" i="0" dirty="0">
                    <a:solidFill>
                      <a:srgbClr val="C00000"/>
                    </a:solidFill>
                    <a:latin typeface="+mj-lt"/>
                  </a:rPr>
                  <a:t>第一行按照计算顺序列出子公式，可用大写字母代表子公式</a:t>
                </a:r>
                <a:endParaRPr lang="en-US" altLang="zh-CN" b="1" i="0" dirty="0">
                  <a:solidFill>
                    <a:srgbClr val="C00000"/>
                  </a:solidFill>
                  <a:latin typeface="+mj-lt"/>
                </a:endParaRPr>
              </a:p>
              <a:p>
                <a:pPr marL="285750" indent="-285750">
                  <a:spcBef>
                    <a:spcPts val="300"/>
                  </a:spcBef>
                  <a:spcAft>
                    <a:spcPts val="300"/>
                  </a:spcAft>
                  <a:buFont typeface="Arial" panose="020B0604020202020204" pitchFamily="34" charset="0"/>
                  <a:buChar char="•"/>
                </a:pPr>
                <a:r>
                  <a:rPr lang="zh-CN" altLang="en-US" b="1" dirty="0">
                    <a:solidFill>
                      <a:srgbClr val="C00000"/>
                    </a:solidFill>
                    <a:latin typeface="+mj-lt"/>
                  </a:rPr>
                  <a:t>基于逻辑运算符特点和真值赋值函数排列顺序快速确定每个表格单元的真值</a:t>
                </a:r>
                <a:endParaRPr lang="en-US" altLang="zh-CN" b="1" dirty="0">
                  <a:solidFill>
                    <a:srgbClr val="C00000"/>
                  </a:solidFill>
                  <a:latin typeface="+mj-lt"/>
                </a:endParaRPr>
              </a:p>
              <a:p>
                <a:pPr marL="742950" lvl="1" indent="-285750">
                  <a:spcBef>
                    <a:spcPts val="300"/>
                  </a:spcBef>
                  <a:spcAft>
                    <a:spcPts val="300"/>
                  </a:spcAft>
                  <a:buFont typeface="Arial" panose="020B0604020202020204" pitchFamily="34" charset="0"/>
                  <a:buChar char="•"/>
                </a:pPr>
                <a:r>
                  <a:rPr lang="zh-CN" altLang="en-US" sz="1600" b="1" dirty="0">
                    <a:solidFill>
                      <a:schemeClr val="accent6">
                        <a:lumMod val="50000"/>
                      </a:schemeClr>
                    </a:solidFill>
                    <a:latin typeface="楷体" panose="02010609060101010101" pitchFamily="49" charset="-122"/>
                    <a:ea typeface="楷体" panose="02010609060101010101" pitchFamily="49" charset="-122"/>
                  </a:rPr>
                  <a:t>合取：第一个合取分支真值为假，整个合取式真值就为假</a:t>
                </a:r>
              </a:p>
            </p:txBody>
          </p:sp>
        </mc:Choice>
        <mc:Fallback xmlns="">
          <p:sp>
            <p:nvSpPr>
              <p:cNvPr id="11" name="文本框 10">
                <a:extLst>
                  <a:ext uri="{FF2B5EF4-FFF2-40B4-BE49-F238E27FC236}">
                    <a16:creationId xmlns:a16="http://schemas.microsoft.com/office/drawing/2014/main" id="{0CB59A24-8899-43DE-9679-423294C551C0}"/>
                  </a:ext>
                </a:extLst>
              </p:cNvPr>
              <p:cNvSpPr txBox="1">
                <a:spLocks noRot="1" noChangeAspect="1" noMove="1" noResize="1" noEditPoints="1" noAdjustHandles="1" noChangeArrowheads="1" noChangeShapeType="1" noTextEdit="1"/>
              </p:cNvSpPr>
              <p:nvPr/>
            </p:nvSpPr>
            <p:spPr>
              <a:xfrm>
                <a:off x="569842" y="1081202"/>
                <a:ext cx="8069344" cy="1431161"/>
              </a:xfrm>
              <a:prstGeom prst="rect">
                <a:avLst/>
              </a:prstGeom>
              <a:blipFill>
                <a:blip r:embed="rId2"/>
                <a:stretch>
                  <a:fillRect l="-755" t="-2979" r="-227" b="-4681"/>
                </a:stretch>
              </a:blipFill>
            </p:spPr>
            <p:txBody>
              <a:bodyPr/>
              <a:lstStyle/>
              <a:p>
                <a:r>
                  <a:rPr lang="zh-CN" altLang="en-US">
                    <a:noFill/>
                  </a:rPr>
                  <a:t> </a:t>
                </a:r>
              </a:p>
            </p:txBody>
          </p:sp>
        </mc:Fallback>
      </mc:AlternateContent>
      <p:grpSp>
        <p:nvGrpSpPr>
          <p:cNvPr id="12" name="组合 11">
            <a:extLst>
              <a:ext uri="{FF2B5EF4-FFF2-40B4-BE49-F238E27FC236}">
                <a16:creationId xmlns:a16="http://schemas.microsoft.com/office/drawing/2014/main" id="{20F4020D-0F7D-439F-AC26-07AA140BBE26}"/>
              </a:ext>
            </a:extLst>
          </p:cNvPr>
          <p:cNvGrpSpPr/>
          <p:nvPr/>
        </p:nvGrpSpPr>
        <p:grpSpPr>
          <a:xfrm>
            <a:off x="569842" y="2704807"/>
            <a:ext cx="3682122" cy="3221507"/>
            <a:chOff x="1788669" y="2359126"/>
            <a:chExt cx="3917501" cy="3374884"/>
          </a:xfrm>
        </p:grpSpPr>
        <mc:AlternateContent xmlns:mc="http://schemas.openxmlformats.org/markup-compatibility/2006" xmlns:a14="http://schemas.microsoft.com/office/drawing/2010/main">
          <mc:Choice Requires="a14">
            <p:sp>
              <p:nvSpPr>
                <p:cNvPr id="13" name="椭圆 12">
                  <a:extLst>
                    <a:ext uri="{FF2B5EF4-FFF2-40B4-BE49-F238E27FC236}">
                      <a16:creationId xmlns:a16="http://schemas.microsoft.com/office/drawing/2014/main" id="{5AEBE650-6E50-4E6E-8EE3-2A25E0121B18}"/>
                    </a:ext>
                  </a:extLst>
                </p:cNvPr>
                <p:cNvSpPr/>
                <p:nvPr/>
              </p:nvSpPr>
              <p:spPr>
                <a:xfrm>
                  <a:off x="3261879" y="2359126"/>
                  <a:ext cx="351183" cy="32234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smtClean="0">
                            <a:solidFill>
                              <a:srgbClr val="002060"/>
                            </a:solidFill>
                            <a:latin typeface="Cambria Math" panose="02040503050406030204" pitchFamily="18" charset="0"/>
                          </a:rPr>
                          <m:t>∧</m:t>
                        </m:r>
                      </m:oMath>
                    </m:oMathPara>
                  </a14:m>
                  <a:endParaRPr lang="zh-CN" altLang="en-US">
                    <a:solidFill>
                      <a:srgbClr val="002060"/>
                    </a:solidFill>
                  </a:endParaRPr>
                </a:p>
              </p:txBody>
            </p:sp>
          </mc:Choice>
          <mc:Fallback xmlns="">
            <p:sp>
              <p:nvSpPr>
                <p:cNvPr id="3" name="椭圆 2">
                  <a:extLst>
                    <a:ext uri="{FF2B5EF4-FFF2-40B4-BE49-F238E27FC236}">
                      <a16:creationId xmlns:a16="http://schemas.microsoft.com/office/drawing/2014/main" id="{42EF00DB-E826-4404-AB41-7487F3B7CB3C}"/>
                    </a:ext>
                  </a:extLst>
                </p:cNvPr>
                <p:cNvSpPr>
                  <a:spLocks noRot="1" noChangeAspect="1" noMove="1" noResize="1" noEditPoints="1" noAdjustHandles="1" noChangeArrowheads="1" noChangeShapeType="1" noTextEdit="1"/>
                </p:cNvSpPr>
                <p:nvPr/>
              </p:nvSpPr>
              <p:spPr>
                <a:xfrm>
                  <a:off x="3261879" y="2359126"/>
                  <a:ext cx="351183" cy="322342"/>
                </a:xfrm>
                <a:prstGeom prst="ellipse">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椭圆 13">
                  <a:extLst>
                    <a:ext uri="{FF2B5EF4-FFF2-40B4-BE49-F238E27FC236}">
                      <a16:creationId xmlns:a16="http://schemas.microsoft.com/office/drawing/2014/main" id="{F5E455A7-841B-440A-BA89-66D9D7C0D556}"/>
                    </a:ext>
                  </a:extLst>
                </p:cNvPr>
                <p:cNvSpPr/>
                <p:nvPr/>
              </p:nvSpPr>
              <p:spPr>
                <a:xfrm>
                  <a:off x="2295936" y="3032010"/>
                  <a:ext cx="351183" cy="32234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b="0" i="1" smtClean="0">
                            <a:solidFill>
                              <a:srgbClr val="002060"/>
                            </a:solidFill>
                            <a:latin typeface="Cambria Math" panose="02040503050406030204" pitchFamily="18" charset="0"/>
                          </a:rPr>
                          <m:t>∨</m:t>
                        </m:r>
                      </m:oMath>
                    </m:oMathPara>
                  </a14:m>
                  <a:endParaRPr lang="zh-CN" altLang="en-US">
                    <a:solidFill>
                      <a:srgbClr val="002060"/>
                    </a:solidFill>
                  </a:endParaRPr>
                </a:p>
              </p:txBody>
            </p:sp>
          </mc:Choice>
          <mc:Fallback xmlns="">
            <p:sp>
              <p:nvSpPr>
                <p:cNvPr id="12" name="椭圆 11">
                  <a:extLst>
                    <a:ext uri="{FF2B5EF4-FFF2-40B4-BE49-F238E27FC236}">
                      <a16:creationId xmlns:a16="http://schemas.microsoft.com/office/drawing/2014/main" id="{8B114A17-3CFF-498A-AC6C-3BE783C0E3B0}"/>
                    </a:ext>
                  </a:extLst>
                </p:cNvPr>
                <p:cNvSpPr>
                  <a:spLocks noRot="1" noChangeAspect="1" noMove="1" noResize="1" noEditPoints="1" noAdjustHandles="1" noChangeArrowheads="1" noChangeShapeType="1" noTextEdit="1"/>
                </p:cNvSpPr>
                <p:nvPr/>
              </p:nvSpPr>
              <p:spPr>
                <a:xfrm>
                  <a:off x="2295936" y="3032010"/>
                  <a:ext cx="351183" cy="322342"/>
                </a:xfrm>
                <a:prstGeom prst="ellipse">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椭圆 14">
                  <a:extLst>
                    <a:ext uri="{FF2B5EF4-FFF2-40B4-BE49-F238E27FC236}">
                      <a16:creationId xmlns:a16="http://schemas.microsoft.com/office/drawing/2014/main" id="{A0ADBB86-AF68-4203-9FA3-280E6FBDF47A}"/>
                    </a:ext>
                  </a:extLst>
                </p:cNvPr>
                <p:cNvSpPr/>
                <p:nvPr/>
              </p:nvSpPr>
              <p:spPr>
                <a:xfrm>
                  <a:off x="4191744" y="3042524"/>
                  <a:ext cx="351183" cy="32234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smtClean="0">
                            <a:solidFill>
                              <a:srgbClr val="002060"/>
                            </a:solidFill>
                            <a:latin typeface="Cambria Math" panose="02040503050406030204" pitchFamily="18" charset="0"/>
                          </a:rPr>
                          <m:t>→</m:t>
                        </m:r>
                      </m:oMath>
                    </m:oMathPara>
                  </a14:m>
                  <a:endParaRPr lang="zh-CN" altLang="en-US">
                    <a:solidFill>
                      <a:srgbClr val="002060"/>
                    </a:solidFill>
                  </a:endParaRPr>
                </a:p>
              </p:txBody>
            </p:sp>
          </mc:Choice>
          <mc:Fallback xmlns="">
            <p:sp>
              <p:nvSpPr>
                <p:cNvPr id="13" name="椭圆 12">
                  <a:extLst>
                    <a:ext uri="{FF2B5EF4-FFF2-40B4-BE49-F238E27FC236}">
                      <a16:creationId xmlns:a16="http://schemas.microsoft.com/office/drawing/2014/main" id="{E2251447-783F-4597-9671-4C59987348FA}"/>
                    </a:ext>
                  </a:extLst>
                </p:cNvPr>
                <p:cNvSpPr>
                  <a:spLocks noRot="1" noChangeAspect="1" noMove="1" noResize="1" noEditPoints="1" noAdjustHandles="1" noChangeArrowheads="1" noChangeShapeType="1" noTextEdit="1"/>
                </p:cNvSpPr>
                <p:nvPr/>
              </p:nvSpPr>
              <p:spPr>
                <a:xfrm>
                  <a:off x="4191744" y="3042524"/>
                  <a:ext cx="351183" cy="322342"/>
                </a:xfrm>
                <a:prstGeom prst="ellipse">
                  <a:avLst/>
                </a:prstGeom>
                <a:blipFill>
                  <a:blip r:embed="rId5"/>
                  <a:stretch>
                    <a:fillRect l="-16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椭圆 15">
                  <a:extLst>
                    <a:ext uri="{FF2B5EF4-FFF2-40B4-BE49-F238E27FC236}">
                      <a16:creationId xmlns:a16="http://schemas.microsoft.com/office/drawing/2014/main" id="{1467C62B-3BF2-43D6-98B5-B33B0A4A294E}"/>
                    </a:ext>
                  </a:extLst>
                </p:cNvPr>
                <p:cNvSpPr/>
                <p:nvPr/>
              </p:nvSpPr>
              <p:spPr>
                <a:xfrm>
                  <a:off x="2849217" y="3869889"/>
                  <a:ext cx="351183" cy="32234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smtClean="0">
                            <a:solidFill>
                              <a:srgbClr val="002060"/>
                            </a:solidFill>
                            <a:latin typeface="Cambria Math" panose="02040503050406030204" pitchFamily="18" charset="0"/>
                          </a:rPr>
                          <m:t>∧</m:t>
                        </m:r>
                      </m:oMath>
                    </m:oMathPara>
                  </a14:m>
                  <a:endParaRPr lang="zh-CN" altLang="en-US">
                    <a:solidFill>
                      <a:srgbClr val="002060"/>
                    </a:solidFill>
                  </a:endParaRPr>
                </a:p>
              </p:txBody>
            </p:sp>
          </mc:Choice>
          <mc:Fallback xmlns="">
            <p:sp>
              <p:nvSpPr>
                <p:cNvPr id="14" name="椭圆 13">
                  <a:extLst>
                    <a:ext uri="{FF2B5EF4-FFF2-40B4-BE49-F238E27FC236}">
                      <a16:creationId xmlns:a16="http://schemas.microsoft.com/office/drawing/2014/main" id="{8E4ED44A-EE41-4B40-8762-2EDA0584E153}"/>
                    </a:ext>
                  </a:extLst>
                </p:cNvPr>
                <p:cNvSpPr>
                  <a:spLocks noRot="1" noChangeAspect="1" noMove="1" noResize="1" noEditPoints="1" noAdjustHandles="1" noChangeArrowheads="1" noChangeShapeType="1" noTextEdit="1"/>
                </p:cNvSpPr>
                <p:nvPr/>
              </p:nvSpPr>
              <p:spPr>
                <a:xfrm>
                  <a:off x="2849217" y="3869889"/>
                  <a:ext cx="351183" cy="322342"/>
                </a:xfrm>
                <a:prstGeom prst="ellipse">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246F2737-AFFB-4FA7-BDAE-22EC4627E410}"/>
                    </a:ext>
                  </a:extLst>
                </p:cNvPr>
                <p:cNvSpPr txBox="1"/>
                <p:nvPr/>
              </p:nvSpPr>
              <p:spPr>
                <a:xfrm>
                  <a:off x="3704358" y="3869889"/>
                  <a:ext cx="410816" cy="307777"/>
                </a:xfrm>
                <a:prstGeom prst="rect">
                  <a:avLst/>
                </a:prstGeom>
                <a:solidFill>
                  <a:schemeClr val="accent6">
                    <a:lumMod val="20000"/>
                    <a:lumOff val="80000"/>
                  </a:schemeClr>
                </a:solidFill>
                <a:ln>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𝑟</m:t>
                        </m:r>
                      </m:oMath>
                    </m:oMathPara>
                  </a14:m>
                  <a:endParaRPr lang="zh-CN" altLang="en-US" sz="1400"/>
                </a:p>
              </p:txBody>
            </p:sp>
          </mc:Choice>
          <mc:Fallback xmlns="">
            <p:sp>
              <p:nvSpPr>
                <p:cNvPr id="16" name="文本框 15">
                  <a:extLst>
                    <a:ext uri="{FF2B5EF4-FFF2-40B4-BE49-F238E27FC236}">
                      <a16:creationId xmlns:a16="http://schemas.microsoft.com/office/drawing/2014/main" id="{D1667444-3B0F-48F2-BEBC-DCC761FC8423}"/>
                    </a:ext>
                  </a:extLst>
                </p:cNvPr>
                <p:cNvSpPr txBox="1">
                  <a:spLocks noRot="1" noChangeAspect="1" noMove="1" noResize="1" noEditPoints="1" noAdjustHandles="1" noChangeArrowheads="1" noChangeShapeType="1" noTextEdit="1"/>
                </p:cNvSpPr>
                <p:nvPr/>
              </p:nvSpPr>
              <p:spPr>
                <a:xfrm>
                  <a:off x="3704358" y="3869889"/>
                  <a:ext cx="410816" cy="307777"/>
                </a:xfrm>
                <a:prstGeom prst="rect">
                  <a:avLst/>
                </a:prstGeom>
                <a:blipFill>
                  <a:blip r:embed="rId7"/>
                  <a:stretch>
                    <a:fillRect/>
                  </a:stretch>
                </a:blipFill>
                <a:ln>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椭圆 18">
                  <a:extLst>
                    <a:ext uri="{FF2B5EF4-FFF2-40B4-BE49-F238E27FC236}">
                      <a16:creationId xmlns:a16="http://schemas.microsoft.com/office/drawing/2014/main" id="{974B5B15-AAB9-475C-AA31-90C288A672E4}"/>
                    </a:ext>
                  </a:extLst>
                </p:cNvPr>
                <p:cNvSpPr/>
                <p:nvPr/>
              </p:nvSpPr>
              <p:spPr>
                <a:xfrm>
                  <a:off x="4764906" y="3862606"/>
                  <a:ext cx="351183" cy="32234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smtClean="0">
                            <a:solidFill>
                              <a:srgbClr val="002060"/>
                            </a:solidFill>
                            <a:latin typeface="Cambria Math" panose="02040503050406030204" pitchFamily="18" charset="0"/>
                          </a:rPr>
                          <m:t>∧</m:t>
                        </m:r>
                      </m:oMath>
                    </m:oMathPara>
                  </a14:m>
                  <a:endParaRPr lang="zh-CN" altLang="en-US">
                    <a:solidFill>
                      <a:srgbClr val="002060"/>
                    </a:solidFill>
                  </a:endParaRPr>
                </a:p>
              </p:txBody>
            </p:sp>
          </mc:Choice>
          <mc:Fallback xmlns="">
            <p:sp>
              <p:nvSpPr>
                <p:cNvPr id="18" name="椭圆 17">
                  <a:extLst>
                    <a:ext uri="{FF2B5EF4-FFF2-40B4-BE49-F238E27FC236}">
                      <a16:creationId xmlns:a16="http://schemas.microsoft.com/office/drawing/2014/main" id="{7DA48A03-AEF7-43B3-B345-81E4B126F037}"/>
                    </a:ext>
                  </a:extLst>
                </p:cNvPr>
                <p:cNvSpPr>
                  <a:spLocks noRot="1" noChangeAspect="1" noMove="1" noResize="1" noEditPoints="1" noAdjustHandles="1" noChangeArrowheads="1" noChangeShapeType="1" noTextEdit="1"/>
                </p:cNvSpPr>
                <p:nvPr/>
              </p:nvSpPr>
              <p:spPr>
                <a:xfrm>
                  <a:off x="4764906" y="3862606"/>
                  <a:ext cx="351183" cy="322342"/>
                </a:xfrm>
                <a:prstGeom prst="ellipse">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3FD9A7CC-04EE-426A-9E84-D28CECD80A11}"/>
                    </a:ext>
                  </a:extLst>
                </p:cNvPr>
                <p:cNvSpPr txBox="1"/>
                <p:nvPr/>
              </p:nvSpPr>
              <p:spPr>
                <a:xfrm>
                  <a:off x="4279539" y="4602291"/>
                  <a:ext cx="410816" cy="307777"/>
                </a:xfrm>
                <a:prstGeom prst="rect">
                  <a:avLst/>
                </a:prstGeom>
                <a:solidFill>
                  <a:schemeClr val="accent6">
                    <a:lumMod val="20000"/>
                    <a:lumOff val="80000"/>
                  </a:schemeClr>
                </a:solidFill>
                <a:ln>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𝑝</m:t>
                        </m:r>
                      </m:oMath>
                    </m:oMathPara>
                  </a14:m>
                  <a:endParaRPr lang="zh-CN" altLang="en-US" sz="1400"/>
                </a:p>
              </p:txBody>
            </p:sp>
          </mc:Choice>
          <mc:Fallback xmlns="">
            <p:sp>
              <p:nvSpPr>
                <p:cNvPr id="19" name="文本框 18">
                  <a:extLst>
                    <a:ext uri="{FF2B5EF4-FFF2-40B4-BE49-F238E27FC236}">
                      <a16:creationId xmlns:a16="http://schemas.microsoft.com/office/drawing/2014/main" id="{17195FAA-6BEB-4C29-AEF0-D52B5799170C}"/>
                    </a:ext>
                  </a:extLst>
                </p:cNvPr>
                <p:cNvSpPr txBox="1">
                  <a:spLocks noRot="1" noChangeAspect="1" noMove="1" noResize="1" noEditPoints="1" noAdjustHandles="1" noChangeArrowheads="1" noChangeShapeType="1" noTextEdit="1"/>
                </p:cNvSpPr>
                <p:nvPr/>
              </p:nvSpPr>
              <p:spPr>
                <a:xfrm>
                  <a:off x="4279539" y="4602291"/>
                  <a:ext cx="410816" cy="307777"/>
                </a:xfrm>
                <a:prstGeom prst="rect">
                  <a:avLst/>
                </a:prstGeom>
                <a:blipFill>
                  <a:blip r:embed="rId9"/>
                  <a:stretch>
                    <a:fillRect/>
                  </a:stretch>
                </a:blipFill>
                <a:ln>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5E431AA9-AE5D-4F68-AC37-E48A08A21073}"/>
                    </a:ext>
                  </a:extLst>
                </p:cNvPr>
                <p:cNvSpPr txBox="1"/>
                <p:nvPr/>
              </p:nvSpPr>
              <p:spPr>
                <a:xfrm>
                  <a:off x="5295354" y="4582610"/>
                  <a:ext cx="410816" cy="307777"/>
                </a:xfrm>
                <a:prstGeom prst="rect">
                  <a:avLst/>
                </a:prstGeom>
                <a:solidFill>
                  <a:schemeClr val="accent6">
                    <a:lumMod val="20000"/>
                    <a:lumOff val="80000"/>
                  </a:schemeClr>
                </a:solidFill>
                <a:ln>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𝑞</m:t>
                        </m:r>
                      </m:oMath>
                    </m:oMathPara>
                  </a14:m>
                  <a:endParaRPr lang="zh-CN" altLang="en-US" sz="1400"/>
                </a:p>
              </p:txBody>
            </p:sp>
          </mc:Choice>
          <mc:Fallback xmlns="">
            <p:sp>
              <p:nvSpPr>
                <p:cNvPr id="20" name="文本框 19">
                  <a:extLst>
                    <a:ext uri="{FF2B5EF4-FFF2-40B4-BE49-F238E27FC236}">
                      <a16:creationId xmlns:a16="http://schemas.microsoft.com/office/drawing/2014/main" id="{0CAB608A-BED5-4323-B077-752F2F0D4974}"/>
                    </a:ext>
                  </a:extLst>
                </p:cNvPr>
                <p:cNvSpPr txBox="1">
                  <a:spLocks noRot="1" noChangeAspect="1" noMove="1" noResize="1" noEditPoints="1" noAdjustHandles="1" noChangeArrowheads="1" noChangeShapeType="1" noTextEdit="1"/>
                </p:cNvSpPr>
                <p:nvPr/>
              </p:nvSpPr>
              <p:spPr>
                <a:xfrm>
                  <a:off x="5295354" y="4582610"/>
                  <a:ext cx="410816" cy="307777"/>
                </a:xfrm>
                <a:prstGeom prst="rect">
                  <a:avLst/>
                </a:prstGeom>
                <a:blipFill>
                  <a:blip r:embed="rId10"/>
                  <a:stretch>
                    <a:fillRect/>
                  </a:stretch>
                </a:blipFill>
                <a:ln>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693818CE-F9EA-450E-88A8-F590FC71E5D6}"/>
                    </a:ext>
                  </a:extLst>
                </p:cNvPr>
                <p:cNvSpPr txBox="1"/>
                <p:nvPr/>
              </p:nvSpPr>
              <p:spPr>
                <a:xfrm>
                  <a:off x="1788669" y="3877171"/>
                  <a:ext cx="410816" cy="307777"/>
                </a:xfrm>
                <a:prstGeom prst="rect">
                  <a:avLst/>
                </a:prstGeom>
                <a:solidFill>
                  <a:schemeClr val="accent6">
                    <a:lumMod val="20000"/>
                    <a:lumOff val="80000"/>
                  </a:schemeClr>
                </a:solidFill>
                <a:ln>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𝑟</m:t>
                        </m:r>
                      </m:oMath>
                    </m:oMathPara>
                  </a14:m>
                  <a:endParaRPr lang="zh-CN" altLang="en-US" sz="1400"/>
                </a:p>
              </p:txBody>
            </p:sp>
          </mc:Choice>
          <mc:Fallback xmlns="">
            <p:sp>
              <p:nvSpPr>
                <p:cNvPr id="21" name="文本框 20">
                  <a:extLst>
                    <a:ext uri="{FF2B5EF4-FFF2-40B4-BE49-F238E27FC236}">
                      <a16:creationId xmlns:a16="http://schemas.microsoft.com/office/drawing/2014/main" id="{01660B92-C7B0-45B2-A0C5-A9F0F4D182F8}"/>
                    </a:ext>
                  </a:extLst>
                </p:cNvPr>
                <p:cNvSpPr txBox="1">
                  <a:spLocks noRot="1" noChangeAspect="1" noMove="1" noResize="1" noEditPoints="1" noAdjustHandles="1" noChangeArrowheads="1" noChangeShapeType="1" noTextEdit="1"/>
                </p:cNvSpPr>
                <p:nvPr/>
              </p:nvSpPr>
              <p:spPr>
                <a:xfrm>
                  <a:off x="1788669" y="3877171"/>
                  <a:ext cx="410816" cy="307777"/>
                </a:xfrm>
                <a:prstGeom prst="rect">
                  <a:avLst/>
                </a:prstGeom>
                <a:blipFill>
                  <a:blip r:embed="rId7"/>
                  <a:stretch>
                    <a:fillRect/>
                  </a:stretch>
                </a:blipFill>
                <a:ln>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2845C3F7-87F3-4E5F-88FD-32DA39596B29}"/>
                    </a:ext>
                  </a:extLst>
                </p:cNvPr>
                <p:cNvSpPr txBox="1"/>
                <p:nvPr/>
              </p:nvSpPr>
              <p:spPr>
                <a:xfrm>
                  <a:off x="2323189" y="4645267"/>
                  <a:ext cx="410816" cy="307777"/>
                </a:xfrm>
                <a:prstGeom prst="rect">
                  <a:avLst/>
                </a:prstGeom>
                <a:solidFill>
                  <a:schemeClr val="accent6">
                    <a:lumMod val="20000"/>
                    <a:lumOff val="80000"/>
                  </a:schemeClr>
                </a:solidFill>
                <a:ln>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𝑝</m:t>
                        </m:r>
                      </m:oMath>
                    </m:oMathPara>
                  </a14:m>
                  <a:endParaRPr lang="zh-CN" altLang="en-US" sz="1400"/>
                </a:p>
              </p:txBody>
            </p:sp>
          </mc:Choice>
          <mc:Fallback xmlns="">
            <p:sp>
              <p:nvSpPr>
                <p:cNvPr id="22" name="文本框 21">
                  <a:extLst>
                    <a:ext uri="{FF2B5EF4-FFF2-40B4-BE49-F238E27FC236}">
                      <a16:creationId xmlns:a16="http://schemas.microsoft.com/office/drawing/2014/main" id="{B00F8377-EF9D-436F-A03C-952E8441327A}"/>
                    </a:ext>
                  </a:extLst>
                </p:cNvPr>
                <p:cNvSpPr txBox="1">
                  <a:spLocks noRot="1" noChangeAspect="1" noMove="1" noResize="1" noEditPoints="1" noAdjustHandles="1" noChangeArrowheads="1" noChangeShapeType="1" noTextEdit="1"/>
                </p:cNvSpPr>
                <p:nvPr/>
              </p:nvSpPr>
              <p:spPr>
                <a:xfrm>
                  <a:off x="2323189" y="4645267"/>
                  <a:ext cx="410816" cy="307777"/>
                </a:xfrm>
                <a:prstGeom prst="rect">
                  <a:avLst/>
                </a:prstGeom>
                <a:blipFill>
                  <a:blip r:embed="rId9"/>
                  <a:stretch>
                    <a:fillRect/>
                  </a:stretch>
                </a:blipFill>
                <a:ln>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椭圆 23">
                  <a:extLst>
                    <a:ext uri="{FF2B5EF4-FFF2-40B4-BE49-F238E27FC236}">
                      <a16:creationId xmlns:a16="http://schemas.microsoft.com/office/drawing/2014/main" id="{6C78C5EA-E021-4AE6-B450-7F02E90F5983}"/>
                    </a:ext>
                  </a:extLst>
                </p:cNvPr>
                <p:cNvSpPr/>
                <p:nvPr/>
              </p:nvSpPr>
              <p:spPr>
                <a:xfrm>
                  <a:off x="3323358" y="4622380"/>
                  <a:ext cx="351183" cy="32234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b="0" i="1" smtClean="0">
                            <a:solidFill>
                              <a:srgbClr val="002060"/>
                            </a:solidFill>
                            <a:latin typeface="Cambria Math" panose="02040503050406030204" pitchFamily="18" charset="0"/>
                          </a:rPr>
                          <m:t>¬</m:t>
                        </m:r>
                      </m:oMath>
                    </m:oMathPara>
                  </a14:m>
                  <a:endParaRPr lang="zh-CN" altLang="en-US">
                    <a:solidFill>
                      <a:srgbClr val="002060"/>
                    </a:solidFill>
                  </a:endParaRPr>
                </a:p>
              </p:txBody>
            </p:sp>
          </mc:Choice>
          <mc:Fallback xmlns="">
            <p:sp>
              <p:nvSpPr>
                <p:cNvPr id="23" name="椭圆 22">
                  <a:extLst>
                    <a:ext uri="{FF2B5EF4-FFF2-40B4-BE49-F238E27FC236}">
                      <a16:creationId xmlns:a16="http://schemas.microsoft.com/office/drawing/2014/main" id="{410FC02E-76C0-4495-A4E2-33DF6A76D7EE}"/>
                    </a:ext>
                  </a:extLst>
                </p:cNvPr>
                <p:cNvSpPr>
                  <a:spLocks noRot="1" noChangeAspect="1" noMove="1" noResize="1" noEditPoints="1" noAdjustHandles="1" noChangeArrowheads="1" noChangeShapeType="1" noTextEdit="1"/>
                </p:cNvSpPr>
                <p:nvPr/>
              </p:nvSpPr>
              <p:spPr>
                <a:xfrm>
                  <a:off x="3323358" y="4622380"/>
                  <a:ext cx="351183" cy="322342"/>
                </a:xfrm>
                <a:prstGeom prst="ellipse">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353097DF-541E-4DBD-BDB6-7B65701BDF86}"/>
                    </a:ext>
                  </a:extLst>
                </p:cNvPr>
                <p:cNvSpPr txBox="1"/>
                <p:nvPr/>
              </p:nvSpPr>
              <p:spPr>
                <a:xfrm>
                  <a:off x="3293542" y="5426233"/>
                  <a:ext cx="410816" cy="307777"/>
                </a:xfrm>
                <a:prstGeom prst="rect">
                  <a:avLst/>
                </a:prstGeom>
                <a:solidFill>
                  <a:schemeClr val="accent6">
                    <a:lumMod val="20000"/>
                    <a:lumOff val="80000"/>
                  </a:schemeClr>
                </a:solidFill>
                <a:ln>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𝑞</m:t>
                        </m:r>
                      </m:oMath>
                    </m:oMathPara>
                  </a14:m>
                  <a:endParaRPr lang="zh-CN" altLang="en-US" sz="1400"/>
                </a:p>
              </p:txBody>
            </p:sp>
          </mc:Choice>
          <mc:Fallback xmlns="">
            <p:sp>
              <p:nvSpPr>
                <p:cNvPr id="24" name="文本框 23">
                  <a:extLst>
                    <a:ext uri="{FF2B5EF4-FFF2-40B4-BE49-F238E27FC236}">
                      <a16:creationId xmlns:a16="http://schemas.microsoft.com/office/drawing/2014/main" id="{5602D876-361D-465D-A18E-95D1EAD9D4A9}"/>
                    </a:ext>
                  </a:extLst>
                </p:cNvPr>
                <p:cNvSpPr txBox="1">
                  <a:spLocks noRot="1" noChangeAspect="1" noMove="1" noResize="1" noEditPoints="1" noAdjustHandles="1" noChangeArrowheads="1" noChangeShapeType="1" noTextEdit="1"/>
                </p:cNvSpPr>
                <p:nvPr/>
              </p:nvSpPr>
              <p:spPr>
                <a:xfrm>
                  <a:off x="3293542" y="5426233"/>
                  <a:ext cx="410816" cy="307777"/>
                </a:xfrm>
                <a:prstGeom prst="rect">
                  <a:avLst/>
                </a:prstGeom>
                <a:blipFill>
                  <a:blip r:embed="rId12"/>
                  <a:stretch>
                    <a:fillRect/>
                  </a:stretch>
                </a:blipFill>
                <a:ln>
                  <a:solidFill>
                    <a:schemeClr val="accent1">
                      <a:shade val="50000"/>
                    </a:schemeClr>
                  </a:solidFill>
                </a:ln>
              </p:spPr>
              <p:txBody>
                <a:bodyPr/>
                <a:lstStyle/>
                <a:p>
                  <a:r>
                    <a:rPr lang="zh-CN" altLang="en-US">
                      <a:noFill/>
                    </a:rPr>
                    <a:t> </a:t>
                  </a:r>
                </a:p>
              </p:txBody>
            </p:sp>
          </mc:Fallback>
        </mc:AlternateContent>
        <p:cxnSp>
          <p:nvCxnSpPr>
            <p:cNvPr id="26" name="直接连接符 25">
              <a:extLst>
                <a:ext uri="{FF2B5EF4-FFF2-40B4-BE49-F238E27FC236}">
                  <a16:creationId xmlns:a16="http://schemas.microsoft.com/office/drawing/2014/main" id="{5BE868A6-2F84-41D2-B7A9-3047546C769A}"/>
                </a:ext>
              </a:extLst>
            </p:cNvPr>
            <p:cNvCxnSpPr>
              <a:stCxn id="13" idx="4"/>
              <a:endCxn id="14" idx="0"/>
            </p:cNvCxnSpPr>
            <p:nvPr/>
          </p:nvCxnSpPr>
          <p:spPr>
            <a:xfrm flipH="1">
              <a:off x="2471528" y="2681468"/>
              <a:ext cx="965943" cy="3505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F09F9BC3-E8F4-43E2-8B2A-7318AFC34BC1}"/>
                </a:ext>
              </a:extLst>
            </p:cNvPr>
            <p:cNvCxnSpPr>
              <a:stCxn id="13" idx="4"/>
              <a:endCxn id="15" idx="0"/>
            </p:cNvCxnSpPr>
            <p:nvPr/>
          </p:nvCxnSpPr>
          <p:spPr>
            <a:xfrm>
              <a:off x="3437471" y="2681468"/>
              <a:ext cx="929865" cy="361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5E139D97-502E-4772-9A02-CD0D2A621657}"/>
                </a:ext>
              </a:extLst>
            </p:cNvPr>
            <p:cNvCxnSpPr>
              <a:stCxn id="14" idx="4"/>
              <a:endCxn id="22" idx="0"/>
            </p:cNvCxnSpPr>
            <p:nvPr/>
          </p:nvCxnSpPr>
          <p:spPr>
            <a:xfrm flipH="1">
              <a:off x="1994077" y="3354352"/>
              <a:ext cx="477451" cy="522819"/>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F5E7DCD7-1829-43DB-BD1E-D58385A572BE}"/>
                </a:ext>
              </a:extLst>
            </p:cNvPr>
            <p:cNvCxnSpPr>
              <a:stCxn id="14" idx="4"/>
              <a:endCxn id="16" idx="0"/>
            </p:cNvCxnSpPr>
            <p:nvPr/>
          </p:nvCxnSpPr>
          <p:spPr>
            <a:xfrm>
              <a:off x="2471528" y="3354352"/>
              <a:ext cx="553281" cy="515537"/>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6D634F6B-1CD4-4B86-9B20-0B5340CE67DD}"/>
                </a:ext>
              </a:extLst>
            </p:cNvPr>
            <p:cNvCxnSpPr>
              <a:stCxn id="15" idx="4"/>
              <a:endCxn id="18" idx="0"/>
            </p:cNvCxnSpPr>
            <p:nvPr/>
          </p:nvCxnSpPr>
          <p:spPr>
            <a:xfrm flipH="1">
              <a:off x="3909766" y="3364866"/>
              <a:ext cx="457570" cy="505023"/>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A3843611-70BE-474D-8B77-D558512B07D5}"/>
                </a:ext>
              </a:extLst>
            </p:cNvPr>
            <p:cNvCxnSpPr>
              <a:stCxn id="15" idx="4"/>
              <a:endCxn id="19" idx="0"/>
            </p:cNvCxnSpPr>
            <p:nvPr/>
          </p:nvCxnSpPr>
          <p:spPr>
            <a:xfrm>
              <a:off x="4367336" y="3364866"/>
              <a:ext cx="573162" cy="497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75370B4B-3E6F-4562-B9CF-1C21CFE26CED}"/>
                </a:ext>
              </a:extLst>
            </p:cNvPr>
            <p:cNvCxnSpPr>
              <a:stCxn id="16" idx="4"/>
              <a:endCxn id="23" idx="0"/>
            </p:cNvCxnSpPr>
            <p:nvPr/>
          </p:nvCxnSpPr>
          <p:spPr>
            <a:xfrm flipH="1">
              <a:off x="2528597" y="4192231"/>
              <a:ext cx="496212" cy="453036"/>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0284BA27-24BF-45D5-9012-232962A4BF8B}"/>
                </a:ext>
              </a:extLst>
            </p:cNvPr>
            <p:cNvCxnSpPr>
              <a:stCxn id="16" idx="4"/>
              <a:endCxn id="24" idx="0"/>
            </p:cNvCxnSpPr>
            <p:nvPr/>
          </p:nvCxnSpPr>
          <p:spPr>
            <a:xfrm>
              <a:off x="3024809" y="4192231"/>
              <a:ext cx="474141" cy="430149"/>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3318979F-0340-4FFD-8785-0313D451A3A7}"/>
                </a:ext>
              </a:extLst>
            </p:cNvPr>
            <p:cNvCxnSpPr>
              <a:stCxn id="24" idx="4"/>
              <a:endCxn id="25" idx="0"/>
            </p:cNvCxnSpPr>
            <p:nvPr/>
          </p:nvCxnSpPr>
          <p:spPr>
            <a:xfrm>
              <a:off x="3498950" y="4944722"/>
              <a:ext cx="0" cy="481511"/>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5D08CA38-E5EA-4B90-AA5C-DD27BC36A1F2}"/>
                </a:ext>
              </a:extLst>
            </p:cNvPr>
            <p:cNvCxnSpPr>
              <a:stCxn id="19" idx="4"/>
              <a:endCxn id="20" idx="0"/>
            </p:cNvCxnSpPr>
            <p:nvPr/>
          </p:nvCxnSpPr>
          <p:spPr>
            <a:xfrm flipH="1">
              <a:off x="4484947" y="4184948"/>
              <a:ext cx="455551" cy="41734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B96AAEB0-C801-4065-85A0-38730FF8D811}"/>
                </a:ext>
              </a:extLst>
            </p:cNvPr>
            <p:cNvCxnSpPr>
              <a:stCxn id="19" idx="4"/>
              <a:endCxn id="21" idx="0"/>
            </p:cNvCxnSpPr>
            <p:nvPr/>
          </p:nvCxnSpPr>
          <p:spPr>
            <a:xfrm>
              <a:off x="4940498" y="4184948"/>
              <a:ext cx="560264" cy="397662"/>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graphicFrame>
            <p:nvGraphicFramePr>
              <p:cNvPr id="37" name="表格 36">
                <a:extLst>
                  <a:ext uri="{FF2B5EF4-FFF2-40B4-BE49-F238E27FC236}">
                    <a16:creationId xmlns:a16="http://schemas.microsoft.com/office/drawing/2014/main" id="{A3CC7E57-B3AF-4781-B673-96BAAC313606}"/>
                  </a:ext>
                </a:extLst>
              </p:cNvPr>
              <p:cNvGraphicFramePr>
                <a:graphicFrameLocks noGrp="1"/>
              </p:cNvGraphicFramePr>
              <p:nvPr>
                <p:extLst>
                  <p:ext uri="{D42A27DB-BD31-4B8C-83A1-F6EECF244321}">
                    <p14:modId xmlns:p14="http://schemas.microsoft.com/office/powerpoint/2010/main" val="1914627705"/>
                  </p:ext>
                </p:extLst>
              </p:nvPr>
            </p:nvGraphicFramePr>
            <p:xfrm>
              <a:off x="4634197" y="2804861"/>
              <a:ext cx="6997814" cy="2991792"/>
            </p:xfrm>
            <a:graphic>
              <a:graphicData uri="http://schemas.openxmlformats.org/drawingml/2006/table">
                <a:tbl>
                  <a:tblPr firstRow="1" bandRow="1">
                    <a:tableStyleId>{5C22544A-7EE6-4342-B048-85BDC9FD1C3A}</a:tableStyleId>
                  </a:tblPr>
                  <a:tblGrid>
                    <a:gridCol w="352642">
                      <a:extLst>
                        <a:ext uri="{9D8B030D-6E8A-4147-A177-3AD203B41FA5}">
                          <a16:colId xmlns:a16="http://schemas.microsoft.com/office/drawing/2014/main" val="3646969759"/>
                        </a:ext>
                      </a:extLst>
                    </a:gridCol>
                    <a:gridCol w="424475">
                      <a:extLst>
                        <a:ext uri="{9D8B030D-6E8A-4147-A177-3AD203B41FA5}">
                          <a16:colId xmlns:a16="http://schemas.microsoft.com/office/drawing/2014/main" val="2385045719"/>
                        </a:ext>
                      </a:extLst>
                    </a:gridCol>
                    <a:gridCol w="411416">
                      <a:extLst>
                        <a:ext uri="{9D8B030D-6E8A-4147-A177-3AD203B41FA5}">
                          <a16:colId xmlns:a16="http://schemas.microsoft.com/office/drawing/2014/main" val="2657298211"/>
                        </a:ext>
                      </a:extLst>
                    </a:gridCol>
                    <a:gridCol w="516606">
                      <a:extLst>
                        <a:ext uri="{9D8B030D-6E8A-4147-A177-3AD203B41FA5}">
                          <a16:colId xmlns:a16="http://schemas.microsoft.com/office/drawing/2014/main" val="2026744481"/>
                        </a:ext>
                      </a:extLst>
                    </a:gridCol>
                    <a:gridCol w="796709">
                      <a:extLst>
                        <a:ext uri="{9D8B030D-6E8A-4147-A177-3AD203B41FA5}">
                          <a16:colId xmlns:a16="http://schemas.microsoft.com/office/drawing/2014/main" val="1157612828"/>
                        </a:ext>
                      </a:extLst>
                    </a:gridCol>
                    <a:gridCol w="1593418">
                      <a:extLst>
                        <a:ext uri="{9D8B030D-6E8A-4147-A177-3AD203B41FA5}">
                          <a16:colId xmlns:a16="http://schemas.microsoft.com/office/drawing/2014/main" val="1060052825"/>
                        </a:ext>
                      </a:extLst>
                    </a:gridCol>
                    <a:gridCol w="666101">
                      <a:extLst>
                        <a:ext uri="{9D8B030D-6E8A-4147-A177-3AD203B41FA5}">
                          <a16:colId xmlns:a16="http://schemas.microsoft.com/office/drawing/2014/main" val="1950704489"/>
                        </a:ext>
                      </a:extLst>
                    </a:gridCol>
                    <a:gridCol w="1273428">
                      <a:extLst>
                        <a:ext uri="{9D8B030D-6E8A-4147-A177-3AD203B41FA5}">
                          <a16:colId xmlns:a16="http://schemas.microsoft.com/office/drawing/2014/main" val="1122696659"/>
                        </a:ext>
                      </a:extLst>
                    </a:gridCol>
                    <a:gridCol w="963019">
                      <a:extLst>
                        <a:ext uri="{9D8B030D-6E8A-4147-A177-3AD203B41FA5}">
                          <a16:colId xmlns:a16="http://schemas.microsoft.com/office/drawing/2014/main" val="3752349070"/>
                        </a:ext>
                      </a:extLst>
                    </a:gridCol>
                  </a:tblGrid>
                  <a:tr h="370840">
                    <a:tc>
                      <a:txBody>
                        <a:bodyPr/>
                        <a:lstStyle/>
                        <a:p>
                          <a:pPr algn="ctr"/>
                          <a14:m>
                            <m:oMathPara xmlns:m="http://schemas.openxmlformats.org/officeDocument/2006/math">
                              <m:oMathParaPr>
                                <m:jc m:val="centerGroup"/>
                              </m:oMathParaPr>
                              <m:oMath xmlns:m="http://schemas.openxmlformats.org/officeDocument/2006/math">
                                <m:r>
                                  <a:rPr lang="en-US" altLang="zh-CN" sz="1400" i="1" smtClean="0">
                                    <a:solidFill>
                                      <a:schemeClr val="bg1"/>
                                    </a:solidFill>
                                    <a:latin typeface="Cambria Math" panose="02040503050406030204" pitchFamily="18" charset="0"/>
                                  </a:rPr>
                                  <m:t>𝑝</m:t>
                                </m:r>
                              </m:oMath>
                            </m:oMathPara>
                          </a14:m>
                          <a:endParaRPr lang="zh-CN" altLang="en-US" sz="1400">
                            <a:solidFill>
                              <a:schemeClr val="bg1"/>
                            </a:solidFill>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sz="1400" i="1" smtClean="0">
                                    <a:solidFill>
                                      <a:schemeClr val="bg1"/>
                                    </a:solidFill>
                                    <a:latin typeface="Cambria Math" panose="02040503050406030204" pitchFamily="18" charset="0"/>
                                  </a:rPr>
                                  <m:t>𝑞</m:t>
                                </m:r>
                              </m:oMath>
                            </m:oMathPara>
                          </a14:m>
                          <a:endParaRPr lang="zh-CN" altLang="en-US" sz="1400">
                            <a:solidFill>
                              <a:schemeClr val="bg1"/>
                            </a:solidFill>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sz="1400" i="1" smtClean="0">
                                    <a:solidFill>
                                      <a:schemeClr val="bg1"/>
                                    </a:solidFill>
                                    <a:latin typeface="Cambria Math" panose="02040503050406030204" pitchFamily="18" charset="0"/>
                                  </a:rPr>
                                  <m:t>𝑟</m:t>
                                </m:r>
                              </m:oMath>
                            </m:oMathPara>
                          </a14:m>
                          <a:endParaRPr lang="zh-CN" altLang="en-US" sz="1400">
                            <a:solidFill>
                              <a:schemeClr val="bg1"/>
                            </a:solidFill>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schemeClr>
                        </a:solidFill>
                      </a:tcPr>
                    </a:tc>
                    <a:tc>
                      <a:txBody>
                        <a:bodyPr/>
                        <a:lstStyle/>
                        <a:p>
                          <a:pPr marL="0" algn="ctr" defTabSz="914400" rtl="0" eaLnBrk="1" latinLnBrk="0" hangingPunct="1"/>
                          <a14:m>
                            <m:oMathPara xmlns:m="http://schemas.openxmlformats.org/officeDocument/2006/math">
                              <m:oMathParaPr>
                                <m:jc m:val="centerGroup"/>
                              </m:oMathParaPr>
                              <m:oMath xmlns:m="http://schemas.openxmlformats.org/officeDocument/2006/math">
                                <m:r>
                                  <a:rPr lang="en-US" altLang="zh-CN" sz="1400" b="0" i="1" kern="1200" smtClean="0">
                                    <a:solidFill>
                                      <a:schemeClr val="bg1"/>
                                    </a:solidFill>
                                    <a:latin typeface="Cambria Math" panose="02040503050406030204" pitchFamily="18" charset="0"/>
                                    <a:ea typeface="+mn-ea"/>
                                    <a:cs typeface="+mn-cs"/>
                                  </a:rPr>
                                  <m:t>¬</m:t>
                                </m:r>
                                <m:r>
                                  <a:rPr lang="en-US" altLang="zh-CN" sz="1400" b="0" i="1" kern="1200" smtClean="0">
                                    <a:solidFill>
                                      <a:schemeClr val="bg1"/>
                                    </a:solidFill>
                                    <a:latin typeface="Cambria Math" panose="02040503050406030204" pitchFamily="18" charset="0"/>
                                    <a:ea typeface="+mn-ea"/>
                                    <a:cs typeface="+mn-cs"/>
                                  </a:rPr>
                                  <m:t>𝑞</m:t>
                                </m:r>
                              </m:oMath>
                            </m:oMathPara>
                          </a14:m>
                          <a:endParaRPr lang="zh-CN" altLang="en-US" sz="1400" b="0" i="1" kern="1200">
                            <a:solidFill>
                              <a:schemeClr val="bg1"/>
                            </a:solidFill>
                            <a:latin typeface="Cambria Math" panose="02040503050406030204" pitchFamily="18" charset="0"/>
                            <a:ea typeface="+mn-ea"/>
                            <a:cs typeface="+mn-cs"/>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sz="1400" b="0" i="1" smtClean="0">
                                    <a:solidFill>
                                      <a:schemeClr val="bg1"/>
                                    </a:solidFill>
                                    <a:latin typeface="Cambria Math" panose="02040503050406030204" pitchFamily="18" charset="0"/>
                                  </a:rPr>
                                  <m:t>𝑝</m:t>
                                </m:r>
                                <m:r>
                                  <a:rPr lang="en-US" altLang="zh-CN" sz="1400" b="0" i="1" smtClean="0">
                                    <a:solidFill>
                                      <a:schemeClr val="bg1"/>
                                    </a:solidFill>
                                    <a:latin typeface="Cambria Math" panose="02040503050406030204" pitchFamily="18" charset="0"/>
                                  </a:rPr>
                                  <m:t>∧¬</m:t>
                                </m:r>
                                <m:r>
                                  <a:rPr lang="en-US" altLang="zh-CN" sz="1400" b="0" i="1" smtClean="0">
                                    <a:solidFill>
                                      <a:schemeClr val="bg1"/>
                                    </a:solidFill>
                                    <a:latin typeface="Cambria Math" panose="02040503050406030204" pitchFamily="18" charset="0"/>
                                  </a:rPr>
                                  <m:t>𝑞</m:t>
                                </m:r>
                              </m:oMath>
                            </m:oMathPara>
                          </a14:m>
                          <a:endParaRPr lang="zh-CN" altLang="en-US" sz="1400" b="0">
                            <a:solidFill>
                              <a:schemeClr val="bg1"/>
                            </a:solidFill>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schemeClr>
                        </a:solidFill>
                      </a:tcPr>
                    </a:tc>
                    <a:tc>
                      <a:txBody>
                        <a:bodyPr/>
                        <a:lstStyle/>
                        <a:p>
                          <a:pPr marL="0" algn="ctr" defTabSz="914400" rtl="0" eaLnBrk="1" latinLnBrk="0" hangingPunct="1"/>
                          <a14:m>
                            <m:oMathPara xmlns:m="http://schemas.openxmlformats.org/officeDocument/2006/math">
                              <m:oMathParaPr>
                                <m:jc m:val="centerGroup"/>
                              </m:oMathParaPr>
                              <m:oMath xmlns:m="http://schemas.openxmlformats.org/officeDocument/2006/math">
                                <m:r>
                                  <a:rPr lang="en-US" altLang="zh-CN" sz="1400" b="0" i="1" kern="1200" smtClean="0">
                                    <a:solidFill>
                                      <a:schemeClr val="bg1"/>
                                    </a:solidFill>
                                    <a:latin typeface="Cambria Math" panose="02040503050406030204" pitchFamily="18" charset="0"/>
                                    <a:ea typeface="+mn-ea"/>
                                    <a:cs typeface="+mn-cs"/>
                                  </a:rPr>
                                  <m:t>𝐵</m:t>
                                </m:r>
                                <m:r>
                                  <a:rPr lang="en-US" altLang="zh-CN" sz="1400" b="0" i="1" kern="1200" smtClean="0">
                                    <a:solidFill>
                                      <a:schemeClr val="bg1"/>
                                    </a:solidFill>
                                    <a:latin typeface="Cambria Math" panose="02040503050406030204" pitchFamily="18" charset="0"/>
                                    <a:ea typeface="+mn-ea"/>
                                    <a:cs typeface="+mn-cs"/>
                                  </a:rPr>
                                  <m:t>= </m:t>
                                </m:r>
                                <m:r>
                                  <a:rPr lang="en-US" altLang="zh-CN" sz="1400" b="0" i="1" kern="1200" smtClean="0">
                                    <a:solidFill>
                                      <a:schemeClr val="bg1"/>
                                    </a:solidFill>
                                    <a:latin typeface="Cambria Math" panose="02040503050406030204" pitchFamily="18" charset="0"/>
                                    <a:ea typeface="+mn-ea"/>
                                    <a:cs typeface="+mn-cs"/>
                                  </a:rPr>
                                  <m:t>𝑟</m:t>
                                </m:r>
                                <m:r>
                                  <a:rPr lang="en-US" altLang="zh-CN" sz="1400" b="0" i="1" kern="1200" smtClean="0">
                                    <a:solidFill>
                                      <a:schemeClr val="bg1"/>
                                    </a:solidFill>
                                    <a:latin typeface="Cambria Math" panose="02040503050406030204" pitchFamily="18" charset="0"/>
                                    <a:ea typeface="+mn-ea"/>
                                    <a:cs typeface="+mn-cs"/>
                                  </a:rPr>
                                  <m:t>∨</m:t>
                                </m:r>
                                <m:d>
                                  <m:dPr>
                                    <m:ctrlPr>
                                      <a:rPr lang="en-US" altLang="zh-CN" sz="1400" b="0" i="1" kern="1200" smtClean="0">
                                        <a:solidFill>
                                          <a:schemeClr val="bg1"/>
                                        </a:solidFill>
                                        <a:latin typeface="Cambria Math" panose="02040503050406030204" pitchFamily="18" charset="0"/>
                                        <a:ea typeface="+mn-ea"/>
                                        <a:cs typeface="+mn-cs"/>
                                      </a:rPr>
                                    </m:ctrlPr>
                                  </m:dPr>
                                  <m:e>
                                    <m:r>
                                      <a:rPr lang="en-US" altLang="zh-CN" sz="1400" b="0" i="1" kern="1200" smtClean="0">
                                        <a:solidFill>
                                          <a:schemeClr val="bg1"/>
                                        </a:solidFill>
                                        <a:latin typeface="Cambria Math" panose="02040503050406030204" pitchFamily="18" charset="0"/>
                                        <a:ea typeface="+mn-ea"/>
                                        <a:cs typeface="+mn-cs"/>
                                      </a:rPr>
                                      <m:t>𝑝</m:t>
                                    </m:r>
                                    <m:r>
                                      <a:rPr lang="en-US" altLang="zh-CN" sz="1400" b="0" i="1" kern="1200" smtClean="0">
                                        <a:solidFill>
                                          <a:schemeClr val="bg1"/>
                                        </a:solidFill>
                                        <a:latin typeface="Cambria Math" panose="02040503050406030204" pitchFamily="18" charset="0"/>
                                        <a:ea typeface="+mn-ea"/>
                                        <a:cs typeface="+mn-cs"/>
                                      </a:rPr>
                                      <m:t>∧¬</m:t>
                                    </m:r>
                                    <m:r>
                                      <a:rPr lang="en-US" altLang="zh-CN" sz="1400" b="0" i="1" kern="1200" smtClean="0">
                                        <a:solidFill>
                                          <a:schemeClr val="bg1"/>
                                        </a:solidFill>
                                        <a:latin typeface="Cambria Math" panose="02040503050406030204" pitchFamily="18" charset="0"/>
                                        <a:ea typeface="+mn-ea"/>
                                        <a:cs typeface="+mn-cs"/>
                                      </a:rPr>
                                      <m:t>𝑞</m:t>
                                    </m:r>
                                  </m:e>
                                </m:d>
                              </m:oMath>
                            </m:oMathPara>
                          </a14:m>
                          <a:endParaRPr lang="zh-CN" altLang="en-US" sz="1400" b="0" i="0" kern="1200">
                            <a:solidFill>
                              <a:schemeClr val="bg1"/>
                            </a:solidFill>
                            <a:latin typeface="Cambria Math" panose="02040503050406030204" pitchFamily="18" charset="0"/>
                            <a:ea typeface="+mn-ea"/>
                            <a:cs typeface="+mn-cs"/>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schemeClr>
                        </a:solidFill>
                      </a:tcPr>
                    </a:tc>
                    <a:tc>
                      <a:txBody>
                        <a:bodyPr/>
                        <a:lstStyle/>
                        <a:p>
                          <a:pPr marL="0" algn="ctr" defTabSz="914400" rtl="0" eaLnBrk="1" latinLnBrk="0" hangingPunct="1"/>
                          <a14:m>
                            <m:oMathPara xmlns:m="http://schemas.openxmlformats.org/officeDocument/2006/math">
                              <m:oMathParaPr>
                                <m:jc m:val="centerGroup"/>
                              </m:oMathParaPr>
                              <m:oMath xmlns:m="http://schemas.openxmlformats.org/officeDocument/2006/math">
                                <m:r>
                                  <a:rPr lang="en-US" altLang="zh-CN" sz="1400" b="0" i="1" kern="1200" smtClean="0">
                                    <a:solidFill>
                                      <a:schemeClr val="bg1"/>
                                    </a:solidFill>
                                    <a:latin typeface="Cambria Math" panose="02040503050406030204" pitchFamily="18" charset="0"/>
                                    <a:ea typeface="+mn-ea"/>
                                    <a:cs typeface="+mn-cs"/>
                                  </a:rPr>
                                  <m:t>𝑝</m:t>
                                </m:r>
                                <m:r>
                                  <a:rPr lang="en-US" altLang="zh-CN" sz="1400" b="0" i="1" kern="1200" smtClean="0">
                                    <a:solidFill>
                                      <a:schemeClr val="bg1"/>
                                    </a:solidFill>
                                    <a:latin typeface="Cambria Math" panose="02040503050406030204" pitchFamily="18" charset="0"/>
                                    <a:ea typeface="+mn-ea"/>
                                    <a:cs typeface="+mn-cs"/>
                                  </a:rPr>
                                  <m:t>∧</m:t>
                                </m:r>
                                <m:r>
                                  <a:rPr lang="en-US" altLang="zh-CN" sz="1400" b="0" i="1" kern="1200" smtClean="0">
                                    <a:solidFill>
                                      <a:schemeClr val="bg1"/>
                                    </a:solidFill>
                                    <a:latin typeface="Cambria Math" panose="02040503050406030204" pitchFamily="18" charset="0"/>
                                    <a:ea typeface="+mn-ea"/>
                                    <a:cs typeface="+mn-cs"/>
                                  </a:rPr>
                                  <m:t>𝑞</m:t>
                                </m:r>
                              </m:oMath>
                            </m:oMathPara>
                          </a14:m>
                          <a:endParaRPr lang="zh-CN" altLang="en-US" sz="1400" b="0" i="0" kern="1200">
                            <a:solidFill>
                              <a:schemeClr val="bg1"/>
                            </a:solidFill>
                            <a:latin typeface="Cambria Math" panose="02040503050406030204" pitchFamily="18" charset="0"/>
                            <a:ea typeface="+mn-ea"/>
                            <a:cs typeface="+mn-cs"/>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schemeClr>
                        </a:solidFill>
                      </a:tcPr>
                    </a:tc>
                    <a:tc>
                      <a:txBody>
                        <a:bodyPr/>
                        <a:lstStyle/>
                        <a:p>
                          <a:pPr marL="0" algn="ctr" defTabSz="914400" rtl="0" eaLnBrk="1" latinLnBrk="0" hangingPunct="1"/>
                          <a14:m>
                            <m:oMathPara xmlns:m="http://schemas.openxmlformats.org/officeDocument/2006/math">
                              <m:oMathParaPr>
                                <m:jc m:val="centerGroup"/>
                              </m:oMathParaPr>
                              <m:oMath xmlns:m="http://schemas.openxmlformats.org/officeDocument/2006/math">
                                <m:r>
                                  <a:rPr lang="en-US" altLang="zh-CN" sz="1400" b="0" i="1" kern="1200" smtClean="0">
                                    <a:solidFill>
                                      <a:schemeClr val="bg1"/>
                                    </a:solidFill>
                                    <a:latin typeface="Cambria Math" panose="02040503050406030204" pitchFamily="18" charset="0"/>
                                    <a:ea typeface="+mn-ea"/>
                                    <a:cs typeface="+mn-cs"/>
                                  </a:rPr>
                                  <m:t>𝐶</m:t>
                                </m:r>
                                <m:r>
                                  <a:rPr lang="en-US" altLang="zh-CN" sz="1400" b="0" i="1" kern="1200" smtClean="0">
                                    <a:solidFill>
                                      <a:schemeClr val="bg1"/>
                                    </a:solidFill>
                                    <a:latin typeface="Cambria Math" panose="02040503050406030204" pitchFamily="18" charset="0"/>
                                    <a:ea typeface="+mn-ea"/>
                                    <a:cs typeface="+mn-cs"/>
                                  </a:rPr>
                                  <m:t>=</m:t>
                                </m:r>
                                <m:r>
                                  <a:rPr lang="en-US" altLang="zh-CN" sz="1400" b="0" i="1" kern="1200" smtClean="0">
                                    <a:solidFill>
                                      <a:schemeClr val="bg1"/>
                                    </a:solidFill>
                                    <a:latin typeface="Cambria Math" panose="02040503050406030204" pitchFamily="18" charset="0"/>
                                    <a:ea typeface="+mn-ea"/>
                                    <a:cs typeface="+mn-cs"/>
                                  </a:rPr>
                                  <m:t>𝑟</m:t>
                                </m:r>
                                <m:r>
                                  <a:rPr lang="en-US" altLang="zh-CN" sz="1400" b="0" i="1" kern="1200" smtClean="0">
                                    <a:solidFill>
                                      <a:schemeClr val="bg1"/>
                                    </a:solidFill>
                                    <a:latin typeface="Cambria Math" panose="02040503050406030204" pitchFamily="18" charset="0"/>
                                    <a:ea typeface="+mn-ea"/>
                                    <a:cs typeface="+mn-cs"/>
                                  </a:rPr>
                                  <m:t>→</m:t>
                                </m:r>
                                <m:r>
                                  <a:rPr lang="en-US" altLang="zh-CN" sz="1400" b="0" i="1" kern="1200" smtClean="0">
                                    <a:solidFill>
                                      <a:schemeClr val="bg1"/>
                                    </a:solidFill>
                                    <a:latin typeface="Cambria Math" panose="02040503050406030204" pitchFamily="18" charset="0"/>
                                    <a:ea typeface="+mn-ea"/>
                                    <a:cs typeface="+mn-cs"/>
                                  </a:rPr>
                                  <m:t>𝑝</m:t>
                                </m:r>
                                <m:r>
                                  <a:rPr lang="en-US" altLang="zh-CN" sz="1400" b="0" i="1" kern="1200" smtClean="0">
                                    <a:solidFill>
                                      <a:schemeClr val="bg1"/>
                                    </a:solidFill>
                                    <a:latin typeface="Cambria Math" panose="02040503050406030204" pitchFamily="18" charset="0"/>
                                    <a:ea typeface="+mn-ea"/>
                                    <a:cs typeface="+mn-cs"/>
                                  </a:rPr>
                                  <m:t>∧</m:t>
                                </m:r>
                                <m:r>
                                  <a:rPr lang="en-US" altLang="zh-CN" sz="1400" b="0" i="1" kern="1200" smtClean="0">
                                    <a:solidFill>
                                      <a:schemeClr val="bg1"/>
                                    </a:solidFill>
                                    <a:latin typeface="Cambria Math" panose="02040503050406030204" pitchFamily="18" charset="0"/>
                                    <a:ea typeface="+mn-ea"/>
                                    <a:cs typeface="+mn-cs"/>
                                  </a:rPr>
                                  <m:t>𝑞</m:t>
                                </m:r>
                              </m:oMath>
                            </m:oMathPara>
                          </a14:m>
                          <a:endParaRPr lang="zh-CN" altLang="en-US" sz="1400" b="0" i="0" kern="1200">
                            <a:solidFill>
                              <a:schemeClr val="bg1"/>
                            </a:solidFill>
                            <a:latin typeface="Cambria Math" panose="02040503050406030204" pitchFamily="18" charset="0"/>
                            <a:ea typeface="+mn-ea"/>
                            <a:cs typeface="+mn-cs"/>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schemeClr>
                        </a:solidFill>
                      </a:tcPr>
                    </a:tc>
                    <a:tc>
                      <a:txBody>
                        <a:bodyPr/>
                        <a:lstStyle/>
                        <a:p>
                          <a:pPr marL="0" algn="ctr" defTabSz="914400" rtl="0" eaLnBrk="1" latinLnBrk="0" hangingPunct="1"/>
                          <a14:m>
                            <m:oMathPara xmlns:m="http://schemas.openxmlformats.org/officeDocument/2006/math">
                              <m:oMathParaPr>
                                <m:jc m:val="centerGroup"/>
                              </m:oMathParaPr>
                              <m:oMath xmlns:m="http://schemas.openxmlformats.org/officeDocument/2006/math">
                                <m:r>
                                  <a:rPr lang="en-US" altLang="zh-CN" sz="1400" b="0" i="1" smtClean="0">
                                    <a:solidFill>
                                      <a:schemeClr val="bg1"/>
                                    </a:solidFill>
                                    <a:latin typeface="Cambria Math" panose="02040503050406030204" pitchFamily="18" charset="0"/>
                                  </a:rPr>
                                  <m:t>𝐴</m:t>
                                </m:r>
                                <m:r>
                                  <a:rPr lang="en-US" altLang="zh-CN" sz="1400" b="0" i="1" kern="1200" smtClean="0">
                                    <a:solidFill>
                                      <a:schemeClr val="bg1"/>
                                    </a:solidFill>
                                    <a:latin typeface="Cambria Math" panose="02040503050406030204" pitchFamily="18" charset="0"/>
                                    <a:ea typeface="+mn-ea"/>
                                    <a:cs typeface="+mn-cs"/>
                                  </a:rPr>
                                  <m:t>=</m:t>
                                </m:r>
                                <m:r>
                                  <a:rPr lang="en-US" altLang="zh-CN" sz="1400" b="0" i="1" kern="1200" smtClean="0">
                                    <a:solidFill>
                                      <a:schemeClr val="bg1"/>
                                    </a:solidFill>
                                    <a:latin typeface="Cambria Math" panose="02040503050406030204" pitchFamily="18" charset="0"/>
                                    <a:ea typeface="+mn-ea"/>
                                    <a:cs typeface="+mn-cs"/>
                                  </a:rPr>
                                  <m:t>𝐵</m:t>
                                </m:r>
                                <m:r>
                                  <a:rPr lang="en-US" altLang="zh-CN" sz="1400" b="0" i="1" kern="1200" smtClean="0">
                                    <a:solidFill>
                                      <a:schemeClr val="bg1"/>
                                    </a:solidFill>
                                    <a:latin typeface="Cambria Math" panose="02040503050406030204" pitchFamily="18" charset="0"/>
                                    <a:ea typeface="+mn-ea"/>
                                    <a:cs typeface="+mn-cs"/>
                                  </a:rPr>
                                  <m:t>∧</m:t>
                                </m:r>
                                <m:r>
                                  <a:rPr lang="en-US" altLang="zh-CN" sz="1400" b="0" i="1" kern="1200" baseline="0" smtClean="0">
                                    <a:solidFill>
                                      <a:schemeClr val="bg1"/>
                                    </a:solidFill>
                                    <a:latin typeface="Cambria Math" panose="02040503050406030204" pitchFamily="18" charset="0"/>
                                    <a:ea typeface="+mn-ea"/>
                                    <a:cs typeface="+mn-cs"/>
                                  </a:rPr>
                                  <m:t>𝐶</m:t>
                                </m:r>
                              </m:oMath>
                            </m:oMathPara>
                          </a14:m>
                          <a:endParaRPr lang="zh-CN" altLang="en-US" sz="1400" b="0" i="1" kern="1200">
                            <a:solidFill>
                              <a:schemeClr val="bg1"/>
                            </a:solidFill>
                            <a:latin typeface="Cambria Math" panose="02040503050406030204" pitchFamily="18" charset="0"/>
                            <a:ea typeface="+mn-ea"/>
                            <a:cs typeface="+mn-cs"/>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schemeClr>
                        </a:solidFill>
                      </a:tcPr>
                    </a:tc>
                    <a:extLst>
                      <a:ext uri="{0D108BD9-81ED-4DB2-BD59-A6C34878D82A}">
                        <a16:rowId xmlns:a16="http://schemas.microsoft.com/office/drawing/2014/main" val="2136560173"/>
                      </a:ext>
                    </a:extLst>
                  </a:tr>
                  <a:tr h="327619">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40000"/>
                            <a:lumOff val="6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a:solidFill>
                                <a:schemeClr val="accent2">
                                  <a:lumMod val="50000"/>
                                </a:schemeClr>
                              </a:solidFill>
                            </a:rPr>
                            <a:t>1</a:t>
                          </a:r>
                          <a:endParaRPr lang="zh-CN" altLang="en-US" sz="1400" b="1">
                            <a:solidFill>
                              <a:schemeClr val="accent2">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rgbClr val="C00000"/>
                              </a:solidFill>
                              <a:latin typeface="+mn-lt"/>
                              <a:ea typeface="+mn-ea"/>
                              <a:cs typeface="+mn-cs"/>
                            </a:rPr>
                            <a:t>0</a:t>
                          </a: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40000"/>
                            <a:lumOff val="6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1178464426"/>
                      </a:ext>
                    </a:extLst>
                  </a:tr>
                  <a:tr h="327619">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40000"/>
                            <a:lumOff val="6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a:solidFill>
                                <a:schemeClr val="accent2">
                                  <a:lumMod val="50000"/>
                                </a:schemeClr>
                              </a:solidFill>
                            </a:rPr>
                            <a:t>1</a:t>
                          </a:r>
                          <a:endParaRPr lang="zh-CN" altLang="en-US" sz="1400" b="1">
                            <a:solidFill>
                              <a:schemeClr val="accent2">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rgbClr val="C00000"/>
                              </a:solidFill>
                              <a:latin typeface="+mn-lt"/>
                              <a:ea typeface="+mn-ea"/>
                              <a:cs typeface="+mn-cs"/>
                            </a:rPr>
                            <a:t>0</a:t>
                          </a: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40000"/>
                            <a:lumOff val="6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615803460"/>
                      </a:ext>
                    </a:extLst>
                  </a:tr>
                  <a:tr h="327619">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40000"/>
                            <a:lumOff val="6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rgbClr val="C00000"/>
                              </a:solidFill>
                              <a:latin typeface="+mn-lt"/>
                              <a:ea typeface="+mn-ea"/>
                              <a:cs typeface="+mn-cs"/>
                            </a:rPr>
                            <a:t>0</a:t>
                          </a: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40000"/>
                            <a:lumOff val="6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1981090712"/>
                      </a:ext>
                    </a:extLst>
                  </a:tr>
                  <a:tr h="327619">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40000"/>
                            <a:lumOff val="6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rgbClr val="C00000"/>
                              </a:solidFill>
                              <a:latin typeface="+mn-lt"/>
                              <a:ea typeface="+mn-ea"/>
                              <a:cs typeface="+mn-cs"/>
                            </a:rPr>
                            <a:t>0</a:t>
                          </a: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40000"/>
                            <a:lumOff val="6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2119871782"/>
                      </a:ext>
                    </a:extLst>
                  </a:tr>
                  <a:tr h="327619">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3361361477"/>
                      </a:ext>
                    </a:extLst>
                  </a:tr>
                  <a:tr h="327619">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2822622205"/>
                      </a:ext>
                    </a:extLst>
                  </a:tr>
                  <a:tr h="327619">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1068817845"/>
                      </a:ext>
                    </a:extLst>
                  </a:tr>
                  <a:tr h="327619">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1936679581"/>
                      </a:ext>
                    </a:extLst>
                  </a:tr>
                </a:tbl>
              </a:graphicData>
            </a:graphic>
          </p:graphicFrame>
        </mc:Choice>
        <mc:Fallback xmlns="">
          <p:graphicFrame>
            <p:nvGraphicFramePr>
              <p:cNvPr id="37" name="表格 36">
                <a:extLst>
                  <a:ext uri="{FF2B5EF4-FFF2-40B4-BE49-F238E27FC236}">
                    <a16:creationId xmlns:a16="http://schemas.microsoft.com/office/drawing/2014/main" id="{A3CC7E57-B3AF-4781-B673-96BAAC313606}"/>
                  </a:ext>
                </a:extLst>
              </p:cNvPr>
              <p:cNvGraphicFramePr>
                <a:graphicFrameLocks noGrp="1"/>
              </p:cNvGraphicFramePr>
              <p:nvPr>
                <p:extLst>
                  <p:ext uri="{D42A27DB-BD31-4B8C-83A1-F6EECF244321}">
                    <p14:modId xmlns:p14="http://schemas.microsoft.com/office/powerpoint/2010/main" val="1914627705"/>
                  </p:ext>
                </p:extLst>
              </p:nvPr>
            </p:nvGraphicFramePr>
            <p:xfrm>
              <a:off x="4634197" y="2804861"/>
              <a:ext cx="6997814" cy="2991792"/>
            </p:xfrm>
            <a:graphic>
              <a:graphicData uri="http://schemas.openxmlformats.org/drawingml/2006/table">
                <a:tbl>
                  <a:tblPr firstRow="1" bandRow="1">
                    <a:tableStyleId>{5C22544A-7EE6-4342-B048-85BDC9FD1C3A}</a:tableStyleId>
                  </a:tblPr>
                  <a:tblGrid>
                    <a:gridCol w="352642">
                      <a:extLst>
                        <a:ext uri="{9D8B030D-6E8A-4147-A177-3AD203B41FA5}">
                          <a16:colId xmlns:a16="http://schemas.microsoft.com/office/drawing/2014/main" val="3646969759"/>
                        </a:ext>
                      </a:extLst>
                    </a:gridCol>
                    <a:gridCol w="424475">
                      <a:extLst>
                        <a:ext uri="{9D8B030D-6E8A-4147-A177-3AD203B41FA5}">
                          <a16:colId xmlns:a16="http://schemas.microsoft.com/office/drawing/2014/main" val="2385045719"/>
                        </a:ext>
                      </a:extLst>
                    </a:gridCol>
                    <a:gridCol w="411416">
                      <a:extLst>
                        <a:ext uri="{9D8B030D-6E8A-4147-A177-3AD203B41FA5}">
                          <a16:colId xmlns:a16="http://schemas.microsoft.com/office/drawing/2014/main" val="2657298211"/>
                        </a:ext>
                      </a:extLst>
                    </a:gridCol>
                    <a:gridCol w="516606">
                      <a:extLst>
                        <a:ext uri="{9D8B030D-6E8A-4147-A177-3AD203B41FA5}">
                          <a16:colId xmlns:a16="http://schemas.microsoft.com/office/drawing/2014/main" val="2026744481"/>
                        </a:ext>
                      </a:extLst>
                    </a:gridCol>
                    <a:gridCol w="796709">
                      <a:extLst>
                        <a:ext uri="{9D8B030D-6E8A-4147-A177-3AD203B41FA5}">
                          <a16:colId xmlns:a16="http://schemas.microsoft.com/office/drawing/2014/main" val="1157612828"/>
                        </a:ext>
                      </a:extLst>
                    </a:gridCol>
                    <a:gridCol w="1593418">
                      <a:extLst>
                        <a:ext uri="{9D8B030D-6E8A-4147-A177-3AD203B41FA5}">
                          <a16:colId xmlns:a16="http://schemas.microsoft.com/office/drawing/2014/main" val="1060052825"/>
                        </a:ext>
                      </a:extLst>
                    </a:gridCol>
                    <a:gridCol w="666101">
                      <a:extLst>
                        <a:ext uri="{9D8B030D-6E8A-4147-A177-3AD203B41FA5}">
                          <a16:colId xmlns:a16="http://schemas.microsoft.com/office/drawing/2014/main" val="1950704489"/>
                        </a:ext>
                      </a:extLst>
                    </a:gridCol>
                    <a:gridCol w="1273428">
                      <a:extLst>
                        <a:ext uri="{9D8B030D-6E8A-4147-A177-3AD203B41FA5}">
                          <a16:colId xmlns:a16="http://schemas.microsoft.com/office/drawing/2014/main" val="1122696659"/>
                        </a:ext>
                      </a:extLst>
                    </a:gridCol>
                    <a:gridCol w="963019">
                      <a:extLst>
                        <a:ext uri="{9D8B030D-6E8A-4147-A177-3AD203B41FA5}">
                          <a16:colId xmlns:a16="http://schemas.microsoft.com/office/drawing/2014/main" val="3752349070"/>
                        </a:ext>
                      </a:extLst>
                    </a:gridCol>
                  </a:tblGrid>
                  <a:tr h="370840">
                    <a:tc>
                      <a:txBody>
                        <a:bodyPr/>
                        <a:lstStyle/>
                        <a:p>
                          <a:endParaRPr lang="zh-CN"/>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13"/>
                          <a:stretch>
                            <a:fillRect l="-1724" t="-1639" r="-1882759" b="-719672"/>
                          </a:stretch>
                        </a:blipFill>
                      </a:tcPr>
                    </a:tc>
                    <a:tc>
                      <a:txBody>
                        <a:bodyPr/>
                        <a:lstStyle/>
                        <a:p>
                          <a:endParaRPr lang="zh-CN"/>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13"/>
                          <a:stretch>
                            <a:fillRect l="-84286" t="-1639" r="-1460000" b="-719672"/>
                          </a:stretch>
                        </a:blipFill>
                      </a:tcPr>
                    </a:tc>
                    <a:tc>
                      <a:txBody>
                        <a:bodyPr/>
                        <a:lstStyle/>
                        <a:p>
                          <a:endParaRPr lang="zh-CN"/>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13"/>
                          <a:stretch>
                            <a:fillRect l="-192537" t="-1639" r="-1425373" b="-719672"/>
                          </a:stretch>
                        </a:blipFill>
                      </a:tcPr>
                    </a:tc>
                    <a:tc>
                      <a:txBody>
                        <a:bodyPr/>
                        <a:lstStyle/>
                        <a:p>
                          <a:endParaRPr lang="zh-CN"/>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13"/>
                          <a:stretch>
                            <a:fillRect l="-230588" t="-1639" r="-1023529" b="-719672"/>
                          </a:stretch>
                        </a:blipFill>
                      </a:tcPr>
                    </a:tc>
                    <a:tc>
                      <a:txBody>
                        <a:bodyPr/>
                        <a:lstStyle/>
                        <a:p>
                          <a:endParaRPr lang="zh-CN"/>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13"/>
                          <a:stretch>
                            <a:fillRect l="-214504" t="-1639" r="-564122" b="-719672"/>
                          </a:stretch>
                        </a:blipFill>
                      </a:tcPr>
                    </a:tc>
                    <a:tc>
                      <a:txBody>
                        <a:bodyPr/>
                        <a:lstStyle/>
                        <a:p>
                          <a:endParaRPr lang="zh-CN"/>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13"/>
                          <a:stretch>
                            <a:fillRect l="-157854" t="-1639" r="-183142" b="-719672"/>
                          </a:stretch>
                        </a:blipFill>
                      </a:tcPr>
                    </a:tc>
                    <a:tc>
                      <a:txBody>
                        <a:bodyPr/>
                        <a:lstStyle/>
                        <a:p>
                          <a:endParaRPr lang="zh-CN"/>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13"/>
                          <a:stretch>
                            <a:fillRect l="-611818" t="-1639" r="-334545" b="-719672"/>
                          </a:stretch>
                        </a:blipFill>
                      </a:tcPr>
                    </a:tc>
                    <a:tc>
                      <a:txBody>
                        <a:bodyPr/>
                        <a:lstStyle/>
                        <a:p>
                          <a:endParaRPr lang="zh-CN"/>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13"/>
                          <a:stretch>
                            <a:fillRect l="-374641" t="-1639" r="-76077" b="-719672"/>
                          </a:stretch>
                        </a:blipFill>
                      </a:tcPr>
                    </a:tc>
                    <a:tc>
                      <a:txBody>
                        <a:bodyPr/>
                        <a:lstStyle/>
                        <a:p>
                          <a:endParaRPr lang="zh-CN"/>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13"/>
                          <a:stretch>
                            <a:fillRect l="-627848" t="-1639" r="-633" b="-719672"/>
                          </a:stretch>
                        </a:blipFill>
                      </a:tcPr>
                    </a:tc>
                    <a:extLst>
                      <a:ext uri="{0D108BD9-81ED-4DB2-BD59-A6C34878D82A}">
                        <a16:rowId xmlns:a16="http://schemas.microsoft.com/office/drawing/2014/main" val="2136560173"/>
                      </a:ext>
                    </a:extLst>
                  </a:tr>
                  <a:tr h="327619">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40000"/>
                            <a:lumOff val="6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a:solidFill>
                                <a:schemeClr val="accent2">
                                  <a:lumMod val="50000"/>
                                </a:schemeClr>
                              </a:solidFill>
                            </a:rPr>
                            <a:t>1</a:t>
                          </a:r>
                          <a:endParaRPr lang="zh-CN" altLang="en-US" sz="1400" b="1">
                            <a:solidFill>
                              <a:schemeClr val="accent2">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rgbClr val="C00000"/>
                              </a:solidFill>
                              <a:latin typeface="+mn-lt"/>
                              <a:ea typeface="+mn-ea"/>
                              <a:cs typeface="+mn-cs"/>
                            </a:rPr>
                            <a:t>0</a:t>
                          </a: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40000"/>
                            <a:lumOff val="6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1178464426"/>
                      </a:ext>
                    </a:extLst>
                  </a:tr>
                  <a:tr h="327619">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40000"/>
                            <a:lumOff val="6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a:solidFill>
                                <a:schemeClr val="accent2">
                                  <a:lumMod val="50000"/>
                                </a:schemeClr>
                              </a:solidFill>
                            </a:rPr>
                            <a:t>1</a:t>
                          </a:r>
                          <a:endParaRPr lang="zh-CN" altLang="en-US" sz="1400" b="1">
                            <a:solidFill>
                              <a:schemeClr val="accent2">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rgbClr val="C00000"/>
                              </a:solidFill>
                              <a:latin typeface="+mn-lt"/>
                              <a:ea typeface="+mn-ea"/>
                              <a:cs typeface="+mn-cs"/>
                            </a:rPr>
                            <a:t>0</a:t>
                          </a: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40000"/>
                            <a:lumOff val="6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615803460"/>
                      </a:ext>
                    </a:extLst>
                  </a:tr>
                  <a:tr h="327619">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40000"/>
                            <a:lumOff val="6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rgbClr val="C00000"/>
                              </a:solidFill>
                              <a:latin typeface="+mn-lt"/>
                              <a:ea typeface="+mn-ea"/>
                              <a:cs typeface="+mn-cs"/>
                            </a:rPr>
                            <a:t>0</a:t>
                          </a: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40000"/>
                            <a:lumOff val="6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1981090712"/>
                      </a:ext>
                    </a:extLst>
                  </a:tr>
                  <a:tr h="327619">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40000"/>
                            <a:lumOff val="6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rgbClr val="C00000"/>
                              </a:solidFill>
                              <a:latin typeface="+mn-lt"/>
                              <a:ea typeface="+mn-ea"/>
                              <a:cs typeface="+mn-cs"/>
                            </a:rPr>
                            <a:t>0</a:t>
                          </a: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40000"/>
                            <a:lumOff val="6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2119871782"/>
                      </a:ext>
                    </a:extLst>
                  </a:tr>
                  <a:tr h="327619">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3361361477"/>
                      </a:ext>
                    </a:extLst>
                  </a:tr>
                  <a:tr h="327619">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2822622205"/>
                      </a:ext>
                    </a:extLst>
                  </a:tr>
                  <a:tr h="327619">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1068817845"/>
                      </a:ext>
                    </a:extLst>
                  </a:tr>
                  <a:tr h="327619">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1936679581"/>
                      </a:ext>
                    </a:extLst>
                  </a:tr>
                </a:tbl>
              </a:graphicData>
            </a:graphic>
          </p:graphicFrame>
        </mc:Fallback>
      </mc:AlternateContent>
    </p:spTree>
    <p:extLst>
      <p:ext uri="{BB962C8B-B14F-4D97-AF65-F5344CB8AC3E}">
        <p14:creationId xmlns:p14="http://schemas.microsoft.com/office/powerpoint/2010/main" val="37501555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命题逻辑公式的语义</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第三讲 命题逻辑公式语法和语义</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A84936A-AD8A-4245-A4DE-139658DA8B11}" type="slidenum">
              <a:rPr lang="en-US" altLang="zh-CN" smtClean="0">
                <a:latin typeface="Arial" panose="020B0604020202020204" pitchFamily="34" charset="0"/>
                <a:ea typeface="楷体" panose="02010609060101010101" pitchFamily="49" charset="-122"/>
                <a:cs typeface="Arial" panose="020B0604020202020204" pitchFamily="34" charset="0"/>
              </a:rPr>
              <a:t>22</a:t>
            </a:fld>
            <a:r>
              <a:rPr lang="en-US" altLang="zh-CN">
                <a:latin typeface="Arial" panose="020B0604020202020204" pitchFamily="34" charset="0"/>
                <a:ea typeface="楷体" panose="02010609060101010101" pitchFamily="49" charset="-122"/>
                <a:cs typeface="Arial" panose="020B0604020202020204" pitchFamily="34" charset="0"/>
              </a:rPr>
              <a:t>/38</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快速构造命题逻辑公式真值表举例</a:t>
            </a: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0CB59A24-8899-43DE-9679-423294C551C0}"/>
                  </a:ext>
                </a:extLst>
              </p:cNvPr>
              <p:cNvSpPr txBox="1"/>
              <p:nvPr/>
            </p:nvSpPr>
            <p:spPr>
              <a:xfrm>
                <a:off x="569842" y="1095815"/>
                <a:ext cx="8244220" cy="1431161"/>
              </a:xfrm>
              <a:prstGeom prst="rect">
                <a:avLst/>
              </a:prstGeom>
              <a:solidFill>
                <a:srgbClr val="E5EFE5"/>
              </a:solidFill>
            </p:spPr>
            <p:txBody>
              <a:bodyPr wrap="square" rtlCol="0">
                <a:spAutoFit/>
              </a:bodyPr>
              <a:lstStyle/>
              <a:p>
                <a:pPr>
                  <a:spcBef>
                    <a:spcPts val="300"/>
                  </a:spcBef>
                  <a:spcAft>
                    <a:spcPts val="300"/>
                  </a:spcAft>
                </a:pPr>
                <a:r>
                  <a:rPr lang="zh-CN" altLang="en-US" sz="2000" b="1" dirty="0">
                    <a:solidFill>
                      <a:srgbClr val="002060"/>
                    </a:solidFill>
                    <a:latin typeface="楷体" panose="02010609060101010101" pitchFamily="49" charset="-122"/>
                    <a:ea typeface="楷体" panose="02010609060101010101" pitchFamily="49" charset="-122"/>
                  </a:rPr>
                  <a:t>构造公式</a:t>
                </a:r>
                <a14:m>
                  <m:oMath xmlns:m="http://schemas.openxmlformats.org/officeDocument/2006/math">
                    <m:r>
                      <a:rPr lang="en-US" altLang="zh-CN" sz="2000" b="1" i="1" smtClean="0">
                        <a:solidFill>
                          <a:srgbClr val="002060"/>
                        </a:solidFill>
                        <a:latin typeface="Cambria Math" panose="02040503050406030204" pitchFamily="18" charset="0"/>
                      </a:rPr>
                      <m:t>𝑨</m:t>
                    </m:r>
                    <m:r>
                      <a:rPr lang="en-US" altLang="zh-CN" sz="2000" b="1" i="1" smtClean="0">
                        <a:solidFill>
                          <a:srgbClr val="002060"/>
                        </a:solidFill>
                        <a:latin typeface="Cambria Math" panose="02040503050406030204" pitchFamily="18" charset="0"/>
                      </a:rPr>
                      <m:t>=</m:t>
                    </m:r>
                    <m:r>
                      <a:rPr lang="en-US" altLang="zh-CN" sz="2000" b="1" i="0" smtClean="0">
                        <a:solidFill>
                          <a:srgbClr val="002060"/>
                        </a:solidFill>
                        <a:latin typeface="Cambria Math" panose="02040503050406030204" pitchFamily="18" charset="0"/>
                      </a:rPr>
                      <m:t> </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𝒓</m:t>
                    </m:r>
                    <m:r>
                      <a:rPr lang="en-US" altLang="zh-CN" sz="2000" b="1" i="1" smtClean="0">
                        <a:solidFill>
                          <a:srgbClr val="002060"/>
                        </a:solidFill>
                        <a:latin typeface="Cambria Math" panose="02040503050406030204" pitchFamily="18" charset="0"/>
                      </a:rPr>
                      <m:t>∨</m:t>
                    </m:r>
                    <m:d>
                      <m:dPr>
                        <m:ctrlPr>
                          <a:rPr lang="en-US" altLang="zh-CN" sz="2000" b="1" i="1" smtClean="0">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𝒑</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𝒒</m:t>
                        </m:r>
                      </m:e>
                    </m:d>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𝒓</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𝒑</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𝒒</m:t>
                    </m:r>
                    <m:r>
                      <a:rPr lang="en-US" altLang="zh-CN" sz="2000" b="1" i="1" smtClean="0">
                        <a:solidFill>
                          <a:srgbClr val="002060"/>
                        </a:solidFill>
                        <a:latin typeface="Cambria Math" panose="02040503050406030204" pitchFamily="18" charset="0"/>
                      </a:rPr>
                      <m:t>)</m:t>
                    </m:r>
                  </m:oMath>
                </a14:m>
                <a:r>
                  <a:rPr lang="zh-CN" altLang="en-US" sz="2000" b="1" dirty="0">
                    <a:solidFill>
                      <a:srgbClr val="002060"/>
                    </a:solidFill>
                    <a:latin typeface="楷体" panose="02010609060101010101" pitchFamily="49" charset="-122"/>
                    <a:ea typeface="楷体" panose="02010609060101010101" pitchFamily="49" charset="-122"/>
                  </a:rPr>
                  <a:t>的真值表</a:t>
                </a:r>
              </a:p>
              <a:p>
                <a:pPr marL="285750" indent="-285750">
                  <a:spcBef>
                    <a:spcPts val="300"/>
                  </a:spcBef>
                  <a:spcAft>
                    <a:spcPts val="300"/>
                  </a:spcAft>
                  <a:buFont typeface="Arial" panose="020B0604020202020204" pitchFamily="34" charset="0"/>
                  <a:buChar char="•"/>
                </a:pPr>
                <a:r>
                  <a:rPr lang="zh-CN" altLang="en-US" b="1" i="0" dirty="0">
                    <a:solidFill>
                      <a:srgbClr val="C00000"/>
                    </a:solidFill>
                    <a:latin typeface="+mj-lt"/>
                  </a:rPr>
                  <a:t>第一行按照计算顺序列出子公式，可用大写字母代表子公式</a:t>
                </a:r>
                <a:endParaRPr lang="en-US" altLang="zh-CN" b="1" i="0" dirty="0">
                  <a:solidFill>
                    <a:srgbClr val="C00000"/>
                  </a:solidFill>
                  <a:latin typeface="+mj-lt"/>
                </a:endParaRPr>
              </a:p>
              <a:p>
                <a:pPr marL="285750" indent="-285750">
                  <a:spcBef>
                    <a:spcPts val="300"/>
                  </a:spcBef>
                  <a:spcAft>
                    <a:spcPts val="300"/>
                  </a:spcAft>
                  <a:buFont typeface="Arial" panose="020B0604020202020204" pitchFamily="34" charset="0"/>
                  <a:buChar char="•"/>
                </a:pPr>
                <a:r>
                  <a:rPr lang="zh-CN" altLang="en-US" b="1" dirty="0">
                    <a:solidFill>
                      <a:srgbClr val="C00000"/>
                    </a:solidFill>
                    <a:latin typeface="+mj-lt"/>
                  </a:rPr>
                  <a:t>基于逻辑运算符特点和真值赋值函数排列顺序快速确定每个表格单元的真值</a:t>
                </a:r>
                <a:endParaRPr lang="en-US" altLang="zh-CN" b="1" dirty="0">
                  <a:solidFill>
                    <a:srgbClr val="C00000"/>
                  </a:solidFill>
                  <a:latin typeface="+mj-lt"/>
                </a:endParaRPr>
              </a:p>
              <a:p>
                <a:pPr marL="742950" lvl="1" indent="-285750">
                  <a:spcBef>
                    <a:spcPts val="300"/>
                  </a:spcBef>
                  <a:spcAft>
                    <a:spcPts val="300"/>
                  </a:spcAft>
                  <a:buFont typeface="Arial" panose="020B0604020202020204" pitchFamily="34" charset="0"/>
                  <a:buChar char="•"/>
                </a:pPr>
                <a:r>
                  <a:rPr lang="zh-CN" altLang="en-US" sz="1600" b="1" dirty="0">
                    <a:solidFill>
                      <a:schemeClr val="accent6">
                        <a:lumMod val="50000"/>
                      </a:schemeClr>
                    </a:solidFill>
                    <a:latin typeface="楷体" panose="02010609060101010101" pitchFamily="49" charset="-122"/>
                    <a:ea typeface="楷体" panose="02010609060101010101" pitchFamily="49" charset="-122"/>
                  </a:rPr>
                  <a:t>合取：第一个合取分支真值为真，整个合取式真值等于第二个合取分支真值</a:t>
                </a:r>
              </a:p>
            </p:txBody>
          </p:sp>
        </mc:Choice>
        <mc:Fallback xmlns="">
          <p:sp>
            <p:nvSpPr>
              <p:cNvPr id="11" name="文本框 10">
                <a:extLst>
                  <a:ext uri="{FF2B5EF4-FFF2-40B4-BE49-F238E27FC236}">
                    <a16:creationId xmlns:a16="http://schemas.microsoft.com/office/drawing/2014/main" id="{0CB59A24-8899-43DE-9679-423294C551C0}"/>
                  </a:ext>
                </a:extLst>
              </p:cNvPr>
              <p:cNvSpPr txBox="1">
                <a:spLocks noRot="1" noChangeAspect="1" noMove="1" noResize="1" noEditPoints="1" noAdjustHandles="1" noChangeArrowheads="1" noChangeShapeType="1" noTextEdit="1"/>
              </p:cNvSpPr>
              <p:nvPr/>
            </p:nvSpPr>
            <p:spPr>
              <a:xfrm>
                <a:off x="569842" y="1095815"/>
                <a:ext cx="8244220" cy="1431161"/>
              </a:xfrm>
              <a:prstGeom prst="rect">
                <a:avLst/>
              </a:prstGeom>
              <a:blipFill>
                <a:blip r:embed="rId2"/>
                <a:stretch>
                  <a:fillRect l="-739" t="-3404" b="-4681"/>
                </a:stretch>
              </a:blipFill>
            </p:spPr>
            <p:txBody>
              <a:bodyPr/>
              <a:lstStyle/>
              <a:p>
                <a:r>
                  <a:rPr lang="zh-CN" altLang="en-US">
                    <a:noFill/>
                  </a:rPr>
                  <a:t> </a:t>
                </a:r>
              </a:p>
            </p:txBody>
          </p:sp>
        </mc:Fallback>
      </mc:AlternateContent>
      <p:grpSp>
        <p:nvGrpSpPr>
          <p:cNvPr id="12" name="组合 11">
            <a:extLst>
              <a:ext uri="{FF2B5EF4-FFF2-40B4-BE49-F238E27FC236}">
                <a16:creationId xmlns:a16="http://schemas.microsoft.com/office/drawing/2014/main" id="{20F4020D-0F7D-439F-AC26-07AA140BBE26}"/>
              </a:ext>
            </a:extLst>
          </p:cNvPr>
          <p:cNvGrpSpPr/>
          <p:nvPr/>
        </p:nvGrpSpPr>
        <p:grpSpPr>
          <a:xfrm>
            <a:off x="569842" y="2704807"/>
            <a:ext cx="3682122" cy="3221507"/>
            <a:chOff x="1788669" y="2359126"/>
            <a:chExt cx="3917501" cy="3374884"/>
          </a:xfrm>
        </p:grpSpPr>
        <mc:AlternateContent xmlns:mc="http://schemas.openxmlformats.org/markup-compatibility/2006" xmlns:a14="http://schemas.microsoft.com/office/drawing/2010/main">
          <mc:Choice Requires="a14">
            <p:sp>
              <p:nvSpPr>
                <p:cNvPr id="13" name="椭圆 12">
                  <a:extLst>
                    <a:ext uri="{FF2B5EF4-FFF2-40B4-BE49-F238E27FC236}">
                      <a16:creationId xmlns:a16="http://schemas.microsoft.com/office/drawing/2014/main" id="{5AEBE650-6E50-4E6E-8EE3-2A25E0121B18}"/>
                    </a:ext>
                  </a:extLst>
                </p:cNvPr>
                <p:cNvSpPr/>
                <p:nvPr/>
              </p:nvSpPr>
              <p:spPr>
                <a:xfrm>
                  <a:off x="3261879" y="2359126"/>
                  <a:ext cx="351183" cy="32234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smtClean="0">
                            <a:solidFill>
                              <a:srgbClr val="002060"/>
                            </a:solidFill>
                            <a:latin typeface="Cambria Math" panose="02040503050406030204" pitchFamily="18" charset="0"/>
                          </a:rPr>
                          <m:t>∧</m:t>
                        </m:r>
                      </m:oMath>
                    </m:oMathPara>
                  </a14:m>
                  <a:endParaRPr lang="zh-CN" altLang="en-US">
                    <a:solidFill>
                      <a:srgbClr val="002060"/>
                    </a:solidFill>
                  </a:endParaRPr>
                </a:p>
              </p:txBody>
            </p:sp>
          </mc:Choice>
          <mc:Fallback xmlns="">
            <p:sp>
              <p:nvSpPr>
                <p:cNvPr id="3" name="椭圆 2">
                  <a:extLst>
                    <a:ext uri="{FF2B5EF4-FFF2-40B4-BE49-F238E27FC236}">
                      <a16:creationId xmlns:a16="http://schemas.microsoft.com/office/drawing/2014/main" id="{42EF00DB-E826-4404-AB41-7487F3B7CB3C}"/>
                    </a:ext>
                  </a:extLst>
                </p:cNvPr>
                <p:cNvSpPr>
                  <a:spLocks noRot="1" noChangeAspect="1" noMove="1" noResize="1" noEditPoints="1" noAdjustHandles="1" noChangeArrowheads="1" noChangeShapeType="1" noTextEdit="1"/>
                </p:cNvSpPr>
                <p:nvPr/>
              </p:nvSpPr>
              <p:spPr>
                <a:xfrm>
                  <a:off x="3261879" y="2359126"/>
                  <a:ext cx="351183" cy="322342"/>
                </a:xfrm>
                <a:prstGeom prst="ellipse">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椭圆 13">
                  <a:extLst>
                    <a:ext uri="{FF2B5EF4-FFF2-40B4-BE49-F238E27FC236}">
                      <a16:creationId xmlns:a16="http://schemas.microsoft.com/office/drawing/2014/main" id="{F5E455A7-841B-440A-BA89-66D9D7C0D556}"/>
                    </a:ext>
                  </a:extLst>
                </p:cNvPr>
                <p:cNvSpPr/>
                <p:nvPr/>
              </p:nvSpPr>
              <p:spPr>
                <a:xfrm>
                  <a:off x="2295936" y="3032010"/>
                  <a:ext cx="351183" cy="32234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b="0" i="1" smtClean="0">
                            <a:solidFill>
                              <a:srgbClr val="002060"/>
                            </a:solidFill>
                            <a:latin typeface="Cambria Math" panose="02040503050406030204" pitchFamily="18" charset="0"/>
                          </a:rPr>
                          <m:t>∨</m:t>
                        </m:r>
                      </m:oMath>
                    </m:oMathPara>
                  </a14:m>
                  <a:endParaRPr lang="zh-CN" altLang="en-US">
                    <a:solidFill>
                      <a:srgbClr val="002060"/>
                    </a:solidFill>
                  </a:endParaRPr>
                </a:p>
              </p:txBody>
            </p:sp>
          </mc:Choice>
          <mc:Fallback xmlns="">
            <p:sp>
              <p:nvSpPr>
                <p:cNvPr id="12" name="椭圆 11">
                  <a:extLst>
                    <a:ext uri="{FF2B5EF4-FFF2-40B4-BE49-F238E27FC236}">
                      <a16:creationId xmlns:a16="http://schemas.microsoft.com/office/drawing/2014/main" id="{8B114A17-3CFF-498A-AC6C-3BE783C0E3B0}"/>
                    </a:ext>
                  </a:extLst>
                </p:cNvPr>
                <p:cNvSpPr>
                  <a:spLocks noRot="1" noChangeAspect="1" noMove="1" noResize="1" noEditPoints="1" noAdjustHandles="1" noChangeArrowheads="1" noChangeShapeType="1" noTextEdit="1"/>
                </p:cNvSpPr>
                <p:nvPr/>
              </p:nvSpPr>
              <p:spPr>
                <a:xfrm>
                  <a:off x="2295936" y="3032010"/>
                  <a:ext cx="351183" cy="322342"/>
                </a:xfrm>
                <a:prstGeom prst="ellipse">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椭圆 14">
                  <a:extLst>
                    <a:ext uri="{FF2B5EF4-FFF2-40B4-BE49-F238E27FC236}">
                      <a16:creationId xmlns:a16="http://schemas.microsoft.com/office/drawing/2014/main" id="{A0ADBB86-AF68-4203-9FA3-280E6FBDF47A}"/>
                    </a:ext>
                  </a:extLst>
                </p:cNvPr>
                <p:cNvSpPr/>
                <p:nvPr/>
              </p:nvSpPr>
              <p:spPr>
                <a:xfrm>
                  <a:off x="4191744" y="3042524"/>
                  <a:ext cx="351183" cy="32234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smtClean="0">
                            <a:solidFill>
                              <a:srgbClr val="002060"/>
                            </a:solidFill>
                            <a:latin typeface="Cambria Math" panose="02040503050406030204" pitchFamily="18" charset="0"/>
                          </a:rPr>
                          <m:t>→</m:t>
                        </m:r>
                      </m:oMath>
                    </m:oMathPara>
                  </a14:m>
                  <a:endParaRPr lang="zh-CN" altLang="en-US">
                    <a:solidFill>
                      <a:srgbClr val="002060"/>
                    </a:solidFill>
                  </a:endParaRPr>
                </a:p>
              </p:txBody>
            </p:sp>
          </mc:Choice>
          <mc:Fallback xmlns="">
            <p:sp>
              <p:nvSpPr>
                <p:cNvPr id="13" name="椭圆 12">
                  <a:extLst>
                    <a:ext uri="{FF2B5EF4-FFF2-40B4-BE49-F238E27FC236}">
                      <a16:creationId xmlns:a16="http://schemas.microsoft.com/office/drawing/2014/main" id="{E2251447-783F-4597-9671-4C59987348FA}"/>
                    </a:ext>
                  </a:extLst>
                </p:cNvPr>
                <p:cNvSpPr>
                  <a:spLocks noRot="1" noChangeAspect="1" noMove="1" noResize="1" noEditPoints="1" noAdjustHandles="1" noChangeArrowheads="1" noChangeShapeType="1" noTextEdit="1"/>
                </p:cNvSpPr>
                <p:nvPr/>
              </p:nvSpPr>
              <p:spPr>
                <a:xfrm>
                  <a:off x="4191744" y="3042524"/>
                  <a:ext cx="351183" cy="322342"/>
                </a:xfrm>
                <a:prstGeom prst="ellipse">
                  <a:avLst/>
                </a:prstGeom>
                <a:blipFill>
                  <a:blip r:embed="rId5"/>
                  <a:stretch>
                    <a:fillRect l="-16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椭圆 15">
                  <a:extLst>
                    <a:ext uri="{FF2B5EF4-FFF2-40B4-BE49-F238E27FC236}">
                      <a16:creationId xmlns:a16="http://schemas.microsoft.com/office/drawing/2014/main" id="{1467C62B-3BF2-43D6-98B5-B33B0A4A294E}"/>
                    </a:ext>
                  </a:extLst>
                </p:cNvPr>
                <p:cNvSpPr/>
                <p:nvPr/>
              </p:nvSpPr>
              <p:spPr>
                <a:xfrm>
                  <a:off x="2849217" y="3869889"/>
                  <a:ext cx="351183" cy="32234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smtClean="0">
                            <a:solidFill>
                              <a:srgbClr val="002060"/>
                            </a:solidFill>
                            <a:latin typeface="Cambria Math" panose="02040503050406030204" pitchFamily="18" charset="0"/>
                          </a:rPr>
                          <m:t>∧</m:t>
                        </m:r>
                      </m:oMath>
                    </m:oMathPara>
                  </a14:m>
                  <a:endParaRPr lang="zh-CN" altLang="en-US">
                    <a:solidFill>
                      <a:srgbClr val="002060"/>
                    </a:solidFill>
                  </a:endParaRPr>
                </a:p>
              </p:txBody>
            </p:sp>
          </mc:Choice>
          <mc:Fallback xmlns="">
            <p:sp>
              <p:nvSpPr>
                <p:cNvPr id="14" name="椭圆 13">
                  <a:extLst>
                    <a:ext uri="{FF2B5EF4-FFF2-40B4-BE49-F238E27FC236}">
                      <a16:creationId xmlns:a16="http://schemas.microsoft.com/office/drawing/2014/main" id="{8E4ED44A-EE41-4B40-8762-2EDA0584E153}"/>
                    </a:ext>
                  </a:extLst>
                </p:cNvPr>
                <p:cNvSpPr>
                  <a:spLocks noRot="1" noChangeAspect="1" noMove="1" noResize="1" noEditPoints="1" noAdjustHandles="1" noChangeArrowheads="1" noChangeShapeType="1" noTextEdit="1"/>
                </p:cNvSpPr>
                <p:nvPr/>
              </p:nvSpPr>
              <p:spPr>
                <a:xfrm>
                  <a:off x="2849217" y="3869889"/>
                  <a:ext cx="351183" cy="322342"/>
                </a:xfrm>
                <a:prstGeom prst="ellipse">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246F2737-AFFB-4FA7-BDAE-22EC4627E410}"/>
                    </a:ext>
                  </a:extLst>
                </p:cNvPr>
                <p:cNvSpPr txBox="1"/>
                <p:nvPr/>
              </p:nvSpPr>
              <p:spPr>
                <a:xfrm>
                  <a:off x="3704358" y="3869889"/>
                  <a:ext cx="410816" cy="307777"/>
                </a:xfrm>
                <a:prstGeom prst="rect">
                  <a:avLst/>
                </a:prstGeom>
                <a:solidFill>
                  <a:schemeClr val="accent6">
                    <a:lumMod val="20000"/>
                    <a:lumOff val="80000"/>
                  </a:schemeClr>
                </a:solidFill>
                <a:ln>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𝑟</m:t>
                        </m:r>
                      </m:oMath>
                    </m:oMathPara>
                  </a14:m>
                  <a:endParaRPr lang="zh-CN" altLang="en-US" sz="1400"/>
                </a:p>
              </p:txBody>
            </p:sp>
          </mc:Choice>
          <mc:Fallback xmlns="">
            <p:sp>
              <p:nvSpPr>
                <p:cNvPr id="16" name="文本框 15">
                  <a:extLst>
                    <a:ext uri="{FF2B5EF4-FFF2-40B4-BE49-F238E27FC236}">
                      <a16:creationId xmlns:a16="http://schemas.microsoft.com/office/drawing/2014/main" id="{D1667444-3B0F-48F2-BEBC-DCC761FC8423}"/>
                    </a:ext>
                  </a:extLst>
                </p:cNvPr>
                <p:cNvSpPr txBox="1">
                  <a:spLocks noRot="1" noChangeAspect="1" noMove="1" noResize="1" noEditPoints="1" noAdjustHandles="1" noChangeArrowheads="1" noChangeShapeType="1" noTextEdit="1"/>
                </p:cNvSpPr>
                <p:nvPr/>
              </p:nvSpPr>
              <p:spPr>
                <a:xfrm>
                  <a:off x="3704358" y="3869889"/>
                  <a:ext cx="410816" cy="307777"/>
                </a:xfrm>
                <a:prstGeom prst="rect">
                  <a:avLst/>
                </a:prstGeom>
                <a:blipFill>
                  <a:blip r:embed="rId7"/>
                  <a:stretch>
                    <a:fillRect/>
                  </a:stretch>
                </a:blipFill>
                <a:ln>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椭圆 18">
                  <a:extLst>
                    <a:ext uri="{FF2B5EF4-FFF2-40B4-BE49-F238E27FC236}">
                      <a16:creationId xmlns:a16="http://schemas.microsoft.com/office/drawing/2014/main" id="{974B5B15-AAB9-475C-AA31-90C288A672E4}"/>
                    </a:ext>
                  </a:extLst>
                </p:cNvPr>
                <p:cNvSpPr/>
                <p:nvPr/>
              </p:nvSpPr>
              <p:spPr>
                <a:xfrm>
                  <a:off x="4764906" y="3862606"/>
                  <a:ext cx="351183" cy="32234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smtClean="0">
                            <a:solidFill>
                              <a:srgbClr val="002060"/>
                            </a:solidFill>
                            <a:latin typeface="Cambria Math" panose="02040503050406030204" pitchFamily="18" charset="0"/>
                          </a:rPr>
                          <m:t>∧</m:t>
                        </m:r>
                      </m:oMath>
                    </m:oMathPara>
                  </a14:m>
                  <a:endParaRPr lang="zh-CN" altLang="en-US">
                    <a:solidFill>
                      <a:srgbClr val="002060"/>
                    </a:solidFill>
                  </a:endParaRPr>
                </a:p>
              </p:txBody>
            </p:sp>
          </mc:Choice>
          <mc:Fallback xmlns="">
            <p:sp>
              <p:nvSpPr>
                <p:cNvPr id="18" name="椭圆 17">
                  <a:extLst>
                    <a:ext uri="{FF2B5EF4-FFF2-40B4-BE49-F238E27FC236}">
                      <a16:creationId xmlns:a16="http://schemas.microsoft.com/office/drawing/2014/main" id="{7DA48A03-AEF7-43B3-B345-81E4B126F037}"/>
                    </a:ext>
                  </a:extLst>
                </p:cNvPr>
                <p:cNvSpPr>
                  <a:spLocks noRot="1" noChangeAspect="1" noMove="1" noResize="1" noEditPoints="1" noAdjustHandles="1" noChangeArrowheads="1" noChangeShapeType="1" noTextEdit="1"/>
                </p:cNvSpPr>
                <p:nvPr/>
              </p:nvSpPr>
              <p:spPr>
                <a:xfrm>
                  <a:off x="4764906" y="3862606"/>
                  <a:ext cx="351183" cy="322342"/>
                </a:xfrm>
                <a:prstGeom prst="ellipse">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3FD9A7CC-04EE-426A-9E84-D28CECD80A11}"/>
                    </a:ext>
                  </a:extLst>
                </p:cNvPr>
                <p:cNvSpPr txBox="1"/>
                <p:nvPr/>
              </p:nvSpPr>
              <p:spPr>
                <a:xfrm>
                  <a:off x="4279539" y="4602291"/>
                  <a:ext cx="410816" cy="307777"/>
                </a:xfrm>
                <a:prstGeom prst="rect">
                  <a:avLst/>
                </a:prstGeom>
                <a:solidFill>
                  <a:schemeClr val="accent6">
                    <a:lumMod val="20000"/>
                    <a:lumOff val="80000"/>
                  </a:schemeClr>
                </a:solidFill>
                <a:ln>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𝑝</m:t>
                        </m:r>
                      </m:oMath>
                    </m:oMathPara>
                  </a14:m>
                  <a:endParaRPr lang="zh-CN" altLang="en-US" sz="1400"/>
                </a:p>
              </p:txBody>
            </p:sp>
          </mc:Choice>
          <mc:Fallback xmlns="">
            <p:sp>
              <p:nvSpPr>
                <p:cNvPr id="19" name="文本框 18">
                  <a:extLst>
                    <a:ext uri="{FF2B5EF4-FFF2-40B4-BE49-F238E27FC236}">
                      <a16:creationId xmlns:a16="http://schemas.microsoft.com/office/drawing/2014/main" id="{17195FAA-6BEB-4C29-AEF0-D52B5799170C}"/>
                    </a:ext>
                  </a:extLst>
                </p:cNvPr>
                <p:cNvSpPr txBox="1">
                  <a:spLocks noRot="1" noChangeAspect="1" noMove="1" noResize="1" noEditPoints="1" noAdjustHandles="1" noChangeArrowheads="1" noChangeShapeType="1" noTextEdit="1"/>
                </p:cNvSpPr>
                <p:nvPr/>
              </p:nvSpPr>
              <p:spPr>
                <a:xfrm>
                  <a:off x="4279539" y="4602291"/>
                  <a:ext cx="410816" cy="307777"/>
                </a:xfrm>
                <a:prstGeom prst="rect">
                  <a:avLst/>
                </a:prstGeom>
                <a:blipFill>
                  <a:blip r:embed="rId9"/>
                  <a:stretch>
                    <a:fillRect/>
                  </a:stretch>
                </a:blipFill>
                <a:ln>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5E431AA9-AE5D-4F68-AC37-E48A08A21073}"/>
                    </a:ext>
                  </a:extLst>
                </p:cNvPr>
                <p:cNvSpPr txBox="1"/>
                <p:nvPr/>
              </p:nvSpPr>
              <p:spPr>
                <a:xfrm>
                  <a:off x="5295354" y="4582610"/>
                  <a:ext cx="410816" cy="307777"/>
                </a:xfrm>
                <a:prstGeom prst="rect">
                  <a:avLst/>
                </a:prstGeom>
                <a:solidFill>
                  <a:schemeClr val="accent6">
                    <a:lumMod val="20000"/>
                    <a:lumOff val="80000"/>
                  </a:schemeClr>
                </a:solidFill>
                <a:ln>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𝑞</m:t>
                        </m:r>
                      </m:oMath>
                    </m:oMathPara>
                  </a14:m>
                  <a:endParaRPr lang="zh-CN" altLang="en-US" sz="1400"/>
                </a:p>
              </p:txBody>
            </p:sp>
          </mc:Choice>
          <mc:Fallback xmlns="">
            <p:sp>
              <p:nvSpPr>
                <p:cNvPr id="20" name="文本框 19">
                  <a:extLst>
                    <a:ext uri="{FF2B5EF4-FFF2-40B4-BE49-F238E27FC236}">
                      <a16:creationId xmlns:a16="http://schemas.microsoft.com/office/drawing/2014/main" id="{0CAB608A-BED5-4323-B077-752F2F0D4974}"/>
                    </a:ext>
                  </a:extLst>
                </p:cNvPr>
                <p:cNvSpPr txBox="1">
                  <a:spLocks noRot="1" noChangeAspect="1" noMove="1" noResize="1" noEditPoints="1" noAdjustHandles="1" noChangeArrowheads="1" noChangeShapeType="1" noTextEdit="1"/>
                </p:cNvSpPr>
                <p:nvPr/>
              </p:nvSpPr>
              <p:spPr>
                <a:xfrm>
                  <a:off x="5295354" y="4582610"/>
                  <a:ext cx="410816" cy="307777"/>
                </a:xfrm>
                <a:prstGeom prst="rect">
                  <a:avLst/>
                </a:prstGeom>
                <a:blipFill>
                  <a:blip r:embed="rId10"/>
                  <a:stretch>
                    <a:fillRect/>
                  </a:stretch>
                </a:blipFill>
                <a:ln>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693818CE-F9EA-450E-88A8-F590FC71E5D6}"/>
                    </a:ext>
                  </a:extLst>
                </p:cNvPr>
                <p:cNvSpPr txBox="1"/>
                <p:nvPr/>
              </p:nvSpPr>
              <p:spPr>
                <a:xfrm>
                  <a:off x="1788669" y="3877171"/>
                  <a:ext cx="410816" cy="307777"/>
                </a:xfrm>
                <a:prstGeom prst="rect">
                  <a:avLst/>
                </a:prstGeom>
                <a:solidFill>
                  <a:schemeClr val="accent6">
                    <a:lumMod val="20000"/>
                    <a:lumOff val="80000"/>
                  </a:schemeClr>
                </a:solidFill>
                <a:ln>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𝑟</m:t>
                        </m:r>
                      </m:oMath>
                    </m:oMathPara>
                  </a14:m>
                  <a:endParaRPr lang="zh-CN" altLang="en-US" sz="1400"/>
                </a:p>
              </p:txBody>
            </p:sp>
          </mc:Choice>
          <mc:Fallback xmlns="">
            <p:sp>
              <p:nvSpPr>
                <p:cNvPr id="21" name="文本框 20">
                  <a:extLst>
                    <a:ext uri="{FF2B5EF4-FFF2-40B4-BE49-F238E27FC236}">
                      <a16:creationId xmlns:a16="http://schemas.microsoft.com/office/drawing/2014/main" id="{01660B92-C7B0-45B2-A0C5-A9F0F4D182F8}"/>
                    </a:ext>
                  </a:extLst>
                </p:cNvPr>
                <p:cNvSpPr txBox="1">
                  <a:spLocks noRot="1" noChangeAspect="1" noMove="1" noResize="1" noEditPoints="1" noAdjustHandles="1" noChangeArrowheads="1" noChangeShapeType="1" noTextEdit="1"/>
                </p:cNvSpPr>
                <p:nvPr/>
              </p:nvSpPr>
              <p:spPr>
                <a:xfrm>
                  <a:off x="1788669" y="3877171"/>
                  <a:ext cx="410816" cy="307777"/>
                </a:xfrm>
                <a:prstGeom prst="rect">
                  <a:avLst/>
                </a:prstGeom>
                <a:blipFill>
                  <a:blip r:embed="rId7"/>
                  <a:stretch>
                    <a:fillRect/>
                  </a:stretch>
                </a:blipFill>
                <a:ln>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2845C3F7-87F3-4E5F-88FD-32DA39596B29}"/>
                    </a:ext>
                  </a:extLst>
                </p:cNvPr>
                <p:cNvSpPr txBox="1"/>
                <p:nvPr/>
              </p:nvSpPr>
              <p:spPr>
                <a:xfrm>
                  <a:off x="2323189" y="4645267"/>
                  <a:ext cx="410816" cy="307777"/>
                </a:xfrm>
                <a:prstGeom prst="rect">
                  <a:avLst/>
                </a:prstGeom>
                <a:solidFill>
                  <a:schemeClr val="accent6">
                    <a:lumMod val="20000"/>
                    <a:lumOff val="80000"/>
                  </a:schemeClr>
                </a:solidFill>
                <a:ln>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𝑝</m:t>
                        </m:r>
                      </m:oMath>
                    </m:oMathPara>
                  </a14:m>
                  <a:endParaRPr lang="zh-CN" altLang="en-US" sz="1400"/>
                </a:p>
              </p:txBody>
            </p:sp>
          </mc:Choice>
          <mc:Fallback xmlns="">
            <p:sp>
              <p:nvSpPr>
                <p:cNvPr id="22" name="文本框 21">
                  <a:extLst>
                    <a:ext uri="{FF2B5EF4-FFF2-40B4-BE49-F238E27FC236}">
                      <a16:creationId xmlns:a16="http://schemas.microsoft.com/office/drawing/2014/main" id="{B00F8377-EF9D-436F-A03C-952E8441327A}"/>
                    </a:ext>
                  </a:extLst>
                </p:cNvPr>
                <p:cNvSpPr txBox="1">
                  <a:spLocks noRot="1" noChangeAspect="1" noMove="1" noResize="1" noEditPoints="1" noAdjustHandles="1" noChangeArrowheads="1" noChangeShapeType="1" noTextEdit="1"/>
                </p:cNvSpPr>
                <p:nvPr/>
              </p:nvSpPr>
              <p:spPr>
                <a:xfrm>
                  <a:off x="2323189" y="4645267"/>
                  <a:ext cx="410816" cy="307777"/>
                </a:xfrm>
                <a:prstGeom prst="rect">
                  <a:avLst/>
                </a:prstGeom>
                <a:blipFill>
                  <a:blip r:embed="rId9"/>
                  <a:stretch>
                    <a:fillRect/>
                  </a:stretch>
                </a:blipFill>
                <a:ln>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椭圆 23">
                  <a:extLst>
                    <a:ext uri="{FF2B5EF4-FFF2-40B4-BE49-F238E27FC236}">
                      <a16:creationId xmlns:a16="http://schemas.microsoft.com/office/drawing/2014/main" id="{6C78C5EA-E021-4AE6-B450-7F02E90F5983}"/>
                    </a:ext>
                  </a:extLst>
                </p:cNvPr>
                <p:cNvSpPr/>
                <p:nvPr/>
              </p:nvSpPr>
              <p:spPr>
                <a:xfrm>
                  <a:off x="3323358" y="4622380"/>
                  <a:ext cx="351183" cy="32234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b="0" i="1" smtClean="0">
                            <a:solidFill>
                              <a:srgbClr val="002060"/>
                            </a:solidFill>
                            <a:latin typeface="Cambria Math" panose="02040503050406030204" pitchFamily="18" charset="0"/>
                          </a:rPr>
                          <m:t>¬</m:t>
                        </m:r>
                      </m:oMath>
                    </m:oMathPara>
                  </a14:m>
                  <a:endParaRPr lang="zh-CN" altLang="en-US">
                    <a:solidFill>
                      <a:srgbClr val="002060"/>
                    </a:solidFill>
                  </a:endParaRPr>
                </a:p>
              </p:txBody>
            </p:sp>
          </mc:Choice>
          <mc:Fallback xmlns="">
            <p:sp>
              <p:nvSpPr>
                <p:cNvPr id="23" name="椭圆 22">
                  <a:extLst>
                    <a:ext uri="{FF2B5EF4-FFF2-40B4-BE49-F238E27FC236}">
                      <a16:creationId xmlns:a16="http://schemas.microsoft.com/office/drawing/2014/main" id="{410FC02E-76C0-4495-A4E2-33DF6A76D7EE}"/>
                    </a:ext>
                  </a:extLst>
                </p:cNvPr>
                <p:cNvSpPr>
                  <a:spLocks noRot="1" noChangeAspect="1" noMove="1" noResize="1" noEditPoints="1" noAdjustHandles="1" noChangeArrowheads="1" noChangeShapeType="1" noTextEdit="1"/>
                </p:cNvSpPr>
                <p:nvPr/>
              </p:nvSpPr>
              <p:spPr>
                <a:xfrm>
                  <a:off x="3323358" y="4622380"/>
                  <a:ext cx="351183" cy="322342"/>
                </a:xfrm>
                <a:prstGeom prst="ellipse">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353097DF-541E-4DBD-BDB6-7B65701BDF86}"/>
                    </a:ext>
                  </a:extLst>
                </p:cNvPr>
                <p:cNvSpPr txBox="1"/>
                <p:nvPr/>
              </p:nvSpPr>
              <p:spPr>
                <a:xfrm>
                  <a:off x="3293542" y="5426233"/>
                  <a:ext cx="410816" cy="307777"/>
                </a:xfrm>
                <a:prstGeom prst="rect">
                  <a:avLst/>
                </a:prstGeom>
                <a:solidFill>
                  <a:schemeClr val="accent6">
                    <a:lumMod val="20000"/>
                    <a:lumOff val="80000"/>
                  </a:schemeClr>
                </a:solidFill>
                <a:ln>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𝑞</m:t>
                        </m:r>
                      </m:oMath>
                    </m:oMathPara>
                  </a14:m>
                  <a:endParaRPr lang="zh-CN" altLang="en-US" sz="1400"/>
                </a:p>
              </p:txBody>
            </p:sp>
          </mc:Choice>
          <mc:Fallback xmlns="">
            <p:sp>
              <p:nvSpPr>
                <p:cNvPr id="24" name="文本框 23">
                  <a:extLst>
                    <a:ext uri="{FF2B5EF4-FFF2-40B4-BE49-F238E27FC236}">
                      <a16:creationId xmlns:a16="http://schemas.microsoft.com/office/drawing/2014/main" id="{5602D876-361D-465D-A18E-95D1EAD9D4A9}"/>
                    </a:ext>
                  </a:extLst>
                </p:cNvPr>
                <p:cNvSpPr txBox="1">
                  <a:spLocks noRot="1" noChangeAspect="1" noMove="1" noResize="1" noEditPoints="1" noAdjustHandles="1" noChangeArrowheads="1" noChangeShapeType="1" noTextEdit="1"/>
                </p:cNvSpPr>
                <p:nvPr/>
              </p:nvSpPr>
              <p:spPr>
                <a:xfrm>
                  <a:off x="3293542" y="5426233"/>
                  <a:ext cx="410816" cy="307777"/>
                </a:xfrm>
                <a:prstGeom prst="rect">
                  <a:avLst/>
                </a:prstGeom>
                <a:blipFill>
                  <a:blip r:embed="rId12"/>
                  <a:stretch>
                    <a:fillRect/>
                  </a:stretch>
                </a:blipFill>
                <a:ln>
                  <a:solidFill>
                    <a:schemeClr val="accent1">
                      <a:shade val="50000"/>
                    </a:schemeClr>
                  </a:solidFill>
                </a:ln>
              </p:spPr>
              <p:txBody>
                <a:bodyPr/>
                <a:lstStyle/>
                <a:p>
                  <a:r>
                    <a:rPr lang="zh-CN" altLang="en-US">
                      <a:noFill/>
                    </a:rPr>
                    <a:t> </a:t>
                  </a:r>
                </a:p>
              </p:txBody>
            </p:sp>
          </mc:Fallback>
        </mc:AlternateContent>
        <p:cxnSp>
          <p:nvCxnSpPr>
            <p:cNvPr id="26" name="直接连接符 25">
              <a:extLst>
                <a:ext uri="{FF2B5EF4-FFF2-40B4-BE49-F238E27FC236}">
                  <a16:creationId xmlns:a16="http://schemas.microsoft.com/office/drawing/2014/main" id="{5BE868A6-2F84-41D2-B7A9-3047546C769A}"/>
                </a:ext>
              </a:extLst>
            </p:cNvPr>
            <p:cNvCxnSpPr>
              <a:stCxn id="13" idx="4"/>
              <a:endCxn id="14" idx="0"/>
            </p:cNvCxnSpPr>
            <p:nvPr/>
          </p:nvCxnSpPr>
          <p:spPr>
            <a:xfrm flipH="1">
              <a:off x="2471528" y="2681468"/>
              <a:ext cx="965943" cy="3505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F09F9BC3-E8F4-43E2-8B2A-7318AFC34BC1}"/>
                </a:ext>
              </a:extLst>
            </p:cNvPr>
            <p:cNvCxnSpPr>
              <a:stCxn id="13" idx="4"/>
              <a:endCxn id="15" idx="0"/>
            </p:cNvCxnSpPr>
            <p:nvPr/>
          </p:nvCxnSpPr>
          <p:spPr>
            <a:xfrm>
              <a:off x="3437471" y="2681468"/>
              <a:ext cx="929865" cy="361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5E139D97-502E-4772-9A02-CD0D2A621657}"/>
                </a:ext>
              </a:extLst>
            </p:cNvPr>
            <p:cNvCxnSpPr>
              <a:stCxn id="14" idx="4"/>
              <a:endCxn id="22" idx="0"/>
            </p:cNvCxnSpPr>
            <p:nvPr/>
          </p:nvCxnSpPr>
          <p:spPr>
            <a:xfrm flipH="1">
              <a:off x="1994077" y="3354352"/>
              <a:ext cx="477451" cy="522819"/>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F5E7DCD7-1829-43DB-BD1E-D58385A572BE}"/>
                </a:ext>
              </a:extLst>
            </p:cNvPr>
            <p:cNvCxnSpPr>
              <a:stCxn id="14" idx="4"/>
              <a:endCxn id="16" idx="0"/>
            </p:cNvCxnSpPr>
            <p:nvPr/>
          </p:nvCxnSpPr>
          <p:spPr>
            <a:xfrm>
              <a:off x="2471528" y="3354352"/>
              <a:ext cx="553281" cy="515537"/>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6D634F6B-1CD4-4B86-9B20-0B5340CE67DD}"/>
                </a:ext>
              </a:extLst>
            </p:cNvPr>
            <p:cNvCxnSpPr>
              <a:stCxn id="15" idx="4"/>
              <a:endCxn id="18" idx="0"/>
            </p:cNvCxnSpPr>
            <p:nvPr/>
          </p:nvCxnSpPr>
          <p:spPr>
            <a:xfrm flipH="1">
              <a:off x="3909766" y="3364866"/>
              <a:ext cx="457570" cy="505023"/>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A3843611-70BE-474D-8B77-D558512B07D5}"/>
                </a:ext>
              </a:extLst>
            </p:cNvPr>
            <p:cNvCxnSpPr>
              <a:stCxn id="15" idx="4"/>
              <a:endCxn id="19" idx="0"/>
            </p:cNvCxnSpPr>
            <p:nvPr/>
          </p:nvCxnSpPr>
          <p:spPr>
            <a:xfrm>
              <a:off x="4367336" y="3364866"/>
              <a:ext cx="573162" cy="497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75370B4B-3E6F-4562-B9CF-1C21CFE26CED}"/>
                </a:ext>
              </a:extLst>
            </p:cNvPr>
            <p:cNvCxnSpPr>
              <a:stCxn id="16" idx="4"/>
              <a:endCxn id="23" idx="0"/>
            </p:cNvCxnSpPr>
            <p:nvPr/>
          </p:nvCxnSpPr>
          <p:spPr>
            <a:xfrm flipH="1">
              <a:off x="2528597" y="4192231"/>
              <a:ext cx="496212" cy="453036"/>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0284BA27-24BF-45D5-9012-232962A4BF8B}"/>
                </a:ext>
              </a:extLst>
            </p:cNvPr>
            <p:cNvCxnSpPr>
              <a:stCxn id="16" idx="4"/>
              <a:endCxn id="24" idx="0"/>
            </p:cNvCxnSpPr>
            <p:nvPr/>
          </p:nvCxnSpPr>
          <p:spPr>
            <a:xfrm>
              <a:off x="3024809" y="4192231"/>
              <a:ext cx="474141" cy="430149"/>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3318979F-0340-4FFD-8785-0313D451A3A7}"/>
                </a:ext>
              </a:extLst>
            </p:cNvPr>
            <p:cNvCxnSpPr>
              <a:stCxn id="24" idx="4"/>
              <a:endCxn id="25" idx="0"/>
            </p:cNvCxnSpPr>
            <p:nvPr/>
          </p:nvCxnSpPr>
          <p:spPr>
            <a:xfrm>
              <a:off x="3498950" y="4944722"/>
              <a:ext cx="0" cy="481511"/>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5D08CA38-E5EA-4B90-AA5C-DD27BC36A1F2}"/>
                </a:ext>
              </a:extLst>
            </p:cNvPr>
            <p:cNvCxnSpPr>
              <a:stCxn id="19" idx="4"/>
              <a:endCxn id="20" idx="0"/>
            </p:cNvCxnSpPr>
            <p:nvPr/>
          </p:nvCxnSpPr>
          <p:spPr>
            <a:xfrm flipH="1">
              <a:off x="4484947" y="4184948"/>
              <a:ext cx="455551" cy="41734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B96AAEB0-C801-4065-85A0-38730FF8D811}"/>
                </a:ext>
              </a:extLst>
            </p:cNvPr>
            <p:cNvCxnSpPr>
              <a:stCxn id="19" idx="4"/>
              <a:endCxn id="21" idx="0"/>
            </p:cNvCxnSpPr>
            <p:nvPr/>
          </p:nvCxnSpPr>
          <p:spPr>
            <a:xfrm>
              <a:off x="4940498" y="4184948"/>
              <a:ext cx="560264" cy="397662"/>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graphicFrame>
            <p:nvGraphicFramePr>
              <p:cNvPr id="37" name="表格 36">
                <a:extLst>
                  <a:ext uri="{FF2B5EF4-FFF2-40B4-BE49-F238E27FC236}">
                    <a16:creationId xmlns:a16="http://schemas.microsoft.com/office/drawing/2014/main" id="{A3CC7E57-B3AF-4781-B673-96BAAC313606}"/>
                  </a:ext>
                </a:extLst>
              </p:cNvPr>
              <p:cNvGraphicFramePr>
                <a:graphicFrameLocks noGrp="1"/>
              </p:cNvGraphicFramePr>
              <p:nvPr>
                <p:extLst>
                  <p:ext uri="{D42A27DB-BD31-4B8C-83A1-F6EECF244321}">
                    <p14:modId xmlns:p14="http://schemas.microsoft.com/office/powerpoint/2010/main" val="220579573"/>
                  </p:ext>
                </p:extLst>
              </p:nvPr>
            </p:nvGraphicFramePr>
            <p:xfrm>
              <a:off x="4634197" y="2804861"/>
              <a:ext cx="6997814" cy="2991792"/>
            </p:xfrm>
            <a:graphic>
              <a:graphicData uri="http://schemas.openxmlformats.org/drawingml/2006/table">
                <a:tbl>
                  <a:tblPr firstRow="1" bandRow="1">
                    <a:tableStyleId>{5C22544A-7EE6-4342-B048-85BDC9FD1C3A}</a:tableStyleId>
                  </a:tblPr>
                  <a:tblGrid>
                    <a:gridCol w="352642">
                      <a:extLst>
                        <a:ext uri="{9D8B030D-6E8A-4147-A177-3AD203B41FA5}">
                          <a16:colId xmlns:a16="http://schemas.microsoft.com/office/drawing/2014/main" val="3646969759"/>
                        </a:ext>
                      </a:extLst>
                    </a:gridCol>
                    <a:gridCol w="424475">
                      <a:extLst>
                        <a:ext uri="{9D8B030D-6E8A-4147-A177-3AD203B41FA5}">
                          <a16:colId xmlns:a16="http://schemas.microsoft.com/office/drawing/2014/main" val="2385045719"/>
                        </a:ext>
                      </a:extLst>
                    </a:gridCol>
                    <a:gridCol w="411416">
                      <a:extLst>
                        <a:ext uri="{9D8B030D-6E8A-4147-A177-3AD203B41FA5}">
                          <a16:colId xmlns:a16="http://schemas.microsoft.com/office/drawing/2014/main" val="2657298211"/>
                        </a:ext>
                      </a:extLst>
                    </a:gridCol>
                    <a:gridCol w="516606">
                      <a:extLst>
                        <a:ext uri="{9D8B030D-6E8A-4147-A177-3AD203B41FA5}">
                          <a16:colId xmlns:a16="http://schemas.microsoft.com/office/drawing/2014/main" val="2026744481"/>
                        </a:ext>
                      </a:extLst>
                    </a:gridCol>
                    <a:gridCol w="796709">
                      <a:extLst>
                        <a:ext uri="{9D8B030D-6E8A-4147-A177-3AD203B41FA5}">
                          <a16:colId xmlns:a16="http://schemas.microsoft.com/office/drawing/2014/main" val="1157612828"/>
                        </a:ext>
                      </a:extLst>
                    </a:gridCol>
                    <a:gridCol w="1593418">
                      <a:extLst>
                        <a:ext uri="{9D8B030D-6E8A-4147-A177-3AD203B41FA5}">
                          <a16:colId xmlns:a16="http://schemas.microsoft.com/office/drawing/2014/main" val="1060052825"/>
                        </a:ext>
                      </a:extLst>
                    </a:gridCol>
                    <a:gridCol w="666101">
                      <a:extLst>
                        <a:ext uri="{9D8B030D-6E8A-4147-A177-3AD203B41FA5}">
                          <a16:colId xmlns:a16="http://schemas.microsoft.com/office/drawing/2014/main" val="1950704489"/>
                        </a:ext>
                      </a:extLst>
                    </a:gridCol>
                    <a:gridCol w="1273428">
                      <a:extLst>
                        <a:ext uri="{9D8B030D-6E8A-4147-A177-3AD203B41FA5}">
                          <a16:colId xmlns:a16="http://schemas.microsoft.com/office/drawing/2014/main" val="1122696659"/>
                        </a:ext>
                      </a:extLst>
                    </a:gridCol>
                    <a:gridCol w="963019">
                      <a:extLst>
                        <a:ext uri="{9D8B030D-6E8A-4147-A177-3AD203B41FA5}">
                          <a16:colId xmlns:a16="http://schemas.microsoft.com/office/drawing/2014/main" val="3752349070"/>
                        </a:ext>
                      </a:extLst>
                    </a:gridCol>
                  </a:tblGrid>
                  <a:tr h="370840">
                    <a:tc>
                      <a:txBody>
                        <a:bodyPr/>
                        <a:lstStyle/>
                        <a:p>
                          <a:pPr algn="ctr"/>
                          <a14:m>
                            <m:oMathPara xmlns:m="http://schemas.openxmlformats.org/officeDocument/2006/math">
                              <m:oMathParaPr>
                                <m:jc m:val="centerGroup"/>
                              </m:oMathParaPr>
                              <m:oMath xmlns:m="http://schemas.openxmlformats.org/officeDocument/2006/math">
                                <m:r>
                                  <a:rPr lang="en-US" altLang="zh-CN" sz="1400" i="1" smtClean="0">
                                    <a:solidFill>
                                      <a:schemeClr val="bg1"/>
                                    </a:solidFill>
                                    <a:latin typeface="Cambria Math" panose="02040503050406030204" pitchFamily="18" charset="0"/>
                                  </a:rPr>
                                  <m:t>𝑝</m:t>
                                </m:r>
                              </m:oMath>
                            </m:oMathPara>
                          </a14:m>
                          <a:endParaRPr lang="zh-CN" altLang="en-US" sz="1400">
                            <a:solidFill>
                              <a:schemeClr val="bg1"/>
                            </a:solidFill>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sz="1400" i="1" smtClean="0">
                                    <a:solidFill>
                                      <a:schemeClr val="bg1"/>
                                    </a:solidFill>
                                    <a:latin typeface="Cambria Math" panose="02040503050406030204" pitchFamily="18" charset="0"/>
                                  </a:rPr>
                                  <m:t>𝑞</m:t>
                                </m:r>
                              </m:oMath>
                            </m:oMathPara>
                          </a14:m>
                          <a:endParaRPr lang="zh-CN" altLang="en-US" sz="1400">
                            <a:solidFill>
                              <a:schemeClr val="bg1"/>
                            </a:solidFill>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sz="1400" i="1" smtClean="0">
                                    <a:solidFill>
                                      <a:schemeClr val="bg1"/>
                                    </a:solidFill>
                                    <a:latin typeface="Cambria Math" panose="02040503050406030204" pitchFamily="18" charset="0"/>
                                  </a:rPr>
                                  <m:t>𝑟</m:t>
                                </m:r>
                              </m:oMath>
                            </m:oMathPara>
                          </a14:m>
                          <a:endParaRPr lang="zh-CN" altLang="en-US" sz="1400">
                            <a:solidFill>
                              <a:schemeClr val="bg1"/>
                            </a:solidFill>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schemeClr>
                        </a:solidFill>
                      </a:tcPr>
                    </a:tc>
                    <a:tc>
                      <a:txBody>
                        <a:bodyPr/>
                        <a:lstStyle/>
                        <a:p>
                          <a:pPr marL="0" algn="ctr" defTabSz="914400" rtl="0" eaLnBrk="1" latinLnBrk="0" hangingPunct="1"/>
                          <a14:m>
                            <m:oMathPara xmlns:m="http://schemas.openxmlformats.org/officeDocument/2006/math">
                              <m:oMathParaPr>
                                <m:jc m:val="centerGroup"/>
                              </m:oMathParaPr>
                              <m:oMath xmlns:m="http://schemas.openxmlformats.org/officeDocument/2006/math">
                                <m:r>
                                  <a:rPr lang="en-US" altLang="zh-CN" sz="1400" b="0" i="1" kern="1200" smtClean="0">
                                    <a:solidFill>
                                      <a:schemeClr val="bg1"/>
                                    </a:solidFill>
                                    <a:latin typeface="Cambria Math" panose="02040503050406030204" pitchFamily="18" charset="0"/>
                                    <a:ea typeface="+mn-ea"/>
                                    <a:cs typeface="+mn-cs"/>
                                  </a:rPr>
                                  <m:t>¬</m:t>
                                </m:r>
                                <m:r>
                                  <a:rPr lang="en-US" altLang="zh-CN" sz="1400" b="0" i="1" kern="1200" smtClean="0">
                                    <a:solidFill>
                                      <a:schemeClr val="bg1"/>
                                    </a:solidFill>
                                    <a:latin typeface="Cambria Math" panose="02040503050406030204" pitchFamily="18" charset="0"/>
                                    <a:ea typeface="+mn-ea"/>
                                    <a:cs typeface="+mn-cs"/>
                                  </a:rPr>
                                  <m:t>𝑞</m:t>
                                </m:r>
                              </m:oMath>
                            </m:oMathPara>
                          </a14:m>
                          <a:endParaRPr lang="zh-CN" altLang="en-US" sz="1400" b="0" i="1" kern="1200">
                            <a:solidFill>
                              <a:schemeClr val="bg1"/>
                            </a:solidFill>
                            <a:latin typeface="Cambria Math" panose="02040503050406030204" pitchFamily="18" charset="0"/>
                            <a:ea typeface="+mn-ea"/>
                            <a:cs typeface="+mn-cs"/>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sz="1400" b="0" i="1" smtClean="0">
                                    <a:solidFill>
                                      <a:schemeClr val="bg1"/>
                                    </a:solidFill>
                                    <a:latin typeface="Cambria Math" panose="02040503050406030204" pitchFamily="18" charset="0"/>
                                  </a:rPr>
                                  <m:t>𝑝</m:t>
                                </m:r>
                                <m:r>
                                  <a:rPr lang="en-US" altLang="zh-CN" sz="1400" b="0" i="1" smtClean="0">
                                    <a:solidFill>
                                      <a:schemeClr val="bg1"/>
                                    </a:solidFill>
                                    <a:latin typeface="Cambria Math" panose="02040503050406030204" pitchFamily="18" charset="0"/>
                                  </a:rPr>
                                  <m:t>∧¬</m:t>
                                </m:r>
                                <m:r>
                                  <a:rPr lang="en-US" altLang="zh-CN" sz="1400" b="0" i="1" smtClean="0">
                                    <a:solidFill>
                                      <a:schemeClr val="bg1"/>
                                    </a:solidFill>
                                    <a:latin typeface="Cambria Math" panose="02040503050406030204" pitchFamily="18" charset="0"/>
                                  </a:rPr>
                                  <m:t>𝑞</m:t>
                                </m:r>
                              </m:oMath>
                            </m:oMathPara>
                          </a14:m>
                          <a:endParaRPr lang="zh-CN" altLang="en-US" sz="1400" b="0">
                            <a:solidFill>
                              <a:schemeClr val="bg1"/>
                            </a:solidFill>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schemeClr>
                        </a:solidFill>
                      </a:tcPr>
                    </a:tc>
                    <a:tc>
                      <a:txBody>
                        <a:bodyPr/>
                        <a:lstStyle/>
                        <a:p>
                          <a:pPr marL="0" algn="ctr" defTabSz="914400" rtl="0" eaLnBrk="1" latinLnBrk="0" hangingPunct="1"/>
                          <a14:m>
                            <m:oMathPara xmlns:m="http://schemas.openxmlformats.org/officeDocument/2006/math">
                              <m:oMathParaPr>
                                <m:jc m:val="centerGroup"/>
                              </m:oMathParaPr>
                              <m:oMath xmlns:m="http://schemas.openxmlformats.org/officeDocument/2006/math">
                                <m:r>
                                  <a:rPr lang="en-US" altLang="zh-CN" sz="1400" b="0" i="1" kern="1200" smtClean="0">
                                    <a:solidFill>
                                      <a:schemeClr val="bg1"/>
                                    </a:solidFill>
                                    <a:latin typeface="Cambria Math" panose="02040503050406030204" pitchFamily="18" charset="0"/>
                                    <a:ea typeface="+mn-ea"/>
                                    <a:cs typeface="+mn-cs"/>
                                  </a:rPr>
                                  <m:t>𝐵</m:t>
                                </m:r>
                                <m:r>
                                  <a:rPr lang="en-US" altLang="zh-CN" sz="1400" b="0" i="1" kern="1200" smtClean="0">
                                    <a:solidFill>
                                      <a:schemeClr val="bg1"/>
                                    </a:solidFill>
                                    <a:latin typeface="Cambria Math" panose="02040503050406030204" pitchFamily="18" charset="0"/>
                                    <a:ea typeface="+mn-ea"/>
                                    <a:cs typeface="+mn-cs"/>
                                  </a:rPr>
                                  <m:t>= </m:t>
                                </m:r>
                                <m:r>
                                  <a:rPr lang="en-US" altLang="zh-CN" sz="1400" b="0" i="1" kern="1200" smtClean="0">
                                    <a:solidFill>
                                      <a:schemeClr val="bg1"/>
                                    </a:solidFill>
                                    <a:latin typeface="Cambria Math" panose="02040503050406030204" pitchFamily="18" charset="0"/>
                                    <a:ea typeface="+mn-ea"/>
                                    <a:cs typeface="+mn-cs"/>
                                  </a:rPr>
                                  <m:t>𝑟</m:t>
                                </m:r>
                                <m:r>
                                  <a:rPr lang="en-US" altLang="zh-CN" sz="1400" b="0" i="1" kern="1200" smtClean="0">
                                    <a:solidFill>
                                      <a:schemeClr val="bg1"/>
                                    </a:solidFill>
                                    <a:latin typeface="Cambria Math" panose="02040503050406030204" pitchFamily="18" charset="0"/>
                                    <a:ea typeface="+mn-ea"/>
                                    <a:cs typeface="+mn-cs"/>
                                  </a:rPr>
                                  <m:t>∨</m:t>
                                </m:r>
                                <m:d>
                                  <m:dPr>
                                    <m:ctrlPr>
                                      <a:rPr lang="en-US" altLang="zh-CN" sz="1400" b="0" i="1" kern="1200" smtClean="0">
                                        <a:solidFill>
                                          <a:schemeClr val="bg1"/>
                                        </a:solidFill>
                                        <a:latin typeface="Cambria Math" panose="02040503050406030204" pitchFamily="18" charset="0"/>
                                        <a:ea typeface="+mn-ea"/>
                                        <a:cs typeface="+mn-cs"/>
                                      </a:rPr>
                                    </m:ctrlPr>
                                  </m:dPr>
                                  <m:e>
                                    <m:r>
                                      <a:rPr lang="en-US" altLang="zh-CN" sz="1400" b="0" i="1" kern="1200" smtClean="0">
                                        <a:solidFill>
                                          <a:schemeClr val="bg1"/>
                                        </a:solidFill>
                                        <a:latin typeface="Cambria Math" panose="02040503050406030204" pitchFamily="18" charset="0"/>
                                        <a:ea typeface="+mn-ea"/>
                                        <a:cs typeface="+mn-cs"/>
                                      </a:rPr>
                                      <m:t>𝑝</m:t>
                                    </m:r>
                                    <m:r>
                                      <a:rPr lang="en-US" altLang="zh-CN" sz="1400" b="0" i="1" kern="1200" smtClean="0">
                                        <a:solidFill>
                                          <a:schemeClr val="bg1"/>
                                        </a:solidFill>
                                        <a:latin typeface="Cambria Math" panose="02040503050406030204" pitchFamily="18" charset="0"/>
                                        <a:ea typeface="+mn-ea"/>
                                        <a:cs typeface="+mn-cs"/>
                                      </a:rPr>
                                      <m:t>∧¬</m:t>
                                    </m:r>
                                    <m:r>
                                      <a:rPr lang="en-US" altLang="zh-CN" sz="1400" b="0" i="1" kern="1200" smtClean="0">
                                        <a:solidFill>
                                          <a:schemeClr val="bg1"/>
                                        </a:solidFill>
                                        <a:latin typeface="Cambria Math" panose="02040503050406030204" pitchFamily="18" charset="0"/>
                                        <a:ea typeface="+mn-ea"/>
                                        <a:cs typeface="+mn-cs"/>
                                      </a:rPr>
                                      <m:t>𝑞</m:t>
                                    </m:r>
                                  </m:e>
                                </m:d>
                              </m:oMath>
                            </m:oMathPara>
                          </a14:m>
                          <a:endParaRPr lang="zh-CN" altLang="en-US" sz="1400" b="0" i="0" kern="1200">
                            <a:solidFill>
                              <a:schemeClr val="bg1"/>
                            </a:solidFill>
                            <a:latin typeface="Cambria Math" panose="02040503050406030204" pitchFamily="18" charset="0"/>
                            <a:ea typeface="+mn-ea"/>
                            <a:cs typeface="+mn-cs"/>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schemeClr>
                        </a:solidFill>
                      </a:tcPr>
                    </a:tc>
                    <a:tc>
                      <a:txBody>
                        <a:bodyPr/>
                        <a:lstStyle/>
                        <a:p>
                          <a:pPr marL="0" algn="ctr" defTabSz="914400" rtl="0" eaLnBrk="1" latinLnBrk="0" hangingPunct="1"/>
                          <a14:m>
                            <m:oMathPara xmlns:m="http://schemas.openxmlformats.org/officeDocument/2006/math">
                              <m:oMathParaPr>
                                <m:jc m:val="centerGroup"/>
                              </m:oMathParaPr>
                              <m:oMath xmlns:m="http://schemas.openxmlformats.org/officeDocument/2006/math">
                                <m:r>
                                  <a:rPr lang="en-US" altLang="zh-CN" sz="1400" b="0" i="1" kern="1200" smtClean="0">
                                    <a:solidFill>
                                      <a:schemeClr val="bg1"/>
                                    </a:solidFill>
                                    <a:latin typeface="Cambria Math" panose="02040503050406030204" pitchFamily="18" charset="0"/>
                                    <a:ea typeface="+mn-ea"/>
                                    <a:cs typeface="+mn-cs"/>
                                  </a:rPr>
                                  <m:t>𝑝</m:t>
                                </m:r>
                                <m:r>
                                  <a:rPr lang="en-US" altLang="zh-CN" sz="1400" b="0" i="1" kern="1200" smtClean="0">
                                    <a:solidFill>
                                      <a:schemeClr val="bg1"/>
                                    </a:solidFill>
                                    <a:latin typeface="Cambria Math" panose="02040503050406030204" pitchFamily="18" charset="0"/>
                                    <a:ea typeface="+mn-ea"/>
                                    <a:cs typeface="+mn-cs"/>
                                  </a:rPr>
                                  <m:t>∧</m:t>
                                </m:r>
                                <m:r>
                                  <a:rPr lang="en-US" altLang="zh-CN" sz="1400" b="0" i="1" kern="1200" smtClean="0">
                                    <a:solidFill>
                                      <a:schemeClr val="bg1"/>
                                    </a:solidFill>
                                    <a:latin typeface="Cambria Math" panose="02040503050406030204" pitchFamily="18" charset="0"/>
                                    <a:ea typeface="+mn-ea"/>
                                    <a:cs typeface="+mn-cs"/>
                                  </a:rPr>
                                  <m:t>𝑞</m:t>
                                </m:r>
                              </m:oMath>
                            </m:oMathPara>
                          </a14:m>
                          <a:endParaRPr lang="zh-CN" altLang="en-US" sz="1400" b="0" i="0" kern="1200">
                            <a:solidFill>
                              <a:schemeClr val="bg1"/>
                            </a:solidFill>
                            <a:latin typeface="Cambria Math" panose="02040503050406030204" pitchFamily="18" charset="0"/>
                            <a:ea typeface="+mn-ea"/>
                            <a:cs typeface="+mn-cs"/>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schemeClr>
                        </a:solidFill>
                      </a:tcPr>
                    </a:tc>
                    <a:tc>
                      <a:txBody>
                        <a:bodyPr/>
                        <a:lstStyle/>
                        <a:p>
                          <a:pPr marL="0" algn="ctr" defTabSz="914400" rtl="0" eaLnBrk="1" latinLnBrk="0" hangingPunct="1"/>
                          <a14:m>
                            <m:oMathPara xmlns:m="http://schemas.openxmlformats.org/officeDocument/2006/math">
                              <m:oMathParaPr>
                                <m:jc m:val="centerGroup"/>
                              </m:oMathParaPr>
                              <m:oMath xmlns:m="http://schemas.openxmlformats.org/officeDocument/2006/math">
                                <m:r>
                                  <a:rPr lang="en-US" altLang="zh-CN" sz="1400" b="0" i="1" kern="1200" smtClean="0">
                                    <a:solidFill>
                                      <a:schemeClr val="bg1"/>
                                    </a:solidFill>
                                    <a:latin typeface="Cambria Math" panose="02040503050406030204" pitchFamily="18" charset="0"/>
                                    <a:ea typeface="+mn-ea"/>
                                    <a:cs typeface="+mn-cs"/>
                                  </a:rPr>
                                  <m:t>𝐶</m:t>
                                </m:r>
                                <m:r>
                                  <a:rPr lang="en-US" altLang="zh-CN" sz="1400" b="0" i="1" kern="1200" smtClean="0">
                                    <a:solidFill>
                                      <a:schemeClr val="bg1"/>
                                    </a:solidFill>
                                    <a:latin typeface="Cambria Math" panose="02040503050406030204" pitchFamily="18" charset="0"/>
                                    <a:ea typeface="+mn-ea"/>
                                    <a:cs typeface="+mn-cs"/>
                                  </a:rPr>
                                  <m:t>=</m:t>
                                </m:r>
                                <m:r>
                                  <a:rPr lang="en-US" altLang="zh-CN" sz="1400" b="0" i="1" kern="1200" smtClean="0">
                                    <a:solidFill>
                                      <a:schemeClr val="bg1"/>
                                    </a:solidFill>
                                    <a:latin typeface="Cambria Math" panose="02040503050406030204" pitchFamily="18" charset="0"/>
                                    <a:ea typeface="+mn-ea"/>
                                    <a:cs typeface="+mn-cs"/>
                                  </a:rPr>
                                  <m:t>𝑟</m:t>
                                </m:r>
                                <m:r>
                                  <a:rPr lang="en-US" altLang="zh-CN" sz="1400" b="0" i="1" kern="1200" smtClean="0">
                                    <a:solidFill>
                                      <a:schemeClr val="bg1"/>
                                    </a:solidFill>
                                    <a:latin typeface="Cambria Math" panose="02040503050406030204" pitchFamily="18" charset="0"/>
                                    <a:ea typeface="+mn-ea"/>
                                    <a:cs typeface="+mn-cs"/>
                                  </a:rPr>
                                  <m:t>→</m:t>
                                </m:r>
                                <m:r>
                                  <a:rPr lang="en-US" altLang="zh-CN" sz="1400" b="0" i="1" kern="1200" smtClean="0">
                                    <a:solidFill>
                                      <a:schemeClr val="bg1"/>
                                    </a:solidFill>
                                    <a:latin typeface="Cambria Math" panose="02040503050406030204" pitchFamily="18" charset="0"/>
                                    <a:ea typeface="+mn-ea"/>
                                    <a:cs typeface="+mn-cs"/>
                                  </a:rPr>
                                  <m:t>𝑝</m:t>
                                </m:r>
                                <m:r>
                                  <a:rPr lang="en-US" altLang="zh-CN" sz="1400" b="0" i="1" kern="1200" smtClean="0">
                                    <a:solidFill>
                                      <a:schemeClr val="bg1"/>
                                    </a:solidFill>
                                    <a:latin typeface="Cambria Math" panose="02040503050406030204" pitchFamily="18" charset="0"/>
                                    <a:ea typeface="+mn-ea"/>
                                    <a:cs typeface="+mn-cs"/>
                                  </a:rPr>
                                  <m:t>∧</m:t>
                                </m:r>
                                <m:r>
                                  <a:rPr lang="en-US" altLang="zh-CN" sz="1400" b="0" i="1" kern="1200" smtClean="0">
                                    <a:solidFill>
                                      <a:schemeClr val="bg1"/>
                                    </a:solidFill>
                                    <a:latin typeface="Cambria Math" panose="02040503050406030204" pitchFamily="18" charset="0"/>
                                    <a:ea typeface="+mn-ea"/>
                                    <a:cs typeface="+mn-cs"/>
                                  </a:rPr>
                                  <m:t>𝑞</m:t>
                                </m:r>
                              </m:oMath>
                            </m:oMathPara>
                          </a14:m>
                          <a:endParaRPr lang="zh-CN" altLang="en-US" sz="1400" b="0" i="0" kern="1200">
                            <a:solidFill>
                              <a:schemeClr val="bg1"/>
                            </a:solidFill>
                            <a:latin typeface="Cambria Math" panose="02040503050406030204" pitchFamily="18" charset="0"/>
                            <a:ea typeface="+mn-ea"/>
                            <a:cs typeface="+mn-cs"/>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schemeClr>
                        </a:solidFill>
                      </a:tcPr>
                    </a:tc>
                    <a:tc>
                      <a:txBody>
                        <a:bodyPr/>
                        <a:lstStyle/>
                        <a:p>
                          <a:pPr marL="0" algn="ctr" defTabSz="914400" rtl="0" eaLnBrk="1" latinLnBrk="0" hangingPunct="1"/>
                          <a14:m>
                            <m:oMathPara xmlns:m="http://schemas.openxmlformats.org/officeDocument/2006/math">
                              <m:oMathParaPr>
                                <m:jc m:val="centerGroup"/>
                              </m:oMathParaPr>
                              <m:oMath xmlns:m="http://schemas.openxmlformats.org/officeDocument/2006/math">
                                <m:r>
                                  <a:rPr lang="en-US" altLang="zh-CN" sz="1400" b="0" i="1" smtClean="0">
                                    <a:solidFill>
                                      <a:schemeClr val="bg1"/>
                                    </a:solidFill>
                                    <a:latin typeface="Cambria Math" panose="02040503050406030204" pitchFamily="18" charset="0"/>
                                  </a:rPr>
                                  <m:t>𝐴</m:t>
                                </m:r>
                                <m:r>
                                  <a:rPr lang="en-US" altLang="zh-CN" sz="1400" b="0" i="1" kern="1200" smtClean="0">
                                    <a:solidFill>
                                      <a:schemeClr val="bg1"/>
                                    </a:solidFill>
                                    <a:latin typeface="Cambria Math" panose="02040503050406030204" pitchFamily="18" charset="0"/>
                                    <a:ea typeface="+mn-ea"/>
                                    <a:cs typeface="+mn-cs"/>
                                  </a:rPr>
                                  <m:t>=</m:t>
                                </m:r>
                                <m:r>
                                  <a:rPr lang="en-US" altLang="zh-CN" sz="1400" b="0" i="1" kern="1200" smtClean="0">
                                    <a:solidFill>
                                      <a:schemeClr val="bg1"/>
                                    </a:solidFill>
                                    <a:latin typeface="Cambria Math" panose="02040503050406030204" pitchFamily="18" charset="0"/>
                                    <a:ea typeface="+mn-ea"/>
                                    <a:cs typeface="+mn-cs"/>
                                  </a:rPr>
                                  <m:t>𝐵</m:t>
                                </m:r>
                                <m:r>
                                  <a:rPr lang="en-US" altLang="zh-CN" sz="1400" b="0" i="1" kern="1200" smtClean="0">
                                    <a:solidFill>
                                      <a:schemeClr val="bg1"/>
                                    </a:solidFill>
                                    <a:latin typeface="Cambria Math" panose="02040503050406030204" pitchFamily="18" charset="0"/>
                                    <a:ea typeface="+mn-ea"/>
                                    <a:cs typeface="+mn-cs"/>
                                  </a:rPr>
                                  <m:t>∧</m:t>
                                </m:r>
                                <m:r>
                                  <a:rPr lang="en-US" altLang="zh-CN" sz="1400" b="0" i="1" kern="1200" baseline="0" smtClean="0">
                                    <a:solidFill>
                                      <a:schemeClr val="bg1"/>
                                    </a:solidFill>
                                    <a:latin typeface="Cambria Math" panose="02040503050406030204" pitchFamily="18" charset="0"/>
                                    <a:ea typeface="+mn-ea"/>
                                    <a:cs typeface="+mn-cs"/>
                                  </a:rPr>
                                  <m:t>𝐶</m:t>
                                </m:r>
                              </m:oMath>
                            </m:oMathPara>
                          </a14:m>
                          <a:endParaRPr lang="zh-CN" altLang="en-US" sz="1400" b="0" i="1" kern="1200">
                            <a:solidFill>
                              <a:schemeClr val="bg1"/>
                            </a:solidFill>
                            <a:latin typeface="Cambria Math" panose="02040503050406030204" pitchFamily="18" charset="0"/>
                            <a:ea typeface="+mn-ea"/>
                            <a:cs typeface="+mn-cs"/>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schemeClr>
                        </a:solidFill>
                      </a:tcPr>
                    </a:tc>
                    <a:extLst>
                      <a:ext uri="{0D108BD9-81ED-4DB2-BD59-A6C34878D82A}">
                        <a16:rowId xmlns:a16="http://schemas.microsoft.com/office/drawing/2014/main" val="2136560173"/>
                      </a:ext>
                    </a:extLst>
                  </a:tr>
                  <a:tr h="327619">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a:solidFill>
                                <a:schemeClr val="accent2">
                                  <a:lumMod val="50000"/>
                                </a:schemeClr>
                              </a:solidFill>
                            </a:rPr>
                            <a:t>1</a:t>
                          </a:r>
                          <a:endParaRPr lang="zh-CN" altLang="en-US" sz="1400" b="1">
                            <a:solidFill>
                              <a:schemeClr val="accent2">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1178464426"/>
                      </a:ext>
                    </a:extLst>
                  </a:tr>
                  <a:tr h="327619">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a:solidFill>
                                <a:schemeClr val="accent2">
                                  <a:lumMod val="50000"/>
                                </a:schemeClr>
                              </a:solidFill>
                            </a:rPr>
                            <a:t>1</a:t>
                          </a:r>
                          <a:endParaRPr lang="zh-CN" altLang="en-US" sz="1400" b="1">
                            <a:solidFill>
                              <a:schemeClr val="accent2">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615803460"/>
                      </a:ext>
                    </a:extLst>
                  </a:tr>
                  <a:tr h="327619">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1981090712"/>
                      </a:ext>
                    </a:extLst>
                  </a:tr>
                  <a:tr h="327619">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2119871782"/>
                      </a:ext>
                    </a:extLst>
                  </a:tr>
                  <a:tr h="327619">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40000"/>
                            <a:lumOff val="6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rgbClr val="C00000"/>
                              </a:solidFill>
                              <a:latin typeface="+mn-lt"/>
                              <a:ea typeface="+mn-ea"/>
                              <a:cs typeface="+mn-cs"/>
                            </a:rPr>
                            <a:t>1</a:t>
                          </a: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40000"/>
                            <a:lumOff val="6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3361361477"/>
                      </a:ext>
                    </a:extLst>
                  </a:tr>
                  <a:tr h="327619">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40000"/>
                            <a:lumOff val="6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rgbClr val="C00000"/>
                              </a:solidFill>
                              <a:latin typeface="+mn-lt"/>
                              <a:ea typeface="+mn-ea"/>
                              <a:cs typeface="+mn-cs"/>
                            </a:rPr>
                            <a:t>1</a:t>
                          </a: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40000"/>
                            <a:lumOff val="6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2822622205"/>
                      </a:ext>
                    </a:extLst>
                  </a:tr>
                  <a:tr h="327619">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40000"/>
                            <a:lumOff val="6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rgbClr val="C00000"/>
                              </a:solidFill>
                              <a:latin typeface="+mn-lt"/>
                              <a:ea typeface="+mn-ea"/>
                              <a:cs typeface="+mn-cs"/>
                            </a:rPr>
                            <a:t>0</a:t>
                          </a: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40000"/>
                            <a:lumOff val="6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1068817845"/>
                      </a:ext>
                    </a:extLst>
                  </a:tr>
                  <a:tr h="327619">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40000"/>
                            <a:lumOff val="6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rgbClr val="C00000"/>
                              </a:solidFill>
                              <a:latin typeface="+mn-lt"/>
                              <a:ea typeface="+mn-ea"/>
                              <a:cs typeface="+mn-cs"/>
                            </a:rPr>
                            <a:t>0</a:t>
                          </a: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40000"/>
                            <a:lumOff val="6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1936679581"/>
                      </a:ext>
                    </a:extLst>
                  </a:tr>
                </a:tbl>
              </a:graphicData>
            </a:graphic>
          </p:graphicFrame>
        </mc:Choice>
        <mc:Fallback xmlns="">
          <p:graphicFrame>
            <p:nvGraphicFramePr>
              <p:cNvPr id="37" name="表格 36">
                <a:extLst>
                  <a:ext uri="{FF2B5EF4-FFF2-40B4-BE49-F238E27FC236}">
                    <a16:creationId xmlns:a16="http://schemas.microsoft.com/office/drawing/2014/main" id="{A3CC7E57-B3AF-4781-B673-96BAAC313606}"/>
                  </a:ext>
                </a:extLst>
              </p:cNvPr>
              <p:cNvGraphicFramePr>
                <a:graphicFrameLocks noGrp="1"/>
              </p:cNvGraphicFramePr>
              <p:nvPr>
                <p:extLst>
                  <p:ext uri="{D42A27DB-BD31-4B8C-83A1-F6EECF244321}">
                    <p14:modId xmlns:p14="http://schemas.microsoft.com/office/powerpoint/2010/main" val="220579573"/>
                  </p:ext>
                </p:extLst>
              </p:nvPr>
            </p:nvGraphicFramePr>
            <p:xfrm>
              <a:off x="4634197" y="2804861"/>
              <a:ext cx="6997814" cy="2991792"/>
            </p:xfrm>
            <a:graphic>
              <a:graphicData uri="http://schemas.openxmlformats.org/drawingml/2006/table">
                <a:tbl>
                  <a:tblPr firstRow="1" bandRow="1">
                    <a:tableStyleId>{5C22544A-7EE6-4342-B048-85BDC9FD1C3A}</a:tableStyleId>
                  </a:tblPr>
                  <a:tblGrid>
                    <a:gridCol w="352642">
                      <a:extLst>
                        <a:ext uri="{9D8B030D-6E8A-4147-A177-3AD203B41FA5}">
                          <a16:colId xmlns:a16="http://schemas.microsoft.com/office/drawing/2014/main" val="3646969759"/>
                        </a:ext>
                      </a:extLst>
                    </a:gridCol>
                    <a:gridCol w="424475">
                      <a:extLst>
                        <a:ext uri="{9D8B030D-6E8A-4147-A177-3AD203B41FA5}">
                          <a16:colId xmlns:a16="http://schemas.microsoft.com/office/drawing/2014/main" val="2385045719"/>
                        </a:ext>
                      </a:extLst>
                    </a:gridCol>
                    <a:gridCol w="411416">
                      <a:extLst>
                        <a:ext uri="{9D8B030D-6E8A-4147-A177-3AD203B41FA5}">
                          <a16:colId xmlns:a16="http://schemas.microsoft.com/office/drawing/2014/main" val="2657298211"/>
                        </a:ext>
                      </a:extLst>
                    </a:gridCol>
                    <a:gridCol w="516606">
                      <a:extLst>
                        <a:ext uri="{9D8B030D-6E8A-4147-A177-3AD203B41FA5}">
                          <a16:colId xmlns:a16="http://schemas.microsoft.com/office/drawing/2014/main" val="2026744481"/>
                        </a:ext>
                      </a:extLst>
                    </a:gridCol>
                    <a:gridCol w="796709">
                      <a:extLst>
                        <a:ext uri="{9D8B030D-6E8A-4147-A177-3AD203B41FA5}">
                          <a16:colId xmlns:a16="http://schemas.microsoft.com/office/drawing/2014/main" val="1157612828"/>
                        </a:ext>
                      </a:extLst>
                    </a:gridCol>
                    <a:gridCol w="1593418">
                      <a:extLst>
                        <a:ext uri="{9D8B030D-6E8A-4147-A177-3AD203B41FA5}">
                          <a16:colId xmlns:a16="http://schemas.microsoft.com/office/drawing/2014/main" val="1060052825"/>
                        </a:ext>
                      </a:extLst>
                    </a:gridCol>
                    <a:gridCol w="666101">
                      <a:extLst>
                        <a:ext uri="{9D8B030D-6E8A-4147-A177-3AD203B41FA5}">
                          <a16:colId xmlns:a16="http://schemas.microsoft.com/office/drawing/2014/main" val="1950704489"/>
                        </a:ext>
                      </a:extLst>
                    </a:gridCol>
                    <a:gridCol w="1273428">
                      <a:extLst>
                        <a:ext uri="{9D8B030D-6E8A-4147-A177-3AD203B41FA5}">
                          <a16:colId xmlns:a16="http://schemas.microsoft.com/office/drawing/2014/main" val="1122696659"/>
                        </a:ext>
                      </a:extLst>
                    </a:gridCol>
                    <a:gridCol w="963019">
                      <a:extLst>
                        <a:ext uri="{9D8B030D-6E8A-4147-A177-3AD203B41FA5}">
                          <a16:colId xmlns:a16="http://schemas.microsoft.com/office/drawing/2014/main" val="3752349070"/>
                        </a:ext>
                      </a:extLst>
                    </a:gridCol>
                  </a:tblGrid>
                  <a:tr h="370840">
                    <a:tc>
                      <a:txBody>
                        <a:bodyPr/>
                        <a:lstStyle/>
                        <a:p>
                          <a:endParaRPr lang="zh-CN"/>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13"/>
                          <a:stretch>
                            <a:fillRect l="-1724" t="-1639" r="-1882759" b="-719672"/>
                          </a:stretch>
                        </a:blipFill>
                      </a:tcPr>
                    </a:tc>
                    <a:tc>
                      <a:txBody>
                        <a:bodyPr/>
                        <a:lstStyle/>
                        <a:p>
                          <a:endParaRPr lang="zh-CN"/>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13"/>
                          <a:stretch>
                            <a:fillRect l="-84286" t="-1639" r="-1460000" b="-719672"/>
                          </a:stretch>
                        </a:blipFill>
                      </a:tcPr>
                    </a:tc>
                    <a:tc>
                      <a:txBody>
                        <a:bodyPr/>
                        <a:lstStyle/>
                        <a:p>
                          <a:endParaRPr lang="zh-CN"/>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13"/>
                          <a:stretch>
                            <a:fillRect l="-192537" t="-1639" r="-1425373" b="-719672"/>
                          </a:stretch>
                        </a:blipFill>
                      </a:tcPr>
                    </a:tc>
                    <a:tc>
                      <a:txBody>
                        <a:bodyPr/>
                        <a:lstStyle/>
                        <a:p>
                          <a:endParaRPr lang="zh-CN"/>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13"/>
                          <a:stretch>
                            <a:fillRect l="-230588" t="-1639" r="-1023529" b="-719672"/>
                          </a:stretch>
                        </a:blipFill>
                      </a:tcPr>
                    </a:tc>
                    <a:tc>
                      <a:txBody>
                        <a:bodyPr/>
                        <a:lstStyle/>
                        <a:p>
                          <a:endParaRPr lang="zh-CN"/>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13"/>
                          <a:stretch>
                            <a:fillRect l="-214504" t="-1639" r="-564122" b="-719672"/>
                          </a:stretch>
                        </a:blipFill>
                      </a:tcPr>
                    </a:tc>
                    <a:tc>
                      <a:txBody>
                        <a:bodyPr/>
                        <a:lstStyle/>
                        <a:p>
                          <a:endParaRPr lang="zh-CN"/>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13"/>
                          <a:stretch>
                            <a:fillRect l="-157854" t="-1639" r="-183142" b="-719672"/>
                          </a:stretch>
                        </a:blipFill>
                      </a:tcPr>
                    </a:tc>
                    <a:tc>
                      <a:txBody>
                        <a:bodyPr/>
                        <a:lstStyle/>
                        <a:p>
                          <a:endParaRPr lang="zh-CN"/>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13"/>
                          <a:stretch>
                            <a:fillRect l="-611818" t="-1639" r="-334545" b="-719672"/>
                          </a:stretch>
                        </a:blipFill>
                      </a:tcPr>
                    </a:tc>
                    <a:tc>
                      <a:txBody>
                        <a:bodyPr/>
                        <a:lstStyle/>
                        <a:p>
                          <a:endParaRPr lang="zh-CN"/>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13"/>
                          <a:stretch>
                            <a:fillRect l="-374641" t="-1639" r="-76077" b="-719672"/>
                          </a:stretch>
                        </a:blipFill>
                      </a:tcPr>
                    </a:tc>
                    <a:tc>
                      <a:txBody>
                        <a:bodyPr/>
                        <a:lstStyle/>
                        <a:p>
                          <a:endParaRPr lang="zh-CN"/>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13"/>
                          <a:stretch>
                            <a:fillRect l="-627848" t="-1639" r="-633" b="-719672"/>
                          </a:stretch>
                        </a:blipFill>
                      </a:tcPr>
                    </a:tc>
                    <a:extLst>
                      <a:ext uri="{0D108BD9-81ED-4DB2-BD59-A6C34878D82A}">
                        <a16:rowId xmlns:a16="http://schemas.microsoft.com/office/drawing/2014/main" val="2136560173"/>
                      </a:ext>
                    </a:extLst>
                  </a:tr>
                  <a:tr h="327619">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a:solidFill>
                                <a:schemeClr val="accent2">
                                  <a:lumMod val="50000"/>
                                </a:schemeClr>
                              </a:solidFill>
                            </a:rPr>
                            <a:t>1</a:t>
                          </a:r>
                          <a:endParaRPr lang="zh-CN" altLang="en-US" sz="1400" b="1">
                            <a:solidFill>
                              <a:schemeClr val="accent2">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1178464426"/>
                      </a:ext>
                    </a:extLst>
                  </a:tr>
                  <a:tr h="327619">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a:solidFill>
                                <a:schemeClr val="accent2">
                                  <a:lumMod val="50000"/>
                                </a:schemeClr>
                              </a:solidFill>
                            </a:rPr>
                            <a:t>1</a:t>
                          </a:r>
                          <a:endParaRPr lang="zh-CN" altLang="en-US" sz="1400" b="1">
                            <a:solidFill>
                              <a:schemeClr val="accent2">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615803460"/>
                      </a:ext>
                    </a:extLst>
                  </a:tr>
                  <a:tr h="327619">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1981090712"/>
                      </a:ext>
                    </a:extLst>
                  </a:tr>
                  <a:tr h="327619">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2119871782"/>
                      </a:ext>
                    </a:extLst>
                  </a:tr>
                  <a:tr h="327619">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40000"/>
                            <a:lumOff val="6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rgbClr val="C00000"/>
                              </a:solidFill>
                              <a:latin typeface="+mn-lt"/>
                              <a:ea typeface="+mn-ea"/>
                              <a:cs typeface="+mn-cs"/>
                            </a:rPr>
                            <a:t>1</a:t>
                          </a: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40000"/>
                            <a:lumOff val="6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3361361477"/>
                      </a:ext>
                    </a:extLst>
                  </a:tr>
                  <a:tr h="327619">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40000"/>
                            <a:lumOff val="6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rgbClr val="C00000"/>
                              </a:solidFill>
                              <a:latin typeface="+mn-lt"/>
                              <a:ea typeface="+mn-ea"/>
                              <a:cs typeface="+mn-cs"/>
                            </a:rPr>
                            <a:t>1</a:t>
                          </a: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40000"/>
                            <a:lumOff val="6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2822622205"/>
                      </a:ext>
                    </a:extLst>
                  </a:tr>
                  <a:tr h="327619">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40000"/>
                            <a:lumOff val="6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rgbClr val="C00000"/>
                              </a:solidFill>
                              <a:latin typeface="+mn-lt"/>
                              <a:ea typeface="+mn-ea"/>
                              <a:cs typeface="+mn-cs"/>
                            </a:rPr>
                            <a:t>0</a:t>
                          </a: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40000"/>
                            <a:lumOff val="6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1068817845"/>
                      </a:ext>
                    </a:extLst>
                  </a:tr>
                  <a:tr h="327619">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40000"/>
                            <a:lumOff val="6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rgbClr val="C00000"/>
                              </a:solidFill>
                              <a:latin typeface="+mn-lt"/>
                              <a:ea typeface="+mn-ea"/>
                              <a:cs typeface="+mn-cs"/>
                            </a:rPr>
                            <a:t>0</a:t>
                          </a: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40000"/>
                            <a:lumOff val="6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1936679581"/>
                      </a:ext>
                    </a:extLst>
                  </a:tr>
                </a:tbl>
              </a:graphicData>
            </a:graphic>
          </p:graphicFrame>
        </mc:Fallback>
      </mc:AlternateContent>
    </p:spTree>
    <p:extLst>
      <p:ext uri="{BB962C8B-B14F-4D97-AF65-F5344CB8AC3E}">
        <p14:creationId xmlns:p14="http://schemas.microsoft.com/office/powerpoint/2010/main" val="11592912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命题逻辑公式的语义</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第三讲 命题逻辑公式语法和语义</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A84936A-AD8A-4245-A4DE-139658DA8B11}" type="slidenum">
              <a:rPr lang="en-US" altLang="zh-CN" smtClean="0">
                <a:latin typeface="Arial" panose="020B0604020202020204" pitchFamily="34" charset="0"/>
                <a:ea typeface="楷体" panose="02010609060101010101" pitchFamily="49" charset="-122"/>
                <a:cs typeface="Arial" panose="020B0604020202020204" pitchFamily="34" charset="0"/>
              </a:rPr>
              <a:t>23</a:t>
            </a:fld>
            <a:r>
              <a:rPr lang="en-US" altLang="zh-CN">
                <a:latin typeface="Arial" panose="020B0604020202020204" pitchFamily="34" charset="0"/>
                <a:ea typeface="楷体" panose="02010609060101010101" pitchFamily="49" charset="-122"/>
                <a:cs typeface="Arial" panose="020B0604020202020204" pitchFamily="34" charset="0"/>
              </a:rPr>
              <a:t>/38</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快速构造命题逻辑公式真值表举例</a:t>
            </a: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0CB59A24-8899-43DE-9679-423294C551C0}"/>
                  </a:ext>
                </a:extLst>
              </p:cNvPr>
              <p:cNvSpPr txBox="1"/>
              <p:nvPr/>
            </p:nvSpPr>
            <p:spPr>
              <a:xfrm>
                <a:off x="569842" y="1108803"/>
                <a:ext cx="8093392" cy="1431161"/>
              </a:xfrm>
              <a:prstGeom prst="rect">
                <a:avLst/>
              </a:prstGeom>
              <a:solidFill>
                <a:srgbClr val="E5EFE5"/>
              </a:solidFill>
            </p:spPr>
            <p:txBody>
              <a:bodyPr wrap="square" rtlCol="0">
                <a:spAutoFit/>
              </a:bodyPr>
              <a:lstStyle/>
              <a:p>
                <a:pPr>
                  <a:spcBef>
                    <a:spcPts val="300"/>
                  </a:spcBef>
                  <a:spcAft>
                    <a:spcPts val="300"/>
                  </a:spcAft>
                </a:pPr>
                <a:r>
                  <a:rPr lang="zh-CN" altLang="en-US" sz="2000" b="1" dirty="0">
                    <a:solidFill>
                      <a:srgbClr val="002060"/>
                    </a:solidFill>
                    <a:latin typeface="楷体" panose="02010609060101010101" pitchFamily="49" charset="-122"/>
                    <a:ea typeface="楷体" panose="02010609060101010101" pitchFamily="49" charset="-122"/>
                  </a:rPr>
                  <a:t>构造公式</a:t>
                </a:r>
                <a14:m>
                  <m:oMath xmlns:m="http://schemas.openxmlformats.org/officeDocument/2006/math">
                    <m:r>
                      <a:rPr lang="en-US" altLang="zh-CN" sz="2000" b="1" i="1" smtClean="0">
                        <a:solidFill>
                          <a:srgbClr val="002060"/>
                        </a:solidFill>
                        <a:latin typeface="Cambria Math" panose="02040503050406030204" pitchFamily="18" charset="0"/>
                      </a:rPr>
                      <m:t>𝑨</m:t>
                    </m:r>
                    <m:r>
                      <a:rPr lang="en-US" altLang="zh-CN" sz="2000" b="1" i="1" smtClean="0">
                        <a:solidFill>
                          <a:srgbClr val="002060"/>
                        </a:solidFill>
                        <a:latin typeface="Cambria Math" panose="02040503050406030204" pitchFamily="18" charset="0"/>
                      </a:rPr>
                      <m:t>=</m:t>
                    </m:r>
                    <m:r>
                      <a:rPr lang="en-US" altLang="zh-CN" sz="2000" b="1" i="0" smtClean="0">
                        <a:solidFill>
                          <a:srgbClr val="002060"/>
                        </a:solidFill>
                        <a:latin typeface="Cambria Math" panose="02040503050406030204" pitchFamily="18" charset="0"/>
                      </a:rPr>
                      <m:t> </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𝒓</m:t>
                    </m:r>
                    <m:r>
                      <a:rPr lang="en-US" altLang="zh-CN" sz="2000" b="1" i="1" smtClean="0">
                        <a:solidFill>
                          <a:srgbClr val="002060"/>
                        </a:solidFill>
                        <a:latin typeface="Cambria Math" panose="02040503050406030204" pitchFamily="18" charset="0"/>
                      </a:rPr>
                      <m:t>∨</m:t>
                    </m:r>
                    <m:d>
                      <m:dPr>
                        <m:ctrlPr>
                          <a:rPr lang="en-US" altLang="zh-CN" sz="2000" b="1" i="1" smtClean="0">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𝒑</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𝒒</m:t>
                        </m:r>
                      </m:e>
                    </m:d>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𝒓</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𝒑</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𝒒</m:t>
                    </m:r>
                    <m:r>
                      <a:rPr lang="en-US" altLang="zh-CN" sz="2000" b="1" i="1" smtClean="0">
                        <a:solidFill>
                          <a:srgbClr val="002060"/>
                        </a:solidFill>
                        <a:latin typeface="Cambria Math" panose="02040503050406030204" pitchFamily="18" charset="0"/>
                      </a:rPr>
                      <m:t>)</m:t>
                    </m:r>
                  </m:oMath>
                </a14:m>
                <a:r>
                  <a:rPr lang="zh-CN" altLang="en-US" sz="2000" b="1" dirty="0">
                    <a:solidFill>
                      <a:srgbClr val="002060"/>
                    </a:solidFill>
                    <a:latin typeface="楷体" panose="02010609060101010101" pitchFamily="49" charset="-122"/>
                    <a:ea typeface="楷体" panose="02010609060101010101" pitchFamily="49" charset="-122"/>
                  </a:rPr>
                  <a:t>的真值表</a:t>
                </a:r>
              </a:p>
              <a:p>
                <a:pPr marL="285750" indent="-285750">
                  <a:spcBef>
                    <a:spcPts val="300"/>
                  </a:spcBef>
                  <a:spcAft>
                    <a:spcPts val="300"/>
                  </a:spcAft>
                  <a:buFont typeface="Arial" panose="020B0604020202020204" pitchFamily="34" charset="0"/>
                  <a:buChar char="•"/>
                </a:pPr>
                <a:r>
                  <a:rPr lang="zh-CN" altLang="en-US" b="1" i="0" dirty="0">
                    <a:solidFill>
                      <a:srgbClr val="C00000"/>
                    </a:solidFill>
                    <a:latin typeface="+mj-lt"/>
                  </a:rPr>
                  <a:t>第一行按照计算顺序列出子公式，可用大写字母代表子公式</a:t>
                </a:r>
                <a:endParaRPr lang="en-US" altLang="zh-CN" b="1" i="0" dirty="0">
                  <a:solidFill>
                    <a:srgbClr val="C00000"/>
                  </a:solidFill>
                  <a:latin typeface="+mj-lt"/>
                </a:endParaRPr>
              </a:p>
              <a:p>
                <a:pPr marL="285750" indent="-285750">
                  <a:spcBef>
                    <a:spcPts val="300"/>
                  </a:spcBef>
                  <a:spcAft>
                    <a:spcPts val="300"/>
                  </a:spcAft>
                  <a:buFont typeface="Arial" panose="020B0604020202020204" pitchFamily="34" charset="0"/>
                  <a:buChar char="•"/>
                </a:pPr>
                <a:r>
                  <a:rPr lang="zh-CN" altLang="en-US" b="1" dirty="0">
                    <a:solidFill>
                      <a:srgbClr val="C00000"/>
                    </a:solidFill>
                    <a:latin typeface="+mj-lt"/>
                  </a:rPr>
                  <a:t>基于逻辑运算符特点和真值赋值函数排列顺序快速确定每个表格单元的真值</a:t>
                </a:r>
                <a:endParaRPr lang="en-US" altLang="zh-CN" b="1" dirty="0">
                  <a:solidFill>
                    <a:srgbClr val="C00000"/>
                  </a:solidFill>
                  <a:latin typeface="+mj-lt"/>
                </a:endParaRPr>
              </a:p>
              <a:p>
                <a:pPr marL="742950" lvl="1" indent="-285750">
                  <a:spcBef>
                    <a:spcPts val="300"/>
                  </a:spcBef>
                  <a:spcAft>
                    <a:spcPts val="300"/>
                  </a:spcAft>
                  <a:buFont typeface="Arial" panose="020B0604020202020204" pitchFamily="34" charset="0"/>
                  <a:buChar char="•"/>
                </a:pPr>
                <a:r>
                  <a:rPr lang="zh-CN" altLang="en-US" sz="1600" b="1" dirty="0">
                    <a:solidFill>
                      <a:schemeClr val="accent6">
                        <a:lumMod val="50000"/>
                      </a:schemeClr>
                    </a:solidFill>
                    <a:latin typeface="楷体" panose="02010609060101010101" pitchFamily="49" charset="-122"/>
                    <a:ea typeface="楷体" panose="02010609060101010101" pitchFamily="49" charset="-122"/>
                  </a:rPr>
                  <a:t>析取：第一个析取分支真值为真，整个析取式真值为真</a:t>
                </a:r>
              </a:p>
            </p:txBody>
          </p:sp>
        </mc:Choice>
        <mc:Fallback xmlns="">
          <p:sp>
            <p:nvSpPr>
              <p:cNvPr id="11" name="文本框 10">
                <a:extLst>
                  <a:ext uri="{FF2B5EF4-FFF2-40B4-BE49-F238E27FC236}">
                    <a16:creationId xmlns:a16="http://schemas.microsoft.com/office/drawing/2014/main" id="{0CB59A24-8899-43DE-9679-423294C551C0}"/>
                  </a:ext>
                </a:extLst>
              </p:cNvPr>
              <p:cNvSpPr txBox="1">
                <a:spLocks noRot="1" noChangeAspect="1" noMove="1" noResize="1" noEditPoints="1" noAdjustHandles="1" noChangeArrowheads="1" noChangeShapeType="1" noTextEdit="1"/>
              </p:cNvSpPr>
              <p:nvPr/>
            </p:nvSpPr>
            <p:spPr>
              <a:xfrm>
                <a:off x="569842" y="1108803"/>
                <a:ext cx="8093392" cy="1431161"/>
              </a:xfrm>
              <a:prstGeom prst="rect">
                <a:avLst/>
              </a:prstGeom>
              <a:blipFill>
                <a:blip r:embed="rId2"/>
                <a:stretch>
                  <a:fillRect l="-753" t="-3404" b="-4681"/>
                </a:stretch>
              </a:blipFill>
            </p:spPr>
            <p:txBody>
              <a:bodyPr/>
              <a:lstStyle/>
              <a:p>
                <a:r>
                  <a:rPr lang="zh-CN" altLang="en-US">
                    <a:noFill/>
                  </a:rPr>
                  <a:t> </a:t>
                </a:r>
              </a:p>
            </p:txBody>
          </p:sp>
        </mc:Fallback>
      </mc:AlternateContent>
      <p:grpSp>
        <p:nvGrpSpPr>
          <p:cNvPr id="12" name="组合 11">
            <a:extLst>
              <a:ext uri="{FF2B5EF4-FFF2-40B4-BE49-F238E27FC236}">
                <a16:creationId xmlns:a16="http://schemas.microsoft.com/office/drawing/2014/main" id="{20F4020D-0F7D-439F-AC26-07AA140BBE26}"/>
              </a:ext>
            </a:extLst>
          </p:cNvPr>
          <p:cNvGrpSpPr/>
          <p:nvPr/>
        </p:nvGrpSpPr>
        <p:grpSpPr>
          <a:xfrm>
            <a:off x="569842" y="2704807"/>
            <a:ext cx="3682122" cy="3221507"/>
            <a:chOff x="1788669" y="2359126"/>
            <a:chExt cx="3917501" cy="3374884"/>
          </a:xfrm>
        </p:grpSpPr>
        <mc:AlternateContent xmlns:mc="http://schemas.openxmlformats.org/markup-compatibility/2006" xmlns:a14="http://schemas.microsoft.com/office/drawing/2010/main">
          <mc:Choice Requires="a14">
            <p:sp>
              <p:nvSpPr>
                <p:cNvPr id="13" name="椭圆 12">
                  <a:extLst>
                    <a:ext uri="{FF2B5EF4-FFF2-40B4-BE49-F238E27FC236}">
                      <a16:creationId xmlns:a16="http://schemas.microsoft.com/office/drawing/2014/main" id="{5AEBE650-6E50-4E6E-8EE3-2A25E0121B18}"/>
                    </a:ext>
                  </a:extLst>
                </p:cNvPr>
                <p:cNvSpPr/>
                <p:nvPr/>
              </p:nvSpPr>
              <p:spPr>
                <a:xfrm>
                  <a:off x="3261879" y="2359126"/>
                  <a:ext cx="351183" cy="32234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smtClean="0">
                            <a:solidFill>
                              <a:srgbClr val="002060"/>
                            </a:solidFill>
                            <a:latin typeface="Cambria Math" panose="02040503050406030204" pitchFamily="18" charset="0"/>
                          </a:rPr>
                          <m:t>∧</m:t>
                        </m:r>
                      </m:oMath>
                    </m:oMathPara>
                  </a14:m>
                  <a:endParaRPr lang="zh-CN" altLang="en-US">
                    <a:solidFill>
                      <a:srgbClr val="002060"/>
                    </a:solidFill>
                  </a:endParaRPr>
                </a:p>
              </p:txBody>
            </p:sp>
          </mc:Choice>
          <mc:Fallback xmlns="">
            <p:sp>
              <p:nvSpPr>
                <p:cNvPr id="3" name="椭圆 2">
                  <a:extLst>
                    <a:ext uri="{FF2B5EF4-FFF2-40B4-BE49-F238E27FC236}">
                      <a16:creationId xmlns:a16="http://schemas.microsoft.com/office/drawing/2014/main" id="{42EF00DB-E826-4404-AB41-7487F3B7CB3C}"/>
                    </a:ext>
                  </a:extLst>
                </p:cNvPr>
                <p:cNvSpPr>
                  <a:spLocks noRot="1" noChangeAspect="1" noMove="1" noResize="1" noEditPoints="1" noAdjustHandles="1" noChangeArrowheads="1" noChangeShapeType="1" noTextEdit="1"/>
                </p:cNvSpPr>
                <p:nvPr/>
              </p:nvSpPr>
              <p:spPr>
                <a:xfrm>
                  <a:off x="3261879" y="2359126"/>
                  <a:ext cx="351183" cy="322342"/>
                </a:xfrm>
                <a:prstGeom prst="ellipse">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椭圆 13">
                  <a:extLst>
                    <a:ext uri="{FF2B5EF4-FFF2-40B4-BE49-F238E27FC236}">
                      <a16:creationId xmlns:a16="http://schemas.microsoft.com/office/drawing/2014/main" id="{F5E455A7-841B-440A-BA89-66D9D7C0D556}"/>
                    </a:ext>
                  </a:extLst>
                </p:cNvPr>
                <p:cNvSpPr/>
                <p:nvPr/>
              </p:nvSpPr>
              <p:spPr>
                <a:xfrm>
                  <a:off x="2295936" y="3032010"/>
                  <a:ext cx="351183" cy="32234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b="0" i="1" smtClean="0">
                            <a:solidFill>
                              <a:srgbClr val="002060"/>
                            </a:solidFill>
                            <a:latin typeface="Cambria Math" panose="02040503050406030204" pitchFamily="18" charset="0"/>
                          </a:rPr>
                          <m:t>∨</m:t>
                        </m:r>
                      </m:oMath>
                    </m:oMathPara>
                  </a14:m>
                  <a:endParaRPr lang="zh-CN" altLang="en-US">
                    <a:solidFill>
                      <a:srgbClr val="002060"/>
                    </a:solidFill>
                  </a:endParaRPr>
                </a:p>
              </p:txBody>
            </p:sp>
          </mc:Choice>
          <mc:Fallback xmlns="">
            <p:sp>
              <p:nvSpPr>
                <p:cNvPr id="12" name="椭圆 11">
                  <a:extLst>
                    <a:ext uri="{FF2B5EF4-FFF2-40B4-BE49-F238E27FC236}">
                      <a16:creationId xmlns:a16="http://schemas.microsoft.com/office/drawing/2014/main" id="{8B114A17-3CFF-498A-AC6C-3BE783C0E3B0}"/>
                    </a:ext>
                  </a:extLst>
                </p:cNvPr>
                <p:cNvSpPr>
                  <a:spLocks noRot="1" noChangeAspect="1" noMove="1" noResize="1" noEditPoints="1" noAdjustHandles="1" noChangeArrowheads="1" noChangeShapeType="1" noTextEdit="1"/>
                </p:cNvSpPr>
                <p:nvPr/>
              </p:nvSpPr>
              <p:spPr>
                <a:xfrm>
                  <a:off x="2295936" y="3032010"/>
                  <a:ext cx="351183" cy="322342"/>
                </a:xfrm>
                <a:prstGeom prst="ellipse">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椭圆 14">
                  <a:extLst>
                    <a:ext uri="{FF2B5EF4-FFF2-40B4-BE49-F238E27FC236}">
                      <a16:creationId xmlns:a16="http://schemas.microsoft.com/office/drawing/2014/main" id="{A0ADBB86-AF68-4203-9FA3-280E6FBDF47A}"/>
                    </a:ext>
                  </a:extLst>
                </p:cNvPr>
                <p:cNvSpPr/>
                <p:nvPr/>
              </p:nvSpPr>
              <p:spPr>
                <a:xfrm>
                  <a:off x="4191744" y="3042524"/>
                  <a:ext cx="351183" cy="32234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smtClean="0">
                            <a:solidFill>
                              <a:srgbClr val="002060"/>
                            </a:solidFill>
                            <a:latin typeface="Cambria Math" panose="02040503050406030204" pitchFamily="18" charset="0"/>
                          </a:rPr>
                          <m:t>→</m:t>
                        </m:r>
                      </m:oMath>
                    </m:oMathPara>
                  </a14:m>
                  <a:endParaRPr lang="zh-CN" altLang="en-US">
                    <a:solidFill>
                      <a:srgbClr val="002060"/>
                    </a:solidFill>
                  </a:endParaRPr>
                </a:p>
              </p:txBody>
            </p:sp>
          </mc:Choice>
          <mc:Fallback xmlns="">
            <p:sp>
              <p:nvSpPr>
                <p:cNvPr id="13" name="椭圆 12">
                  <a:extLst>
                    <a:ext uri="{FF2B5EF4-FFF2-40B4-BE49-F238E27FC236}">
                      <a16:creationId xmlns:a16="http://schemas.microsoft.com/office/drawing/2014/main" id="{E2251447-783F-4597-9671-4C59987348FA}"/>
                    </a:ext>
                  </a:extLst>
                </p:cNvPr>
                <p:cNvSpPr>
                  <a:spLocks noRot="1" noChangeAspect="1" noMove="1" noResize="1" noEditPoints="1" noAdjustHandles="1" noChangeArrowheads="1" noChangeShapeType="1" noTextEdit="1"/>
                </p:cNvSpPr>
                <p:nvPr/>
              </p:nvSpPr>
              <p:spPr>
                <a:xfrm>
                  <a:off x="4191744" y="3042524"/>
                  <a:ext cx="351183" cy="322342"/>
                </a:xfrm>
                <a:prstGeom prst="ellipse">
                  <a:avLst/>
                </a:prstGeom>
                <a:blipFill>
                  <a:blip r:embed="rId5"/>
                  <a:stretch>
                    <a:fillRect l="-16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椭圆 15">
                  <a:extLst>
                    <a:ext uri="{FF2B5EF4-FFF2-40B4-BE49-F238E27FC236}">
                      <a16:creationId xmlns:a16="http://schemas.microsoft.com/office/drawing/2014/main" id="{1467C62B-3BF2-43D6-98B5-B33B0A4A294E}"/>
                    </a:ext>
                  </a:extLst>
                </p:cNvPr>
                <p:cNvSpPr/>
                <p:nvPr/>
              </p:nvSpPr>
              <p:spPr>
                <a:xfrm>
                  <a:off x="2849217" y="3869889"/>
                  <a:ext cx="351183" cy="32234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smtClean="0">
                            <a:solidFill>
                              <a:srgbClr val="002060"/>
                            </a:solidFill>
                            <a:latin typeface="Cambria Math" panose="02040503050406030204" pitchFamily="18" charset="0"/>
                          </a:rPr>
                          <m:t>∧</m:t>
                        </m:r>
                      </m:oMath>
                    </m:oMathPara>
                  </a14:m>
                  <a:endParaRPr lang="zh-CN" altLang="en-US">
                    <a:solidFill>
                      <a:srgbClr val="002060"/>
                    </a:solidFill>
                  </a:endParaRPr>
                </a:p>
              </p:txBody>
            </p:sp>
          </mc:Choice>
          <mc:Fallback xmlns="">
            <p:sp>
              <p:nvSpPr>
                <p:cNvPr id="14" name="椭圆 13">
                  <a:extLst>
                    <a:ext uri="{FF2B5EF4-FFF2-40B4-BE49-F238E27FC236}">
                      <a16:creationId xmlns:a16="http://schemas.microsoft.com/office/drawing/2014/main" id="{8E4ED44A-EE41-4B40-8762-2EDA0584E153}"/>
                    </a:ext>
                  </a:extLst>
                </p:cNvPr>
                <p:cNvSpPr>
                  <a:spLocks noRot="1" noChangeAspect="1" noMove="1" noResize="1" noEditPoints="1" noAdjustHandles="1" noChangeArrowheads="1" noChangeShapeType="1" noTextEdit="1"/>
                </p:cNvSpPr>
                <p:nvPr/>
              </p:nvSpPr>
              <p:spPr>
                <a:xfrm>
                  <a:off x="2849217" y="3869889"/>
                  <a:ext cx="351183" cy="322342"/>
                </a:xfrm>
                <a:prstGeom prst="ellipse">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246F2737-AFFB-4FA7-BDAE-22EC4627E410}"/>
                    </a:ext>
                  </a:extLst>
                </p:cNvPr>
                <p:cNvSpPr txBox="1"/>
                <p:nvPr/>
              </p:nvSpPr>
              <p:spPr>
                <a:xfrm>
                  <a:off x="3704358" y="3869889"/>
                  <a:ext cx="410816" cy="307777"/>
                </a:xfrm>
                <a:prstGeom prst="rect">
                  <a:avLst/>
                </a:prstGeom>
                <a:solidFill>
                  <a:schemeClr val="accent6">
                    <a:lumMod val="20000"/>
                    <a:lumOff val="80000"/>
                  </a:schemeClr>
                </a:solidFill>
                <a:ln>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𝑟</m:t>
                        </m:r>
                      </m:oMath>
                    </m:oMathPara>
                  </a14:m>
                  <a:endParaRPr lang="zh-CN" altLang="en-US" sz="1400"/>
                </a:p>
              </p:txBody>
            </p:sp>
          </mc:Choice>
          <mc:Fallback xmlns="">
            <p:sp>
              <p:nvSpPr>
                <p:cNvPr id="16" name="文本框 15">
                  <a:extLst>
                    <a:ext uri="{FF2B5EF4-FFF2-40B4-BE49-F238E27FC236}">
                      <a16:creationId xmlns:a16="http://schemas.microsoft.com/office/drawing/2014/main" id="{D1667444-3B0F-48F2-BEBC-DCC761FC8423}"/>
                    </a:ext>
                  </a:extLst>
                </p:cNvPr>
                <p:cNvSpPr txBox="1">
                  <a:spLocks noRot="1" noChangeAspect="1" noMove="1" noResize="1" noEditPoints="1" noAdjustHandles="1" noChangeArrowheads="1" noChangeShapeType="1" noTextEdit="1"/>
                </p:cNvSpPr>
                <p:nvPr/>
              </p:nvSpPr>
              <p:spPr>
                <a:xfrm>
                  <a:off x="3704358" y="3869889"/>
                  <a:ext cx="410816" cy="307777"/>
                </a:xfrm>
                <a:prstGeom prst="rect">
                  <a:avLst/>
                </a:prstGeom>
                <a:blipFill>
                  <a:blip r:embed="rId7"/>
                  <a:stretch>
                    <a:fillRect/>
                  </a:stretch>
                </a:blipFill>
                <a:ln>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椭圆 18">
                  <a:extLst>
                    <a:ext uri="{FF2B5EF4-FFF2-40B4-BE49-F238E27FC236}">
                      <a16:creationId xmlns:a16="http://schemas.microsoft.com/office/drawing/2014/main" id="{974B5B15-AAB9-475C-AA31-90C288A672E4}"/>
                    </a:ext>
                  </a:extLst>
                </p:cNvPr>
                <p:cNvSpPr/>
                <p:nvPr/>
              </p:nvSpPr>
              <p:spPr>
                <a:xfrm>
                  <a:off x="4764906" y="3862606"/>
                  <a:ext cx="351183" cy="32234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smtClean="0">
                            <a:solidFill>
                              <a:srgbClr val="002060"/>
                            </a:solidFill>
                            <a:latin typeface="Cambria Math" panose="02040503050406030204" pitchFamily="18" charset="0"/>
                          </a:rPr>
                          <m:t>∧</m:t>
                        </m:r>
                      </m:oMath>
                    </m:oMathPara>
                  </a14:m>
                  <a:endParaRPr lang="zh-CN" altLang="en-US">
                    <a:solidFill>
                      <a:srgbClr val="002060"/>
                    </a:solidFill>
                  </a:endParaRPr>
                </a:p>
              </p:txBody>
            </p:sp>
          </mc:Choice>
          <mc:Fallback xmlns="">
            <p:sp>
              <p:nvSpPr>
                <p:cNvPr id="18" name="椭圆 17">
                  <a:extLst>
                    <a:ext uri="{FF2B5EF4-FFF2-40B4-BE49-F238E27FC236}">
                      <a16:creationId xmlns:a16="http://schemas.microsoft.com/office/drawing/2014/main" id="{7DA48A03-AEF7-43B3-B345-81E4B126F037}"/>
                    </a:ext>
                  </a:extLst>
                </p:cNvPr>
                <p:cNvSpPr>
                  <a:spLocks noRot="1" noChangeAspect="1" noMove="1" noResize="1" noEditPoints="1" noAdjustHandles="1" noChangeArrowheads="1" noChangeShapeType="1" noTextEdit="1"/>
                </p:cNvSpPr>
                <p:nvPr/>
              </p:nvSpPr>
              <p:spPr>
                <a:xfrm>
                  <a:off x="4764906" y="3862606"/>
                  <a:ext cx="351183" cy="322342"/>
                </a:xfrm>
                <a:prstGeom prst="ellipse">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3FD9A7CC-04EE-426A-9E84-D28CECD80A11}"/>
                    </a:ext>
                  </a:extLst>
                </p:cNvPr>
                <p:cNvSpPr txBox="1"/>
                <p:nvPr/>
              </p:nvSpPr>
              <p:spPr>
                <a:xfrm>
                  <a:off x="4279539" y="4602291"/>
                  <a:ext cx="410816" cy="307777"/>
                </a:xfrm>
                <a:prstGeom prst="rect">
                  <a:avLst/>
                </a:prstGeom>
                <a:solidFill>
                  <a:schemeClr val="accent6">
                    <a:lumMod val="20000"/>
                    <a:lumOff val="80000"/>
                  </a:schemeClr>
                </a:solidFill>
                <a:ln>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𝑝</m:t>
                        </m:r>
                      </m:oMath>
                    </m:oMathPara>
                  </a14:m>
                  <a:endParaRPr lang="zh-CN" altLang="en-US" sz="1400"/>
                </a:p>
              </p:txBody>
            </p:sp>
          </mc:Choice>
          <mc:Fallback xmlns="">
            <p:sp>
              <p:nvSpPr>
                <p:cNvPr id="19" name="文本框 18">
                  <a:extLst>
                    <a:ext uri="{FF2B5EF4-FFF2-40B4-BE49-F238E27FC236}">
                      <a16:creationId xmlns:a16="http://schemas.microsoft.com/office/drawing/2014/main" id="{17195FAA-6BEB-4C29-AEF0-D52B5799170C}"/>
                    </a:ext>
                  </a:extLst>
                </p:cNvPr>
                <p:cNvSpPr txBox="1">
                  <a:spLocks noRot="1" noChangeAspect="1" noMove="1" noResize="1" noEditPoints="1" noAdjustHandles="1" noChangeArrowheads="1" noChangeShapeType="1" noTextEdit="1"/>
                </p:cNvSpPr>
                <p:nvPr/>
              </p:nvSpPr>
              <p:spPr>
                <a:xfrm>
                  <a:off x="4279539" y="4602291"/>
                  <a:ext cx="410816" cy="307777"/>
                </a:xfrm>
                <a:prstGeom prst="rect">
                  <a:avLst/>
                </a:prstGeom>
                <a:blipFill>
                  <a:blip r:embed="rId9"/>
                  <a:stretch>
                    <a:fillRect/>
                  </a:stretch>
                </a:blipFill>
                <a:ln>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5E431AA9-AE5D-4F68-AC37-E48A08A21073}"/>
                    </a:ext>
                  </a:extLst>
                </p:cNvPr>
                <p:cNvSpPr txBox="1"/>
                <p:nvPr/>
              </p:nvSpPr>
              <p:spPr>
                <a:xfrm>
                  <a:off x="5295354" y="4582610"/>
                  <a:ext cx="410816" cy="307777"/>
                </a:xfrm>
                <a:prstGeom prst="rect">
                  <a:avLst/>
                </a:prstGeom>
                <a:solidFill>
                  <a:schemeClr val="accent6">
                    <a:lumMod val="20000"/>
                    <a:lumOff val="80000"/>
                  </a:schemeClr>
                </a:solidFill>
                <a:ln>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𝑞</m:t>
                        </m:r>
                      </m:oMath>
                    </m:oMathPara>
                  </a14:m>
                  <a:endParaRPr lang="zh-CN" altLang="en-US" sz="1400"/>
                </a:p>
              </p:txBody>
            </p:sp>
          </mc:Choice>
          <mc:Fallback xmlns="">
            <p:sp>
              <p:nvSpPr>
                <p:cNvPr id="20" name="文本框 19">
                  <a:extLst>
                    <a:ext uri="{FF2B5EF4-FFF2-40B4-BE49-F238E27FC236}">
                      <a16:creationId xmlns:a16="http://schemas.microsoft.com/office/drawing/2014/main" id="{0CAB608A-BED5-4323-B077-752F2F0D4974}"/>
                    </a:ext>
                  </a:extLst>
                </p:cNvPr>
                <p:cNvSpPr txBox="1">
                  <a:spLocks noRot="1" noChangeAspect="1" noMove="1" noResize="1" noEditPoints="1" noAdjustHandles="1" noChangeArrowheads="1" noChangeShapeType="1" noTextEdit="1"/>
                </p:cNvSpPr>
                <p:nvPr/>
              </p:nvSpPr>
              <p:spPr>
                <a:xfrm>
                  <a:off x="5295354" y="4582610"/>
                  <a:ext cx="410816" cy="307777"/>
                </a:xfrm>
                <a:prstGeom prst="rect">
                  <a:avLst/>
                </a:prstGeom>
                <a:blipFill>
                  <a:blip r:embed="rId10"/>
                  <a:stretch>
                    <a:fillRect/>
                  </a:stretch>
                </a:blipFill>
                <a:ln>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693818CE-F9EA-450E-88A8-F590FC71E5D6}"/>
                    </a:ext>
                  </a:extLst>
                </p:cNvPr>
                <p:cNvSpPr txBox="1"/>
                <p:nvPr/>
              </p:nvSpPr>
              <p:spPr>
                <a:xfrm>
                  <a:off x="1788669" y="3877171"/>
                  <a:ext cx="410816" cy="307777"/>
                </a:xfrm>
                <a:prstGeom prst="rect">
                  <a:avLst/>
                </a:prstGeom>
                <a:solidFill>
                  <a:schemeClr val="accent6">
                    <a:lumMod val="20000"/>
                    <a:lumOff val="80000"/>
                  </a:schemeClr>
                </a:solidFill>
                <a:ln>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𝑟</m:t>
                        </m:r>
                      </m:oMath>
                    </m:oMathPara>
                  </a14:m>
                  <a:endParaRPr lang="zh-CN" altLang="en-US" sz="1400"/>
                </a:p>
              </p:txBody>
            </p:sp>
          </mc:Choice>
          <mc:Fallback xmlns="">
            <p:sp>
              <p:nvSpPr>
                <p:cNvPr id="21" name="文本框 20">
                  <a:extLst>
                    <a:ext uri="{FF2B5EF4-FFF2-40B4-BE49-F238E27FC236}">
                      <a16:creationId xmlns:a16="http://schemas.microsoft.com/office/drawing/2014/main" id="{01660B92-C7B0-45B2-A0C5-A9F0F4D182F8}"/>
                    </a:ext>
                  </a:extLst>
                </p:cNvPr>
                <p:cNvSpPr txBox="1">
                  <a:spLocks noRot="1" noChangeAspect="1" noMove="1" noResize="1" noEditPoints="1" noAdjustHandles="1" noChangeArrowheads="1" noChangeShapeType="1" noTextEdit="1"/>
                </p:cNvSpPr>
                <p:nvPr/>
              </p:nvSpPr>
              <p:spPr>
                <a:xfrm>
                  <a:off x="1788669" y="3877171"/>
                  <a:ext cx="410816" cy="307777"/>
                </a:xfrm>
                <a:prstGeom prst="rect">
                  <a:avLst/>
                </a:prstGeom>
                <a:blipFill>
                  <a:blip r:embed="rId7"/>
                  <a:stretch>
                    <a:fillRect/>
                  </a:stretch>
                </a:blipFill>
                <a:ln>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2845C3F7-87F3-4E5F-88FD-32DA39596B29}"/>
                    </a:ext>
                  </a:extLst>
                </p:cNvPr>
                <p:cNvSpPr txBox="1"/>
                <p:nvPr/>
              </p:nvSpPr>
              <p:spPr>
                <a:xfrm>
                  <a:off x="2323189" y="4645267"/>
                  <a:ext cx="410816" cy="307777"/>
                </a:xfrm>
                <a:prstGeom prst="rect">
                  <a:avLst/>
                </a:prstGeom>
                <a:solidFill>
                  <a:schemeClr val="accent6">
                    <a:lumMod val="20000"/>
                    <a:lumOff val="80000"/>
                  </a:schemeClr>
                </a:solidFill>
                <a:ln>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𝑝</m:t>
                        </m:r>
                      </m:oMath>
                    </m:oMathPara>
                  </a14:m>
                  <a:endParaRPr lang="zh-CN" altLang="en-US" sz="1400"/>
                </a:p>
              </p:txBody>
            </p:sp>
          </mc:Choice>
          <mc:Fallback xmlns="">
            <p:sp>
              <p:nvSpPr>
                <p:cNvPr id="22" name="文本框 21">
                  <a:extLst>
                    <a:ext uri="{FF2B5EF4-FFF2-40B4-BE49-F238E27FC236}">
                      <a16:creationId xmlns:a16="http://schemas.microsoft.com/office/drawing/2014/main" id="{B00F8377-EF9D-436F-A03C-952E8441327A}"/>
                    </a:ext>
                  </a:extLst>
                </p:cNvPr>
                <p:cNvSpPr txBox="1">
                  <a:spLocks noRot="1" noChangeAspect="1" noMove="1" noResize="1" noEditPoints="1" noAdjustHandles="1" noChangeArrowheads="1" noChangeShapeType="1" noTextEdit="1"/>
                </p:cNvSpPr>
                <p:nvPr/>
              </p:nvSpPr>
              <p:spPr>
                <a:xfrm>
                  <a:off x="2323189" y="4645267"/>
                  <a:ext cx="410816" cy="307777"/>
                </a:xfrm>
                <a:prstGeom prst="rect">
                  <a:avLst/>
                </a:prstGeom>
                <a:blipFill>
                  <a:blip r:embed="rId9"/>
                  <a:stretch>
                    <a:fillRect/>
                  </a:stretch>
                </a:blipFill>
                <a:ln>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椭圆 23">
                  <a:extLst>
                    <a:ext uri="{FF2B5EF4-FFF2-40B4-BE49-F238E27FC236}">
                      <a16:creationId xmlns:a16="http://schemas.microsoft.com/office/drawing/2014/main" id="{6C78C5EA-E021-4AE6-B450-7F02E90F5983}"/>
                    </a:ext>
                  </a:extLst>
                </p:cNvPr>
                <p:cNvSpPr/>
                <p:nvPr/>
              </p:nvSpPr>
              <p:spPr>
                <a:xfrm>
                  <a:off x="3323358" y="4622380"/>
                  <a:ext cx="351183" cy="32234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b="0" i="1" smtClean="0">
                            <a:solidFill>
                              <a:srgbClr val="002060"/>
                            </a:solidFill>
                            <a:latin typeface="Cambria Math" panose="02040503050406030204" pitchFamily="18" charset="0"/>
                          </a:rPr>
                          <m:t>¬</m:t>
                        </m:r>
                      </m:oMath>
                    </m:oMathPara>
                  </a14:m>
                  <a:endParaRPr lang="zh-CN" altLang="en-US">
                    <a:solidFill>
                      <a:srgbClr val="002060"/>
                    </a:solidFill>
                  </a:endParaRPr>
                </a:p>
              </p:txBody>
            </p:sp>
          </mc:Choice>
          <mc:Fallback xmlns="">
            <p:sp>
              <p:nvSpPr>
                <p:cNvPr id="23" name="椭圆 22">
                  <a:extLst>
                    <a:ext uri="{FF2B5EF4-FFF2-40B4-BE49-F238E27FC236}">
                      <a16:creationId xmlns:a16="http://schemas.microsoft.com/office/drawing/2014/main" id="{410FC02E-76C0-4495-A4E2-33DF6A76D7EE}"/>
                    </a:ext>
                  </a:extLst>
                </p:cNvPr>
                <p:cNvSpPr>
                  <a:spLocks noRot="1" noChangeAspect="1" noMove="1" noResize="1" noEditPoints="1" noAdjustHandles="1" noChangeArrowheads="1" noChangeShapeType="1" noTextEdit="1"/>
                </p:cNvSpPr>
                <p:nvPr/>
              </p:nvSpPr>
              <p:spPr>
                <a:xfrm>
                  <a:off x="3323358" y="4622380"/>
                  <a:ext cx="351183" cy="322342"/>
                </a:xfrm>
                <a:prstGeom prst="ellipse">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353097DF-541E-4DBD-BDB6-7B65701BDF86}"/>
                    </a:ext>
                  </a:extLst>
                </p:cNvPr>
                <p:cNvSpPr txBox="1"/>
                <p:nvPr/>
              </p:nvSpPr>
              <p:spPr>
                <a:xfrm>
                  <a:off x="3293542" y="5426233"/>
                  <a:ext cx="410816" cy="307777"/>
                </a:xfrm>
                <a:prstGeom prst="rect">
                  <a:avLst/>
                </a:prstGeom>
                <a:solidFill>
                  <a:schemeClr val="accent6">
                    <a:lumMod val="20000"/>
                    <a:lumOff val="80000"/>
                  </a:schemeClr>
                </a:solidFill>
                <a:ln>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𝑞</m:t>
                        </m:r>
                      </m:oMath>
                    </m:oMathPara>
                  </a14:m>
                  <a:endParaRPr lang="zh-CN" altLang="en-US" sz="1400"/>
                </a:p>
              </p:txBody>
            </p:sp>
          </mc:Choice>
          <mc:Fallback xmlns="">
            <p:sp>
              <p:nvSpPr>
                <p:cNvPr id="24" name="文本框 23">
                  <a:extLst>
                    <a:ext uri="{FF2B5EF4-FFF2-40B4-BE49-F238E27FC236}">
                      <a16:creationId xmlns:a16="http://schemas.microsoft.com/office/drawing/2014/main" id="{5602D876-361D-465D-A18E-95D1EAD9D4A9}"/>
                    </a:ext>
                  </a:extLst>
                </p:cNvPr>
                <p:cNvSpPr txBox="1">
                  <a:spLocks noRot="1" noChangeAspect="1" noMove="1" noResize="1" noEditPoints="1" noAdjustHandles="1" noChangeArrowheads="1" noChangeShapeType="1" noTextEdit="1"/>
                </p:cNvSpPr>
                <p:nvPr/>
              </p:nvSpPr>
              <p:spPr>
                <a:xfrm>
                  <a:off x="3293542" y="5426233"/>
                  <a:ext cx="410816" cy="307777"/>
                </a:xfrm>
                <a:prstGeom prst="rect">
                  <a:avLst/>
                </a:prstGeom>
                <a:blipFill>
                  <a:blip r:embed="rId12"/>
                  <a:stretch>
                    <a:fillRect/>
                  </a:stretch>
                </a:blipFill>
                <a:ln>
                  <a:solidFill>
                    <a:schemeClr val="accent1">
                      <a:shade val="50000"/>
                    </a:schemeClr>
                  </a:solidFill>
                </a:ln>
              </p:spPr>
              <p:txBody>
                <a:bodyPr/>
                <a:lstStyle/>
                <a:p>
                  <a:r>
                    <a:rPr lang="zh-CN" altLang="en-US">
                      <a:noFill/>
                    </a:rPr>
                    <a:t> </a:t>
                  </a:r>
                </a:p>
              </p:txBody>
            </p:sp>
          </mc:Fallback>
        </mc:AlternateContent>
        <p:cxnSp>
          <p:nvCxnSpPr>
            <p:cNvPr id="26" name="直接连接符 25">
              <a:extLst>
                <a:ext uri="{FF2B5EF4-FFF2-40B4-BE49-F238E27FC236}">
                  <a16:creationId xmlns:a16="http://schemas.microsoft.com/office/drawing/2014/main" id="{5BE868A6-2F84-41D2-B7A9-3047546C769A}"/>
                </a:ext>
              </a:extLst>
            </p:cNvPr>
            <p:cNvCxnSpPr>
              <a:stCxn id="13" idx="4"/>
              <a:endCxn id="14" idx="0"/>
            </p:cNvCxnSpPr>
            <p:nvPr/>
          </p:nvCxnSpPr>
          <p:spPr>
            <a:xfrm flipH="1">
              <a:off x="2471528" y="2681468"/>
              <a:ext cx="965943" cy="3505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F09F9BC3-E8F4-43E2-8B2A-7318AFC34BC1}"/>
                </a:ext>
              </a:extLst>
            </p:cNvPr>
            <p:cNvCxnSpPr>
              <a:stCxn id="13" idx="4"/>
              <a:endCxn id="15" idx="0"/>
            </p:cNvCxnSpPr>
            <p:nvPr/>
          </p:nvCxnSpPr>
          <p:spPr>
            <a:xfrm>
              <a:off x="3437471" y="2681468"/>
              <a:ext cx="929865" cy="361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5E139D97-502E-4772-9A02-CD0D2A621657}"/>
                </a:ext>
              </a:extLst>
            </p:cNvPr>
            <p:cNvCxnSpPr>
              <a:stCxn id="14" idx="4"/>
              <a:endCxn id="22" idx="0"/>
            </p:cNvCxnSpPr>
            <p:nvPr/>
          </p:nvCxnSpPr>
          <p:spPr>
            <a:xfrm flipH="1">
              <a:off x="1994077" y="3354352"/>
              <a:ext cx="477451" cy="522819"/>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F5E7DCD7-1829-43DB-BD1E-D58385A572BE}"/>
                </a:ext>
              </a:extLst>
            </p:cNvPr>
            <p:cNvCxnSpPr>
              <a:stCxn id="14" idx="4"/>
              <a:endCxn id="16" idx="0"/>
            </p:cNvCxnSpPr>
            <p:nvPr/>
          </p:nvCxnSpPr>
          <p:spPr>
            <a:xfrm>
              <a:off x="2471528" y="3354352"/>
              <a:ext cx="553281" cy="515537"/>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6D634F6B-1CD4-4B86-9B20-0B5340CE67DD}"/>
                </a:ext>
              </a:extLst>
            </p:cNvPr>
            <p:cNvCxnSpPr>
              <a:stCxn id="15" idx="4"/>
              <a:endCxn id="18" idx="0"/>
            </p:cNvCxnSpPr>
            <p:nvPr/>
          </p:nvCxnSpPr>
          <p:spPr>
            <a:xfrm flipH="1">
              <a:off x="3909766" y="3364866"/>
              <a:ext cx="457570" cy="505023"/>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A3843611-70BE-474D-8B77-D558512B07D5}"/>
                </a:ext>
              </a:extLst>
            </p:cNvPr>
            <p:cNvCxnSpPr>
              <a:stCxn id="15" idx="4"/>
              <a:endCxn id="19" idx="0"/>
            </p:cNvCxnSpPr>
            <p:nvPr/>
          </p:nvCxnSpPr>
          <p:spPr>
            <a:xfrm>
              <a:off x="4367336" y="3364866"/>
              <a:ext cx="573162" cy="497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75370B4B-3E6F-4562-B9CF-1C21CFE26CED}"/>
                </a:ext>
              </a:extLst>
            </p:cNvPr>
            <p:cNvCxnSpPr>
              <a:stCxn id="16" idx="4"/>
              <a:endCxn id="23" idx="0"/>
            </p:cNvCxnSpPr>
            <p:nvPr/>
          </p:nvCxnSpPr>
          <p:spPr>
            <a:xfrm flipH="1">
              <a:off x="2528597" y="4192231"/>
              <a:ext cx="496212" cy="453036"/>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0284BA27-24BF-45D5-9012-232962A4BF8B}"/>
                </a:ext>
              </a:extLst>
            </p:cNvPr>
            <p:cNvCxnSpPr>
              <a:stCxn id="16" idx="4"/>
              <a:endCxn id="24" idx="0"/>
            </p:cNvCxnSpPr>
            <p:nvPr/>
          </p:nvCxnSpPr>
          <p:spPr>
            <a:xfrm>
              <a:off x="3024809" y="4192231"/>
              <a:ext cx="474141" cy="430149"/>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3318979F-0340-4FFD-8785-0313D451A3A7}"/>
                </a:ext>
              </a:extLst>
            </p:cNvPr>
            <p:cNvCxnSpPr>
              <a:stCxn id="24" idx="4"/>
              <a:endCxn id="25" idx="0"/>
            </p:cNvCxnSpPr>
            <p:nvPr/>
          </p:nvCxnSpPr>
          <p:spPr>
            <a:xfrm>
              <a:off x="3498950" y="4944722"/>
              <a:ext cx="0" cy="481511"/>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5D08CA38-E5EA-4B90-AA5C-DD27BC36A1F2}"/>
                </a:ext>
              </a:extLst>
            </p:cNvPr>
            <p:cNvCxnSpPr>
              <a:stCxn id="19" idx="4"/>
              <a:endCxn id="20" idx="0"/>
            </p:cNvCxnSpPr>
            <p:nvPr/>
          </p:nvCxnSpPr>
          <p:spPr>
            <a:xfrm flipH="1">
              <a:off x="4484947" y="4184948"/>
              <a:ext cx="455551" cy="41734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B96AAEB0-C801-4065-85A0-38730FF8D811}"/>
                </a:ext>
              </a:extLst>
            </p:cNvPr>
            <p:cNvCxnSpPr>
              <a:stCxn id="19" idx="4"/>
              <a:endCxn id="21" idx="0"/>
            </p:cNvCxnSpPr>
            <p:nvPr/>
          </p:nvCxnSpPr>
          <p:spPr>
            <a:xfrm>
              <a:off x="4940498" y="4184948"/>
              <a:ext cx="560264" cy="397662"/>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graphicFrame>
            <p:nvGraphicFramePr>
              <p:cNvPr id="37" name="表格 36">
                <a:extLst>
                  <a:ext uri="{FF2B5EF4-FFF2-40B4-BE49-F238E27FC236}">
                    <a16:creationId xmlns:a16="http://schemas.microsoft.com/office/drawing/2014/main" id="{A3CC7E57-B3AF-4781-B673-96BAAC313606}"/>
                  </a:ext>
                </a:extLst>
              </p:cNvPr>
              <p:cNvGraphicFramePr>
                <a:graphicFrameLocks noGrp="1"/>
              </p:cNvGraphicFramePr>
              <p:nvPr>
                <p:extLst>
                  <p:ext uri="{D42A27DB-BD31-4B8C-83A1-F6EECF244321}">
                    <p14:modId xmlns:p14="http://schemas.microsoft.com/office/powerpoint/2010/main" val="49457758"/>
                  </p:ext>
                </p:extLst>
              </p:nvPr>
            </p:nvGraphicFramePr>
            <p:xfrm>
              <a:off x="4634197" y="2804861"/>
              <a:ext cx="6997814" cy="2991792"/>
            </p:xfrm>
            <a:graphic>
              <a:graphicData uri="http://schemas.openxmlformats.org/drawingml/2006/table">
                <a:tbl>
                  <a:tblPr firstRow="1" bandRow="1">
                    <a:tableStyleId>{5C22544A-7EE6-4342-B048-85BDC9FD1C3A}</a:tableStyleId>
                  </a:tblPr>
                  <a:tblGrid>
                    <a:gridCol w="352642">
                      <a:extLst>
                        <a:ext uri="{9D8B030D-6E8A-4147-A177-3AD203B41FA5}">
                          <a16:colId xmlns:a16="http://schemas.microsoft.com/office/drawing/2014/main" val="3646969759"/>
                        </a:ext>
                      </a:extLst>
                    </a:gridCol>
                    <a:gridCol w="424475">
                      <a:extLst>
                        <a:ext uri="{9D8B030D-6E8A-4147-A177-3AD203B41FA5}">
                          <a16:colId xmlns:a16="http://schemas.microsoft.com/office/drawing/2014/main" val="2385045719"/>
                        </a:ext>
                      </a:extLst>
                    </a:gridCol>
                    <a:gridCol w="411416">
                      <a:extLst>
                        <a:ext uri="{9D8B030D-6E8A-4147-A177-3AD203B41FA5}">
                          <a16:colId xmlns:a16="http://schemas.microsoft.com/office/drawing/2014/main" val="2657298211"/>
                        </a:ext>
                      </a:extLst>
                    </a:gridCol>
                    <a:gridCol w="516606">
                      <a:extLst>
                        <a:ext uri="{9D8B030D-6E8A-4147-A177-3AD203B41FA5}">
                          <a16:colId xmlns:a16="http://schemas.microsoft.com/office/drawing/2014/main" val="2026744481"/>
                        </a:ext>
                      </a:extLst>
                    </a:gridCol>
                    <a:gridCol w="796709">
                      <a:extLst>
                        <a:ext uri="{9D8B030D-6E8A-4147-A177-3AD203B41FA5}">
                          <a16:colId xmlns:a16="http://schemas.microsoft.com/office/drawing/2014/main" val="1157612828"/>
                        </a:ext>
                      </a:extLst>
                    </a:gridCol>
                    <a:gridCol w="1593418">
                      <a:extLst>
                        <a:ext uri="{9D8B030D-6E8A-4147-A177-3AD203B41FA5}">
                          <a16:colId xmlns:a16="http://schemas.microsoft.com/office/drawing/2014/main" val="1060052825"/>
                        </a:ext>
                      </a:extLst>
                    </a:gridCol>
                    <a:gridCol w="666101">
                      <a:extLst>
                        <a:ext uri="{9D8B030D-6E8A-4147-A177-3AD203B41FA5}">
                          <a16:colId xmlns:a16="http://schemas.microsoft.com/office/drawing/2014/main" val="1950704489"/>
                        </a:ext>
                      </a:extLst>
                    </a:gridCol>
                    <a:gridCol w="1273428">
                      <a:extLst>
                        <a:ext uri="{9D8B030D-6E8A-4147-A177-3AD203B41FA5}">
                          <a16:colId xmlns:a16="http://schemas.microsoft.com/office/drawing/2014/main" val="1122696659"/>
                        </a:ext>
                      </a:extLst>
                    </a:gridCol>
                    <a:gridCol w="963019">
                      <a:extLst>
                        <a:ext uri="{9D8B030D-6E8A-4147-A177-3AD203B41FA5}">
                          <a16:colId xmlns:a16="http://schemas.microsoft.com/office/drawing/2014/main" val="3752349070"/>
                        </a:ext>
                      </a:extLst>
                    </a:gridCol>
                  </a:tblGrid>
                  <a:tr h="370840">
                    <a:tc>
                      <a:txBody>
                        <a:bodyPr/>
                        <a:lstStyle/>
                        <a:p>
                          <a:pPr algn="ctr"/>
                          <a14:m>
                            <m:oMathPara xmlns:m="http://schemas.openxmlformats.org/officeDocument/2006/math">
                              <m:oMathParaPr>
                                <m:jc m:val="centerGroup"/>
                              </m:oMathParaPr>
                              <m:oMath xmlns:m="http://schemas.openxmlformats.org/officeDocument/2006/math">
                                <m:r>
                                  <a:rPr lang="en-US" altLang="zh-CN" sz="1400" i="1" smtClean="0">
                                    <a:solidFill>
                                      <a:schemeClr val="bg1"/>
                                    </a:solidFill>
                                    <a:latin typeface="Cambria Math" panose="02040503050406030204" pitchFamily="18" charset="0"/>
                                  </a:rPr>
                                  <m:t>𝑝</m:t>
                                </m:r>
                              </m:oMath>
                            </m:oMathPara>
                          </a14:m>
                          <a:endParaRPr lang="zh-CN" altLang="en-US" sz="1400">
                            <a:solidFill>
                              <a:schemeClr val="bg1"/>
                            </a:solidFill>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sz="1400" i="1" smtClean="0">
                                    <a:solidFill>
                                      <a:schemeClr val="bg1"/>
                                    </a:solidFill>
                                    <a:latin typeface="Cambria Math" panose="02040503050406030204" pitchFamily="18" charset="0"/>
                                  </a:rPr>
                                  <m:t>𝑞</m:t>
                                </m:r>
                              </m:oMath>
                            </m:oMathPara>
                          </a14:m>
                          <a:endParaRPr lang="zh-CN" altLang="en-US" sz="1400">
                            <a:solidFill>
                              <a:schemeClr val="bg1"/>
                            </a:solidFill>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sz="1400" i="1" smtClean="0">
                                    <a:solidFill>
                                      <a:schemeClr val="bg1"/>
                                    </a:solidFill>
                                    <a:latin typeface="Cambria Math" panose="02040503050406030204" pitchFamily="18" charset="0"/>
                                  </a:rPr>
                                  <m:t>𝑟</m:t>
                                </m:r>
                              </m:oMath>
                            </m:oMathPara>
                          </a14:m>
                          <a:endParaRPr lang="zh-CN" altLang="en-US" sz="1400">
                            <a:solidFill>
                              <a:schemeClr val="bg1"/>
                            </a:solidFill>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schemeClr>
                        </a:solidFill>
                      </a:tcPr>
                    </a:tc>
                    <a:tc>
                      <a:txBody>
                        <a:bodyPr/>
                        <a:lstStyle/>
                        <a:p>
                          <a:pPr marL="0" algn="ctr" defTabSz="914400" rtl="0" eaLnBrk="1" latinLnBrk="0" hangingPunct="1"/>
                          <a14:m>
                            <m:oMathPara xmlns:m="http://schemas.openxmlformats.org/officeDocument/2006/math">
                              <m:oMathParaPr>
                                <m:jc m:val="centerGroup"/>
                              </m:oMathParaPr>
                              <m:oMath xmlns:m="http://schemas.openxmlformats.org/officeDocument/2006/math">
                                <m:r>
                                  <a:rPr lang="en-US" altLang="zh-CN" sz="1400" b="0" i="1" kern="1200" smtClean="0">
                                    <a:solidFill>
                                      <a:schemeClr val="bg1"/>
                                    </a:solidFill>
                                    <a:latin typeface="Cambria Math" panose="02040503050406030204" pitchFamily="18" charset="0"/>
                                    <a:ea typeface="+mn-ea"/>
                                    <a:cs typeface="+mn-cs"/>
                                  </a:rPr>
                                  <m:t>¬</m:t>
                                </m:r>
                                <m:r>
                                  <a:rPr lang="en-US" altLang="zh-CN" sz="1400" b="0" i="1" kern="1200" smtClean="0">
                                    <a:solidFill>
                                      <a:schemeClr val="bg1"/>
                                    </a:solidFill>
                                    <a:latin typeface="Cambria Math" panose="02040503050406030204" pitchFamily="18" charset="0"/>
                                    <a:ea typeface="+mn-ea"/>
                                    <a:cs typeface="+mn-cs"/>
                                  </a:rPr>
                                  <m:t>𝑞</m:t>
                                </m:r>
                              </m:oMath>
                            </m:oMathPara>
                          </a14:m>
                          <a:endParaRPr lang="zh-CN" altLang="en-US" sz="1400" b="0" i="1" kern="1200">
                            <a:solidFill>
                              <a:schemeClr val="bg1"/>
                            </a:solidFill>
                            <a:latin typeface="Cambria Math" panose="02040503050406030204" pitchFamily="18" charset="0"/>
                            <a:ea typeface="+mn-ea"/>
                            <a:cs typeface="+mn-cs"/>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sz="1400" b="0" i="1" smtClean="0">
                                    <a:solidFill>
                                      <a:schemeClr val="bg1"/>
                                    </a:solidFill>
                                    <a:latin typeface="Cambria Math" panose="02040503050406030204" pitchFamily="18" charset="0"/>
                                  </a:rPr>
                                  <m:t>𝑝</m:t>
                                </m:r>
                                <m:r>
                                  <a:rPr lang="en-US" altLang="zh-CN" sz="1400" b="0" i="1" smtClean="0">
                                    <a:solidFill>
                                      <a:schemeClr val="bg1"/>
                                    </a:solidFill>
                                    <a:latin typeface="Cambria Math" panose="02040503050406030204" pitchFamily="18" charset="0"/>
                                  </a:rPr>
                                  <m:t>∧¬</m:t>
                                </m:r>
                                <m:r>
                                  <a:rPr lang="en-US" altLang="zh-CN" sz="1400" b="0" i="1" smtClean="0">
                                    <a:solidFill>
                                      <a:schemeClr val="bg1"/>
                                    </a:solidFill>
                                    <a:latin typeface="Cambria Math" panose="02040503050406030204" pitchFamily="18" charset="0"/>
                                  </a:rPr>
                                  <m:t>𝑞</m:t>
                                </m:r>
                              </m:oMath>
                            </m:oMathPara>
                          </a14:m>
                          <a:endParaRPr lang="zh-CN" altLang="en-US" sz="1400" b="0">
                            <a:solidFill>
                              <a:schemeClr val="bg1"/>
                            </a:solidFill>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schemeClr>
                        </a:solidFill>
                      </a:tcPr>
                    </a:tc>
                    <a:tc>
                      <a:txBody>
                        <a:bodyPr/>
                        <a:lstStyle/>
                        <a:p>
                          <a:pPr marL="0" algn="ctr" defTabSz="914400" rtl="0" eaLnBrk="1" latinLnBrk="0" hangingPunct="1"/>
                          <a14:m>
                            <m:oMathPara xmlns:m="http://schemas.openxmlformats.org/officeDocument/2006/math">
                              <m:oMathParaPr>
                                <m:jc m:val="centerGroup"/>
                              </m:oMathParaPr>
                              <m:oMath xmlns:m="http://schemas.openxmlformats.org/officeDocument/2006/math">
                                <m:r>
                                  <a:rPr lang="en-US" altLang="zh-CN" sz="1400" b="0" i="1" kern="1200" smtClean="0">
                                    <a:solidFill>
                                      <a:schemeClr val="bg1"/>
                                    </a:solidFill>
                                    <a:latin typeface="Cambria Math" panose="02040503050406030204" pitchFamily="18" charset="0"/>
                                    <a:ea typeface="+mn-ea"/>
                                    <a:cs typeface="+mn-cs"/>
                                  </a:rPr>
                                  <m:t>𝐵</m:t>
                                </m:r>
                                <m:r>
                                  <a:rPr lang="en-US" altLang="zh-CN" sz="1400" b="0" i="1" kern="1200" smtClean="0">
                                    <a:solidFill>
                                      <a:schemeClr val="bg1"/>
                                    </a:solidFill>
                                    <a:latin typeface="Cambria Math" panose="02040503050406030204" pitchFamily="18" charset="0"/>
                                    <a:ea typeface="+mn-ea"/>
                                    <a:cs typeface="+mn-cs"/>
                                  </a:rPr>
                                  <m:t>= </m:t>
                                </m:r>
                                <m:r>
                                  <a:rPr lang="en-US" altLang="zh-CN" sz="1400" b="0" i="1" kern="1200" smtClean="0">
                                    <a:solidFill>
                                      <a:schemeClr val="bg1"/>
                                    </a:solidFill>
                                    <a:latin typeface="Cambria Math" panose="02040503050406030204" pitchFamily="18" charset="0"/>
                                    <a:ea typeface="+mn-ea"/>
                                    <a:cs typeface="+mn-cs"/>
                                  </a:rPr>
                                  <m:t>𝑟</m:t>
                                </m:r>
                                <m:r>
                                  <a:rPr lang="en-US" altLang="zh-CN" sz="1400" b="0" i="1" kern="1200" smtClean="0">
                                    <a:solidFill>
                                      <a:schemeClr val="bg1"/>
                                    </a:solidFill>
                                    <a:latin typeface="Cambria Math" panose="02040503050406030204" pitchFamily="18" charset="0"/>
                                    <a:ea typeface="+mn-ea"/>
                                    <a:cs typeface="+mn-cs"/>
                                  </a:rPr>
                                  <m:t>∨</m:t>
                                </m:r>
                                <m:d>
                                  <m:dPr>
                                    <m:ctrlPr>
                                      <a:rPr lang="en-US" altLang="zh-CN" sz="1400" b="0" i="1" kern="1200" smtClean="0">
                                        <a:solidFill>
                                          <a:schemeClr val="bg1"/>
                                        </a:solidFill>
                                        <a:latin typeface="Cambria Math" panose="02040503050406030204" pitchFamily="18" charset="0"/>
                                        <a:ea typeface="+mn-ea"/>
                                        <a:cs typeface="+mn-cs"/>
                                      </a:rPr>
                                    </m:ctrlPr>
                                  </m:dPr>
                                  <m:e>
                                    <m:r>
                                      <a:rPr lang="en-US" altLang="zh-CN" sz="1400" b="0" i="1" kern="1200" smtClean="0">
                                        <a:solidFill>
                                          <a:schemeClr val="bg1"/>
                                        </a:solidFill>
                                        <a:latin typeface="Cambria Math" panose="02040503050406030204" pitchFamily="18" charset="0"/>
                                        <a:ea typeface="+mn-ea"/>
                                        <a:cs typeface="+mn-cs"/>
                                      </a:rPr>
                                      <m:t>𝑝</m:t>
                                    </m:r>
                                    <m:r>
                                      <a:rPr lang="en-US" altLang="zh-CN" sz="1400" b="0" i="1" kern="1200" smtClean="0">
                                        <a:solidFill>
                                          <a:schemeClr val="bg1"/>
                                        </a:solidFill>
                                        <a:latin typeface="Cambria Math" panose="02040503050406030204" pitchFamily="18" charset="0"/>
                                        <a:ea typeface="+mn-ea"/>
                                        <a:cs typeface="+mn-cs"/>
                                      </a:rPr>
                                      <m:t>∧¬</m:t>
                                    </m:r>
                                    <m:r>
                                      <a:rPr lang="en-US" altLang="zh-CN" sz="1400" b="0" i="1" kern="1200" smtClean="0">
                                        <a:solidFill>
                                          <a:schemeClr val="bg1"/>
                                        </a:solidFill>
                                        <a:latin typeface="Cambria Math" panose="02040503050406030204" pitchFamily="18" charset="0"/>
                                        <a:ea typeface="+mn-ea"/>
                                        <a:cs typeface="+mn-cs"/>
                                      </a:rPr>
                                      <m:t>𝑞</m:t>
                                    </m:r>
                                  </m:e>
                                </m:d>
                              </m:oMath>
                            </m:oMathPara>
                          </a14:m>
                          <a:endParaRPr lang="zh-CN" altLang="en-US" sz="1400" b="0" i="0" kern="1200">
                            <a:solidFill>
                              <a:schemeClr val="bg1"/>
                            </a:solidFill>
                            <a:latin typeface="Cambria Math" panose="02040503050406030204" pitchFamily="18" charset="0"/>
                            <a:ea typeface="+mn-ea"/>
                            <a:cs typeface="+mn-cs"/>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schemeClr>
                        </a:solidFill>
                      </a:tcPr>
                    </a:tc>
                    <a:tc>
                      <a:txBody>
                        <a:bodyPr/>
                        <a:lstStyle/>
                        <a:p>
                          <a:pPr marL="0" algn="ctr" defTabSz="914400" rtl="0" eaLnBrk="1" latinLnBrk="0" hangingPunct="1"/>
                          <a14:m>
                            <m:oMathPara xmlns:m="http://schemas.openxmlformats.org/officeDocument/2006/math">
                              <m:oMathParaPr>
                                <m:jc m:val="centerGroup"/>
                              </m:oMathParaPr>
                              <m:oMath xmlns:m="http://schemas.openxmlformats.org/officeDocument/2006/math">
                                <m:r>
                                  <a:rPr lang="en-US" altLang="zh-CN" sz="1400" b="0" i="1" kern="1200" smtClean="0">
                                    <a:solidFill>
                                      <a:schemeClr val="bg1"/>
                                    </a:solidFill>
                                    <a:latin typeface="Cambria Math" panose="02040503050406030204" pitchFamily="18" charset="0"/>
                                    <a:ea typeface="+mn-ea"/>
                                    <a:cs typeface="+mn-cs"/>
                                  </a:rPr>
                                  <m:t>𝑝</m:t>
                                </m:r>
                                <m:r>
                                  <a:rPr lang="en-US" altLang="zh-CN" sz="1400" b="0" i="1" kern="1200" smtClean="0">
                                    <a:solidFill>
                                      <a:schemeClr val="bg1"/>
                                    </a:solidFill>
                                    <a:latin typeface="Cambria Math" panose="02040503050406030204" pitchFamily="18" charset="0"/>
                                    <a:ea typeface="+mn-ea"/>
                                    <a:cs typeface="+mn-cs"/>
                                  </a:rPr>
                                  <m:t>∧</m:t>
                                </m:r>
                                <m:r>
                                  <a:rPr lang="en-US" altLang="zh-CN" sz="1400" b="0" i="1" kern="1200" smtClean="0">
                                    <a:solidFill>
                                      <a:schemeClr val="bg1"/>
                                    </a:solidFill>
                                    <a:latin typeface="Cambria Math" panose="02040503050406030204" pitchFamily="18" charset="0"/>
                                    <a:ea typeface="+mn-ea"/>
                                    <a:cs typeface="+mn-cs"/>
                                  </a:rPr>
                                  <m:t>𝑞</m:t>
                                </m:r>
                              </m:oMath>
                            </m:oMathPara>
                          </a14:m>
                          <a:endParaRPr lang="zh-CN" altLang="en-US" sz="1400" b="0" i="0" kern="1200">
                            <a:solidFill>
                              <a:schemeClr val="bg1"/>
                            </a:solidFill>
                            <a:latin typeface="Cambria Math" panose="02040503050406030204" pitchFamily="18" charset="0"/>
                            <a:ea typeface="+mn-ea"/>
                            <a:cs typeface="+mn-cs"/>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schemeClr>
                        </a:solidFill>
                      </a:tcPr>
                    </a:tc>
                    <a:tc>
                      <a:txBody>
                        <a:bodyPr/>
                        <a:lstStyle/>
                        <a:p>
                          <a:pPr marL="0" algn="ctr" defTabSz="914400" rtl="0" eaLnBrk="1" latinLnBrk="0" hangingPunct="1"/>
                          <a14:m>
                            <m:oMathPara xmlns:m="http://schemas.openxmlformats.org/officeDocument/2006/math">
                              <m:oMathParaPr>
                                <m:jc m:val="centerGroup"/>
                              </m:oMathParaPr>
                              <m:oMath xmlns:m="http://schemas.openxmlformats.org/officeDocument/2006/math">
                                <m:r>
                                  <a:rPr lang="en-US" altLang="zh-CN" sz="1400" b="0" i="1" kern="1200" smtClean="0">
                                    <a:solidFill>
                                      <a:schemeClr val="bg1"/>
                                    </a:solidFill>
                                    <a:latin typeface="Cambria Math" panose="02040503050406030204" pitchFamily="18" charset="0"/>
                                    <a:ea typeface="+mn-ea"/>
                                    <a:cs typeface="+mn-cs"/>
                                  </a:rPr>
                                  <m:t>𝐶</m:t>
                                </m:r>
                                <m:r>
                                  <a:rPr lang="en-US" altLang="zh-CN" sz="1400" b="0" i="1" kern="1200" smtClean="0">
                                    <a:solidFill>
                                      <a:schemeClr val="bg1"/>
                                    </a:solidFill>
                                    <a:latin typeface="Cambria Math" panose="02040503050406030204" pitchFamily="18" charset="0"/>
                                    <a:ea typeface="+mn-ea"/>
                                    <a:cs typeface="+mn-cs"/>
                                  </a:rPr>
                                  <m:t>=</m:t>
                                </m:r>
                                <m:r>
                                  <a:rPr lang="en-US" altLang="zh-CN" sz="1400" b="0" i="1" kern="1200" smtClean="0">
                                    <a:solidFill>
                                      <a:schemeClr val="bg1"/>
                                    </a:solidFill>
                                    <a:latin typeface="Cambria Math" panose="02040503050406030204" pitchFamily="18" charset="0"/>
                                    <a:ea typeface="+mn-ea"/>
                                    <a:cs typeface="+mn-cs"/>
                                  </a:rPr>
                                  <m:t>𝑟</m:t>
                                </m:r>
                                <m:r>
                                  <a:rPr lang="en-US" altLang="zh-CN" sz="1400" b="0" i="1" kern="1200" smtClean="0">
                                    <a:solidFill>
                                      <a:schemeClr val="bg1"/>
                                    </a:solidFill>
                                    <a:latin typeface="Cambria Math" panose="02040503050406030204" pitchFamily="18" charset="0"/>
                                    <a:ea typeface="+mn-ea"/>
                                    <a:cs typeface="+mn-cs"/>
                                  </a:rPr>
                                  <m:t>→</m:t>
                                </m:r>
                                <m:r>
                                  <a:rPr lang="en-US" altLang="zh-CN" sz="1400" b="0" i="1" kern="1200" smtClean="0">
                                    <a:solidFill>
                                      <a:schemeClr val="bg1"/>
                                    </a:solidFill>
                                    <a:latin typeface="Cambria Math" panose="02040503050406030204" pitchFamily="18" charset="0"/>
                                    <a:ea typeface="+mn-ea"/>
                                    <a:cs typeface="+mn-cs"/>
                                  </a:rPr>
                                  <m:t>𝑝</m:t>
                                </m:r>
                                <m:r>
                                  <a:rPr lang="en-US" altLang="zh-CN" sz="1400" b="0" i="1" kern="1200" smtClean="0">
                                    <a:solidFill>
                                      <a:schemeClr val="bg1"/>
                                    </a:solidFill>
                                    <a:latin typeface="Cambria Math" panose="02040503050406030204" pitchFamily="18" charset="0"/>
                                    <a:ea typeface="+mn-ea"/>
                                    <a:cs typeface="+mn-cs"/>
                                  </a:rPr>
                                  <m:t>∧</m:t>
                                </m:r>
                                <m:r>
                                  <a:rPr lang="en-US" altLang="zh-CN" sz="1400" b="0" i="1" kern="1200" smtClean="0">
                                    <a:solidFill>
                                      <a:schemeClr val="bg1"/>
                                    </a:solidFill>
                                    <a:latin typeface="Cambria Math" panose="02040503050406030204" pitchFamily="18" charset="0"/>
                                    <a:ea typeface="+mn-ea"/>
                                    <a:cs typeface="+mn-cs"/>
                                  </a:rPr>
                                  <m:t>𝑞</m:t>
                                </m:r>
                              </m:oMath>
                            </m:oMathPara>
                          </a14:m>
                          <a:endParaRPr lang="zh-CN" altLang="en-US" sz="1400" b="0" i="0" kern="1200">
                            <a:solidFill>
                              <a:schemeClr val="bg1"/>
                            </a:solidFill>
                            <a:latin typeface="Cambria Math" panose="02040503050406030204" pitchFamily="18" charset="0"/>
                            <a:ea typeface="+mn-ea"/>
                            <a:cs typeface="+mn-cs"/>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schemeClr>
                        </a:solidFill>
                      </a:tcPr>
                    </a:tc>
                    <a:tc>
                      <a:txBody>
                        <a:bodyPr/>
                        <a:lstStyle/>
                        <a:p>
                          <a:pPr marL="0" algn="ctr" defTabSz="914400" rtl="0" eaLnBrk="1" latinLnBrk="0" hangingPunct="1"/>
                          <a14:m>
                            <m:oMathPara xmlns:m="http://schemas.openxmlformats.org/officeDocument/2006/math">
                              <m:oMathParaPr>
                                <m:jc m:val="centerGroup"/>
                              </m:oMathParaPr>
                              <m:oMath xmlns:m="http://schemas.openxmlformats.org/officeDocument/2006/math">
                                <m:r>
                                  <a:rPr lang="en-US" altLang="zh-CN" sz="1400" b="0" i="1" smtClean="0">
                                    <a:solidFill>
                                      <a:schemeClr val="bg1"/>
                                    </a:solidFill>
                                    <a:latin typeface="Cambria Math" panose="02040503050406030204" pitchFamily="18" charset="0"/>
                                  </a:rPr>
                                  <m:t>𝐴</m:t>
                                </m:r>
                                <m:r>
                                  <a:rPr lang="en-US" altLang="zh-CN" sz="1400" b="0" i="1" kern="1200" smtClean="0">
                                    <a:solidFill>
                                      <a:schemeClr val="bg1"/>
                                    </a:solidFill>
                                    <a:latin typeface="Cambria Math" panose="02040503050406030204" pitchFamily="18" charset="0"/>
                                    <a:ea typeface="+mn-ea"/>
                                    <a:cs typeface="+mn-cs"/>
                                  </a:rPr>
                                  <m:t>=</m:t>
                                </m:r>
                                <m:r>
                                  <a:rPr lang="en-US" altLang="zh-CN" sz="1400" b="0" i="1" kern="1200" smtClean="0">
                                    <a:solidFill>
                                      <a:schemeClr val="bg1"/>
                                    </a:solidFill>
                                    <a:latin typeface="Cambria Math" panose="02040503050406030204" pitchFamily="18" charset="0"/>
                                    <a:ea typeface="+mn-ea"/>
                                    <a:cs typeface="+mn-cs"/>
                                  </a:rPr>
                                  <m:t>𝐵</m:t>
                                </m:r>
                                <m:r>
                                  <a:rPr lang="en-US" altLang="zh-CN" sz="1400" b="0" i="1" kern="1200" smtClean="0">
                                    <a:solidFill>
                                      <a:schemeClr val="bg1"/>
                                    </a:solidFill>
                                    <a:latin typeface="Cambria Math" panose="02040503050406030204" pitchFamily="18" charset="0"/>
                                    <a:ea typeface="+mn-ea"/>
                                    <a:cs typeface="+mn-cs"/>
                                  </a:rPr>
                                  <m:t>∧</m:t>
                                </m:r>
                                <m:r>
                                  <a:rPr lang="en-US" altLang="zh-CN" sz="1400" b="0" i="1" kern="1200" baseline="0" smtClean="0">
                                    <a:solidFill>
                                      <a:schemeClr val="bg1"/>
                                    </a:solidFill>
                                    <a:latin typeface="Cambria Math" panose="02040503050406030204" pitchFamily="18" charset="0"/>
                                    <a:ea typeface="+mn-ea"/>
                                    <a:cs typeface="+mn-cs"/>
                                  </a:rPr>
                                  <m:t>𝐶</m:t>
                                </m:r>
                              </m:oMath>
                            </m:oMathPara>
                          </a14:m>
                          <a:endParaRPr lang="zh-CN" altLang="en-US" sz="1400" b="0" i="1" kern="1200">
                            <a:solidFill>
                              <a:schemeClr val="bg1"/>
                            </a:solidFill>
                            <a:latin typeface="Cambria Math" panose="02040503050406030204" pitchFamily="18" charset="0"/>
                            <a:ea typeface="+mn-ea"/>
                            <a:cs typeface="+mn-cs"/>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schemeClr>
                        </a:solidFill>
                      </a:tcPr>
                    </a:tc>
                    <a:extLst>
                      <a:ext uri="{0D108BD9-81ED-4DB2-BD59-A6C34878D82A}">
                        <a16:rowId xmlns:a16="http://schemas.microsoft.com/office/drawing/2014/main" val="2136560173"/>
                      </a:ext>
                    </a:extLst>
                  </a:tr>
                  <a:tr h="327619">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a:solidFill>
                                <a:schemeClr val="accent2">
                                  <a:lumMod val="50000"/>
                                </a:schemeClr>
                              </a:solidFill>
                            </a:rPr>
                            <a:t>1</a:t>
                          </a:r>
                          <a:endParaRPr lang="zh-CN" altLang="en-US" sz="1400" b="1">
                            <a:solidFill>
                              <a:schemeClr val="accent2">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1178464426"/>
                      </a:ext>
                    </a:extLst>
                  </a:tr>
                  <a:tr h="327619">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40000"/>
                            <a:lumOff val="6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a:solidFill>
                                <a:schemeClr val="accent2">
                                  <a:lumMod val="50000"/>
                                </a:schemeClr>
                              </a:solidFill>
                            </a:rPr>
                            <a:t>1</a:t>
                          </a:r>
                          <a:endParaRPr lang="zh-CN" altLang="en-US" sz="1400" b="1">
                            <a:solidFill>
                              <a:schemeClr val="accent2">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rgbClr val="C00000"/>
                              </a:solidFill>
                              <a:latin typeface="+mn-lt"/>
                              <a:ea typeface="+mn-ea"/>
                              <a:cs typeface="+mn-cs"/>
                            </a:rPr>
                            <a:t>1</a:t>
                          </a: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40000"/>
                            <a:lumOff val="6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615803460"/>
                      </a:ext>
                    </a:extLst>
                  </a:tr>
                  <a:tr h="327619">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1981090712"/>
                      </a:ext>
                    </a:extLst>
                  </a:tr>
                  <a:tr h="327619">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40000"/>
                            <a:lumOff val="6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rgbClr val="C00000"/>
                              </a:solidFill>
                              <a:latin typeface="+mn-lt"/>
                              <a:ea typeface="+mn-ea"/>
                              <a:cs typeface="+mn-cs"/>
                            </a:rPr>
                            <a:t>1</a:t>
                          </a: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40000"/>
                            <a:lumOff val="6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2119871782"/>
                      </a:ext>
                    </a:extLst>
                  </a:tr>
                  <a:tr h="327619">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3361361477"/>
                      </a:ext>
                    </a:extLst>
                  </a:tr>
                  <a:tr h="327619">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40000"/>
                            <a:lumOff val="6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rgbClr val="C00000"/>
                              </a:solidFill>
                              <a:latin typeface="+mn-lt"/>
                              <a:ea typeface="+mn-ea"/>
                              <a:cs typeface="+mn-cs"/>
                            </a:rPr>
                            <a:t>1</a:t>
                          </a: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40000"/>
                            <a:lumOff val="6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2822622205"/>
                      </a:ext>
                    </a:extLst>
                  </a:tr>
                  <a:tr h="327619">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1068817845"/>
                      </a:ext>
                    </a:extLst>
                  </a:tr>
                  <a:tr h="327619">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40000"/>
                            <a:lumOff val="6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rgbClr val="C00000"/>
                              </a:solidFill>
                              <a:latin typeface="+mn-lt"/>
                              <a:ea typeface="+mn-ea"/>
                              <a:cs typeface="+mn-cs"/>
                            </a:rPr>
                            <a:t>1</a:t>
                          </a: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40000"/>
                            <a:lumOff val="6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1936679581"/>
                      </a:ext>
                    </a:extLst>
                  </a:tr>
                </a:tbl>
              </a:graphicData>
            </a:graphic>
          </p:graphicFrame>
        </mc:Choice>
        <mc:Fallback xmlns="">
          <p:graphicFrame>
            <p:nvGraphicFramePr>
              <p:cNvPr id="37" name="表格 36">
                <a:extLst>
                  <a:ext uri="{FF2B5EF4-FFF2-40B4-BE49-F238E27FC236}">
                    <a16:creationId xmlns:a16="http://schemas.microsoft.com/office/drawing/2014/main" id="{A3CC7E57-B3AF-4781-B673-96BAAC313606}"/>
                  </a:ext>
                </a:extLst>
              </p:cNvPr>
              <p:cNvGraphicFramePr>
                <a:graphicFrameLocks noGrp="1"/>
              </p:cNvGraphicFramePr>
              <p:nvPr>
                <p:extLst>
                  <p:ext uri="{D42A27DB-BD31-4B8C-83A1-F6EECF244321}">
                    <p14:modId xmlns:p14="http://schemas.microsoft.com/office/powerpoint/2010/main" val="49457758"/>
                  </p:ext>
                </p:extLst>
              </p:nvPr>
            </p:nvGraphicFramePr>
            <p:xfrm>
              <a:off x="4634197" y="2804861"/>
              <a:ext cx="6997814" cy="2991792"/>
            </p:xfrm>
            <a:graphic>
              <a:graphicData uri="http://schemas.openxmlformats.org/drawingml/2006/table">
                <a:tbl>
                  <a:tblPr firstRow="1" bandRow="1">
                    <a:tableStyleId>{5C22544A-7EE6-4342-B048-85BDC9FD1C3A}</a:tableStyleId>
                  </a:tblPr>
                  <a:tblGrid>
                    <a:gridCol w="352642">
                      <a:extLst>
                        <a:ext uri="{9D8B030D-6E8A-4147-A177-3AD203B41FA5}">
                          <a16:colId xmlns:a16="http://schemas.microsoft.com/office/drawing/2014/main" val="3646969759"/>
                        </a:ext>
                      </a:extLst>
                    </a:gridCol>
                    <a:gridCol w="424475">
                      <a:extLst>
                        <a:ext uri="{9D8B030D-6E8A-4147-A177-3AD203B41FA5}">
                          <a16:colId xmlns:a16="http://schemas.microsoft.com/office/drawing/2014/main" val="2385045719"/>
                        </a:ext>
                      </a:extLst>
                    </a:gridCol>
                    <a:gridCol w="411416">
                      <a:extLst>
                        <a:ext uri="{9D8B030D-6E8A-4147-A177-3AD203B41FA5}">
                          <a16:colId xmlns:a16="http://schemas.microsoft.com/office/drawing/2014/main" val="2657298211"/>
                        </a:ext>
                      </a:extLst>
                    </a:gridCol>
                    <a:gridCol w="516606">
                      <a:extLst>
                        <a:ext uri="{9D8B030D-6E8A-4147-A177-3AD203B41FA5}">
                          <a16:colId xmlns:a16="http://schemas.microsoft.com/office/drawing/2014/main" val="2026744481"/>
                        </a:ext>
                      </a:extLst>
                    </a:gridCol>
                    <a:gridCol w="796709">
                      <a:extLst>
                        <a:ext uri="{9D8B030D-6E8A-4147-A177-3AD203B41FA5}">
                          <a16:colId xmlns:a16="http://schemas.microsoft.com/office/drawing/2014/main" val="1157612828"/>
                        </a:ext>
                      </a:extLst>
                    </a:gridCol>
                    <a:gridCol w="1593418">
                      <a:extLst>
                        <a:ext uri="{9D8B030D-6E8A-4147-A177-3AD203B41FA5}">
                          <a16:colId xmlns:a16="http://schemas.microsoft.com/office/drawing/2014/main" val="1060052825"/>
                        </a:ext>
                      </a:extLst>
                    </a:gridCol>
                    <a:gridCol w="666101">
                      <a:extLst>
                        <a:ext uri="{9D8B030D-6E8A-4147-A177-3AD203B41FA5}">
                          <a16:colId xmlns:a16="http://schemas.microsoft.com/office/drawing/2014/main" val="1950704489"/>
                        </a:ext>
                      </a:extLst>
                    </a:gridCol>
                    <a:gridCol w="1273428">
                      <a:extLst>
                        <a:ext uri="{9D8B030D-6E8A-4147-A177-3AD203B41FA5}">
                          <a16:colId xmlns:a16="http://schemas.microsoft.com/office/drawing/2014/main" val="1122696659"/>
                        </a:ext>
                      </a:extLst>
                    </a:gridCol>
                    <a:gridCol w="963019">
                      <a:extLst>
                        <a:ext uri="{9D8B030D-6E8A-4147-A177-3AD203B41FA5}">
                          <a16:colId xmlns:a16="http://schemas.microsoft.com/office/drawing/2014/main" val="3752349070"/>
                        </a:ext>
                      </a:extLst>
                    </a:gridCol>
                  </a:tblGrid>
                  <a:tr h="370840">
                    <a:tc>
                      <a:txBody>
                        <a:bodyPr/>
                        <a:lstStyle/>
                        <a:p>
                          <a:endParaRPr lang="zh-CN"/>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13"/>
                          <a:stretch>
                            <a:fillRect l="-1724" t="-1639" r="-1882759" b="-719672"/>
                          </a:stretch>
                        </a:blipFill>
                      </a:tcPr>
                    </a:tc>
                    <a:tc>
                      <a:txBody>
                        <a:bodyPr/>
                        <a:lstStyle/>
                        <a:p>
                          <a:endParaRPr lang="zh-CN"/>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13"/>
                          <a:stretch>
                            <a:fillRect l="-84286" t="-1639" r="-1460000" b="-719672"/>
                          </a:stretch>
                        </a:blipFill>
                      </a:tcPr>
                    </a:tc>
                    <a:tc>
                      <a:txBody>
                        <a:bodyPr/>
                        <a:lstStyle/>
                        <a:p>
                          <a:endParaRPr lang="zh-CN"/>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13"/>
                          <a:stretch>
                            <a:fillRect l="-192537" t="-1639" r="-1425373" b="-719672"/>
                          </a:stretch>
                        </a:blipFill>
                      </a:tcPr>
                    </a:tc>
                    <a:tc>
                      <a:txBody>
                        <a:bodyPr/>
                        <a:lstStyle/>
                        <a:p>
                          <a:endParaRPr lang="zh-CN"/>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13"/>
                          <a:stretch>
                            <a:fillRect l="-230588" t="-1639" r="-1023529" b="-719672"/>
                          </a:stretch>
                        </a:blipFill>
                      </a:tcPr>
                    </a:tc>
                    <a:tc>
                      <a:txBody>
                        <a:bodyPr/>
                        <a:lstStyle/>
                        <a:p>
                          <a:endParaRPr lang="zh-CN"/>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13"/>
                          <a:stretch>
                            <a:fillRect l="-214504" t="-1639" r="-564122" b="-719672"/>
                          </a:stretch>
                        </a:blipFill>
                      </a:tcPr>
                    </a:tc>
                    <a:tc>
                      <a:txBody>
                        <a:bodyPr/>
                        <a:lstStyle/>
                        <a:p>
                          <a:endParaRPr lang="zh-CN"/>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13"/>
                          <a:stretch>
                            <a:fillRect l="-157854" t="-1639" r="-183142" b="-719672"/>
                          </a:stretch>
                        </a:blipFill>
                      </a:tcPr>
                    </a:tc>
                    <a:tc>
                      <a:txBody>
                        <a:bodyPr/>
                        <a:lstStyle/>
                        <a:p>
                          <a:endParaRPr lang="zh-CN"/>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13"/>
                          <a:stretch>
                            <a:fillRect l="-611818" t="-1639" r="-334545" b="-719672"/>
                          </a:stretch>
                        </a:blipFill>
                      </a:tcPr>
                    </a:tc>
                    <a:tc>
                      <a:txBody>
                        <a:bodyPr/>
                        <a:lstStyle/>
                        <a:p>
                          <a:endParaRPr lang="zh-CN"/>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13"/>
                          <a:stretch>
                            <a:fillRect l="-374641" t="-1639" r="-76077" b="-719672"/>
                          </a:stretch>
                        </a:blipFill>
                      </a:tcPr>
                    </a:tc>
                    <a:tc>
                      <a:txBody>
                        <a:bodyPr/>
                        <a:lstStyle/>
                        <a:p>
                          <a:endParaRPr lang="zh-CN"/>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13"/>
                          <a:stretch>
                            <a:fillRect l="-627848" t="-1639" r="-633" b="-719672"/>
                          </a:stretch>
                        </a:blipFill>
                      </a:tcPr>
                    </a:tc>
                    <a:extLst>
                      <a:ext uri="{0D108BD9-81ED-4DB2-BD59-A6C34878D82A}">
                        <a16:rowId xmlns:a16="http://schemas.microsoft.com/office/drawing/2014/main" val="2136560173"/>
                      </a:ext>
                    </a:extLst>
                  </a:tr>
                  <a:tr h="327619">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a:solidFill>
                                <a:schemeClr val="accent2">
                                  <a:lumMod val="50000"/>
                                </a:schemeClr>
                              </a:solidFill>
                            </a:rPr>
                            <a:t>1</a:t>
                          </a:r>
                          <a:endParaRPr lang="zh-CN" altLang="en-US" sz="1400" b="1">
                            <a:solidFill>
                              <a:schemeClr val="accent2">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1178464426"/>
                      </a:ext>
                    </a:extLst>
                  </a:tr>
                  <a:tr h="327619">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40000"/>
                            <a:lumOff val="6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a:solidFill>
                                <a:schemeClr val="accent2">
                                  <a:lumMod val="50000"/>
                                </a:schemeClr>
                              </a:solidFill>
                            </a:rPr>
                            <a:t>1</a:t>
                          </a:r>
                          <a:endParaRPr lang="zh-CN" altLang="en-US" sz="1400" b="1">
                            <a:solidFill>
                              <a:schemeClr val="accent2">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rgbClr val="C00000"/>
                              </a:solidFill>
                              <a:latin typeface="+mn-lt"/>
                              <a:ea typeface="+mn-ea"/>
                              <a:cs typeface="+mn-cs"/>
                            </a:rPr>
                            <a:t>1</a:t>
                          </a: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40000"/>
                            <a:lumOff val="6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615803460"/>
                      </a:ext>
                    </a:extLst>
                  </a:tr>
                  <a:tr h="327619">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1981090712"/>
                      </a:ext>
                    </a:extLst>
                  </a:tr>
                  <a:tr h="327619">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40000"/>
                            <a:lumOff val="6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rgbClr val="C00000"/>
                              </a:solidFill>
                              <a:latin typeface="+mn-lt"/>
                              <a:ea typeface="+mn-ea"/>
                              <a:cs typeface="+mn-cs"/>
                            </a:rPr>
                            <a:t>1</a:t>
                          </a: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40000"/>
                            <a:lumOff val="6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2119871782"/>
                      </a:ext>
                    </a:extLst>
                  </a:tr>
                  <a:tr h="327619">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3361361477"/>
                      </a:ext>
                    </a:extLst>
                  </a:tr>
                  <a:tr h="327619">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40000"/>
                            <a:lumOff val="6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rgbClr val="C00000"/>
                              </a:solidFill>
                              <a:latin typeface="+mn-lt"/>
                              <a:ea typeface="+mn-ea"/>
                              <a:cs typeface="+mn-cs"/>
                            </a:rPr>
                            <a:t>1</a:t>
                          </a: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40000"/>
                            <a:lumOff val="6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2822622205"/>
                      </a:ext>
                    </a:extLst>
                  </a:tr>
                  <a:tr h="327619">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1068817845"/>
                      </a:ext>
                    </a:extLst>
                  </a:tr>
                  <a:tr h="327619">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40000"/>
                            <a:lumOff val="6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rgbClr val="C00000"/>
                              </a:solidFill>
                              <a:latin typeface="+mn-lt"/>
                              <a:ea typeface="+mn-ea"/>
                              <a:cs typeface="+mn-cs"/>
                            </a:rPr>
                            <a:t>1</a:t>
                          </a: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40000"/>
                            <a:lumOff val="6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1936679581"/>
                      </a:ext>
                    </a:extLst>
                  </a:tr>
                </a:tbl>
              </a:graphicData>
            </a:graphic>
          </p:graphicFrame>
        </mc:Fallback>
      </mc:AlternateContent>
    </p:spTree>
    <p:extLst>
      <p:ext uri="{BB962C8B-B14F-4D97-AF65-F5344CB8AC3E}">
        <p14:creationId xmlns:p14="http://schemas.microsoft.com/office/powerpoint/2010/main" val="35282051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命题逻辑公式的语义</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第三讲 命题逻辑公式语法和语义</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A84936A-AD8A-4245-A4DE-139658DA8B11}" type="slidenum">
              <a:rPr lang="en-US" altLang="zh-CN" smtClean="0">
                <a:latin typeface="Arial" panose="020B0604020202020204" pitchFamily="34" charset="0"/>
                <a:ea typeface="楷体" panose="02010609060101010101" pitchFamily="49" charset="-122"/>
                <a:cs typeface="Arial" panose="020B0604020202020204" pitchFamily="34" charset="0"/>
              </a:rPr>
              <a:t>24</a:t>
            </a:fld>
            <a:r>
              <a:rPr lang="en-US" altLang="zh-CN">
                <a:latin typeface="Arial" panose="020B0604020202020204" pitchFamily="34" charset="0"/>
                <a:ea typeface="楷体" panose="02010609060101010101" pitchFamily="49" charset="-122"/>
                <a:cs typeface="Arial" panose="020B0604020202020204" pitchFamily="34" charset="0"/>
              </a:rPr>
              <a:t>/38</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快速构造命题逻辑公式真值表举例</a:t>
            </a: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0CB59A24-8899-43DE-9679-423294C551C0}"/>
                  </a:ext>
                </a:extLst>
              </p:cNvPr>
              <p:cNvSpPr txBox="1"/>
              <p:nvPr/>
            </p:nvSpPr>
            <p:spPr>
              <a:xfrm>
                <a:off x="569842" y="1108803"/>
                <a:ext cx="8027403" cy="1431161"/>
              </a:xfrm>
              <a:prstGeom prst="rect">
                <a:avLst/>
              </a:prstGeom>
              <a:solidFill>
                <a:srgbClr val="E5EFE5"/>
              </a:solidFill>
            </p:spPr>
            <p:txBody>
              <a:bodyPr wrap="square" rtlCol="0">
                <a:spAutoFit/>
              </a:bodyPr>
              <a:lstStyle/>
              <a:p>
                <a:pPr>
                  <a:spcBef>
                    <a:spcPts val="300"/>
                  </a:spcBef>
                  <a:spcAft>
                    <a:spcPts val="300"/>
                  </a:spcAft>
                </a:pPr>
                <a:r>
                  <a:rPr lang="zh-CN" altLang="en-US" sz="2000" b="1" dirty="0">
                    <a:solidFill>
                      <a:srgbClr val="002060"/>
                    </a:solidFill>
                    <a:latin typeface="楷体" panose="02010609060101010101" pitchFamily="49" charset="-122"/>
                    <a:ea typeface="楷体" panose="02010609060101010101" pitchFamily="49" charset="-122"/>
                  </a:rPr>
                  <a:t>构造公式</a:t>
                </a:r>
                <a14:m>
                  <m:oMath xmlns:m="http://schemas.openxmlformats.org/officeDocument/2006/math">
                    <m:r>
                      <a:rPr lang="en-US" altLang="zh-CN" sz="2000" b="1" i="1" smtClean="0">
                        <a:solidFill>
                          <a:srgbClr val="002060"/>
                        </a:solidFill>
                        <a:latin typeface="Cambria Math" panose="02040503050406030204" pitchFamily="18" charset="0"/>
                      </a:rPr>
                      <m:t>𝑨</m:t>
                    </m:r>
                    <m:r>
                      <a:rPr lang="en-US" altLang="zh-CN" sz="2000" b="1" i="1" smtClean="0">
                        <a:solidFill>
                          <a:srgbClr val="002060"/>
                        </a:solidFill>
                        <a:latin typeface="Cambria Math" panose="02040503050406030204" pitchFamily="18" charset="0"/>
                      </a:rPr>
                      <m:t>=</m:t>
                    </m:r>
                    <m:r>
                      <a:rPr lang="en-US" altLang="zh-CN" sz="2000" b="1" i="0" smtClean="0">
                        <a:solidFill>
                          <a:srgbClr val="002060"/>
                        </a:solidFill>
                        <a:latin typeface="Cambria Math" panose="02040503050406030204" pitchFamily="18" charset="0"/>
                      </a:rPr>
                      <m:t> </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𝒓</m:t>
                    </m:r>
                    <m:r>
                      <a:rPr lang="en-US" altLang="zh-CN" sz="2000" b="1" i="1" smtClean="0">
                        <a:solidFill>
                          <a:srgbClr val="002060"/>
                        </a:solidFill>
                        <a:latin typeface="Cambria Math" panose="02040503050406030204" pitchFamily="18" charset="0"/>
                      </a:rPr>
                      <m:t>∨</m:t>
                    </m:r>
                    <m:d>
                      <m:dPr>
                        <m:ctrlPr>
                          <a:rPr lang="en-US" altLang="zh-CN" sz="2000" b="1" i="1" smtClean="0">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𝒑</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𝒒</m:t>
                        </m:r>
                      </m:e>
                    </m:d>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𝒓</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𝒑</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𝒒</m:t>
                    </m:r>
                    <m:r>
                      <a:rPr lang="en-US" altLang="zh-CN" sz="2000" b="1" i="1" smtClean="0">
                        <a:solidFill>
                          <a:srgbClr val="002060"/>
                        </a:solidFill>
                        <a:latin typeface="Cambria Math" panose="02040503050406030204" pitchFamily="18" charset="0"/>
                      </a:rPr>
                      <m:t>)</m:t>
                    </m:r>
                  </m:oMath>
                </a14:m>
                <a:r>
                  <a:rPr lang="zh-CN" altLang="en-US" sz="2000" b="1" dirty="0">
                    <a:solidFill>
                      <a:srgbClr val="002060"/>
                    </a:solidFill>
                    <a:latin typeface="楷体" panose="02010609060101010101" pitchFamily="49" charset="-122"/>
                    <a:ea typeface="楷体" panose="02010609060101010101" pitchFamily="49" charset="-122"/>
                  </a:rPr>
                  <a:t>的真值表</a:t>
                </a:r>
              </a:p>
              <a:p>
                <a:pPr marL="285750" indent="-285750">
                  <a:spcBef>
                    <a:spcPts val="300"/>
                  </a:spcBef>
                  <a:spcAft>
                    <a:spcPts val="300"/>
                  </a:spcAft>
                  <a:buFont typeface="Arial" panose="020B0604020202020204" pitchFamily="34" charset="0"/>
                  <a:buChar char="•"/>
                </a:pPr>
                <a:r>
                  <a:rPr lang="zh-CN" altLang="en-US" b="1" i="0" dirty="0">
                    <a:solidFill>
                      <a:srgbClr val="C00000"/>
                    </a:solidFill>
                    <a:latin typeface="+mj-lt"/>
                  </a:rPr>
                  <a:t>第一行按照计算顺序列出子公式，可用大写字母代表子公式</a:t>
                </a:r>
                <a:endParaRPr lang="en-US" altLang="zh-CN" b="1" i="0" dirty="0">
                  <a:solidFill>
                    <a:srgbClr val="C00000"/>
                  </a:solidFill>
                  <a:latin typeface="+mj-lt"/>
                </a:endParaRPr>
              </a:p>
              <a:p>
                <a:pPr marL="285750" indent="-285750">
                  <a:spcBef>
                    <a:spcPts val="300"/>
                  </a:spcBef>
                  <a:spcAft>
                    <a:spcPts val="300"/>
                  </a:spcAft>
                  <a:buFont typeface="Arial" panose="020B0604020202020204" pitchFamily="34" charset="0"/>
                  <a:buChar char="•"/>
                </a:pPr>
                <a:r>
                  <a:rPr lang="zh-CN" altLang="en-US" b="1" dirty="0">
                    <a:solidFill>
                      <a:srgbClr val="C00000"/>
                    </a:solidFill>
                    <a:latin typeface="+mj-lt"/>
                  </a:rPr>
                  <a:t>基于逻辑运算符特点和真值赋值函数排列顺序快速确定每个表格单元的真值</a:t>
                </a:r>
                <a:endParaRPr lang="en-US" altLang="zh-CN" b="1" dirty="0">
                  <a:solidFill>
                    <a:srgbClr val="C00000"/>
                  </a:solidFill>
                  <a:latin typeface="+mj-lt"/>
                </a:endParaRPr>
              </a:p>
              <a:p>
                <a:pPr marL="742950" lvl="1" indent="-285750">
                  <a:spcBef>
                    <a:spcPts val="300"/>
                  </a:spcBef>
                  <a:spcAft>
                    <a:spcPts val="300"/>
                  </a:spcAft>
                  <a:buFont typeface="Arial" panose="020B0604020202020204" pitchFamily="34" charset="0"/>
                  <a:buChar char="•"/>
                </a:pPr>
                <a:r>
                  <a:rPr lang="zh-CN" altLang="en-US" sz="1600" b="1" dirty="0">
                    <a:solidFill>
                      <a:schemeClr val="accent6">
                        <a:lumMod val="50000"/>
                      </a:schemeClr>
                    </a:solidFill>
                    <a:latin typeface="楷体" panose="02010609060101010101" pitchFamily="49" charset="-122"/>
                    <a:ea typeface="楷体" panose="02010609060101010101" pitchFamily="49" charset="-122"/>
                  </a:rPr>
                  <a:t>析取：第一个析取分支真值为假，整个析取式真值等于第二个析取分支真值</a:t>
                </a:r>
              </a:p>
            </p:txBody>
          </p:sp>
        </mc:Choice>
        <mc:Fallback xmlns="">
          <p:sp>
            <p:nvSpPr>
              <p:cNvPr id="11" name="文本框 10">
                <a:extLst>
                  <a:ext uri="{FF2B5EF4-FFF2-40B4-BE49-F238E27FC236}">
                    <a16:creationId xmlns:a16="http://schemas.microsoft.com/office/drawing/2014/main" id="{0CB59A24-8899-43DE-9679-423294C551C0}"/>
                  </a:ext>
                </a:extLst>
              </p:cNvPr>
              <p:cNvSpPr txBox="1">
                <a:spLocks noRot="1" noChangeAspect="1" noMove="1" noResize="1" noEditPoints="1" noAdjustHandles="1" noChangeArrowheads="1" noChangeShapeType="1" noTextEdit="1"/>
              </p:cNvSpPr>
              <p:nvPr/>
            </p:nvSpPr>
            <p:spPr>
              <a:xfrm>
                <a:off x="569842" y="1108803"/>
                <a:ext cx="8027403" cy="1431161"/>
              </a:xfrm>
              <a:prstGeom prst="rect">
                <a:avLst/>
              </a:prstGeom>
              <a:blipFill>
                <a:blip r:embed="rId2"/>
                <a:stretch>
                  <a:fillRect l="-759" t="-3404" r="-683" b="-4681"/>
                </a:stretch>
              </a:blipFill>
            </p:spPr>
            <p:txBody>
              <a:bodyPr/>
              <a:lstStyle/>
              <a:p>
                <a:r>
                  <a:rPr lang="zh-CN" altLang="en-US">
                    <a:noFill/>
                  </a:rPr>
                  <a:t> </a:t>
                </a:r>
              </a:p>
            </p:txBody>
          </p:sp>
        </mc:Fallback>
      </mc:AlternateContent>
      <p:grpSp>
        <p:nvGrpSpPr>
          <p:cNvPr id="12" name="组合 11">
            <a:extLst>
              <a:ext uri="{FF2B5EF4-FFF2-40B4-BE49-F238E27FC236}">
                <a16:creationId xmlns:a16="http://schemas.microsoft.com/office/drawing/2014/main" id="{20F4020D-0F7D-439F-AC26-07AA140BBE26}"/>
              </a:ext>
            </a:extLst>
          </p:cNvPr>
          <p:cNvGrpSpPr/>
          <p:nvPr/>
        </p:nvGrpSpPr>
        <p:grpSpPr>
          <a:xfrm>
            <a:off x="569842" y="2704807"/>
            <a:ext cx="3682122" cy="3221507"/>
            <a:chOff x="1788669" y="2359126"/>
            <a:chExt cx="3917501" cy="3374884"/>
          </a:xfrm>
        </p:grpSpPr>
        <mc:AlternateContent xmlns:mc="http://schemas.openxmlformats.org/markup-compatibility/2006" xmlns:a14="http://schemas.microsoft.com/office/drawing/2010/main">
          <mc:Choice Requires="a14">
            <p:sp>
              <p:nvSpPr>
                <p:cNvPr id="13" name="椭圆 12">
                  <a:extLst>
                    <a:ext uri="{FF2B5EF4-FFF2-40B4-BE49-F238E27FC236}">
                      <a16:creationId xmlns:a16="http://schemas.microsoft.com/office/drawing/2014/main" id="{5AEBE650-6E50-4E6E-8EE3-2A25E0121B18}"/>
                    </a:ext>
                  </a:extLst>
                </p:cNvPr>
                <p:cNvSpPr/>
                <p:nvPr/>
              </p:nvSpPr>
              <p:spPr>
                <a:xfrm>
                  <a:off x="3261879" y="2359126"/>
                  <a:ext cx="351183" cy="32234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smtClean="0">
                            <a:solidFill>
                              <a:srgbClr val="002060"/>
                            </a:solidFill>
                            <a:latin typeface="Cambria Math" panose="02040503050406030204" pitchFamily="18" charset="0"/>
                          </a:rPr>
                          <m:t>∧</m:t>
                        </m:r>
                      </m:oMath>
                    </m:oMathPara>
                  </a14:m>
                  <a:endParaRPr lang="zh-CN" altLang="en-US">
                    <a:solidFill>
                      <a:srgbClr val="002060"/>
                    </a:solidFill>
                  </a:endParaRPr>
                </a:p>
              </p:txBody>
            </p:sp>
          </mc:Choice>
          <mc:Fallback xmlns="">
            <p:sp>
              <p:nvSpPr>
                <p:cNvPr id="3" name="椭圆 2">
                  <a:extLst>
                    <a:ext uri="{FF2B5EF4-FFF2-40B4-BE49-F238E27FC236}">
                      <a16:creationId xmlns:a16="http://schemas.microsoft.com/office/drawing/2014/main" id="{42EF00DB-E826-4404-AB41-7487F3B7CB3C}"/>
                    </a:ext>
                  </a:extLst>
                </p:cNvPr>
                <p:cNvSpPr>
                  <a:spLocks noRot="1" noChangeAspect="1" noMove="1" noResize="1" noEditPoints="1" noAdjustHandles="1" noChangeArrowheads="1" noChangeShapeType="1" noTextEdit="1"/>
                </p:cNvSpPr>
                <p:nvPr/>
              </p:nvSpPr>
              <p:spPr>
                <a:xfrm>
                  <a:off x="3261879" y="2359126"/>
                  <a:ext cx="351183" cy="322342"/>
                </a:xfrm>
                <a:prstGeom prst="ellipse">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椭圆 13">
                  <a:extLst>
                    <a:ext uri="{FF2B5EF4-FFF2-40B4-BE49-F238E27FC236}">
                      <a16:creationId xmlns:a16="http://schemas.microsoft.com/office/drawing/2014/main" id="{F5E455A7-841B-440A-BA89-66D9D7C0D556}"/>
                    </a:ext>
                  </a:extLst>
                </p:cNvPr>
                <p:cNvSpPr/>
                <p:nvPr/>
              </p:nvSpPr>
              <p:spPr>
                <a:xfrm>
                  <a:off x="2295936" y="3032010"/>
                  <a:ext cx="351183" cy="32234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b="0" i="1" smtClean="0">
                            <a:solidFill>
                              <a:srgbClr val="002060"/>
                            </a:solidFill>
                            <a:latin typeface="Cambria Math" panose="02040503050406030204" pitchFamily="18" charset="0"/>
                          </a:rPr>
                          <m:t>∨</m:t>
                        </m:r>
                      </m:oMath>
                    </m:oMathPara>
                  </a14:m>
                  <a:endParaRPr lang="zh-CN" altLang="en-US">
                    <a:solidFill>
                      <a:srgbClr val="002060"/>
                    </a:solidFill>
                  </a:endParaRPr>
                </a:p>
              </p:txBody>
            </p:sp>
          </mc:Choice>
          <mc:Fallback xmlns="">
            <p:sp>
              <p:nvSpPr>
                <p:cNvPr id="12" name="椭圆 11">
                  <a:extLst>
                    <a:ext uri="{FF2B5EF4-FFF2-40B4-BE49-F238E27FC236}">
                      <a16:creationId xmlns:a16="http://schemas.microsoft.com/office/drawing/2014/main" id="{8B114A17-3CFF-498A-AC6C-3BE783C0E3B0}"/>
                    </a:ext>
                  </a:extLst>
                </p:cNvPr>
                <p:cNvSpPr>
                  <a:spLocks noRot="1" noChangeAspect="1" noMove="1" noResize="1" noEditPoints="1" noAdjustHandles="1" noChangeArrowheads="1" noChangeShapeType="1" noTextEdit="1"/>
                </p:cNvSpPr>
                <p:nvPr/>
              </p:nvSpPr>
              <p:spPr>
                <a:xfrm>
                  <a:off x="2295936" y="3032010"/>
                  <a:ext cx="351183" cy="322342"/>
                </a:xfrm>
                <a:prstGeom prst="ellipse">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椭圆 14">
                  <a:extLst>
                    <a:ext uri="{FF2B5EF4-FFF2-40B4-BE49-F238E27FC236}">
                      <a16:creationId xmlns:a16="http://schemas.microsoft.com/office/drawing/2014/main" id="{A0ADBB86-AF68-4203-9FA3-280E6FBDF47A}"/>
                    </a:ext>
                  </a:extLst>
                </p:cNvPr>
                <p:cNvSpPr/>
                <p:nvPr/>
              </p:nvSpPr>
              <p:spPr>
                <a:xfrm>
                  <a:off x="4191744" y="3042524"/>
                  <a:ext cx="351183" cy="32234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smtClean="0">
                            <a:solidFill>
                              <a:srgbClr val="002060"/>
                            </a:solidFill>
                            <a:latin typeface="Cambria Math" panose="02040503050406030204" pitchFamily="18" charset="0"/>
                          </a:rPr>
                          <m:t>→</m:t>
                        </m:r>
                      </m:oMath>
                    </m:oMathPara>
                  </a14:m>
                  <a:endParaRPr lang="zh-CN" altLang="en-US">
                    <a:solidFill>
                      <a:srgbClr val="002060"/>
                    </a:solidFill>
                  </a:endParaRPr>
                </a:p>
              </p:txBody>
            </p:sp>
          </mc:Choice>
          <mc:Fallback xmlns="">
            <p:sp>
              <p:nvSpPr>
                <p:cNvPr id="13" name="椭圆 12">
                  <a:extLst>
                    <a:ext uri="{FF2B5EF4-FFF2-40B4-BE49-F238E27FC236}">
                      <a16:creationId xmlns:a16="http://schemas.microsoft.com/office/drawing/2014/main" id="{E2251447-783F-4597-9671-4C59987348FA}"/>
                    </a:ext>
                  </a:extLst>
                </p:cNvPr>
                <p:cNvSpPr>
                  <a:spLocks noRot="1" noChangeAspect="1" noMove="1" noResize="1" noEditPoints="1" noAdjustHandles="1" noChangeArrowheads="1" noChangeShapeType="1" noTextEdit="1"/>
                </p:cNvSpPr>
                <p:nvPr/>
              </p:nvSpPr>
              <p:spPr>
                <a:xfrm>
                  <a:off x="4191744" y="3042524"/>
                  <a:ext cx="351183" cy="322342"/>
                </a:xfrm>
                <a:prstGeom prst="ellipse">
                  <a:avLst/>
                </a:prstGeom>
                <a:blipFill>
                  <a:blip r:embed="rId5"/>
                  <a:stretch>
                    <a:fillRect l="-16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椭圆 15">
                  <a:extLst>
                    <a:ext uri="{FF2B5EF4-FFF2-40B4-BE49-F238E27FC236}">
                      <a16:creationId xmlns:a16="http://schemas.microsoft.com/office/drawing/2014/main" id="{1467C62B-3BF2-43D6-98B5-B33B0A4A294E}"/>
                    </a:ext>
                  </a:extLst>
                </p:cNvPr>
                <p:cNvSpPr/>
                <p:nvPr/>
              </p:nvSpPr>
              <p:spPr>
                <a:xfrm>
                  <a:off x="2849217" y="3869889"/>
                  <a:ext cx="351183" cy="32234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smtClean="0">
                            <a:solidFill>
                              <a:srgbClr val="002060"/>
                            </a:solidFill>
                            <a:latin typeface="Cambria Math" panose="02040503050406030204" pitchFamily="18" charset="0"/>
                          </a:rPr>
                          <m:t>∧</m:t>
                        </m:r>
                      </m:oMath>
                    </m:oMathPara>
                  </a14:m>
                  <a:endParaRPr lang="zh-CN" altLang="en-US">
                    <a:solidFill>
                      <a:srgbClr val="002060"/>
                    </a:solidFill>
                  </a:endParaRPr>
                </a:p>
              </p:txBody>
            </p:sp>
          </mc:Choice>
          <mc:Fallback xmlns="">
            <p:sp>
              <p:nvSpPr>
                <p:cNvPr id="14" name="椭圆 13">
                  <a:extLst>
                    <a:ext uri="{FF2B5EF4-FFF2-40B4-BE49-F238E27FC236}">
                      <a16:creationId xmlns:a16="http://schemas.microsoft.com/office/drawing/2014/main" id="{8E4ED44A-EE41-4B40-8762-2EDA0584E153}"/>
                    </a:ext>
                  </a:extLst>
                </p:cNvPr>
                <p:cNvSpPr>
                  <a:spLocks noRot="1" noChangeAspect="1" noMove="1" noResize="1" noEditPoints="1" noAdjustHandles="1" noChangeArrowheads="1" noChangeShapeType="1" noTextEdit="1"/>
                </p:cNvSpPr>
                <p:nvPr/>
              </p:nvSpPr>
              <p:spPr>
                <a:xfrm>
                  <a:off x="2849217" y="3869889"/>
                  <a:ext cx="351183" cy="322342"/>
                </a:xfrm>
                <a:prstGeom prst="ellipse">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246F2737-AFFB-4FA7-BDAE-22EC4627E410}"/>
                    </a:ext>
                  </a:extLst>
                </p:cNvPr>
                <p:cNvSpPr txBox="1"/>
                <p:nvPr/>
              </p:nvSpPr>
              <p:spPr>
                <a:xfrm>
                  <a:off x="3704358" y="3869889"/>
                  <a:ext cx="410816" cy="307777"/>
                </a:xfrm>
                <a:prstGeom prst="rect">
                  <a:avLst/>
                </a:prstGeom>
                <a:solidFill>
                  <a:schemeClr val="accent6">
                    <a:lumMod val="20000"/>
                    <a:lumOff val="80000"/>
                  </a:schemeClr>
                </a:solidFill>
                <a:ln>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𝑟</m:t>
                        </m:r>
                      </m:oMath>
                    </m:oMathPara>
                  </a14:m>
                  <a:endParaRPr lang="zh-CN" altLang="en-US" sz="1400"/>
                </a:p>
              </p:txBody>
            </p:sp>
          </mc:Choice>
          <mc:Fallback xmlns="">
            <p:sp>
              <p:nvSpPr>
                <p:cNvPr id="16" name="文本框 15">
                  <a:extLst>
                    <a:ext uri="{FF2B5EF4-FFF2-40B4-BE49-F238E27FC236}">
                      <a16:creationId xmlns:a16="http://schemas.microsoft.com/office/drawing/2014/main" id="{D1667444-3B0F-48F2-BEBC-DCC761FC8423}"/>
                    </a:ext>
                  </a:extLst>
                </p:cNvPr>
                <p:cNvSpPr txBox="1">
                  <a:spLocks noRot="1" noChangeAspect="1" noMove="1" noResize="1" noEditPoints="1" noAdjustHandles="1" noChangeArrowheads="1" noChangeShapeType="1" noTextEdit="1"/>
                </p:cNvSpPr>
                <p:nvPr/>
              </p:nvSpPr>
              <p:spPr>
                <a:xfrm>
                  <a:off x="3704358" y="3869889"/>
                  <a:ext cx="410816" cy="307777"/>
                </a:xfrm>
                <a:prstGeom prst="rect">
                  <a:avLst/>
                </a:prstGeom>
                <a:blipFill>
                  <a:blip r:embed="rId7"/>
                  <a:stretch>
                    <a:fillRect/>
                  </a:stretch>
                </a:blipFill>
                <a:ln>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椭圆 18">
                  <a:extLst>
                    <a:ext uri="{FF2B5EF4-FFF2-40B4-BE49-F238E27FC236}">
                      <a16:creationId xmlns:a16="http://schemas.microsoft.com/office/drawing/2014/main" id="{974B5B15-AAB9-475C-AA31-90C288A672E4}"/>
                    </a:ext>
                  </a:extLst>
                </p:cNvPr>
                <p:cNvSpPr/>
                <p:nvPr/>
              </p:nvSpPr>
              <p:spPr>
                <a:xfrm>
                  <a:off x="4764906" y="3862606"/>
                  <a:ext cx="351183" cy="32234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smtClean="0">
                            <a:solidFill>
                              <a:srgbClr val="002060"/>
                            </a:solidFill>
                            <a:latin typeface="Cambria Math" panose="02040503050406030204" pitchFamily="18" charset="0"/>
                          </a:rPr>
                          <m:t>∧</m:t>
                        </m:r>
                      </m:oMath>
                    </m:oMathPara>
                  </a14:m>
                  <a:endParaRPr lang="zh-CN" altLang="en-US">
                    <a:solidFill>
                      <a:srgbClr val="002060"/>
                    </a:solidFill>
                  </a:endParaRPr>
                </a:p>
              </p:txBody>
            </p:sp>
          </mc:Choice>
          <mc:Fallback xmlns="">
            <p:sp>
              <p:nvSpPr>
                <p:cNvPr id="18" name="椭圆 17">
                  <a:extLst>
                    <a:ext uri="{FF2B5EF4-FFF2-40B4-BE49-F238E27FC236}">
                      <a16:creationId xmlns:a16="http://schemas.microsoft.com/office/drawing/2014/main" id="{7DA48A03-AEF7-43B3-B345-81E4B126F037}"/>
                    </a:ext>
                  </a:extLst>
                </p:cNvPr>
                <p:cNvSpPr>
                  <a:spLocks noRot="1" noChangeAspect="1" noMove="1" noResize="1" noEditPoints="1" noAdjustHandles="1" noChangeArrowheads="1" noChangeShapeType="1" noTextEdit="1"/>
                </p:cNvSpPr>
                <p:nvPr/>
              </p:nvSpPr>
              <p:spPr>
                <a:xfrm>
                  <a:off x="4764906" y="3862606"/>
                  <a:ext cx="351183" cy="322342"/>
                </a:xfrm>
                <a:prstGeom prst="ellipse">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3FD9A7CC-04EE-426A-9E84-D28CECD80A11}"/>
                    </a:ext>
                  </a:extLst>
                </p:cNvPr>
                <p:cNvSpPr txBox="1"/>
                <p:nvPr/>
              </p:nvSpPr>
              <p:spPr>
                <a:xfrm>
                  <a:off x="4279539" y="4602291"/>
                  <a:ext cx="410816" cy="307777"/>
                </a:xfrm>
                <a:prstGeom prst="rect">
                  <a:avLst/>
                </a:prstGeom>
                <a:solidFill>
                  <a:schemeClr val="accent6">
                    <a:lumMod val="20000"/>
                    <a:lumOff val="80000"/>
                  </a:schemeClr>
                </a:solidFill>
                <a:ln>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𝑝</m:t>
                        </m:r>
                      </m:oMath>
                    </m:oMathPara>
                  </a14:m>
                  <a:endParaRPr lang="zh-CN" altLang="en-US" sz="1400"/>
                </a:p>
              </p:txBody>
            </p:sp>
          </mc:Choice>
          <mc:Fallback xmlns="">
            <p:sp>
              <p:nvSpPr>
                <p:cNvPr id="19" name="文本框 18">
                  <a:extLst>
                    <a:ext uri="{FF2B5EF4-FFF2-40B4-BE49-F238E27FC236}">
                      <a16:creationId xmlns:a16="http://schemas.microsoft.com/office/drawing/2014/main" id="{17195FAA-6BEB-4C29-AEF0-D52B5799170C}"/>
                    </a:ext>
                  </a:extLst>
                </p:cNvPr>
                <p:cNvSpPr txBox="1">
                  <a:spLocks noRot="1" noChangeAspect="1" noMove="1" noResize="1" noEditPoints="1" noAdjustHandles="1" noChangeArrowheads="1" noChangeShapeType="1" noTextEdit="1"/>
                </p:cNvSpPr>
                <p:nvPr/>
              </p:nvSpPr>
              <p:spPr>
                <a:xfrm>
                  <a:off x="4279539" y="4602291"/>
                  <a:ext cx="410816" cy="307777"/>
                </a:xfrm>
                <a:prstGeom prst="rect">
                  <a:avLst/>
                </a:prstGeom>
                <a:blipFill>
                  <a:blip r:embed="rId9"/>
                  <a:stretch>
                    <a:fillRect/>
                  </a:stretch>
                </a:blipFill>
                <a:ln>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5E431AA9-AE5D-4F68-AC37-E48A08A21073}"/>
                    </a:ext>
                  </a:extLst>
                </p:cNvPr>
                <p:cNvSpPr txBox="1"/>
                <p:nvPr/>
              </p:nvSpPr>
              <p:spPr>
                <a:xfrm>
                  <a:off x="5295354" y="4582610"/>
                  <a:ext cx="410816" cy="307777"/>
                </a:xfrm>
                <a:prstGeom prst="rect">
                  <a:avLst/>
                </a:prstGeom>
                <a:solidFill>
                  <a:schemeClr val="accent6">
                    <a:lumMod val="20000"/>
                    <a:lumOff val="80000"/>
                  </a:schemeClr>
                </a:solidFill>
                <a:ln>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𝑞</m:t>
                        </m:r>
                      </m:oMath>
                    </m:oMathPara>
                  </a14:m>
                  <a:endParaRPr lang="zh-CN" altLang="en-US" sz="1400"/>
                </a:p>
              </p:txBody>
            </p:sp>
          </mc:Choice>
          <mc:Fallback xmlns="">
            <p:sp>
              <p:nvSpPr>
                <p:cNvPr id="20" name="文本框 19">
                  <a:extLst>
                    <a:ext uri="{FF2B5EF4-FFF2-40B4-BE49-F238E27FC236}">
                      <a16:creationId xmlns:a16="http://schemas.microsoft.com/office/drawing/2014/main" id="{0CAB608A-BED5-4323-B077-752F2F0D4974}"/>
                    </a:ext>
                  </a:extLst>
                </p:cNvPr>
                <p:cNvSpPr txBox="1">
                  <a:spLocks noRot="1" noChangeAspect="1" noMove="1" noResize="1" noEditPoints="1" noAdjustHandles="1" noChangeArrowheads="1" noChangeShapeType="1" noTextEdit="1"/>
                </p:cNvSpPr>
                <p:nvPr/>
              </p:nvSpPr>
              <p:spPr>
                <a:xfrm>
                  <a:off x="5295354" y="4582610"/>
                  <a:ext cx="410816" cy="307777"/>
                </a:xfrm>
                <a:prstGeom prst="rect">
                  <a:avLst/>
                </a:prstGeom>
                <a:blipFill>
                  <a:blip r:embed="rId10"/>
                  <a:stretch>
                    <a:fillRect/>
                  </a:stretch>
                </a:blipFill>
                <a:ln>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693818CE-F9EA-450E-88A8-F590FC71E5D6}"/>
                    </a:ext>
                  </a:extLst>
                </p:cNvPr>
                <p:cNvSpPr txBox="1"/>
                <p:nvPr/>
              </p:nvSpPr>
              <p:spPr>
                <a:xfrm>
                  <a:off x="1788669" y="3877171"/>
                  <a:ext cx="410816" cy="307777"/>
                </a:xfrm>
                <a:prstGeom prst="rect">
                  <a:avLst/>
                </a:prstGeom>
                <a:solidFill>
                  <a:schemeClr val="accent6">
                    <a:lumMod val="20000"/>
                    <a:lumOff val="80000"/>
                  </a:schemeClr>
                </a:solidFill>
                <a:ln>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𝑟</m:t>
                        </m:r>
                      </m:oMath>
                    </m:oMathPara>
                  </a14:m>
                  <a:endParaRPr lang="zh-CN" altLang="en-US" sz="1400"/>
                </a:p>
              </p:txBody>
            </p:sp>
          </mc:Choice>
          <mc:Fallback xmlns="">
            <p:sp>
              <p:nvSpPr>
                <p:cNvPr id="21" name="文本框 20">
                  <a:extLst>
                    <a:ext uri="{FF2B5EF4-FFF2-40B4-BE49-F238E27FC236}">
                      <a16:creationId xmlns:a16="http://schemas.microsoft.com/office/drawing/2014/main" id="{01660B92-C7B0-45B2-A0C5-A9F0F4D182F8}"/>
                    </a:ext>
                  </a:extLst>
                </p:cNvPr>
                <p:cNvSpPr txBox="1">
                  <a:spLocks noRot="1" noChangeAspect="1" noMove="1" noResize="1" noEditPoints="1" noAdjustHandles="1" noChangeArrowheads="1" noChangeShapeType="1" noTextEdit="1"/>
                </p:cNvSpPr>
                <p:nvPr/>
              </p:nvSpPr>
              <p:spPr>
                <a:xfrm>
                  <a:off x="1788669" y="3877171"/>
                  <a:ext cx="410816" cy="307777"/>
                </a:xfrm>
                <a:prstGeom prst="rect">
                  <a:avLst/>
                </a:prstGeom>
                <a:blipFill>
                  <a:blip r:embed="rId7"/>
                  <a:stretch>
                    <a:fillRect/>
                  </a:stretch>
                </a:blipFill>
                <a:ln>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2845C3F7-87F3-4E5F-88FD-32DA39596B29}"/>
                    </a:ext>
                  </a:extLst>
                </p:cNvPr>
                <p:cNvSpPr txBox="1"/>
                <p:nvPr/>
              </p:nvSpPr>
              <p:spPr>
                <a:xfrm>
                  <a:off x="2323189" y="4645267"/>
                  <a:ext cx="410816" cy="307777"/>
                </a:xfrm>
                <a:prstGeom prst="rect">
                  <a:avLst/>
                </a:prstGeom>
                <a:solidFill>
                  <a:schemeClr val="accent6">
                    <a:lumMod val="20000"/>
                    <a:lumOff val="80000"/>
                  </a:schemeClr>
                </a:solidFill>
                <a:ln>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𝑝</m:t>
                        </m:r>
                      </m:oMath>
                    </m:oMathPara>
                  </a14:m>
                  <a:endParaRPr lang="zh-CN" altLang="en-US" sz="1400"/>
                </a:p>
              </p:txBody>
            </p:sp>
          </mc:Choice>
          <mc:Fallback xmlns="">
            <p:sp>
              <p:nvSpPr>
                <p:cNvPr id="22" name="文本框 21">
                  <a:extLst>
                    <a:ext uri="{FF2B5EF4-FFF2-40B4-BE49-F238E27FC236}">
                      <a16:creationId xmlns:a16="http://schemas.microsoft.com/office/drawing/2014/main" id="{B00F8377-EF9D-436F-A03C-952E8441327A}"/>
                    </a:ext>
                  </a:extLst>
                </p:cNvPr>
                <p:cNvSpPr txBox="1">
                  <a:spLocks noRot="1" noChangeAspect="1" noMove="1" noResize="1" noEditPoints="1" noAdjustHandles="1" noChangeArrowheads="1" noChangeShapeType="1" noTextEdit="1"/>
                </p:cNvSpPr>
                <p:nvPr/>
              </p:nvSpPr>
              <p:spPr>
                <a:xfrm>
                  <a:off x="2323189" y="4645267"/>
                  <a:ext cx="410816" cy="307777"/>
                </a:xfrm>
                <a:prstGeom prst="rect">
                  <a:avLst/>
                </a:prstGeom>
                <a:blipFill>
                  <a:blip r:embed="rId9"/>
                  <a:stretch>
                    <a:fillRect/>
                  </a:stretch>
                </a:blipFill>
                <a:ln>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椭圆 23">
                  <a:extLst>
                    <a:ext uri="{FF2B5EF4-FFF2-40B4-BE49-F238E27FC236}">
                      <a16:creationId xmlns:a16="http://schemas.microsoft.com/office/drawing/2014/main" id="{6C78C5EA-E021-4AE6-B450-7F02E90F5983}"/>
                    </a:ext>
                  </a:extLst>
                </p:cNvPr>
                <p:cNvSpPr/>
                <p:nvPr/>
              </p:nvSpPr>
              <p:spPr>
                <a:xfrm>
                  <a:off x="3323358" y="4622380"/>
                  <a:ext cx="351183" cy="32234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b="0" i="1" smtClean="0">
                            <a:solidFill>
                              <a:srgbClr val="002060"/>
                            </a:solidFill>
                            <a:latin typeface="Cambria Math" panose="02040503050406030204" pitchFamily="18" charset="0"/>
                          </a:rPr>
                          <m:t>¬</m:t>
                        </m:r>
                      </m:oMath>
                    </m:oMathPara>
                  </a14:m>
                  <a:endParaRPr lang="zh-CN" altLang="en-US">
                    <a:solidFill>
                      <a:srgbClr val="002060"/>
                    </a:solidFill>
                  </a:endParaRPr>
                </a:p>
              </p:txBody>
            </p:sp>
          </mc:Choice>
          <mc:Fallback xmlns="">
            <p:sp>
              <p:nvSpPr>
                <p:cNvPr id="23" name="椭圆 22">
                  <a:extLst>
                    <a:ext uri="{FF2B5EF4-FFF2-40B4-BE49-F238E27FC236}">
                      <a16:creationId xmlns:a16="http://schemas.microsoft.com/office/drawing/2014/main" id="{410FC02E-76C0-4495-A4E2-33DF6A76D7EE}"/>
                    </a:ext>
                  </a:extLst>
                </p:cNvPr>
                <p:cNvSpPr>
                  <a:spLocks noRot="1" noChangeAspect="1" noMove="1" noResize="1" noEditPoints="1" noAdjustHandles="1" noChangeArrowheads="1" noChangeShapeType="1" noTextEdit="1"/>
                </p:cNvSpPr>
                <p:nvPr/>
              </p:nvSpPr>
              <p:spPr>
                <a:xfrm>
                  <a:off x="3323358" y="4622380"/>
                  <a:ext cx="351183" cy="322342"/>
                </a:xfrm>
                <a:prstGeom prst="ellipse">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353097DF-541E-4DBD-BDB6-7B65701BDF86}"/>
                    </a:ext>
                  </a:extLst>
                </p:cNvPr>
                <p:cNvSpPr txBox="1"/>
                <p:nvPr/>
              </p:nvSpPr>
              <p:spPr>
                <a:xfrm>
                  <a:off x="3293542" y="5426233"/>
                  <a:ext cx="410816" cy="307777"/>
                </a:xfrm>
                <a:prstGeom prst="rect">
                  <a:avLst/>
                </a:prstGeom>
                <a:solidFill>
                  <a:schemeClr val="accent6">
                    <a:lumMod val="20000"/>
                    <a:lumOff val="80000"/>
                  </a:schemeClr>
                </a:solidFill>
                <a:ln>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𝑞</m:t>
                        </m:r>
                      </m:oMath>
                    </m:oMathPara>
                  </a14:m>
                  <a:endParaRPr lang="zh-CN" altLang="en-US" sz="1400"/>
                </a:p>
              </p:txBody>
            </p:sp>
          </mc:Choice>
          <mc:Fallback xmlns="">
            <p:sp>
              <p:nvSpPr>
                <p:cNvPr id="24" name="文本框 23">
                  <a:extLst>
                    <a:ext uri="{FF2B5EF4-FFF2-40B4-BE49-F238E27FC236}">
                      <a16:creationId xmlns:a16="http://schemas.microsoft.com/office/drawing/2014/main" id="{5602D876-361D-465D-A18E-95D1EAD9D4A9}"/>
                    </a:ext>
                  </a:extLst>
                </p:cNvPr>
                <p:cNvSpPr txBox="1">
                  <a:spLocks noRot="1" noChangeAspect="1" noMove="1" noResize="1" noEditPoints="1" noAdjustHandles="1" noChangeArrowheads="1" noChangeShapeType="1" noTextEdit="1"/>
                </p:cNvSpPr>
                <p:nvPr/>
              </p:nvSpPr>
              <p:spPr>
                <a:xfrm>
                  <a:off x="3293542" y="5426233"/>
                  <a:ext cx="410816" cy="307777"/>
                </a:xfrm>
                <a:prstGeom prst="rect">
                  <a:avLst/>
                </a:prstGeom>
                <a:blipFill>
                  <a:blip r:embed="rId12"/>
                  <a:stretch>
                    <a:fillRect/>
                  </a:stretch>
                </a:blipFill>
                <a:ln>
                  <a:solidFill>
                    <a:schemeClr val="accent1">
                      <a:shade val="50000"/>
                    </a:schemeClr>
                  </a:solidFill>
                </a:ln>
              </p:spPr>
              <p:txBody>
                <a:bodyPr/>
                <a:lstStyle/>
                <a:p>
                  <a:r>
                    <a:rPr lang="zh-CN" altLang="en-US">
                      <a:noFill/>
                    </a:rPr>
                    <a:t> </a:t>
                  </a:r>
                </a:p>
              </p:txBody>
            </p:sp>
          </mc:Fallback>
        </mc:AlternateContent>
        <p:cxnSp>
          <p:nvCxnSpPr>
            <p:cNvPr id="26" name="直接连接符 25">
              <a:extLst>
                <a:ext uri="{FF2B5EF4-FFF2-40B4-BE49-F238E27FC236}">
                  <a16:creationId xmlns:a16="http://schemas.microsoft.com/office/drawing/2014/main" id="{5BE868A6-2F84-41D2-B7A9-3047546C769A}"/>
                </a:ext>
              </a:extLst>
            </p:cNvPr>
            <p:cNvCxnSpPr>
              <a:stCxn id="13" idx="4"/>
              <a:endCxn id="14" idx="0"/>
            </p:cNvCxnSpPr>
            <p:nvPr/>
          </p:nvCxnSpPr>
          <p:spPr>
            <a:xfrm flipH="1">
              <a:off x="2471528" y="2681468"/>
              <a:ext cx="965943" cy="3505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F09F9BC3-E8F4-43E2-8B2A-7318AFC34BC1}"/>
                </a:ext>
              </a:extLst>
            </p:cNvPr>
            <p:cNvCxnSpPr>
              <a:stCxn id="13" idx="4"/>
              <a:endCxn id="15" idx="0"/>
            </p:cNvCxnSpPr>
            <p:nvPr/>
          </p:nvCxnSpPr>
          <p:spPr>
            <a:xfrm>
              <a:off x="3437471" y="2681468"/>
              <a:ext cx="929865" cy="361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5E139D97-502E-4772-9A02-CD0D2A621657}"/>
                </a:ext>
              </a:extLst>
            </p:cNvPr>
            <p:cNvCxnSpPr>
              <a:stCxn id="14" idx="4"/>
              <a:endCxn id="22" idx="0"/>
            </p:cNvCxnSpPr>
            <p:nvPr/>
          </p:nvCxnSpPr>
          <p:spPr>
            <a:xfrm flipH="1">
              <a:off x="1994077" y="3354352"/>
              <a:ext cx="477451" cy="522819"/>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F5E7DCD7-1829-43DB-BD1E-D58385A572BE}"/>
                </a:ext>
              </a:extLst>
            </p:cNvPr>
            <p:cNvCxnSpPr>
              <a:stCxn id="14" idx="4"/>
              <a:endCxn id="16" idx="0"/>
            </p:cNvCxnSpPr>
            <p:nvPr/>
          </p:nvCxnSpPr>
          <p:spPr>
            <a:xfrm>
              <a:off x="2471528" y="3354352"/>
              <a:ext cx="553281" cy="515537"/>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6D634F6B-1CD4-4B86-9B20-0B5340CE67DD}"/>
                </a:ext>
              </a:extLst>
            </p:cNvPr>
            <p:cNvCxnSpPr>
              <a:stCxn id="15" idx="4"/>
              <a:endCxn id="18" idx="0"/>
            </p:cNvCxnSpPr>
            <p:nvPr/>
          </p:nvCxnSpPr>
          <p:spPr>
            <a:xfrm flipH="1">
              <a:off x="3909766" y="3364866"/>
              <a:ext cx="457570" cy="505023"/>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A3843611-70BE-474D-8B77-D558512B07D5}"/>
                </a:ext>
              </a:extLst>
            </p:cNvPr>
            <p:cNvCxnSpPr>
              <a:stCxn id="15" idx="4"/>
              <a:endCxn id="19" idx="0"/>
            </p:cNvCxnSpPr>
            <p:nvPr/>
          </p:nvCxnSpPr>
          <p:spPr>
            <a:xfrm>
              <a:off x="4367336" y="3364866"/>
              <a:ext cx="573162" cy="497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75370B4B-3E6F-4562-B9CF-1C21CFE26CED}"/>
                </a:ext>
              </a:extLst>
            </p:cNvPr>
            <p:cNvCxnSpPr>
              <a:stCxn id="16" idx="4"/>
              <a:endCxn id="23" idx="0"/>
            </p:cNvCxnSpPr>
            <p:nvPr/>
          </p:nvCxnSpPr>
          <p:spPr>
            <a:xfrm flipH="1">
              <a:off x="2528597" y="4192231"/>
              <a:ext cx="496212" cy="453036"/>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0284BA27-24BF-45D5-9012-232962A4BF8B}"/>
                </a:ext>
              </a:extLst>
            </p:cNvPr>
            <p:cNvCxnSpPr>
              <a:stCxn id="16" idx="4"/>
              <a:endCxn id="24" idx="0"/>
            </p:cNvCxnSpPr>
            <p:nvPr/>
          </p:nvCxnSpPr>
          <p:spPr>
            <a:xfrm>
              <a:off x="3024809" y="4192231"/>
              <a:ext cx="474141" cy="430149"/>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3318979F-0340-4FFD-8785-0313D451A3A7}"/>
                </a:ext>
              </a:extLst>
            </p:cNvPr>
            <p:cNvCxnSpPr>
              <a:stCxn id="24" idx="4"/>
              <a:endCxn id="25" idx="0"/>
            </p:cNvCxnSpPr>
            <p:nvPr/>
          </p:nvCxnSpPr>
          <p:spPr>
            <a:xfrm>
              <a:off x="3498950" y="4944722"/>
              <a:ext cx="0" cy="481511"/>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5D08CA38-E5EA-4B90-AA5C-DD27BC36A1F2}"/>
                </a:ext>
              </a:extLst>
            </p:cNvPr>
            <p:cNvCxnSpPr>
              <a:stCxn id="19" idx="4"/>
              <a:endCxn id="20" idx="0"/>
            </p:cNvCxnSpPr>
            <p:nvPr/>
          </p:nvCxnSpPr>
          <p:spPr>
            <a:xfrm flipH="1">
              <a:off x="4484947" y="4184948"/>
              <a:ext cx="455551" cy="41734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B96AAEB0-C801-4065-85A0-38730FF8D811}"/>
                </a:ext>
              </a:extLst>
            </p:cNvPr>
            <p:cNvCxnSpPr>
              <a:stCxn id="19" idx="4"/>
              <a:endCxn id="21" idx="0"/>
            </p:cNvCxnSpPr>
            <p:nvPr/>
          </p:nvCxnSpPr>
          <p:spPr>
            <a:xfrm>
              <a:off x="4940498" y="4184948"/>
              <a:ext cx="560264" cy="397662"/>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graphicFrame>
            <p:nvGraphicFramePr>
              <p:cNvPr id="37" name="表格 36">
                <a:extLst>
                  <a:ext uri="{FF2B5EF4-FFF2-40B4-BE49-F238E27FC236}">
                    <a16:creationId xmlns:a16="http://schemas.microsoft.com/office/drawing/2014/main" id="{A3CC7E57-B3AF-4781-B673-96BAAC313606}"/>
                  </a:ext>
                </a:extLst>
              </p:cNvPr>
              <p:cNvGraphicFramePr>
                <a:graphicFrameLocks noGrp="1"/>
              </p:cNvGraphicFramePr>
              <p:nvPr>
                <p:extLst>
                  <p:ext uri="{D42A27DB-BD31-4B8C-83A1-F6EECF244321}">
                    <p14:modId xmlns:p14="http://schemas.microsoft.com/office/powerpoint/2010/main" val="2043622809"/>
                  </p:ext>
                </p:extLst>
              </p:nvPr>
            </p:nvGraphicFramePr>
            <p:xfrm>
              <a:off x="4634197" y="2804861"/>
              <a:ext cx="6997814" cy="2991792"/>
            </p:xfrm>
            <a:graphic>
              <a:graphicData uri="http://schemas.openxmlformats.org/drawingml/2006/table">
                <a:tbl>
                  <a:tblPr firstRow="1" bandRow="1">
                    <a:tableStyleId>{5C22544A-7EE6-4342-B048-85BDC9FD1C3A}</a:tableStyleId>
                  </a:tblPr>
                  <a:tblGrid>
                    <a:gridCol w="352642">
                      <a:extLst>
                        <a:ext uri="{9D8B030D-6E8A-4147-A177-3AD203B41FA5}">
                          <a16:colId xmlns:a16="http://schemas.microsoft.com/office/drawing/2014/main" val="3646969759"/>
                        </a:ext>
                      </a:extLst>
                    </a:gridCol>
                    <a:gridCol w="424475">
                      <a:extLst>
                        <a:ext uri="{9D8B030D-6E8A-4147-A177-3AD203B41FA5}">
                          <a16:colId xmlns:a16="http://schemas.microsoft.com/office/drawing/2014/main" val="2385045719"/>
                        </a:ext>
                      </a:extLst>
                    </a:gridCol>
                    <a:gridCol w="411416">
                      <a:extLst>
                        <a:ext uri="{9D8B030D-6E8A-4147-A177-3AD203B41FA5}">
                          <a16:colId xmlns:a16="http://schemas.microsoft.com/office/drawing/2014/main" val="2657298211"/>
                        </a:ext>
                      </a:extLst>
                    </a:gridCol>
                    <a:gridCol w="516606">
                      <a:extLst>
                        <a:ext uri="{9D8B030D-6E8A-4147-A177-3AD203B41FA5}">
                          <a16:colId xmlns:a16="http://schemas.microsoft.com/office/drawing/2014/main" val="2026744481"/>
                        </a:ext>
                      </a:extLst>
                    </a:gridCol>
                    <a:gridCol w="796709">
                      <a:extLst>
                        <a:ext uri="{9D8B030D-6E8A-4147-A177-3AD203B41FA5}">
                          <a16:colId xmlns:a16="http://schemas.microsoft.com/office/drawing/2014/main" val="1157612828"/>
                        </a:ext>
                      </a:extLst>
                    </a:gridCol>
                    <a:gridCol w="1593418">
                      <a:extLst>
                        <a:ext uri="{9D8B030D-6E8A-4147-A177-3AD203B41FA5}">
                          <a16:colId xmlns:a16="http://schemas.microsoft.com/office/drawing/2014/main" val="1060052825"/>
                        </a:ext>
                      </a:extLst>
                    </a:gridCol>
                    <a:gridCol w="666101">
                      <a:extLst>
                        <a:ext uri="{9D8B030D-6E8A-4147-A177-3AD203B41FA5}">
                          <a16:colId xmlns:a16="http://schemas.microsoft.com/office/drawing/2014/main" val="1950704489"/>
                        </a:ext>
                      </a:extLst>
                    </a:gridCol>
                    <a:gridCol w="1273428">
                      <a:extLst>
                        <a:ext uri="{9D8B030D-6E8A-4147-A177-3AD203B41FA5}">
                          <a16:colId xmlns:a16="http://schemas.microsoft.com/office/drawing/2014/main" val="1122696659"/>
                        </a:ext>
                      </a:extLst>
                    </a:gridCol>
                    <a:gridCol w="963019">
                      <a:extLst>
                        <a:ext uri="{9D8B030D-6E8A-4147-A177-3AD203B41FA5}">
                          <a16:colId xmlns:a16="http://schemas.microsoft.com/office/drawing/2014/main" val="3752349070"/>
                        </a:ext>
                      </a:extLst>
                    </a:gridCol>
                  </a:tblGrid>
                  <a:tr h="370840">
                    <a:tc>
                      <a:txBody>
                        <a:bodyPr/>
                        <a:lstStyle/>
                        <a:p>
                          <a:pPr algn="ctr"/>
                          <a14:m>
                            <m:oMathPara xmlns:m="http://schemas.openxmlformats.org/officeDocument/2006/math">
                              <m:oMathParaPr>
                                <m:jc m:val="centerGroup"/>
                              </m:oMathParaPr>
                              <m:oMath xmlns:m="http://schemas.openxmlformats.org/officeDocument/2006/math">
                                <m:r>
                                  <a:rPr lang="en-US" altLang="zh-CN" sz="1400" i="1" smtClean="0">
                                    <a:solidFill>
                                      <a:schemeClr val="bg1"/>
                                    </a:solidFill>
                                    <a:latin typeface="Cambria Math" panose="02040503050406030204" pitchFamily="18" charset="0"/>
                                  </a:rPr>
                                  <m:t>𝑝</m:t>
                                </m:r>
                              </m:oMath>
                            </m:oMathPara>
                          </a14:m>
                          <a:endParaRPr lang="zh-CN" altLang="en-US" sz="1400">
                            <a:solidFill>
                              <a:schemeClr val="bg1"/>
                            </a:solidFill>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sz="1400" i="1" smtClean="0">
                                    <a:solidFill>
                                      <a:schemeClr val="bg1"/>
                                    </a:solidFill>
                                    <a:latin typeface="Cambria Math" panose="02040503050406030204" pitchFamily="18" charset="0"/>
                                  </a:rPr>
                                  <m:t>𝑞</m:t>
                                </m:r>
                              </m:oMath>
                            </m:oMathPara>
                          </a14:m>
                          <a:endParaRPr lang="zh-CN" altLang="en-US" sz="1400">
                            <a:solidFill>
                              <a:schemeClr val="bg1"/>
                            </a:solidFill>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sz="1400" i="1" smtClean="0">
                                    <a:solidFill>
                                      <a:schemeClr val="bg1"/>
                                    </a:solidFill>
                                    <a:latin typeface="Cambria Math" panose="02040503050406030204" pitchFamily="18" charset="0"/>
                                  </a:rPr>
                                  <m:t>𝑟</m:t>
                                </m:r>
                              </m:oMath>
                            </m:oMathPara>
                          </a14:m>
                          <a:endParaRPr lang="zh-CN" altLang="en-US" sz="1400">
                            <a:solidFill>
                              <a:schemeClr val="bg1"/>
                            </a:solidFill>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schemeClr>
                        </a:solidFill>
                      </a:tcPr>
                    </a:tc>
                    <a:tc>
                      <a:txBody>
                        <a:bodyPr/>
                        <a:lstStyle/>
                        <a:p>
                          <a:pPr marL="0" algn="ctr" defTabSz="914400" rtl="0" eaLnBrk="1" latinLnBrk="0" hangingPunct="1"/>
                          <a14:m>
                            <m:oMathPara xmlns:m="http://schemas.openxmlformats.org/officeDocument/2006/math">
                              <m:oMathParaPr>
                                <m:jc m:val="centerGroup"/>
                              </m:oMathParaPr>
                              <m:oMath xmlns:m="http://schemas.openxmlformats.org/officeDocument/2006/math">
                                <m:r>
                                  <a:rPr lang="en-US" altLang="zh-CN" sz="1400" b="0" i="1" kern="1200" smtClean="0">
                                    <a:solidFill>
                                      <a:schemeClr val="bg1"/>
                                    </a:solidFill>
                                    <a:latin typeface="Cambria Math" panose="02040503050406030204" pitchFamily="18" charset="0"/>
                                    <a:ea typeface="+mn-ea"/>
                                    <a:cs typeface="+mn-cs"/>
                                  </a:rPr>
                                  <m:t>¬</m:t>
                                </m:r>
                                <m:r>
                                  <a:rPr lang="en-US" altLang="zh-CN" sz="1400" b="0" i="1" kern="1200" smtClean="0">
                                    <a:solidFill>
                                      <a:schemeClr val="bg1"/>
                                    </a:solidFill>
                                    <a:latin typeface="Cambria Math" panose="02040503050406030204" pitchFamily="18" charset="0"/>
                                    <a:ea typeface="+mn-ea"/>
                                    <a:cs typeface="+mn-cs"/>
                                  </a:rPr>
                                  <m:t>𝑞</m:t>
                                </m:r>
                              </m:oMath>
                            </m:oMathPara>
                          </a14:m>
                          <a:endParaRPr lang="zh-CN" altLang="en-US" sz="1400" b="0" i="1" kern="1200">
                            <a:solidFill>
                              <a:schemeClr val="bg1"/>
                            </a:solidFill>
                            <a:latin typeface="Cambria Math" panose="02040503050406030204" pitchFamily="18" charset="0"/>
                            <a:ea typeface="+mn-ea"/>
                            <a:cs typeface="+mn-cs"/>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sz="1400" b="0" i="1" smtClean="0">
                                    <a:solidFill>
                                      <a:schemeClr val="bg1"/>
                                    </a:solidFill>
                                    <a:latin typeface="Cambria Math" panose="02040503050406030204" pitchFamily="18" charset="0"/>
                                  </a:rPr>
                                  <m:t>𝑝</m:t>
                                </m:r>
                                <m:r>
                                  <a:rPr lang="en-US" altLang="zh-CN" sz="1400" b="0" i="1" smtClean="0">
                                    <a:solidFill>
                                      <a:schemeClr val="bg1"/>
                                    </a:solidFill>
                                    <a:latin typeface="Cambria Math" panose="02040503050406030204" pitchFamily="18" charset="0"/>
                                  </a:rPr>
                                  <m:t>∧¬</m:t>
                                </m:r>
                                <m:r>
                                  <a:rPr lang="en-US" altLang="zh-CN" sz="1400" b="0" i="1" smtClean="0">
                                    <a:solidFill>
                                      <a:schemeClr val="bg1"/>
                                    </a:solidFill>
                                    <a:latin typeface="Cambria Math" panose="02040503050406030204" pitchFamily="18" charset="0"/>
                                  </a:rPr>
                                  <m:t>𝑞</m:t>
                                </m:r>
                              </m:oMath>
                            </m:oMathPara>
                          </a14:m>
                          <a:endParaRPr lang="zh-CN" altLang="en-US" sz="1400" b="0">
                            <a:solidFill>
                              <a:schemeClr val="bg1"/>
                            </a:solidFill>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schemeClr>
                        </a:solidFill>
                      </a:tcPr>
                    </a:tc>
                    <a:tc>
                      <a:txBody>
                        <a:bodyPr/>
                        <a:lstStyle/>
                        <a:p>
                          <a:pPr marL="0" algn="ctr" defTabSz="914400" rtl="0" eaLnBrk="1" latinLnBrk="0" hangingPunct="1"/>
                          <a14:m>
                            <m:oMathPara xmlns:m="http://schemas.openxmlformats.org/officeDocument/2006/math">
                              <m:oMathParaPr>
                                <m:jc m:val="centerGroup"/>
                              </m:oMathParaPr>
                              <m:oMath xmlns:m="http://schemas.openxmlformats.org/officeDocument/2006/math">
                                <m:r>
                                  <a:rPr lang="en-US" altLang="zh-CN" sz="1400" b="0" i="1" kern="1200" smtClean="0">
                                    <a:solidFill>
                                      <a:schemeClr val="bg1"/>
                                    </a:solidFill>
                                    <a:latin typeface="Cambria Math" panose="02040503050406030204" pitchFamily="18" charset="0"/>
                                    <a:ea typeface="+mn-ea"/>
                                    <a:cs typeface="+mn-cs"/>
                                  </a:rPr>
                                  <m:t>𝐵</m:t>
                                </m:r>
                                <m:r>
                                  <a:rPr lang="en-US" altLang="zh-CN" sz="1400" b="0" i="1" kern="1200" smtClean="0">
                                    <a:solidFill>
                                      <a:schemeClr val="bg1"/>
                                    </a:solidFill>
                                    <a:latin typeface="Cambria Math" panose="02040503050406030204" pitchFamily="18" charset="0"/>
                                    <a:ea typeface="+mn-ea"/>
                                    <a:cs typeface="+mn-cs"/>
                                  </a:rPr>
                                  <m:t>= </m:t>
                                </m:r>
                                <m:r>
                                  <a:rPr lang="en-US" altLang="zh-CN" sz="1400" b="0" i="1" kern="1200" smtClean="0">
                                    <a:solidFill>
                                      <a:schemeClr val="bg1"/>
                                    </a:solidFill>
                                    <a:latin typeface="Cambria Math" panose="02040503050406030204" pitchFamily="18" charset="0"/>
                                    <a:ea typeface="+mn-ea"/>
                                    <a:cs typeface="+mn-cs"/>
                                  </a:rPr>
                                  <m:t>𝑟</m:t>
                                </m:r>
                                <m:r>
                                  <a:rPr lang="en-US" altLang="zh-CN" sz="1400" b="0" i="1" kern="1200" smtClean="0">
                                    <a:solidFill>
                                      <a:schemeClr val="bg1"/>
                                    </a:solidFill>
                                    <a:latin typeface="Cambria Math" panose="02040503050406030204" pitchFamily="18" charset="0"/>
                                    <a:ea typeface="+mn-ea"/>
                                    <a:cs typeface="+mn-cs"/>
                                  </a:rPr>
                                  <m:t>∨</m:t>
                                </m:r>
                                <m:d>
                                  <m:dPr>
                                    <m:ctrlPr>
                                      <a:rPr lang="en-US" altLang="zh-CN" sz="1400" b="0" i="1" kern="1200" smtClean="0">
                                        <a:solidFill>
                                          <a:schemeClr val="bg1"/>
                                        </a:solidFill>
                                        <a:latin typeface="Cambria Math" panose="02040503050406030204" pitchFamily="18" charset="0"/>
                                        <a:ea typeface="+mn-ea"/>
                                        <a:cs typeface="+mn-cs"/>
                                      </a:rPr>
                                    </m:ctrlPr>
                                  </m:dPr>
                                  <m:e>
                                    <m:r>
                                      <a:rPr lang="en-US" altLang="zh-CN" sz="1400" b="0" i="1" kern="1200" smtClean="0">
                                        <a:solidFill>
                                          <a:schemeClr val="bg1"/>
                                        </a:solidFill>
                                        <a:latin typeface="Cambria Math" panose="02040503050406030204" pitchFamily="18" charset="0"/>
                                        <a:ea typeface="+mn-ea"/>
                                        <a:cs typeface="+mn-cs"/>
                                      </a:rPr>
                                      <m:t>𝑝</m:t>
                                    </m:r>
                                    <m:r>
                                      <a:rPr lang="en-US" altLang="zh-CN" sz="1400" b="0" i="1" kern="1200" smtClean="0">
                                        <a:solidFill>
                                          <a:schemeClr val="bg1"/>
                                        </a:solidFill>
                                        <a:latin typeface="Cambria Math" panose="02040503050406030204" pitchFamily="18" charset="0"/>
                                        <a:ea typeface="+mn-ea"/>
                                        <a:cs typeface="+mn-cs"/>
                                      </a:rPr>
                                      <m:t>∧¬</m:t>
                                    </m:r>
                                    <m:r>
                                      <a:rPr lang="en-US" altLang="zh-CN" sz="1400" b="0" i="1" kern="1200" smtClean="0">
                                        <a:solidFill>
                                          <a:schemeClr val="bg1"/>
                                        </a:solidFill>
                                        <a:latin typeface="Cambria Math" panose="02040503050406030204" pitchFamily="18" charset="0"/>
                                        <a:ea typeface="+mn-ea"/>
                                        <a:cs typeface="+mn-cs"/>
                                      </a:rPr>
                                      <m:t>𝑞</m:t>
                                    </m:r>
                                  </m:e>
                                </m:d>
                              </m:oMath>
                            </m:oMathPara>
                          </a14:m>
                          <a:endParaRPr lang="zh-CN" altLang="en-US" sz="1400" b="0" i="0" kern="1200">
                            <a:solidFill>
                              <a:schemeClr val="bg1"/>
                            </a:solidFill>
                            <a:latin typeface="Cambria Math" panose="02040503050406030204" pitchFamily="18" charset="0"/>
                            <a:ea typeface="+mn-ea"/>
                            <a:cs typeface="+mn-cs"/>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schemeClr>
                        </a:solidFill>
                      </a:tcPr>
                    </a:tc>
                    <a:tc>
                      <a:txBody>
                        <a:bodyPr/>
                        <a:lstStyle/>
                        <a:p>
                          <a:pPr marL="0" algn="ctr" defTabSz="914400" rtl="0" eaLnBrk="1" latinLnBrk="0" hangingPunct="1"/>
                          <a14:m>
                            <m:oMathPara xmlns:m="http://schemas.openxmlformats.org/officeDocument/2006/math">
                              <m:oMathParaPr>
                                <m:jc m:val="centerGroup"/>
                              </m:oMathParaPr>
                              <m:oMath xmlns:m="http://schemas.openxmlformats.org/officeDocument/2006/math">
                                <m:r>
                                  <a:rPr lang="en-US" altLang="zh-CN" sz="1400" b="0" i="1" kern="1200" smtClean="0">
                                    <a:solidFill>
                                      <a:schemeClr val="bg1"/>
                                    </a:solidFill>
                                    <a:latin typeface="Cambria Math" panose="02040503050406030204" pitchFamily="18" charset="0"/>
                                    <a:ea typeface="+mn-ea"/>
                                    <a:cs typeface="+mn-cs"/>
                                  </a:rPr>
                                  <m:t>𝑝</m:t>
                                </m:r>
                                <m:r>
                                  <a:rPr lang="en-US" altLang="zh-CN" sz="1400" b="0" i="1" kern="1200" smtClean="0">
                                    <a:solidFill>
                                      <a:schemeClr val="bg1"/>
                                    </a:solidFill>
                                    <a:latin typeface="Cambria Math" panose="02040503050406030204" pitchFamily="18" charset="0"/>
                                    <a:ea typeface="+mn-ea"/>
                                    <a:cs typeface="+mn-cs"/>
                                  </a:rPr>
                                  <m:t>∧</m:t>
                                </m:r>
                                <m:r>
                                  <a:rPr lang="en-US" altLang="zh-CN" sz="1400" b="0" i="1" kern="1200" smtClean="0">
                                    <a:solidFill>
                                      <a:schemeClr val="bg1"/>
                                    </a:solidFill>
                                    <a:latin typeface="Cambria Math" panose="02040503050406030204" pitchFamily="18" charset="0"/>
                                    <a:ea typeface="+mn-ea"/>
                                    <a:cs typeface="+mn-cs"/>
                                  </a:rPr>
                                  <m:t>𝑞</m:t>
                                </m:r>
                              </m:oMath>
                            </m:oMathPara>
                          </a14:m>
                          <a:endParaRPr lang="zh-CN" altLang="en-US" sz="1400" b="0" i="0" kern="1200">
                            <a:solidFill>
                              <a:schemeClr val="bg1"/>
                            </a:solidFill>
                            <a:latin typeface="Cambria Math" panose="02040503050406030204" pitchFamily="18" charset="0"/>
                            <a:ea typeface="+mn-ea"/>
                            <a:cs typeface="+mn-cs"/>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schemeClr>
                        </a:solidFill>
                      </a:tcPr>
                    </a:tc>
                    <a:tc>
                      <a:txBody>
                        <a:bodyPr/>
                        <a:lstStyle/>
                        <a:p>
                          <a:pPr marL="0" algn="ctr" defTabSz="914400" rtl="0" eaLnBrk="1" latinLnBrk="0" hangingPunct="1"/>
                          <a14:m>
                            <m:oMathPara xmlns:m="http://schemas.openxmlformats.org/officeDocument/2006/math">
                              <m:oMathParaPr>
                                <m:jc m:val="centerGroup"/>
                              </m:oMathParaPr>
                              <m:oMath xmlns:m="http://schemas.openxmlformats.org/officeDocument/2006/math">
                                <m:r>
                                  <a:rPr lang="en-US" altLang="zh-CN" sz="1400" b="0" i="1" kern="1200" smtClean="0">
                                    <a:solidFill>
                                      <a:schemeClr val="bg1"/>
                                    </a:solidFill>
                                    <a:latin typeface="Cambria Math" panose="02040503050406030204" pitchFamily="18" charset="0"/>
                                    <a:ea typeface="+mn-ea"/>
                                    <a:cs typeface="+mn-cs"/>
                                  </a:rPr>
                                  <m:t>𝐶</m:t>
                                </m:r>
                                <m:r>
                                  <a:rPr lang="en-US" altLang="zh-CN" sz="1400" b="0" i="1" kern="1200" smtClean="0">
                                    <a:solidFill>
                                      <a:schemeClr val="bg1"/>
                                    </a:solidFill>
                                    <a:latin typeface="Cambria Math" panose="02040503050406030204" pitchFamily="18" charset="0"/>
                                    <a:ea typeface="+mn-ea"/>
                                    <a:cs typeface="+mn-cs"/>
                                  </a:rPr>
                                  <m:t>=</m:t>
                                </m:r>
                                <m:r>
                                  <a:rPr lang="en-US" altLang="zh-CN" sz="1400" b="0" i="1" kern="1200" smtClean="0">
                                    <a:solidFill>
                                      <a:schemeClr val="bg1"/>
                                    </a:solidFill>
                                    <a:latin typeface="Cambria Math" panose="02040503050406030204" pitchFamily="18" charset="0"/>
                                    <a:ea typeface="+mn-ea"/>
                                    <a:cs typeface="+mn-cs"/>
                                  </a:rPr>
                                  <m:t>𝑟</m:t>
                                </m:r>
                                <m:r>
                                  <a:rPr lang="en-US" altLang="zh-CN" sz="1400" b="0" i="1" kern="1200" smtClean="0">
                                    <a:solidFill>
                                      <a:schemeClr val="bg1"/>
                                    </a:solidFill>
                                    <a:latin typeface="Cambria Math" panose="02040503050406030204" pitchFamily="18" charset="0"/>
                                    <a:ea typeface="+mn-ea"/>
                                    <a:cs typeface="+mn-cs"/>
                                  </a:rPr>
                                  <m:t>→</m:t>
                                </m:r>
                                <m:r>
                                  <a:rPr lang="en-US" altLang="zh-CN" sz="1400" b="0" i="1" kern="1200" smtClean="0">
                                    <a:solidFill>
                                      <a:schemeClr val="bg1"/>
                                    </a:solidFill>
                                    <a:latin typeface="Cambria Math" panose="02040503050406030204" pitchFamily="18" charset="0"/>
                                    <a:ea typeface="+mn-ea"/>
                                    <a:cs typeface="+mn-cs"/>
                                  </a:rPr>
                                  <m:t>𝑝</m:t>
                                </m:r>
                                <m:r>
                                  <a:rPr lang="en-US" altLang="zh-CN" sz="1400" b="0" i="1" kern="1200" smtClean="0">
                                    <a:solidFill>
                                      <a:schemeClr val="bg1"/>
                                    </a:solidFill>
                                    <a:latin typeface="Cambria Math" panose="02040503050406030204" pitchFamily="18" charset="0"/>
                                    <a:ea typeface="+mn-ea"/>
                                    <a:cs typeface="+mn-cs"/>
                                  </a:rPr>
                                  <m:t>∧</m:t>
                                </m:r>
                                <m:r>
                                  <a:rPr lang="en-US" altLang="zh-CN" sz="1400" b="0" i="1" kern="1200" smtClean="0">
                                    <a:solidFill>
                                      <a:schemeClr val="bg1"/>
                                    </a:solidFill>
                                    <a:latin typeface="Cambria Math" panose="02040503050406030204" pitchFamily="18" charset="0"/>
                                    <a:ea typeface="+mn-ea"/>
                                    <a:cs typeface="+mn-cs"/>
                                  </a:rPr>
                                  <m:t>𝑞</m:t>
                                </m:r>
                              </m:oMath>
                            </m:oMathPara>
                          </a14:m>
                          <a:endParaRPr lang="zh-CN" altLang="en-US" sz="1400" b="0" i="0" kern="1200">
                            <a:solidFill>
                              <a:schemeClr val="bg1"/>
                            </a:solidFill>
                            <a:latin typeface="Cambria Math" panose="02040503050406030204" pitchFamily="18" charset="0"/>
                            <a:ea typeface="+mn-ea"/>
                            <a:cs typeface="+mn-cs"/>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schemeClr>
                        </a:solidFill>
                      </a:tcPr>
                    </a:tc>
                    <a:tc>
                      <a:txBody>
                        <a:bodyPr/>
                        <a:lstStyle/>
                        <a:p>
                          <a:pPr marL="0" algn="ctr" defTabSz="914400" rtl="0" eaLnBrk="1" latinLnBrk="0" hangingPunct="1"/>
                          <a14:m>
                            <m:oMathPara xmlns:m="http://schemas.openxmlformats.org/officeDocument/2006/math">
                              <m:oMathParaPr>
                                <m:jc m:val="centerGroup"/>
                              </m:oMathParaPr>
                              <m:oMath xmlns:m="http://schemas.openxmlformats.org/officeDocument/2006/math">
                                <m:r>
                                  <a:rPr lang="en-US" altLang="zh-CN" sz="1400" b="0" i="1" smtClean="0">
                                    <a:solidFill>
                                      <a:schemeClr val="bg1"/>
                                    </a:solidFill>
                                    <a:latin typeface="Cambria Math" panose="02040503050406030204" pitchFamily="18" charset="0"/>
                                  </a:rPr>
                                  <m:t>𝐴</m:t>
                                </m:r>
                                <m:r>
                                  <a:rPr lang="en-US" altLang="zh-CN" sz="1400" b="0" i="1" kern="1200" smtClean="0">
                                    <a:solidFill>
                                      <a:schemeClr val="bg1"/>
                                    </a:solidFill>
                                    <a:latin typeface="Cambria Math" panose="02040503050406030204" pitchFamily="18" charset="0"/>
                                    <a:ea typeface="+mn-ea"/>
                                    <a:cs typeface="+mn-cs"/>
                                  </a:rPr>
                                  <m:t>=</m:t>
                                </m:r>
                                <m:r>
                                  <a:rPr lang="en-US" altLang="zh-CN" sz="1400" b="0" i="1" kern="1200" smtClean="0">
                                    <a:solidFill>
                                      <a:schemeClr val="bg1"/>
                                    </a:solidFill>
                                    <a:latin typeface="Cambria Math" panose="02040503050406030204" pitchFamily="18" charset="0"/>
                                    <a:ea typeface="+mn-ea"/>
                                    <a:cs typeface="+mn-cs"/>
                                  </a:rPr>
                                  <m:t>𝐵</m:t>
                                </m:r>
                                <m:r>
                                  <a:rPr lang="en-US" altLang="zh-CN" sz="1400" b="0" i="1" kern="1200" smtClean="0">
                                    <a:solidFill>
                                      <a:schemeClr val="bg1"/>
                                    </a:solidFill>
                                    <a:latin typeface="Cambria Math" panose="02040503050406030204" pitchFamily="18" charset="0"/>
                                    <a:ea typeface="+mn-ea"/>
                                    <a:cs typeface="+mn-cs"/>
                                  </a:rPr>
                                  <m:t>∧</m:t>
                                </m:r>
                                <m:r>
                                  <a:rPr lang="en-US" altLang="zh-CN" sz="1400" b="0" i="1" kern="1200" baseline="0" smtClean="0">
                                    <a:solidFill>
                                      <a:schemeClr val="bg1"/>
                                    </a:solidFill>
                                    <a:latin typeface="Cambria Math" panose="02040503050406030204" pitchFamily="18" charset="0"/>
                                    <a:ea typeface="+mn-ea"/>
                                    <a:cs typeface="+mn-cs"/>
                                  </a:rPr>
                                  <m:t>𝐶</m:t>
                                </m:r>
                              </m:oMath>
                            </m:oMathPara>
                          </a14:m>
                          <a:endParaRPr lang="zh-CN" altLang="en-US" sz="1400" b="0" i="1" kern="1200">
                            <a:solidFill>
                              <a:schemeClr val="bg1"/>
                            </a:solidFill>
                            <a:latin typeface="Cambria Math" panose="02040503050406030204" pitchFamily="18" charset="0"/>
                            <a:ea typeface="+mn-ea"/>
                            <a:cs typeface="+mn-cs"/>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schemeClr>
                        </a:solidFill>
                      </a:tcPr>
                    </a:tc>
                    <a:extLst>
                      <a:ext uri="{0D108BD9-81ED-4DB2-BD59-A6C34878D82A}">
                        <a16:rowId xmlns:a16="http://schemas.microsoft.com/office/drawing/2014/main" val="2136560173"/>
                      </a:ext>
                    </a:extLst>
                  </a:tr>
                  <a:tr h="327619">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a:solidFill>
                                <a:schemeClr val="accent2">
                                  <a:lumMod val="50000"/>
                                </a:schemeClr>
                              </a:solidFill>
                            </a:rPr>
                            <a:t>1</a:t>
                          </a:r>
                          <a:endParaRPr lang="zh-CN" altLang="en-US" sz="1400" b="1">
                            <a:solidFill>
                              <a:schemeClr val="accent2">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40000"/>
                            <a:lumOff val="6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rgbClr val="C00000"/>
                              </a:solidFill>
                              <a:latin typeface="+mn-lt"/>
                              <a:ea typeface="+mn-ea"/>
                              <a:cs typeface="+mn-cs"/>
                            </a:rPr>
                            <a:t>0</a:t>
                          </a: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40000"/>
                            <a:lumOff val="6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1178464426"/>
                      </a:ext>
                    </a:extLst>
                  </a:tr>
                  <a:tr h="327619">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a:solidFill>
                                <a:schemeClr val="accent2">
                                  <a:lumMod val="50000"/>
                                </a:schemeClr>
                              </a:solidFill>
                            </a:rPr>
                            <a:t>1</a:t>
                          </a:r>
                          <a:endParaRPr lang="zh-CN" altLang="en-US" sz="1400" b="1">
                            <a:solidFill>
                              <a:schemeClr val="accent2">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615803460"/>
                      </a:ext>
                    </a:extLst>
                  </a:tr>
                  <a:tr h="327619">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40000"/>
                            <a:lumOff val="6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rgbClr val="C00000"/>
                              </a:solidFill>
                              <a:latin typeface="+mn-lt"/>
                              <a:ea typeface="+mn-ea"/>
                              <a:cs typeface="+mn-cs"/>
                            </a:rPr>
                            <a:t>0</a:t>
                          </a: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40000"/>
                            <a:lumOff val="6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1981090712"/>
                      </a:ext>
                    </a:extLst>
                  </a:tr>
                  <a:tr h="327619">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2119871782"/>
                      </a:ext>
                    </a:extLst>
                  </a:tr>
                  <a:tr h="327619">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40000"/>
                            <a:lumOff val="6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rgbClr val="C00000"/>
                              </a:solidFill>
                              <a:latin typeface="+mn-lt"/>
                              <a:ea typeface="+mn-ea"/>
                              <a:cs typeface="+mn-cs"/>
                            </a:rPr>
                            <a:t>1</a:t>
                          </a: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40000"/>
                            <a:lumOff val="6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3361361477"/>
                      </a:ext>
                    </a:extLst>
                  </a:tr>
                  <a:tr h="327619">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2822622205"/>
                      </a:ext>
                    </a:extLst>
                  </a:tr>
                  <a:tr h="327619">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40000"/>
                            <a:lumOff val="6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rgbClr val="C00000"/>
                              </a:solidFill>
                              <a:latin typeface="+mn-lt"/>
                              <a:ea typeface="+mn-ea"/>
                              <a:cs typeface="+mn-cs"/>
                            </a:rPr>
                            <a:t>0</a:t>
                          </a: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40000"/>
                            <a:lumOff val="6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1068817845"/>
                      </a:ext>
                    </a:extLst>
                  </a:tr>
                  <a:tr h="327619">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1936679581"/>
                      </a:ext>
                    </a:extLst>
                  </a:tr>
                </a:tbl>
              </a:graphicData>
            </a:graphic>
          </p:graphicFrame>
        </mc:Choice>
        <mc:Fallback xmlns="">
          <p:graphicFrame>
            <p:nvGraphicFramePr>
              <p:cNvPr id="37" name="表格 36">
                <a:extLst>
                  <a:ext uri="{FF2B5EF4-FFF2-40B4-BE49-F238E27FC236}">
                    <a16:creationId xmlns:a16="http://schemas.microsoft.com/office/drawing/2014/main" id="{A3CC7E57-B3AF-4781-B673-96BAAC313606}"/>
                  </a:ext>
                </a:extLst>
              </p:cNvPr>
              <p:cNvGraphicFramePr>
                <a:graphicFrameLocks noGrp="1"/>
              </p:cNvGraphicFramePr>
              <p:nvPr>
                <p:extLst>
                  <p:ext uri="{D42A27DB-BD31-4B8C-83A1-F6EECF244321}">
                    <p14:modId xmlns:p14="http://schemas.microsoft.com/office/powerpoint/2010/main" val="2043622809"/>
                  </p:ext>
                </p:extLst>
              </p:nvPr>
            </p:nvGraphicFramePr>
            <p:xfrm>
              <a:off x="4634197" y="2804861"/>
              <a:ext cx="6997814" cy="2991792"/>
            </p:xfrm>
            <a:graphic>
              <a:graphicData uri="http://schemas.openxmlformats.org/drawingml/2006/table">
                <a:tbl>
                  <a:tblPr firstRow="1" bandRow="1">
                    <a:tableStyleId>{5C22544A-7EE6-4342-B048-85BDC9FD1C3A}</a:tableStyleId>
                  </a:tblPr>
                  <a:tblGrid>
                    <a:gridCol w="352642">
                      <a:extLst>
                        <a:ext uri="{9D8B030D-6E8A-4147-A177-3AD203B41FA5}">
                          <a16:colId xmlns:a16="http://schemas.microsoft.com/office/drawing/2014/main" val="3646969759"/>
                        </a:ext>
                      </a:extLst>
                    </a:gridCol>
                    <a:gridCol w="424475">
                      <a:extLst>
                        <a:ext uri="{9D8B030D-6E8A-4147-A177-3AD203B41FA5}">
                          <a16:colId xmlns:a16="http://schemas.microsoft.com/office/drawing/2014/main" val="2385045719"/>
                        </a:ext>
                      </a:extLst>
                    </a:gridCol>
                    <a:gridCol w="411416">
                      <a:extLst>
                        <a:ext uri="{9D8B030D-6E8A-4147-A177-3AD203B41FA5}">
                          <a16:colId xmlns:a16="http://schemas.microsoft.com/office/drawing/2014/main" val="2657298211"/>
                        </a:ext>
                      </a:extLst>
                    </a:gridCol>
                    <a:gridCol w="516606">
                      <a:extLst>
                        <a:ext uri="{9D8B030D-6E8A-4147-A177-3AD203B41FA5}">
                          <a16:colId xmlns:a16="http://schemas.microsoft.com/office/drawing/2014/main" val="2026744481"/>
                        </a:ext>
                      </a:extLst>
                    </a:gridCol>
                    <a:gridCol w="796709">
                      <a:extLst>
                        <a:ext uri="{9D8B030D-6E8A-4147-A177-3AD203B41FA5}">
                          <a16:colId xmlns:a16="http://schemas.microsoft.com/office/drawing/2014/main" val="1157612828"/>
                        </a:ext>
                      </a:extLst>
                    </a:gridCol>
                    <a:gridCol w="1593418">
                      <a:extLst>
                        <a:ext uri="{9D8B030D-6E8A-4147-A177-3AD203B41FA5}">
                          <a16:colId xmlns:a16="http://schemas.microsoft.com/office/drawing/2014/main" val="1060052825"/>
                        </a:ext>
                      </a:extLst>
                    </a:gridCol>
                    <a:gridCol w="666101">
                      <a:extLst>
                        <a:ext uri="{9D8B030D-6E8A-4147-A177-3AD203B41FA5}">
                          <a16:colId xmlns:a16="http://schemas.microsoft.com/office/drawing/2014/main" val="1950704489"/>
                        </a:ext>
                      </a:extLst>
                    </a:gridCol>
                    <a:gridCol w="1273428">
                      <a:extLst>
                        <a:ext uri="{9D8B030D-6E8A-4147-A177-3AD203B41FA5}">
                          <a16:colId xmlns:a16="http://schemas.microsoft.com/office/drawing/2014/main" val="1122696659"/>
                        </a:ext>
                      </a:extLst>
                    </a:gridCol>
                    <a:gridCol w="963019">
                      <a:extLst>
                        <a:ext uri="{9D8B030D-6E8A-4147-A177-3AD203B41FA5}">
                          <a16:colId xmlns:a16="http://schemas.microsoft.com/office/drawing/2014/main" val="3752349070"/>
                        </a:ext>
                      </a:extLst>
                    </a:gridCol>
                  </a:tblGrid>
                  <a:tr h="370840">
                    <a:tc>
                      <a:txBody>
                        <a:bodyPr/>
                        <a:lstStyle/>
                        <a:p>
                          <a:endParaRPr lang="zh-CN"/>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13"/>
                          <a:stretch>
                            <a:fillRect l="-1724" t="-1639" r="-1882759" b="-719672"/>
                          </a:stretch>
                        </a:blipFill>
                      </a:tcPr>
                    </a:tc>
                    <a:tc>
                      <a:txBody>
                        <a:bodyPr/>
                        <a:lstStyle/>
                        <a:p>
                          <a:endParaRPr lang="zh-CN"/>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13"/>
                          <a:stretch>
                            <a:fillRect l="-84286" t="-1639" r="-1460000" b="-719672"/>
                          </a:stretch>
                        </a:blipFill>
                      </a:tcPr>
                    </a:tc>
                    <a:tc>
                      <a:txBody>
                        <a:bodyPr/>
                        <a:lstStyle/>
                        <a:p>
                          <a:endParaRPr lang="zh-CN"/>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13"/>
                          <a:stretch>
                            <a:fillRect l="-192537" t="-1639" r="-1425373" b="-719672"/>
                          </a:stretch>
                        </a:blipFill>
                      </a:tcPr>
                    </a:tc>
                    <a:tc>
                      <a:txBody>
                        <a:bodyPr/>
                        <a:lstStyle/>
                        <a:p>
                          <a:endParaRPr lang="zh-CN"/>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13"/>
                          <a:stretch>
                            <a:fillRect l="-230588" t="-1639" r="-1023529" b="-719672"/>
                          </a:stretch>
                        </a:blipFill>
                      </a:tcPr>
                    </a:tc>
                    <a:tc>
                      <a:txBody>
                        <a:bodyPr/>
                        <a:lstStyle/>
                        <a:p>
                          <a:endParaRPr lang="zh-CN"/>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13"/>
                          <a:stretch>
                            <a:fillRect l="-214504" t="-1639" r="-564122" b="-719672"/>
                          </a:stretch>
                        </a:blipFill>
                      </a:tcPr>
                    </a:tc>
                    <a:tc>
                      <a:txBody>
                        <a:bodyPr/>
                        <a:lstStyle/>
                        <a:p>
                          <a:endParaRPr lang="zh-CN"/>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13"/>
                          <a:stretch>
                            <a:fillRect l="-157854" t="-1639" r="-183142" b="-719672"/>
                          </a:stretch>
                        </a:blipFill>
                      </a:tcPr>
                    </a:tc>
                    <a:tc>
                      <a:txBody>
                        <a:bodyPr/>
                        <a:lstStyle/>
                        <a:p>
                          <a:endParaRPr lang="zh-CN"/>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13"/>
                          <a:stretch>
                            <a:fillRect l="-611818" t="-1639" r="-334545" b="-719672"/>
                          </a:stretch>
                        </a:blipFill>
                      </a:tcPr>
                    </a:tc>
                    <a:tc>
                      <a:txBody>
                        <a:bodyPr/>
                        <a:lstStyle/>
                        <a:p>
                          <a:endParaRPr lang="zh-CN"/>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13"/>
                          <a:stretch>
                            <a:fillRect l="-374641" t="-1639" r="-76077" b="-719672"/>
                          </a:stretch>
                        </a:blipFill>
                      </a:tcPr>
                    </a:tc>
                    <a:tc>
                      <a:txBody>
                        <a:bodyPr/>
                        <a:lstStyle/>
                        <a:p>
                          <a:endParaRPr lang="zh-CN"/>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13"/>
                          <a:stretch>
                            <a:fillRect l="-627848" t="-1639" r="-633" b="-719672"/>
                          </a:stretch>
                        </a:blipFill>
                      </a:tcPr>
                    </a:tc>
                    <a:extLst>
                      <a:ext uri="{0D108BD9-81ED-4DB2-BD59-A6C34878D82A}">
                        <a16:rowId xmlns:a16="http://schemas.microsoft.com/office/drawing/2014/main" val="2136560173"/>
                      </a:ext>
                    </a:extLst>
                  </a:tr>
                  <a:tr h="327619">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a:solidFill>
                                <a:schemeClr val="accent2">
                                  <a:lumMod val="50000"/>
                                </a:schemeClr>
                              </a:solidFill>
                            </a:rPr>
                            <a:t>1</a:t>
                          </a:r>
                          <a:endParaRPr lang="zh-CN" altLang="en-US" sz="1400" b="1">
                            <a:solidFill>
                              <a:schemeClr val="accent2">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40000"/>
                            <a:lumOff val="6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rgbClr val="C00000"/>
                              </a:solidFill>
                              <a:latin typeface="+mn-lt"/>
                              <a:ea typeface="+mn-ea"/>
                              <a:cs typeface="+mn-cs"/>
                            </a:rPr>
                            <a:t>0</a:t>
                          </a: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40000"/>
                            <a:lumOff val="6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1178464426"/>
                      </a:ext>
                    </a:extLst>
                  </a:tr>
                  <a:tr h="327619">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a:solidFill>
                                <a:schemeClr val="accent2">
                                  <a:lumMod val="50000"/>
                                </a:schemeClr>
                              </a:solidFill>
                            </a:rPr>
                            <a:t>1</a:t>
                          </a:r>
                          <a:endParaRPr lang="zh-CN" altLang="en-US" sz="1400" b="1">
                            <a:solidFill>
                              <a:schemeClr val="accent2">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615803460"/>
                      </a:ext>
                    </a:extLst>
                  </a:tr>
                  <a:tr h="327619">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40000"/>
                            <a:lumOff val="6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rgbClr val="C00000"/>
                              </a:solidFill>
                              <a:latin typeface="+mn-lt"/>
                              <a:ea typeface="+mn-ea"/>
                              <a:cs typeface="+mn-cs"/>
                            </a:rPr>
                            <a:t>0</a:t>
                          </a: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40000"/>
                            <a:lumOff val="6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1981090712"/>
                      </a:ext>
                    </a:extLst>
                  </a:tr>
                  <a:tr h="327619">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2119871782"/>
                      </a:ext>
                    </a:extLst>
                  </a:tr>
                  <a:tr h="327619">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40000"/>
                            <a:lumOff val="6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rgbClr val="C00000"/>
                              </a:solidFill>
                              <a:latin typeface="+mn-lt"/>
                              <a:ea typeface="+mn-ea"/>
                              <a:cs typeface="+mn-cs"/>
                            </a:rPr>
                            <a:t>1</a:t>
                          </a: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40000"/>
                            <a:lumOff val="6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3361361477"/>
                      </a:ext>
                    </a:extLst>
                  </a:tr>
                  <a:tr h="327619">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2822622205"/>
                      </a:ext>
                    </a:extLst>
                  </a:tr>
                  <a:tr h="327619">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40000"/>
                            <a:lumOff val="6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rgbClr val="C00000"/>
                              </a:solidFill>
                              <a:latin typeface="+mn-lt"/>
                              <a:ea typeface="+mn-ea"/>
                              <a:cs typeface="+mn-cs"/>
                            </a:rPr>
                            <a:t>0</a:t>
                          </a: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40000"/>
                            <a:lumOff val="6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1068817845"/>
                      </a:ext>
                    </a:extLst>
                  </a:tr>
                  <a:tr h="327619">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1936679581"/>
                      </a:ext>
                    </a:extLst>
                  </a:tr>
                </a:tbl>
              </a:graphicData>
            </a:graphic>
          </p:graphicFrame>
        </mc:Fallback>
      </mc:AlternateContent>
    </p:spTree>
    <p:extLst>
      <p:ext uri="{BB962C8B-B14F-4D97-AF65-F5344CB8AC3E}">
        <p14:creationId xmlns:p14="http://schemas.microsoft.com/office/powerpoint/2010/main" val="35779600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命题逻辑公式的语义</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第三讲 命题逻辑公式语法和语义</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A84936A-AD8A-4245-A4DE-139658DA8B11}" type="slidenum">
              <a:rPr lang="en-US" altLang="zh-CN" smtClean="0">
                <a:latin typeface="Arial" panose="020B0604020202020204" pitchFamily="34" charset="0"/>
                <a:ea typeface="楷体" panose="02010609060101010101" pitchFamily="49" charset="-122"/>
                <a:cs typeface="Arial" panose="020B0604020202020204" pitchFamily="34" charset="0"/>
              </a:rPr>
              <a:t>25</a:t>
            </a:fld>
            <a:r>
              <a:rPr lang="en-US" altLang="zh-CN">
                <a:latin typeface="Arial" panose="020B0604020202020204" pitchFamily="34" charset="0"/>
                <a:ea typeface="楷体" panose="02010609060101010101" pitchFamily="49" charset="-122"/>
                <a:cs typeface="Arial" panose="020B0604020202020204" pitchFamily="34" charset="0"/>
              </a:rPr>
              <a:t>/38</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快速构造命题逻辑公式真值表举例</a:t>
            </a: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0CB59A24-8899-43DE-9679-423294C551C0}"/>
                  </a:ext>
                </a:extLst>
              </p:cNvPr>
              <p:cNvSpPr txBox="1"/>
              <p:nvPr/>
            </p:nvSpPr>
            <p:spPr>
              <a:xfrm>
                <a:off x="569841" y="1108803"/>
                <a:ext cx="8932377" cy="1431161"/>
              </a:xfrm>
              <a:prstGeom prst="rect">
                <a:avLst/>
              </a:prstGeom>
              <a:solidFill>
                <a:srgbClr val="E5EFE5"/>
              </a:solidFill>
            </p:spPr>
            <p:txBody>
              <a:bodyPr wrap="square" rtlCol="0">
                <a:spAutoFit/>
              </a:bodyPr>
              <a:lstStyle/>
              <a:p>
                <a:pPr>
                  <a:spcBef>
                    <a:spcPts val="300"/>
                  </a:spcBef>
                  <a:spcAft>
                    <a:spcPts val="300"/>
                  </a:spcAft>
                </a:pPr>
                <a:r>
                  <a:rPr lang="zh-CN" altLang="en-US" sz="2000" b="1" dirty="0">
                    <a:solidFill>
                      <a:srgbClr val="002060"/>
                    </a:solidFill>
                    <a:latin typeface="楷体" panose="02010609060101010101" pitchFamily="49" charset="-122"/>
                    <a:ea typeface="楷体" panose="02010609060101010101" pitchFamily="49" charset="-122"/>
                  </a:rPr>
                  <a:t>构造公式</a:t>
                </a:r>
                <a14:m>
                  <m:oMath xmlns:m="http://schemas.openxmlformats.org/officeDocument/2006/math">
                    <m:r>
                      <a:rPr lang="en-US" altLang="zh-CN" sz="2000" b="1" i="1" smtClean="0">
                        <a:solidFill>
                          <a:srgbClr val="002060"/>
                        </a:solidFill>
                        <a:latin typeface="Cambria Math" panose="02040503050406030204" pitchFamily="18" charset="0"/>
                      </a:rPr>
                      <m:t>𝑨</m:t>
                    </m:r>
                    <m:r>
                      <a:rPr lang="en-US" altLang="zh-CN" sz="2000" b="1" i="1" smtClean="0">
                        <a:solidFill>
                          <a:srgbClr val="002060"/>
                        </a:solidFill>
                        <a:latin typeface="Cambria Math" panose="02040503050406030204" pitchFamily="18" charset="0"/>
                      </a:rPr>
                      <m:t>=</m:t>
                    </m:r>
                    <m:r>
                      <a:rPr lang="en-US" altLang="zh-CN" sz="2000" b="1" i="0" smtClean="0">
                        <a:solidFill>
                          <a:srgbClr val="002060"/>
                        </a:solidFill>
                        <a:latin typeface="Cambria Math" panose="02040503050406030204" pitchFamily="18" charset="0"/>
                      </a:rPr>
                      <m:t> </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𝒓</m:t>
                    </m:r>
                    <m:r>
                      <a:rPr lang="en-US" altLang="zh-CN" sz="2000" b="1" i="1" smtClean="0">
                        <a:solidFill>
                          <a:srgbClr val="002060"/>
                        </a:solidFill>
                        <a:latin typeface="Cambria Math" panose="02040503050406030204" pitchFamily="18" charset="0"/>
                      </a:rPr>
                      <m:t>∨</m:t>
                    </m:r>
                    <m:d>
                      <m:dPr>
                        <m:ctrlPr>
                          <a:rPr lang="en-US" altLang="zh-CN" sz="2000" b="1" i="1" smtClean="0">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𝒑</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𝒒</m:t>
                        </m:r>
                      </m:e>
                    </m:d>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𝒓</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𝒑</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𝒒</m:t>
                    </m:r>
                    <m:r>
                      <a:rPr lang="en-US" altLang="zh-CN" sz="2000" b="1" i="1" smtClean="0">
                        <a:solidFill>
                          <a:srgbClr val="002060"/>
                        </a:solidFill>
                        <a:latin typeface="Cambria Math" panose="02040503050406030204" pitchFamily="18" charset="0"/>
                      </a:rPr>
                      <m:t>)</m:t>
                    </m:r>
                  </m:oMath>
                </a14:m>
                <a:r>
                  <a:rPr lang="zh-CN" altLang="en-US" sz="2000" b="1" dirty="0">
                    <a:solidFill>
                      <a:srgbClr val="002060"/>
                    </a:solidFill>
                    <a:latin typeface="楷体" panose="02010609060101010101" pitchFamily="49" charset="-122"/>
                    <a:ea typeface="楷体" panose="02010609060101010101" pitchFamily="49" charset="-122"/>
                  </a:rPr>
                  <a:t>的真值表</a:t>
                </a:r>
              </a:p>
              <a:p>
                <a:pPr marL="285750" indent="-285750">
                  <a:spcBef>
                    <a:spcPts val="300"/>
                  </a:spcBef>
                  <a:spcAft>
                    <a:spcPts val="300"/>
                  </a:spcAft>
                  <a:buFont typeface="Arial" panose="020B0604020202020204" pitchFamily="34" charset="0"/>
                  <a:buChar char="•"/>
                </a:pPr>
                <a:r>
                  <a:rPr lang="zh-CN" altLang="en-US" b="1" i="0" dirty="0">
                    <a:solidFill>
                      <a:srgbClr val="C00000"/>
                    </a:solidFill>
                    <a:latin typeface="+mj-lt"/>
                  </a:rPr>
                  <a:t>第一行按照计算顺序列出子公式，可用大写字母代表子公式</a:t>
                </a:r>
                <a:endParaRPr lang="en-US" altLang="zh-CN" b="1" i="0" dirty="0">
                  <a:solidFill>
                    <a:srgbClr val="C00000"/>
                  </a:solidFill>
                  <a:latin typeface="+mj-lt"/>
                </a:endParaRPr>
              </a:p>
              <a:p>
                <a:pPr marL="285750" indent="-285750">
                  <a:spcBef>
                    <a:spcPts val="300"/>
                  </a:spcBef>
                  <a:spcAft>
                    <a:spcPts val="300"/>
                  </a:spcAft>
                  <a:buFont typeface="Arial" panose="020B0604020202020204" pitchFamily="34" charset="0"/>
                  <a:buChar char="•"/>
                </a:pPr>
                <a:r>
                  <a:rPr lang="zh-CN" altLang="en-US" b="1" dirty="0">
                    <a:solidFill>
                      <a:srgbClr val="C00000"/>
                    </a:solidFill>
                    <a:latin typeface="+mj-lt"/>
                  </a:rPr>
                  <a:t>基于逻辑运算符特点和真值赋值函数排列顺序快速确定每个表格单元的真值</a:t>
                </a:r>
                <a:endParaRPr lang="en-US" altLang="zh-CN" b="1" dirty="0">
                  <a:solidFill>
                    <a:srgbClr val="C00000"/>
                  </a:solidFill>
                  <a:latin typeface="+mj-lt"/>
                </a:endParaRPr>
              </a:p>
              <a:p>
                <a:pPr marL="742950" lvl="1" indent="-285750">
                  <a:spcBef>
                    <a:spcPts val="300"/>
                  </a:spcBef>
                  <a:spcAft>
                    <a:spcPts val="300"/>
                  </a:spcAft>
                  <a:buFont typeface="Arial" panose="020B0604020202020204" pitchFamily="34" charset="0"/>
                  <a:buChar char="•"/>
                </a:pPr>
                <a:r>
                  <a:rPr lang="zh-CN" altLang="en-US" sz="1600" b="1" dirty="0">
                    <a:solidFill>
                      <a:schemeClr val="accent6">
                        <a:lumMod val="50000"/>
                      </a:schemeClr>
                    </a:solidFill>
                    <a:latin typeface="楷体" panose="02010609060101010101" pitchFamily="49" charset="-122"/>
                    <a:ea typeface="楷体" panose="02010609060101010101" pitchFamily="49" charset="-122"/>
                  </a:rPr>
                  <a:t>合取：第一个合取分支真值为假，整个合取式真值为假，否则等于第二个合取分支真值</a:t>
                </a:r>
              </a:p>
            </p:txBody>
          </p:sp>
        </mc:Choice>
        <mc:Fallback xmlns="">
          <p:sp>
            <p:nvSpPr>
              <p:cNvPr id="11" name="文本框 10">
                <a:extLst>
                  <a:ext uri="{FF2B5EF4-FFF2-40B4-BE49-F238E27FC236}">
                    <a16:creationId xmlns:a16="http://schemas.microsoft.com/office/drawing/2014/main" id="{0CB59A24-8899-43DE-9679-423294C551C0}"/>
                  </a:ext>
                </a:extLst>
              </p:cNvPr>
              <p:cNvSpPr txBox="1">
                <a:spLocks noRot="1" noChangeAspect="1" noMove="1" noResize="1" noEditPoints="1" noAdjustHandles="1" noChangeArrowheads="1" noChangeShapeType="1" noTextEdit="1"/>
              </p:cNvSpPr>
              <p:nvPr/>
            </p:nvSpPr>
            <p:spPr>
              <a:xfrm>
                <a:off x="569841" y="1108803"/>
                <a:ext cx="8932377" cy="1431161"/>
              </a:xfrm>
              <a:prstGeom prst="rect">
                <a:avLst/>
              </a:prstGeom>
              <a:blipFill>
                <a:blip r:embed="rId2"/>
                <a:stretch>
                  <a:fillRect l="-682" t="-3404" b="-4681"/>
                </a:stretch>
              </a:blipFill>
            </p:spPr>
            <p:txBody>
              <a:bodyPr/>
              <a:lstStyle/>
              <a:p>
                <a:r>
                  <a:rPr lang="zh-CN" altLang="en-US">
                    <a:noFill/>
                  </a:rPr>
                  <a:t> </a:t>
                </a:r>
              </a:p>
            </p:txBody>
          </p:sp>
        </mc:Fallback>
      </mc:AlternateContent>
      <p:grpSp>
        <p:nvGrpSpPr>
          <p:cNvPr id="12" name="组合 11">
            <a:extLst>
              <a:ext uri="{FF2B5EF4-FFF2-40B4-BE49-F238E27FC236}">
                <a16:creationId xmlns:a16="http://schemas.microsoft.com/office/drawing/2014/main" id="{20F4020D-0F7D-439F-AC26-07AA140BBE26}"/>
              </a:ext>
            </a:extLst>
          </p:cNvPr>
          <p:cNvGrpSpPr/>
          <p:nvPr/>
        </p:nvGrpSpPr>
        <p:grpSpPr>
          <a:xfrm>
            <a:off x="569842" y="2704807"/>
            <a:ext cx="3682122" cy="3221507"/>
            <a:chOff x="1788669" y="2359126"/>
            <a:chExt cx="3917501" cy="3374884"/>
          </a:xfrm>
        </p:grpSpPr>
        <mc:AlternateContent xmlns:mc="http://schemas.openxmlformats.org/markup-compatibility/2006" xmlns:a14="http://schemas.microsoft.com/office/drawing/2010/main">
          <mc:Choice Requires="a14">
            <p:sp>
              <p:nvSpPr>
                <p:cNvPr id="13" name="椭圆 12">
                  <a:extLst>
                    <a:ext uri="{FF2B5EF4-FFF2-40B4-BE49-F238E27FC236}">
                      <a16:creationId xmlns:a16="http://schemas.microsoft.com/office/drawing/2014/main" id="{5AEBE650-6E50-4E6E-8EE3-2A25E0121B18}"/>
                    </a:ext>
                  </a:extLst>
                </p:cNvPr>
                <p:cNvSpPr/>
                <p:nvPr/>
              </p:nvSpPr>
              <p:spPr>
                <a:xfrm>
                  <a:off x="3261879" y="2359126"/>
                  <a:ext cx="351183" cy="32234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smtClean="0">
                            <a:solidFill>
                              <a:srgbClr val="002060"/>
                            </a:solidFill>
                            <a:latin typeface="Cambria Math" panose="02040503050406030204" pitchFamily="18" charset="0"/>
                          </a:rPr>
                          <m:t>∧</m:t>
                        </m:r>
                      </m:oMath>
                    </m:oMathPara>
                  </a14:m>
                  <a:endParaRPr lang="zh-CN" altLang="en-US">
                    <a:solidFill>
                      <a:srgbClr val="002060"/>
                    </a:solidFill>
                  </a:endParaRPr>
                </a:p>
              </p:txBody>
            </p:sp>
          </mc:Choice>
          <mc:Fallback xmlns="">
            <p:sp>
              <p:nvSpPr>
                <p:cNvPr id="3" name="椭圆 2">
                  <a:extLst>
                    <a:ext uri="{FF2B5EF4-FFF2-40B4-BE49-F238E27FC236}">
                      <a16:creationId xmlns:a16="http://schemas.microsoft.com/office/drawing/2014/main" id="{42EF00DB-E826-4404-AB41-7487F3B7CB3C}"/>
                    </a:ext>
                  </a:extLst>
                </p:cNvPr>
                <p:cNvSpPr>
                  <a:spLocks noRot="1" noChangeAspect="1" noMove="1" noResize="1" noEditPoints="1" noAdjustHandles="1" noChangeArrowheads="1" noChangeShapeType="1" noTextEdit="1"/>
                </p:cNvSpPr>
                <p:nvPr/>
              </p:nvSpPr>
              <p:spPr>
                <a:xfrm>
                  <a:off x="3261879" y="2359126"/>
                  <a:ext cx="351183" cy="322342"/>
                </a:xfrm>
                <a:prstGeom prst="ellipse">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椭圆 13">
                  <a:extLst>
                    <a:ext uri="{FF2B5EF4-FFF2-40B4-BE49-F238E27FC236}">
                      <a16:creationId xmlns:a16="http://schemas.microsoft.com/office/drawing/2014/main" id="{F5E455A7-841B-440A-BA89-66D9D7C0D556}"/>
                    </a:ext>
                  </a:extLst>
                </p:cNvPr>
                <p:cNvSpPr/>
                <p:nvPr/>
              </p:nvSpPr>
              <p:spPr>
                <a:xfrm>
                  <a:off x="2295936" y="3032010"/>
                  <a:ext cx="351183" cy="32234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b="0" i="1" smtClean="0">
                            <a:solidFill>
                              <a:srgbClr val="002060"/>
                            </a:solidFill>
                            <a:latin typeface="Cambria Math" panose="02040503050406030204" pitchFamily="18" charset="0"/>
                          </a:rPr>
                          <m:t>∨</m:t>
                        </m:r>
                      </m:oMath>
                    </m:oMathPara>
                  </a14:m>
                  <a:endParaRPr lang="zh-CN" altLang="en-US">
                    <a:solidFill>
                      <a:srgbClr val="002060"/>
                    </a:solidFill>
                  </a:endParaRPr>
                </a:p>
              </p:txBody>
            </p:sp>
          </mc:Choice>
          <mc:Fallback xmlns="">
            <p:sp>
              <p:nvSpPr>
                <p:cNvPr id="12" name="椭圆 11">
                  <a:extLst>
                    <a:ext uri="{FF2B5EF4-FFF2-40B4-BE49-F238E27FC236}">
                      <a16:creationId xmlns:a16="http://schemas.microsoft.com/office/drawing/2014/main" id="{8B114A17-3CFF-498A-AC6C-3BE783C0E3B0}"/>
                    </a:ext>
                  </a:extLst>
                </p:cNvPr>
                <p:cNvSpPr>
                  <a:spLocks noRot="1" noChangeAspect="1" noMove="1" noResize="1" noEditPoints="1" noAdjustHandles="1" noChangeArrowheads="1" noChangeShapeType="1" noTextEdit="1"/>
                </p:cNvSpPr>
                <p:nvPr/>
              </p:nvSpPr>
              <p:spPr>
                <a:xfrm>
                  <a:off x="2295936" y="3032010"/>
                  <a:ext cx="351183" cy="322342"/>
                </a:xfrm>
                <a:prstGeom prst="ellipse">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椭圆 14">
                  <a:extLst>
                    <a:ext uri="{FF2B5EF4-FFF2-40B4-BE49-F238E27FC236}">
                      <a16:creationId xmlns:a16="http://schemas.microsoft.com/office/drawing/2014/main" id="{A0ADBB86-AF68-4203-9FA3-280E6FBDF47A}"/>
                    </a:ext>
                  </a:extLst>
                </p:cNvPr>
                <p:cNvSpPr/>
                <p:nvPr/>
              </p:nvSpPr>
              <p:spPr>
                <a:xfrm>
                  <a:off x="4191744" y="3042524"/>
                  <a:ext cx="351183" cy="32234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smtClean="0">
                            <a:solidFill>
                              <a:srgbClr val="002060"/>
                            </a:solidFill>
                            <a:latin typeface="Cambria Math" panose="02040503050406030204" pitchFamily="18" charset="0"/>
                          </a:rPr>
                          <m:t>→</m:t>
                        </m:r>
                      </m:oMath>
                    </m:oMathPara>
                  </a14:m>
                  <a:endParaRPr lang="zh-CN" altLang="en-US">
                    <a:solidFill>
                      <a:srgbClr val="002060"/>
                    </a:solidFill>
                  </a:endParaRPr>
                </a:p>
              </p:txBody>
            </p:sp>
          </mc:Choice>
          <mc:Fallback xmlns="">
            <p:sp>
              <p:nvSpPr>
                <p:cNvPr id="13" name="椭圆 12">
                  <a:extLst>
                    <a:ext uri="{FF2B5EF4-FFF2-40B4-BE49-F238E27FC236}">
                      <a16:creationId xmlns:a16="http://schemas.microsoft.com/office/drawing/2014/main" id="{E2251447-783F-4597-9671-4C59987348FA}"/>
                    </a:ext>
                  </a:extLst>
                </p:cNvPr>
                <p:cNvSpPr>
                  <a:spLocks noRot="1" noChangeAspect="1" noMove="1" noResize="1" noEditPoints="1" noAdjustHandles="1" noChangeArrowheads="1" noChangeShapeType="1" noTextEdit="1"/>
                </p:cNvSpPr>
                <p:nvPr/>
              </p:nvSpPr>
              <p:spPr>
                <a:xfrm>
                  <a:off x="4191744" y="3042524"/>
                  <a:ext cx="351183" cy="322342"/>
                </a:xfrm>
                <a:prstGeom prst="ellipse">
                  <a:avLst/>
                </a:prstGeom>
                <a:blipFill>
                  <a:blip r:embed="rId5"/>
                  <a:stretch>
                    <a:fillRect l="-16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椭圆 15">
                  <a:extLst>
                    <a:ext uri="{FF2B5EF4-FFF2-40B4-BE49-F238E27FC236}">
                      <a16:creationId xmlns:a16="http://schemas.microsoft.com/office/drawing/2014/main" id="{1467C62B-3BF2-43D6-98B5-B33B0A4A294E}"/>
                    </a:ext>
                  </a:extLst>
                </p:cNvPr>
                <p:cNvSpPr/>
                <p:nvPr/>
              </p:nvSpPr>
              <p:spPr>
                <a:xfrm>
                  <a:off x="2849217" y="3869889"/>
                  <a:ext cx="351183" cy="32234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smtClean="0">
                            <a:solidFill>
                              <a:srgbClr val="002060"/>
                            </a:solidFill>
                            <a:latin typeface="Cambria Math" panose="02040503050406030204" pitchFamily="18" charset="0"/>
                          </a:rPr>
                          <m:t>∧</m:t>
                        </m:r>
                      </m:oMath>
                    </m:oMathPara>
                  </a14:m>
                  <a:endParaRPr lang="zh-CN" altLang="en-US">
                    <a:solidFill>
                      <a:srgbClr val="002060"/>
                    </a:solidFill>
                  </a:endParaRPr>
                </a:p>
              </p:txBody>
            </p:sp>
          </mc:Choice>
          <mc:Fallback xmlns="">
            <p:sp>
              <p:nvSpPr>
                <p:cNvPr id="14" name="椭圆 13">
                  <a:extLst>
                    <a:ext uri="{FF2B5EF4-FFF2-40B4-BE49-F238E27FC236}">
                      <a16:creationId xmlns:a16="http://schemas.microsoft.com/office/drawing/2014/main" id="{8E4ED44A-EE41-4B40-8762-2EDA0584E153}"/>
                    </a:ext>
                  </a:extLst>
                </p:cNvPr>
                <p:cNvSpPr>
                  <a:spLocks noRot="1" noChangeAspect="1" noMove="1" noResize="1" noEditPoints="1" noAdjustHandles="1" noChangeArrowheads="1" noChangeShapeType="1" noTextEdit="1"/>
                </p:cNvSpPr>
                <p:nvPr/>
              </p:nvSpPr>
              <p:spPr>
                <a:xfrm>
                  <a:off x="2849217" y="3869889"/>
                  <a:ext cx="351183" cy="322342"/>
                </a:xfrm>
                <a:prstGeom prst="ellipse">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246F2737-AFFB-4FA7-BDAE-22EC4627E410}"/>
                    </a:ext>
                  </a:extLst>
                </p:cNvPr>
                <p:cNvSpPr txBox="1"/>
                <p:nvPr/>
              </p:nvSpPr>
              <p:spPr>
                <a:xfrm>
                  <a:off x="3704358" y="3869889"/>
                  <a:ext cx="410816" cy="307777"/>
                </a:xfrm>
                <a:prstGeom prst="rect">
                  <a:avLst/>
                </a:prstGeom>
                <a:solidFill>
                  <a:schemeClr val="accent6">
                    <a:lumMod val="20000"/>
                    <a:lumOff val="80000"/>
                  </a:schemeClr>
                </a:solidFill>
                <a:ln>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𝑟</m:t>
                        </m:r>
                      </m:oMath>
                    </m:oMathPara>
                  </a14:m>
                  <a:endParaRPr lang="zh-CN" altLang="en-US" sz="1400"/>
                </a:p>
              </p:txBody>
            </p:sp>
          </mc:Choice>
          <mc:Fallback xmlns="">
            <p:sp>
              <p:nvSpPr>
                <p:cNvPr id="16" name="文本框 15">
                  <a:extLst>
                    <a:ext uri="{FF2B5EF4-FFF2-40B4-BE49-F238E27FC236}">
                      <a16:creationId xmlns:a16="http://schemas.microsoft.com/office/drawing/2014/main" id="{D1667444-3B0F-48F2-BEBC-DCC761FC8423}"/>
                    </a:ext>
                  </a:extLst>
                </p:cNvPr>
                <p:cNvSpPr txBox="1">
                  <a:spLocks noRot="1" noChangeAspect="1" noMove="1" noResize="1" noEditPoints="1" noAdjustHandles="1" noChangeArrowheads="1" noChangeShapeType="1" noTextEdit="1"/>
                </p:cNvSpPr>
                <p:nvPr/>
              </p:nvSpPr>
              <p:spPr>
                <a:xfrm>
                  <a:off x="3704358" y="3869889"/>
                  <a:ext cx="410816" cy="307777"/>
                </a:xfrm>
                <a:prstGeom prst="rect">
                  <a:avLst/>
                </a:prstGeom>
                <a:blipFill>
                  <a:blip r:embed="rId7"/>
                  <a:stretch>
                    <a:fillRect/>
                  </a:stretch>
                </a:blipFill>
                <a:ln>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椭圆 18">
                  <a:extLst>
                    <a:ext uri="{FF2B5EF4-FFF2-40B4-BE49-F238E27FC236}">
                      <a16:creationId xmlns:a16="http://schemas.microsoft.com/office/drawing/2014/main" id="{974B5B15-AAB9-475C-AA31-90C288A672E4}"/>
                    </a:ext>
                  </a:extLst>
                </p:cNvPr>
                <p:cNvSpPr/>
                <p:nvPr/>
              </p:nvSpPr>
              <p:spPr>
                <a:xfrm>
                  <a:off x="4764906" y="3862606"/>
                  <a:ext cx="351183" cy="32234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smtClean="0">
                            <a:solidFill>
                              <a:srgbClr val="002060"/>
                            </a:solidFill>
                            <a:latin typeface="Cambria Math" panose="02040503050406030204" pitchFamily="18" charset="0"/>
                          </a:rPr>
                          <m:t>∧</m:t>
                        </m:r>
                      </m:oMath>
                    </m:oMathPara>
                  </a14:m>
                  <a:endParaRPr lang="zh-CN" altLang="en-US">
                    <a:solidFill>
                      <a:srgbClr val="002060"/>
                    </a:solidFill>
                  </a:endParaRPr>
                </a:p>
              </p:txBody>
            </p:sp>
          </mc:Choice>
          <mc:Fallback xmlns="">
            <p:sp>
              <p:nvSpPr>
                <p:cNvPr id="18" name="椭圆 17">
                  <a:extLst>
                    <a:ext uri="{FF2B5EF4-FFF2-40B4-BE49-F238E27FC236}">
                      <a16:creationId xmlns:a16="http://schemas.microsoft.com/office/drawing/2014/main" id="{7DA48A03-AEF7-43B3-B345-81E4B126F037}"/>
                    </a:ext>
                  </a:extLst>
                </p:cNvPr>
                <p:cNvSpPr>
                  <a:spLocks noRot="1" noChangeAspect="1" noMove="1" noResize="1" noEditPoints="1" noAdjustHandles="1" noChangeArrowheads="1" noChangeShapeType="1" noTextEdit="1"/>
                </p:cNvSpPr>
                <p:nvPr/>
              </p:nvSpPr>
              <p:spPr>
                <a:xfrm>
                  <a:off x="4764906" y="3862606"/>
                  <a:ext cx="351183" cy="322342"/>
                </a:xfrm>
                <a:prstGeom prst="ellipse">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3FD9A7CC-04EE-426A-9E84-D28CECD80A11}"/>
                    </a:ext>
                  </a:extLst>
                </p:cNvPr>
                <p:cNvSpPr txBox="1"/>
                <p:nvPr/>
              </p:nvSpPr>
              <p:spPr>
                <a:xfrm>
                  <a:off x="4279539" y="4602291"/>
                  <a:ext cx="410816" cy="307777"/>
                </a:xfrm>
                <a:prstGeom prst="rect">
                  <a:avLst/>
                </a:prstGeom>
                <a:solidFill>
                  <a:schemeClr val="accent6">
                    <a:lumMod val="20000"/>
                    <a:lumOff val="80000"/>
                  </a:schemeClr>
                </a:solidFill>
                <a:ln>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𝑝</m:t>
                        </m:r>
                      </m:oMath>
                    </m:oMathPara>
                  </a14:m>
                  <a:endParaRPr lang="zh-CN" altLang="en-US" sz="1400"/>
                </a:p>
              </p:txBody>
            </p:sp>
          </mc:Choice>
          <mc:Fallback xmlns="">
            <p:sp>
              <p:nvSpPr>
                <p:cNvPr id="19" name="文本框 18">
                  <a:extLst>
                    <a:ext uri="{FF2B5EF4-FFF2-40B4-BE49-F238E27FC236}">
                      <a16:creationId xmlns:a16="http://schemas.microsoft.com/office/drawing/2014/main" id="{17195FAA-6BEB-4C29-AEF0-D52B5799170C}"/>
                    </a:ext>
                  </a:extLst>
                </p:cNvPr>
                <p:cNvSpPr txBox="1">
                  <a:spLocks noRot="1" noChangeAspect="1" noMove="1" noResize="1" noEditPoints="1" noAdjustHandles="1" noChangeArrowheads="1" noChangeShapeType="1" noTextEdit="1"/>
                </p:cNvSpPr>
                <p:nvPr/>
              </p:nvSpPr>
              <p:spPr>
                <a:xfrm>
                  <a:off x="4279539" y="4602291"/>
                  <a:ext cx="410816" cy="307777"/>
                </a:xfrm>
                <a:prstGeom prst="rect">
                  <a:avLst/>
                </a:prstGeom>
                <a:blipFill>
                  <a:blip r:embed="rId9"/>
                  <a:stretch>
                    <a:fillRect/>
                  </a:stretch>
                </a:blipFill>
                <a:ln>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5E431AA9-AE5D-4F68-AC37-E48A08A21073}"/>
                    </a:ext>
                  </a:extLst>
                </p:cNvPr>
                <p:cNvSpPr txBox="1"/>
                <p:nvPr/>
              </p:nvSpPr>
              <p:spPr>
                <a:xfrm>
                  <a:off x="5295354" y="4582610"/>
                  <a:ext cx="410816" cy="307777"/>
                </a:xfrm>
                <a:prstGeom prst="rect">
                  <a:avLst/>
                </a:prstGeom>
                <a:solidFill>
                  <a:schemeClr val="accent6">
                    <a:lumMod val="20000"/>
                    <a:lumOff val="80000"/>
                  </a:schemeClr>
                </a:solidFill>
                <a:ln>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𝑞</m:t>
                        </m:r>
                      </m:oMath>
                    </m:oMathPara>
                  </a14:m>
                  <a:endParaRPr lang="zh-CN" altLang="en-US" sz="1400"/>
                </a:p>
              </p:txBody>
            </p:sp>
          </mc:Choice>
          <mc:Fallback xmlns="">
            <p:sp>
              <p:nvSpPr>
                <p:cNvPr id="20" name="文本框 19">
                  <a:extLst>
                    <a:ext uri="{FF2B5EF4-FFF2-40B4-BE49-F238E27FC236}">
                      <a16:creationId xmlns:a16="http://schemas.microsoft.com/office/drawing/2014/main" id="{0CAB608A-BED5-4323-B077-752F2F0D4974}"/>
                    </a:ext>
                  </a:extLst>
                </p:cNvPr>
                <p:cNvSpPr txBox="1">
                  <a:spLocks noRot="1" noChangeAspect="1" noMove="1" noResize="1" noEditPoints="1" noAdjustHandles="1" noChangeArrowheads="1" noChangeShapeType="1" noTextEdit="1"/>
                </p:cNvSpPr>
                <p:nvPr/>
              </p:nvSpPr>
              <p:spPr>
                <a:xfrm>
                  <a:off x="5295354" y="4582610"/>
                  <a:ext cx="410816" cy="307777"/>
                </a:xfrm>
                <a:prstGeom prst="rect">
                  <a:avLst/>
                </a:prstGeom>
                <a:blipFill>
                  <a:blip r:embed="rId10"/>
                  <a:stretch>
                    <a:fillRect/>
                  </a:stretch>
                </a:blipFill>
                <a:ln>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693818CE-F9EA-450E-88A8-F590FC71E5D6}"/>
                    </a:ext>
                  </a:extLst>
                </p:cNvPr>
                <p:cNvSpPr txBox="1"/>
                <p:nvPr/>
              </p:nvSpPr>
              <p:spPr>
                <a:xfrm>
                  <a:off x="1788669" y="3877171"/>
                  <a:ext cx="410816" cy="307777"/>
                </a:xfrm>
                <a:prstGeom prst="rect">
                  <a:avLst/>
                </a:prstGeom>
                <a:solidFill>
                  <a:schemeClr val="accent6">
                    <a:lumMod val="20000"/>
                    <a:lumOff val="80000"/>
                  </a:schemeClr>
                </a:solidFill>
                <a:ln>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𝑟</m:t>
                        </m:r>
                      </m:oMath>
                    </m:oMathPara>
                  </a14:m>
                  <a:endParaRPr lang="zh-CN" altLang="en-US" sz="1400"/>
                </a:p>
              </p:txBody>
            </p:sp>
          </mc:Choice>
          <mc:Fallback xmlns="">
            <p:sp>
              <p:nvSpPr>
                <p:cNvPr id="21" name="文本框 20">
                  <a:extLst>
                    <a:ext uri="{FF2B5EF4-FFF2-40B4-BE49-F238E27FC236}">
                      <a16:creationId xmlns:a16="http://schemas.microsoft.com/office/drawing/2014/main" id="{01660B92-C7B0-45B2-A0C5-A9F0F4D182F8}"/>
                    </a:ext>
                  </a:extLst>
                </p:cNvPr>
                <p:cNvSpPr txBox="1">
                  <a:spLocks noRot="1" noChangeAspect="1" noMove="1" noResize="1" noEditPoints="1" noAdjustHandles="1" noChangeArrowheads="1" noChangeShapeType="1" noTextEdit="1"/>
                </p:cNvSpPr>
                <p:nvPr/>
              </p:nvSpPr>
              <p:spPr>
                <a:xfrm>
                  <a:off x="1788669" y="3877171"/>
                  <a:ext cx="410816" cy="307777"/>
                </a:xfrm>
                <a:prstGeom prst="rect">
                  <a:avLst/>
                </a:prstGeom>
                <a:blipFill>
                  <a:blip r:embed="rId7"/>
                  <a:stretch>
                    <a:fillRect/>
                  </a:stretch>
                </a:blipFill>
                <a:ln>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2845C3F7-87F3-4E5F-88FD-32DA39596B29}"/>
                    </a:ext>
                  </a:extLst>
                </p:cNvPr>
                <p:cNvSpPr txBox="1"/>
                <p:nvPr/>
              </p:nvSpPr>
              <p:spPr>
                <a:xfrm>
                  <a:off x="2323189" y="4645267"/>
                  <a:ext cx="410816" cy="307777"/>
                </a:xfrm>
                <a:prstGeom prst="rect">
                  <a:avLst/>
                </a:prstGeom>
                <a:solidFill>
                  <a:schemeClr val="accent6">
                    <a:lumMod val="20000"/>
                    <a:lumOff val="80000"/>
                  </a:schemeClr>
                </a:solidFill>
                <a:ln>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𝑝</m:t>
                        </m:r>
                      </m:oMath>
                    </m:oMathPara>
                  </a14:m>
                  <a:endParaRPr lang="zh-CN" altLang="en-US" sz="1400"/>
                </a:p>
              </p:txBody>
            </p:sp>
          </mc:Choice>
          <mc:Fallback xmlns="">
            <p:sp>
              <p:nvSpPr>
                <p:cNvPr id="22" name="文本框 21">
                  <a:extLst>
                    <a:ext uri="{FF2B5EF4-FFF2-40B4-BE49-F238E27FC236}">
                      <a16:creationId xmlns:a16="http://schemas.microsoft.com/office/drawing/2014/main" id="{B00F8377-EF9D-436F-A03C-952E8441327A}"/>
                    </a:ext>
                  </a:extLst>
                </p:cNvPr>
                <p:cNvSpPr txBox="1">
                  <a:spLocks noRot="1" noChangeAspect="1" noMove="1" noResize="1" noEditPoints="1" noAdjustHandles="1" noChangeArrowheads="1" noChangeShapeType="1" noTextEdit="1"/>
                </p:cNvSpPr>
                <p:nvPr/>
              </p:nvSpPr>
              <p:spPr>
                <a:xfrm>
                  <a:off x="2323189" y="4645267"/>
                  <a:ext cx="410816" cy="307777"/>
                </a:xfrm>
                <a:prstGeom prst="rect">
                  <a:avLst/>
                </a:prstGeom>
                <a:blipFill>
                  <a:blip r:embed="rId9"/>
                  <a:stretch>
                    <a:fillRect/>
                  </a:stretch>
                </a:blipFill>
                <a:ln>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椭圆 23">
                  <a:extLst>
                    <a:ext uri="{FF2B5EF4-FFF2-40B4-BE49-F238E27FC236}">
                      <a16:creationId xmlns:a16="http://schemas.microsoft.com/office/drawing/2014/main" id="{6C78C5EA-E021-4AE6-B450-7F02E90F5983}"/>
                    </a:ext>
                  </a:extLst>
                </p:cNvPr>
                <p:cNvSpPr/>
                <p:nvPr/>
              </p:nvSpPr>
              <p:spPr>
                <a:xfrm>
                  <a:off x="3323358" y="4622380"/>
                  <a:ext cx="351183" cy="32234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b="0" i="1" smtClean="0">
                            <a:solidFill>
                              <a:srgbClr val="002060"/>
                            </a:solidFill>
                            <a:latin typeface="Cambria Math" panose="02040503050406030204" pitchFamily="18" charset="0"/>
                          </a:rPr>
                          <m:t>¬</m:t>
                        </m:r>
                      </m:oMath>
                    </m:oMathPara>
                  </a14:m>
                  <a:endParaRPr lang="zh-CN" altLang="en-US">
                    <a:solidFill>
                      <a:srgbClr val="002060"/>
                    </a:solidFill>
                  </a:endParaRPr>
                </a:p>
              </p:txBody>
            </p:sp>
          </mc:Choice>
          <mc:Fallback xmlns="">
            <p:sp>
              <p:nvSpPr>
                <p:cNvPr id="23" name="椭圆 22">
                  <a:extLst>
                    <a:ext uri="{FF2B5EF4-FFF2-40B4-BE49-F238E27FC236}">
                      <a16:creationId xmlns:a16="http://schemas.microsoft.com/office/drawing/2014/main" id="{410FC02E-76C0-4495-A4E2-33DF6A76D7EE}"/>
                    </a:ext>
                  </a:extLst>
                </p:cNvPr>
                <p:cNvSpPr>
                  <a:spLocks noRot="1" noChangeAspect="1" noMove="1" noResize="1" noEditPoints="1" noAdjustHandles="1" noChangeArrowheads="1" noChangeShapeType="1" noTextEdit="1"/>
                </p:cNvSpPr>
                <p:nvPr/>
              </p:nvSpPr>
              <p:spPr>
                <a:xfrm>
                  <a:off x="3323358" y="4622380"/>
                  <a:ext cx="351183" cy="322342"/>
                </a:xfrm>
                <a:prstGeom prst="ellipse">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353097DF-541E-4DBD-BDB6-7B65701BDF86}"/>
                    </a:ext>
                  </a:extLst>
                </p:cNvPr>
                <p:cNvSpPr txBox="1"/>
                <p:nvPr/>
              </p:nvSpPr>
              <p:spPr>
                <a:xfrm>
                  <a:off x="3293542" y="5426233"/>
                  <a:ext cx="410816" cy="307777"/>
                </a:xfrm>
                <a:prstGeom prst="rect">
                  <a:avLst/>
                </a:prstGeom>
                <a:solidFill>
                  <a:schemeClr val="accent6">
                    <a:lumMod val="20000"/>
                    <a:lumOff val="80000"/>
                  </a:schemeClr>
                </a:solidFill>
                <a:ln>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𝑞</m:t>
                        </m:r>
                      </m:oMath>
                    </m:oMathPara>
                  </a14:m>
                  <a:endParaRPr lang="zh-CN" altLang="en-US" sz="1400"/>
                </a:p>
              </p:txBody>
            </p:sp>
          </mc:Choice>
          <mc:Fallback xmlns="">
            <p:sp>
              <p:nvSpPr>
                <p:cNvPr id="24" name="文本框 23">
                  <a:extLst>
                    <a:ext uri="{FF2B5EF4-FFF2-40B4-BE49-F238E27FC236}">
                      <a16:creationId xmlns:a16="http://schemas.microsoft.com/office/drawing/2014/main" id="{5602D876-361D-465D-A18E-95D1EAD9D4A9}"/>
                    </a:ext>
                  </a:extLst>
                </p:cNvPr>
                <p:cNvSpPr txBox="1">
                  <a:spLocks noRot="1" noChangeAspect="1" noMove="1" noResize="1" noEditPoints="1" noAdjustHandles="1" noChangeArrowheads="1" noChangeShapeType="1" noTextEdit="1"/>
                </p:cNvSpPr>
                <p:nvPr/>
              </p:nvSpPr>
              <p:spPr>
                <a:xfrm>
                  <a:off x="3293542" y="5426233"/>
                  <a:ext cx="410816" cy="307777"/>
                </a:xfrm>
                <a:prstGeom prst="rect">
                  <a:avLst/>
                </a:prstGeom>
                <a:blipFill>
                  <a:blip r:embed="rId12"/>
                  <a:stretch>
                    <a:fillRect/>
                  </a:stretch>
                </a:blipFill>
                <a:ln>
                  <a:solidFill>
                    <a:schemeClr val="accent1">
                      <a:shade val="50000"/>
                    </a:schemeClr>
                  </a:solidFill>
                </a:ln>
              </p:spPr>
              <p:txBody>
                <a:bodyPr/>
                <a:lstStyle/>
                <a:p>
                  <a:r>
                    <a:rPr lang="zh-CN" altLang="en-US">
                      <a:noFill/>
                    </a:rPr>
                    <a:t> </a:t>
                  </a:r>
                </a:p>
              </p:txBody>
            </p:sp>
          </mc:Fallback>
        </mc:AlternateContent>
        <p:cxnSp>
          <p:nvCxnSpPr>
            <p:cNvPr id="26" name="直接连接符 25">
              <a:extLst>
                <a:ext uri="{FF2B5EF4-FFF2-40B4-BE49-F238E27FC236}">
                  <a16:creationId xmlns:a16="http://schemas.microsoft.com/office/drawing/2014/main" id="{5BE868A6-2F84-41D2-B7A9-3047546C769A}"/>
                </a:ext>
              </a:extLst>
            </p:cNvPr>
            <p:cNvCxnSpPr>
              <a:stCxn id="13" idx="4"/>
              <a:endCxn id="14" idx="0"/>
            </p:cNvCxnSpPr>
            <p:nvPr/>
          </p:nvCxnSpPr>
          <p:spPr>
            <a:xfrm flipH="1">
              <a:off x="2471528" y="2681468"/>
              <a:ext cx="965943" cy="3505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F09F9BC3-E8F4-43E2-8B2A-7318AFC34BC1}"/>
                </a:ext>
              </a:extLst>
            </p:cNvPr>
            <p:cNvCxnSpPr>
              <a:stCxn id="13" idx="4"/>
              <a:endCxn id="15" idx="0"/>
            </p:cNvCxnSpPr>
            <p:nvPr/>
          </p:nvCxnSpPr>
          <p:spPr>
            <a:xfrm>
              <a:off x="3437471" y="2681468"/>
              <a:ext cx="929865" cy="361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5E139D97-502E-4772-9A02-CD0D2A621657}"/>
                </a:ext>
              </a:extLst>
            </p:cNvPr>
            <p:cNvCxnSpPr>
              <a:stCxn id="14" idx="4"/>
              <a:endCxn id="22" idx="0"/>
            </p:cNvCxnSpPr>
            <p:nvPr/>
          </p:nvCxnSpPr>
          <p:spPr>
            <a:xfrm flipH="1">
              <a:off x="1994077" y="3354352"/>
              <a:ext cx="477451" cy="522819"/>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F5E7DCD7-1829-43DB-BD1E-D58385A572BE}"/>
                </a:ext>
              </a:extLst>
            </p:cNvPr>
            <p:cNvCxnSpPr>
              <a:stCxn id="14" idx="4"/>
              <a:endCxn id="16" idx="0"/>
            </p:cNvCxnSpPr>
            <p:nvPr/>
          </p:nvCxnSpPr>
          <p:spPr>
            <a:xfrm>
              <a:off x="2471528" y="3354352"/>
              <a:ext cx="553281" cy="515537"/>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6D634F6B-1CD4-4B86-9B20-0B5340CE67DD}"/>
                </a:ext>
              </a:extLst>
            </p:cNvPr>
            <p:cNvCxnSpPr>
              <a:stCxn id="15" idx="4"/>
              <a:endCxn id="18" idx="0"/>
            </p:cNvCxnSpPr>
            <p:nvPr/>
          </p:nvCxnSpPr>
          <p:spPr>
            <a:xfrm flipH="1">
              <a:off x="3909766" y="3364866"/>
              <a:ext cx="457570" cy="505023"/>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A3843611-70BE-474D-8B77-D558512B07D5}"/>
                </a:ext>
              </a:extLst>
            </p:cNvPr>
            <p:cNvCxnSpPr>
              <a:stCxn id="15" idx="4"/>
              <a:endCxn id="19" idx="0"/>
            </p:cNvCxnSpPr>
            <p:nvPr/>
          </p:nvCxnSpPr>
          <p:spPr>
            <a:xfrm>
              <a:off x="4367336" y="3364866"/>
              <a:ext cx="573162" cy="497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75370B4B-3E6F-4562-B9CF-1C21CFE26CED}"/>
                </a:ext>
              </a:extLst>
            </p:cNvPr>
            <p:cNvCxnSpPr>
              <a:stCxn id="16" idx="4"/>
              <a:endCxn id="23" idx="0"/>
            </p:cNvCxnSpPr>
            <p:nvPr/>
          </p:nvCxnSpPr>
          <p:spPr>
            <a:xfrm flipH="1">
              <a:off x="2528597" y="4192231"/>
              <a:ext cx="496212" cy="453036"/>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0284BA27-24BF-45D5-9012-232962A4BF8B}"/>
                </a:ext>
              </a:extLst>
            </p:cNvPr>
            <p:cNvCxnSpPr>
              <a:stCxn id="16" idx="4"/>
              <a:endCxn id="24" idx="0"/>
            </p:cNvCxnSpPr>
            <p:nvPr/>
          </p:nvCxnSpPr>
          <p:spPr>
            <a:xfrm>
              <a:off x="3024809" y="4192231"/>
              <a:ext cx="474141" cy="430149"/>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3318979F-0340-4FFD-8785-0313D451A3A7}"/>
                </a:ext>
              </a:extLst>
            </p:cNvPr>
            <p:cNvCxnSpPr>
              <a:stCxn id="24" idx="4"/>
              <a:endCxn id="25" idx="0"/>
            </p:cNvCxnSpPr>
            <p:nvPr/>
          </p:nvCxnSpPr>
          <p:spPr>
            <a:xfrm>
              <a:off x="3498950" y="4944722"/>
              <a:ext cx="0" cy="481511"/>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5D08CA38-E5EA-4B90-AA5C-DD27BC36A1F2}"/>
                </a:ext>
              </a:extLst>
            </p:cNvPr>
            <p:cNvCxnSpPr>
              <a:stCxn id="19" idx="4"/>
              <a:endCxn id="20" idx="0"/>
            </p:cNvCxnSpPr>
            <p:nvPr/>
          </p:nvCxnSpPr>
          <p:spPr>
            <a:xfrm flipH="1">
              <a:off x="4484947" y="4184948"/>
              <a:ext cx="455551" cy="41734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B96AAEB0-C801-4065-85A0-38730FF8D811}"/>
                </a:ext>
              </a:extLst>
            </p:cNvPr>
            <p:cNvCxnSpPr>
              <a:stCxn id="19" idx="4"/>
              <a:endCxn id="21" idx="0"/>
            </p:cNvCxnSpPr>
            <p:nvPr/>
          </p:nvCxnSpPr>
          <p:spPr>
            <a:xfrm>
              <a:off x="4940498" y="4184948"/>
              <a:ext cx="560264" cy="397662"/>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graphicFrame>
            <p:nvGraphicFramePr>
              <p:cNvPr id="37" name="表格 36">
                <a:extLst>
                  <a:ext uri="{FF2B5EF4-FFF2-40B4-BE49-F238E27FC236}">
                    <a16:creationId xmlns:a16="http://schemas.microsoft.com/office/drawing/2014/main" id="{A3CC7E57-B3AF-4781-B673-96BAAC313606}"/>
                  </a:ext>
                </a:extLst>
              </p:cNvPr>
              <p:cNvGraphicFramePr>
                <a:graphicFrameLocks noGrp="1"/>
              </p:cNvGraphicFramePr>
              <p:nvPr>
                <p:extLst>
                  <p:ext uri="{D42A27DB-BD31-4B8C-83A1-F6EECF244321}">
                    <p14:modId xmlns:p14="http://schemas.microsoft.com/office/powerpoint/2010/main" val="3552095411"/>
                  </p:ext>
                </p:extLst>
              </p:nvPr>
            </p:nvGraphicFramePr>
            <p:xfrm>
              <a:off x="4634197" y="2804861"/>
              <a:ext cx="6997814" cy="2991792"/>
            </p:xfrm>
            <a:graphic>
              <a:graphicData uri="http://schemas.openxmlformats.org/drawingml/2006/table">
                <a:tbl>
                  <a:tblPr firstRow="1" bandRow="1">
                    <a:tableStyleId>{5C22544A-7EE6-4342-B048-85BDC9FD1C3A}</a:tableStyleId>
                  </a:tblPr>
                  <a:tblGrid>
                    <a:gridCol w="352642">
                      <a:extLst>
                        <a:ext uri="{9D8B030D-6E8A-4147-A177-3AD203B41FA5}">
                          <a16:colId xmlns:a16="http://schemas.microsoft.com/office/drawing/2014/main" val="3646969759"/>
                        </a:ext>
                      </a:extLst>
                    </a:gridCol>
                    <a:gridCol w="424475">
                      <a:extLst>
                        <a:ext uri="{9D8B030D-6E8A-4147-A177-3AD203B41FA5}">
                          <a16:colId xmlns:a16="http://schemas.microsoft.com/office/drawing/2014/main" val="2385045719"/>
                        </a:ext>
                      </a:extLst>
                    </a:gridCol>
                    <a:gridCol w="411416">
                      <a:extLst>
                        <a:ext uri="{9D8B030D-6E8A-4147-A177-3AD203B41FA5}">
                          <a16:colId xmlns:a16="http://schemas.microsoft.com/office/drawing/2014/main" val="2657298211"/>
                        </a:ext>
                      </a:extLst>
                    </a:gridCol>
                    <a:gridCol w="516606">
                      <a:extLst>
                        <a:ext uri="{9D8B030D-6E8A-4147-A177-3AD203B41FA5}">
                          <a16:colId xmlns:a16="http://schemas.microsoft.com/office/drawing/2014/main" val="2026744481"/>
                        </a:ext>
                      </a:extLst>
                    </a:gridCol>
                    <a:gridCol w="796709">
                      <a:extLst>
                        <a:ext uri="{9D8B030D-6E8A-4147-A177-3AD203B41FA5}">
                          <a16:colId xmlns:a16="http://schemas.microsoft.com/office/drawing/2014/main" val="1157612828"/>
                        </a:ext>
                      </a:extLst>
                    </a:gridCol>
                    <a:gridCol w="1593418">
                      <a:extLst>
                        <a:ext uri="{9D8B030D-6E8A-4147-A177-3AD203B41FA5}">
                          <a16:colId xmlns:a16="http://schemas.microsoft.com/office/drawing/2014/main" val="1060052825"/>
                        </a:ext>
                      </a:extLst>
                    </a:gridCol>
                    <a:gridCol w="666101">
                      <a:extLst>
                        <a:ext uri="{9D8B030D-6E8A-4147-A177-3AD203B41FA5}">
                          <a16:colId xmlns:a16="http://schemas.microsoft.com/office/drawing/2014/main" val="1950704489"/>
                        </a:ext>
                      </a:extLst>
                    </a:gridCol>
                    <a:gridCol w="1273428">
                      <a:extLst>
                        <a:ext uri="{9D8B030D-6E8A-4147-A177-3AD203B41FA5}">
                          <a16:colId xmlns:a16="http://schemas.microsoft.com/office/drawing/2014/main" val="1122696659"/>
                        </a:ext>
                      </a:extLst>
                    </a:gridCol>
                    <a:gridCol w="963019">
                      <a:extLst>
                        <a:ext uri="{9D8B030D-6E8A-4147-A177-3AD203B41FA5}">
                          <a16:colId xmlns:a16="http://schemas.microsoft.com/office/drawing/2014/main" val="3752349070"/>
                        </a:ext>
                      </a:extLst>
                    </a:gridCol>
                  </a:tblGrid>
                  <a:tr h="370840">
                    <a:tc>
                      <a:txBody>
                        <a:bodyPr/>
                        <a:lstStyle/>
                        <a:p>
                          <a:pPr algn="ctr"/>
                          <a14:m>
                            <m:oMathPara xmlns:m="http://schemas.openxmlformats.org/officeDocument/2006/math">
                              <m:oMathParaPr>
                                <m:jc m:val="centerGroup"/>
                              </m:oMathParaPr>
                              <m:oMath xmlns:m="http://schemas.openxmlformats.org/officeDocument/2006/math">
                                <m:r>
                                  <a:rPr lang="en-US" altLang="zh-CN" sz="1400" i="1" smtClean="0">
                                    <a:solidFill>
                                      <a:schemeClr val="bg1"/>
                                    </a:solidFill>
                                    <a:latin typeface="Cambria Math" panose="02040503050406030204" pitchFamily="18" charset="0"/>
                                  </a:rPr>
                                  <m:t>𝑝</m:t>
                                </m:r>
                              </m:oMath>
                            </m:oMathPara>
                          </a14:m>
                          <a:endParaRPr lang="zh-CN" altLang="en-US" sz="1400">
                            <a:solidFill>
                              <a:schemeClr val="bg1"/>
                            </a:solidFill>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sz="1400" i="1" smtClean="0">
                                    <a:solidFill>
                                      <a:schemeClr val="bg1"/>
                                    </a:solidFill>
                                    <a:latin typeface="Cambria Math" panose="02040503050406030204" pitchFamily="18" charset="0"/>
                                  </a:rPr>
                                  <m:t>𝑞</m:t>
                                </m:r>
                              </m:oMath>
                            </m:oMathPara>
                          </a14:m>
                          <a:endParaRPr lang="zh-CN" altLang="en-US" sz="1400">
                            <a:solidFill>
                              <a:schemeClr val="bg1"/>
                            </a:solidFill>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sz="1400" i="1" smtClean="0">
                                    <a:solidFill>
                                      <a:schemeClr val="bg1"/>
                                    </a:solidFill>
                                    <a:latin typeface="Cambria Math" panose="02040503050406030204" pitchFamily="18" charset="0"/>
                                  </a:rPr>
                                  <m:t>𝑟</m:t>
                                </m:r>
                              </m:oMath>
                            </m:oMathPara>
                          </a14:m>
                          <a:endParaRPr lang="zh-CN" altLang="en-US" sz="1400">
                            <a:solidFill>
                              <a:schemeClr val="bg1"/>
                            </a:solidFill>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schemeClr>
                        </a:solidFill>
                      </a:tcPr>
                    </a:tc>
                    <a:tc>
                      <a:txBody>
                        <a:bodyPr/>
                        <a:lstStyle/>
                        <a:p>
                          <a:pPr marL="0" algn="ctr" defTabSz="914400" rtl="0" eaLnBrk="1" latinLnBrk="0" hangingPunct="1"/>
                          <a14:m>
                            <m:oMathPara xmlns:m="http://schemas.openxmlformats.org/officeDocument/2006/math">
                              <m:oMathParaPr>
                                <m:jc m:val="centerGroup"/>
                              </m:oMathParaPr>
                              <m:oMath xmlns:m="http://schemas.openxmlformats.org/officeDocument/2006/math">
                                <m:r>
                                  <a:rPr lang="en-US" altLang="zh-CN" sz="1400" b="0" i="1" kern="1200" smtClean="0">
                                    <a:solidFill>
                                      <a:schemeClr val="bg1"/>
                                    </a:solidFill>
                                    <a:latin typeface="Cambria Math" panose="02040503050406030204" pitchFamily="18" charset="0"/>
                                    <a:ea typeface="+mn-ea"/>
                                    <a:cs typeface="+mn-cs"/>
                                  </a:rPr>
                                  <m:t>¬</m:t>
                                </m:r>
                                <m:r>
                                  <a:rPr lang="en-US" altLang="zh-CN" sz="1400" b="0" i="1" kern="1200" smtClean="0">
                                    <a:solidFill>
                                      <a:schemeClr val="bg1"/>
                                    </a:solidFill>
                                    <a:latin typeface="Cambria Math" panose="02040503050406030204" pitchFamily="18" charset="0"/>
                                    <a:ea typeface="+mn-ea"/>
                                    <a:cs typeface="+mn-cs"/>
                                  </a:rPr>
                                  <m:t>𝑞</m:t>
                                </m:r>
                              </m:oMath>
                            </m:oMathPara>
                          </a14:m>
                          <a:endParaRPr lang="zh-CN" altLang="en-US" sz="1400" b="0" i="1" kern="1200">
                            <a:solidFill>
                              <a:schemeClr val="bg1"/>
                            </a:solidFill>
                            <a:latin typeface="Cambria Math" panose="02040503050406030204" pitchFamily="18" charset="0"/>
                            <a:ea typeface="+mn-ea"/>
                            <a:cs typeface="+mn-cs"/>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sz="1400" b="0" i="1" smtClean="0">
                                    <a:solidFill>
                                      <a:schemeClr val="bg1"/>
                                    </a:solidFill>
                                    <a:latin typeface="Cambria Math" panose="02040503050406030204" pitchFamily="18" charset="0"/>
                                  </a:rPr>
                                  <m:t>𝑝</m:t>
                                </m:r>
                                <m:r>
                                  <a:rPr lang="en-US" altLang="zh-CN" sz="1400" b="0" i="1" smtClean="0">
                                    <a:solidFill>
                                      <a:schemeClr val="bg1"/>
                                    </a:solidFill>
                                    <a:latin typeface="Cambria Math" panose="02040503050406030204" pitchFamily="18" charset="0"/>
                                  </a:rPr>
                                  <m:t>∧¬</m:t>
                                </m:r>
                                <m:r>
                                  <a:rPr lang="en-US" altLang="zh-CN" sz="1400" b="0" i="1" smtClean="0">
                                    <a:solidFill>
                                      <a:schemeClr val="bg1"/>
                                    </a:solidFill>
                                    <a:latin typeface="Cambria Math" panose="02040503050406030204" pitchFamily="18" charset="0"/>
                                  </a:rPr>
                                  <m:t>𝑞</m:t>
                                </m:r>
                              </m:oMath>
                            </m:oMathPara>
                          </a14:m>
                          <a:endParaRPr lang="zh-CN" altLang="en-US" sz="1400" b="0">
                            <a:solidFill>
                              <a:schemeClr val="bg1"/>
                            </a:solidFill>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schemeClr>
                        </a:solidFill>
                      </a:tcPr>
                    </a:tc>
                    <a:tc>
                      <a:txBody>
                        <a:bodyPr/>
                        <a:lstStyle/>
                        <a:p>
                          <a:pPr marL="0" algn="ctr" defTabSz="914400" rtl="0" eaLnBrk="1" latinLnBrk="0" hangingPunct="1"/>
                          <a14:m>
                            <m:oMathPara xmlns:m="http://schemas.openxmlformats.org/officeDocument/2006/math">
                              <m:oMathParaPr>
                                <m:jc m:val="centerGroup"/>
                              </m:oMathParaPr>
                              <m:oMath xmlns:m="http://schemas.openxmlformats.org/officeDocument/2006/math">
                                <m:r>
                                  <a:rPr lang="en-US" altLang="zh-CN" sz="1400" b="0" i="1" kern="1200" smtClean="0">
                                    <a:solidFill>
                                      <a:schemeClr val="bg1"/>
                                    </a:solidFill>
                                    <a:latin typeface="Cambria Math" panose="02040503050406030204" pitchFamily="18" charset="0"/>
                                    <a:ea typeface="+mn-ea"/>
                                    <a:cs typeface="+mn-cs"/>
                                  </a:rPr>
                                  <m:t>𝐵</m:t>
                                </m:r>
                                <m:r>
                                  <a:rPr lang="en-US" altLang="zh-CN" sz="1400" b="0" i="1" kern="1200" smtClean="0">
                                    <a:solidFill>
                                      <a:schemeClr val="bg1"/>
                                    </a:solidFill>
                                    <a:latin typeface="Cambria Math" panose="02040503050406030204" pitchFamily="18" charset="0"/>
                                    <a:ea typeface="+mn-ea"/>
                                    <a:cs typeface="+mn-cs"/>
                                  </a:rPr>
                                  <m:t>= </m:t>
                                </m:r>
                                <m:r>
                                  <a:rPr lang="en-US" altLang="zh-CN" sz="1400" b="0" i="1" kern="1200" smtClean="0">
                                    <a:solidFill>
                                      <a:schemeClr val="bg1"/>
                                    </a:solidFill>
                                    <a:latin typeface="Cambria Math" panose="02040503050406030204" pitchFamily="18" charset="0"/>
                                    <a:ea typeface="+mn-ea"/>
                                    <a:cs typeface="+mn-cs"/>
                                  </a:rPr>
                                  <m:t>𝑟</m:t>
                                </m:r>
                                <m:r>
                                  <a:rPr lang="en-US" altLang="zh-CN" sz="1400" b="0" i="1" kern="1200" smtClean="0">
                                    <a:solidFill>
                                      <a:schemeClr val="bg1"/>
                                    </a:solidFill>
                                    <a:latin typeface="Cambria Math" panose="02040503050406030204" pitchFamily="18" charset="0"/>
                                    <a:ea typeface="+mn-ea"/>
                                    <a:cs typeface="+mn-cs"/>
                                  </a:rPr>
                                  <m:t>∨</m:t>
                                </m:r>
                                <m:d>
                                  <m:dPr>
                                    <m:ctrlPr>
                                      <a:rPr lang="en-US" altLang="zh-CN" sz="1400" b="0" i="1" kern="1200" smtClean="0">
                                        <a:solidFill>
                                          <a:schemeClr val="bg1"/>
                                        </a:solidFill>
                                        <a:latin typeface="Cambria Math" panose="02040503050406030204" pitchFamily="18" charset="0"/>
                                        <a:ea typeface="+mn-ea"/>
                                        <a:cs typeface="+mn-cs"/>
                                      </a:rPr>
                                    </m:ctrlPr>
                                  </m:dPr>
                                  <m:e>
                                    <m:r>
                                      <a:rPr lang="en-US" altLang="zh-CN" sz="1400" b="0" i="1" kern="1200" smtClean="0">
                                        <a:solidFill>
                                          <a:schemeClr val="bg1"/>
                                        </a:solidFill>
                                        <a:latin typeface="Cambria Math" panose="02040503050406030204" pitchFamily="18" charset="0"/>
                                        <a:ea typeface="+mn-ea"/>
                                        <a:cs typeface="+mn-cs"/>
                                      </a:rPr>
                                      <m:t>𝑝</m:t>
                                    </m:r>
                                    <m:r>
                                      <a:rPr lang="en-US" altLang="zh-CN" sz="1400" b="0" i="1" kern="1200" smtClean="0">
                                        <a:solidFill>
                                          <a:schemeClr val="bg1"/>
                                        </a:solidFill>
                                        <a:latin typeface="Cambria Math" panose="02040503050406030204" pitchFamily="18" charset="0"/>
                                        <a:ea typeface="+mn-ea"/>
                                        <a:cs typeface="+mn-cs"/>
                                      </a:rPr>
                                      <m:t>∧¬</m:t>
                                    </m:r>
                                    <m:r>
                                      <a:rPr lang="en-US" altLang="zh-CN" sz="1400" b="0" i="1" kern="1200" smtClean="0">
                                        <a:solidFill>
                                          <a:schemeClr val="bg1"/>
                                        </a:solidFill>
                                        <a:latin typeface="Cambria Math" panose="02040503050406030204" pitchFamily="18" charset="0"/>
                                        <a:ea typeface="+mn-ea"/>
                                        <a:cs typeface="+mn-cs"/>
                                      </a:rPr>
                                      <m:t>𝑞</m:t>
                                    </m:r>
                                  </m:e>
                                </m:d>
                              </m:oMath>
                            </m:oMathPara>
                          </a14:m>
                          <a:endParaRPr lang="zh-CN" altLang="en-US" sz="1400" b="0" i="0" kern="1200">
                            <a:solidFill>
                              <a:schemeClr val="bg1"/>
                            </a:solidFill>
                            <a:latin typeface="Cambria Math" panose="02040503050406030204" pitchFamily="18" charset="0"/>
                            <a:ea typeface="+mn-ea"/>
                            <a:cs typeface="+mn-cs"/>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schemeClr>
                        </a:solidFill>
                      </a:tcPr>
                    </a:tc>
                    <a:tc>
                      <a:txBody>
                        <a:bodyPr/>
                        <a:lstStyle/>
                        <a:p>
                          <a:pPr marL="0" algn="ctr" defTabSz="914400" rtl="0" eaLnBrk="1" latinLnBrk="0" hangingPunct="1"/>
                          <a14:m>
                            <m:oMathPara xmlns:m="http://schemas.openxmlformats.org/officeDocument/2006/math">
                              <m:oMathParaPr>
                                <m:jc m:val="centerGroup"/>
                              </m:oMathParaPr>
                              <m:oMath xmlns:m="http://schemas.openxmlformats.org/officeDocument/2006/math">
                                <m:r>
                                  <a:rPr lang="en-US" altLang="zh-CN" sz="1400" b="0" i="1" kern="1200" smtClean="0">
                                    <a:solidFill>
                                      <a:schemeClr val="bg1"/>
                                    </a:solidFill>
                                    <a:latin typeface="Cambria Math" panose="02040503050406030204" pitchFamily="18" charset="0"/>
                                    <a:ea typeface="+mn-ea"/>
                                    <a:cs typeface="+mn-cs"/>
                                  </a:rPr>
                                  <m:t>𝑝</m:t>
                                </m:r>
                                <m:r>
                                  <a:rPr lang="en-US" altLang="zh-CN" sz="1400" b="0" i="1" kern="1200" smtClean="0">
                                    <a:solidFill>
                                      <a:schemeClr val="bg1"/>
                                    </a:solidFill>
                                    <a:latin typeface="Cambria Math" panose="02040503050406030204" pitchFamily="18" charset="0"/>
                                    <a:ea typeface="+mn-ea"/>
                                    <a:cs typeface="+mn-cs"/>
                                  </a:rPr>
                                  <m:t>∧</m:t>
                                </m:r>
                                <m:r>
                                  <a:rPr lang="en-US" altLang="zh-CN" sz="1400" b="0" i="1" kern="1200" smtClean="0">
                                    <a:solidFill>
                                      <a:schemeClr val="bg1"/>
                                    </a:solidFill>
                                    <a:latin typeface="Cambria Math" panose="02040503050406030204" pitchFamily="18" charset="0"/>
                                    <a:ea typeface="+mn-ea"/>
                                    <a:cs typeface="+mn-cs"/>
                                  </a:rPr>
                                  <m:t>𝑞</m:t>
                                </m:r>
                              </m:oMath>
                            </m:oMathPara>
                          </a14:m>
                          <a:endParaRPr lang="zh-CN" altLang="en-US" sz="1400" b="0" i="0" kern="1200">
                            <a:solidFill>
                              <a:schemeClr val="bg1"/>
                            </a:solidFill>
                            <a:latin typeface="Cambria Math" panose="02040503050406030204" pitchFamily="18" charset="0"/>
                            <a:ea typeface="+mn-ea"/>
                            <a:cs typeface="+mn-cs"/>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schemeClr>
                        </a:solidFill>
                      </a:tcPr>
                    </a:tc>
                    <a:tc>
                      <a:txBody>
                        <a:bodyPr/>
                        <a:lstStyle/>
                        <a:p>
                          <a:pPr marL="0" algn="ctr" defTabSz="914400" rtl="0" eaLnBrk="1" latinLnBrk="0" hangingPunct="1"/>
                          <a14:m>
                            <m:oMathPara xmlns:m="http://schemas.openxmlformats.org/officeDocument/2006/math">
                              <m:oMathParaPr>
                                <m:jc m:val="centerGroup"/>
                              </m:oMathParaPr>
                              <m:oMath xmlns:m="http://schemas.openxmlformats.org/officeDocument/2006/math">
                                <m:r>
                                  <a:rPr lang="en-US" altLang="zh-CN" sz="1400" b="0" i="1" kern="1200" smtClean="0">
                                    <a:solidFill>
                                      <a:schemeClr val="bg1"/>
                                    </a:solidFill>
                                    <a:latin typeface="Cambria Math" panose="02040503050406030204" pitchFamily="18" charset="0"/>
                                    <a:ea typeface="+mn-ea"/>
                                    <a:cs typeface="+mn-cs"/>
                                  </a:rPr>
                                  <m:t>𝐶</m:t>
                                </m:r>
                                <m:r>
                                  <a:rPr lang="en-US" altLang="zh-CN" sz="1400" b="0" i="1" kern="1200" smtClean="0">
                                    <a:solidFill>
                                      <a:schemeClr val="bg1"/>
                                    </a:solidFill>
                                    <a:latin typeface="Cambria Math" panose="02040503050406030204" pitchFamily="18" charset="0"/>
                                    <a:ea typeface="+mn-ea"/>
                                    <a:cs typeface="+mn-cs"/>
                                  </a:rPr>
                                  <m:t>=</m:t>
                                </m:r>
                                <m:r>
                                  <a:rPr lang="en-US" altLang="zh-CN" sz="1400" b="0" i="1" kern="1200" smtClean="0">
                                    <a:solidFill>
                                      <a:schemeClr val="bg1"/>
                                    </a:solidFill>
                                    <a:latin typeface="Cambria Math" panose="02040503050406030204" pitchFamily="18" charset="0"/>
                                    <a:ea typeface="+mn-ea"/>
                                    <a:cs typeface="+mn-cs"/>
                                  </a:rPr>
                                  <m:t>𝑟</m:t>
                                </m:r>
                                <m:r>
                                  <a:rPr lang="en-US" altLang="zh-CN" sz="1400" b="0" i="1" kern="1200" smtClean="0">
                                    <a:solidFill>
                                      <a:schemeClr val="bg1"/>
                                    </a:solidFill>
                                    <a:latin typeface="Cambria Math" panose="02040503050406030204" pitchFamily="18" charset="0"/>
                                    <a:ea typeface="+mn-ea"/>
                                    <a:cs typeface="+mn-cs"/>
                                  </a:rPr>
                                  <m:t>→</m:t>
                                </m:r>
                                <m:r>
                                  <a:rPr lang="en-US" altLang="zh-CN" sz="1400" b="0" i="1" kern="1200" smtClean="0">
                                    <a:solidFill>
                                      <a:schemeClr val="bg1"/>
                                    </a:solidFill>
                                    <a:latin typeface="Cambria Math" panose="02040503050406030204" pitchFamily="18" charset="0"/>
                                    <a:ea typeface="+mn-ea"/>
                                    <a:cs typeface="+mn-cs"/>
                                  </a:rPr>
                                  <m:t>𝑝</m:t>
                                </m:r>
                                <m:r>
                                  <a:rPr lang="en-US" altLang="zh-CN" sz="1400" b="0" i="1" kern="1200" smtClean="0">
                                    <a:solidFill>
                                      <a:schemeClr val="bg1"/>
                                    </a:solidFill>
                                    <a:latin typeface="Cambria Math" panose="02040503050406030204" pitchFamily="18" charset="0"/>
                                    <a:ea typeface="+mn-ea"/>
                                    <a:cs typeface="+mn-cs"/>
                                  </a:rPr>
                                  <m:t>∧</m:t>
                                </m:r>
                                <m:r>
                                  <a:rPr lang="en-US" altLang="zh-CN" sz="1400" b="0" i="1" kern="1200" smtClean="0">
                                    <a:solidFill>
                                      <a:schemeClr val="bg1"/>
                                    </a:solidFill>
                                    <a:latin typeface="Cambria Math" panose="02040503050406030204" pitchFamily="18" charset="0"/>
                                    <a:ea typeface="+mn-ea"/>
                                    <a:cs typeface="+mn-cs"/>
                                  </a:rPr>
                                  <m:t>𝑞</m:t>
                                </m:r>
                              </m:oMath>
                            </m:oMathPara>
                          </a14:m>
                          <a:endParaRPr lang="zh-CN" altLang="en-US" sz="1400" b="0" i="0" kern="1200">
                            <a:solidFill>
                              <a:schemeClr val="bg1"/>
                            </a:solidFill>
                            <a:latin typeface="Cambria Math" panose="02040503050406030204" pitchFamily="18" charset="0"/>
                            <a:ea typeface="+mn-ea"/>
                            <a:cs typeface="+mn-cs"/>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schemeClr>
                        </a:solidFill>
                      </a:tcPr>
                    </a:tc>
                    <a:tc>
                      <a:txBody>
                        <a:bodyPr/>
                        <a:lstStyle/>
                        <a:p>
                          <a:pPr marL="0" algn="ctr" defTabSz="914400" rtl="0" eaLnBrk="1" latinLnBrk="0" hangingPunct="1"/>
                          <a14:m>
                            <m:oMathPara xmlns:m="http://schemas.openxmlformats.org/officeDocument/2006/math">
                              <m:oMathParaPr>
                                <m:jc m:val="centerGroup"/>
                              </m:oMathParaPr>
                              <m:oMath xmlns:m="http://schemas.openxmlformats.org/officeDocument/2006/math">
                                <m:r>
                                  <a:rPr lang="en-US" altLang="zh-CN" sz="1400" b="0" i="1" smtClean="0">
                                    <a:solidFill>
                                      <a:schemeClr val="bg1"/>
                                    </a:solidFill>
                                    <a:latin typeface="Cambria Math" panose="02040503050406030204" pitchFamily="18" charset="0"/>
                                  </a:rPr>
                                  <m:t>𝐴</m:t>
                                </m:r>
                                <m:r>
                                  <a:rPr lang="en-US" altLang="zh-CN" sz="1400" b="0" i="1" kern="1200" smtClean="0">
                                    <a:solidFill>
                                      <a:schemeClr val="bg1"/>
                                    </a:solidFill>
                                    <a:latin typeface="Cambria Math" panose="02040503050406030204" pitchFamily="18" charset="0"/>
                                    <a:ea typeface="+mn-ea"/>
                                    <a:cs typeface="+mn-cs"/>
                                  </a:rPr>
                                  <m:t>=</m:t>
                                </m:r>
                                <m:r>
                                  <a:rPr lang="en-US" altLang="zh-CN" sz="1400" b="0" i="1" kern="1200" smtClean="0">
                                    <a:solidFill>
                                      <a:schemeClr val="bg1"/>
                                    </a:solidFill>
                                    <a:latin typeface="Cambria Math" panose="02040503050406030204" pitchFamily="18" charset="0"/>
                                    <a:ea typeface="+mn-ea"/>
                                    <a:cs typeface="+mn-cs"/>
                                  </a:rPr>
                                  <m:t>𝐵</m:t>
                                </m:r>
                                <m:r>
                                  <a:rPr lang="en-US" altLang="zh-CN" sz="1400" b="0" i="1" kern="1200" smtClean="0">
                                    <a:solidFill>
                                      <a:schemeClr val="bg1"/>
                                    </a:solidFill>
                                    <a:latin typeface="Cambria Math" panose="02040503050406030204" pitchFamily="18" charset="0"/>
                                    <a:ea typeface="+mn-ea"/>
                                    <a:cs typeface="+mn-cs"/>
                                  </a:rPr>
                                  <m:t>∧</m:t>
                                </m:r>
                                <m:r>
                                  <a:rPr lang="en-US" altLang="zh-CN" sz="1400" b="0" i="1" kern="1200" baseline="0" smtClean="0">
                                    <a:solidFill>
                                      <a:schemeClr val="bg1"/>
                                    </a:solidFill>
                                    <a:latin typeface="Cambria Math" panose="02040503050406030204" pitchFamily="18" charset="0"/>
                                    <a:ea typeface="+mn-ea"/>
                                    <a:cs typeface="+mn-cs"/>
                                  </a:rPr>
                                  <m:t>𝐶</m:t>
                                </m:r>
                              </m:oMath>
                            </m:oMathPara>
                          </a14:m>
                          <a:endParaRPr lang="zh-CN" altLang="en-US" sz="1400" b="0" i="1" kern="1200">
                            <a:solidFill>
                              <a:schemeClr val="bg1"/>
                            </a:solidFill>
                            <a:latin typeface="Cambria Math" panose="02040503050406030204" pitchFamily="18" charset="0"/>
                            <a:ea typeface="+mn-ea"/>
                            <a:cs typeface="+mn-cs"/>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schemeClr>
                        </a:solidFill>
                      </a:tcPr>
                    </a:tc>
                    <a:extLst>
                      <a:ext uri="{0D108BD9-81ED-4DB2-BD59-A6C34878D82A}">
                        <a16:rowId xmlns:a16="http://schemas.microsoft.com/office/drawing/2014/main" val="2136560173"/>
                      </a:ext>
                    </a:extLst>
                  </a:tr>
                  <a:tr h="327619">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a:solidFill>
                                <a:schemeClr val="accent2">
                                  <a:lumMod val="50000"/>
                                </a:schemeClr>
                              </a:solidFill>
                            </a:rPr>
                            <a:t>1</a:t>
                          </a:r>
                          <a:endParaRPr lang="zh-CN" altLang="en-US" sz="1400" b="1">
                            <a:solidFill>
                              <a:schemeClr val="accent2">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1178464426"/>
                      </a:ext>
                    </a:extLst>
                  </a:tr>
                  <a:tr h="327619">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a:solidFill>
                                <a:schemeClr val="accent2">
                                  <a:lumMod val="50000"/>
                                </a:schemeClr>
                              </a:solidFill>
                            </a:rPr>
                            <a:t>1</a:t>
                          </a:r>
                          <a:endParaRPr lang="zh-CN" altLang="en-US" sz="1400" b="1">
                            <a:solidFill>
                              <a:schemeClr val="accent2">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615803460"/>
                      </a:ext>
                    </a:extLst>
                  </a:tr>
                  <a:tr h="327619">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1981090712"/>
                      </a:ext>
                    </a:extLst>
                  </a:tr>
                  <a:tr h="327619">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2119871782"/>
                      </a:ext>
                    </a:extLst>
                  </a:tr>
                  <a:tr h="327619">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40000"/>
                            <a:lumOff val="6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rgbClr val="C00000"/>
                              </a:solidFill>
                              <a:latin typeface="+mn-lt"/>
                              <a:ea typeface="+mn-ea"/>
                              <a:cs typeface="+mn-cs"/>
                            </a:rPr>
                            <a:t>0</a:t>
                          </a: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40000"/>
                            <a:lumOff val="6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3361361477"/>
                      </a:ext>
                    </a:extLst>
                  </a:tr>
                  <a:tr h="327619">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40000"/>
                            <a:lumOff val="6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rgbClr val="C00000"/>
                              </a:solidFill>
                              <a:latin typeface="+mn-lt"/>
                              <a:ea typeface="+mn-ea"/>
                              <a:cs typeface="+mn-cs"/>
                            </a:rPr>
                            <a:t>0</a:t>
                          </a: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40000"/>
                            <a:lumOff val="6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2822622205"/>
                      </a:ext>
                    </a:extLst>
                  </a:tr>
                  <a:tr h="327619">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40000"/>
                            <a:lumOff val="6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rgbClr val="C00000"/>
                              </a:solidFill>
                              <a:latin typeface="+mn-lt"/>
                              <a:ea typeface="+mn-ea"/>
                              <a:cs typeface="+mn-cs"/>
                            </a:rPr>
                            <a:t>1</a:t>
                          </a: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40000"/>
                            <a:lumOff val="6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1068817845"/>
                      </a:ext>
                    </a:extLst>
                  </a:tr>
                  <a:tr h="327619">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40000"/>
                            <a:lumOff val="6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rgbClr val="C00000"/>
                              </a:solidFill>
                              <a:latin typeface="+mn-lt"/>
                              <a:ea typeface="+mn-ea"/>
                              <a:cs typeface="+mn-cs"/>
                            </a:rPr>
                            <a:t>1</a:t>
                          </a: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40000"/>
                            <a:lumOff val="6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1936679581"/>
                      </a:ext>
                    </a:extLst>
                  </a:tr>
                </a:tbl>
              </a:graphicData>
            </a:graphic>
          </p:graphicFrame>
        </mc:Choice>
        <mc:Fallback xmlns="">
          <p:graphicFrame>
            <p:nvGraphicFramePr>
              <p:cNvPr id="37" name="表格 36">
                <a:extLst>
                  <a:ext uri="{FF2B5EF4-FFF2-40B4-BE49-F238E27FC236}">
                    <a16:creationId xmlns:a16="http://schemas.microsoft.com/office/drawing/2014/main" id="{A3CC7E57-B3AF-4781-B673-96BAAC313606}"/>
                  </a:ext>
                </a:extLst>
              </p:cNvPr>
              <p:cNvGraphicFramePr>
                <a:graphicFrameLocks noGrp="1"/>
              </p:cNvGraphicFramePr>
              <p:nvPr>
                <p:extLst>
                  <p:ext uri="{D42A27DB-BD31-4B8C-83A1-F6EECF244321}">
                    <p14:modId xmlns:p14="http://schemas.microsoft.com/office/powerpoint/2010/main" val="3552095411"/>
                  </p:ext>
                </p:extLst>
              </p:nvPr>
            </p:nvGraphicFramePr>
            <p:xfrm>
              <a:off x="4634197" y="2804861"/>
              <a:ext cx="6997814" cy="2991792"/>
            </p:xfrm>
            <a:graphic>
              <a:graphicData uri="http://schemas.openxmlformats.org/drawingml/2006/table">
                <a:tbl>
                  <a:tblPr firstRow="1" bandRow="1">
                    <a:tableStyleId>{5C22544A-7EE6-4342-B048-85BDC9FD1C3A}</a:tableStyleId>
                  </a:tblPr>
                  <a:tblGrid>
                    <a:gridCol w="352642">
                      <a:extLst>
                        <a:ext uri="{9D8B030D-6E8A-4147-A177-3AD203B41FA5}">
                          <a16:colId xmlns:a16="http://schemas.microsoft.com/office/drawing/2014/main" val="3646969759"/>
                        </a:ext>
                      </a:extLst>
                    </a:gridCol>
                    <a:gridCol w="424475">
                      <a:extLst>
                        <a:ext uri="{9D8B030D-6E8A-4147-A177-3AD203B41FA5}">
                          <a16:colId xmlns:a16="http://schemas.microsoft.com/office/drawing/2014/main" val="2385045719"/>
                        </a:ext>
                      </a:extLst>
                    </a:gridCol>
                    <a:gridCol w="411416">
                      <a:extLst>
                        <a:ext uri="{9D8B030D-6E8A-4147-A177-3AD203B41FA5}">
                          <a16:colId xmlns:a16="http://schemas.microsoft.com/office/drawing/2014/main" val="2657298211"/>
                        </a:ext>
                      </a:extLst>
                    </a:gridCol>
                    <a:gridCol w="516606">
                      <a:extLst>
                        <a:ext uri="{9D8B030D-6E8A-4147-A177-3AD203B41FA5}">
                          <a16:colId xmlns:a16="http://schemas.microsoft.com/office/drawing/2014/main" val="2026744481"/>
                        </a:ext>
                      </a:extLst>
                    </a:gridCol>
                    <a:gridCol w="796709">
                      <a:extLst>
                        <a:ext uri="{9D8B030D-6E8A-4147-A177-3AD203B41FA5}">
                          <a16:colId xmlns:a16="http://schemas.microsoft.com/office/drawing/2014/main" val="1157612828"/>
                        </a:ext>
                      </a:extLst>
                    </a:gridCol>
                    <a:gridCol w="1593418">
                      <a:extLst>
                        <a:ext uri="{9D8B030D-6E8A-4147-A177-3AD203B41FA5}">
                          <a16:colId xmlns:a16="http://schemas.microsoft.com/office/drawing/2014/main" val="1060052825"/>
                        </a:ext>
                      </a:extLst>
                    </a:gridCol>
                    <a:gridCol w="666101">
                      <a:extLst>
                        <a:ext uri="{9D8B030D-6E8A-4147-A177-3AD203B41FA5}">
                          <a16:colId xmlns:a16="http://schemas.microsoft.com/office/drawing/2014/main" val="1950704489"/>
                        </a:ext>
                      </a:extLst>
                    </a:gridCol>
                    <a:gridCol w="1273428">
                      <a:extLst>
                        <a:ext uri="{9D8B030D-6E8A-4147-A177-3AD203B41FA5}">
                          <a16:colId xmlns:a16="http://schemas.microsoft.com/office/drawing/2014/main" val="1122696659"/>
                        </a:ext>
                      </a:extLst>
                    </a:gridCol>
                    <a:gridCol w="963019">
                      <a:extLst>
                        <a:ext uri="{9D8B030D-6E8A-4147-A177-3AD203B41FA5}">
                          <a16:colId xmlns:a16="http://schemas.microsoft.com/office/drawing/2014/main" val="3752349070"/>
                        </a:ext>
                      </a:extLst>
                    </a:gridCol>
                  </a:tblGrid>
                  <a:tr h="370840">
                    <a:tc>
                      <a:txBody>
                        <a:bodyPr/>
                        <a:lstStyle/>
                        <a:p>
                          <a:endParaRPr lang="zh-CN"/>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13"/>
                          <a:stretch>
                            <a:fillRect l="-1724" t="-1639" r="-1882759" b="-719672"/>
                          </a:stretch>
                        </a:blipFill>
                      </a:tcPr>
                    </a:tc>
                    <a:tc>
                      <a:txBody>
                        <a:bodyPr/>
                        <a:lstStyle/>
                        <a:p>
                          <a:endParaRPr lang="zh-CN"/>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13"/>
                          <a:stretch>
                            <a:fillRect l="-84286" t="-1639" r="-1460000" b="-719672"/>
                          </a:stretch>
                        </a:blipFill>
                      </a:tcPr>
                    </a:tc>
                    <a:tc>
                      <a:txBody>
                        <a:bodyPr/>
                        <a:lstStyle/>
                        <a:p>
                          <a:endParaRPr lang="zh-CN"/>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13"/>
                          <a:stretch>
                            <a:fillRect l="-192537" t="-1639" r="-1425373" b="-719672"/>
                          </a:stretch>
                        </a:blipFill>
                      </a:tcPr>
                    </a:tc>
                    <a:tc>
                      <a:txBody>
                        <a:bodyPr/>
                        <a:lstStyle/>
                        <a:p>
                          <a:endParaRPr lang="zh-CN"/>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13"/>
                          <a:stretch>
                            <a:fillRect l="-230588" t="-1639" r="-1023529" b="-719672"/>
                          </a:stretch>
                        </a:blipFill>
                      </a:tcPr>
                    </a:tc>
                    <a:tc>
                      <a:txBody>
                        <a:bodyPr/>
                        <a:lstStyle/>
                        <a:p>
                          <a:endParaRPr lang="zh-CN"/>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13"/>
                          <a:stretch>
                            <a:fillRect l="-214504" t="-1639" r="-564122" b="-719672"/>
                          </a:stretch>
                        </a:blipFill>
                      </a:tcPr>
                    </a:tc>
                    <a:tc>
                      <a:txBody>
                        <a:bodyPr/>
                        <a:lstStyle/>
                        <a:p>
                          <a:endParaRPr lang="zh-CN"/>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13"/>
                          <a:stretch>
                            <a:fillRect l="-157854" t="-1639" r="-183142" b="-719672"/>
                          </a:stretch>
                        </a:blipFill>
                      </a:tcPr>
                    </a:tc>
                    <a:tc>
                      <a:txBody>
                        <a:bodyPr/>
                        <a:lstStyle/>
                        <a:p>
                          <a:endParaRPr lang="zh-CN"/>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13"/>
                          <a:stretch>
                            <a:fillRect l="-611818" t="-1639" r="-334545" b="-719672"/>
                          </a:stretch>
                        </a:blipFill>
                      </a:tcPr>
                    </a:tc>
                    <a:tc>
                      <a:txBody>
                        <a:bodyPr/>
                        <a:lstStyle/>
                        <a:p>
                          <a:endParaRPr lang="zh-CN"/>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13"/>
                          <a:stretch>
                            <a:fillRect l="-374641" t="-1639" r="-76077" b="-719672"/>
                          </a:stretch>
                        </a:blipFill>
                      </a:tcPr>
                    </a:tc>
                    <a:tc>
                      <a:txBody>
                        <a:bodyPr/>
                        <a:lstStyle/>
                        <a:p>
                          <a:endParaRPr lang="zh-CN"/>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13"/>
                          <a:stretch>
                            <a:fillRect l="-627848" t="-1639" r="-633" b="-719672"/>
                          </a:stretch>
                        </a:blipFill>
                      </a:tcPr>
                    </a:tc>
                    <a:extLst>
                      <a:ext uri="{0D108BD9-81ED-4DB2-BD59-A6C34878D82A}">
                        <a16:rowId xmlns:a16="http://schemas.microsoft.com/office/drawing/2014/main" val="2136560173"/>
                      </a:ext>
                    </a:extLst>
                  </a:tr>
                  <a:tr h="327619">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a:solidFill>
                                <a:schemeClr val="accent2">
                                  <a:lumMod val="50000"/>
                                </a:schemeClr>
                              </a:solidFill>
                            </a:rPr>
                            <a:t>1</a:t>
                          </a:r>
                          <a:endParaRPr lang="zh-CN" altLang="en-US" sz="1400" b="1">
                            <a:solidFill>
                              <a:schemeClr val="accent2">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1178464426"/>
                      </a:ext>
                    </a:extLst>
                  </a:tr>
                  <a:tr h="327619">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a:solidFill>
                                <a:schemeClr val="accent2">
                                  <a:lumMod val="50000"/>
                                </a:schemeClr>
                              </a:solidFill>
                            </a:rPr>
                            <a:t>1</a:t>
                          </a:r>
                          <a:endParaRPr lang="zh-CN" altLang="en-US" sz="1400" b="1">
                            <a:solidFill>
                              <a:schemeClr val="accent2">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615803460"/>
                      </a:ext>
                    </a:extLst>
                  </a:tr>
                  <a:tr h="327619">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1981090712"/>
                      </a:ext>
                    </a:extLst>
                  </a:tr>
                  <a:tr h="327619">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2119871782"/>
                      </a:ext>
                    </a:extLst>
                  </a:tr>
                  <a:tr h="327619">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40000"/>
                            <a:lumOff val="6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rgbClr val="C00000"/>
                              </a:solidFill>
                              <a:latin typeface="+mn-lt"/>
                              <a:ea typeface="+mn-ea"/>
                              <a:cs typeface="+mn-cs"/>
                            </a:rPr>
                            <a:t>0</a:t>
                          </a: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40000"/>
                            <a:lumOff val="6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3361361477"/>
                      </a:ext>
                    </a:extLst>
                  </a:tr>
                  <a:tr h="327619">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40000"/>
                            <a:lumOff val="6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rgbClr val="C00000"/>
                              </a:solidFill>
                              <a:latin typeface="+mn-lt"/>
                              <a:ea typeface="+mn-ea"/>
                              <a:cs typeface="+mn-cs"/>
                            </a:rPr>
                            <a:t>0</a:t>
                          </a: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40000"/>
                            <a:lumOff val="6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2822622205"/>
                      </a:ext>
                    </a:extLst>
                  </a:tr>
                  <a:tr h="327619">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40000"/>
                            <a:lumOff val="6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rgbClr val="C00000"/>
                              </a:solidFill>
                              <a:latin typeface="+mn-lt"/>
                              <a:ea typeface="+mn-ea"/>
                              <a:cs typeface="+mn-cs"/>
                            </a:rPr>
                            <a:t>1</a:t>
                          </a: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40000"/>
                            <a:lumOff val="6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1068817845"/>
                      </a:ext>
                    </a:extLst>
                  </a:tr>
                  <a:tr h="327619">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40000"/>
                            <a:lumOff val="6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rgbClr val="C00000"/>
                              </a:solidFill>
                              <a:latin typeface="+mn-lt"/>
                              <a:ea typeface="+mn-ea"/>
                              <a:cs typeface="+mn-cs"/>
                            </a:rPr>
                            <a:t>1</a:t>
                          </a: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40000"/>
                            <a:lumOff val="6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1936679581"/>
                      </a:ext>
                    </a:extLst>
                  </a:tr>
                </a:tbl>
              </a:graphicData>
            </a:graphic>
          </p:graphicFrame>
        </mc:Fallback>
      </mc:AlternateContent>
    </p:spTree>
    <p:extLst>
      <p:ext uri="{BB962C8B-B14F-4D97-AF65-F5344CB8AC3E}">
        <p14:creationId xmlns:p14="http://schemas.microsoft.com/office/powerpoint/2010/main" val="16503436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命题逻辑公式的语义</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第三讲 命题逻辑公式语法和语义</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A84936A-AD8A-4245-A4DE-139658DA8B11}" type="slidenum">
              <a:rPr lang="en-US" altLang="zh-CN" smtClean="0">
                <a:latin typeface="Arial" panose="020B0604020202020204" pitchFamily="34" charset="0"/>
                <a:ea typeface="楷体" panose="02010609060101010101" pitchFamily="49" charset="-122"/>
                <a:cs typeface="Arial" panose="020B0604020202020204" pitchFamily="34" charset="0"/>
              </a:rPr>
              <a:t>26</a:t>
            </a:fld>
            <a:r>
              <a:rPr lang="en-US" altLang="zh-CN">
                <a:latin typeface="Arial" panose="020B0604020202020204" pitchFamily="34" charset="0"/>
                <a:ea typeface="楷体" panose="02010609060101010101" pitchFamily="49" charset="-122"/>
                <a:cs typeface="Arial" panose="020B0604020202020204" pitchFamily="34" charset="0"/>
              </a:rPr>
              <a:t>/38</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快速构造命题逻辑公式真值表举例</a:t>
            </a: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0CB59A24-8899-43DE-9679-423294C551C0}"/>
                  </a:ext>
                </a:extLst>
              </p:cNvPr>
              <p:cNvSpPr txBox="1"/>
              <p:nvPr/>
            </p:nvSpPr>
            <p:spPr>
              <a:xfrm>
                <a:off x="569842" y="1108803"/>
                <a:ext cx="8951230" cy="1431161"/>
              </a:xfrm>
              <a:prstGeom prst="rect">
                <a:avLst/>
              </a:prstGeom>
              <a:solidFill>
                <a:srgbClr val="E5EFE5"/>
              </a:solidFill>
            </p:spPr>
            <p:txBody>
              <a:bodyPr wrap="square" rtlCol="0">
                <a:spAutoFit/>
              </a:bodyPr>
              <a:lstStyle/>
              <a:p>
                <a:pPr>
                  <a:spcBef>
                    <a:spcPts val="300"/>
                  </a:spcBef>
                  <a:spcAft>
                    <a:spcPts val="300"/>
                  </a:spcAft>
                </a:pPr>
                <a:r>
                  <a:rPr lang="zh-CN" altLang="en-US" sz="2000" b="1" dirty="0">
                    <a:solidFill>
                      <a:srgbClr val="002060"/>
                    </a:solidFill>
                    <a:latin typeface="楷体" panose="02010609060101010101" pitchFamily="49" charset="-122"/>
                    <a:ea typeface="楷体" panose="02010609060101010101" pitchFamily="49" charset="-122"/>
                  </a:rPr>
                  <a:t>构造公式</a:t>
                </a:r>
                <a14:m>
                  <m:oMath xmlns:m="http://schemas.openxmlformats.org/officeDocument/2006/math">
                    <m:r>
                      <a:rPr lang="en-US" altLang="zh-CN" sz="2000" b="1" i="1" smtClean="0">
                        <a:solidFill>
                          <a:srgbClr val="002060"/>
                        </a:solidFill>
                        <a:latin typeface="Cambria Math" panose="02040503050406030204" pitchFamily="18" charset="0"/>
                      </a:rPr>
                      <m:t>𝑨</m:t>
                    </m:r>
                    <m:r>
                      <a:rPr lang="en-US" altLang="zh-CN" sz="2000" b="1" i="1" smtClean="0">
                        <a:solidFill>
                          <a:srgbClr val="002060"/>
                        </a:solidFill>
                        <a:latin typeface="Cambria Math" panose="02040503050406030204" pitchFamily="18" charset="0"/>
                      </a:rPr>
                      <m:t>=</m:t>
                    </m:r>
                    <m:r>
                      <a:rPr lang="en-US" altLang="zh-CN" sz="2000" b="1" i="0" smtClean="0">
                        <a:solidFill>
                          <a:srgbClr val="002060"/>
                        </a:solidFill>
                        <a:latin typeface="Cambria Math" panose="02040503050406030204" pitchFamily="18" charset="0"/>
                      </a:rPr>
                      <m:t> </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𝒓</m:t>
                    </m:r>
                    <m:r>
                      <a:rPr lang="en-US" altLang="zh-CN" sz="2000" b="1" i="1" smtClean="0">
                        <a:solidFill>
                          <a:srgbClr val="002060"/>
                        </a:solidFill>
                        <a:latin typeface="Cambria Math" panose="02040503050406030204" pitchFamily="18" charset="0"/>
                      </a:rPr>
                      <m:t>∨</m:t>
                    </m:r>
                    <m:d>
                      <m:dPr>
                        <m:ctrlPr>
                          <a:rPr lang="en-US" altLang="zh-CN" sz="2000" b="1" i="1" smtClean="0">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𝒑</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𝒒</m:t>
                        </m:r>
                      </m:e>
                    </m:d>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𝒓</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𝒑</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𝒒</m:t>
                    </m:r>
                    <m:r>
                      <a:rPr lang="en-US" altLang="zh-CN" sz="2000" b="1" i="1" smtClean="0">
                        <a:solidFill>
                          <a:srgbClr val="002060"/>
                        </a:solidFill>
                        <a:latin typeface="Cambria Math" panose="02040503050406030204" pitchFamily="18" charset="0"/>
                      </a:rPr>
                      <m:t>)</m:t>
                    </m:r>
                  </m:oMath>
                </a14:m>
                <a:r>
                  <a:rPr lang="zh-CN" altLang="en-US" sz="2000" b="1" dirty="0">
                    <a:solidFill>
                      <a:srgbClr val="002060"/>
                    </a:solidFill>
                    <a:latin typeface="楷体" panose="02010609060101010101" pitchFamily="49" charset="-122"/>
                    <a:ea typeface="楷体" panose="02010609060101010101" pitchFamily="49" charset="-122"/>
                  </a:rPr>
                  <a:t>的真值表</a:t>
                </a:r>
              </a:p>
              <a:p>
                <a:pPr marL="285750" indent="-285750">
                  <a:spcBef>
                    <a:spcPts val="300"/>
                  </a:spcBef>
                  <a:spcAft>
                    <a:spcPts val="300"/>
                  </a:spcAft>
                  <a:buFont typeface="Arial" panose="020B0604020202020204" pitchFamily="34" charset="0"/>
                  <a:buChar char="•"/>
                </a:pPr>
                <a:r>
                  <a:rPr lang="zh-CN" altLang="en-US" b="1" i="0" dirty="0">
                    <a:solidFill>
                      <a:srgbClr val="C00000"/>
                    </a:solidFill>
                    <a:latin typeface="+mj-lt"/>
                  </a:rPr>
                  <a:t>第一行按照计算顺序列出子公式，可用大写字母代表子公式</a:t>
                </a:r>
                <a:endParaRPr lang="en-US" altLang="zh-CN" b="1" i="0" dirty="0">
                  <a:solidFill>
                    <a:srgbClr val="C00000"/>
                  </a:solidFill>
                  <a:latin typeface="+mj-lt"/>
                </a:endParaRPr>
              </a:p>
              <a:p>
                <a:pPr marL="285750" indent="-285750">
                  <a:spcBef>
                    <a:spcPts val="300"/>
                  </a:spcBef>
                  <a:spcAft>
                    <a:spcPts val="300"/>
                  </a:spcAft>
                  <a:buFont typeface="Arial" panose="020B0604020202020204" pitchFamily="34" charset="0"/>
                  <a:buChar char="•"/>
                </a:pPr>
                <a:r>
                  <a:rPr lang="zh-CN" altLang="en-US" b="1" dirty="0">
                    <a:solidFill>
                      <a:srgbClr val="C00000"/>
                    </a:solidFill>
                    <a:latin typeface="+mj-lt"/>
                  </a:rPr>
                  <a:t>基于逻辑运算符特点和真值赋值函数排列顺序快速确定每个表格单元的真值</a:t>
                </a:r>
                <a:endParaRPr lang="en-US" altLang="zh-CN" b="1" dirty="0">
                  <a:solidFill>
                    <a:srgbClr val="C00000"/>
                  </a:solidFill>
                  <a:latin typeface="+mj-lt"/>
                </a:endParaRPr>
              </a:p>
              <a:p>
                <a:pPr marL="742950" lvl="1" indent="-285750">
                  <a:spcBef>
                    <a:spcPts val="300"/>
                  </a:spcBef>
                  <a:spcAft>
                    <a:spcPts val="300"/>
                  </a:spcAft>
                  <a:buFont typeface="Arial" panose="020B0604020202020204" pitchFamily="34" charset="0"/>
                  <a:buChar char="•"/>
                </a:pPr>
                <a:r>
                  <a:rPr lang="zh-CN" altLang="en-US" sz="1600" b="1" dirty="0">
                    <a:solidFill>
                      <a:schemeClr val="accent6">
                        <a:lumMod val="50000"/>
                      </a:schemeClr>
                    </a:solidFill>
                    <a:latin typeface="楷体" panose="02010609060101010101" pitchFamily="49" charset="-122"/>
                    <a:ea typeface="楷体" panose="02010609060101010101" pitchFamily="49" charset="-122"/>
                  </a:rPr>
                  <a:t>蕴涵：第一个分支（前件）为假，整个蕴涵式为真，否则等于第二个分支（后件）的真值</a:t>
                </a:r>
              </a:p>
            </p:txBody>
          </p:sp>
        </mc:Choice>
        <mc:Fallback xmlns="">
          <p:sp>
            <p:nvSpPr>
              <p:cNvPr id="11" name="文本框 10">
                <a:extLst>
                  <a:ext uri="{FF2B5EF4-FFF2-40B4-BE49-F238E27FC236}">
                    <a16:creationId xmlns:a16="http://schemas.microsoft.com/office/drawing/2014/main" id="{0CB59A24-8899-43DE-9679-423294C551C0}"/>
                  </a:ext>
                </a:extLst>
              </p:cNvPr>
              <p:cNvSpPr txBox="1">
                <a:spLocks noRot="1" noChangeAspect="1" noMove="1" noResize="1" noEditPoints="1" noAdjustHandles="1" noChangeArrowheads="1" noChangeShapeType="1" noTextEdit="1"/>
              </p:cNvSpPr>
              <p:nvPr/>
            </p:nvSpPr>
            <p:spPr>
              <a:xfrm>
                <a:off x="569842" y="1108803"/>
                <a:ext cx="8951230" cy="1431161"/>
              </a:xfrm>
              <a:prstGeom prst="rect">
                <a:avLst/>
              </a:prstGeom>
              <a:blipFill>
                <a:blip r:embed="rId2"/>
                <a:stretch>
                  <a:fillRect l="-681" t="-3404" b="-4681"/>
                </a:stretch>
              </a:blipFill>
            </p:spPr>
            <p:txBody>
              <a:bodyPr/>
              <a:lstStyle/>
              <a:p>
                <a:r>
                  <a:rPr lang="zh-CN" altLang="en-US">
                    <a:noFill/>
                  </a:rPr>
                  <a:t> </a:t>
                </a:r>
              </a:p>
            </p:txBody>
          </p:sp>
        </mc:Fallback>
      </mc:AlternateContent>
      <p:grpSp>
        <p:nvGrpSpPr>
          <p:cNvPr id="12" name="组合 11">
            <a:extLst>
              <a:ext uri="{FF2B5EF4-FFF2-40B4-BE49-F238E27FC236}">
                <a16:creationId xmlns:a16="http://schemas.microsoft.com/office/drawing/2014/main" id="{20F4020D-0F7D-439F-AC26-07AA140BBE26}"/>
              </a:ext>
            </a:extLst>
          </p:cNvPr>
          <p:cNvGrpSpPr/>
          <p:nvPr/>
        </p:nvGrpSpPr>
        <p:grpSpPr>
          <a:xfrm>
            <a:off x="569842" y="2704807"/>
            <a:ext cx="3682122" cy="3221507"/>
            <a:chOff x="1788669" y="2359126"/>
            <a:chExt cx="3917501" cy="3374884"/>
          </a:xfrm>
        </p:grpSpPr>
        <mc:AlternateContent xmlns:mc="http://schemas.openxmlformats.org/markup-compatibility/2006" xmlns:a14="http://schemas.microsoft.com/office/drawing/2010/main">
          <mc:Choice Requires="a14">
            <p:sp>
              <p:nvSpPr>
                <p:cNvPr id="13" name="椭圆 12">
                  <a:extLst>
                    <a:ext uri="{FF2B5EF4-FFF2-40B4-BE49-F238E27FC236}">
                      <a16:creationId xmlns:a16="http://schemas.microsoft.com/office/drawing/2014/main" id="{5AEBE650-6E50-4E6E-8EE3-2A25E0121B18}"/>
                    </a:ext>
                  </a:extLst>
                </p:cNvPr>
                <p:cNvSpPr/>
                <p:nvPr/>
              </p:nvSpPr>
              <p:spPr>
                <a:xfrm>
                  <a:off x="3261879" y="2359126"/>
                  <a:ext cx="351183" cy="32234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smtClean="0">
                            <a:solidFill>
                              <a:srgbClr val="002060"/>
                            </a:solidFill>
                            <a:latin typeface="Cambria Math" panose="02040503050406030204" pitchFamily="18" charset="0"/>
                          </a:rPr>
                          <m:t>∧</m:t>
                        </m:r>
                      </m:oMath>
                    </m:oMathPara>
                  </a14:m>
                  <a:endParaRPr lang="zh-CN" altLang="en-US">
                    <a:solidFill>
                      <a:srgbClr val="002060"/>
                    </a:solidFill>
                  </a:endParaRPr>
                </a:p>
              </p:txBody>
            </p:sp>
          </mc:Choice>
          <mc:Fallback xmlns="">
            <p:sp>
              <p:nvSpPr>
                <p:cNvPr id="3" name="椭圆 2">
                  <a:extLst>
                    <a:ext uri="{FF2B5EF4-FFF2-40B4-BE49-F238E27FC236}">
                      <a16:creationId xmlns:a16="http://schemas.microsoft.com/office/drawing/2014/main" id="{42EF00DB-E826-4404-AB41-7487F3B7CB3C}"/>
                    </a:ext>
                  </a:extLst>
                </p:cNvPr>
                <p:cNvSpPr>
                  <a:spLocks noRot="1" noChangeAspect="1" noMove="1" noResize="1" noEditPoints="1" noAdjustHandles="1" noChangeArrowheads="1" noChangeShapeType="1" noTextEdit="1"/>
                </p:cNvSpPr>
                <p:nvPr/>
              </p:nvSpPr>
              <p:spPr>
                <a:xfrm>
                  <a:off x="3261879" y="2359126"/>
                  <a:ext cx="351183" cy="322342"/>
                </a:xfrm>
                <a:prstGeom prst="ellipse">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椭圆 13">
                  <a:extLst>
                    <a:ext uri="{FF2B5EF4-FFF2-40B4-BE49-F238E27FC236}">
                      <a16:creationId xmlns:a16="http://schemas.microsoft.com/office/drawing/2014/main" id="{F5E455A7-841B-440A-BA89-66D9D7C0D556}"/>
                    </a:ext>
                  </a:extLst>
                </p:cNvPr>
                <p:cNvSpPr/>
                <p:nvPr/>
              </p:nvSpPr>
              <p:spPr>
                <a:xfrm>
                  <a:off x="2295936" y="3032010"/>
                  <a:ext cx="351183" cy="32234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b="0" i="1" smtClean="0">
                            <a:solidFill>
                              <a:srgbClr val="002060"/>
                            </a:solidFill>
                            <a:latin typeface="Cambria Math" panose="02040503050406030204" pitchFamily="18" charset="0"/>
                          </a:rPr>
                          <m:t>∨</m:t>
                        </m:r>
                      </m:oMath>
                    </m:oMathPara>
                  </a14:m>
                  <a:endParaRPr lang="zh-CN" altLang="en-US">
                    <a:solidFill>
                      <a:srgbClr val="002060"/>
                    </a:solidFill>
                  </a:endParaRPr>
                </a:p>
              </p:txBody>
            </p:sp>
          </mc:Choice>
          <mc:Fallback xmlns="">
            <p:sp>
              <p:nvSpPr>
                <p:cNvPr id="12" name="椭圆 11">
                  <a:extLst>
                    <a:ext uri="{FF2B5EF4-FFF2-40B4-BE49-F238E27FC236}">
                      <a16:creationId xmlns:a16="http://schemas.microsoft.com/office/drawing/2014/main" id="{8B114A17-3CFF-498A-AC6C-3BE783C0E3B0}"/>
                    </a:ext>
                  </a:extLst>
                </p:cNvPr>
                <p:cNvSpPr>
                  <a:spLocks noRot="1" noChangeAspect="1" noMove="1" noResize="1" noEditPoints="1" noAdjustHandles="1" noChangeArrowheads="1" noChangeShapeType="1" noTextEdit="1"/>
                </p:cNvSpPr>
                <p:nvPr/>
              </p:nvSpPr>
              <p:spPr>
                <a:xfrm>
                  <a:off x="2295936" y="3032010"/>
                  <a:ext cx="351183" cy="322342"/>
                </a:xfrm>
                <a:prstGeom prst="ellipse">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椭圆 14">
                  <a:extLst>
                    <a:ext uri="{FF2B5EF4-FFF2-40B4-BE49-F238E27FC236}">
                      <a16:creationId xmlns:a16="http://schemas.microsoft.com/office/drawing/2014/main" id="{A0ADBB86-AF68-4203-9FA3-280E6FBDF47A}"/>
                    </a:ext>
                  </a:extLst>
                </p:cNvPr>
                <p:cNvSpPr/>
                <p:nvPr/>
              </p:nvSpPr>
              <p:spPr>
                <a:xfrm>
                  <a:off x="4191744" y="3042524"/>
                  <a:ext cx="351183" cy="32234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smtClean="0">
                            <a:solidFill>
                              <a:srgbClr val="002060"/>
                            </a:solidFill>
                            <a:latin typeface="Cambria Math" panose="02040503050406030204" pitchFamily="18" charset="0"/>
                          </a:rPr>
                          <m:t>→</m:t>
                        </m:r>
                      </m:oMath>
                    </m:oMathPara>
                  </a14:m>
                  <a:endParaRPr lang="zh-CN" altLang="en-US">
                    <a:solidFill>
                      <a:srgbClr val="002060"/>
                    </a:solidFill>
                  </a:endParaRPr>
                </a:p>
              </p:txBody>
            </p:sp>
          </mc:Choice>
          <mc:Fallback xmlns="">
            <p:sp>
              <p:nvSpPr>
                <p:cNvPr id="13" name="椭圆 12">
                  <a:extLst>
                    <a:ext uri="{FF2B5EF4-FFF2-40B4-BE49-F238E27FC236}">
                      <a16:creationId xmlns:a16="http://schemas.microsoft.com/office/drawing/2014/main" id="{E2251447-783F-4597-9671-4C59987348FA}"/>
                    </a:ext>
                  </a:extLst>
                </p:cNvPr>
                <p:cNvSpPr>
                  <a:spLocks noRot="1" noChangeAspect="1" noMove="1" noResize="1" noEditPoints="1" noAdjustHandles="1" noChangeArrowheads="1" noChangeShapeType="1" noTextEdit="1"/>
                </p:cNvSpPr>
                <p:nvPr/>
              </p:nvSpPr>
              <p:spPr>
                <a:xfrm>
                  <a:off x="4191744" y="3042524"/>
                  <a:ext cx="351183" cy="322342"/>
                </a:xfrm>
                <a:prstGeom prst="ellipse">
                  <a:avLst/>
                </a:prstGeom>
                <a:blipFill>
                  <a:blip r:embed="rId5"/>
                  <a:stretch>
                    <a:fillRect l="-16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椭圆 15">
                  <a:extLst>
                    <a:ext uri="{FF2B5EF4-FFF2-40B4-BE49-F238E27FC236}">
                      <a16:creationId xmlns:a16="http://schemas.microsoft.com/office/drawing/2014/main" id="{1467C62B-3BF2-43D6-98B5-B33B0A4A294E}"/>
                    </a:ext>
                  </a:extLst>
                </p:cNvPr>
                <p:cNvSpPr/>
                <p:nvPr/>
              </p:nvSpPr>
              <p:spPr>
                <a:xfrm>
                  <a:off x="2849217" y="3869889"/>
                  <a:ext cx="351183" cy="32234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smtClean="0">
                            <a:solidFill>
                              <a:srgbClr val="002060"/>
                            </a:solidFill>
                            <a:latin typeface="Cambria Math" panose="02040503050406030204" pitchFamily="18" charset="0"/>
                          </a:rPr>
                          <m:t>∧</m:t>
                        </m:r>
                      </m:oMath>
                    </m:oMathPara>
                  </a14:m>
                  <a:endParaRPr lang="zh-CN" altLang="en-US">
                    <a:solidFill>
                      <a:srgbClr val="002060"/>
                    </a:solidFill>
                  </a:endParaRPr>
                </a:p>
              </p:txBody>
            </p:sp>
          </mc:Choice>
          <mc:Fallback xmlns="">
            <p:sp>
              <p:nvSpPr>
                <p:cNvPr id="14" name="椭圆 13">
                  <a:extLst>
                    <a:ext uri="{FF2B5EF4-FFF2-40B4-BE49-F238E27FC236}">
                      <a16:creationId xmlns:a16="http://schemas.microsoft.com/office/drawing/2014/main" id="{8E4ED44A-EE41-4B40-8762-2EDA0584E153}"/>
                    </a:ext>
                  </a:extLst>
                </p:cNvPr>
                <p:cNvSpPr>
                  <a:spLocks noRot="1" noChangeAspect="1" noMove="1" noResize="1" noEditPoints="1" noAdjustHandles="1" noChangeArrowheads="1" noChangeShapeType="1" noTextEdit="1"/>
                </p:cNvSpPr>
                <p:nvPr/>
              </p:nvSpPr>
              <p:spPr>
                <a:xfrm>
                  <a:off x="2849217" y="3869889"/>
                  <a:ext cx="351183" cy="322342"/>
                </a:xfrm>
                <a:prstGeom prst="ellipse">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246F2737-AFFB-4FA7-BDAE-22EC4627E410}"/>
                    </a:ext>
                  </a:extLst>
                </p:cNvPr>
                <p:cNvSpPr txBox="1"/>
                <p:nvPr/>
              </p:nvSpPr>
              <p:spPr>
                <a:xfrm>
                  <a:off x="3704358" y="3869889"/>
                  <a:ext cx="410816" cy="307777"/>
                </a:xfrm>
                <a:prstGeom prst="rect">
                  <a:avLst/>
                </a:prstGeom>
                <a:solidFill>
                  <a:schemeClr val="accent6">
                    <a:lumMod val="20000"/>
                    <a:lumOff val="80000"/>
                  </a:schemeClr>
                </a:solidFill>
                <a:ln>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𝑟</m:t>
                        </m:r>
                      </m:oMath>
                    </m:oMathPara>
                  </a14:m>
                  <a:endParaRPr lang="zh-CN" altLang="en-US" sz="1400"/>
                </a:p>
              </p:txBody>
            </p:sp>
          </mc:Choice>
          <mc:Fallback xmlns="">
            <p:sp>
              <p:nvSpPr>
                <p:cNvPr id="16" name="文本框 15">
                  <a:extLst>
                    <a:ext uri="{FF2B5EF4-FFF2-40B4-BE49-F238E27FC236}">
                      <a16:creationId xmlns:a16="http://schemas.microsoft.com/office/drawing/2014/main" id="{D1667444-3B0F-48F2-BEBC-DCC761FC8423}"/>
                    </a:ext>
                  </a:extLst>
                </p:cNvPr>
                <p:cNvSpPr txBox="1">
                  <a:spLocks noRot="1" noChangeAspect="1" noMove="1" noResize="1" noEditPoints="1" noAdjustHandles="1" noChangeArrowheads="1" noChangeShapeType="1" noTextEdit="1"/>
                </p:cNvSpPr>
                <p:nvPr/>
              </p:nvSpPr>
              <p:spPr>
                <a:xfrm>
                  <a:off x="3704358" y="3869889"/>
                  <a:ext cx="410816" cy="307777"/>
                </a:xfrm>
                <a:prstGeom prst="rect">
                  <a:avLst/>
                </a:prstGeom>
                <a:blipFill>
                  <a:blip r:embed="rId7"/>
                  <a:stretch>
                    <a:fillRect/>
                  </a:stretch>
                </a:blipFill>
                <a:ln>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椭圆 18">
                  <a:extLst>
                    <a:ext uri="{FF2B5EF4-FFF2-40B4-BE49-F238E27FC236}">
                      <a16:creationId xmlns:a16="http://schemas.microsoft.com/office/drawing/2014/main" id="{974B5B15-AAB9-475C-AA31-90C288A672E4}"/>
                    </a:ext>
                  </a:extLst>
                </p:cNvPr>
                <p:cNvSpPr/>
                <p:nvPr/>
              </p:nvSpPr>
              <p:spPr>
                <a:xfrm>
                  <a:off x="4764906" y="3862606"/>
                  <a:ext cx="351183" cy="32234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smtClean="0">
                            <a:solidFill>
                              <a:srgbClr val="002060"/>
                            </a:solidFill>
                            <a:latin typeface="Cambria Math" panose="02040503050406030204" pitchFamily="18" charset="0"/>
                          </a:rPr>
                          <m:t>∧</m:t>
                        </m:r>
                      </m:oMath>
                    </m:oMathPara>
                  </a14:m>
                  <a:endParaRPr lang="zh-CN" altLang="en-US">
                    <a:solidFill>
                      <a:srgbClr val="002060"/>
                    </a:solidFill>
                  </a:endParaRPr>
                </a:p>
              </p:txBody>
            </p:sp>
          </mc:Choice>
          <mc:Fallback xmlns="">
            <p:sp>
              <p:nvSpPr>
                <p:cNvPr id="18" name="椭圆 17">
                  <a:extLst>
                    <a:ext uri="{FF2B5EF4-FFF2-40B4-BE49-F238E27FC236}">
                      <a16:creationId xmlns:a16="http://schemas.microsoft.com/office/drawing/2014/main" id="{7DA48A03-AEF7-43B3-B345-81E4B126F037}"/>
                    </a:ext>
                  </a:extLst>
                </p:cNvPr>
                <p:cNvSpPr>
                  <a:spLocks noRot="1" noChangeAspect="1" noMove="1" noResize="1" noEditPoints="1" noAdjustHandles="1" noChangeArrowheads="1" noChangeShapeType="1" noTextEdit="1"/>
                </p:cNvSpPr>
                <p:nvPr/>
              </p:nvSpPr>
              <p:spPr>
                <a:xfrm>
                  <a:off x="4764906" y="3862606"/>
                  <a:ext cx="351183" cy="322342"/>
                </a:xfrm>
                <a:prstGeom prst="ellipse">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3FD9A7CC-04EE-426A-9E84-D28CECD80A11}"/>
                    </a:ext>
                  </a:extLst>
                </p:cNvPr>
                <p:cNvSpPr txBox="1"/>
                <p:nvPr/>
              </p:nvSpPr>
              <p:spPr>
                <a:xfrm>
                  <a:off x="4279539" y="4602291"/>
                  <a:ext cx="410816" cy="307777"/>
                </a:xfrm>
                <a:prstGeom prst="rect">
                  <a:avLst/>
                </a:prstGeom>
                <a:solidFill>
                  <a:schemeClr val="accent6">
                    <a:lumMod val="20000"/>
                    <a:lumOff val="80000"/>
                  </a:schemeClr>
                </a:solidFill>
                <a:ln>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𝑝</m:t>
                        </m:r>
                      </m:oMath>
                    </m:oMathPara>
                  </a14:m>
                  <a:endParaRPr lang="zh-CN" altLang="en-US" sz="1400"/>
                </a:p>
              </p:txBody>
            </p:sp>
          </mc:Choice>
          <mc:Fallback xmlns="">
            <p:sp>
              <p:nvSpPr>
                <p:cNvPr id="19" name="文本框 18">
                  <a:extLst>
                    <a:ext uri="{FF2B5EF4-FFF2-40B4-BE49-F238E27FC236}">
                      <a16:creationId xmlns:a16="http://schemas.microsoft.com/office/drawing/2014/main" id="{17195FAA-6BEB-4C29-AEF0-D52B5799170C}"/>
                    </a:ext>
                  </a:extLst>
                </p:cNvPr>
                <p:cNvSpPr txBox="1">
                  <a:spLocks noRot="1" noChangeAspect="1" noMove="1" noResize="1" noEditPoints="1" noAdjustHandles="1" noChangeArrowheads="1" noChangeShapeType="1" noTextEdit="1"/>
                </p:cNvSpPr>
                <p:nvPr/>
              </p:nvSpPr>
              <p:spPr>
                <a:xfrm>
                  <a:off x="4279539" y="4602291"/>
                  <a:ext cx="410816" cy="307777"/>
                </a:xfrm>
                <a:prstGeom prst="rect">
                  <a:avLst/>
                </a:prstGeom>
                <a:blipFill>
                  <a:blip r:embed="rId9"/>
                  <a:stretch>
                    <a:fillRect/>
                  </a:stretch>
                </a:blipFill>
                <a:ln>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5E431AA9-AE5D-4F68-AC37-E48A08A21073}"/>
                    </a:ext>
                  </a:extLst>
                </p:cNvPr>
                <p:cNvSpPr txBox="1"/>
                <p:nvPr/>
              </p:nvSpPr>
              <p:spPr>
                <a:xfrm>
                  <a:off x="5295354" y="4582610"/>
                  <a:ext cx="410816" cy="307777"/>
                </a:xfrm>
                <a:prstGeom prst="rect">
                  <a:avLst/>
                </a:prstGeom>
                <a:solidFill>
                  <a:schemeClr val="accent6">
                    <a:lumMod val="20000"/>
                    <a:lumOff val="80000"/>
                  </a:schemeClr>
                </a:solidFill>
                <a:ln>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𝑞</m:t>
                        </m:r>
                      </m:oMath>
                    </m:oMathPara>
                  </a14:m>
                  <a:endParaRPr lang="zh-CN" altLang="en-US" sz="1400"/>
                </a:p>
              </p:txBody>
            </p:sp>
          </mc:Choice>
          <mc:Fallback xmlns="">
            <p:sp>
              <p:nvSpPr>
                <p:cNvPr id="20" name="文本框 19">
                  <a:extLst>
                    <a:ext uri="{FF2B5EF4-FFF2-40B4-BE49-F238E27FC236}">
                      <a16:creationId xmlns:a16="http://schemas.microsoft.com/office/drawing/2014/main" id="{0CAB608A-BED5-4323-B077-752F2F0D4974}"/>
                    </a:ext>
                  </a:extLst>
                </p:cNvPr>
                <p:cNvSpPr txBox="1">
                  <a:spLocks noRot="1" noChangeAspect="1" noMove="1" noResize="1" noEditPoints="1" noAdjustHandles="1" noChangeArrowheads="1" noChangeShapeType="1" noTextEdit="1"/>
                </p:cNvSpPr>
                <p:nvPr/>
              </p:nvSpPr>
              <p:spPr>
                <a:xfrm>
                  <a:off x="5295354" y="4582610"/>
                  <a:ext cx="410816" cy="307777"/>
                </a:xfrm>
                <a:prstGeom prst="rect">
                  <a:avLst/>
                </a:prstGeom>
                <a:blipFill>
                  <a:blip r:embed="rId10"/>
                  <a:stretch>
                    <a:fillRect/>
                  </a:stretch>
                </a:blipFill>
                <a:ln>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693818CE-F9EA-450E-88A8-F590FC71E5D6}"/>
                    </a:ext>
                  </a:extLst>
                </p:cNvPr>
                <p:cNvSpPr txBox="1"/>
                <p:nvPr/>
              </p:nvSpPr>
              <p:spPr>
                <a:xfrm>
                  <a:off x="1788669" y="3877171"/>
                  <a:ext cx="410816" cy="307777"/>
                </a:xfrm>
                <a:prstGeom prst="rect">
                  <a:avLst/>
                </a:prstGeom>
                <a:solidFill>
                  <a:schemeClr val="accent6">
                    <a:lumMod val="20000"/>
                    <a:lumOff val="80000"/>
                  </a:schemeClr>
                </a:solidFill>
                <a:ln>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𝑟</m:t>
                        </m:r>
                      </m:oMath>
                    </m:oMathPara>
                  </a14:m>
                  <a:endParaRPr lang="zh-CN" altLang="en-US" sz="1400"/>
                </a:p>
              </p:txBody>
            </p:sp>
          </mc:Choice>
          <mc:Fallback xmlns="">
            <p:sp>
              <p:nvSpPr>
                <p:cNvPr id="21" name="文本框 20">
                  <a:extLst>
                    <a:ext uri="{FF2B5EF4-FFF2-40B4-BE49-F238E27FC236}">
                      <a16:creationId xmlns:a16="http://schemas.microsoft.com/office/drawing/2014/main" id="{01660B92-C7B0-45B2-A0C5-A9F0F4D182F8}"/>
                    </a:ext>
                  </a:extLst>
                </p:cNvPr>
                <p:cNvSpPr txBox="1">
                  <a:spLocks noRot="1" noChangeAspect="1" noMove="1" noResize="1" noEditPoints="1" noAdjustHandles="1" noChangeArrowheads="1" noChangeShapeType="1" noTextEdit="1"/>
                </p:cNvSpPr>
                <p:nvPr/>
              </p:nvSpPr>
              <p:spPr>
                <a:xfrm>
                  <a:off x="1788669" y="3877171"/>
                  <a:ext cx="410816" cy="307777"/>
                </a:xfrm>
                <a:prstGeom prst="rect">
                  <a:avLst/>
                </a:prstGeom>
                <a:blipFill>
                  <a:blip r:embed="rId7"/>
                  <a:stretch>
                    <a:fillRect/>
                  </a:stretch>
                </a:blipFill>
                <a:ln>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2845C3F7-87F3-4E5F-88FD-32DA39596B29}"/>
                    </a:ext>
                  </a:extLst>
                </p:cNvPr>
                <p:cNvSpPr txBox="1"/>
                <p:nvPr/>
              </p:nvSpPr>
              <p:spPr>
                <a:xfrm>
                  <a:off x="2323189" y="4645267"/>
                  <a:ext cx="410816" cy="307777"/>
                </a:xfrm>
                <a:prstGeom prst="rect">
                  <a:avLst/>
                </a:prstGeom>
                <a:solidFill>
                  <a:schemeClr val="accent6">
                    <a:lumMod val="20000"/>
                    <a:lumOff val="80000"/>
                  </a:schemeClr>
                </a:solidFill>
                <a:ln>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𝑝</m:t>
                        </m:r>
                      </m:oMath>
                    </m:oMathPara>
                  </a14:m>
                  <a:endParaRPr lang="zh-CN" altLang="en-US" sz="1400"/>
                </a:p>
              </p:txBody>
            </p:sp>
          </mc:Choice>
          <mc:Fallback xmlns="">
            <p:sp>
              <p:nvSpPr>
                <p:cNvPr id="22" name="文本框 21">
                  <a:extLst>
                    <a:ext uri="{FF2B5EF4-FFF2-40B4-BE49-F238E27FC236}">
                      <a16:creationId xmlns:a16="http://schemas.microsoft.com/office/drawing/2014/main" id="{B00F8377-EF9D-436F-A03C-952E8441327A}"/>
                    </a:ext>
                  </a:extLst>
                </p:cNvPr>
                <p:cNvSpPr txBox="1">
                  <a:spLocks noRot="1" noChangeAspect="1" noMove="1" noResize="1" noEditPoints="1" noAdjustHandles="1" noChangeArrowheads="1" noChangeShapeType="1" noTextEdit="1"/>
                </p:cNvSpPr>
                <p:nvPr/>
              </p:nvSpPr>
              <p:spPr>
                <a:xfrm>
                  <a:off x="2323189" y="4645267"/>
                  <a:ext cx="410816" cy="307777"/>
                </a:xfrm>
                <a:prstGeom prst="rect">
                  <a:avLst/>
                </a:prstGeom>
                <a:blipFill>
                  <a:blip r:embed="rId9"/>
                  <a:stretch>
                    <a:fillRect/>
                  </a:stretch>
                </a:blipFill>
                <a:ln>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椭圆 23">
                  <a:extLst>
                    <a:ext uri="{FF2B5EF4-FFF2-40B4-BE49-F238E27FC236}">
                      <a16:creationId xmlns:a16="http://schemas.microsoft.com/office/drawing/2014/main" id="{6C78C5EA-E021-4AE6-B450-7F02E90F5983}"/>
                    </a:ext>
                  </a:extLst>
                </p:cNvPr>
                <p:cNvSpPr/>
                <p:nvPr/>
              </p:nvSpPr>
              <p:spPr>
                <a:xfrm>
                  <a:off x="3323358" y="4622380"/>
                  <a:ext cx="351183" cy="32234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b="0" i="1" smtClean="0">
                            <a:solidFill>
                              <a:srgbClr val="002060"/>
                            </a:solidFill>
                            <a:latin typeface="Cambria Math" panose="02040503050406030204" pitchFamily="18" charset="0"/>
                          </a:rPr>
                          <m:t>¬</m:t>
                        </m:r>
                      </m:oMath>
                    </m:oMathPara>
                  </a14:m>
                  <a:endParaRPr lang="zh-CN" altLang="en-US">
                    <a:solidFill>
                      <a:srgbClr val="002060"/>
                    </a:solidFill>
                  </a:endParaRPr>
                </a:p>
              </p:txBody>
            </p:sp>
          </mc:Choice>
          <mc:Fallback xmlns="">
            <p:sp>
              <p:nvSpPr>
                <p:cNvPr id="23" name="椭圆 22">
                  <a:extLst>
                    <a:ext uri="{FF2B5EF4-FFF2-40B4-BE49-F238E27FC236}">
                      <a16:creationId xmlns:a16="http://schemas.microsoft.com/office/drawing/2014/main" id="{410FC02E-76C0-4495-A4E2-33DF6A76D7EE}"/>
                    </a:ext>
                  </a:extLst>
                </p:cNvPr>
                <p:cNvSpPr>
                  <a:spLocks noRot="1" noChangeAspect="1" noMove="1" noResize="1" noEditPoints="1" noAdjustHandles="1" noChangeArrowheads="1" noChangeShapeType="1" noTextEdit="1"/>
                </p:cNvSpPr>
                <p:nvPr/>
              </p:nvSpPr>
              <p:spPr>
                <a:xfrm>
                  <a:off x="3323358" y="4622380"/>
                  <a:ext cx="351183" cy="322342"/>
                </a:xfrm>
                <a:prstGeom prst="ellipse">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353097DF-541E-4DBD-BDB6-7B65701BDF86}"/>
                    </a:ext>
                  </a:extLst>
                </p:cNvPr>
                <p:cNvSpPr txBox="1"/>
                <p:nvPr/>
              </p:nvSpPr>
              <p:spPr>
                <a:xfrm>
                  <a:off x="3293542" y="5426233"/>
                  <a:ext cx="410816" cy="307777"/>
                </a:xfrm>
                <a:prstGeom prst="rect">
                  <a:avLst/>
                </a:prstGeom>
                <a:solidFill>
                  <a:schemeClr val="accent6">
                    <a:lumMod val="20000"/>
                    <a:lumOff val="80000"/>
                  </a:schemeClr>
                </a:solidFill>
                <a:ln>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𝑞</m:t>
                        </m:r>
                      </m:oMath>
                    </m:oMathPara>
                  </a14:m>
                  <a:endParaRPr lang="zh-CN" altLang="en-US" sz="1400"/>
                </a:p>
              </p:txBody>
            </p:sp>
          </mc:Choice>
          <mc:Fallback xmlns="">
            <p:sp>
              <p:nvSpPr>
                <p:cNvPr id="24" name="文本框 23">
                  <a:extLst>
                    <a:ext uri="{FF2B5EF4-FFF2-40B4-BE49-F238E27FC236}">
                      <a16:creationId xmlns:a16="http://schemas.microsoft.com/office/drawing/2014/main" id="{5602D876-361D-465D-A18E-95D1EAD9D4A9}"/>
                    </a:ext>
                  </a:extLst>
                </p:cNvPr>
                <p:cNvSpPr txBox="1">
                  <a:spLocks noRot="1" noChangeAspect="1" noMove="1" noResize="1" noEditPoints="1" noAdjustHandles="1" noChangeArrowheads="1" noChangeShapeType="1" noTextEdit="1"/>
                </p:cNvSpPr>
                <p:nvPr/>
              </p:nvSpPr>
              <p:spPr>
                <a:xfrm>
                  <a:off x="3293542" y="5426233"/>
                  <a:ext cx="410816" cy="307777"/>
                </a:xfrm>
                <a:prstGeom prst="rect">
                  <a:avLst/>
                </a:prstGeom>
                <a:blipFill>
                  <a:blip r:embed="rId12"/>
                  <a:stretch>
                    <a:fillRect/>
                  </a:stretch>
                </a:blipFill>
                <a:ln>
                  <a:solidFill>
                    <a:schemeClr val="accent1">
                      <a:shade val="50000"/>
                    </a:schemeClr>
                  </a:solidFill>
                </a:ln>
              </p:spPr>
              <p:txBody>
                <a:bodyPr/>
                <a:lstStyle/>
                <a:p>
                  <a:r>
                    <a:rPr lang="zh-CN" altLang="en-US">
                      <a:noFill/>
                    </a:rPr>
                    <a:t> </a:t>
                  </a:r>
                </a:p>
              </p:txBody>
            </p:sp>
          </mc:Fallback>
        </mc:AlternateContent>
        <p:cxnSp>
          <p:nvCxnSpPr>
            <p:cNvPr id="26" name="直接连接符 25">
              <a:extLst>
                <a:ext uri="{FF2B5EF4-FFF2-40B4-BE49-F238E27FC236}">
                  <a16:creationId xmlns:a16="http://schemas.microsoft.com/office/drawing/2014/main" id="{5BE868A6-2F84-41D2-B7A9-3047546C769A}"/>
                </a:ext>
              </a:extLst>
            </p:cNvPr>
            <p:cNvCxnSpPr>
              <a:stCxn id="13" idx="4"/>
              <a:endCxn id="14" idx="0"/>
            </p:cNvCxnSpPr>
            <p:nvPr/>
          </p:nvCxnSpPr>
          <p:spPr>
            <a:xfrm flipH="1">
              <a:off x="2471528" y="2681468"/>
              <a:ext cx="965943" cy="3505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F09F9BC3-E8F4-43E2-8B2A-7318AFC34BC1}"/>
                </a:ext>
              </a:extLst>
            </p:cNvPr>
            <p:cNvCxnSpPr>
              <a:stCxn id="13" idx="4"/>
              <a:endCxn id="15" idx="0"/>
            </p:cNvCxnSpPr>
            <p:nvPr/>
          </p:nvCxnSpPr>
          <p:spPr>
            <a:xfrm>
              <a:off x="3437471" y="2681468"/>
              <a:ext cx="929865" cy="361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5E139D97-502E-4772-9A02-CD0D2A621657}"/>
                </a:ext>
              </a:extLst>
            </p:cNvPr>
            <p:cNvCxnSpPr>
              <a:stCxn id="14" idx="4"/>
              <a:endCxn id="22" idx="0"/>
            </p:cNvCxnSpPr>
            <p:nvPr/>
          </p:nvCxnSpPr>
          <p:spPr>
            <a:xfrm flipH="1">
              <a:off x="1994077" y="3354352"/>
              <a:ext cx="477451" cy="522819"/>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F5E7DCD7-1829-43DB-BD1E-D58385A572BE}"/>
                </a:ext>
              </a:extLst>
            </p:cNvPr>
            <p:cNvCxnSpPr>
              <a:stCxn id="14" idx="4"/>
              <a:endCxn id="16" idx="0"/>
            </p:cNvCxnSpPr>
            <p:nvPr/>
          </p:nvCxnSpPr>
          <p:spPr>
            <a:xfrm>
              <a:off x="2471528" y="3354352"/>
              <a:ext cx="553281" cy="515537"/>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6D634F6B-1CD4-4B86-9B20-0B5340CE67DD}"/>
                </a:ext>
              </a:extLst>
            </p:cNvPr>
            <p:cNvCxnSpPr>
              <a:stCxn id="15" idx="4"/>
              <a:endCxn id="18" idx="0"/>
            </p:cNvCxnSpPr>
            <p:nvPr/>
          </p:nvCxnSpPr>
          <p:spPr>
            <a:xfrm flipH="1">
              <a:off x="3909766" y="3364866"/>
              <a:ext cx="457570" cy="505023"/>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A3843611-70BE-474D-8B77-D558512B07D5}"/>
                </a:ext>
              </a:extLst>
            </p:cNvPr>
            <p:cNvCxnSpPr>
              <a:stCxn id="15" idx="4"/>
              <a:endCxn id="19" idx="0"/>
            </p:cNvCxnSpPr>
            <p:nvPr/>
          </p:nvCxnSpPr>
          <p:spPr>
            <a:xfrm>
              <a:off x="4367336" y="3364866"/>
              <a:ext cx="573162" cy="497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75370B4B-3E6F-4562-B9CF-1C21CFE26CED}"/>
                </a:ext>
              </a:extLst>
            </p:cNvPr>
            <p:cNvCxnSpPr>
              <a:stCxn id="16" idx="4"/>
              <a:endCxn id="23" idx="0"/>
            </p:cNvCxnSpPr>
            <p:nvPr/>
          </p:nvCxnSpPr>
          <p:spPr>
            <a:xfrm flipH="1">
              <a:off x="2528597" y="4192231"/>
              <a:ext cx="496212" cy="453036"/>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0284BA27-24BF-45D5-9012-232962A4BF8B}"/>
                </a:ext>
              </a:extLst>
            </p:cNvPr>
            <p:cNvCxnSpPr>
              <a:stCxn id="16" idx="4"/>
              <a:endCxn id="24" idx="0"/>
            </p:cNvCxnSpPr>
            <p:nvPr/>
          </p:nvCxnSpPr>
          <p:spPr>
            <a:xfrm>
              <a:off x="3024809" y="4192231"/>
              <a:ext cx="474141" cy="430149"/>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3318979F-0340-4FFD-8785-0313D451A3A7}"/>
                </a:ext>
              </a:extLst>
            </p:cNvPr>
            <p:cNvCxnSpPr>
              <a:stCxn id="24" idx="4"/>
              <a:endCxn id="25" idx="0"/>
            </p:cNvCxnSpPr>
            <p:nvPr/>
          </p:nvCxnSpPr>
          <p:spPr>
            <a:xfrm>
              <a:off x="3498950" y="4944722"/>
              <a:ext cx="0" cy="481511"/>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5D08CA38-E5EA-4B90-AA5C-DD27BC36A1F2}"/>
                </a:ext>
              </a:extLst>
            </p:cNvPr>
            <p:cNvCxnSpPr>
              <a:stCxn id="19" idx="4"/>
              <a:endCxn id="20" idx="0"/>
            </p:cNvCxnSpPr>
            <p:nvPr/>
          </p:nvCxnSpPr>
          <p:spPr>
            <a:xfrm flipH="1">
              <a:off x="4484947" y="4184948"/>
              <a:ext cx="455551" cy="41734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B96AAEB0-C801-4065-85A0-38730FF8D811}"/>
                </a:ext>
              </a:extLst>
            </p:cNvPr>
            <p:cNvCxnSpPr>
              <a:stCxn id="19" idx="4"/>
              <a:endCxn id="21" idx="0"/>
            </p:cNvCxnSpPr>
            <p:nvPr/>
          </p:nvCxnSpPr>
          <p:spPr>
            <a:xfrm>
              <a:off x="4940498" y="4184948"/>
              <a:ext cx="560264" cy="397662"/>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graphicFrame>
            <p:nvGraphicFramePr>
              <p:cNvPr id="37" name="表格 36">
                <a:extLst>
                  <a:ext uri="{FF2B5EF4-FFF2-40B4-BE49-F238E27FC236}">
                    <a16:creationId xmlns:a16="http://schemas.microsoft.com/office/drawing/2014/main" id="{A3CC7E57-B3AF-4781-B673-96BAAC313606}"/>
                  </a:ext>
                </a:extLst>
              </p:cNvPr>
              <p:cNvGraphicFramePr>
                <a:graphicFrameLocks noGrp="1"/>
              </p:cNvGraphicFramePr>
              <p:nvPr>
                <p:extLst>
                  <p:ext uri="{D42A27DB-BD31-4B8C-83A1-F6EECF244321}">
                    <p14:modId xmlns:p14="http://schemas.microsoft.com/office/powerpoint/2010/main" val="1584900051"/>
                  </p:ext>
                </p:extLst>
              </p:nvPr>
            </p:nvGraphicFramePr>
            <p:xfrm>
              <a:off x="4634197" y="2804861"/>
              <a:ext cx="6997814" cy="2991792"/>
            </p:xfrm>
            <a:graphic>
              <a:graphicData uri="http://schemas.openxmlformats.org/drawingml/2006/table">
                <a:tbl>
                  <a:tblPr firstRow="1" bandRow="1">
                    <a:tableStyleId>{5C22544A-7EE6-4342-B048-85BDC9FD1C3A}</a:tableStyleId>
                  </a:tblPr>
                  <a:tblGrid>
                    <a:gridCol w="352642">
                      <a:extLst>
                        <a:ext uri="{9D8B030D-6E8A-4147-A177-3AD203B41FA5}">
                          <a16:colId xmlns:a16="http://schemas.microsoft.com/office/drawing/2014/main" val="3646969759"/>
                        </a:ext>
                      </a:extLst>
                    </a:gridCol>
                    <a:gridCol w="424475">
                      <a:extLst>
                        <a:ext uri="{9D8B030D-6E8A-4147-A177-3AD203B41FA5}">
                          <a16:colId xmlns:a16="http://schemas.microsoft.com/office/drawing/2014/main" val="2385045719"/>
                        </a:ext>
                      </a:extLst>
                    </a:gridCol>
                    <a:gridCol w="411416">
                      <a:extLst>
                        <a:ext uri="{9D8B030D-6E8A-4147-A177-3AD203B41FA5}">
                          <a16:colId xmlns:a16="http://schemas.microsoft.com/office/drawing/2014/main" val="2657298211"/>
                        </a:ext>
                      </a:extLst>
                    </a:gridCol>
                    <a:gridCol w="516606">
                      <a:extLst>
                        <a:ext uri="{9D8B030D-6E8A-4147-A177-3AD203B41FA5}">
                          <a16:colId xmlns:a16="http://schemas.microsoft.com/office/drawing/2014/main" val="2026744481"/>
                        </a:ext>
                      </a:extLst>
                    </a:gridCol>
                    <a:gridCol w="796709">
                      <a:extLst>
                        <a:ext uri="{9D8B030D-6E8A-4147-A177-3AD203B41FA5}">
                          <a16:colId xmlns:a16="http://schemas.microsoft.com/office/drawing/2014/main" val="1157612828"/>
                        </a:ext>
                      </a:extLst>
                    </a:gridCol>
                    <a:gridCol w="1593418">
                      <a:extLst>
                        <a:ext uri="{9D8B030D-6E8A-4147-A177-3AD203B41FA5}">
                          <a16:colId xmlns:a16="http://schemas.microsoft.com/office/drawing/2014/main" val="1060052825"/>
                        </a:ext>
                      </a:extLst>
                    </a:gridCol>
                    <a:gridCol w="666101">
                      <a:extLst>
                        <a:ext uri="{9D8B030D-6E8A-4147-A177-3AD203B41FA5}">
                          <a16:colId xmlns:a16="http://schemas.microsoft.com/office/drawing/2014/main" val="1950704489"/>
                        </a:ext>
                      </a:extLst>
                    </a:gridCol>
                    <a:gridCol w="1273428">
                      <a:extLst>
                        <a:ext uri="{9D8B030D-6E8A-4147-A177-3AD203B41FA5}">
                          <a16:colId xmlns:a16="http://schemas.microsoft.com/office/drawing/2014/main" val="1122696659"/>
                        </a:ext>
                      </a:extLst>
                    </a:gridCol>
                    <a:gridCol w="963019">
                      <a:extLst>
                        <a:ext uri="{9D8B030D-6E8A-4147-A177-3AD203B41FA5}">
                          <a16:colId xmlns:a16="http://schemas.microsoft.com/office/drawing/2014/main" val="3752349070"/>
                        </a:ext>
                      </a:extLst>
                    </a:gridCol>
                  </a:tblGrid>
                  <a:tr h="370840">
                    <a:tc>
                      <a:txBody>
                        <a:bodyPr/>
                        <a:lstStyle/>
                        <a:p>
                          <a:pPr algn="ctr"/>
                          <a14:m>
                            <m:oMathPara xmlns:m="http://schemas.openxmlformats.org/officeDocument/2006/math">
                              <m:oMathParaPr>
                                <m:jc m:val="centerGroup"/>
                              </m:oMathParaPr>
                              <m:oMath xmlns:m="http://schemas.openxmlformats.org/officeDocument/2006/math">
                                <m:r>
                                  <a:rPr lang="en-US" altLang="zh-CN" sz="1400" i="1" smtClean="0">
                                    <a:solidFill>
                                      <a:schemeClr val="bg1"/>
                                    </a:solidFill>
                                    <a:latin typeface="Cambria Math" panose="02040503050406030204" pitchFamily="18" charset="0"/>
                                  </a:rPr>
                                  <m:t>𝑝</m:t>
                                </m:r>
                              </m:oMath>
                            </m:oMathPara>
                          </a14:m>
                          <a:endParaRPr lang="zh-CN" altLang="en-US" sz="1400">
                            <a:solidFill>
                              <a:schemeClr val="bg1"/>
                            </a:solidFill>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sz="1400" i="1" smtClean="0">
                                    <a:solidFill>
                                      <a:schemeClr val="bg1"/>
                                    </a:solidFill>
                                    <a:latin typeface="Cambria Math" panose="02040503050406030204" pitchFamily="18" charset="0"/>
                                  </a:rPr>
                                  <m:t>𝑞</m:t>
                                </m:r>
                              </m:oMath>
                            </m:oMathPara>
                          </a14:m>
                          <a:endParaRPr lang="zh-CN" altLang="en-US" sz="1400">
                            <a:solidFill>
                              <a:schemeClr val="bg1"/>
                            </a:solidFill>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sz="1400" i="1" smtClean="0">
                                    <a:solidFill>
                                      <a:schemeClr val="bg1"/>
                                    </a:solidFill>
                                    <a:latin typeface="Cambria Math" panose="02040503050406030204" pitchFamily="18" charset="0"/>
                                  </a:rPr>
                                  <m:t>𝑟</m:t>
                                </m:r>
                              </m:oMath>
                            </m:oMathPara>
                          </a14:m>
                          <a:endParaRPr lang="zh-CN" altLang="en-US" sz="1400">
                            <a:solidFill>
                              <a:schemeClr val="bg1"/>
                            </a:solidFill>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schemeClr>
                        </a:solidFill>
                      </a:tcPr>
                    </a:tc>
                    <a:tc>
                      <a:txBody>
                        <a:bodyPr/>
                        <a:lstStyle/>
                        <a:p>
                          <a:pPr marL="0" algn="ctr" defTabSz="914400" rtl="0" eaLnBrk="1" latinLnBrk="0" hangingPunct="1"/>
                          <a14:m>
                            <m:oMathPara xmlns:m="http://schemas.openxmlformats.org/officeDocument/2006/math">
                              <m:oMathParaPr>
                                <m:jc m:val="centerGroup"/>
                              </m:oMathParaPr>
                              <m:oMath xmlns:m="http://schemas.openxmlformats.org/officeDocument/2006/math">
                                <m:r>
                                  <a:rPr lang="en-US" altLang="zh-CN" sz="1400" b="0" i="1" kern="1200" smtClean="0">
                                    <a:solidFill>
                                      <a:schemeClr val="bg1"/>
                                    </a:solidFill>
                                    <a:latin typeface="Cambria Math" panose="02040503050406030204" pitchFamily="18" charset="0"/>
                                    <a:ea typeface="+mn-ea"/>
                                    <a:cs typeface="+mn-cs"/>
                                  </a:rPr>
                                  <m:t>¬</m:t>
                                </m:r>
                                <m:r>
                                  <a:rPr lang="en-US" altLang="zh-CN" sz="1400" b="0" i="1" kern="1200" smtClean="0">
                                    <a:solidFill>
                                      <a:schemeClr val="bg1"/>
                                    </a:solidFill>
                                    <a:latin typeface="Cambria Math" panose="02040503050406030204" pitchFamily="18" charset="0"/>
                                    <a:ea typeface="+mn-ea"/>
                                    <a:cs typeface="+mn-cs"/>
                                  </a:rPr>
                                  <m:t>𝑞</m:t>
                                </m:r>
                              </m:oMath>
                            </m:oMathPara>
                          </a14:m>
                          <a:endParaRPr lang="zh-CN" altLang="en-US" sz="1400" b="0" i="1" kern="1200">
                            <a:solidFill>
                              <a:schemeClr val="bg1"/>
                            </a:solidFill>
                            <a:latin typeface="Cambria Math" panose="02040503050406030204" pitchFamily="18" charset="0"/>
                            <a:ea typeface="+mn-ea"/>
                            <a:cs typeface="+mn-cs"/>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sz="1400" b="0" i="1" smtClean="0">
                                    <a:solidFill>
                                      <a:schemeClr val="bg1"/>
                                    </a:solidFill>
                                    <a:latin typeface="Cambria Math" panose="02040503050406030204" pitchFamily="18" charset="0"/>
                                  </a:rPr>
                                  <m:t>𝑝</m:t>
                                </m:r>
                                <m:r>
                                  <a:rPr lang="en-US" altLang="zh-CN" sz="1400" b="0" i="1" smtClean="0">
                                    <a:solidFill>
                                      <a:schemeClr val="bg1"/>
                                    </a:solidFill>
                                    <a:latin typeface="Cambria Math" panose="02040503050406030204" pitchFamily="18" charset="0"/>
                                  </a:rPr>
                                  <m:t>∧¬</m:t>
                                </m:r>
                                <m:r>
                                  <a:rPr lang="en-US" altLang="zh-CN" sz="1400" b="0" i="1" smtClean="0">
                                    <a:solidFill>
                                      <a:schemeClr val="bg1"/>
                                    </a:solidFill>
                                    <a:latin typeface="Cambria Math" panose="02040503050406030204" pitchFamily="18" charset="0"/>
                                  </a:rPr>
                                  <m:t>𝑞</m:t>
                                </m:r>
                              </m:oMath>
                            </m:oMathPara>
                          </a14:m>
                          <a:endParaRPr lang="zh-CN" altLang="en-US" sz="1400" b="0">
                            <a:solidFill>
                              <a:schemeClr val="bg1"/>
                            </a:solidFill>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schemeClr>
                        </a:solidFill>
                      </a:tcPr>
                    </a:tc>
                    <a:tc>
                      <a:txBody>
                        <a:bodyPr/>
                        <a:lstStyle/>
                        <a:p>
                          <a:pPr marL="0" algn="ctr" defTabSz="914400" rtl="0" eaLnBrk="1" latinLnBrk="0" hangingPunct="1"/>
                          <a14:m>
                            <m:oMathPara xmlns:m="http://schemas.openxmlformats.org/officeDocument/2006/math">
                              <m:oMathParaPr>
                                <m:jc m:val="centerGroup"/>
                              </m:oMathParaPr>
                              <m:oMath xmlns:m="http://schemas.openxmlformats.org/officeDocument/2006/math">
                                <m:r>
                                  <a:rPr lang="en-US" altLang="zh-CN" sz="1400" b="0" i="1" kern="1200" smtClean="0">
                                    <a:solidFill>
                                      <a:schemeClr val="bg1"/>
                                    </a:solidFill>
                                    <a:latin typeface="Cambria Math" panose="02040503050406030204" pitchFamily="18" charset="0"/>
                                    <a:ea typeface="+mn-ea"/>
                                    <a:cs typeface="+mn-cs"/>
                                  </a:rPr>
                                  <m:t>𝐵</m:t>
                                </m:r>
                                <m:r>
                                  <a:rPr lang="en-US" altLang="zh-CN" sz="1400" b="0" i="1" kern="1200" smtClean="0">
                                    <a:solidFill>
                                      <a:schemeClr val="bg1"/>
                                    </a:solidFill>
                                    <a:latin typeface="Cambria Math" panose="02040503050406030204" pitchFamily="18" charset="0"/>
                                    <a:ea typeface="+mn-ea"/>
                                    <a:cs typeface="+mn-cs"/>
                                  </a:rPr>
                                  <m:t>= </m:t>
                                </m:r>
                                <m:r>
                                  <a:rPr lang="en-US" altLang="zh-CN" sz="1400" b="0" i="1" kern="1200" smtClean="0">
                                    <a:solidFill>
                                      <a:schemeClr val="bg1"/>
                                    </a:solidFill>
                                    <a:latin typeface="Cambria Math" panose="02040503050406030204" pitchFamily="18" charset="0"/>
                                    <a:ea typeface="+mn-ea"/>
                                    <a:cs typeface="+mn-cs"/>
                                  </a:rPr>
                                  <m:t>𝑟</m:t>
                                </m:r>
                                <m:r>
                                  <a:rPr lang="en-US" altLang="zh-CN" sz="1400" b="0" i="1" kern="1200" smtClean="0">
                                    <a:solidFill>
                                      <a:schemeClr val="bg1"/>
                                    </a:solidFill>
                                    <a:latin typeface="Cambria Math" panose="02040503050406030204" pitchFamily="18" charset="0"/>
                                    <a:ea typeface="+mn-ea"/>
                                    <a:cs typeface="+mn-cs"/>
                                  </a:rPr>
                                  <m:t>∨</m:t>
                                </m:r>
                                <m:d>
                                  <m:dPr>
                                    <m:ctrlPr>
                                      <a:rPr lang="en-US" altLang="zh-CN" sz="1400" b="0" i="1" kern="1200" smtClean="0">
                                        <a:solidFill>
                                          <a:schemeClr val="bg1"/>
                                        </a:solidFill>
                                        <a:latin typeface="Cambria Math" panose="02040503050406030204" pitchFamily="18" charset="0"/>
                                        <a:ea typeface="+mn-ea"/>
                                        <a:cs typeface="+mn-cs"/>
                                      </a:rPr>
                                    </m:ctrlPr>
                                  </m:dPr>
                                  <m:e>
                                    <m:r>
                                      <a:rPr lang="en-US" altLang="zh-CN" sz="1400" b="0" i="1" kern="1200" smtClean="0">
                                        <a:solidFill>
                                          <a:schemeClr val="bg1"/>
                                        </a:solidFill>
                                        <a:latin typeface="Cambria Math" panose="02040503050406030204" pitchFamily="18" charset="0"/>
                                        <a:ea typeface="+mn-ea"/>
                                        <a:cs typeface="+mn-cs"/>
                                      </a:rPr>
                                      <m:t>𝑝</m:t>
                                    </m:r>
                                    <m:r>
                                      <a:rPr lang="en-US" altLang="zh-CN" sz="1400" b="0" i="1" kern="1200" smtClean="0">
                                        <a:solidFill>
                                          <a:schemeClr val="bg1"/>
                                        </a:solidFill>
                                        <a:latin typeface="Cambria Math" panose="02040503050406030204" pitchFamily="18" charset="0"/>
                                        <a:ea typeface="+mn-ea"/>
                                        <a:cs typeface="+mn-cs"/>
                                      </a:rPr>
                                      <m:t>∧¬</m:t>
                                    </m:r>
                                    <m:r>
                                      <a:rPr lang="en-US" altLang="zh-CN" sz="1400" b="0" i="1" kern="1200" smtClean="0">
                                        <a:solidFill>
                                          <a:schemeClr val="bg1"/>
                                        </a:solidFill>
                                        <a:latin typeface="Cambria Math" panose="02040503050406030204" pitchFamily="18" charset="0"/>
                                        <a:ea typeface="+mn-ea"/>
                                        <a:cs typeface="+mn-cs"/>
                                      </a:rPr>
                                      <m:t>𝑞</m:t>
                                    </m:r>
                                  </m:e>
                                </m:d>
                              </m:oMath>
                            </m:oMathPara>
                          </a14:m>
                          <a:endParaRPr lang="zh-CN" altLang="en-US" sz="1400" b="0" i="0" kern="1200">
                            <a:solidFill>
                              <a:schemeClr val="bg1"/>
                            </a:solidFill>
                            <a:latin typeface="Cambria Math" panose="02040503050406030204" pitchFamily="18" charset="0"/>
                            <a:ea typeface="+mn-ea"/>
                            <a:cs typeface="+mn-cs"/>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schemeClr>
                        </a:solidFill>
                      </a:tcPr>
                    </a:tc>
                    <a:tc>
                      <a:txBody>
                        <a:bodyPr/>
                        <a:lstStyle/>
                        <a:p>
                          <a:pPr marL="0" algn="ctr" defTabSz="914400" rtl="0" eaLnBrk="1" latinLnBrk="0" hangingPunct="1"/>
                          <a14:m>
                            <m:oMathPara xmlns:m="http://schemas.openxmlformats.org/officeDocument/2006/math">
                              <m:oMathParaPr>
                                <m:jc m:val="centerGroup"/>
                              </m:oMathParaPr>
                              <m:oMath xmlns:m="http://schemas.openxmlformats.org/officeDocument/2006/math">
                                <m:r>
                                  <a:rPr lang="en-US" altLang="zh-CN" sz="1400" b="0" i="1" kern="1200" smtClean="0">
                                    <a:solidFill>
                                      <a:schemeClr val="bg1"/>
                                    </a:solidFill>
                                    <a:latin typeface="Cambria Math" panose="02040503050406030204" pitchFamily="18" charset="0"/>
                                    <a:ea typeface="+mn-ea"/>
                                    <a:cs typeface="+mn-cs"/>
                                  </a:rPr>
                                  <m:t>𝑝</m:t>
                                </m:r>
                                <m:r>
                                  <a:rPr lang="en-US" altLang="zh-CN" sz="1400" b="0" i="1" kern="1200" smtClean="0">
                                    <a:solidFill>
                                      <a:schemeClr val="bg1"/>
                                    </a:solidFill>
                                    <a:latin typeface="Cambria Math" panose="02040503050406030204" pitchFamily="18" charset="0"/>
                                    <a:ea typeface="+mn-ea"/>
                                    <a:cs typeface="+mn-cs"/>
                                  </a:rPr>
                                  <m:t>∧</m:t>
                                </m:r>
                                <m:r>
                                  <a:rPr lang="en-US" altLang="zh-CN" sz="1400" b="0" i="1" kern="1200" smtClean="0">
                                    <a:solidFill>
                                      <a:schemeClr val="bg1"/>
                                    </a:solidFill>
                                    <a:latin typeface="Cambria Math" panose="02040503050406030204" pitchFamily="18" charset="0"/>
                                    <a:ea typeface="+mn-ea"/>
                                    <a:cs typeface="+mn-cs"/>
                                  </a:rPr>
                                  <m:t>𝑞</m:t>
                                </m:r>
                              </m:oMath>
                            </m:oMathPara>
                          </a14:m>
                          <a:endParaRPr lang="zh-CN" altLang="en-US" sz="1400" b="0" i="0" kern="1200">
                            <a:solidFill>
                              <a:schemeClr val="bg1"/>
                            </a:solidFill>
                            <a:latin typeface="Cambria Math" panose="02040503050406030204" pitchFamily="18" charset="0"/>
                            <a:ea typeface="+mn-ea"/>
                            <a:cs typeface="+mn-cs"/>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schemeClr>
                        </a:solidFill>
                      </a:tcPr>
                    </a:tc>
                    <a:tc>
                      <a:txBody>
                        <a:bodyPr/>
                        <a:lstStyle/>
                        <a:p>
                          <a:pPr marL="0" algn="ctr" defTabSz="914400" rtl="0" eaLnBrk="1" latinLnBrk="0" hangingPunct="1"/>
                          <a14:m>
                            <m:oMathPara xmlns:m="http://schemas.openxmlformats.org/officeDocument/2006/math">
                              <m:oMathParaPr>
                                <m:jc m:val="centerGroup"/>
                              </m:oMathParaPr>
                              <m:oMath xmlns:m="http://schemas.openxmlformats.org/officeDocument/2006/math">
                                <m:r>
                                  <a:rPr lang="en-US" altLang="zh-CN" sz="1400" b="0" i="1" kern="1200" smtClean="0">
                                    <a:solidFill>
                                      <a:schemeClr val="bg1"/>
                                    </a:solidFill>
                                    <a:latin typeface="Cambria Math" panose="02040503050406030204" pitchFamily="18" charset="0"/>
                                    <a:ea typeface="+mn-ea"/>
                                    <a:cs typeface="+mn-cs"/>
                                  </a:rPr>
                                  <m:t>𝐶</m:t>
                                </m:r>
                                <m:r>
                                  <a:rPr lang="en-US" altLang="zh-CN" sz="1400" b="0" i="1" kern="1200" smtClean="0">
                                    <a:solidFill>
                                      <a:schemeClr val="bg1"/>
                                    </a:solidFill>
                                    <a:latin typeface="Cambria Math" panose="02040503050406030204" pitchFamily="18" charset="0"/>
                                    <a:ea typeface="+mn-ea"/>
                                    <a:cs typeface="+mn-cs"/>
                                  </a:rPr>
                                  <m:t>=</m:t>
                                </m:r>
                                <m:r>
                                  <a:rPr lang="en-US" altLang="zh-CN" sz="1400" b="0" i="1" kern="1200" smtClean="0">
                                    <a:solidFill>
                                      <a:schemeClr val="bg1"/>
                                    </a:solidFill>
                                    <a:latin typeface="Cambria Math" panose="02040503050406030204" pitchFamily="18" charset="0"/>
                                    <a:ea typeface="+mn-ea"/>
                                    <a:cs typeface="+mn-cs"/>
                                  </a:rPr>
                                  <m:t>𝑟</m:t>
                                </m:r>
                                <m:r>
                                  <a:rPr lang="en-US" altLang="zh-CN" sz="1400" b="0" i="1" kern="1200" smtClean="0">
                                    <a:solidFill>
                                      <a:schemeClr val="bg1"/>
                                    </a:solidFill>
                                    <a:latin typeface="Cambria Math" panose="02040503050406030204" pitchFamily="18" charset="0"/>
                                    <a:ea typeface="+mn-ea"/>
                                    <a:cs typeface="+mn-cs"/>
                                  </a:rPr>
                                  <m:t>→</m:t>
                                </m:r>
                                <m:r>
                                  <a:rPr lang="en-US" altLang="zh-CN" sz="1400" b="0" i="1" kern="1200" smtClean="0">
                                    <a:solidFill>
                                      <a:schemeClr val="bg1"/>
                                    </a:solidFill>
                                    <a:latin typeface="Cambria Math" panose="02040503050406030204" pitchFamily="18" charset="0"/>
                                    <a:ea typeface="+mn-ea"/>
                                    <a:cs typeface="+mn-cs"/>
                                  </a:rPr>
                                  <m:t>𝑝</m:t>
                                </m:r>
                                <m:r>
                                  <a:rPr lang="en-US" altLang="zh-CN" sz="1400" b="0" i="1" kern="1200" smtClean="0">
                                    <a:solidFill>
                                      <a:schemeClr val="bg1"/>
                                    </a:solidFill>
                                    <a:latin typeface="Cambria Math" panose="02040503050406030204" pitchFamily="18" charset="0"/>
                                    <a:ea typeface="+mn-ea"/>
                                    <a:cs typeface="+mn-cs"/>
                                  </a:rPr>
                                  <m:t>∧</m:t>
                                </m:r>
                                <m:r>
                                  <a:rPr lang="en-US" altLang="zh-CN" sz="1400" b="0" i="1" kern="1200" smtClean="0">
                                    <a:solidFill>
                                      <a:schemeClr val="bg1"/>
                                    </a:solidFill>
                                    <a:latin typeface="Cambria Math" panose="02040503050406030204" pitchFamily="18" charset="0"/>
                                    <a:ea typeface="+mn-ea"/>
                                    <a:cs typeface="+mn-cs"/>
                                  </a:rPr>
                                  <m:t>𝑞</m:t>
                                </m:r>
                              </m:oMath>
                            </m:oMathPara>
                          </a14:m>
                          <a:endParaRPr lang="zh-CN" altLang="en-US" sz="1400" b="0" i="0" kern="1200">
                            <a:solidFill>
                              <a:schemeClr val="bg1"/>
                            </a:solidFill>
                            <a:latin typeface="Cambria Math" panose="02040503050406030204" pitchFamily="18" charset="0"/>
                            <a:ea typeface="+mn-ea"/>
                            <a:cs typeface="+mn-cs"/>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schemeClr>
                        </a:solidFill>
                      </a:tcPr>
                    </a:tc>
                    <a:tc>
                      <a:txBody>
                        <a:bodyPr/>
                        <a:lstStyle/>
                        <a:p>
                          <a:pPr marL="0" algn="ctr" defTabSz="914400" rtl="0" eaLnBrk="1" latinLnBrk="0" hangingPunct="1"/>
                          <a14:m>
                            <m:oMathPara xmlns:m="http://schemas.openxmlformats.org/officeDocument/2006/math">
                              <m:oMathParaPr>
                                <m:jc m:val="centerGroup"/>
                              </m:oMathParaPr>
                              <m:oMath xmlns:m="http://schemas.openxmlformats.org/officeDocument/2006/math">
                                <m:r>
                                  <a:rPr lang="en-US" altLang="zh-CN" sz="1400" b="0" i="1" smtClean="0">
                                    <a:solidFill>
                                      <a:schemeClr val="bg1"/>
                                    </a:solidFill>
                                    <a:latin typeface="Cambria Math" panose="02040503050406030204" pitchFamily="18" charset="0"/>
                                  </a:rPr>
                                  <m:t>𝐴</m:t>
                                </m:r>
                                <m:r>
                                  <a:rPr lang="en-US" altLang="zh-CN" sz="1400" b="0" i="1" kern="1200" smtClean="0">
                                    <a:solidFill>
                                      <a:schemeClr val="bg1"/>
                                    </a:solidFill>
                                    <a:latin typeface="Cambria Math" panose="02040503050406030204" pitchFamily="18" charset="0"/>
                                    <a:ea typeface="+mn-ea"/>
                                    <a:cs typeface="+mn-cs"/>
                                  </a:rPr>
                                  <m:t>=</m:t>
                                </m:r>
                                <m:r>
                                  <a:rPr lang="en-US" altLang="zh-CN" sz="1400" b="0" i="1" kern="1200" smtClean="0">
                                    <a:solidFill>
                                      <a:schemeClr val="bg1"/>
                                    </a:solidFill>
                                    <a:latin typeface="Cambria Math" panose="02040503050406030204" pitchFamily="18" charset="0"/>
                                    <a:ea typeface="+mn-ea"/>
                                    <a:cs typeface="+mn-cs"/>
                                  </a:rPr>
                                  <m:t>𝐵</m:t>
                                </m:r>
                                <m:r>
                                  <a:rPr lang="en-US" altLang="zh-CN" sz="1400" b="0" i="1" kern="1200" smtClean="0">
                                    <a:solidFill>
                                      <a:schemeClr val="bg1"/>
                                    </a:solidFill>
                                    <a:latin typeface="Cambria Math" panose="02040503050406030204" pitchFamily="18" charset="0"/>
                                    <a:ea typeface="+mn-ea"/>
                                    <a:cs typeface="+mn-cs"/>
                                  </a:rPr>
                                  <m:t>∧</m:t>
                                </m:r>
                                <m:r>
                                  <a:rPr lang="en-US" altLang="zh-CN" sz="1400" b="0" i="1" kern="1200" baseline="0" smtClean="0">
                                    <a:solidFill>
                                      <a:schemeClr val="bg1"/>
                                    </a:solidFill>
                                    <a:latin typeface="Cambria Math" panose="02040503050406030204" pitchFamily="18" charset="0"/>
                                    <a:ea typeface="+mn-ea"/>
                                    <a:cs typeface="+mn-cs"/>
                                  </a:rPr>
                                  <m:t>𝐶</m:t>
                                </m:r>
                              </m:oMath>
                            </m:oMathPara>
                          </a14:m>
                          <a:endParaRPr lang="zh-CN" altLang="en-US" sz="1400" b="0" i="1" kern="1200">
                            <a:solidFill>
                              <a:schemeClr val="bg1"/>
                            </a:solidFill>
                            <a:latin typeface="Cambria Math" panose="02040503050406030204" pitchFamily="18" charset="0"/>
                            <a:ea typeface="+mn-ea"/>
                            <a:cs typeface="+mn-cs"/>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schemeClr>
                        </a:solidFill>
                      </a:tcPr>
                    </a:tc>
                    <a:extLst>
                      <a:ext uri="{0D108BD9-81ED-4DB2-BD59-A6C34878D82A}">
                        <a16:rowId xmlns:a16="http://schemas.microsoft.com/office/drawing/2014/main" val="2136560173"/>
                      </a:ext>
                    </a:extLst>
                  </a:tr>
                  <a:tr h="327619">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40000"/>
                            <a:lumOff val="6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a:solidFill>
                                <a:schemeClr val="accent2">
                                  <a:lumMod val="50000"/>
                                </a:schemeClr>
                              </a:solidFill>
                            </a:rPr>
                            <a:t>1</a:t>
                          </a:r>
                          <a:endParaRPr lang="zh-CN" altLang="en-US" sz="1400" b="1">
                            <a:solidFill>
                              <a:schemeClr val="accent2">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rgbClr val="C00000"/>
                              </a:solidFill>
                              <a:latin typeface="+mn-lt"/>
                              <a:ea typeface="+mn-ea"/>
                              <a:cs typeface="+mn-cs"/>
                            </a:rPr>
                            <a:t>1</a:t>
                          </a: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40000"/>
                            <a:lumOff val="6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1178464426"/>
                      </a:ext>
                    </a:extLst>
                  </a:tr>
                  <a:tr h="327619">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a:solidFill>
                                <a:schemeClr val="accent2">
                                  <a:lumMod val="50000"/>
                                </a:schemeClr>
                              </a:solidFill>
                            </a:rPr>
                            <a:t>1</a:t>
                          </a:r>
                          <a:endParaRPr lang="zh-CN" altLang="en-US" sz="1400" b="1">
                            <a:solidFill>
                              <a:schemeClr val="accent2">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615803460"/>
                      </a:ext>
                    </a:extLst>
                  </a:tr>
                  <a:tr h="327619">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40000"/>
                            <a:lumOff val="6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rgbClr val="C00000"/>
                              </a:solidFill>
                              <a:latin typeface="+mn-lt"/>
                              <a:ea typeface="+mn-ea"/>
                              <a:cs typeface="+mn-cs"/>
                            </a:rPr>
                            <a:t>1</a:t>
                          </a: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40000"/>
                            <a:lumOff val="6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1981090712"/>
                      </a:ext>
                    </a:extLst>
                  </a:tr>
                  <a:tr h="327619">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2119871782"/>
                      </a:ext>
                    </a:extLst>
                  </a:tr>
                  <a:tr h="327619">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40000"/>
                            <a:lumOff val="6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rgbClr val="C00000"/>
                              </a:solidFill>
                              <a:latin typeface="+mn-lt"/>
                              <a:ea typeface="+mn-ea"/>
                              <a:cs typeface="+mn-cs"/>
                            </a:rPr>
                            <a:t>1</a:t>
                          </a: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40000"/>
                            <a:lumOff val="6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3361361477"/>
                      </a:ext>
                    </a:extLst>
                  </a:tr>
                  <a:tr h="327619">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2822622205"/>
                      </a:ext>
                    </a:extLst>
                  </a:tr>
                  <a:tr h="327619">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40000"/>
                            <a:lumOff val="6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rgbClr val="C00000"/>
                              </a:solidFill>
                              <a:latin typeface="+mn-lt"/>
                              <a:ea typeface="+mn-ea"/>
                              <a:cs typeface="+mn-cs"/>
                            </a:rPr>
                            <a:t>1</a:t>
                          </a: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40000"/>
                            <a:lumOff val="6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1068817845"/>
                      </a:ext>
                    </a:extLst>
                  </a:tr>
                  <a:tr h="327619">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1936679581"/>
                      </a:ext>
                    </a:extLst>
                  </a:tr>
                </a:tbl>
              </a:graphicData>
            </a:graphic>
          </p:graphicFrame>
        </mc:Choice>
        <mc:Fallback xmlns="">
          <p:graphicFrame>
            <p:nvGraphicFramePr>
              <p:cNvPr id="37" name="表格 36">
                <a:extLst>
                  <a:ext uri="{FF2B5EF4-FFF2-40B4-BE49-F238E27FC236}">
                    <a16:creationId xmlns:a16="http://schemas.microsoft.com/office/drawing/2014/main" id="{A3CC7E57-B3AF-4781-B673-96BAAC313606}"/>
                  </a:ext>
                </a:extLst>
              </p:cNvPr>
              <p:cNvGraphicFramePr>
                <a:graphicFrameLocks noGrp="1"/>
              </p:cNvGraphicFramePr>
              <p:nvPr>
                <p:extLst>
                  <p:ext uri="{D42A27DB-BD31-4B8C-83A1-F6EECF244321}">
                    <p14:modId xmlns:p14="http://schemas.microsoft.com/office/powerpoint/2010/main" val="1584900051"/>
                  </p:ext>
                </p:extLst>
              </p:nvPr>
            </p:nvGraphicFramePr>
            <p:xfrm>
              <a:off x="4634197" y="2804861"/>
              <a:ext cx="6997814" cy="2991792"/>
            </p:xfrm>
            <a:graphic>
              <a:graphicData uri="http://schemas.openxmlformats.org/drawingml/2006/table">
                <a:tbl>
                  <a:tblPr firstRow="1" bandRow="1">
                    <a:tableStyleId>{5C22544A-7EE6-4342-B048-85BDC9FD1C3A}</a:tableStyleId>
                  </a:tblPr>
                  <a:tblGrid>
                    <a:gridCol w="352642">
                      <a:extLst>
                        <a:ext uri="{9D8B030D-6E8A-4147-A177-3AD203B41FA5}">
                          <a16:colId xmlns:a16="http://schemas.microsoft.com/office/drawing/2014/main" val="3646969759"/>
                        </a:ext>
                      </a:extLst>
                    </a:gridCol>
                    <a:gridCol w="424475">
                      <a:extLst>
                        <a:ext uri="{9D8B030D-6E8A-4147-A177-3AD203B41FA5}">
                          <a16:colId xmlns:a16="http://schemas.microsoft.com/office/drawing/2014/main" val="2385045719"/>
                        </a:ext>
                      </a:extLst>
                    </a:gridCol>
                    <a:gridCol w="411416">
                      <a:extLst>
                        <a:ext uri="{9D8B030D-6E8A-4147-A177-3AD203B41FA5}">
                          <a16:colId xmlns:a16="http://schemas.microsoft.com/office/drawing/2014/main" val="2657298211"/>
                        </a:ext>
                      </a:extLst>
                    </a:gridCol>
                    <a:gridCol w="516606">
                      <a:extLst>
                        <a:ext uri="{9D8B030D-6E8A-4147-A177-3AD203B41FA5}">
                          <a16:colId xmlns:a16="http://schemas.microsoft.com/office/drawing/2014/main" val="2026744481"/>
                        </a:ext>
                      </a:extLst>
                    </a:gridCol>
                    <a:gridCol w="796709">
                      <a:extLst>
                        <a:ext uri="{9D8B030D-6E8A-4147-A177-3AD203B41FA5}">
                          <a16:colId xmlns:a16="http://schemas.microsoft.com/office/drawing/2014/main" val="1157612828"/>
                        </a:ext>
                      </a:extLst>
                    </a:gridCol>
                    <a:gridCol w="1593418">
                      <a:extLst>
                        <a:ext uri="{9D8B030D-6E8A-4147-A177-3AD203B41FA5}">
                          <a16:colId xmlns:a16="http://schemas.microsoft.com/office/drawing/2014/main" val="1060052825"/>
                        </a:ext>
                      </a:extLst>
                    </a:gridCol>
                    <a:gridCol w="666101">
                      <a:extLst>
                        <a:ext uri="{9D8B030D-6E8A-4147-A177-3AD203B41FA5}">
                          <a16:colId xmlns:a16="http://schemas.microsoft.com/office/drawing/2014/main" val="1950704489"/>
                        </a:ext>
                      </a:extLst>
                    </a:gridCol>
                    <a:gridCol w="1273428">
                      <a:extLst>
                        <a:ext uri="{9D8B030D-6E8A-4147-A177-3AD203B41FA5}">
                          <a16:colId xmlns:a16="http://schemas.microsoft.com/office/drawing/2014/main" val="1122696659"/>
                        </a:ext>
                      </a:extLst>
                    </a:gridCol>
                    <a:gridCol w="963019">
                      <a:extLst>
                        <a:ext uri="{9D8B030D-6E8A-4147-A177-3AD203B41FA5}">
                          <a16:colId xmlns:a16="http://schemas.microsoft.com/office/drawing/2014/main" val="3752349070"/>
                        </a:ext>
                      </a:extLst>
                    </a:gridCol>
                  </a:tblGrid>
                  <a:tr h="370840">
                    <a:tc>
                      <a:txBody>
                        <a:bodyPr/>
                        <a:lstStyle/>
                        <a:p>
                          <a:endParaRPr lang="zh-CN"/>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13"/>
                          <a:stretch>
                            <a:fillRect l="-1724" t="-1639" r="-1882759" b="-719672"/>
                          </a:stretch>
                        </a:blipFill>
                      </a:tcPr>
                    </a:tc>
                    <a:tc>
                      <a:txBody>
                        <a:bodyPr/>
                        <a:lstStyle/>
                        <a:p>
                          <a:endParaRPr lang="zh-CN"/>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13"/>
                          <a:stretch>
                            <a:fillRect l="-84286" t="-1639" r="-1460000" b="-719672"/>
                          </a:stretch>
                        </a:blipFill>
                      </a:tcPr>
                    </a:tc>
                    <a:tc>
                      <a:txBody>
                        <a:bodyPr/>
                        <a:lstStyle/>
                        <a:p>
                          <a:endParaRPr lang="zh-CN"/>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13"/>
                          <a:stretch>
                            <a:fillRect l="-192537" t="-1639" r="-1425373" b="-719672"/>
                          </a:stretch>
                        </a:blipFill>
                      </a:tcPr>
                    </a:tc>
                    <a:tc>
                      <a:txBody>
                        <a:bodyPr/>
                        <a:lstStyle/>
                        <a:p>
                          <a:endParaRPr lang="zh-CN"/>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13"/>
                          <a:stretch>
                            <a:fillRect l="-230588" t="-1639" r="-1023529" b="-719672"/>
                          </a:stretch>
                        </a:blipFill>
                      </a:tcPr>
                    </a:tc>
                    <a:tc>
                      <a:txBody>
                        <a:bodyPr/>
                        <a:lstStyle/>
                        <a:p>
                          <a:endParaRPr lang="zh-CN"/>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13"/>
                          <a:stretch>
                            <a:fillRect l="-214504" t="-1639" r="-564122" b="-719672"/>
                          </a:stretch>
                        </a:blipFill>
                      </a:tcPr>
                    </a:tc>
                    <a:tc>
                      <a:txBody>
                        <a:bodyPr/>
                        <a:lstStyle/>
                        <a:p>
                          <a:endParaRPr lang="zh-CN"/>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13"/>
                          <a:stretch>
                            <a:fillRect l="-157854" t="-1639" r="-183142" b="-719672"/>
                          </a:stretch>
                        </a:blipFill>
                      </a:tcPr>
                    </a:tc>
                    <a:tc>
                      <a:txBody>
                        <a:bodyPr/>
                        <a:lstStyle/>
                        <a:p>
                          <a:endParaRPr lang="zh-CN"/>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13"/>
                          <a:stretch>
                            <a:fillRect l="-611818" t="-1639" r="-334545" b="-719672"/>
                          </a:stretch>
                        </a:blipFill>
                      </a:tcPr>
                    </a:tc>
                    <a:tc>
                      <a:txBody>
                        <a:bodyPr/>
                        <a:lstStyle/>
                        <a:p>
                          <a:endParaRPr lang="zh-CN"/>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13"/>
                          <a:stretch>
                            <a:fillRect l="-374641" t="-1639" r="-76077" b="-719672"/>
                          </a:stretch>
                        </a:blipFill>
                      </a:tcPr>
                    </a:tc>
                    <a:tc>
                      <a:txBody>
                        <a:bodyPr/>
                        <a:lstStyle/>
                        <a:p>
                          <a:endParaRPr lang="zh-CN"/>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13"/>
                          <a:stretch>
                            <a:fillRect l="-627848" t="-1639" r="-633" b="-719672"/>
                          </a:stretch>
                        </a:blipFill>
                      </a:tcPr>
                    </a:tc>
                    <a:extLst>
                      <a:ext uri="{0D108BD9-81ED-4DB2-BD59-A6C34878D82A}">
                        <a16:rowId xmlns:a16="http://schemas.microsoft.com/office/drawing/2014/main" val="2136560173"/>
                      </a:ext>
                    </a:extLst>
                  </a:tr>
                  <a:tr h="327619">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40000"/>
                            <a:lumOff val="6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a:solidFill>
                                <a:schemeClr val="accent2">
                                  <a:lumMod val="50000"/>
                                </a:schemeClr>
                              </a:solidFill>
                            </a:rPr>
                            <a:t>1</a:t>
                          </a:r>
                          <a:endParaRPr lang="zh-CN" altLang="en-US" sz="1400" b="1">
                            <a:solidFill>
                              <a:schemeClr val="accent2">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rgbClr val="C00000"/>
                              </a:solidFill>
                              <a:latin typeface="+mn-lt"/>
                              <a:ea typeface="+mn-ea"/>
                              <a:cs typeface="+mn-cs"/>
                            </a:rPr>
                            <a:t>1</a:t>
                          </a: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40000"/>
                            <a:lumOff val="6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1178464426"/>
                      </a:ext>
                    </a:extLst>
                  </a:tr>
                  <a:tr h="327619">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a:solidFill>
                                <a:schemeClr val="accent2">
                                  <a:lumMod val="50000"/>
                                </a:schemeClr>
                              </a:solidFill>
                            </a:rPr>
                            <a:t>1</a:t>
                          </a:r>
                          <a:endParaRPr lang="zh-CN" altLang="en-US" sz="1400" b="1">
                            <a:solidFill>
                              <a:schemeClr val="accent2">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615803460"/>
                      </a:ext>
                    </a:extLst>
                  </a:tr>
                  <a:tr h="327619">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40000"/>
                            <a:lumOff val="6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rgbClr val="C00000"/>
                              </a:solidFill>
                              <a:latin typeface="+mn-lt"/>
                              <a:ea typeface="+mn-ea"/>
                              <a:cs typeface="+mn-cs"/>
                            </a:rPr>
                            <a:t>1</a:t>
                          </a: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40000"/>
                            <a:lumOff val="6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1981090712"/>
                      </a:ext>
                    </a:extLst>
                  </a:tr>
                  <a:tr h="327619">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2119871782"/>
                      </a:ext>
                    </a:extLst>
                  </a:tr>
                  <a:tr h="327619">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40000"/>
                            <a:lumOff val="6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rgbClr val="C00000"/>
                              </a:solidFill>
                              <a:latin typeface="+mn-lt"/>
                              <a:ea typeface="+mn-ea"/>
                              <a:cs typeface="+mn-cs"/>
                            </a:rPr>
                            <a:t>1</a:t>
                          </a: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40000"/>
                            <a:lumOff val="6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3361361477"/>
                      </a:ext>
                    </a:extLst>
                  </a:tr>
                  <a:tr h="327619">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2822622205"/>
                      </a:ext>
                    </a:extLst>
                  </a:tr>
                  <a:tr h="327619">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40000"/>
                            <a:lumOff val="6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rgbClr val="C00000"/>
                              </a:solidFill>
                              <a:latin typeface="+mn-lt"/>
                              <a:ea typeface="+mn-ea"/>
                              <a:cs typeface="+mn-cs"/>
                            </a:rPr>
                            <a:t>1</a:t>
                          </a: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40000"/>
                            <a:lumOff val="6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1068817845"/>
                      </a:ext>
                    </a:extLst>
                  </a:tr>
                  <a:tr h="327619">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1936679581"/>
                      </a:ext>
                    </a:extLst>
                  </a:tr>
                </a:tbl>
              </a:graphicData>
            </a:graphic>
          </p:graphicFrame>
        </mc:Fallback>
      </mc:AlternateContent>
    </p:spTree>
    <p:extLst>
      <p:ext uri="{BB962C8B-B14F-4D97-AF65-F5344CB8AC3E}">
        <p14:creationId xmlns:p14="http://schemas.microsoft.com/office/powerpoint/2010/main" val="38384603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命题逻辑公式的语义</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第三讲 命题逻辑公式语法和语义</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A84936A-AD8A-4245-A4DE-139658DA8B11}" type="slidenum">
              <a:rPr lang="en-US" altLang="zh-CN" smtClean="0">
                <a:latin typeface="Arial" panose="020B0604020202020204" pitchFamily="34" charset="0"/>
                <a:ea typeface="楷体" panose="02010609060101010101" pitchFamily="49" charset="-122"/>
                <a:cs typeface="Arial" panose="020B0604020202020204" pitchFamily="34" charset="0"/>
              </a:rPr>
              <a:t>27</a:t>
            </a:fld>
            <a:r>
              <a:rPr lang="en-US" altLang="zh-CN">
                <a:latin typeface="Arial" panose="020B0604020202020204" pitchFamily="34" charset="0"/>
                <a:ea typeface="楷体" panose="02010609060101010101" pitchFamily="49" charset="-122"/>
                <a:cs typeface="Arial" panose="020B0604020202020204" pitchFamily="34" charset="0"/>
              </a:rPr>
              <a:t>/38</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快速构造命题逻辑公式真值表举例</a:t>
            </a: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0CB59A24-8899-43DE-9679-423294C551C0}"/>
                  </a:ext>
                </a:extLst>
              </p:cNvPr>
              <p:cNvSpPr txBox="1"/>
              <p:nvPr/>
            </p:nvSpPr>
            <p:spPr>
              <a:xfrm>
                <a:off x="569842" y="1108803"/>
                <a:ext cx="9045498" cy="1431161"/>
              </a:xfrm>
              <a:prstGeom prst="rect">
                <a:avLst/>
              </a:prstGeom>
              <a:solidFill>
                <a:srgbClr val="E5EFE5"/>
              </a:solidFill>
            </p:spPr>
            <p:txBody>
              <a:bodyPr wrap="square" rtlCol="0">
                <a:spAutoFit/>
              </a:bodyPr>
              <a:lstStyle/>
              <a:p>
                <a:pPr>
                  <a:spcBef>
                    <a:spcPts val="300"/>
                  </a:spcBef>
                  <a:spcAft>
                    <a:spcPts val="300"/>
                  </a:spcAft>
                </a:pPr>
                <a:r>
                  <a:rPr lang="zh-CN" altLang="en-US" sz="2000" b="1" dirty="0">
                    <a:solidFill>
                      <a:srgbClr val="002060"/>
                    </a:solidFill>
                    <a:latin typeface="楷体" panose="02010609060101010101" pitchFamily="49" charset="-122"/>
                    <a:ea typeface="楷体" panose="02010609060101010101" pitchFamily="49" charset="-122"/>
                  </a:rPr>
                  <a:t>构造公式</a:t>
                </a:r>
                <a14:m>
                  <m:oMath xmlns:m="http://schemas.openxmlformats.org/officeDocument/2006/math">
                    <m:r>
                      <a:rPr lang="en-US" altLang="zh-CN" sz="2000" b="1" i="1" smtClean="0">
                        <a:solidFill>
                          <a:srgbClr val="002060"/>
                        </a:solidFill>
                        <a:latin typeface="Cambria Math" panose="02040503050406030204" pitchFamily="18" charset="0"/>
                      </a:rPr>
                      <m:t>𝑨</m:t>
                    </m:r>
                    <m:r>
                      <a:rPr lang="en-US" altLang="zh-CN" sz="2000" b="1" i="1" smtClean="0">
                        <a:solidFill>
                          <a:srgbClr val="002060"/>
                        </a:solidFill>
                        <a:latin typeface="Cambria Math" panose="02040503050406030204" pitchFamily="18" charset="0"/>
                      </a:rPr>
                      <m:t>=</m:t>
                    </m:r>
                    <m:r>
                      <a:rPr lang="en-US" altLang="zh-CN" sz="2000" b="1" i="0" smtClean="0">
                        <a:solidFill>
                          <a:srgbClr val="002060"/>
                        </a:solidFill>
                        <a:latin typeface="Cambria Math" panose="02040503050406030204" pitchFamily="18" charset="0"/>
                      </a:rPr>
                      <m:t> </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𝒓</m:t>
                    </m:r>
                    <m:r>
                      <a:rPr lang="en-US" altLang="zh-CN" sz="2000" b="1" i="1" smtClean="0">
                        <a:solidFill>
                          <a:srgbClr val="002060"/>
                        </a:solidFill>
                        <a:latin typeface="Cambria Math" panose="02040503050406030204" pitchFamily="18" charset="0"/>
                      </a:rPr>
                      <m:t>∨</m:t>
                    </m:r>
                    <m:d>
                      <m:dPr>
                        <m:ctrlPr>
                          <a:rPr lang="en-US" altLang="zh-CN" sz="2000" b="1" i="1" smtClean="0">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𝒑</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𝒒</m:t>
                        </m:r>
                      </m:e>
                    </m:d>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𝒓</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𝒑</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𝒒</m:t>
                    </m:r>
                    <m:r>
                      <a:rPr lang="en-US" altLang="zh-CN" sz="2000" b="1" i="1" smtClean="0">
                        <a:solidFill>
                          <a:srgbClr val="002060"/>
                        </a:solidFill>
                        <a:latin typeface="Cambria Math" panose="02040503050406030204" pitchFamily="18" charset="0"/>
                      </a:rPr>
                      <m:t>)</m:t>
                    </m:r>
                  </m:oMath>
                </a14:m>
                <a:r>
                  <a:rPr lang="zh-CN" altLang="en-US" sz="2000" b="1" dirty="0">
                    <a:solidFill>
                      <a:srgbClr val="002060"/>
                    </a:solidFill>
                    <a:latin typeface="楷体" panose="02010609060101010101" pitchFamily="49" charset="-122"/>
                    <a:ea typeface="楷体" panose="02010609060101010101" pitchFamily="49" charset="-122"/>
                  </a:rPr>
                  <a:t>的真值表</a:t>
                </a:r>
              </a:p>
              <a:p>
                <a:pPr marL="285750" indent="-285750">
                  <a:spcBef>
                    <a:spcPts val="300"/>
                  </a:spcBef>
                  <a:spcAft>
                    <a:spcPts val="300"/>
                  </a:spcAft>
                  <a:buFont typeface="Arial" panose="020B0604020202020204" pitchFamily="34" charset="0"/>
                  <a:buChar char="•"/>
                </a:pPr>
                <a:r>
                  <a:rPr lang="zh-CN" altLang="en-US" b="1" i="0" dirty="0">
                    <a:solidFill>
                      <a:srgbClr val="C00000"/>
                    </a:solidFill>
                    <a:latin typeface="+mj-lt"/>
                  </a:rPr>
                  <a:t>第一行按照计算顺序列出子公式，可用大写字母代表子公式</a:t>
                </a:r>
                <a:endParaRPr lang="en-US" altLang="zh-CN" b="1" i="0" dirty="0">
                  <a:solidFill>
                    <a:srgbClr val="C00000"/>
                  </a:solidFill>
                  <a:latin typeface="+mj-lt"/>
                </a:endParaRPr>
              </a:p>
              <a:p>
                <a:pPr marL="285750" indent="-285750">
                  <a:spcBef>
                    <a:spcPts val="300"/>
                  </a:spcBef>
                  <a:spcAft>
                    <a:spcPts val="300"/>
                  </a:spcAft>
                  <a:buFont typeface="Arial" panose="020B0604020202020204" pitchFamily="34" charset="0"/>
                  <a:buChar char="•"/>
                </a:pPr>
                <a:r>
                  <a:rPr lang="zh-CN" altLang="en-US" b="1" dirty="0">
                    <a:solidFill>
                      <a:srgbClr val="C00000"/>
                    </a:solidFill>
                    <a:latin typeface="+mj-lt"/>
                  </a:rPr>
                  <a:t>基于逻辑运算符特点和真值赋值函数排列顺序快速确定每个表格单元的真值</a:t>
                </a:r>
                <a:endParaRPr lang="en-US" altLang="zh-CN" b="1" dirty="0">
                  <a:solidFill>
                    <a:srgbClr val="C00000"/>
                  </a:solidFill>
                  <a:latin typeface="+mj-lt"/>
                </a:endParaRPr>
              </a:p>
              <a:p>
                <a:pPr marL="742950" lvl="1" indent="-285750">
                  <a:spcBef>
                    <a:spcPts val="300"/>
                  </a:spcBef>
                  <a:spcAft>
                    <a:spcPts val="300"/>
                  </a:spcAft>
                  <a:buFont typeface="Arial" panose="020B0604020202020204" pitchFamily="34" charset="0"/>
                  <a:buChar char="•"/>
                </a:pPr>
                <a:r>
                  <a:rPr lang="zh-CN" altLang="en-US" sz="1600" b="1" dirty="0">
                    <a:solidFill>
                      <a:schemeClr val="accent6">
                        <a:lumMod val="50000"/>
                      </a:schemeClr>
                    </a:solidFill>
                    <a:latin typeface="楷体" panose="02010609060101010101" pitchFamily="49" charset="-122"/>
                    <a:ea typeface="楷体" panose="02010609060101010101" pitchFamily="49" charset="-122"/>
                  </a:rPr>
                  <a:t>蕴涵：第一个分支（前件）为假，整个蕴涵式为真，否则等于第二个分支（后件）的真值</a:t>
                </a:r>
              </a:p>
            </p:txBody>
          </p:sp>
        </mc:Choice>
        <mc:Fallback xmlns="">
          <p:sp>
            <p:nvSpPr>
              <p:cNvPr id="11" name="文本框 10">
                <a:extLst>
                  <a:ext uri="{FF2B5EF4-FFF2-40B4-BE49-F238E27FC236}">
                    <a16:creationId xmlns:a16="http://schemas.microsoft.com/office/drawing/2014/main" id="{0CB59A24-8899-43DE-9679-423294C551C0}"/>
                  </a:ext>
                </a:extLst>
              </p:cNvPr>
              <p:cNvSpPr txBox="1">
                <a:spLocks noRot="1" noChangeAspect="1" noMove="1" noResize="1" noEditPoints="1" noAdjustHandles="1" noChangeArrowheads="1" noChangeShapeType="1" noTextEdit="1"/>
              </p:cNvSpPr>
              <p:nvPr/>
            </p:nvSpPr>
            <p:spPr>
              <a:xfrm>
                <a:off x="569842" y="1108803"/>
                <a:ext cx="9045498" cy="1431161"/>
              </a:xfrm>
              <a:prstGeom prst="rect">
                <a:avLst/>
              </a:prstGeom>
              <a:blipFill>
                <a:blip r:embed="rId2"/>
                <a:stretch>
                  <a:fillRect l="-674" t="-3404" b="-4681"/>
                </a:stretch>
              </a:blipFill>
            </p:spPr>
            <p:txBody>
              <a:bodyPr/>
              <a:lstStyle/>
              <a:p>
                <a:r>
                  <a:rPr lang="zh-CN" altLang="en-US">
                    <a:noFill/>
                  </a:rPr>
                  <a:t> </a:t>
                </a:r>
              </a:p>
            </p:txBody>
          </p:sp>
        </mc:Fallback>
      </mc:AlternateContent>
      <p:grpSp>
        <p:nvGrpSpPr>
          <p:cNvPr id="12" name="组合 11">
            <a:extLst>
              <a:ext uri="{FF2B5EF4-FFF2-40B4-BE49-F238E27FC236}">
                <a16:creationId xmlns:a16="http://schemas.microsoft.com/office/drawing/2014/main" id="{20F4020D-0F7D-439F-AC26-07AA140BBE26}"/>
              </a:ext>
            </a:extLst>
          </p:cNvPr>
          <p:cNvGrpSpPr/>
          <p:nvPr/>
        </p:nvGrpSpPr>
        <p:grpSpPr>
          <a:xfrm>
            <a:off x="569842" y="2704807"/>
            <a:ext cx="3682122" cy="3221507"/>
            <a:chOff x="1788669" y="2359126"/>
            <a:chExt cx="3917501" cy="3374884"/>
          </a:xfrm>
        </p:grpSpPr>
        <mc:AlternateContent xmlns:mc="http://schemas.openxmlformats.org/markup-compatibility/2006" xmlns:a14="http://schemas.microsoft.com/office/drawing/2010/main">
          <mc:Choice Requires="a14">
            <p:sp>
              <p:nvSpPr>
                <p:cNvPr id="13" name="椭圆 12">
                  <a:extLst>
                    <a:ext uri="{FF2B5EF4-FFF2-40B4-BE49-F238E27FC236}">
                      <a16:creationId xmlns:a16="http://schemas.microsoft.com/office/drawing/2014/main" id="{5AEBE650-6E50-4E6E-8EE3-2A25E0121B18}"/>
                    </a:ext>
                  </a:extLst>
                </p:cNvPr>
                <p:cNvSpPr/>
                <p:nvPr/>
              </p:nvSpPr>
              <p:spPr>
                <a:xfrm>
                  <a:off x="3261879" y="2359126"/>
                  <a:ext cx="351183" cy="32234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smtClean="0">
                            <a:solidFill>
                              <a:srgbClr val="002060"/>
                            </a:solidFill>
                            <a:latin typeface="Cambria Math" panose="02040503050406030204" pitchFamily="18" charset="0"/>
                          </a:rPr>
                          <m:t>∧</m:t>
                        </m:r>
                      </m:oMath>
                    </m:oMathPara>
                  </a14:m>
                  <a:endParaRPr lang="zh-CN" altLang="en-US">
                    <a:solidFill>
                      <a:srgbClr val="002060"/>
                    </a:solidFill>
                  </a:endParaRPr>
                </a:p>
              </p:txBody>
            </p:sp>
          </mc:Choice>
          <mc:Fallback xmlns="">
            <p:sp>
              <p:nvSpPr>
                <p:cNvPr id="3" name="椭圆 2">
                  <a:extLst>
                    <a:ext uri="{FF2B5EF4-FFF2-40B4-BE49-F238E27FC236}">
                      <a16:creationId xmlns:a16="http://schemas.microsoft.com/office/drawing/2014/main" id="{42EF00DB-E826-4404-AB41-7487F3B7CB3C}"/>
                    </a:ext>
                  </a:extLst>
                </p:cNvPr>
                <p:cNvSpPr>
                  <a:spLocks noRot="1" noChangeAspect="1" noMove="1" noResize="1" noEditPoints="1" noAdjustHandles="1" noChangeArrowheads="1" noChangeShapeType="1" noTextEdit="1"/>
                </p:cNvSpPr>
                <p:nvPr/>
              </p:nvSpPr>
              <p:spPr>
                <a:xfrm>
                  <a:off x="3261879" y="2359126"/>
                  <a:ext cx="351183" cy="322342"/>
                </a:xfrm>
                <a:prstGeom prst="ellipse">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椭圆 13">
                  <a:extLst>
                    <a:ext uri="{FF2B5EF4-FFF2-40B4-BE49-F238E27FC236}">
                      <a16:creationId xmlns:a16="http://schemas.microsoft.com/office/drawing/2014/main" id="{F5E455A7-841B-440A-BA89-66D9D7C0D556}"/>
                    </a:ext>
                  </a:extLst>
                </p:cNvPr>
                <p:cNvSpPr/>
                <p:nvPr/>
              </p:nvSpPr>
              <p:spPr>
                <a:xfrm>
                  <a:off x="2295936" y="3032010"/>
                  <a:ext cx="351183" cy="32234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b="0" i="1" smtClean="0">
                            <a:solidFill>
                              <a:srgbClr val="002060"/>
                            </a:solidFill>
                            <a:latin typeface="Cambria Math" panose="02040503050406030204" pitchFamily="18" charset="0"/>
                          </a:rPr>
                          <m:t>∨</m:t>
                        </m:r>
                      </m:oMath>
                    </m:oMathPara>
                  </a14:m>
                  <a:endParaRPr lang="zh-CN" altLang="en-US">
                    <a:solidFill>
                      <a:srgbClr val="002060"/>
                    </a:solidFill>
                  </a:endParaRPr>
                </a:p>
              </p:txBody>
            </p:sp>
          </mc:Choice>
          <mc:Fallback xmlns="">
            <p:sp>
              <p:nvSpPr>
                <p:cNvPr id="12" name="椭圆 11">
                  <a:extLst>
                    <a:ext uri="{FF2B5EF4-FFF2-40B4-BE49-F238E27FC236}">
                      <a16:creationId xmlns:a16="http://schemas.microsoft.com/office/drawing/2014/main" id="{8B114A17-3CFF-498A-AC6C-3BE783C0E3B0}"/>
                    </a:ext>
                  </a:extLst>
                </p:cNvPr>
                <p:cNvSpPr>
                  <a:spLocks noRot="1" noChangeAspect="1" noMove="1" noResize="1" noEditPoints="1" noAdjustHandles="1" noChangeArrowheads="1" noChangeShapeType="1" noTextEdit="1"/>
                </p:cNvSpPr>
                <p:nvPr/>
              </p:nvSpPr>
              <p:spPr>
                <a:xfrm>
                  <a:off x="2295936" y="3032010"/>
                  <a:ext cx="351183" cy="322342"/>
                </a:xfrm>
                <a:prstGeom prst="ellipse">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椭圆 14">
                  <a:extLst>
                    <a:ext uri="{FF2B5EF4-FFF2-40B4-BE49-F238E27FC236}">
                      <a16:creationId xmlns:a16="http://schemas.microsoft.com/office/drawing/2014/main" id="{A0ADBB86-AF68-4203-9FA3-280E6FBDF47A}"/>
                    </a:ext>
                  </a:extLst>
                </p:cNvPr>
                <p:cNvSpPr/>
                <p:nvPr/>
              </p:nvSpPr>
              <p:spPr>
                <a:xfrm>
                  <a:off x="4191744" y="3042524"/>
                  <a:ext cx="351183" cy="32234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smtClean="0">
                            <a:solidFill>
                              <a:srgbClr val="002060"/>
                            </a:solidFill>
                            <a:latin typeface="Cambria Math" panose="02040503050406030204" pitchFamily="18" charset="0"/>
                          </a:rPr>
                          <m:t>→</m:t>
                        </m:r>
                      </m:oMath>
                    </m:oMathPara>
                  </a14:m>
                  <a:endParaRPr lang="zh-CN" altLang="en-US">
                    <a:solidFill>
                      <a:srgbClr val="002060"/>
                    </a:solidFill>
                  </a:endParaRPr>
                </a:p>
              </p:txBody>
            </p:sp>
          </mc:Choice>
          <mc:Fallback xmlns="">
            <p:sp>
              <p:nvSpPr>
                <p:cNvPr id="13" name="椭圆 12">
                  <a:extLst>
                    <a:ext uri="{FF2B5EF4-FFF2-40B4-BE49-F238E27FC236}">
                      <a16:creationId xmlns:a16="http://schemas.microsoft.com/office/drawing/2014/main" id="{E2251447-783F-4597-9671-4C59987348FA}"/>
                    </a:ext>
                  </a:extLst>
                </p:cNvPr>
                <p:cNvSpPr>
                  <a:spLocks noRot="1" noChangeAspect="1" noMove="1" noResize="1" noEditPoints="1" noAdjustHandles="1" noChangeArrowheads="1" noChangeShapeType="1" noTextEdit="1"/>
                </p:cNvSpPr>
                <p:nvPr/>
              </p:nvSpPr>
              <p:spPr>
                <a:xfrm>
                  <a:off x="4191744" y="3042524"/>
                  <a:ext cx="351183" cy="322342"/>
                </a:xfrm>
                <a:prstGeom prst="ellipse">
                  <a:avLst/>
                </a:prstGeom>
                <a:blipFill>
                  <a:blip r:embed="rId5"/>
                  <a:stretch>
                    <a:fillRect l="-16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椭圆 15">
                  <a:extLst>
                    <a:ext uri="{FF2B5EF4-FFF2-40B4-BE49-F238E27FC236}">
                      <a16:creationId xmlns:a16="http://schemas.microsoft.com/office/drawing/2014/main" id="{1467C62B-3BF2-43D6-98B5-B33B0A4A294E}"/>
                    </a:ext>
                  </a:extLst>
                </p:cNvPr>
                <p:cNvSpPr/>
                <p:nvPr/>
              </p:nvSpPr>
              <p:spPr>
                <a:xfrm>
                  <a:off x="2849217" y="3869889"/>
                  <a:ext cx="351183" cy="32234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smtClean="0">
                            <a:solidFill>
                              <a:srgbClr val="002060"/>
                            </a:solidFill>
                            <a:latin typeface="Cambria Math" panose="02040503050406030204" pitchFamily="18" charset="0"/>
                          </a:rPr>
                          <m:t>∧</m:t>
                        </m:r>
                      </m:oMath>
                    </m:oMathPara>
                  </a14:m>
                  <a:endParaRPr lang="zh-CN" altLang="en-US">
                    <a:solidFill>
                      <a:srgbClr val="002060"/>
                    </a:solidFill>
                  </a:endParaRPr>
                </a:p>
              </p:txBody>
            </p:sp>
          </mc:Choice>
          <mc:Fallback xmlns="">
            <p:sp>
              <p:nvSpPr>
                <p:cNvPr id="14" name="椭圆 13">
                  <a:extLst>
                    <a:ext uri="{FF2B5EF4-FFF2-40B4-BE49-F238E27FC236}">
                      <a16:creationId xmlns:a16="http://schemas.microsoft.com/office/drawing/2014/main" id="{8E4ED44A-EE41-4B40-8762-2EDA0584E153}"/>
                    </a:ext>
                  </a:extLst>
                </p:cNvPr>
                <p:cNvSpPr>
                  <a:spLocks noRot="1" noChangeAspect="1" noMove="1" noResize="1" noEditPoints="1" noAdjustHandles="1" noChangeArrowheads="1" noChangeShapeType="1" noTextEdit="1"/>
                </p:cNvSpPr>
                <p:nvPr/>
              </p:nvSpPr>
              <p:spPr>
                <a:xfrm>
                  <a:off x="2849217" y="3869889"/>
                  <a:ext cx="351183" cy="322342"/>
                </a:xfrm>
                <a:prstGeom prst="ellipse">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246F2737-AFFB-4FA7-BDAE-22EC4627E410}"/>
                    </a:ext>
                  </a:extLst>
                </p:cNvPr>
                <p:cNvSpPr txBox="1"/>
                <p:nvPr/>
              </p:nvSpPr>
              <p:spPr>
                <a:xfrm>
                  <a:off x="3704358" y="3869889"/>
                  <a:ext cx="410816" cy="307777"/>
                </a:xfrm>
                <a:prstGeom prst="rect">
                  <a:avLst/>
                </a:prstGeom>
                <a:solidFill>
                  <a:schemeClr val="accent6">
                    <a:lumMod val="20000"/>
                    <a:lumOff val="80000"/>
                  </a:schemeClr>
                </a:solidFill>
                <a:ln>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𝑟</m:t>
                        </m:r>
                      </m:oMath>
                    </m:oMathPara>
                  </a14:m>
                  <a:endParaRPr lang="zh-CN" altLang="en-US" sz="1400"/>
                </a:p>
              </p:txBody>
            </p:sp>
          </mc:Choice>
          <mc:Fallback xmlns="">
            <p:sp>
              <p:nvSpPr>
                <p:cNvPr id="16" name="文本框 15">
                  <a:extLst>
                    <a:ext uri="{FF2B5EF4-FFF2-40B4-BE49-F238E27FC236}">
                      <a16:creationId xmlns:a16="http://schemas.microsoft.com/office/drawing/2014/main" id="{D1667444-3B0F-48F2-BEBC-DCC761FC8423}"/>
                    </a:ext>
                  </a:extLst>
                </p:cNvPr>
                <p:cNvSpPr txBox="1">
                  <a:spLocks noRot="1" noChangeAspect="1" noMove="1" noResize="1" noEditPoints="1" noAdjustHandles="1" noChangeArrowheads="1" noChangeShapeType="1" noTextEdit="1"/>
                </p:cNvSpPr>
                <p:nvPr/>
              </p:nvSpPr>
              <p:spPr>
                <a:xfrm>
                  <a:off x="3704358" y="3869889"/>
                  <a:ext cx="410816" cy="307777"/>
                </a:xfrm>
                <a:prstGeom prst="rect">
                  <a:avLst/>
                </a:prstGeom>
                <a:blipFill>
                  <a:blip r:embed="rId7"/>
                  <a:stretch>
                    <a:fillRect/>
                  </a:stretch>
                </a:blipFill>
                <a:ln>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椭圆 18">
                  <a:extLst>
                    <a:ext uri="{FF2B5EF4-FFF2-40B4-BE49-F238E27FC236}">
                      <a16:creationId xmlns:a16="http://schemas.microsoft.com/office/drawing/2014/main" id="{974B5B15-AAB9-475C-AA31-90C288A672E4}"/>
                    </a:ext>
                  </a:extLst>
                </p:cNvPr>
                <p:cNvSpPr/>
                <p:nvPr/>
              </p:nvSpPr>
              <p:spPr>
                <a:xfrm>
                  <a:off x="4764906" y="3862606"/>
                  <a:ext cx="351183" cy="32234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smtClean="0">
                            <a:solidFill>
                              <a:srgbClr val="002060"/>
                            </a:solidFill>
                            <a:latin typeface="Cambria Math" panose="02040503050406030204" pitchFamily="18" charset="0"/>
                          </a:rPr>
                          <m:t>∧</m:t>
                        </m:r>
                      </m:oMath>
                    </m:oMathPara>
                  </a14:m>
                  <a:endParaRPr lang="zh-CN" altLang="en-US">
                    <a:solidFill>
                      <a:srgbClr val="002060"/>
                    </a:solidFill>
                  </a:endParaRPr>
                </a:p>
              </p:txBody>
            </p:sp>
          </mc:Choice>
          <mc:Fallback xmlns="">
            <p:sp>
              <p:nvSpPr>
                <p:cNvPr id="18" name="椭圆 17">
                  <a:extLst>
                    <a:ext uri="{FF2B5EF4-FFF2-40B4-BE49-F238E27FC236}">
                      <a16:creationId xmlns:a16="http://schemas.microsoft.com/office/drawing/2014/main" id="{7DA48A03-AEF7-43B3-B345-81E4B126F037}"/>
                    </a:ext>
                  </a:extLst>
                </p:cNvPr>
                <p:cNvSpPr>
                  <a:spLocks noRot="1" noChangeAspect="1" noMove="1" noResize="1" noEditPoints="1" noAdjustHandles="1" noChangeArrowheads="1" noChangeShapeType="1" noTextEdit="1"/>
                </p:cNvSpPr>
                <p:nvPr/>
              </p:nvSpPr>
              <p:spPr>
                <a:xfrm>
                  <a:off x="4764906" y="3862606"/>
                  <a:ext cx="351183" cy="322342"/>
                </a:xfrm>
                <a:prstGeom prst="ellipse">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3FD9A7CC-04EE-426A-9E84-D28CECD80A11}"/>
                    </a:ext>
                  </a:extLst>
                </p:cNvPr>
                <p:cNvSpPr txBox="1"/>
                <p:nvPr/>
              </p:nvSpPr>
              <p:spPr>
                <a:xfrm>
                  <a:off x="4279539" y="4602291"/>
                  <a:ext cx="410816" cy="307777"/>
                </a:xfrm>
                <a:prstGeom prst="rect">
                  <a:avLst/>
                </a:prstGeom>
                <a:solidFill>
                  <a:schemeClr val="accent6">
                    <a:lumMod val="20000"/>
                    <a:lumOff val="80000"/>
                  </a:schemeClr>
                </a:solidFill>
                <a:ln>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𝑝</m:t>
                        </m:r>
                      </m:oMath>
                    </m:oMathPara>
                  </a14:m>
                  <a:endParaRPr lang="zh-CN" altLang="en-US" sz="1400"/>
                </a:p>
              </p:txBody>
            </p:sp>
          </mc:Choice>
          <mc:Fallback xmlns="">
            <p:sp>
              <p:nvSpPr>
                <p:cNvPr id="19" name="文本框 18">
                  <a:extLst>
                    <a:ext uri="{FF2B5EF4-FFF2-40B4-BE49-F238E27FC236}">
                      <a16:creationId xmlns:a16="http://schemas.microsoft.com/office/drawing/2014/main" id="{17195FAA-6BEB-4C29-AEF0-D52B5799170C}"/>
                    </a:ext>
                  </a:extLst>
                </p:cNvPr>
                <p:cNvSpPr txBox="1">
                  <a:spLocks noRot="1" noChangeAspect="1" noMove="1" noResize="1" noEditPoints="1" noAdjustHandles="1" noChangeArrowheads="1" noChangeShapeType="1" noTextEdit="1"/>
                </p:cNvSpPr>
                <p:nvPr/>
              </p:nvSpPr>
              <p:spPr>
                <a:xfrm>
                  <a:off x="4279539" y="4602291"/>
                  <a:ext cx="410816" cy="307777"/>
                </a:xfrm>
                <a:prstGeom prst="rect">
                  <a:avLst/>
                </a:prstGeom>
                <a:blipFill>
                  <a:blip r:embed="rId9"/>
                  <a:stretch>
                    <a:fillRect/>
                  </a:stretch>
                </a:blipFill>
                <a:ln>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5E431AA9-AE5D-4F68-AC37-E48A08A21073}"/>
                    </a:ext>
                  </a:extLst>
                </p:cNvPr>
                <p:cNvSpPr txBox="1"/>
                <p:nvPr/>
              </p:nvSpPr>
              <p:spPr>
                <a:xfrm>
                  <a:off x="5295354" y="4582610"/>
                  <a:ext cx="410816" cy="307777"/>
                </a:xfrm>
                <a:prstGeom prst="rect">
                  <a:avLst/>
                </a:prstGeom>
                <a:solidFill>
                  <a:schemeClr val="accent6">
                    <a:lumMod val="20000"/>
                    <a:lumOff val="80000"/>
                  </a:schemeClr>
                </a:solidFill>
                <a:ln>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𝑞</m:t>
                        </m:r>
                      </m:oMath>
                    </m:oMathPara>
                  </a14:m>
                  <a:endParaRPr lang="zh-CN" altLang="en-US" sz="1400"/>
                </a:p>
              </p:txBody>
            </p:sp>
          </mc:Choice>
          <mc:Fallback xmlns="">
            <p:sp>
              <p:nvSpPr>
                <p:cNvPr id="20" name="文本框 19">
                  <a:extLst>
                    <a:ext uri="{FF2B5EF4-FFF2-40B4-BE49-F238E27FC236}">
                      <a16:creationId xmlns:a16="http://schemas.microsoft.com/office/drawing/2014/main" id="{0CAB608A-BED5-4323-B077-752F2F0D4974}"/>
                    </a:ext>
                  </a:extLst>
                </p:cNvPr>
                <p:cNvSpPr txBox="1">
                  <a:spLocks noRot="1" noChangeAspect="1" noMove="1" noResize="1" noEditPoints="1" noAdjustHandles="1" noChangeArrowheads="1" noChangeShapeType="1" noTextEdit="1"/>
                </p:cNvSpPr>
                <p:nvPr/>
              </p:nvSpPr>
              <p:spPr>
                <a:xfrm>
                  <a:off x="5295354" y="4582610"/>
                  <a:ext cx="410816" cy="307777"/>
                </a:xfrm>
                <a:prstGeom prst="rect">
                  <a:avLst/>
                </a:prstGeom>
                <a:blipFill>
                  <a:blip r:embed="rId10"/>
                  <a:stretch>
                    <a:fillRect/>
                  </a:stretch>
                </a:blipFill>
                <a:ln>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693818CE-F9EA-450E-88A8-F590FC71E5D6}"/>
                    </a:ext>
                  </a:extLst>
                </p:cNvPr>
                <p:cNvSpPr txBox="1"/>
                <p:nvPr/>
              </p:nvSpPr>
              <p:spPr>
                <a:xfrm>
                  <a:off x="1788669" y="3877171"/>
                  <a:ext cx="410816" cy="307777"/>
                </a:xfrm>
                <a:prstGeom prst="rect">
                  <a:avLst/>
                </a:prstGeom>
                <a:solidFill>
                  <a:schemeClr val="accent6">
                    <a:lumMod val="20000"/>
                    <a:lumOff val="80000"/>
                  </a:schemeClr>
                </a:solidFill>
                <a:ln>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𝑟</m:t>
                        </m:r>
                      </m:oMath>
                    </m:oMathPara>
                  </a14:m>
                  <a:endParaRPr lang="zh-CN" altLang="en-US" sz="1400"/>
                </a:p>
              </p:txBody>
            </p:sp>
          </mc:Choice>
          <mc:Fallback xmlns="">
            <p:sp>
              <p:nvSpPr>
                <p:cNvPr id="21" name="文本框 20">
                  <a:extLst>
                    <a:ext uri="{FF2B5EF4-FFF2-40B4-BE49-F238E27FC236}">
                      <a16:creationId xmlns:a16="http://schemas.microsoft.com/office/drawing/2014/main" id="{01660B92-C7B0-45B2-A0C5-A9F0F4D182F8}"/>
                    </a:ext>
                  </a:extLst>
                </p:cNvPr>
                <p:cNvSpPr txBox="1">
                  <a:spLocks noRot="1" noChangeAspect="1" noMove="1" noResize="1" noEditPoints="1" noAdjustHandles="1" noChangeArrowheads="1" noChangeShapeType="1" noTextEdit="1"/>
                </p:cNvSpPr>
                <p:nvPr/>
              </p:nvSpPr>
              <p:spPr>
                <a:xfrm>
                  <a:off x="1788669" y="3877171"/>
                  <a:ext cx="410816" cy="307777"/>
                </a:xfrm>
                <a:prstGeom prst="rect">
                  <a:avLst/>
                </a:prstGeom>
                <a:blipFill>
                  <a:blip r:embed="rId7"/>
                  <a:stretch>
                    <a:fillRect/>
                  </a:stretch>
                </a:blipFill>
                <a:ln>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2845C3F7-87F3-4E5F-88FD-32DA39596B29}"/>
                    </a:ext>
                  </a:extLst>
                </p:cNvPr>
                <p:cNvSpPr txBox="1"/>
                <p:nvPr/>
              </p:nvSpPr>
              <p:spPr>
                <a:xfrm>
                  <a:off x="2323189" y="4645267"/>
                  <a:ext cx="410816" cy="307777"/>
                </a:xfrm>
                <a:prstGeom prst="rect">
                  <a:avLst/>
                </a:prstGeom>
                <a:solidFill>
                  <a:schemeClr val="accent6">
                    <a:lumMod val="20000"/>
                    <a:lumOff val="80000"/>
                  </a:schemeClr>
                </a:solidFill>
                <a:ln>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𝑝</m:t>
                        </m:r>
                      </m:oMath>
                    </m:oMathPara>
                  </a14:m>
                  <a:endParaRPr lang="zh-CN" altLang="en-US" sz="1400"/>
                </a:p>
              </p:txBody>
            </p:sp>
          </mc:Choice>
          <mc:Fallback xmlns="">
            <p:sp>
              <p:nvSpPr>
                <p:cNvPr id="22" name="文本框 21">
                  <a:extLst>
                    <a:ext uri="{FF2B5EF4-FFF2-40B4-BE49-F238E27FC236}">
                      <a16:creationId xmlns:a16="http://schemas.microsoft.com/office/drawing/2014/main" id="{B00F8377-EF9D-436F-A03C-952E8441327A}"/>
                    </a:ext>
                  </a:extLst>
                </p:cNvPr>
                <p:cNvSpPr txBox="1">
                  <a:spLocks noRot="1" noChangeAspect="1" noMove="1" noResize="1" noEditPoints="1" noAdjustHandles="1" noChangeArrowheads="1" noChangeShapeType="1" noTextEdit="1"/>
                </p:cNvSpPr>
                <p:nvPr/>
              </p:nvSpPr>
              <p:spPr>
                <a:xfrm>
                  <a:off x="2323189" y="4645267"/>
                  <a:ext cx="410816" cy="307777"/>
                </a:xfrm>
                <a:prstGeom prst="rect">
                  <a:avLst/>
                </a:prstGeom>
                <a:blipFill>
                  <a:blip r:embed="rId9"/>
                  <a:stretch>
                    <a:fillRect/>
                  </a:stretch>
                </a:blipFill>
                <a:ln>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椭圆 23">
                  <a:extLst>
                    <a:ext uri="{FF2B5EF4-FFF2-40B4-BE49-F238E27FC236}">
                      <a16:creationId xmlns:a16="http://schemas.microsoft.com/office/drawing/2014/main" id="{6C78C5EA-E021-4AE6-B450-7F02E90F5983}"/>
                    </a:ext>
                  </a:extLst>
                </p:cNvPr>
                <p:cNvSpPr/>
                <p:nvPr/>
              </p:nvSpPr>
              <p:spPr>
                <a:xfrm>
                  <a:off x="3323358" y="4622380"/>
                  <a:ext cx="351183" cy="32234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b="0" i="1" smtClean="0">
                            <a:solidFill>
                              <a:srgbClr val="002060"/>
                            </a:solidFill>
                            <a:latin typeface="Cambria Math" panose="02040503050406030204" pitchFamily="18" charset="0"/>
                          </a:rPr>
                          <m:t>¬</m:t>
                        </m:r>
                      </m:oMath>
                    </m:oMathPara>
                  </a14:m>
                  <a:endParaRPr lang="zh-CN" altLang="en-US">
                    <a:solidFill>
                      <a:srgbClr val="002060"/>
                    </a:solidFill>
                  </a:endParaRPr>
                </a:p>
              </p:txBody>
            </p:sp>
          </mc:Choice>
          <mc:Fallback xmlns="">
            <p:sp>
              <p:nvSpPr>
                <p:cNvPr id="23" name="椭圆 22">
                  <a:extLst>
                    <a:ext uri="{FF2B5EF4-FFF2-40B4-BE49-F238E27FC236}">
                      <a16:creationId xmlns:a16="http://schemas.microsoft.com/office/drawing/2014/main" id="{410FC02E-76C0-4495-A4E2-33DF6A76D7EE}"/>
                    </a:ext>
                  </a:extLst>
                </p:cNvPr>
                <p:cNvSpPr>
                  <a:spLocks noRot="1" noChangeAspect="1" noMove="1" noResize="1" noEditPoints="1" noAdjustHandles="1" noChangeArrowheads="1" noChangeShapeType="1" noTextEdit="1"/>
                </p:cNvSpPr>
                <p:nvPr/>
              </p:nvSpPr>
              <p:spPr>
                <a:xfrm>
                  <a:off x="3323358" y="4622380"/>
                  <a:ext cx="351183" cy="322342"/>
                </a:xfrm>
                <a:prstGeom prst="ellipse">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353097DF-541E-4DBD-BDB6-7B65701BDF86}"/>
                    </a:ext>
                  </a:extLst>
                </p:cNvPr>
                <p:cNvSpPr txBox="1"/>
                <p:nvPr/>
              </p:nvSpPr>
              <p:spPr>
                <a:xfrm>
                  <a:off x="3293542" y="5426233"/>
                  <a:ext cx="410816" cy="307777"/>
                </a:xfrm>
                <a:prstGeom prst="rect">
                  <a:avLst/>
                </a:prstGeom>
                <a:solidFill>
                  <a:schemeClr val="accent6">
                    <a:lumMod val="20000"/>
                    <a:lumOff val="80000"/>
                  </a:schemeClr>
                </a:solidFill>
                <a:ln>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𝑞</m:t>
                        </m:r>
                      </m:oMath>
                    </m:oMathPara>
                  </a14:m>
                  <a:endParaRPr lang="zh-CN" altLang="en-US" sz="1400"/>
                </a:p>
              </p:txBody>
            </p:sp>
          </mc:Choice>
          <mc:Fallback xmlns="">
            <p:sp>
              <p:nvSpPr>
                <p:cNvPr id="24" name="文本框 23">
                  <a:extLst>
                    <a:ext uri="{FF2B5EF4-FFF2-40B4-BE49-F238E27FC236}">
                      <a16:creationId xmlns:a16="http://schemas.microsoft.com/office/drawing/2014/main" id="{5602D876-361D-465D-A18E-95D1EAD9D4A9}"/>
                    </a:ext>
                  </a:extLst>
                </p:cNvPr>
                <p:cNvSpPr txBox="1">
                  <a:spLocks noRot="1" noChangeAspect="1" noMove="1" noResize="1" noEditPoints="1" noAdjustHandles="1" noChangeArrowheads="1" noChangeShapeType="1" noTextEdit="1"/>
                </p:cNvSpPr>
                <p:nvPr/>
              </p:nvSpPr>
              <p:spPr>
                <a:xfrm>
                  <a:off x="3293542" y="5426233"/>
                  <a:ext cx="410816" cy="307777"/>
                </a:xfrm>
                <a:prstGeom prst="rect">
                  <a:avLst/>
                </a:prstGeom>
                <a:blipFill>
                  <a:blip r:embed="rId12"/>
                  <a:stretch>
                    <a:fillRect/>
                  </a:stretch>
                </a:blipFill>
                <a:ln>
                  <a:solidFill>
                    <a:schemeClr val="accent1">
                      <a:shade val="50000"/>
                    </a:schemeClr>
                  </a:solidFill>
                </a:ln>
              </p:spPr>
              <p:txBody>
                <a:bodyPr/>
                <a:lstStyle/>
                <a:p>
                  <a:r>
                    <a:rPr lang="zh-CN" altLang="en-US">
                      <a:noFill/>
                    </a:rPr>
                    <a:t> </a:t>
                  </a:r>
                </a:p>
              </p:txBody>
            </p:sp>
          </mc:Fallback>
        </mc:AlternateContent>
        <p:cxnSp>
          <p:nvCxnSpPr>
            <p:cNvPr id="26" name="直接连接符 25">
              <a:extLst>
                <a:ext uri="{FF2B5EF4-FFF2-40B4-BE49-F238E27FC236}">
                  <a16:creationId xmlns:a16="http://schemas.microsoft.com/office/drawing/2014/main" id="{5BE868A6-2F84-41D2-B7A9-3047546C769A}"/>
                </a:ext>
              </a:extLst>
            </p:cNvPr>
            <p:cNvCxnSpPr>
              <a:stCxn id="13" idx="4"/>
              <a:endCxn id="14" idx="0"/>
            </p:cNvCxnSpPr>
            <p:nvPr/>
          </p:nvCxnSpPr>
          <p:spPr>
            <a:xfrm flipH="1">
              <a:off x="2471528" y="2681468"/>
              <a:ext cx="965943" cy="3505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F09F9BC3-E8F4-43E2-8B2A-7318AFC34BC1}"/>
                </a:ext>
              </a:extLst>
            </p:cNvPr>
            <p:cNvCxnSpPr>
              <a:stCxn id="13" idx="4"/>
              <a:endCxn id="15" idx="0"/>
            </p:cNvCxnSpPr>
            <p:nvPr/>
          </p:nvCxnSpPr>
          <p:spPr>
            <a:xfrm>
              <a:off x="3437471" y="2681468"/>
              <a:ext cx="929865" cy="361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5E139D97-502E-4772-9A02-CD0D2A621657}"/>
                </a:ext>
              </a:extLst>
            </p:cNvPr>
            <p:cNvCxnSpPr>
              <a:stCxn id="14" idx="4"/>
              <a:endCxn id="22" idx="0"/>
            </p:cNvCxnSpPr>
            <p:nvPr/>
          </p:nvCxnSpPr>
          <p:spPr>
            <a:xfrm flipH="1">
              <a:off x="1994077" y="3354352"/>
              <a:ext cx="477451" cy="522819"/>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F5E7DCD7-1829-43DB-BD1E-D58385A572BE}"/>
                </a:ext>
              </a:extLst>
            </p:cNvPr>
            <p:cNvCxnSpPr>
              <a:stCxn id="14" idx="4"/>
              <a:endCxn id="16" idx="0"/>
            </p:cNvCxnSpPr>
            <p:nvPr/>
          </p:nvCxnSpPr>
          <p:spPr>
            <a:xfrm>
              <a:off x="2471528" y="3354352"/>
              <a:ext cx="553281" cy="515537"/>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6D634F6B-1CD4-4B86-9B20-0B5340CE67DD}"/>
                </a:ext>
              </a:extLst>
            </p:cNvPr>
            <p:cNvCxnSpPr>
              <a:stCxn id="15" idx="4"/>
              <a:endCxn id="18" idx="0"/>
            </p:cNvCxnSpPr>
            <p:nvPr/>
          </p:nvCxnSpPr>
          <p:spPr>
            <a:xfrm flipH="1">
              <a:off x="3909766" y="3364866"/>
              <a:ext cx="457570" cy="505023"/>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A3843611-70BE-474D-8B77-D558512B07D5}"/>
                </a:ext>
              </a:extLst>
            </p:cNvPr>
            <p:cNvCxnSpPr>
              <a:stCxn id="15" idx="4"/>
              <a:endCxn id="19" idx="0"/>
            </p:cNvCxnSpPr>
            <p:nvPr/>
          </p:nvCxnSpPr>
          <p:spPr>
            <a:xfrm>
              <a:off x="4367336" y="3364866"/>
              <a:ext cx="573162" cy="497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75370B4B-3E6F-4562-B9CF-1C21CFE26CED}"/>
                </a:ext>
              </a:extLst>
            </p:cNvPr>
            <p:cNvCxnSpPr>
              <a:stCxn id="16" idx="4"/>
              <a:endCxn id="23" idx="0"/>
            </p:cNvCxnSpPr>
            <p:nvPr/>
          </p:nvCxnSpPr>
          <p:spPr>
            <a:xfrm flipH="1">
              <a:off x="2528597" y="4192231"/>
              <a:ext cx="496212" cy="453036"/>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0284BA27-24BF-45D5-9012-232962A4BF8B}"/>
                </a:ext>
              </a:extLst>
            </p:cNvPr>
            <p:cNvCxnSpPr>
              <a:stCxn id="16" idx="4"/>
              <a:endCxn id="24" idx="0"/>
            </p:cNvCxnSpPr>
            <p:nvPr/>
          </p:nvCxnSpPr>
          <p:spPr>
            <a:xfrm>
              <a:off x="3024809" y="4192231"/>
              <a:ext cx="474141" cy="430149"/>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3318979F-0340-4FFD-8785-0313D451A3A7}"/>
                </a:ext>
              </a:extLst>
            </p:cNvPr>
            <p:cNvCxnSpPr>
              <a:stCxn id="24" idx="4"/>
              <a:endCxn id="25" idx="0"/>
            </p:cNvCxnSpPr>
            <p:nvPr/>
          </p:nvCxnSpPr>
          <p:spPr>
            <a:xfrm>
              <a:off x="3498950" y="4944722"/>
              <a:ext cx="0" cy="481511"/>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5D08CA38-E5EA-4B90-AA5C-DD27BC36A1F2}"/>
                </a:ext>
              </a:extLst>
            </p:cNvPr>
            <p:cNvCxnSpPr>
              <a:stCxn id="19" idx="4"/>
              <a:endCxn id="20" idx="0"/>
            </p:cNvCxnSpPr>
            <p:nvPr/>
          </p:nvCxnSpPr>
          <p:spPr>
            <a:xfrm flipH="1">
              <a:off x="4484947" y="4184948"/>
              <a:ext cx="455551" cy="41734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B96AAEB0-C801-4065-85A0-38730FF8D811}"/>
                </a:ext>
              </a:extLst>
            </p:cNvPr>
            <p:cNvCxnSpPr>
              <a:stCxn id="19" idx="4"/>
              <a:endCxn id="21" idx="0"/>
            </p:cNvCxnSpPr>
            <p:nvPr/>
          </p:nvCxnSpPr>
          <p:spPr>
            <a:xfrm>
              <a:off x="4940498" y="4184948"/>
              <a:ext cx="560264" cy="397662"/>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graphicFrame>
            <p:nvGraphicFramePr>
              <p:cNvPr id="37" name="表格 36">
                <a:extLst>
                  <a:ext uri="{FF2B5EF4-FFF2-40B4-BE49-F238E27FC236}">
                    <a16:creationId xmlns:a16="http://schemas.microsoft.com/office/drawing/2014/main" id="{A3CC7E57-B3AF-4781-B673-96BAAC313606}"/>
                  </a:ext>
                </a:extLst>
              </p:cNvPr>
              <p:cNvGraphicFramePr>
                <a:graphicFrameLocks noGrp="1"/>
              </p:cNvGraphicFramePr>
              <p:nvPr>
                <p:extLst>
                  <p:ext uri="{D42A27DB-BD31-4B8C-83A1-F6EECF244321}">
                    <p14:modId xmlns:p14="http://schemas.microsoft.com/office/powerpoint/2010/main" val="1089885474"/>
                  </p:ext>
                </p:extLst>
              </p:nvPr>
            </p:nvGraphicFramePr>
            <p:xfrm>
              <a:off x="4634197" y="2804861"/>
              <a:ext cx="6997814" cy="2991792"/>
            </p:xfrm>
            <a:graphic>
              <a:graphicData uri="http://schemas.openxmlformats.org/drawingml/2006/table">
                <a:tbl>
                  <a:tblPr firstRow="1" bandRow="1">
                    <a:tableStyleId>{5C22544A-7EE6-4342-B048-85BDC9FD1C3A}</a:tableStyleId>
                  </a:tblPr>
                  <a:tblGrid>
                    <a:gridCol w="352642">
                      <a:extLst>
                        <a:ext uri="{9D8B030D-6E8A-4147-A177-3AD203B41FA5}">
                          <a16:colId xmlns:a16="http://schemas.microsoft.com/office/drawing/2014/main" val="3646969759"/>
                        </a:ext>
                      </a:extLst>
                    </a:gridCol>
                    <a:gridCol w="424475">
                      <a:extLst>
                        <a:ext uri="{9D8B030D-6E8A-4147-A177-3AD203B41FA5}">
                          <a16:colId xmlns:a16="http://schemas.microsoft.com/office/drawing/2014/main" val="2385045719"/>
                        </a:ext>
                      </a:extLst>
                    </a:gridCol>
                    <a:gridCol w="411416">
                      <a:extLst>
                        <a:ext uri="{9D8B030D-6E8A-4147-A177-3AD203B41FA5}">
                          <a16:colId xmlns:a16="http://schemas.microsoft.com/office/drawing/2014/main" val="2657298211"/>
                        </a:ext>
                      </a:extLst>
                    </a:gridCol>
                    <a:gridCol w="516606">
                      <a:extLst>
                        <a:ext uri="{9D8B030D-6E8A-4147-A177-3AD203B41FA5}">
                          <a16:colId xmlns:a16="http://schemas.microsoft.com/office/drawing/2014/main" val="2026744481"/>
                        </a:ext>
                      </a:extLst>
                    </a:gridCol>
                    <a:gridCol w="796709">
                      <a:extLst>
                        <a:ext uri="{9D8B030D-6E8A-4147-A177-3AD203B41FA5}">
                          <a16:colId xmlns:a16="http://schemas.microsoft.com/office/drawing/2014/main" val="1157612828"/>
                        </a:ext>
                      </a:extLst>
                    </a:gridCol>
                    <a:gridCol w="1593418">
                      <a:extLst>
                        <a:ext uri="{9D8B030D-6E8A-4147-A177-3AD203B41FA5}">
                          <a16:colId xmlns:a16="http://schemas.microsoft.com/office/drawing/2014/main" val="1060052825"/>
                        </a:ext>
                      </a:extLst>
                    </a:gridCol>
                    <a:gridCol w="666101">
                      <a:extLst>
                        <a:ext uri="{9D8B030D-6E8A-4147-A177-3AD203B41FA5}">
                          <a16:colId xmlns:a16="http://schemas.microsoft.com/office/drawing/2014/main" val="1950704489"/>
                        </a:ext>
                      </a:extLst>
                    </a:gridCol>
                    <a:gridCol w="1273428">
                      <a:extLst>
                        <a:ext uri="{9D8B030D-6E8A-4147-A177-3AD203B41FA5}">
                          <a16:colId xmlns:a16="http://schemas.microsoft.com/office/drawing/2014/main" val="1122696659"/>
                        </a:ext>
                      </a:extLst>
                    </a:gridCol>
                    <a:gridCol w="963019">
                      <a:extLst>
                        <a:ext uri="{9D8B030D-6E8A-4147-A177-3AD203B41FA5}">
                          <a16:colId xmlns:a16="http://schemas.microsoft.com/office/drawing/2014/main" val="3752349070"/>
                        </a:ext>
                      </a:extLst>
                    </a:gridCol>
                  </a:tblGrid>
                  <a:tr h="370840">
                    <a:tc>
                      <a:txBody>
                        <a:bodyPr/>
                        <a:lstStyle/>
                        <a:p>
                          <a:pPr algn="ctr"/>
                          <a14:m>
                            <m:oMathPara xmlns:m="http://schemas.openxmlformats.org/officeDocument/2006/math">
                              <m:oMathParaPr>
                                <m:jc m:val="centerGroup"/>
                              </m:oMathParaPr>
                              <m:oMath xmlns:m="http://schemas.openxmlformats.org/officeDocument/2006/math">
                                <m:r>
                                  <a:rPr lang="en-US" altLang="zh-CN" sz="1400" i="1" smtClean="0">
                                    <a:solidFill>
                                      <a:schemeClr val="bg1"/>
                                    </a:solidFill>
                                    <a:latin typeface="Cambria Math" panose="02040503050406030204" pitchFamily="18" charset="0"/>
                                  </a:rPr>
                                  <m:t>𝑝</m:t>
                                </m:r>
                              </m:oMath>
                            </m:oMathPara>
                          </a14:m>
                          <a:endParaRPr lang="zh-CN" altLang="en-US" sz="1400">
                            <a:solidFill>
                              <a:schemeClr val="bg1"/>
                            </a:solidFill>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sz="1400" i="1" smtClean="0">
                                    <a:solidFill>
                                      <a:schemeClr val="bg1"/>
                                    </a:solidFill>
                                    <a:latin typeface="Cambria Math" panose="02040503050406030204" pitchFamily="18" charset="0"/>
                                  </a:rPr>
                                  <m:t>𝑞</m:t>
                                </m:r>
                              </m:oMath>
                            </m:oMathPara>
                          </a14:m>
                          <a:endParaRPr lang="zh-CN" altLang="en-US" sz="1400">
                            <a:solidFill>
                              <a:schemeClr val="bg1"/>
                            </a:solidFill>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sz="1400" i="1" smtClean="0">
                                    <a:solidFill>
                                      <a:schemeClr val="bg1"/>
                                    </a:solidFill>
                                    <a:latin typeface="Cambria Math" panose="02040503050406030204" pitchFamily="18" charset="0"/>
                                  </a:rPr>
                                  <m:t>𝑟</m:t>
                                </m:r>
                              </m:oMath>
                            </m:oMathPara>
                          </a14:m>
                          <a:endParaRPr lang="zh-CN" altLang="en-US" sz="1400">
                            <a:solidFill>
                              <a:schemeClr val="bg1"/>
                            </a:solidFill>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schemeClr>
                        </a:solidFill>
                      </a:tcPr>
                    </a:tc>
                    <a:tc>
                      <a:txBody>
                        <a:bodyPr/>
                        <a:lstStyle/>
                        <a:p>
                          <a:pPr marL="0" algn="ctr" defTabSz="914400" rtl="0" eaLnBrk="1" latinLnBrk="0" hangingPunct="1"/>
                          <a14:m>
                            <m:oMathPara xmlns:m="http://schemas.openxmlformats.org/officeDocument/2006/math">
                              <m:oMathParaPr>
                                <m:jc m:val="centerGroup"/>
                              </m:oMathParaPr>
                              <m:oMath xmlns:m="http://schemas.openxmlformats.org/officeDocument/2006/math">
                                <m:r>
                                  <a:rPr lang="en-US" altLang="zh-CN" sz="1400" b="0" i="1" kern="1200" smtClean="0">
                                    <a:solidFill>
                                      <a:schemeClr val="bg1"/>
                                    </a:solidFill>
                                    <a:latin typeface="Cambria Math" panose="02040503050406030204" pitchFamily="18" charset="0"/>
                                    <a:ea typeface="+mn-ea"/>
                                    <a:cs typeface="+mn-cs"/>
                                  </a:rPr>
                                  <m:t>¬</m:t>
                                </m:r>
                                <m:r>
                                  <a:rPr lang="en-US" altLang="zh-CN" sz="1400" b="0" i="1" kern="1200" smtClean="0">
                                    <a:solidFill>
                                      <a:schemeClr val="bg1"/>
                                    </a:solidFill>
                                    <a:latin typeface="Cambria Math" panose="02040503050406030204" pitchFamily="18" charset="0"/>
                                    <a:ea typeface="+mn-ea"/>
                                    <a:cs typeface="+mn-cs"/>
                                  </a:rPr>
                                  <m:t>𝑞</m:t>
                                </m:r>
                              </m:oMath>
                            </m:oMathPara>
                          </a14:m>
                          <a:endParaRPr lang="zh-CN" altLang="en-US" sz="1400" b="0" i="1" kern="1200">
                            <a:solidFill>
                              <a:schemeClr val="bg1"/>
                            </a:solidFill>
                            <a:latin typeface="Cambria Math" panose="02040503050406030204" pitchFamily="18" charset="0"/>
                            <a:ea typeface="+mn-ea"/>
                            <a:cs typeface="+mn-cs"/>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sz="1400" b="0" i="1" smtClean="0">
                                    <a:solidFill>
                                      <a:schemeClr val="bg1"/>
                                    </a:solidFill>
                                    <a:latin typeface="Cambria Math" panose="02040503050406030204" pitchFamily="18" charset="0"/>
                                  </a:rPr>
                                  <m:t>𝑝</m:t>
                                </m:r>
                                <m:r>
                                  <a:rPr lang="en-US" altLang="zh-CN" sz="1400" b="0" i="1" smtClean="0">
                                    <a:solidFill>
                                      <a:schemeClr val="bg1"/>
                                    </a:solidFill>
                                    <a:latin typeface="Cambria Math" panose="02040503050406030204" pitchFamily="18" charset="0"/>
                                  </a:rPr>
                                  <m:t>∧¬</m:t>
                                </m:r>
                                <m:r>
                                  <a:rPr lang="en-US" altLang="zh-CN" sz="1400" b="0" i="1" smtClean="0">
                                    <a:solidFill>
                                      <a:schemeClr val="bg1"/>
                                    </a:solidFill>
                                    <a:latin typeface="Cambria Math" panose="02040503050406030204" pitchFamily="18" charset="0"/>
                                  </a:rPr>
                                  <m:t>𝑞</m:t>
                                </m:r>
                              </m:oMath>
                            </m:oMathPara>
                          </a14:m>
                          <a:endParaRPr lang="zh-CN" altLang="en-US" sz="1400" b="0">
                            <a:solidFill>
                              <a:schemeClr val="bg1"/>
                            </a:solidFill>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schemeClr>
                        </a:solidFill>
                      </a:tcPr>
                    </a:tc>
                    <a:tc>
                      <a:txBody>
                        <a:bodyPr/>
                        <a:lstStyle/>
                        <a:p>
                          <a:pPr marL="0" algn="ctr" defTabSz="914400" rtl="0" eaLnBrk="1" latinLnBrk="0" hangingPunct="1"/>
                          <a14:m>
                            <m:oMathPara xmlns:m="http://schemas.openxmlformats.org/officeDocument/2006/math">
                              <m:oMathParaPr>
                                <m:jc m:val="centerGroup"/>
                              </m:oMathParaPr>
                              <m:oMath xmlns:m="http://schemas.openxmlformats.org/officeDocument/2006/math">
                                <m:r>
                                  <a:rPr lang="en-US" altLang="zh-CN" sz="1400" b="0" i="1" kern="1200" smtClean="0">
                                    <a:solidFill>
                                      <a:schemeClr val="bg1"/>
                                    </a:solidFill>
                                    <a:latin typeface="Cambria Math" panose="02040503050406030204" pitchFamily="18" charset="0"/>
                                    <a:ea typeface="+mn-ea"/>
                                    <a:cs typeface="+mn-cs"/>
                                  </a:rPr>
                                  <m:t>𝐵</m:t>
                                </m:r>
                                <m:r>
                                  <a:rPr lang="en-US" altLang="zh-CN" sz="1400" b="0" i="1" kern="1200" smtClean="0">
                                    <a:solidFill>
                                      <a:schemeClr val="bg1"/>
                                    </a:solidFill>
                                    <a:latin typeface="Cambria Math" panose="02040503050406030204" pitchFamily="18" charset="0"/>
                                    <a:ea typeface="+mn-ea"/>
                                    <a:cs typeface="+mn-cs"/>
                                  </a:rPr>
                                  <m:t>= </m:t>
                                </m:r>
                                <m:r>
                                  <a:rPr lang="en-US" altLang="zh-CN" sz="1400" b="0" i="1" kern="1200" smtClean="0">
                                    <a:solidFill>
                                      <a:schemeClr val="bg1"/>
                                    </a:solidFill>
                                    <a:latin typeface="Cambria Math" panose="02040503050406030204" pitchFamily="18" charset="0"/>
                                    <a:ea typeface="+mn-ea"/>
                                    <a:cs typeface="+mn-cs"/>
                                  </a:rPr>
                                  <m:t>𝑟</m:t>
                                </m:r>
                                <m:r>
                                  <a:rPr lang="en-US" altLang="zh-CN" sz="1400" b="0" i="1" kern="1200" smtClean="0">
                                    <a:solidFill>
                                      <a:schemeClr val="bg1"/>
                                    </a:solidFill>
                                    <a:latin typeface="Cambria Math" panose="02040503050406030204" pitchFamily="18" charset="0"/>
                                    <a:ea typeface="+mn-ea"/>
                                    <a:cs typeface="+mn-cs"/>
                                  </a:rPr>
                                  <m:t>∨</m:t>
                                </m:r>
                                <m:d>
                                  <m:dPr>
                                    <m:ctrlPr>
                                      <a:rPr lang="en-US" altLang="zh-CN" sz="1400" b="0" i="1" kern="1200" smtClean="0">
                                        <a:solidFill>
                                          <a:schemeClr val="bg1"/>
                                        </a:solidFill>
                                        <a:latin typeface="Cambria Math" panose="02040503050406030204" pitchFamily="18" charset="0"/>
                                        <a:ea typeface="+mn-ea"/>
                                        <a:cs typeface="+mn-cs"/>
                                      </a:rPr>
                                    </m:ctrlPr>
                                  </m:dPr>
                                  <m:e>
                                    <m:r>
                                      <a:rPr lang="en-US" altLang="zh-CN" sz="1400" b="0" i="1" kern="1200" smtClean="0">
                                        <a:solidFill>
                                          <a:schemeClr val="bg1"/>
                                        </a:solidFill>
                                        <a:latin typeface="Cambria Math" panose="02040503050406030204" pitchFamily="18" charset="0"/>
                                        <a:ea typeface="+mn-ea"/>
                                        <a:cs typeface="+mn-cs"/>
                                      </a:rPr>
                                      <m:t>𝑝</m:t>
                                    </m:r>
                                    <m:r>
                                      <a:rPr lang="en-US" altLang="zh-CN" sz="1400" b="0" i="1" kern="1200" smtClean="0">
                                        <a:solidFill>
                                          <a:schemeClr val="bg1"/>
                                        </a:solidFill>
                                        <a:latin typeface="Cambria Math" panose="02040503050406030204" pitchFamily="18" charset="0"/>
                                        <a:ea typeface="+mn-ea"/>
                                        <a:cs typeface="+mn-cs"/>
                                      </a:rPr>
                                      <m:t>∧¬</m:t>
                                    </m:r>
                                    <m:r>
                                      <a:rPr lang="en-US" altLang="zh-CN" sz="1400" b="0" i="1" kern="1200" smtClean="0">
                                        <a:solidFill>
                                          <a:schemeClr val="bg1"/>
                                        </a:solidFill>
                                        <a:latin typeface="Cambria Math" panose="02040503050406030204" pitchFamily="18" charset="0"/>
                                        <a:ea typeface="+mn-ea"/>
                                        <a:cs typeface="+mn-cs"/>
                                      </a:rPr>
                                      <m:t>𝑞</m:t>
                                    </m:r>
                                  </m:e>
                                </m:d>
                              </m:oMath>
                            </m:oMathPara>
                          </a14:m>
                          <a:endParaRPr lang="zh-CN" altLang="en-US" sz="1400" b="0" i="0" kern="1200">
                            <a:solidFill>
                              <a:schemeClr val="bg1"/>
                            </a:solidFill>
                            <a:latin typeface="Cambria Math" panose="02040503050406030204" pitchFamily="18" charset="0"/>
                            <a:ea typeface="+mn-ea"/>
                            <a:cs typeface="+mn-cs"/>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schemeClr>
                        </a:solidFill>
                      </a:tcPr>
                    </a:tc>
                    <a:tc>
                      <a:txBody>
                        <a:bodyPr/>
                        <a:lstStyle/>
                        <a:p>
                          <a:pPr marL="0" algn="ctr" defTabSz="914400" rtl="0" eaLnBrk="1" latinLnBrk="0" hangingPunct="1"/>
                          <a14:m>
                            <m:oMathPara xmlns:m="http://schemas.openxmlformats.org/officeDocument/2006/math">
                              <m:oMathParaPr>
                                <m:jc m:val="centerGroup"/>
                              </m:oMathParaPr>
                              <m:oMath xmlns:m="http://schemas.openxmlformats.org/officeDocument/2006/math">
                                <m:r>
                                  <a:rPr lang="en-US" altLang="zh-CN" sz="1400" b="0" i="1" kern="1200" smtClean="0">
                                    <a:solidFill>
                                      <a:schemeClr val="bg1"/>
                                    </a:solidFill>
                                    <a:latin typeface="Cambria Math" panose="02040503050406030204" pitchFamily="18" charset="0"/>
                                    <a:ea typeface="+mn-ea"/>
                                    <a:cs typeface="+mn-cs"/>
                                  </a:rPr>
                                  <m:t>𝑝</m:t>
                                </m:r>
                                <m:r>
                                  <a:rPr lang="en-US" altLang="zh-CN" sz="1400" b="0" i="1" kern="1200" smtClean="0">
                                    <a:solidFill>
                                      <a:schemeClr val="bg1"/>
                                    </a:solidFill>
                                    <a:latin typeface="Cambria Math" panose="02040503050406030204" pitchFamily="18" charset="0"/>
                                    <a:ea typeface="+mn-ea"/>
                                    <a:cs typeface="+mn-cs"/>
                                  </a:rPr>
                                  <m:t>∧</m:t>
                                </m:r>
                                <m:r>
                                  <a:rPr lang="en-US" altLang="zh-CN" sz="1400" b="0" i="1" kern="1200" smtClean="0">
                                    <a:solidFill>
                                      <a:schemeClr val="bg1"/>
                                    </a:solidFill>
                                    <a:latin typeface="Cambria Math" panose="02040503050406030204" pitchFamily="18" charset="0"/>
                                    <a:ea typeface="+mn-ea"/>
                                    <a:cs typeface="+mn-cs"/>
                                  </a:rPr>
                                  <m:t>𝑞</m:t>
                                </m:r>
                              </m:oMath>
                            </m:oMathPara>
                          </a14:m>
                          <a:endParaRPr lang="zh-CN" altLang="en-US" sz="1400" b="0" i="0" kern="1200">
                            <a:solidFill>
                              <a:schemeClr val="bg1"/>
                            </a:solidFill>
                            <a:latin typeface="Cambria Math" panose="02040503050406030204" pitchFamily="18" charset="0"/>
                            <a:ea typeface="+mn-ea"/>
                            <a:cs typeface="+mn-cs"/>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schemeClr>
                        </a:solidFill>
                      </a:tcPr>
                    </a:tc>
                    <a:tc>
                      <a:txBody>
                        <a:bodyPr/>
                        <a:lstStyle/>
                        <a:p>
                          <a:pPr marL="0" algn="ctr" defTabSz="914400" rtl="0" eaLnBrk="1" latinLnBrk="0" hangingPunct="1"/>
                          <a14:m>
                            <m:oMathPara xmlns:m="http://schemas.openxmlformats.org/officeDocument/2006/math">
                              <m:oMathParaPr>
                                <m:jc m:val="centerGroup"/>
                              </m:oMathParaPr>
                              <m:oMath xmlns:m="http://schemas.openxmlformats.org/officeDocument/2006/math">
                                <m:r>
                                  <a:rPr lang="en-US" altLang="zh-CN" sz="1400" b="0" i="1" kern="1200" smtClean="0">
                                    <a:solidFill>
                                      <a:schemeClr val="bg1"/>
                                    </a:solidFill>
                                    <a:latin typeface="Cambria Math" panose="02040503050406030204" pitchFamily="18" charset="0"/>
                                    <a:ea typeface="+mn-ea"/>
                                    <a:cs typeface="+mn-cs"/>
                                  </a:rPr>
                                  <m:t>𝐶</m:t>
                                </m:r>
                                <m:r>
                                  <a:rPr lang="en-US" altLang="zh-CN" sz="1400" b="0" i="1" kern="1200" smtClean="0">
                                    <a:solidFill>
                                      <a:schemeClr val="bg1"/>
                                    </a:solidFill>
                                    <a:latin typeface="Cambria Math" panose="02040503050406030204" pitchFamily="18" charset="0"/>
                                    <a:ea typeface="+mn-ea"/>
                                    <a:cs typeface="+mn-cs"/>
                                  </a:rPr>
                                  <m:t>=</m:t>
                                </m:r>
                                <m:r>
                                  <a:rPr lang="en-US" altLang="zh-CN" sz="1400" b="0" i="1" kern="1200" smtClean="0">
                                    <a:solidFill>
                                      <a:schemeClr val="bg1"/>
                                    </a:solidFill>
                                    <a:latin typeface="Cambria Math" panose="02040503050406030204" pitchFamily="18" charset="0"/>
                                    <a:ea typeface="+mn-ea"/>
                                    <a:cs typeface="+mn-cs"/>
                                  </a:rPr>
                                  <m:t>𝑟</m:t>
                                </m:r>
                                <m:r>
                                  <a:rPr lang="en-US" altLang="zh-CN" sz="1400" b="0" i="1" kern="1200" smtClean="0">
                                    <a:solidFill>
                                      <a:schemeClr val="bg1"/>
                                    </a:solidFill>
                                    <a:latin typeface="Cambria Math" panose="02040503050406030204" pitchFamily="18" charset="0"/>
                                    <a:ea typeface="+mn-ea"/>
                                    <a:cs typeface="+mn-cs"/>
                                  </a:rPr>
                                  <m:t>→</m:t>
                                </m:r>
                                <m:r>
                                  <a:rPr lang="en-US" altLang="zh-CN" sz="1400" b="0" i="1" kern="1200" smtClean="0">
                                    <a:solidFill>
                                      <a:schemeClr val="bg1"/>
                                    </a:solidFill>
                                    <a:latin typeface="Cambria Math" panose="02040503050406030204" pitchFamily="18" charset="0"/>
                                    <a:ea typeface="+mn-ea"/>
                                    <a:cs typeface="+mn-cs"/>
                                  </a:rPr>
                                  <m:t>𝑝</m:t>
                                </m:r>
                                <m:r>
                                  <a:rPr lang="en-US" altLang="zh-CN" sz="1400" b="0" i="1" kern="1200" smtClean="0">
                                    <a:solidFill>
                                      <a:schemeClr val="bg1"/>
                                    </a:solidFill>
                                    <a:latin typeface="Cambria Math" panose="02040503050406030204" pitchFamily="18" charset="0"/>
                                    <a:ea typeface="+mn-ea"/>
                                    <a:cs typeface="+mn-cs"/>
                                  </a:rPr>
                                  <m:t>∧</m:t>
                                </m:r>
                                <m:r>
                                  <a:rPr lang="en-US" altLang="zh-CN" sz="1400" b="0" i="1" kern="1200" smtClean="0">
                                    <a:solidFill>
                                      <a:schemeClr val="bg1"/>
                                    </a:solidFill>
                                    <a:latin typeface="Cambria Math" panose="02040503050406030204" pitchFamily="18" charset="0"/>
                                    <a:ea typeface="+mn-ea"/>
                                    <a:cs typeface="+mn-cs"/>
                                  </a:rPr>
                                  <m:t>𝑞</m:t>
                                </m:r>
                              </m:oMath>
                            </m:oMathPara>
                          </a14:m>
                          <a:endParaRPr lang="zh-CN" altLang="en-US" sz="1400" b="0" i="0" kern="1200">
                            <a:solidFill>
                              <a:schemeClr val="bg1"/>
                            </a:solidFill>
                            <a:latin typeface="Cambria Math" panose="02040503050406030204" pitchFamily="18" charset="0"/>
                            <a:ea typeface="+mn-ea"/>
                            <a:cs typeface="+mn-cs"/>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schemeClr>
                        </a:solidFill>
                      </a:tcPr>
                    </a:tc>
                    <a:tc>
                      <a:txBody>
                        <a:bodyPr/>
                        <a:lstStyle/>
                        <a:p>
                          <a:pPr marL="0" algn="ctr" defTabSz="914400" rtl="0" eaLnBrk="1" latinLnBrk="0" hangingPunct="1"/>
                          <a14:m>
                            <m:oMathPara xmlns:m="http://schemas.openxmlformats.org/officeDocument/2006/math">
                              <m:oMathParaPr>
                                <m:jc m:val="centerGroup"/>
                              </m:oMathParaPr>
                              <m:oMath xmlns:m="http://schemas.openxmlformats.org/officeDocument/2006/math">
                                <m:r>
                                  <a:rPr lang="en-US" altLang="zh-CN" sz="1400" b="0" i="1" smtClean="0">
                                    <a:solidFill>
                                      <a:schemeClr val="bg1"/>
                                    </a:solidFill>
                                    <a:latin typeface="Cambria Math" panose="02040503050406030204" pitchFamily="18" charset="0"/>
                                  </a:rPr>
                                  <m:t>𝐴</m:t>
                                </m:r>
                                <m:r>
                                  <a:rPr lang="en-US" altLang="zh-CN" sz="1400" b="0" i="1" kern="1200" smtClean="0">
                                    <a:solidFill>
                                      <a:schemeClr val="bg1"/>
                                    </a:solidFill>
                                    <a:latin typeface="Cambria Math" panose="02040503050406030204" pitchFamily="18" charset="0"/>
                                    <a:ea typeface="+mn-ea"/>
                                    <a:cs typeface="+mn-cs"/>
                                  </a:rPr>
                                  <m:t>=</m:t>
                                </m:r>
                                <m:r>
                                  <a:rPr lang="en-US" altLang="zh-CN" sz="1400" b="0" i="1" kern="1200" smtClean="0">
                                    <a:solidFill>
                                      <a:schemeClr val="bg1"/>
                                    </a:solidFill>
                                    <a:latin typeface="Cambria Math" panose="02040503050406030204" pitchFamily="18" charset="0"/>
                                    <a:ea typeface="+mn-ea"/>
                                    <a:cs typeface="+mn-cs"/>
                                  </a:rPr>
                                  <m:t>𝐵</m:t>
                                </m:r>
                                <m:r>
                                  <a:rPr lang="en-US" altLang="zh-CN" sz="1400" b="0" i="1" kern="1200" smtClean="0">
                                    <a:solidFill>
                                      <a:schemeClr val="bg1"/>
                                    </a:solidFill>
                                    <a:latin typeface="Cambria Math" panose="02040503050406030204" pitchFamily="18" charset="0"/>
                                    <a:ea typeface="+mn-ea"/>
                                    <a:cs typeface="+mn-cs"/>
                                  </a:rPr>
                                  <m:t>∧</m:t>
                                </m:r>
                                <m:r>
                                  <a:rPr lang="en-US" altLang="zh-CN" sz="1400" b="0" i="1" kern="1200" baseline="0" smtClean="0">
                                    <a:solidFill>
                                      <a:schemeClr val="bg1"/>
                                    </a:solidFill>
                                    <a:latin typeface="Cambria Math" panose="02040503050406030204" pitchFamily="18" charset="0"/>
                                    <a:ea typeface="+mn-ea"/>
                                    <a:cs typeface="+mn-cs"/>
                                  </a:rPr>
                                  <m:t>𝐶</m:t>
                                </m:r>
                              </m:oMath>
                            </m:oMathPara>
                          </a14:m>
                          <a:endParaRPr lang="zh-CN" altLang="en-US" sz="1400" b="0" i="1" kern="1200">
                            <a:solidFill>
                              <a:schemeClr val="bg1"/>
                            </a:solidFill>
                            <a:latin typeface="Cambria Math" panose="02040503050406030204" pitchFamily="18" charset="0"/>
                            <a:ea typeface="+mn-ea"/>
                            <a:cs typeface="+mn-cs"/>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schemeClr>
                        </a:solidFill>
                      </a:tcPr>
                    </a:tc>
                    <a:extLst>
                      <a:ext uri="{0D108BD9-81ED-4DB2-BD59-A6C34878D82A}">
                        <a16:rowId xmlns:a16="http://schemas.microsoft.com/office/drawing/2014/main" val="2136560173"/>
                      </a:ext>
                    </a:extLst>
                  </a:tr>
                  <a:tr h="327619">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a:solidFill>
                                <a:schemeClr val="accent2">
                                  <a:lumMod val="50000"/>
                                </a:schemeClr>
                              </a:solidFill>
                            </a:rPr>
                            <a:t>1</a:t>
                          </a:r>
                          <a:endParaRPr lang="zh-CN" altLang="en-US" sz="1400" b="1">
                            <a:solidFill>
                              <a:schemeClr val="accent2">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1178464426"/>
                      </a:ext>
                    </a:extLst>
                  </a:tr>
                  <a:tr h="327619">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a:solidFill>
                                <a:schemeClr val="accent2">
                                  <a:lumMod val="50000"/>
                                </a:schemeClr>
                              </a:solidFill>
                            </a:rPr>
                            <a:t>1</a:t>
                          </a:r>
                          <a:endParaRPr lang="zh-CN" altLang="en-US" sz="1400" b="1">
                            <a:solidFill>
                              <a:schemeClr val="accent2">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40000"/>
                            <a:lumOff val="6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rgbClr val="C00000"/>
                              </a:solidFill>
                              <a:latin typeface="+mn-lt"/>
                              <a:ea typeface="+mn-ea"/>
                              <a:cs typeface="+mn-cs"/>
                            </a:rPr>
                            <a:t>0</a:t>
                          </a: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40000"/>
                            <a:lumOff val="6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615803460"/>
                      </a:ext>
                    </a:extLst>
                  </a:tr>
                  <a:tr h="327619">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1981090712"/>
                      </a:ext>
                    </a:extLst>
                  </a:tr>
                  <a:tr h="327619">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40000"/>
                            <a:lumOff val="6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rgbClr val="C00000"/>
                              </a:solidFill>
                              <a:latin typeface="+mn-lt"/>
                              <a:ea typeface="+mn-ea"/>
                              <a:cs typeface="+mn-cs"/>
                            </a:rPr>
                            <a:t>0</a:t>
                          </a: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40000"/>
                            <a:lumOff val="6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2119871782"/>
                      </a:ext>
                    </a:extLst>
                  </a:tr>
                  <a:tr h="327619">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3361361477"/>
                      </a:ext>
                    </a:extLst>
                  </a:tr>
                  <a:tr h="327619">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40000"/>
                            <a:lumOff val="6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rgbClr val="C00000"/>
                              </a:solidFill>
                              <a:latin typeface="+mn-lt"/>
                              <a:ea typeface="+mn-ea"/>
                              <a:cs typeface="+mn-cs"/>
                            </a:rPr>
                            <a:t>0</a:t>
                          </a: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40000"/>
                            <a:lumOff val="6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2822622205"/>
                      </a:ext>
                    </a:extLst>
                  </a:tr>
                  <a:tr h="327619">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1068817845"/>
                      </a:ext>
                    </a:extLst>
                  </a:tr>
                  <a:tr h="327619">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40000"/>
                            <a:lumOff val="6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rgbClr val="C00000"/>
                              </a:solidFill>
                              <a:latin typeface="+mn-lt"/>
                              <a:ea typeface="+mn-ea"/>
                              <a:cs typeface="+mn-cs"/>
                            </a:rPr>
                            <a:t>1</a:t>
                          </a: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40000"/>
                            <a:lumOff val="6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1936679581"/>
                      </a:ext>
                    </a:extLst>
                  </a:tr>
                </a:tbl>
              </a:graphicData>
            </a:graphic>
          </p:graphicFrame>
        </mc:Choice>
        <mc:Fallback xmlns="">
          <p:graphicFrame>
            <p:nvGraphicFramePr>
              <p:cNvPr id="37" name="表格 36">
                <a:extLst>
                  <a:ext uri="{FF2B5EF4-FFF2-40B4-BE49-F238E27FC236}">
                    <a16:creationId xmlns:a16="http://schemas.microsoft.com/office/drawing/2014/main" id="{A3CC7E57-B3AF-4781-B673-96BAAC313606}"/>
                  </a:ext>
                </a:extLst>
              </p:cNvPr>
              <p:cNvGraphicFramePr>
                <a:graphicFrameLocks noGrp="1"/>
              </p:cNvGraphicFramePr>
              <p:nvPr>
                <p:extLst>
                  <p:ext uri="{D42A27DB-BD31-4B8C-83A1-F6EECF244321}">
                    <p14:modId xmlns:p14="http://schemas.microsoft.com/office/powerpoint/2010/main" val="1089885474"/>
                  </p:ext>
                </p:extLst>
              </p:nvPr>
            </p:nvGraphicFramePr>
            <p:xfrm>
              <a:off x="4634197" y="2804861"/>
              <a:ext cx="6997814" cy="2991792"/>
            </p:xfrm>
            <a:graphic>
              <a:graphicData uri="http://schemas.openxmlformats.org/drawingml/2006/table">
                <a:tbl>
                  <a:tblPr firstRow="1" bandRow="1">
                    <a:tableStyleId>{5C22544A-7EE6-4342-B048-85BDC9FD1C3A}</a:tableStyleId>
                  </a:tblPr>
                  <a:tblGrid>
                    <a:gridCol w="352642">
                      <a:extLst>
                        <a:ext uri="{9D8B030D-6E8A-4147-A177-3AD203B41FA5}">
                          <a16:colId xmlns:a16="http://schemas.microsoft.com/office/drawing/2014/main" val="3646969759"/>
                        </a:ext>
                      </a:extLst>
                    </a:gridCol>
                    <a:gridCol w="424475">
                      <a:extLst>
                        <a:ext uri="{9D8B030D-6E8A-4147-A177-3AD203B41FA5}">
                          <a16:colId xmlns:a16="http://schemas.microsoft.com/office/drawing/2014/main" val="2385045719"/>
                        </a:ext>
                      </a:extLst>
                    </a:gridCol>
                    <a:gridCol w="411416">
                      <a:extLst>
                        <a:ext uri="{9D8B030D-6E8A-4147-A177-3AD203B41FA5}">
                          <a16:colId xmlns:a16="http://schemas.microsoft.com/office/drawing/2014/main" val="2657298211"/>
                        </a:ext>
                      </a:extLst>
                    </a:gridCol>
                    <a:gridCol w="516606">
                      <a:extLst>
                        <a:ext uri="{9D8B030D-6E8A-4147-A177-3AD203B41FA5}">
                          <a16:colId xmlns:a16="http://schemas.microsoft.com/office/drawing/2014/main" val="2026744481"/>
                        </a:ext>
                      </a:extLst>
                    </a:gridCol>
                    <a:gridCol w="796709">
                      <a:extLst>
                        <a:ext uri="{9D8B030D-6E8A-4147-A177-3AD203B41FA5}">
                          <a16:colId xmlns:a16="http://schemas.microsoft.com/office/drawing/2014/main" val="1157612828"/>
                        </a:ext>
                      </a:extLst>
                    </a:gridCol>
                    <a:gridCol w="1593418">
                      <a:extLst>
                        <a:ext uri="{9D8B030D-6E8A-4147-A177-3AD203B41FA5}">
                          <a16:colId xmlns:a16="http://schemas.microsoft.com/office/drawing/2014/main" val="1060052825"/>
                        </a:ext>
                      </a:extLst>
                    </a:gridCol>
                    <a:gridCol w="666101">
                      <a:extLst>
                        <a:ext uri="{9D8B030D-6E8A-4147-A177-3AD203B41FA5}">
                          <a16:colId xmlns:a16="http://schemas.microsoft.com/office/drawing/2014/main" val="1950704489"/>
                        </a:ext>
                      </a:extLst>
                    </a:gridCol>
                    <a:gridCol w="1273428">
                      <a:extLst>
                        <a:ext uri="{9D8B030D-6E8A-4147-A177-3AD203B41FA5}">
                          <a16:colId xmlns:a16="http://schemas.microsoft.com/office/drawing/2014/main" val="1122696659"/>
                        </a:ext>
                      </a:extLst>
                    </a:gridCol>
                    <a:gridCol w="963019">
                      <a:extLst>
                        <a:ext uri="{9D8B030D-6E8A-4147-A177-3AD203B41FA5}">
                          <a16:colId xmlns:a16="http://schemas.microsoft.com/office/drawing/2014/main" val="3752349070"/>
                        </a:ext>
                      </a:extLst>
                    </a:gridCol>
                  </a:tblGrid>
                  <a:tr h="370840">
                    <a:tc>
                      <a:txBody>
                        <a:bodyPr/>
                        <a:lstStyle/>
                        <a:p>
                          <a:endParaRPr lang="zh-CN"/>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13"/>
                          <a:stretch>
                            <a:fillRect l="-1724" t="-1639" r="-1882759" b="-719672"/>
                          </a:stretch>
                        </a:blipFill>
                      </a:tcPr>
                    </a:tc>
                    <a:tc>
                      <a:txBody>
                        <a:bodyPr/>
                        <a:lstStyle/>
                        <a:p>
                          <a:endParaRPr lang="zh-CN"/>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13"/>
                          <a:stretch>
                            <a:fillRect l="-84286" t="-1639" r="-1460000" b="-719672"/>
                          </a:stretch>
                        </a:blipFill>
                      </a:tcPr>
                    </a:tc>
                    <a:tc>
                      <a:txBody>
                        <a:bodyPr/>
                        <a:lstStyle/>
                        <a:p>
                          <a:endParaRPr lang="zh-CN"/>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13"/>
                          <a:stretch>
                            <a:fillRect l="-192537" t="-1639" r="-1425373" b="-719672"/>
                          </a:stretch>
                        </a:blipFill>
                      </a:tcPr>
                    </a:tc>
                    <a:tc>
                      <a:txBody>
                        <a:bodyPr/>
                        <a:lstStyle/>
                        <a:p>
                          <a:endParaRPr lang="zh-CN"/>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13"/>
                          <a:stretch>
                            <a:fillRect l="-230588" t="-1639" r="-1023529" b="-719672"/>
                          </a:stretch>
                        </a:blipFill>
                      </a:tcPr>
                    </a:tc>
                    <a:tc>
                      <a:txBody>
                        <a:bodyPr/>
                        <a:lstStyle/>
                        <a:p>
                          <a:endParaRPr lang="zh-CN"/>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13"/>
                          <a:stretch>
                            <a:fillRect l="-214504" t="-1639" r="-564122" b="-719672"/>
                          </a:stretch>
                        </a:blipFill>
                      </a:tcPr>
                    </a:tc>
                    <a:tc>
                      <a:txBody>
                        <a:bodyPr/>
                        <a:lstStyle/>
                        <a:p>
                          <a:endParaRPr lang="zh-CN"/>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13"/>
                          <a:stretch>
                            <a:fillRect l="-157854" t="-1639" r="-183142" b="-719672"/>
                          </a:stretch>
                        </a:blipFill>
                      </a:tcPr>
                    </a:tc>
                    <a:tc>
                      <a:txBody>
                        <a:bodyPr/>
                        <a:lstStyle/>
                        <a:p>
                          <a:endParaRPr lang="zh-CN"/>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13"/>
                          <a:stretch>
                            <a:fillRect l="-611818" t="-1639" r="-334545" b="-719672"/>
                          </a:stretch>
                        </a:blipFill>
                      </a:tcPr>
                    </a:tc>
                    <a:tc>
                      <a:txBody>
                        <a:bodyPr/>
                        <a:lstStyle/>
                        <a:p>
                          <a:endParaRPr lang="zh-CN"/>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13"/>
                          <a:stretch>
                            <a:fillRect l="-374641" t="-1639" r="-76077" b="-719672"/>
                          </a:stretch>
                        </a:blipFill>
                      </a:tcPr>
                    </a:tc>
                    <a:tc>
                      <a:txBody>
                        <a:bodyPr/>
                        <a:lstStyle/>
                        <a:p>
                          <a:endParaRPr lang="zh-CN"/>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13"/>
                          <a:stretch>
                            <a:fillRect l="-627848" t="-1639" r="-633" b="-719672"/>
                          </a:stretch>
                        </a:blipFill>
                      </a:tcPr>
                    </a:tc>
                    <a:extLst>
                      <a:ext uri="{0D108BD9-81ED-4DB2-BD59-A6C34878D82A}">
                        <a16:rowId xmlns:a16="http://schemas.microsoft.com/office/drawing/2014/main" val="2136560173"/>
                      </a:ext>
                    </a:extLst>
                  </a:tr>
                  <a:tr h="327619">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a:solidFill>
                                <a:schemeClr val="accent2">
                                  <a:lumMod val="50000"/>
                                </a:schemeClr>
                              </a:solidFill>
                            </a:rPr>
                            <a:t>1</a:t>
                          </a:r>
                          <a:endParaRPr lang="zh-CN" altLang="en-US" sz="1400" b="1">
                            <a:solidFill>
                              <a:schemeClr val="accent2">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1178464426"/>
                      </a:ext>
                    </a:extLst>
                  </a:tr>
                  <a:tr h="327619">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a:solidFill>
                                <a:schemeClr val="accent2">
                                  <a:lumMod val="50000"/>
                                </a:schemeClr>
                              </a:solidFill>
                            </a:rPr>
                            <a:t>1</a:t>
                          </a:r>
                          <a:endParaRPr lang="zh-CN" altLang="en-US" sz="1400" b="1">
                            <a:solidFill>
                              <a:schemeClr val="accent2">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40000"/>
                            <a:lumOff val="6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rgbClr val="C00000"/>
                              </a:solidFill>
                              <a:latin typeface="+mn-lt"/>
                              <a:ea typeface="+mn-ea"/>
                              <a:cs typeface="+mn-cs"/>
                            </a:rPr>
                            <a:t>0</a:t>
                          </a: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40000"/>
                            <a:lumOff val="6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615803460"/>
                      </a:ext>
                    </a:extLst>
                  </a:tr>
                  <a:tr h="327619">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1981090712"/>
                      </a:ext>
                    </a:extLst>
                  </a:tr>
                  <a:tr h="327619">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40000"/>
                            <a:lumOff val="6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rgbClr val="C00000"/>
                              </a:solidFill>
                              <a:latin typeface="+mn-lt"/>
                              <a:ea typeface="+mn-ea"/>
                              <a:cs typeface="+mn-cs"/>
                            </a:rPr>
                            <a:t>0</a:t>
                          </a: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40000"/>
                            <a:lumOff val="6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2119871782"/>
                      </a:ext>
                    </a:extLst>
                  </a:tr>
                  <a:tr h="327619">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3361361477"/>
                      </a:ext>
                    </a:extLst>
                  </a:tr>
                  <a:tr h="327619">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40000"/>
                            <a:lumOff val="6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rgbClr val="C00000"/>
                              </a:solidFill>
                              <a:latin typeface="+mn-lt"/>
                              <a:ea typeface="+mn-ea"/>
                              <a:cs typeface="+mn-cs"/>
                            </a:rPr>
                            <a:t>0</a:t>
                          </a: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40000"/>
                            <a:lumOff val="6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2822622205"/>
                      </a:ext>
                    </a:extLst>
                  </a:tr>
                  <a:tr h="327619">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1068817845"/>
                      </a:ext>
                    </a:extLst>
                  </a:tr>
                  <a:tr h="327619">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40000"/>
                            <a:lumOff val="6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rgbClr val="C00000"/>
                              </a:solidFill>
                              <a:latin typeface="+mn-lt"/>
                              <a:ea typeface="+mn-ea"/>
                              <a:cs typeface="+mn-cs"/>
                            </a:rPr>
                            <a:t>1</a:t>
                          </a: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40000"/>
                            <a:lumOff val="6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1936679581"/>
                      </a:ext>
                    </a:extLst>
                  </a:tr>
                </a:tbl>
              </a:graphicData>
            </a:graphic>
          </p:graphicFrame>
        </mc:Fallback>
      </mc:AlternateContent>
    </p:spTree>
    <p:extLst>
      <p:ext uri="{BB962C8B-B14F-4D97-AF65-F5344CB8AC3E}">
        <p14:creationId xmlns:p14="http://schemas.microsoft.com/office/powerpoint/2010/main" val="31887448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命题逻辑公式的语义</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第三讲 命题逻辑公式语法和语义</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A84936A-AD8A-4245-A4DE-139658DA8B11}" type="slidenum">
              <a:rPr lang="en-US" altLang="zh-CN" smtClean="0">
                <a:latin typeface="Arial" panose="020B0604020202020204" pitchFamily="34" charset="0"/>
                <a:ea typeface="楷体" panose="02010609060101010101" pitchFamily="49" charset="-122"/>
                <a:cs typeface="Arial" panose="020B0604020202020204" pitchFamily="34" charset="0"/>
              </a:rPr>
              <a:t>28</a:t>
            </a:fld>
            <a:r>
              <a:rPr lang="en-US" altLang="zh-CN">
                <a:latin typeface="Arial" panose="020B0604020202020204" pitchFamily="34" charset="0"/>
                <a:ea typeface="楷体" panose="02010609060101010101" pitchFamily="49" charset="-122"/>
                <a:cs typeface="Arial" panose="020B0604020202020204" pitchFamily="34" charset="0"/>
              </a:rPr>
              <a:t>/38</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快速构造命题逻辑公式真值表举例</a:t>
            </a: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0CB59A24-8899-43DE-9679-423294C551C0}"/>
                  </a:ext>
                </a:extLst>
              </p:cNvPr>
              <p:cNvSpPr txBox="1"/>
              <p:nvPr/>
            </p:nvSpPr>
            <p:spPr>
              <a:xfrm>
                <a:off x="569842" y="1108803"/>
                <a:ext cx="8743840" cy="1431161"/>
              </a:xfrm>
              <a:prstGeom prst="rect">
                <a:avLst/>
              </a:prstGeom>
              <a:solidFill>
                <a:srgbClr val="E5EFE5"/>
              </a:solidFill>
            </p:spPr>
            <p:txBody>
              <a:bodyPr wrap="square" rtlCol="0">
                <a:spAutoFit/>
              </a:bodyPr>
              <a:lstStyle/>
              <a:p>
                <a:pPr>
                  <a:spcBef>
                    <a:spcPts val="300"/>
                  </a:spcBef>
                  <a:spcAft>
                    <a:spcPts val="300"/>
                  </a:spcAft>
                </a:pPr>
                <a:r>
                  <a:rPr lang="zh-CN" altLang="en-US" sz="2000" b="1" dirty="0">
                    <a:solidFill>
                      <a:srgbClr val="002060"/>
                    </a:solidFill>
                    <a:latin typeface="楷体" panose="02010609060101010101" pitchFamily="49" charset="-122"/>
                    <a:ea typeface="楷体" panose="02010609060101010101" pitchFamily="49" charset="-122"/>
                  </a:rPr>
                  <a:t>构造公式</a:t>
                </a:r>
                <a14:m>
                  <m:oMath xmlns:m="http://schemas.openxmlformats.org/officeDocument/2006/math">
                    <m:r>
                      <a:rPr lang="en-US" altLang="zh-CN" sz="2000" b="1" i="1" smtClean="0">
                        <a:solidFill>
                          <a:srgbClr val="002060"/>
                        </a:solidFill>
                        <a:latin typeface="Cambria Math" panose="02040503050406030204" pitchFamily="18" charset="0"/>
                      </a:rPr>
                      <m:t>𝑨</m:t>
                    </m:r>
                    <m:r>
                      <a:rPr lang="en-US" altLang="zh-CN" sz="2000" b="1" i="1" smtClean="0">
                        <a:solidFill>
                          <a:srgbClr val="002060"/>
                        </a:solidFill>
                        <a:latin typeface="Cambria Math" panose="02040503050406030204" pitchFamily="18" charset="0"/>
                      </a:rPr>
                      <m:t>=</m:t>
                    </m:r>
                    <m:r>
                      <a:rPr lang="en-US" altLang="zh-CN" sz="2000" b="1" i="0" smtClean="0">
                        <a:solidFill>
                          <a:srgbClr val="002060"/>
                        </a:solidFill>
                        <a:latin typeface="Cambria Math" panose="02040503050406030204" pitchFamily="18" charset="0"/>
                      </a:rPr>
                      <m:t> </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𝒓</m:t>
                    </m:r>
                    <m:r>
                      <a:rPr lang="en-US" altLang="zh-CN" sz="2000" b="1" i="1" smtClean="0">
                        <a:solidFill>
                          <a:srgbClr val="002060"/>
                        </a:solidFill>
                        <a:latin typeface="Cambria Math" panose="02040503050406030204" pitchFamily="18" charset="0"/>
                      </a:rPr>
                      <m:t>∨</m:t>
                    </m:r>
                    <m:d>
                      <m:dPr>
                        <m:ctrlPr>
                          <a:rPr lang="en-US" altLang="zh-CN" sz="2000" b="1" i="1" smtClean="0">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𝒑</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𝒒</m:t>
                        </m:r>
                      </m:e>
                    </m:d>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𝒓</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𝒑</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𝒒</m:t>
                    </m:r>
                    <m:r>
                      <a:rPr lang="en-US" altLang="zh-CN" sz="2000" b="1" i="1" smtClean="0">
                        <a:solidFill>
                          <a:srgbClr val="002060"/>
                        </a:solidFill>
                        <a:latin typeface="Cambria Math" panose="02040503050406030204" pitchFamily="18" charset="0"/>
                      </a:rPr>
                      <m:t>)</m:t>
                    </m:r>
                  </m:oMath>
                </a14:m>
                <a:r>
                  <a:rPr lang="zh-CN" altLang="en-US" sz="2000" b="1" dirty="0">
                    <a:solidFill>
                      <a:srgbClr val="002060"/>
                    </a:solidFill>
                    <a:latin typeface="楷体" panose="02010609060101010101" pitchFamily="49" charset="-122"/>
                    <a:ea typeface="楷体" panose="02010609060101010101" pitchFamily="49" charset="-122"/>
                  </a:rPr>
                  <a:t>的真值表</a:t>
                </a:r>
              </a:p>
              <a:p>
                <a:pPr marL="285750" indent="-285750">
                  <a:spcBef>
                    <a:spcPts val="300"/>
                  </a:spcBef>
                  <a:spcAft>
                    <a:spcPts val="300"/>
                  </a:spcAft>
                  <a:buFont typeface="Arial" panose="020B0604020202020204" pitchFamily="34" charset="0"/>
                  <a:buChar char="•"/>
                </a:pPr>
                <a:r>
                  <a:rPr lang="zh-CN" altLang="en-US" b="1" i="0" dirty="0">
                    <a:solidFill>
                      <a:srgbClr val="C00000"/>
                    </a:solidFill>
                    <a:latin typeface="+mj-lt"/>
                  </a:rPr>
                  <a:t>第一行按照计算顺序列出子公式，可用大写字母代表子公式</a:t>
                </a:r>
                <a:endParaRPr lang="en-US" altLang="zh-CN" b="1" i="0" dirty="0">
                  <a:solidFill>
                    <a:srgbClr val="C00000"/>
                  </a:solidFill>
                  <a:latin typeface="+mj-lt"/>
                </a:endParaRPr>
              </a:p>
              <a:p>
                <a:pPr marL="285750" indent="-285750">
                  <a:spcBef>
                    <a:spcPts val="300"/>
                  </a:spcBef>
                  <a:spcAft>
                    <a:spcPts val="300"/>
                  </a:spcAft>
                  <a:buFont typeface="Arial" panose="020B0604020202020204" pitchFamily="34" charset="0"/>
                  <a:buChar char="•"/>
                </a:pPr>
                <a:r>
                  <a:rPr lang="zh-CN" altLang="en-US" b="1" dirty="0">
                    <a:solidFill>
                      <a:srgbClr val="C00000"/>
                    </a:solidFill>
                    <a:latin typeface="+mj-lt"/>
                  </a:rPr>
                  <a:t>基于逻辑运算符特点和真值赋值函数排列顺序快速确定每个表格单元的真值</a:t>
                </a:r>
                <a:endParaRPr lang="en-US" altLang="zh-CN" b="1" dirty="0">
                  <a:solidFill>
                    <a:srgbClr val="C00000"/>
                  </a:solidFill>
                  <a:latin typeface="+mj-lt"/>
                </a:endParaRPr>
              </a:p>
              <a:p>
                <a:pPr marL="742950" lvl="1" indent="-285750">
                  <a:spcBef>
                    <a:spcPts val="300"/>
                  </a:spcBef>
                  <a:spcAft>
                    <a:spcPts val="300"/>
                  </a:spcAft>
                  <a:buFont typeface="Arial" panose="020B0604020202020204" pitchFamily="34" charset="0"/>
                  <a:buChar char="•"/>
                </a:pPr>
                <a:r>
                  <a:rPr lang="zh-CN" altLang="en-US" sz="1600" b="1" dirty="0">
                    <a:solidFill>
                      <a:schemeClr val="accent6">
                        <a:lumMod val="50000"/>
                      </a:schemeClr>
                    </a:solidFill>
                    <a:latin typeface="楷体" panose="02010609060101010101" pitchFamily="49" charset="-122"/>
                    <a:ea typeface="楷体" panose="02010609060101010101" pitchFamily="49" charset="-122"/>
                  </a:rPr>
                  <a:t>合取：第二个合取分支真值为假，整个合取式真值为假，否则等于第一个合取分支真值</a:t>
                </a:r>
              </a:p>
            </p:txBody>
          </p:sp>
        </mc:Choice>
        <mc:Fallback xmlns="">
          <p:sp>
            <p:nvSpPr>
              <p:cNvPr id="11" name="文本框 10">
                <a:extLst>
                  <a:ext uri="{FF2B5EF4-FFF2-40B4-BE49-F238E27FC236}">
                    <a16:creationId xmlns:a16="http://schemas.microsoft.com/office/drawing/2014/main" id="{0CB59A24-8899-43DE-9679-423294C551C0}"/>
                  </a:ext>
                </a:extLst>
              </p:cNvPr>
              <p:cNvSpPr txBox="1">
                <a:spLocks noRot="1" noChangeAspect="1" noMove="1" noResize="1" noEditPoints="1" noAdjustHandles="1" noChangeArrowheads="1" noChangeShapeType="1" noTextEdit="1"/>
              </p:cNvSpPr>
              <p:nvPr/>
            </p:nvSpPr>
            <p:spPr>
              <a:xfrm>
                <a:off x="569842" y="1108803"/>
                <a:ext cx="8743840" cy="1431161"/>
              </a:xfrm>
              <a:prstGeom prst="rect">
                <a:avLst/>
              </a:prstGeom>
              <a:blipFill>
                <a:blip r:embed="rId2"/>
                <a:stretch>
                  <a:fillRect l="-697" t="-3404" b="-4681"/>
                </a:stretch>
              </a:blipFill>
            </p:spPr>
            <p:txBody>
              <a:bodyPr/>
              <a:lstStyle/>
              <a:p>
                <a:r>
                  <a:rPr lang="zh-CN" altLang="en-US">
                    <a:noFill/>
                  </a:rPr>
                  <a:t> </a:t>
                </a:r>
              </a:p>
            </p:txBody>
          </p:sp>
        </mc:Fallback>
      </mc:AlternateContent>
      <p:grpSp>
        <p:nvGrpSpPr>
          <p:cNvPr id="12" name="组合 11">
            <a:extLst>
              <a:ext uri="{FF2B5EF4-FFF2-40B4-BE49-F238E27FC236}">
                <a16:creationId xmlns:a16="http://schemas.microsoft.com/office/drawing/2014/main" id="{20F4020D-0F7D-439F-AC26-07AA140BBE26}"/>
              </a:ext>
            </a:extLst>
          </p:cNvPr>
          <p:cNvGrpSpPr/>
          <p:nvPr/>
        </p:nvGrpSpPr>
        <p:grpSpPr>
          <a:xfrm>
            <a:off x="569842" y="2704807"/>
            <a:ext cx="3682122" cy="3221507"/>
            <a:chOff x="1788669" y="2359126"/>
            <a:chExt cx="3917501" cy="3374884"/>
          </a:xfrm>
        </p:grpSpPr>
        <mc:AlternateContent xmlns:mc="http://schemas.openxmlformats.org/markup-compatibility/2006" xmlns:a14="http://schemas.microsoft.com/office/drawing/2010/main">
          <mc:Choice Requires="a14">
            <p:sp>
              <p:nvSpPr>
                <p:cNvPr id="13" name="椭圆 12">
                  <a:extLst>
                    <a:ext uri="{FF2B5EF4-FFF2-40B4-BE49-F238E27FC236}">
                      <a16:creationId xmlns:a16="http://schemas.microsoft.com/office/drawing/2014/main" id="{5AEBE650-6E50-4E6E-8EE3-2A25E0121B18}"/>
                    </a:ext>
                  </a:extLst>
                </p:cNvPr>
                <p:cNvSpPr/>
                <p:nvPr/>
              </p:nvSpPr>
              <p:spPr>
                <a:xfrm>
                  <a:off x="3261879" y="2359126"/>
                  <a:ext cx="351183" cy="32234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smtClean="0">
                            <a:solidFill>
                              <a:srgbClr val="002060"/>
                            </a:solidFill>
                            <a:latin typeface="Cambria Math" panose="02040503050406030204" pitchFamily="18" charset="0"/>
                          </a:rPr>
                          <m:t>∧</m:t>
                        </m:r>
                      </m:oMath>
                    </m:oMathPara>
                  </a14:m>
                  <a:endParaRPr lang="zh-CN" altLang="en-US">
                    <a:solidFill>
                      <a:srgbClr val="002060"/>
                    </a:solidFill>
                  </a:endParaRPr>
                </a:p>
              </p:txBody>
            </p:sp>
          </mc:Choice>
          <mc:Fallback xmlns="">
            <p:sp>
              <p:nvSpPr>
                <p:cNvPr id="3" name="椭圆 2">
                  <a:extLst>
                    <a:ext uri="{FF2B5EF4-FFF2-40B4-BE49-F238E27FC236}">
                      <a16:creationId xmlns:a16="http://schemas.microsoft.com/office/drawing/2014/main" id="{42EF00DB-E826-4404-AB41-7487F3B7CB3C}"/>
                    </a:ext>
                  </a:extLst>
                </p:cNvPr>
                <p:cNvSpPr>
                  <a:spLocks noRot="1" noChangeAspect="1" noMove="1" noResize="1" noEditPoints="1" noAdjustHandles="1" noChangeArrowheads="1" noChangeShapeType="1" noTextEdit="1"/>
                </p:cNvSpPr>
                <p:nvPr/>
              </p:nvSpPr>
              <p:spPr>
                <a:xfrm>
                  <a:off x="3261879" y="2359126"/>
                  <a:ext cx="351183" cy="322342"/>
                </a:xfrm>
                <a:prstGeom prst="ellipse">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椭圆 13">
                  <a:extLst>
                    <a:ext uri="{FF2B5EF4-FFF2-40B4-BE49-F238E27FC236}">
                      <a16:creationId xmlns:a16="http://schemas.microsoft.com/office/drawing/2014/main" id="{F5E455A7-841B-440A-BA89-66D9D7C0D556}"/>
                    </a:ext>
                  </a:extLst>
                </p:cNvPr>
                <p:cNvSpPr/>
                <p:nvPr/>
              </p:nvSpPr>
              <p:spPr>
                <a:xfrm>
                  <a:off x="2295936" y="3032010"/>
                  <a:ext cx="351183" cy="32234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b="0" i="1" smtClean="0">
                            <a:solidFill>
                              <a:srgbClr val="002060"/>
                            </a:solidFill>
                            <a:latin typeface="Cambria Math" panose="02040503050406030204" pitchFamily="18" charset="0"/>
                          </a:rPr>
                          <m:t>∨</m:t>
                        </m:r>
                      </m:oMath>
                    </m:oMathPara>
                  </a14:m>
                  <a:endParaRPr lang="zh-CN" altLang="en-US">
                    <a:solidFill>
                      <a:srgbClr val="002060"/>
                    </a:solidFill>
                  </a:endParaRPr>
                </a:p>
              </p:txBody>
            </p:sp>
          </mc:Choice>
          <mc:Fallback xmlns="">
            <p:sp>
              <p:nvSpPr>
                <p:cNvPr id="12" name="椭圆 11">
                  <a:extLst>
                    <a:ext uri="{FF2B5EF4-FFF2-40B4-BE49-F238E27FC236}">
                      <a16:creationId xmlns:a16="http://schemas.microsoft.com/office/drawing/2014/main" id="{8B114A17-3CFF-498A-AC6C-3BE783C0E3B0}"/>
                    </a:ext>
                  </a:extLst>
                </p:cNvPr>
                <p:cNvSpPr>
                  <a:spLocks noRot="1" noChangeAspect="1" noMove="1" noResize="1" noEditPoints="1" noAdjustHandles="1" noChangeArrowheads="1" noChangeShapeType="1" noTextEdit="1"/>
                </p:cNvSpPr>
                <p:nvPr/>
              </p:nvSpPr>
              <p:spPr>
                <a:xfrm>
                  <a:off x="2295936" y="3032010"/>
                  <a:ext cx="351183" cy="322342"/>
                </a:xfrm>
                <a:prstGeom prst="ellipse">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椭圆 14">
                  <a:extLst>
                    <a:ext uri="{FF2B5EF4-FFF2-40B4-BE49-F238E27FC236}">
                      <a16:creationId xmlns:a16="http://schemas.microsoft.com/office/drawing/2014/main" id="{A0ADBB86-AF68-4203-9FA3-280E6FBDF47A}"/>
                    </a:ext>
                  </a:extLst>
                </p:cNvPr>
                <p:cNvSpPr/>
                <p:nvPr/>
              </p:nvSpPr>
              <p:spPr>
                <a:xfrm>
                  <a:off x="4191744" y="3042524"/>
                  <a:ext cx="351183" cy="32234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smtClean="0">
                            <a:solidFill>
                              <a:srgbClr val="002060"/>
                            </a:solidFill>
                            <a:latin typeface="Cambria Math" panose="02040503050406030204" pitchFamily="18" charset="0"/>
                          </a:rPr>
                          <m:t>→</m:t>
                        </m:r>
                      </m:oMath>
                    </m:oMathPara>
                  </a14:m>
                  <a:endParaRPr lang="zh-CN" altLang="en-US">
                    <a:solidFill>
                      <a:srgbClr val="002060"/>
                    </a:solidFill>
                  </a:endParaRPr>
                </a:p>
              </p:txBody>
            </p:sp>
          </mc:Choice>
          <mc:Fallback xmlns="">
            <p:sp>
              <p:nvSpPr>
                <p:cNvPr id="13" name="椭圆 12">
                  <a:extLst>
                    <a:ext uri="{FF2B5EF4-FFF2-40B4-BE49-F238E27FC236}">
                      <a16:creationId xmlns:a16="http://schemas.microsoft.com/office/drawing/2014/main" id="{E2251447-783F-4597-9671-4C59987348FA}"/>
                    </a:ext>
                  </a:extLst>
                </p:cNvPr>
                <p:cNvSpPr>
                  <a:spLocks noRot="1" noChangeAspect="1" noMove="1" noResize="1" noEditPoints="1" noAdjustHandles="1" noChangeArrowheads="1" noChangeShapeType="1" noTextEdit="1"/>
                </p:cNvSpPr>
                <p:nvPr/>
              </p:nvSpPr>
              <p:spPr>
                <a:xfrm>
                  <a:off x="4191744" y="3042524"/>
                  <a:ext cx="351183" cy="322342"/>
                </a:xfrm>
                <a:prstGeom prst="ellipse">
                  <a:avLst/>
                </a:prstGeom>
                <a:blipFill>
                  <a:blip r:embed="rId5"/>
                  <a:stretch>
                    <a:fillRect l="-16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椭圆 15">
                  <a:extLst>
                    <a:ext uri="{FF2B5EF4-FFF2-40B4-BE49-F238E27FC236}">
                      <a16:creationId xmlns:a16="http://schemas.microsoft.com/office/drawing/2014/main" id="{1467C62B-3BF2-43D6-98B5-B33B0A4A294E}"/>
                    </a:ext>
                  </a:extLst>
                </p:cNvPr>
                <p:cNvSpPr/>
                <p:nvPr/>
              </p:nvSpPr>
              <p:spPr>
                <a:xfrm>
                  <a:off x="2849217" y="3869889"/>
                  <a:ext cx="351183" cy="32234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smtClean="0">
                            <a:solidFill>
                              <a:srgbClr val="002060"/>
                            </a:solidFill>
                            <a:latin typeface="Cambria Math" panose="02040503050406030204" pitchFamily="18" charset="0"/>
                          </a:rPr>
                          <m:t>∧</m:t>
                        </m:r>
                      </m:oMath>
                    </m:oMathPara>
                  </a14:m>
                  <a:endParaRPr lang="zh-CN" altLang="en-US">
                    <a:solidFill>
                      <a:srgbClr val="002060"/>
                    </a:solidFill>
                  </a:endParaRPr>
                </a:p>
              </p:txBody>
            </p:sp>
          </mc:Choice>
          <mc:Fallback xmlns="">
            <p:sp>
              <p:nvSpPr>
                <p:cNvPr id="14" name="椭圆 13">
                  <a:extLst>
                    <a:ext uri="{FF2B5EF4-FFF2-40B4-BE49-F238E27FC236}">
                      <a16:creationId xmlns:a16="http://schemas.microsoft.com/office/drawing/2014/main" id="{8E4ED44A-EE41-4B40-8762-2EDA0584E153}"/>
                    </a:ext>
                  </a:extLst>
                </p:cNvPr>
                <p:cNvSpPr>
                  <a:spLocks noRot="1" noChangeAspect="1" noMove="1" noResize="1" noEditPoints="1" noAdjustHandles="1" noChangeArrowheads="1" noChangeShapeType="1" noTextEdit="1"/>
                </p:cNvSpPr>
                <p:nvPr/>
              </p:nvSpPr>
              <p:spPr>
                <a:xfrm>
                  <a:off x="2849217" y="3869889"/>
                  <a:ext cx="351183" cy="322342"/>
                </a:xfrm>
                <a:prstGeom prst="ellipse">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246F2737-AFFB-4FA7-BDAE-22EC4627E410}"/>
                    </a:ext>
                  </a:extLst>
                </p:cNvPr>
                <p:cNvSpPr txBox="1"/>
                <p:nvPr/>
              </p:nvSpPr>
              <p:spPr>
                <a:xfrm>
                  <a:off x="3704358" y="3869889"/>
                  <a:ext cx="410816" cy="307777"/>
                </a:xfrm>
                <a:prstGeom prst="rect">
                  <a:avLst/>
                </a:prstGeom>
                <a:solidFill>
                  <a:schemeClr val="accent6">
                    <a:lumMod val="20000"/>
                    <a:lumOff val="80000"/>
                  </a:schemeClr>
                </a:solidFill>
                <a:ln>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𝑟</m:t>
                        </m:r>
                      </m:oMath>
                    </m:oMathPara>
                  </a14:m>
                  <a:endParaRPr lang="zh-CN" altLang="en-US" sz="1400"/>
                </a:p>
              </p:txBody>
            </p:sp>
          </mc:Choice>
          <mc:Fallback xmlns="">
            <p:sp>
              <p:nvSpPr>
                <p:cNvPr id="16" name="文本框 15">
                  <a:extLst>
                    <a:ext uri="{FF2B5EF4-FFF2-40B4-BE49-F238E27FC236}">
                      <a16:creationId xmlns:a16="http://schemas.microsoft.com/office/drawing/2014/main" id="{D1667444-3B0F-48F2-BEBC-DCC761FC8423}"/>
                    </a:ext>
                  </a:extLst>
                </p:cNvPr>
                <p:cNvSpPr txBox="1">
                  <a:spLocks noRot="1" noChangeAspect="1" noMove="1" noResize="1" noEditPoints="1" noAdjustHandles="1" noChangeArrowheads="1" noChangeShapeType="1" noTextEdit="1"/>
                </p:cNvSpPr>
                <p:nvPr/>
              </p:nvSpPr>
              <p:spPr>
                <a:xfrm>
                  <a:off x="3704358" y="3869889"/>
                  <a:ext cx="410816" cy="307777"/>
                </a:xfrm>
                <a:prstGeom prst="rect">
                  <a:avLst/>
                </a:prstGeom>
                <a:blipFill>
                  <a:blip r:embed="rId7"/>
                  <a:stretch>
                    <a:fillRect/>
                  </a:stretch>
                </a:blipFill>
                <a:ln>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椭圆 18">
                  <a:extLst>
                    <a:ext uri="{FF2B5EF4-FFF2-40B4-BE49-F238E27FC236}">
                      <a16:creationId xmlns:a16="http://schemas.microsoft.com/office/drawing/2014/main" id="{974B5B15-AAB9-475C-AA31-90C288A672E4}"/>
                    </a:ext>
                  </a:extLst>
                </p:cNvPr>
                <p:cNvSpPr/>
                <p:nvPr/>
              </p:nvSpPr>
              <p:spPr>
                <a:xfrm>
                  <a:off x="4764906" y="3862606"/>
                  <a:ext cx="351183" cy="32234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smtClean="0">
                            <a:solidFill>
                              <a:srgbClr val="002060"/>
                            </a:solidFill>
                            <a:latin typeface="Cambria Math" panose="02040503050406030204" pitchFamily="18" charset="0"/>
                          </a:rPr>
                          <m:t>∧</m:t>
                        </m:r>
                      </m:oMath>
                    </m:oMathPara>
                  </a14:m>
                  <a:endParaRPr lang="zh-CN" altLang="en-US">
                    <a:solidFill>
                      <a:srgbClr val="002060"/>
                    </a:solidFill>
                  </a:endParaRPr>
                </a:p>
              </p:txBody>
            </p:sp>
          </mc:Choice>
          <mc:Fallback xmlns="">
            <p:sp>
              <p:nvSpPr>
                <p:cNvPr id="18" name="椭圆 17">
                  <a:extLst>
                    <a:ext uri="{FF2B5EF4-FFF2-40B4-BE49-F238E27FC236}">
                      <a16:creationId xmlns:a16="http://schemas.microsoft.com/office/drawing/2014/main" id="{7DA48A03-AEF7-43B3-B345-81E4B126F037}"/>
                    </a:ext>
                  </a:extLst>
                </p:cNvPr>
                <p:cNvSpPr>
                  <a:spLocks noRot="1" noChangeAspect="1" noMove="1" noResize="1" noEditPoints="1" noAdjustHandles="1" noChangeArrowheads="1" noChangeShapeType="1" noTextEdit="1"/>
                </p:cNvSpPr>
                <p:nvPr/>
              </p:nvSpPr>
              <p:spPr>
                <a:xfrm>
                  <a:off x="4764906" y="3862606"/>
                  <a:ext cx="351183" cy="322342"/>
                </a:xfrm>
                <a:prstGeom prst="ellipse">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3FD9A7CC-04EE-426A-9E84-D28CECD80A11}"/>
                    </a:ext>
                  </a:extLst>
                </p:cNvPr>
                <p:cNvSpPr txBox="1"/>
                <p:nvPr/>
              </p:nvSpPr>
              <p:spPr>
                <a:xfrm>
                  <a:off x="4279539" y="4602291"/>
                  <a:ext cx="410816" cy="307777"/>
                </a:xfrm>
                <a:prstGeom prst="rect">
                  <a:avLst/>
                </a:prstGeom>
                <a:solidFill>
                  <a:schemeClr val="accent6">
                    <a:lumMod val="20000"/>
                    <a:lumOff val="80000"/>
                  </a:schemeClr>
                </a:solidFill>
                <a:ln>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𝑝</m:t>
                        </m:r>
                      </m:oMath>
                    </m:oMathPara>
                  </a14:m>
                  <a:endParaRPr lang="zh-CN" altLang="en-US" sz="1400"/>
                </a:p>
              </p:txBody>
            </p:sp>
          </mc:Choice>
          <mc:Fallback xmlns="">
            <p:sp>
              <p:nvSpPr>
                <p:cNvPr id="19" name="文本框 18">
                  <a:extLst>
                    <a:ext uri="{FF2B5EF4-FFF2-40B4-BE49-F238E27FC236}">
                      <a16:creationId xmlns:a16="http://schemas.microsoft.com/office/drawing/2014/main" id="{17195FAA-6BEB-4C29-AEF0-D52B5799170C}"/>
                    </a:ext>
                  </a:extLst>
                </p:cNvPr>
                <p:cNvSpPr txBox="1">
                  <a:spLocks noRot="1" noChangeAspect="1" noMove="1" noResize="1" noEditPoints="1" noAdjustHandles="1" noChangeArrowheads="1" noChangeShapeType="1" noTextEdit="1"/>
                </p:cNvSpPr>
                <p:nvPr/>
              </p:nvSpPr>
              <p:spPr>
                <a:xfrm>
                  <a:off x="4279539" y="4602291"/>
                  <a:ext cx="410816" cy="307777"/>
                </a:xfrm>
                <a:prstGeom prst="rect">
                  <a:avLst/>
                </a:prstGeom>
                <a:blipFill>
                  <a:blip r:embed="rId9"/>
                  <a:stretch>
                    <a:fillRect/>
                  </a:stretch>
                </a:blipFill>
                <a:ln>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5E431AA9-AE5D-4F68-AC37-E48A08A21073}"/>
                    </a:ext>
                  </a:extLst>
                </p:cNvPr>
                <p:cNvSpPr txBox="1"/>
                <p:nvPr/>
              </p:nvSpPr>
              <p:spPr>
                <a:xfrm>
                  <a:off x="5295354" y="4582610"/>
                  <a:ext cx="410816" cy="307777"/>
                </a:xfrm>
                <a:prstGeom prst="rect">
                  <a:avLst/>
                </a:prstGeom>
                <a:solidFill>
                  <a:schemeClr val="accent6">
                    <a:lumMod val="20000"/>
                    <a:lumOff val="80000"/>
                  </a:schemeClr>
                </a:solidFill>
                <a:ln>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𝑞</m:t>
                        </m:r>
                      </m:oMath>
                    </m:oMathPara>
                  </a14:m>
                  <a:endParaRPr lang="zh-CN" altLang="en-US" sz="1400"/>
                </a:p>
              </p:txBody>
            </p:sp>
          </mc:Choice>
          <mc:Fallback xmlns="">
            <p:sp>
              <p:nvSpPr>
                <p:cNvPr id="20" name="文本框 19">
                  <a:extLst>
                    <a:ext uri="{FF2B5EF4-FFF2-40B4-BE49-F238E27FC236}">
                      <a16:creationId xmlns:a16="http://schemas.microsoft.com/office/drawing/2014/main" id="{0CAB608A-BED5-4323-B077-752F2F0D4974}"/>
                    </a:ext>
                  </a:extLst>
                </p:cNvPr>
                <p:cNvSpPr txBox="1">
                  <a:spLocks noRot="1" noChangeAspect="1" noMove="1" noResize="1" noEditPoints="1" noAdjustHandles="1" noChangeArrowheads="1" noChangeShapeType="1" noTextEdit="1"/>
                </p:cNvSpPr>
                <p:nvPr/>
              </p:nvSpPr>
              <p:spPr>
                <a:xfrm>
                  <a:off x="5295354" y="4582610"/>
                  <a:ext cx="410816" cy="307777"/>
                </a:xfrm>
                <a:prstGeom prst="rect">
                  <a:avLst/>
                </a:prstGeom>
                <a:blipFill>
                  <a:blip r:embed="rId10"/>
                  <a:stretch>
                    <a:fillRect/>
                  </a:stretch>
                </a:blipFill>
                <a:ln>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693818CE-F9EA-450E-88A8-F590FC71E5D6}"/>
                    </a:ext>
                  </a:extLst>
                </p:cNvPr>
                <p:cNvSpPr txBox="1"/>
                <p:nvPr/>
              </p:nvSpPr>
              <p:spPr>
                <a:xfrm>
                  <a:off x="1788669" y="3877171"/>
                  <a:ext cx="410816" cy="307777"/>
                </a:xfrm>
                <a:prstGeom prst="rect">
                  <a:avLst/>
                </a:prstGeom>
                <a:solidFill>
                  <a:schemeClr val="accent6">
                    <a:lumMod val="20000"/>
                    <a:lumOff val="80000"/>
                  </a:schemeClr>
                </a:solidFill>
                <a:ln>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𝑟</m:t>
                        </m:r>
                      </m:oMath>
                    </m:oMathPara>
                  </a14:m>
                  <a:endParaRPr lang="zh-CN" altLang="en-US" sz="1400"/>
                </a:p>
              </p:txBody>
            </p:sp>
          </mc:Choice>
          <mc:Fallback xmlns="">
            <p:sp>
              <p:nvSpPr>
                <p:cNvPr id="21" name="文本框 20">
                  <a:extLst>
                    <a:ext uri="{FF2B5EF4-FFF2-40B4-BE49-F238E27FC236}">
                      <a16:creationId xmlns:a16="http://schemas.microsoft.com/office/drawing/2014/main" id="{01660B92-C7B0-45B2-A0C5-A9F0F4D182F8}"/>
                    </a:ext>
                  </a:extLst>
                </p:cNvPr>
                <p:cNvSpPr txBox="1">
                  <a:spLocks noRot="1" noChangeAspect="1" noMove="1" noResize="1" noEditPoints="1" noAdjustHandles="1" noChangeArrowheads="1" noChangeShapeType="1" noTextEdit="1"/>
                </p:cNvSpPr>
                <p:nvPr/>
              </p:nvSpPr>
              <p:spPr>
                <a:xfrm>
                  <a:off x="1788669" y="3877171"/>
                  <a:ext cx="410816" cy="307777"/>
                </a:xfrm>
                <a:prstGeom prst="rect">
                  <a:avLst/>
                </a:prstGeom>
                <a:blipFill>
                  <a:blip r:embed="rId7"/>
                  <a:stretch>
                    <a:fillRect/>
                  </a:stretch>
                </a:blipFill>
                <a:ln>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2845C3F7-87F3-4E5F-88FD-32DA39596B29}"/>
                    </a:ext>
                  </a:extLst>
                </p:cNvPr>
                <p:cNvSpPr txBox="1"/>
                <p:nvPr/>
              </p:nvSpPr>
              <p:spPr>
                <a:xfrm>
                  <a:off x="2323189" y="4645267"/>
                  <a:ext cx="410816" cy="307777"/>
                </a:xfrm>
                <a:prstGeom prst="rect">
                  <a:avLst/>
                </a:prstGeom>
                <a:solidFill>
                  <a:schemeClr val="accent6">
                    <a:lumMod val="20000"/>
                    <a:lumOff val="80000"/>
                  </a:schemeClr>
                </a:solidFill>
                <a:ln>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𝑝</m:t>
                        </m:r>
                      </m:oMath>
                    </m:oMathPara>
                  </a14:m>
                  <a:endParaRPr lang="zh-CN" altLang="en-US" sz="1400"/>
                </a:p>
              </p:txBody>
            </p:sp>
          </mc:Choice>
          <mc:Fallback xmlns="">
            <p:sp>
              <p:nvSpPr>
                <p:cNvPr id="22" name="文本框 21">
                  <a:extLst>
                    <a:ext uri="{FF2B5EF4-FFF2-40B4-BE49-F238E27FC236}">
                      <a16:creationId xmlns:a16="http://schemas.microsoft.com/office/drawing/2014/main" id="{B00F8377-EF9D-436F-A03C-952E8441327A}"/>
                    </a:ext>
                  </a:extLst>
                </p:cNvPr>
                <p:cNvSpPr txBox="1">
                  <a:spLocks noRot="1" noChangeAspect="1" noMove="1" noResize="1" noEditPoints="1" noAdjustHandles="1" noChangeArrowheads="1" noChangeShapeType="1" noTextEdit="1"/>
                </p:cNvSpPr>
                <p:nvPr/>
              </p:nvSpPr>
              <p:spPr>
                <a:xfrm>
                  <a:off x="2323189" y="4645267"/>
                  <a:ext cx="410816" cy="307777"/>
                </a:xfrm>
                <a:prstGeom prst="rect">
                  <a:avLst/>
                </a:prstGeom>
                <a:blipFill>
                  <a:blip r:embed="rId9"/>
                  <a:stretch>
                    <a:fillRect/>
                  </a:stretch>
                </a:blipFill>
                <a:ln>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椭圆 23">
                  <a:extLst>
                    <a:ext uri="{FF2B5EF4-FFF2-40B4-BE49-F238E27FC236}">
                      <a16:creationId xmlns:a16="http://schemas.microsoft.com/office/drawing/2014/main" id="{6C78C5EA-E021-4AE6-B450-7F02E90F5983}"/>
                    </a:ext>
                  </a:extLst>
                </p:cNvPr>
                <p:cNvSpPr/>
                <p:nvPr/>
              </p:nvSpPr>
              <p:spPr>
                <a:xfrm>
                  <a:off x="3323358" y="4622380"/>
                  <a:ext cx="351183" cy="32234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b="0" i="1" smtClean="0">
                            <a:solidFill>
                              <a:srgbClr val="002060"/>
                            </a:solidFill>
                            <a:latin typeface="Cambria Math" panose="02040503050406030204" pitchFamily="18" charset="0"/>
                          </a:rPr>
                          <m:t>¬</m:t>
                        </m:r>
                      </m:oMath>
                    </m:oMathPara>
                  </a14:m>
                  <a:endParaRPr lang="zh-CN" altLang="en-US">
                    <a:solidFill>
                      <a:srgbClr val="002060"/>
                    </a:solidFill>
                  </a:endParaRPr>
                </a:p>
              </p:txBody>
            </p:sp>
          </mc:Choice>
          <mc:Fallback xmlns="">
            <p:sp>
              <p:nvSpPr>
                <p:cNvPr id="23" name="椭圆 22">
                  <a:extLst>
                    <a:ext uri="{FF2B5EF4-FFF2-40B4-BE49-F238E27FC236}">
                      <a16:creationId xmlns:a16="http://schemas.microsoft.com/office/drawing/2014/main" id="{410FC02E-76C0-4495-A4E2-33DF6A76D7EE}"/>
                    </a:ext>
                  </a:extLst>
                </p:cNvPr>
                <p:cNvSpPr>
                  <a:spLocks noRot="1" noChangeAspect="1" noMove="1" noResize="1" noEditPoints="1" noAdjustHandles="1" noChangeArrowheads="1" noChangeShapeType="1" noTextEdit="1"/>
                </p:cNvSpPr>
                <p:nvPr/>
              </p:nvSpPr>
              <p:spPr>
                <a:xfrm>
                  <a:off x="3323358" y="4622380"/>
                  <a:ext cx="351183" cy="322342"/>
                </a:xfrm>
                <a:prstGeom prst="ellipse">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353097DF-541E-4DBD-BDB6-7B65701BDF86}"/>
                    </a:ext>
                  </a:extLst>
                </p:cNvPr>
                <p:cNvSpPr txBox="1"/>
                <p:nvPr/>
              </p:nvSpPr>
              <p:spPr>
                <a:xfrm>
                  <a:off x="3293542" y="5426233"/>
                  <a:ext cx="410816" cy="307777"/>
                </a:xfrm>
                <a:prstGeom prst="rect">
                  <a:avLst/>
                </a:prstGeom>
                <a:solidFill>
                  <a:schemeClr val="accent6">
                    <a:lumMod val="20000"/>
                    <a:lumOff val="80000"/>
                  </a:schemeClr>
                </a:solidFill>
                <a:ln>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𝑞</m:t>
                        </m:r>
                      </m:oMath>
                    </m:oMathPara>
                  </a14:m>
                  <a:endParaRPr lang="zh-CN" altLang="en-US" sz="1400"/>
                </a:p>
              </p:txBody>
            </p:sp>
          </mc:Choice>
          <mc:Fallback xmlns="">
            <p:sp>
              <p:nvSpPr>
                <p:cNvPr id="24" name="文本框 23">
                  <a:extLst>
                    <a:ext uri="{FF2B5EF4-FFF2-40B4-BE49-F238E27FC236}">
                      <a16:creationId xmlns:a16="http://schemas.microsoft.com/office/drawing/2014/main" id="{5602D876-361D-465D-A18E-95D1EAD9D4A9}"/>
                    </a:ext>
                  </a:extLst>
                </p:cNvPr>
                <p:cNvSpPr txBox="1">
                  <a:spLocks noRot="1" noChangeAspect="1" noMove="1" noResize="1" noEditPoints="1" noAdjustHandles="1" noChangeArrowheads="1" noChangeShapeType="1" noTextEdit="1"/>
                </p:cNvSpPr>
                <p:nvPr/>
              </p:nvSpPr>
              <p:spPr>
                <a:xfrm>
                  <a:off x="3293542" y="5426233"/>
                  <a:ext cx="410816" cy="307777"/>
                </a:xfrm>
                <a:prstGeom prst="rect">
                  <a:avLst/>
                </a:prstGeom>
                <a:blipFill>
                  <a:blip r:embed="rId12"/>
                  <a:stretch>
                    <a:fillRect/>
                  </a:stretch>
                </a:blipFill>
                <a:ln>
                  <a:solidFill>
                    <a:schemeClr val="accent1">
                      <a:shade val="50000"/>
                    </a:schemeClr>
                  </a:solidFill>
                </a:ln>
              </p:spPr>
              <p:txBody>
                <a:bodyPr/>
                <a:lstStyle/>
                <a:p>
                  <a:r>
                    <a:rPr lang="zh-CN" altLang="en-US">
                      <a:noFill/>
                    </a:rPr>
                    <a:t> </a:t>
                  </a:r>
                </a:p>
              </p:txBody>
            </p:sp>
          </mc:Fallback>
        </mc:AlternateContent>
        <p:cxnSp>
          <p:nvCxnSpPr>
            <p:cNvPr id="26" name="直接连接符 25">
              <a:extLst>
                <a:ext uri="{FF2B5EF4-FFF2-40B4-BE49-F238E27FC236}">
                  <a16:creationId xmlns:a16="http://schemas.microsoft.com/office/drawing/2014/main" id="{5BE868A6-2F84-41D2-B7A9-3047546C769A}"/>
                </a:ext>
              </a:extLst>
            </p:cNvPr>
            <p:cNvCxnSpPr>
              <a:stCxn id="13" idx="4"/>
              <a:endCxn id="14" idx="0"/>
            </p:cNvCxnSpPr>
            <p:nvPr/>
          </p:nvCxnSpPr>
          <p:spPr>
            <a:xfrm flipH="1">
              <a:off x="2471528" y="2681468"/>
              <a:ext cx="965943" cy="3505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F09F9BC3-E8F4-43E2-8B2A-7318AFC34BC1}"/>
                </a:ext>
              </a:extLst>
            </p:cNvPr>
            <p:cNvCxnSpPr>
              <a:stCxn id="13" idx="4"/>
              <a:endCxn id="15" idx="0"/>
            </p:cNvCxnSpPr>
            <p:nvPr/>
          </p:nvCxnSpPr>
          <p:spPr>
            <a:xfrm>
              <a:off x="3437471" y="2681468"/>
              <a:ext cx="929865" cy="361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5E139D97-502E-4772-9A02-CD0D2A621657}"/>
                </a:ext>
              </a:extLst>
            </p:cNvPr>
            <p:cNvCxnSpPr>
              <a:stCxn id="14" idx="4"/>
              <a:endCxn id="22" idx="0"/>
            </p:cNvCxnSpPr>
            <p:nvPr/>
          </p:nvCxnSpPr>
          <p:spPr>
            <a:xfrm flipH="1">
              <a:off x="1994077" y="3354352"/>
              <a:ext cx="477451" cy="522819"/>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F5E7DCD7-1829-43DB-BD1E-D58385A572BE}"/>
                </a:ext>
              </a:extLst>
            </p:cNvPr>
            <p:cNvCxnSpPr>
              <a:stCxn id="14" idx="4"/>
              <a:endCxn id="16" idx="0"/>
            </p:cNvCxnSpPr>
            <p:nvPr/>
          </p:nvCxnSpPr>
          <p:spPr>
            <a:xfrm>
              <a:off x="2471528" y="3354352"/>
              <a:ext cx="553281" cy="515537"/>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6D634F6B-1CD4-4B86-9B20-0B5340CE67DD}"/>
                </a:ext>
              </a:extLst>
            </p:cNvPr>
            <p:cNvCxnSpPr>
              <a:stCxn id="15" idx="4"/>
              <a:endCxn id="18" idx="0"/>
            </p:cNvCxnSpPr>
            <p:nvPr/>
          </p:nvCxnSpPr>
          <p:spPr>
            <a:xfrm flipH="1">
              <a:off x="3909766" y="3364866"/>
              <a:ext cx="457570" cy="505023"/>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A3843611-70BE-474D-8B77-D558512B07D5}"/>
                </a:ext>
              </a:extLst>
            </p:cNvPr>
            <p:cNvCxnSpPr>
              <a:stCxn id="15" idx="4"/>
              <a:endCxn id="19" idx="0"/>
            </p:cNvCxnSpPr>
            <p:nvPr/>
          </p:nvCxnSpPr>
          <p:spPr>
            <a:xfrm>
              <a:off x="4367336" y="3364866"/>
              <a:ext cx="573162" cy="497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75370B4B-3E6F-4562-B9CF-1C21CFE26CED}"/>
                </a:ext>
              </a:extLst>
            </p:cNvPr>
            <p:cNvCxnSpPr>
              <a:stCxn id="16" idx="4"/>
              <a:endCxn id="23" idx="0"/>
            </p:cNvCxnSpPr>
            <p:nvPr/>
          </p:nvCxnSpPr>
          <p:spPr>
            <a:xfrm flipH="1">
              <a:off x="2528597" y="4192231"/>
              <a:ext cx="496212" cy="453036"/>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0284BA27-24BF-45D5-9012-232962A4BF8B}"/>
                </a:ext>
              </a:extLst>
            </p:cNvPr>
            <p:cNvCxnSpPr>
              <a:stCxn id="16" idx="4"/>
              <a:endCxn id="24" idx="0"/>
            </p:cNvCxnSpPr>
            <p:nvPr/>
          </p:nvCxnSpPr>
          <p:spPr>
            <a:xfrm>
              <a:off x="3024809" y="4192231"/>
              <a:ext cx="474141" cy="430149"/>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3318979F-0340-4FFD-8785-0313D451A3A7}"/>
                </a:ext>
              </a:extLst>
            </p:cNvPr>
            <p:cNvCxnSpPr>
              <a:stCxn id="24" idx="4"/>
              <a:endCxn id="25" idx="0"/>
            </p:cNvCxnSpPr>
            <p:nvPr/>
          </p:nvCxnSpPr>
          <p:spPr>
            <a:xfrm>
              <a:off x="3498950" y="4944722"/>
              <a:ext cx="0" cy="481511"/>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5D08CA38-E5EA-4B90-AA5C-DD27BC36A1F2}"/>
                </a:ext>
              </a:extLst>
            </p:cNvPr>
            <p:cNvCxnSpPr>
              <a:stCxn id="19" idx="4"/>
              <a:endCxn id="20" idx="0"/>
            </p:cNvCxnSpPr>
            <p:nvPr/>
          </p:nvCxnSpPr>
          <p:spPr>
            <a:xfrm flipH="1">
              <a:off x="4484947" y="4184948"/>
              <a:ext cx="455551" cy="41734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B96AAEB0-C801-4065-85A0-38730FF8D811}"/>
                </a:ext>
              </a:extLst>
            </p:cNvPr>
            <p:cNvCxnSpPr>
              <a:stCxn id="19" idx="4"/>
              <a:endCxn id="21" idx="0"/>
            </p:cNvCxnSpPr>
            <p:nvPr/>
          </p:nvCxnSpPr>
          <p:spPr>
            <a:xfrm>
              <a:off x="4940498" y="4184948"/>
              <a:ext cx="560264" cy="397662"/>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graphicFrame>
            <p:nvGraphicFramePr>
              <p:cNvPr id="37" name="表格 36">
                <a:extLst>
                  <a:ext uri="{FF2B5EF4-FFF2-40B4-BE49-F238E27FC236}">
                    <a16:creationId xmlns:a16="http://schemas.microsoft.com/office/drawing/2014/main" id="{A3CC7E57-B3AF-4781-B673-96BAAC313606}"/>
                  </a:ext>
                </a:extLst>
              </p:cNvPr>
              <p:cNvGraphicFramePr>
                <a:graphicFrameLocks noGrp="1"/>
              </p:cNvGraphicFramePr>
              <p:nvPr>
                <p:extLst>
                  <p:ext uri="{D42A27DB-BD31-4B8C-83A1-F6EECF244321}">
                    <p14:modId xmlns:p14="http://schemas.microsoft.com/office/powerpoint/2010/main" val="976037924"/>
                  </p:ext>
                </p:extLst>
              </p:nvPr>
            </p:nvGraphicFramePr>
            <p:xfrm>
              <a:off x="4634197" y="2804861"/>
              <a:ext cx="6997814" cy="2991792"/>
            </p:xfrm>
            <a:graphic>
              <a:graphicData uri="http://schemas.openxmlformats.org/drawingml/2006/table">
                <a:tbl>
                  <a:tblPr firstRow="1" bandRow="1">
                    <a:tableStyleId>{5C22544A-7EE6-4342-B048-85BDC9FD1C3A}</a:tableStyleId>
                  </a:tblPr>
                  <a:tblGrid>
                    <a:gridCol w="352642">
                      <a:extLst>
                        <a:ext uri="{9D8B030D-6E8A-4147-A177-3AD203B41FA5}">
                          <a16:colId xmlns:a16="http://schemas.microsoft.com/office/drawing/2014/main" val="3646969759"/>
                        </a:ext>
                      </a:extLst>
                    </a:gridCol>
                    <a:gridCol w="424475">
                      <a:extLst>
                        <a:ext uri="{9D8B030D-6E8A-4147-A177-3AD203B41FA5}">
                          <a16:colId xmlns:a16="http://schemas.microsoft.com/office/drawing/2014/main" val="2385045719"/>
                        </a:ext>
                      </a:extLst>
                    </a:gridCol>
                    <a:gridCol w="411416">
                      <a:extLst>
                        <a:ext uri="{9D8B030D-6E8A-4147-A177-3AD203B41FA5}">
                          <a16:colId xmlns:a16="http://schemas.microsoft.com/office/drawing/2014/main" val="2657298211"/>
                        </a:ext>
                      </a:extLst>
                    </a:gridCol>
                    <a:gridCol w="516606">
                      <a:extLst>
                        <a:ext uri="{9D8B030D-6E8A-4147-A177-3AD203B41FA5}">
                          <a16:colId xmlns:a16="http://schemas.microsoft.com/office/drawing/2014/main" val="2026744481"/>
                        </a:ext>
                      </a:extLst>
                    </a:gridCol>
                    <a:gridCol w="796709">
                      <a:extLst>
                        <a:ext uri="{9D8B030D-6E8A-4147-A177-3AD203B41FA5}">
                          <a16:colId xmlns:a16="http://schemas.microsoft.com/office/drawing/2014/main" val="1157612828"/>
                        </a:ext>
                      </a:extLst>
                    </a:gridCol>
                    <a:gridCol w="1593418">
                      <a:extLst>
                        <a:ext uri="{9D8B030D-6E8A-4147-A177-3AD203B41FA5}">
                          <a16:colId xmlns:a16="http://schemas.microsoft.com/office/drawing/2014/main" val="1060052825"/>
                        </a:ext>
                      </a:extLst>
                    </a:gridCol>
                    <a:gridCol w="666101">
                      <a:extLst>
                        <a:ext uri="{9D8B030D-6E8A-4147-A177-3AD203B41FA5}">
                          <a16:colId xmlns:a16="http://schemas.microsoft.com/office/drawing/2014/main" val="1950704489"/>
                        </a:ext>
                      </a:extLst>
                    </a:gridCol>
                    <a:gridCol w="1273428">
                      <a:extLst>
                        <a:ext uri="{9D8B030D-6E8A-4147-A177-3AD203B41FA5}">
                          <a16:colId xmlns:a16="http://schemas.microsoft.com/office/drawing/2014/main" val="1122696659"/>
                        </a:ext>
                      </a:extLst>
                    </a:gridCol>
                    <a:gridCol w="963019">
                      <a:extLst>
                        <a:ext uri="{9D8B030D-6E8A-4147-A177-3AD203B41FA5}">
                          <a16:colId xmlns:a16="http://schemas.microsoft.com/office/drawing/2014/main" val="3752349070"/>
                        </a:ext>
                      </a:extLst>
                    </a:gridCol>
                  </a:tblGrid>
                  <a:tr h="370840">
                    <a:tc>
                      <a:txBody>
                        <a:bodyPr/>
                        <a:lstStyle/>
                        <a:p>
                          <a:pPr algn="ctr"/>
                          <a14:m>
                            <m:oMathPara xmlns:m="http://schemas.openxmlformats.org/officeDocument/2006/math">
                              <m:oMathParaPr>
                                <m:jc m:val="centerGroup"/>
                              </m:oMathParaPr>
                              <m:oMath xmlns:m="http://schemas.openxmlformats.org/officeDocument/2006/math">
                                <m:r>
                                  <a:rPr lang="en-US" altLang="zh-CN" sz="1400" i="1" smtClean="0">
                                    <a:solidFill>
                                      <a:schemeClr val="bg1"/>
                                    </a:solidFill>
                                    <a:latin typeface="Cambria Math" panose="02040503050406030204" pitchFamily="18" charset="0"/>
                                  </a:rPr>
                                  <m:t>𝑝</m:t>
                                </m:r>
                              </m:oMath>
                            </m:oMathPara>
                          </a14:m>
                          <a:endParaRPr lang="zh-CN" altLang="en-US" sz="1400">
                            <a:solidFill>
                              <a:schemeClr val="bg1"/>
                            </a:solidFill>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sz="1400" i="1" smtClean="0">
                                    <a:solidFill>
                                      <a:schemeClr val="bg1"/>
                                    </a:solidFill>
                                    <a:latin typeface="Cambria Math" panose="02040503050406030204" pitchFamily="18" charset="0"/>
                                  </a:rPr>
                                  <m:t>𝑞</m:t>
                                </m:r>
                              </m:oMath>
                            </m:oMathPara>
                          </a14:m>
                          <a:endParaRPr lang="zh-CN" altLang="en-US" sz="1400">
                            <a:solidFill>
                              <a:schemeClr val="bg1"/>
                            </a:solidFill>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sz="1400" i="1" smtClean="0">
                                    <a:solidFill>
                                      <a:schemeClr val="bg1"/>
                                    </a:solidFill>
                                    <a:latin typeface="Cambria Math" panose="02040503050406030204" pitchFamily="18" charset="0"/>
                                  </a:rPr>
                                  <m:t>𝑟</m:t>
                                </m:r>
                              </m:oMath>
                            </m:oMathPara>
                          </a14:m>
                          <a:endParaRPr lang="zh-CN" altLang="en-US" sz="1400">
                            <a:solidFill>
                              <a:schemeClr val="bg1"/>
                            </a:solidFill>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schemeClr>
                        </a:solidFill>
                      </a:tcPr>
                    </a:tc>
                    <a:tc>
                      <a:txBody>
                        <a:bodyPr/>
                        <a:lstStyle/>
                        <a:p>
                          <a:pPr marL="0" algn="ctr" defTabSz="914400" rtl="0" eaLnBrk="1" latinLnBrk="0" hangingPunct="1"/>
                          <a14:m>
                            <m:oMathPara xmlns:m="http://schemas.openxmlformats.org/officeDocument/2006/math">
                              <m:oMathParaPr>
                                <m:jc m:val="centerGroup"/>
                              </m:oMathParaPr>
                              <m:oMath xmlns:m="http://schemas.openxmlformats.org/officeDocument/2006/math">
                                <m:r>
                                  <a:rPr lang="en-US" altLang="zh-CN" sz="1400" b="0" i="1" kern="1200" smtClean="0">
                                    <a:solidFill>
                                      <a:schemeClr val="bg1"/>
                                    </a:solidFill>
                                    <a:latin typeface="Cambria Math" panose="02040503050406030204" pitchFamily="18" charset="0"/>
                                    <a:ea typeface="+mn-ea"/>
                                    <a:cs typeface="+mn-cs"/>
                                  </a:rPr>
                                  <m:t>¬</m:t>
                                </m:r>
                                <m:r>
                                  <a:rPr lang="en-US" altLang="zh-CN" sz="1400" b="0" i="1" kern="1200" smtClean="0">
                                    <a:solidFill>
                                      <a:schemeClr val="bg1"/>
                                    </a:solidFill>
                                    <a:latin typeface="Cambria Math" panose="02040503050406030204" pitchFamily="18" charset="0"/>
                                    <a:ea typeface="+mn-ea"/>
                                    <a:cs typeface="+mn-cs"/>
                                  </a:rPr>
                                  <m:t>𝑞</m:t>
                                </m:r>
                              </m:oMath>
                            </m:oMathPara>
                          </a14:m>
                          <a:endParaRPr lang="zh-CN" altLang="en-US" sz="1400" b="0" i="1" kern="1200">
                            <a:solidFill>
                              <a:schemeClr val="bg1"/>
                            </a:solidFill>
                            <a:latin typeface="Cambria Math" panose="02040503050406030204" pitchFamily="18" charset="0"/>
                            <a:ea typeface="+mn-ea"/>
                            <a:cs typeface="+mn-cs"/>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sz="1400" b="0" i="1" smtClean="0">
                                    <a:solidFill>
                                      <a:schemeClr val="bg1"/>
                                    </a:solidFill>
                                    <a:latin typeface="Cambria Math" panose="02040503050406030204" pitchFamily="18" charset="0"/>
                                  </a:rPr>
                                  <m:t>𝑝</m:t>
                                </m:r>
                                <m:r>
                                  <a:rPr lang="en-US" altLang="zh-CN" sz="1400" b="0" i="1" smtClean="0">
                                    <a:solidFill>
                                      <a:schemeClr val="bg1"/>
                                    </a:solidFill>
                                    <a:latin typeface="Cambria Math" panose="02040503050406030204" pitchFamily="18" charset="0"/>
                                  </a:rPr>
                                  <m:t>∧¬</m:t>
                                </m:r>
                                <m:r>
                                  <a:rPr lang="en-US" altLang="zh-CN" sz="1400" b="0" i="1" smtClean="0">
                                    <a:solidFill>
                                      <a:schemeClr val="bg1"/>
                                    </a:solidFill>
                                    <a:latin typeface="Cambria Math" panose="02040503050406030204" pitchFamily="18" charset="0"/>
                                  </a:rPr>
                                  <m:t>𝑞</m:t>
                                </m:r>
                              </m:oMath>
                            </m:oMathPara>
                          </a14:m>
                          <a:endParaRPr lang="zh-CN" altLang="en-US" sz="1400" b="0">
                            <a:solidFill>
                              <a:schemeClr val="bg1"/>
                            </a:solidFill>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schemeClr>
                        </a:solidFill>
                      </a:tcPr>
                    </a:tc>
                    <a:tc>
                      <a:txBody>
                        <a:bodyPr/>
                        <a:lstStyle/>
                        <a:p>
                          <a:pPr marL="0" algn="ctr" defTabSz="914400" rtl="0" eaLnBrk="1" latinLnBrk="0" hangingPunct="1"/>
                          <a14:m>
                            <m:oMathPara xmlns:m="http://schemas.openxmlformats.org/officeDocument/2006/math">
                              <m:oMathParaPr>
                                <m:jc m:val="centerGroup"/>
                              </m:oMathParaPr>
                              <m:oMath xmlns:m="http://schemas.openxmlformats.org/officeDocument/2006/math">
                                <m:r>
                                  <a:rPr lang="en-US" altLang="zh-CN" sz="1400" b="0" i="1" kern="1200" smtClean="0">
                                    <a:solidFill>
                                      <a:schemeClr val="bg1"/>
                                    </a:solidFill>
                                    <a:latin typeface="Cambria Math" panose="02040503050406030204" pitchFamily="18" charset="0"/>
                                    <a:ea typeface="+mn-ea"/>
                                    <a:cs typeface="+mn-cs"/>
                                  </a:rPr>
                                  <m:t>𝐵</m:t>
                                </m:r>
                                <m:r>
                                  <a:rPr lang="en-US" altLang="zh-CN" sz="1400" b="0" i="1" kern="1200" smtClean="0">
                                    <a:solidFill>
                                      <a:schemeClr val="bg1"/>
                                    </a:solidFill>
                                    <a:latin typeface="Cambria Math" panose="02040503050406030204" pitchFamily="18" charset="0"/>
                                    <a:ea typeface="+mn-ea"/>
                                    <a:cs typeface="+mn-cs"/>
                                  </a:rPr>
                                  <m:t>= </m:t>
                                </m:r>
                                <m:r>
                                  <a:rPr lang="en-US" altLang="zh-CN" sz="1400" b="0" i="1" kern="1200" smtClean="0">
                                    <a:solidFill>
                                      <a:schemeClr val="bg1"/>
                                    </a:solidFill>
                                    <a:latin typeface="Cambria Math" panose="02040503050406030204" pitchFamily="18" charset="0"/>
                                    <a:ea typeface="+mn-ea"/>
                                    <a:cs typeface="+mn-cs"/>
                                  </a:rPr>
                                  <m:t>𝑟</m:t>
                                </m:r>
                                <m:r>
                                  <a:rPr lang="en-US" altLang="zh-CN" sz="1400" b="0" i="1" kern="1200" smtClean="0">
                                    <a:solidFill>
                                      <a:schemeClr val="bg1"/>
                                    </a:solidFill>
                                    <a:latin typeface="Cambria Math" panose="02040503050406030204" pitchFamily="18" charset="0"/>
                                    <a:ea typeface="+mn-ea"/>
                                    <a:cs typeface="+mn-cs"/>
                                  </a:rPr>
                                  <m:t>∨</m:t>
                                </m:r>
                                <m:d>
                                  <m:dPr>
                                    <m:ctrlPr>
                                      <a:rPr lang="en-US" altLang="zh-CN" sz="1400" b="0" i="1" kern="1200" smtClean="0">
                                        <a:solidFill>
                                          <a:schemeClr val="bg1"/>
                                        </a:solidFill>
                                        <a:latin typeface="Cambria Math" panose="02040503050406030204" pitchFamily="18" charset="0"/>
                                        <a:ea typeface="+mn-ea"/>
                                        <a:cs typeface="+mn-cs"/>
                                      </a:rPr>
                                    </m:ctrlPr>
                                  </m:dPr>
                                  <m:e>
                                    <m:r>
                                      <a:rPr lang="en-US" altLang="zh-CN" sz="1400" b="0" i="1" kern="1200" smtClean="0">
                                        <a:solidFill>
                                          <a:schemeClr val="bg1"/>
                                        </a:solidFill>
                                        <a:latin typeface="Cambria Math" panose="02040503050406030204" pitchFamily="18" charset="0"/>
                                        <a:ea typeface="+mn-ea"/>
                                        <a:cs typeface="+mn-cs"/>
                                      </a:rPr>
                                      <m:t>𝑝</m:t>
                                    </m:r>
                                    <m:r>
                                      <a:rPr lang="en-US" altLang="zh-CN" sz="1400" b="0" i="1" kern="1200" smtClean="0">
                                        <a:solidFill>
                                          <a:schemeClr val="bg1"/>
                                        </a:solidFill>
                                        <a:latin typeface="Cambria Math" panose="02040503050406030204" pitchFamily="18" charset="0"/>
                                        <a:ea typeface="+mn-ea"/>
                                        <a:cs typeface="+mn-cs"/>
                                      </a:rPr>
                                      <m:t>∧¬</m:t>
                                    </m:r>
                                    <m:r>
                                      <a:rPr lang="en-US" altLang="zh-CN" sz="1400" b="0" i="1" kern="1200" smtClean="0">
                                        <a:solidFill>
                                          <a:schemeClr val="bg1"/>
                                        </a:solidFill>
                                        <a:latin typeface="Cambria Math" panose="02040503050406030204" pitchFamily="18" charset="0"/>
                                        <a:ea typeface="+mn-ea"/>
                                        <a:cs typeface="+mn-cs"/>
                                      </a:rPr>
                                      <m:t>𝑞</m:t>
                                    </m:r>
                                  </m:e>
                                </m:d>
                              </m:oMath>
                            </m:oMathPara>
                          </a14:m>
                          <a:endParaRPr lang="zh-CN" altLang="en-US" sz="1400" b="0" i="0" kern="1200">
                            <a:solidFill>
                              <a:schemeClr val="bg1"/>
                            </a:solidFill>
                            <a:latin typeface="Cambria Math" panose="02040503050406030204" pitchFamily="18" charset="0"/>
                            <a:ea typeface="+mn-ea"/>
                            <a:cs typeface="+mn-cs"/>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schemeClr>
                        </a:solidFill>
                      </a:tcPr>
                    </a:tc>
                    <a:tc>
                      <a:txBody>
                        <a:bodyPr/>
                        <a:lstStyle/>
                        <a:p>
                          <a:pPr marL="0" algn="ctr" defTabSz="914400" rtl="0" eaLnBrk="1" latinLnBrk="0" hangingPunct="1"/>
                          <a14:m>
                            <m:oMathPara xmlns:m="http://schemas.openxmlformats.org/officeDocument/2006/math">
                              <m:oMathParaPr>
                                <m:jc m:val="centerGroup"/>
                              </m:oMathParaPr>
                              <m:oMath xmlns:m="http://schemas.openxmlformats.org/officeDocument/2006/math">
                                <m:r>
                                  <a:rPr lang="en-US" altLang="zh-CN" sz="1400" b="0" i="1" kern="1200" smtClean="0">
                                    <a:solidFill>
                                      <a:schemeClr val="bg1"/>
                                    </a:solidFill>
                                    <a:latin typeface="Cambria Math" panose="02040503050406030204" pitchFamily="18" charset="0"/>
                                    <a:ea typeface="+mn-ea"/>
                                    <a:cs typeface="+mn-cs"/>
                                  </a:rPr>
                                  <m:t>𝑝</m:t>
                                </m:r>
                                <m:r>
                                  <a:rPr lang="en-US" altLang="zh-CN" sz="1400" b="0" i="1" kern="1200" smtClean="0">
                                    <a:solidFill>
                                      <a:schemeClr val="bg1"/>
                                    </a:solidFill>
                                    <a:latin typeface="Cambria Math" panose="02040503050406030204" pitchFamily="18" charset="0"/>
                                    <a:ea typeface="+mn-ea"/>
                                    <a:cs typeface="+mn-cs"/>
                                  </a:rPr>
                                  <m:t>∧</m:t>
                                </m:r>
                                <m:r>
                                  <a:rPr lang="en-US" altLang="zh-CN" sz="1400" b="0" i="1" kern="1200" smtClean="0">
                                    <a:solidFill>
                                      <a:schemeClr val="bg1"/>
                                    </a:solidFill>
                                    <a:latin typeface="Cambria Math" panose="02040503050406030204" pitchFamily="18" charset="0"/>
                                    <a:ea typeface="+mn-ea"/>
                                    <a:cs typeface="+mn-cs"/>
                                  </a:rPr>
                                  <m:t>𝑞</m:t>
                                </m:r>
                              </m:oMath>
                            </m:oMathPara>
                          </a14:m>
                          <a:endParaRPr lang="zh-CN" altLang="en-US" sz="1400" b="0" i="0" kern="1200">
                            <a:solidFill>
                              <a:schemeClr val="bg1"/>
                            </a:solidFill>
                            <a:latin typeface="Cambria Math" panose="02040503050406030204" pitchFamily="18" charset="0"/>
                            <a:ea typeface="+mn-ea"/>
                            <a:cs typeface="+mn-cs"/>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schemeClr>
                        </a:solidFill>
                      </a:tcPr>
                    </a:tc>
                    <a:tc>
                      <a:txBody>
                        <a:bodyPr/>
                        <a:lstStyle/>
                        <a:p>
                          <a:pPr marL="0" algn="ctr" defTabSz="914400" rtl="0" eaLnBrk="1" latinLnBrk="0" hangingPunct="1"/>
                          <a14:m>
                            <m:oMathPara xmlns:m="http://schemas.openxmlformats.org/officeDocument/2006/math">
                              <m:oMathParaPr>
                                <m:jc m:val="centerGroup"/>
                              </m:oMathParaPr>
                              <m:oMath xmlns:m="http://schemas.openxmlformats.org/officeDocument/2006/math">
                                <m:r>
                                  <a:rPr lang="en-US" altLang="zh-CN" sz="1400" b="0" i="1" kern="1200" smtClean="0">
                                    <a:solidFill>
                                      <a:schemeClr val="bg1"/>
                                    </a:solidFill>
                                    <a:latin typeface="Cambria Math" panose="02040503050406030204" pitchFamily="18" charset="0"/>
                                    <a:ea typeface="+mn-ea"/>
                                    <a:cs typeface="+mn-cs"/>
                                  </a:rPr>
                                  <m:t>𝐶</m:t>
                                </m:r>
                                <m:r>
                                  <a:rPr lang="en-US" altLang="zh-CN" sz="1400" b="0" i="1" kern="1200" smtClean="0">
                                    <a:solidFill>
                                      <a:schemeClr val="bg1"/>
                                    </a:solidFill>
                                    <a:latin typeface="Cambria Math" panose="02040503050406030204" pitchFamily="18" charset="0"/>
                                    <a:ea typeface="+mn-ea"/>
                                    <a:cs typeface="+mn-cs"/>
                                  </a:rPr>
                                  <m:t>=</m:t>
                                </m:r>
                                <m:r>
                                  <a:rPr lang="en-US" altLang="zh-CN" sz="1400" b="0" i="1" kern="1200" smtClean="0">
                                    <a:solidFill>
                                      <a:schemeClr val="bg1"/>
                                    </a:solidFill>
                                    <a:latin typeface="Cambria Math" panose="02040503050406030204" pitchFamily="18" charset="0"/>
                                    <a:ea typeface="+mn-ea"/>
                                    <a:cs typeface="+mn-cs"/>
                                  </a:rPr>
                                  <m:t>𝑟</m:t>
                                </m:r>
                                <m:r>
                                  <a:rPr lang="en-US" altLang="zh-CN" sz="1400" b="0" i="1" kern="1200" smtClean="0">
                                    <a:solidFill>
                                      <a:schemeClr val="bg1"/>
                                    </a:solidFill>
                                    <a:latin typeface="Cambria Math" panose="02040503050406030204" pitchFamily="18" charset="0"/>
                                    <a:ea typeface="+mn-ea"/>
                                    <a:cs typeface="+mn-cs"/>
                                  </a:rPr>
                                  <m:t>→</m:t>
                                </m:r>
                                <m:r>
                                  <a:rPr lang="en-US" altLang="zh-CN" sz="1400" b="0" i="1" kern="1200" smtClean="0">
                                    <a:solidFill>
                                      <a:schemeClr val="bg1"/>
                                    </a:solidFill>
                                    <a:latin typeface="Cambria Math" panose="02040503050406030204" pitchFamily="18" charset="0"/>
                                    <a:ea typeface="+mn-ea"/>
                                    <a:cs typeface="+mn-cs"/>
                                  </a:rPr>
                                  <m:t>𝑝</m:t>
                                </m:r>
                                <m:r>
                                  <a:rPr lang="en-US" altLang="zh-CN" sz="1400" b="0" i="1" kern="1200" smtClean="0">
                                    <a:solidFill>
                                      <a:schemeClr val="bg1"/>
                                    </a:solidFill>
                                    <a:latin typeface="Cambria Math" panose="02040503050406030204" pitchFamily="18" charset="0"/>
                                    <a:ea typeface="+mn-ea"/>
                                    <a:cs typeface="+mn-cs"/>
                                  </a:rPr>
                                  <m:t>∧</m:t>
                                </m:r>
                                <m:r>
                                  <a:rPr lang="en-US" altLang="zh-CN" sz="1400" b="0" i="1" kern="1200" smtClean="0">
                                    <a:solidFill>
                                      <a:schemeClr val="bg1"/>
                                    </a:solidFill>
                                    <a:latin typeface="Cambria Math" panose="02040503050406030204" pitchFamily="18" charset="0"/>
                                    <a:ea typeface="+mn-ea"/>
                                    <a:cs typeface="+mn-cs"/>
                                  </a:rPr>
                                  <m:t>𝑞</m:t>
                                </m:r>
                              </m:oMath>
                            </m:oMathPara>
                          </a14:m>
                          <a:endParaRPr lang="zh-CN" altLang="en-US" sz="1400" b="0" i="0" kern="1200">
                            <a:solidFill>
                              <a:schemeClr val="bg1"/>
                            </a:solidFill>
                            <a:latin typeface="Cambria Math" panose="02040503050406030204" pitchFamily="18" charset="0"/>
                            <a:ea typeface="+mn-ea"/>
                            <a:cs typeface="+mn-cs"/>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schemeClr>
                        </a:solidFill>
                      </a:tcPr>
                    </a:tc>
                    <a:tc>
                      <a:txBody>
                        <a:bodyPr/>
                        <a:lstStyle/>
                        <a:p>
                          <a:pPr marL="0" algn="ctr" defTabSz="914400" rtl="0" eaLnBrk="1" latinLnBrk="0" hangingPunct="1"/>
                          <a14:m>
                            <m:oMathPara xmlns:m="http://schemas.openxmlformats.org/officeDocument/2006/math">
                              <m:oMathParaPr>
                                <m:jc m:val="centerGroup"/>
                              </m:oMathParaPr>
                              <m:oMath xmlns:m="http://schemas.openxmlformats.org/officeDocument/2006/math">
                                <m:r>
                                  <a:rPr lang="en-US" altLang="zh-CN" sz="1400" b="0" i="1" smtClean="0">
                                    <a:solidFill>
                                      <a:schemeClr val="bg1"/>
                                    </a:solidFill>
                                    <a:latin typeface="Cambria Math" panose="02040503050406030204" pitchFamily="18" charset="0"/>
                                  </a:rPr>
                                  <m:t>𝐴</m:t>
                                </m:r>
                                <m:r>
                                  <a:rPr lang="en-US" altLang="zh-CN" sz="1400" b="0" i="1" kern="1200" smtClean="0">
                                    <a:solidFill>
                                      <a:schemeClr val="bg1"/>
                                    </a:solidFill>
                                    <a:latin typeface="Cambria Math" panose="02040503050406030204" pitchFamily="18" charset="0"/>
                                    <a:ea typeface="+mn-ea"/>
                                    <a:cs typeface="+mn-cs"/>
                                  </a:rPr>
                                  <m:t>=</m:t>
                                </m:r>
                                <m:r>
                                  <a:rPr lang="en-US" altLang="zh-CN" sz="1400" b="0" i="1" kern="1200" smtClean="0">
                                    <a:solidFill>
                                      <a:schemeClr val="bg1"/>
                                    </a:solidFill>
                                    <a:latin typeface="Cambria Math" panose="02040503050406030204" pitchFamily="18" charset="0"/>
                                    <a:ea typeface="+mn-ea"/>
                                    <a:cs typeface="+mn-cs"/>
                                  </a:rPr>
                                  <m:t>𝐵</m:t>
                                </m:r>
                                <m:r>
                                  <a:rPr lang="en-US" altLang="zh-CN" sz="1400" b="0" i="1" kern="1200" smtClean="0">
                                    <a:solidFill>
                                      <a:schemeClr val="bg1"/>
                                    </a:solidFill>
                                    <a:latin typeface="Cambria Math" panose="02040503050406030204" pitchFamily="18" charset="0"/>
                                    <a:ea typeface="+mn-ea"/>
                                    <a:cs typeface="+mn-cs"/>
                                  </a:rPr>
                                  <m:t>∧</m:t>
                                </m:r>
                                <m:r>
                                  <a:rPr lang="en-US" altLang="zh-CN" sz="1400" b="0" i="1" kern="1200" baseline="0" smtClean="0">
                                    <a:solidFill>
                                      <a:schemeClr val="bg1"/>
                                    </a:solidFill>
                                    <a:latin typeface="Cambria Math" panose="02040503050406030204" pitchFamily="18" charset="0"/>
                                    <a:ea typeface="+mn-ea"/>
                                    <a:cs typeface="+mn-cs"/>
                                  </a:rPr>
                                  <m:t>𝐶</m:t>
                                </m:r>
                              </m:oMath>
                            </m:oMathPara>
                          </a14:m>
                          <a:endParaRPr lang="zh-CN" altLang="en-US" sz="1400" b="0" i="1" kern="1200">
                            <a:solidFill>
                              <a:schemeClr val="bg1"/>
                            </a:solidFill>
                            <a:latin typeface="Cambria Math" panose="02040503050406030204" pitchFamily="18" charset="0"/>
                            <a:ea typeface="+mn-ea"/>
                            <a:cs typeface="+mn-cs"/>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schemeClr>
                        </a:solidFill>
                      </a:tcPr>
                    </a:tc>
                    <a:extLst>
                      <a:ext uri="{0D108BD9-81ED-4DB2-BD59-A6C34878D82A}">
                        <a16:rowId xmlns:a16="http://schemas.microsoft.com/office/drawing/2014/main" val="2136560173"/>
                      </a:ext>
                    </a:extLst>
                  </a:tr>
                  <a:tr h="327619">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a:solidFill>
                                <a:schemeClr val="accent2">
                                  <a:lumMod val="50000"/>
                                </a:schemeClr>
                              </a:solidFill>
                            </a:rPr>
                            <a:t>1</a:t>
                          </a:r>
                          <a:endParaRPr lang="zh-CN" altLang="en-US" sz="1400" b="1">
                            <a:solidFill>
                              <a:schemeClr val="accent2">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40000"/>
                            <a:lumOff val="6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rgbClr val="C00000"/>
                              </a:solidFill>
                              <a:latin typeface="+mn-lt"/>
                              <a:ea typeface="+mn-ea"/>
                              <a:cs typeface="+mn-cs"/>
                            </a:rPr>
                            <a:t>0</a:t>
                          </a: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40000"/>
                            <a:lumOff val="60000"/>
                            <a:alpha val="50000"/>
                          </a:schemeClr>
                        </a:solidFill>
                      </a:tcPr>
                    </a:tc>
                    <a:extLst>
                      <a:ext uri="{0D108BD9-81ED-4DB2-BD59-A6C34878D82A}">
                        <a16:rowId xmlns:a16="http://schemas.microsoft.com/office/drawing/2014/main" val="1178464426"/>
                      </a:ext>
                    </a:extLst>
                  </a:tr>
                  <a:tr h="327619">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a:solidFill>
                                <a:schemeClr val="accent2">
                                  <a:lumMod val="50000"/>
                                </a:schemeClr>
                              </a:solidFill>
                            </a:rPr>
                            <a:t>1</a:t>
                          </a:r>
                          <a:endParaRPr lang="zh-CN" altLang="en-US" sz="1400" b="1">
                            <a:solidFill>
                              <a:schemeClr val="accent2">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75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75000"/>
                            <a:alpha val="50000"/>
                          </a:schemeClr>
                        </a:solidFill>
                      </a:tcPr>
                    </a:tc>
                    <a:extLst>
                      <a:ext uri="{0D108BD9-81ED-4DB2-BD59-A6C34878D82A}">
                        <a16:rowId xmlns:a16="http://schemas.microsoft.com/office/drawing/2014/main" val="615803460"/>
                      </a:ext>
                    </a:extLst>
                  </a:tr>
                  <a:tr h="327619">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40000"/>
                            <a:lumOff val="6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rgbClr val="C00000"/>
                              </a:solidFill>
                              <a:latin typeface="+mn-lt"/>
                              <a:ea typeface="+mn-ea"/>
                              <a:cs typeface="+mn-cs"/>
                            </a:rPr>
                            <a:t>0</a:t>
                          </a: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40000"/>
                            <a:lumOff val="60000"/>
                            <a:alpha val="50000"/>
                          </a:schemeClr>
                        </a:solidFill>
                      </a:tcPr>
                    </a:tc>
                    <a:extLst>
                      <a:ext uri="{0D108BD9-81ED-4DB2-BD59-A6C34878D82A}">
                        <a16:rowId xmlns:a16="http://schemas.microsoft.com/office/drawing/2014/main" val="1981090712"/>
                      </a:ext>
                    </a:extLst>
                  </a:tr>
                  <a:tr h="327619">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75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75000"/>
                            <a:alpha val="50000"/>
                          </a:schemeClr>
                        </a:solidFill>
                      </a:tcPr>
                    </a:tc>
                    <a:extLst>
                      <a:ext uri="{0D108BD9-81ED-4DB2-BD59-A6C34878D82A}">
                        <a16:rowId xmlns:a16="http://schemas.microsoft.com/office/drawing/2014/main" val="2119871782"/>
                      </a:ext>
                    </a:extLst>
                  </a:tr>
                  <a:tr h="327619">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40000"/>
                            <a:lumOff val="6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rgbClr val="C00000"/>
                              </a:solidFill>
                              <a:latin typeface="+mn-lt"/>
                              <a:ea typeface="+mn-ea"/>
                              <a:cs typeface="+mn-cs"/>
                            </a:rPr>
                            <a:t>1</a:t>
                          </a: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40000"/>
                            <a:lumOff val="60000"/>
                            <a:alpha val="50000"/>
                          </a:schemeClr>
                        </a:solidFill>
                      </a:tcPr>
                    </a:tc>
                    <a:extLst>
                      <a:ext uri="{0D108BD9-81ED-4DB2-BD59-A6C34878D82A}">
                        <a16:rowId xmlns:a16="http://schemas.microsoft.com/office/drawing/2014/main" val="3361361477"/>
                      </a:ext>
                    </a:extLst>
                  </a:tr>
                  <a:tr h="327619">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75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75000"/>
                            <a:alpha val="50000"/>
                          </a:schemeClr>
                        </a:solidFill>
                      </a:tcPr>
                    </a:tc>
                    <a:extLst>
                      <a:ext uri="{0D108BD9-81ED-4DB2-BD59-A6C34878D82A}">
                        <a16:rowId xmlns:a16="http://schemas.microsoft.com/office/drawing/2014/main" val="2822622205"/>
                      </a:ext>
                    </a:extLst>
                  </a:tr>
                  <a:tr h="327619">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40000"/>
                            <a:lumOff val="6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rgbClr val="C00000"/>
                              </a:solidFill>
                              <a:latin typeface="+mn-lt"/>
                              <a:ea typeface="+mn-ea"/>
                              <a:cs typeface="+mn-cs"/>
                            </a:rPr>
                            <a:t>0</a:t>
                          </a: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40000"/>
                            <a:lumOff val="60000"/>
                            <a:alpha val="50000"/>
                          </a:schemeClr>
                        </a:solidFill>
                      </a:tcPr>
                    </a:tc>
                    <a:extLst>
                      <a:ext uri="{0D108BD9-81ED-4DB2-BD59-A6C34878D82A}">
                        <a16:rowId xmlns:a16="http://schemas.microsoft.com/office/drawing/2014/main" val="1068817845"/>
                      </a:ext>
                    </a:extLst>
                  </a:tr>
                  <a:tr h="327619">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40000"/>
                            <a:lumOff val="6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rgbClr val="C00000"/>
                              </a:solidFill>
                              <a:latin typeface="+mn-lt"/>
                              <a:ea typeface="+mn-ea"/>
                              <a:cs typeface="+mn-cs"/>
                            </a:rPr>
                            <a:t>1</a:t>
                          </a: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40000"/>
                            <a:lumOff val="60000"/>
                            <a:alpha val="50000"/>
                          </a:schemeClr>
                        </a:solidFill>
                      </a:tcPr>
                    </a:tc>
                    <a:extLst>
                      <a:ext uri="{0D108BD9-81ED-4DB2-BD59-A6C34878D82A}">
                        <a16:rowId xmlns:a16="http://schemas.microsoft.com/office/drawing/2014/main" val="1936679581"/>
                      </a:ext>
                    </a:extLst>
                  </a:tr>
                </a:tbl>
              </a:graphicData>
            </a:graphic>
          </p:graphicFrame>
        </mc:Choice>
        <mc:Fallback xmlns="">
          <p:graphicFrame>
            <p:nvGraphicFramePr>
              <p:cNvPr id="37" name="表格 36">
                <a:extLst>
                  <a:ext uri="{FF2B5EF4-FFF2-40B4-BE49-F238E27FC236}">
                    <a16:creationId xmlns:a16="http://schemas.microsoft.com/office/drawing/2014/main" id="{A3CC7E57-B3AF-4781-B673-96BAAC313606}"/>
                  </a:ext>
                </a:extLst>
              </p:cNvPr>
              <p:cNvGraphicFramePr>
                <a:graphicFrameLocks noGrp="1"/>
              </p:cNvGraphicFramePr>
              <p:nvPr>
                <p:extLst>
                  <p:ext uri="{D42A27DB-BD31-4B8C-83A1-F6EECF244321}">
                    <p14:modId xmlns:p14="http://schemas.microsoft.com/office/powerpoint/2010/main" val="976037924"/>
                  </p:ext>
                </p:extLst>
              </p:nvPr>
            </p:nvGraphicFramePr>
            <p:xfrm>
              <a:off x="4634197" y="2804861"/>
              <a:ext cx="6997814" cy="2991792"/>
            </p:xfrm>
            <a:graphic>
              <a:graphicData uri="http://schemas.openxmlformats.org/drawingml/2006/table">
                <a:tbl>
                  <a:tblPr firstRow="1" bandRow="1">
                    <a:tableStyleId>{5C22544A-7EE6-4342-B048-85BDC9FD1C3A}</a:tableStyleId>
                  </a:tblPr>
                  <a:tblGrid>
                    <a:gridCol w="352642">
                      <a:extLst>
                        <a:ext uri="{9D8B030D-6E8A-4147-A177-3AD203B41FA5}">
                          <a16:colId xmlns:a16="http://schemas.microsoft.com/office/drawing/2014/main" val="3646969759"/>
                        </a:ext>
                      </a:extLst>
                    </a:gridCol>
                    <a:gridCol w="424475">
                      <a:extLst>
                        <a:ext uri="{9D8B030D-6E8A-4147-A177-3AD203B41FA5}">
                          <a16:colId xmlns:a16="http://schemas.microsoft.com/office/drawing/2014/main" val="2385045719"/>
                        </a:ext>
                      </a:extLst>
                    </a:gridCol>
                    <a:gridCol w="411416">
                      <a:extLst>
                        <a:ext uri="{9D8B030D-6E8A-4147-A177-3AD203B41FA5}">
                          <a16:colId xmlns:a16="http://schemas.microsoft.com/office/drawing/2014/main" val="2657298211"/>
                        </a:ext>
                      </a:extLst>
                    </a:gridCol>
                    <a:gridCol w="516606">
                      <a:extLst>
                        <a:ext uri="{9D8B030D-6E8A-4147-A177-3AD203B41FA5}">
                          <a16:colId xmlns:a16="http://schemas.microsoft.com/office/drawing/2014/main" val="2026744481"/>
                        </a:ext>
                      </a:extLst>
                    </a:gridCol>
                    <a:gridCol w="796709">
                      <a:extLst>
                        <a:ext uri="{9D8B030D-6E8A-4147-A177-3AD203B41FA5}">
                          <a16:colId xmlns:a16="http://schemas.microsoft.com/office/drawing/2014/main" val="1157612828"/>
                        </a:ext>
                      </a:extLst>
                    </a:gridCol>
                    <a:gridCol w="1593418">
                      <a:extLst>
                        <a:ext uri="{9D8B030D-6E8A-4147-A177-3AD203B41FA5}">
                          <a16:colId xmlns:a16="http://schemas.microsoft.com/office/drawing/2014/main" val="1060052825"/>
                        </a:ext>
                      </a:extLst>
                    </a:gridCol>
                    <a:gridCol w="666101">
                      <a:extLst>
                        <a:ext uri="{9D8B030D-6E8A-4147-A177-3AD203B41FA5}">
                          <a16:colId xmlns:a16="http://schemas.microsoft.com/office/drawing/2014/main" val="1950704489"/>
                        </a:ext>
                      </a:extLst>
                    </a:gridCol>
                    <a:gridCol w="1273428">
                      <a:extLst>
                        <a:ext uri="{9D8B030D-6E8A-4147-A177-3AD203B41FA5}">
                          <a16:colId xmlns:a16="http://schemas.microsoft.com/office/drawing/2014/main" val="1122696659"/>
                        </a:ext>
                      </a:extLst>
                    </a:gridCol>
                    <a:gridCol w="963019">
                      <a:extLst>
                        <a:ext uri="{9D8B030D-6E8A-4147-A177-3AD203B41FA5}">
                          <a16:colId xmlns:a16="http://schemas.microsoft.com/office/drawing/2014/main" val="3752349070"/>
                        </a:ext>
                      </a:extLst>
                    </a:gridCol>
                  </a:tblGrid>
                  <a:tr h="370840">
                    <a:tc>
                      <a:txBody>
                        <a:bodyPr/>
                        <a:lstStyle/>
                        <a:p>
                          <a:endParaRPr lang="zh-CN"/>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13"/>
                          <a:stretch>
                            <a:fillRect l="-1724" t="-1639" r="-1882759" b="-719672"/>
                          </a:stretch>
                        </a:blipFill>
                      </a:tcPr>
                    </a:tc>
                    <a:tc>
                      <a:txBody>
                        <a:bodyPr/>
                        <a:lstStyle/>
                        <a:p>
                          <a:endParaRPr lang="zh-CN"/>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13"/>
                          <a:stretch>
                            <a:fillRect l="-84286" t="-1639" r="-1460000" b="-719672"/>
                          </a:stretch>
                        </a:blipFill>
                      </a:tcPr>
                    </a:tc>
                    <a:tc>
                      <a:txBody>
                        <a:bodyPr/>
                        <a:lstStyle/>
                        <a:p>
                          <a:endParaRPr lang="zh-CN"/>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13"/>
                          <a:stretch>
                            <a:fillRect l="-192537" t="-1639" r="-1425373" b="-719672"/>
                          </a:stretch>
                        </a:blipFill>
                      </a:tcPr>
                    </a:tc>
                    <a:tc>
                      <a:txBody>
                        <a:bodyPr/>
                        <a:lstStyle/>
                        <a:p>
                          <a:endParaRPr lang="zh-CN"/>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13"/>
                          <a:stretch>
                            <a:fillRect l="-230588" t="-1639" r="-1023529" b="-719672"/>
                          </a:stretch>
                        </a:blipFill>
                      </a:tcPr>
                    </a:tc>
                    <a:tc>
                      <a:txBody>
                        <a:bodyPr/>
                        <a:lstStyle/>
                        <a:p>
                          <a:endParaRPr lang="zh-CN"/>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13"/>
                          <a:stretch>
                            <a:fillRect l="-214504" t="-1639" r="-564122" b="-719672"/>
                          </a:stretch>
                        </a:blipFill>
                      </a:tcPr>
                    </a:tc>
                    <a:tc>
                      <a:txBody>
                        <a:bodyPr/>
                        <a:lstStyle/>
                        <a:p>
                          <a:endParaRPr lang="zh-CN"/>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13"/>
                          <a:stretch>
                            <a:fillRect l="-157854" t="-1639" r="-183142" b="-719672"/>
                          </a:stretch>
                        </a:blipFill>
                      </a:tcPr>
                    </a:tc>
                    <a:tc>
                      <a:txBody>
                        <a:bodyPr/>
                        <a:lstStyle/>
                        <a:p>
                          <a:endParaRPr lang="zh-CN"/>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13"/>
                          <a:stretch>
                            <a:fillRect l="-611818" t="-1639" r="-334545" b="-719672"/>
                          </a:stretch>
                        </a:blipFill>
                      </a:tcPr>
                    </a:tc>
                    <a:tc>
                      <a:txBody>
                        <a:bodyPr/>
                        <a:lstStyle/>
                        <a:p>
                          <a:endParaRPr lang="zh-CN"/>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13"/>
                          <a:stretch>
                            <a:fillRect l="-374641" t="-1639" r="-76077" b="-719672"/>
                          </a:stretch>
                        </a:blipFill>
                      </a:tcPr>
                    </a:tc>
                    <a:tc>
                      <a:txBody>
                        <a:bodyPr/>
                        <a:lstStyle/>
                        <a:p>
                          <a:endParaRPr lang="zh-CN"/>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13"/>
                          <a:stretch>
                            <a:fillRect l="-627848" t="-1639" r="-633" b="-719672"/>
                          </a:stretch>
                        </a:blipFill>
                      </a:tcPr>
                    </a:tc>
                    <a:extLst>
                      <a:ext uri="{0D108BD9-81ED-4DB2-BD59-A6C34878D82A}">
                        <a16:rowId xmlns:a16="http://schemas.microsoft.com/office/drawing/2014/main" val="2136560173"/>
                      </a:ext>
                    </a:extLst>
                  </a:tr>
                  <a:tr h="327619">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a:solidFill>
                                <a:schemeClr val="accent2">
                                  <a:lumMod val="50000"/>
                                </a:schemeClr>
                              </a:solidFill>
                            </a:rPr>
                            <a:t>1</a:t>
                          </a:r>
                          <a:endParaRPr lang="zh-CN" altLang="en-US" sz="1400" b="1">
                            <a:solidFill>
                              <a:schemeClr val="accent2">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40000"/>
                            <a:lumOff val="6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rgbClr val="C00000"/>
                              </a:solidFill>
                              <a:latin typeface="+mn-lt"/>
                              <a:ea typeface="+mn-ea"/>
                              <a:cs typeface="+mn-cs"/>
                            </a:rPr>
                            <a:t>0</a:t>
                          </a: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40000"/>
                            <a:lumOff val="60000"/>
                            <a:alpha val="50000"/>
                          </a:schemeClr>
                        </a:solidFill>
                      </a:tcPr>
                    </a:tc>
                    <a:extLst>
                      <a:ext uri="{0D108BD9-81ED-4DB2-BD59-A6C34878D82A}">
                        <a16:rowId xmlns:a16="http://schemas.microsoft.com/office/drawing/2014/main" val="1178464426"/>
                      </a:ext>
                    </a:extLst>
                  </a:tr>
                  <a:tr h="327619">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a:solidFill>
                                <a:schemeClr val="accent2">
                                  <a:lumMod val="50000"/>
                                </a:schemeClr>
                              </a:solidFill>
                            </a:rPr>
                            <a:t>1</a:t>
                          </a:r>
                          <a:endParaRPr lang="zh-CN" altLang="en-US" sz="1400" b="1">
                            <a:solidFill>
                              <a:schemeClr val="accent2">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75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75000"/>
                            <a:alpha val="50000"/>
                          </a:schemeClr>
                        </a:solidFill>
                      </a:tcPr>
                    </a:tc>
                    <a:extLst>
                      <a:ext uri="{0D108BD9-81ED-4DB2-BD59-A6C34878D82A}">
                        <a16:rowId xmlns:a16="http://schemas.microsoft.com/office/drawing/2014/main" val="615803460"/>
                      </a:ext>
                    </a:extLst>
                  </a:tr>
                  <a:tr h="327619">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40000"/>
                            <a:lumOff val="6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rgbClr val="C00000"/>
                              </a:solidFill>
                              <a:latin typeface="+mn-lt"/>
                              <a:ea typeface="+mn-ea"/>
                              <a:cs typeface="+mn-cs"/>
                            </a:rPr>
                            <a:t>0</a:t>
                          </a: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40000"/>
                            <a:lumOff val="60000"/>
                            <a:alpha val="50000"/>
                          </a:schemeClr>
                        </a:solidFill>
                      </a:tcPr>
                    </a:tc>
                    <a:extLst>
                      <a:ext uri="{0D108BD9-81ED-4DB2-BD59-A6C34878D82A}">
                        <a16:rowId xmlns:a16="http://schemas.microsoft.com/office/drawing/2014/main" val="1981090712"/>
                      </a:ext>
                    </a:extLst>
                  </a:tr>
                  <a:tr h="327619">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75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75000"/>
                            <a:alpha val="50000"/>
                          </a:schemeClr>
                        </a:solidFill>
                      </a:tcPr>
                    </a:tc>
                    <a:extLst>
                      <a:ext uri="{0D108BD9-81ED-4DB2-BD59-A6C34878D82A}">
                        <a16:rowId xmlns:a16="http://schemas.microsoft.com/office/drawing/2014/main" val="2119871782"/>
                      </a:ext>
                    </a:extLst>
                  </a:tr>
                  <a:tr h="327619">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40000"/>
                            <a:lumOff val="6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rgbClr val="C00000"/>
                              </a:solidFill>
                              <a:latin typeface="+mn-lt"/>
                              <a:ea typeface="+mn-ea"/>
                              <a:cs typeface="+mn-cs"/>
                            </a:rPr>
                            <a:t>1</a:t>
                          </a: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40000"/>
                            <a:lumOff val="60000"/>
                            <a:alpha val="50000"/>
                          </a:schemeClr>
                        </a:solidFill>
                      </a:tcPr>
                    </a:tc>
                    <a:extLst>
                      <a:ext uri="{0D108BD9-81ED-4DB2-BD59-A6C34878D82A}">
                        <a16:rowId xmlns:a16="http://schemas.microsoft.com/office/drawing/2014/main" val="3361361477"/>
                      </a:ext>
                    </a:extLst>
                  </a:tr>
                  <a:tr h="327619">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75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75000"/>
                            <a:alpha val="50000"/>
                          </a:schemeClr>
                        </a:solidFill>
                      </a:tcPr>
                    </a:tc>
                    <a:extLst>
                      <a:ext uri="{0D108BD9-81ED-4DB2-BD59-A6C34878D82A}">
                        <a16:rowId xmlns:a16="http://schemas.microsoft.com/office/drawing/2014/main" val="2822622205"/>
                      </a:ext>
                    </a:extLst>
                  </a:tr>
                  <a:tr h="327619">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0</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40000"/>
                            <a:lumOff val="6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rgbClr val="C00000"/>
                              </a:solidFill>
                              <a:latin typeface="+mn-lt"/>
                              <a:ea typeface="+mn-ea"/>
                              <a:cs typeface="+mn-cs"/>
                            </a:rPr>
                            <a:t>0</a:t>
                          </a: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40000"/>
                            <a:lumOff val="60000"/>
                            <a:alpha val="50000"/>
                          </a:schemeClr>
                        </a:solidFill>
                      </a:tcPr>
                    </a:tc>
                    <a:extLst>
                      <a:ext uri="{0D108BD9-81ED-4DB2-BD59-A6C34878D82A}">
                        <a16:rowId xmlns:a16="http://schemas.microsoft.com/office/drawing/2014/main" val="1068817845"/>
                      </a:ext>
                    </a:extLst>
                  </a:tr>
                  <a:tr h="327619">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400" b="1">
                              <a:solidFill>
                                <a:schemeClr val="accent6">
                                  <a:lumMod val="50000"/>
                                </a:schemeClr>
                              </a:solidFill>
                            </a:rPr>
                            <a:t>1</a:t>
                          </a:r>
                          <a:endParaRPr lang="zh-CN" altLang="en-US" sz="14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0</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40000"/>
                            <a:lumOff val="6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chemeClr val="accent2">
                                  <a:lumMod val="50000"/>
                                </a:schemeClr>
                              </a:solidFill>
                              <a:latin typeface="+mn-lt"/>
                              <a:ea typeface="+mn-ea"/>
                              <a:cs typeface="+mn-cs"/>
                            </a:rPr>
                            <a:t>1</a:t>
                          </a:r>
                          <a:endParaRPr lang="zh-CN" altLang="en-US" sz="14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a:solidFill>
                                <a:srgbClr val="C00000"/>
                              </a:solidFill>
                              <a:latin typeface="+mn-lt"/>
                              <a:ea typeface="+mn-ea"/>
                              <a:cs typeface="+mn-cs"/>
                            </a:rPr>
                            <a:t>1</a:t>
                          </a:r>
                          <a:endParaRPr lang="zh-CN" altLang="en-US" sz="14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40000"/>
                            <a:lumOff val="60000"/>
                            <a:alpha val="50000"/>
                          </a:schemeClr>
                        </a:solidFill>
                      </a:tcPr>
                    </a:tc>
                    <a:extLst>
                      <a:ext uri="{0D108BD9-81ED-4DB2-BD59-A6C34878D82A}">
                        <a16:rowId xmlns:a16="http://schemas.microsoft.com/office/drawing/2014/main" val="1936679581"/>
                      </a:ext>
                    </a:extLst>
                  </a:tr>
                </a:tbl>
              </a:graphicData>
            </a:graphic>
          </p:graphicFrame>
        </mc:Fallback>
      </mc:AlternateContent>
    </p:spTree>
    <p:extLst>
      <p:ext uri="{BB962C8B-B14F-4D97-AF65-F5344CB8AC3E}">
        <p14:creationId xmlns:p14="http://schemas.microsoft.com/office/powerpoint/2010/main" val="26083601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命题逻辑公式的语义</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第三讲 命题逻辑公式语法和语义</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A84936A-AD8A-4245-A4DE-139658DA8B11}" type="slidenum">
              <a:rPr lang="en-US" altLang="zh-CN" smtClean="0">
                <a:latin typeface="Arial" panose="020B0604020202020204" pitchFamily="34" charset="0"/>
                <a:ea typeface="楷体" panose="02010609060101010101" pitchFamily="49" charset="-122"/>
                <a:cs typeface="Arial" panose="020B0604020202020204" pitchFamily="34" charset="0"/>
              </a:rPr>
              <a:t>29</a:t>
            </a:fld>
            <a:r>
              <a:rPr lang="en-US" altLang="zh-CN">
                <a:latin typeface="Arial" panose="020B0604020202020204" pitchFamily="34" charset="0"/>
                <a:ea typeface="楷体" panose="02010609060101010101" pitchFamily="49" charset="-122"/>
                <a:cs typeface="Arial" panose="020B0604020202020204" pitchFamily="34" charset="0"/>
              </a:rPr>
              <a:t>/38</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命题逻辑公式真值表的快速构造</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997DF8AD-C5A3-4E5E-A3C3-20A6FE625000}"/>
                  </a:ext>
                </a:extLst>
              </p:cNvPr>
              <p:cNvSpPr txBox="1"/>
              <p:nvPr/>
            </p:nvSpPr>
            <p:spPr>
              <a:xfrm>
                <a:off x="141502" y="873967"/>
                <a:ext cx="11908993" cy="737894"/>
              </a:xfrm>
              <a:prstGeom prst="rect">
                <a:avLst/>
              </a:prstGeom>
              <a:solidFill>
                <a:schemeClr val="accent2">
                  <a:lumMod val="20000"/>
                  <a:lumOff val="80000"/>
                </a:schemeClr>
              </a:solidFill>
            </p:spPr>
            <p:txBody>
              <a:bodyPr wrap="square" rtlCol="0">
                <a:spAutoFit/>
              </a:bodyPr>
              <a:lstStyle/>
              <a:p>
                <a:pPr>
                  <a:spcBef>
                    <a:spcPts val="300"/>
                  </a:spcBef>
                  <a:spcAft>
                    <a:spcPts val="300"/>
                  </a:spcAft>
                </a:pPr>
                <a:r>
                  <a:rPr lang="zh-CN" altLang="en-US" sz="1600" b="1" dirty="0">
                    <a:solidFill>
                      <a:srgbClr val="002060"/>
                    </a:solidFill>
                    <a:latin typeface="楷体" panose="02010609060101010101" pitchFamily="49" charset="-122"/>
                    <a:ea typeface="楷体" panose="02010609060101010101" pitchFamily="49" charset="-122"/>
                  </a:rPr>
                  <a:t>一个年份是闰年当且仅当它能被</a:t>
                </a:r>
                <a:r>
                  <a:rPr lang="en-US" altLang="zh-CN" sz="1600" b="1" dirty="0">
                    <a:solidFill>
                      <a:srgbClr val="002060"/>
                    </a:solidFill>
                    <a:latin typeface="楷体" panose="02010609060101010101" pitchFamily="49" charset="-122"/>
                    <a:ea typeface="楷体" panose="02010609060101010101" pitchFamily="49" charset="-122"/>
                  </a:rPr>
                  <a:t>400</a:t>
                </a:r>
                <a:r>
                  <a:rPr lang="zh-CN" altLang="en-US" sz="1600" b="1" dirty="0">
                    <a:solidFill>
                      <a:srgbClr val="002060"/>
                    </a:solidFill>
                    <a:latin typeface="楷体" panose="02010609060101010101" pitchFamily="49" charset="-122"/>
                    <a:ea typeface="楷体" panose="02010609060101010101" pitchFamily="49" charset="-122"/>
                  </a:rPr>
                  <a:t>整除，或者它能被</a:t>
                </a:r>
                <a:r>
                  <a:rPr lang="en-US" altLang="zh-CN" sz="1600" b="1" dirty="0">
                    <a:solidFill>
                      <a:srgbClr val="002060"/>
                    </a:solidFill>
                    <a:latin typeface="楷体" panose="02010609060101010101" pitchFamily="49" charset="-122"/>
                    <a:ea typeface="楷体" panose="02010609060101010101" pitchFamily="49" charset="-122"/>
                  </a:rPr>
                  <a:t>4</a:t>
                </a:r>
                <a:r>
                  <a:rPr lang="zh-CN" altLang="en-US" sz="1600" b="1" dirty="0">
                    <a:solidFill>
                      <a:srgbClr val="002060"/>
                    </a:solidFill>
                    <a:latin typeface="楷体" panose="02010609060101010101" pitchFamily="49" charset="-122"/>
                    <a:ea typeface="楷体" panose="02010609060101010101" pitchFamily="49" charset="-122"/>
                  </a:rPr>
                  <a:t>整除但不能被</a:t>
                </a:r>
                <a:r>
                  <a:rPr lang="en-US" altLang="zh-CN" sz="1600" b="1" dirty="0">
                    <a:solidFill>
                      <a:srgbClr val="002060"/>
                    </a:solidFill>
                    <a:latin typeface="楷体" panose="02010609060101010101" pitchFamily="49" charset="-122"/>
                    <a:ea typeface="楷体" panose="02010609060101010101" pitchFamily="49" charset="-122"/>
                  </a:rPr>
                  <a:t>100</a:t>
                </a:r>
                <a:r>
                  <a:rPr lang="zh-CN" altLang="en-US" sz="1600" b="1" dirty="0">
                    <a:solidFill>
                      <a:srgbClr val="002060"/>
                    </a:solidFill>
                    <a:latin typeface="楷体" panose="02010609060101010101" pitchFamily="49" charset="-122"/>
                    <a:ea typeface="楷体" panose="02010609060101010101" pitchFamily="49" charset="-122"/>
                  </a:rPr>
                  <a:t>整除，这是否意味着，一个年份或者是闰年或者不被</a:t>
                </a:r>
                <a:r>
                  <a:rPr lang="en-US" altLang="zh-CN" sz="1600" b="1" dirty="0">
                    <a:solidFill>
                      <a:srgbClr val="002060"/>
                    </a:solidFill>
                    <a:latin typeface="楷体" panose="02010609060101010101" pitchFamily="49" charset="-122"/>
                    <a:ea typeface="楷体" panose="02010609060101010101" pitchFamily="49" charset="-122"/>
                  </a:rPr>
                  <a:t>4</a:t>
                </a:r>
                <a:r>
                  <a:rPr lang="zh-CN" altLang="en-US" sz="1600" b="1" dirty="0">
                    <a:solidFill>
                      <a:srgbClr val="002060"/>
                    </a:solidFill>
                    <a:latin typeface="楷体" panose="02010609060101010101" pitchFamily="49" charset="-122"/>
                    <a:ea typeface="楷体" panose="02010609060101010101" pitchFamily="49" charset="-122"/>
                  </a:rPr>
                  <a:t>整除？</a:t>
                </a:r>
                <a:endParaRPr lang="en-US" altLang="zh-CN" sz="1600" b="1" dirty="0">
                  <a:solidFill>
                    <a:srgbClr val="002060"/>
                  </a:solidFill>
                  <a:latin typeface="楷体" panose="02010609060101010101" pitchFamily="49" charset="-122"/>
                  <a:ea typeface="楷体" panose="02010609060101010101" pitchFamily="49" charset="-122"/>
                </a:endParaRPr>
              </a:p>
              <a:p>
                <a:pPr marL="285750" indent="-285750">
                  <a:spcBef>
                    <a:spcPts val="300"/>
                  </a:spcBef>
                  <a:spcAft>
                    <a:spcPts val="300"/>
                  </a:spcAft>
                  <a:buFont typeface="Arial" panose="020B0604020202020204" pitchFamily="34" charset="0"/>
                  <a:buChar char="•"/>
                </a:pPr>
                <a:r>
                  <a:rPr lang="zh-CN" altLang="en-US" sz="1400" b="1" dirty="0">
                    <a:solidFill>
                      <a:schemeClr val="accent6">
                        <a:lumMod val="50000"/>
                      </a:schemeClr>
                    </a:solidFill>
                    <a:latin typeface="+mn-ea"/>
                  </a:rPr>
                  <a:t>构造公式</a:t>
                </a:r>
                <a14:m>
                  <m:oMath xmlns:m="http://schemas.openxmlformats.org/officeDocument/2006/math">
                    <m:d>
                      <m:dPr>
                        <m:ctrlPr>
                          <a:rPr lang="en-US" altLang="zh-CN" sz="1400" b="1" i="1">
                            <a:solidFill>
                              <a:schemeClr val="accent6">
                                <a:lumMod val="50000"/>
                              </a:schemeClr>
                            </a:solidFill>
                            <a:latin typeface="Cambria Math" panose="02040503050406030204" pitchFamily="18" charset="0"/>
                          </a:rPr>
                        </m:ctrlPr>
                      </m:dPr>
                      <m:e>
                        <m:r>
                          <a:rPr lang="en-US" altLang="zh-CN" sz="1400" b="1" i="1" smtClean="0">
                            <a:solidFill>
                              <a:schemeClr val="accent6">
                                <a:lumMod val="50000"/>
                              </a:schemeClr>
                            </a:solidFill>
                            <a:latin typeface="Cambria Math" panose="02040503050406030204" pitchFamily="18" charset="0"/>
                          </a:rPr>
                          <m:t>𝒔</m:t>
                        </m:r>
                        <m:r>
                          <a:rPr lang="en-US" altLang="zh-CN" sz="1400" b="1" i="1" smtClean="0">
                            <a:solidFill>
                              <a:schemeClr val="accent6">
                                <a:lumMod val="50000"/>
                              </a:schemeClr>
                            </a:solidFill>
                            <a:latin typeface="Cambria Math" panose="02040503050406030204" pitchFamily="18" charset="0"/>
                          </a:rPr>
                          <m:t>↔</m:t>
                        </m:r>
                        <m:d>
                          <m:dPr>
                            <m:ctrlPr>
                              <a:rPr lang="en-US" altLang="zh-CN" sz="1400" b="1" i="1">
                                <a:solidFill>
                                  <a:schemeClr val="accent6">
                                    <a:lumMod val="50000"/>
                                  </a:schemeClr>
                                </a:solidFill>
                                <a:latin typeface="Cambria Math" panose="02040503050406030204" pitchFamily="18" charset="0"/>
                              </a:rPr>
                            </m:ctrlPr>
                          </m:dPr>
                          <m:e>
                            <m:r>
                              <a:rPr lang="en-US" altLang="zh-CN" sz="1400" b="1" i="1" smtClean="0">
                                <a:solidFill>
                                  <a:schemeClr val="accent6">
                                    <a:lumMod val="50000"/>
                                  </a:schemeClr>
                                </a:solidFill>
                                <a:latin typeface="Cambria Math" panose="02040503050406030204" pitchFamily="18" charset="0"/>
                              </a:rPr>
                              <m:t>𝒓</m:t>
                            </m:r>
                            <m:r>
                              <a:rPr lang="en-US" altLang="zh-CN" sz="1400" b="1" i="1" smtClean="0">
                                <a:solidFill>
                                  <a:schemeClr val="accent6">
                                    <a:lumMod val="50000"/>
                                  </a:schemeClr>
                                </a:solidFill>
                                <a:latin typeface="Cambria Math" panose="02040503050406030204" pitchFamily="18" charset="0"/>
                              </a:rPr>
                              <m:t>∨</m:t>
                            </m:r>
                            <m:d>
                              <m:dPr>
                                <m:ctrlPr>
                                  <a:rPr lang="en-US" altLang="zh-CN" sz="1400" b="1" i="1">
                                    <a:solidFill>
                                      <a:schemeClr val="accent6">
                                        <a:lumMod val="50000"/>
                                      </a:schemeClr>
                                    </a:solidFill>
                                    <a:latin typeface="Cambria Math" panose="02040503050406030204" pitchFamily="18" charset="0"/>
                                  </a:rPr>
                                </m:ctrlPr>
                              </m:dPr>
                              <m:e>
                                <m:r>
                                  <a:rPr lang="en-US" altLang="zh-CN" sz="1400" b="1" i="1" smtClean="0">
                                    <a:solidFill>
                                      <a:schemeClr val="accent6">
                                        <a:lumMod val="50000"/>
                                      </a:schemeClr>
                                    </a:solidFill>
                                    <a:latin typeface="Cambria Math" panose="02040503050406030204" pitchFamily="18" charset="0"/>
                                  </a:rPr>
                                  <m:t>𝒑</m:t>
                                </m:r>
                                <m:r>
                                  <a:rPr lang="en-US" altLang="zh-CN" sz="1400" b="1" i="1" smtClean="0">
                                    <a:solidFill>
                                      <a:schemeClr val="accent6">
                                        <a:lumMod val="50000"/>
                                      </a:schemeClr>
                                    </a:solidFill>
                                    <a:latin typeface="Cambria Math" panose="02040503050406030204" pitchFamily="18" charset="0"/>
                                  </a:rPr>
                                  <m:t>∧¬</m:t>
                                </m:r>
                                <m:r>
                                  <a:rPr lang="en-US" altLang="zh-CN" sz="1400" b="1" i="1" smtClean="0">
                                    <a:solidFill>
                                      <a:schemeClr val="accent6">
                                        <a:lumMod val="50000"/>
                                      </a:schemeClr>
                                    </a:solidFill>
                                    <a:latin typeface="Cambria Math" panose="02040503050406030204" pitchFamily="18" charset="0"/>
                                  </a:rPr>
                                  <m:t>𝒒</m:t>
                                </m:r>
                              </m:e>
                            </m:d>
                          </m:e>
                        </m:d>
                      </m:e>
                    </m:d>
                    <m:r>
                      <a:rPr lang="en-US" altLang="zh-CN" sz="1400" b="1" i="1" smtClean="0">
                        <a:solidFill>
                          <a:schemeClr val="accent6">
                            <a:lumMod val="50000"/>
                          </a:schemeClr>
                        </a:solidFill>
                        <a:latin typeface="Cambria Math" panose="02040503050406030204" pitchFamily="18" charset="0"/>
                      </a:rPr>
                      <m:t>→</m:t>
                    </m:r>
                    <m:d>
                      <m:dPr>
                        <m:ctrlPr>
                          <a:rPr lang="en-US" altLang="zh-CN" sz="1400" b="1" i="1">
                            <a:solidFill>
                              <a:schemeClr val="accent6">
                                <a:lumMod val="50000"/>
                              </a:schemeClr>
                            </a:solidFill>
                            <a:latin typeface="Cambria Math" panose="02040503050406030204" pitchFamily="18" charset="0"/>
                          </a:rPr>
                        </m:ctrlPr>
                      </m:dPr>
                      <m:e>
                        <m:r>
                          <a:rPr lang="en-US" altLang="zh-CN" sz="1400" b="1" i="1" smtClean="0">
                            <a:solidFill>
                              <a:schemeClr val="accent6">
                                <a:lumMod val="50000"/>
                              </a:schemeClr>
                            </a:solidFill>
                            <a:latin typeface="Cambria Math" panose="02040503050406030204" pitchFamily="18" charset="0"/>
                          </a:rPr>
                          <m:t>𝒔</m:t>
                        </m:r>
                        <m:r>
                          <a:rPr lang="en-US" altLang="zh-CN" sz="1400" b="1" i="1" smtClean="0">
                            <a:solidFill>
                              <a:schemeClr val="accent6">
                                <a:lumMod val="50000"/>
                              </a:schemeClr>
                            </a:solidFill>
                            <a:latin typeface="Cambria Math" panose="02040503050406030204" pitchFamily="18" charset="0"/>
                          </a:rPr>
                          <m:t>∨¬</m:t>
                        </m:r>
                        <m:r>
                          <a:rPr lang="en-US" altLang="zh-CN" sz="1400" b="1" i="1" smtClean="0">
                            <a:solidFill>
                              <a:schemeClr val="accent6">
                                <a:lumMod val="50000"/>
                              </a:schemeClr>
                            </a:solidFill>
                            <a:latin typeface="Cambria Math" panose="02040503050406030204" pitchFamily="18" charset="0"/>
                          </a:rPr>
                          <m:t>𝒑</m:t>
                        </m:r>
                      </m:e>
                    </m:d>
                  </m:oMath>
                </a14:m>
                <a:r>
                  <a:rPr lang="zh-CN" altLang="en-US" sz="1400" b="1" dirty="0">
                    <a:solidFill>
                      <a:schemeClr val="accent6">
                        <a:lumMod val="50000"/>
                      </a:schemeClr>
                    </a:solidFill>
                    <a:latin typeface="+mn-ea"/>
                  </a:rPr>
                  <a:t>的真值表</a:t>
                </a:r>
              </a:p>
            </p:txBody>
          </p:sp>
        </mc:Choice>
        <mc:Fallback xmlns="">
          <p:sp>
            <p:nvSpPr>
              <p:cNvPr id="2" name="文本框 1">
                <a:extLst>
                  <a:ext uri="{FF2B5EF4-FFF2-40B4-BE49-F238E27FC236}">
                    <a16:creationId xmlns:a16="http://schemas.microsoft.com/office/drawing/2014/main" id="{997DF8AD-C5A3-4E5E-A3C3-20A6FE625000}"/>
                  </a:ext>
                </a:extLst>
              </p:cNvPr>
              <p:cNvSpPr txBox="1">
                <a:spLocks noRot="1" noChangeAspect="1" noMove="1" noResize="1" noEditPoints="1" noAdjustHandles="1" noChangeArrowheads="1" noChangeShapeType="1" noTextEdit="1"/>
              </p:cNvSpPr>
              <p:nvPr/>
            </p:nvSpPr>
            <p:spPr>
              <a:xfrm>
                <a:off x="141502" y="873967"/>
                <a:ext cx="11908993" cy="737894"/>
              </a:xfrm>
              <a:prstGeom prst="rect">
                <a:avLst/>
              </a:prstGeom>
              <a:blipFill>
                <a:blip r:embed="rId2"/>
                <a:stretch>
                  <a:fillRect l="-256" t="-2479" r="-1586" b="-165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3" name="表格 2">
                <a:extLst>
                  <a:ext uri="{FF2B5EF4-FFF2-40B4-BE49-F238E27FC236}">
                    <a16:creationId xmlns:a16="http://schemas.microsoft.com/office/drawing/2014/main" id="{BF5ACD0A-6C53-4880-9C9D-95C38D0CF8B7}"/>
                  </a:ext>
                </a:extLst>
              </p:cNvPr>
              <p:cNvGraphicFramePr>
                <a:graphicFrameLocks noGrp="1"/>
              </p:cNvGraphicFramePr>
              <p:nvPr>
                <p:extLst>
                  <p:ext uri="{D42A27DB-BD31-4B8C-83A1-F6EECF244321}">
                    <p14:modId xmlns:p14="http://schemas.microsoft.com/office/powerpoint/2010/main" val="1500354737"/>
                  </p:ext>
                </p:extLst>
              </p:nvPr>
            </p:nvGraphicFramePr>
            <p:xfrm>
              <a:off x="141502" y="1669704"/>
              <a:ext cx="8839198" cy="5028057"/>
            </p:xfrm>
            <a:graphic>
              <a:graphicData uri="http://schemas.openxmlformats.org/drawingml/2006/table">
                <a:tbl>
                  <a:tblPr firstRow="1" bandRow="1">
                    <a:tableStyleId>{2D5ABB26-0587-4C30-8999-92F81FD0307C}</a:tableStyleId>
                  </a:tblPr>
                  <a:tblGrid>
                    <a:gridCol w="376268">
                      <a:extLst>
                        <a:ext uri="{9D8B030D-6E8A-4147-A177-3AD203B41FA5}">
                          <a16:colId xmlns:a16="http://schemas.microsoft.com/office/drawing/2014/main" val="2864422384"/>
                        </a:ext>
                      </a:extLst>
                    </a:gridCol>
                    <a:gridCol w="351594">
                      <a:extLst>
                        <a:ext uri="{9D8B030D-6E8A-4147-A177-3AD203B41FA5}">
                          <a16:colId xmlns:a16="http://schemas.microsoft.com/office/drawing/2014/main" val="3488826130"/>
                        </a:ext>
                      </a:extLst>
                    </a:gridCol>
                    <a:gridCol w="370099">
                      <a:extLst>
                        <a:ext uri="{9D8B030D-6E8A-4147-A177-3AD203B41FA5}">
                          <a16:colId xmlns:a16="http://schemas.microsoft.com/office/drawing/2014/main" val="2854184512"/>
                        </a:ext>
                      </a:extLst>
                    </a:gridCol>
                    <a:gridCol w="425614">
                      <a:extLst>
                        <a:ext uri="{9D8B030D-6E8A-4147-A177-3AD203B41FA5}">
                          <a16:colId xmlns:a16="http://schemas.microsoft.com/office/drawing/2014/main" val="3964920766"/>
                        </a:ext>
                      </a:extLst>
                    </a:gridCol>
                    <a:gridCol w="444120">
                      <a:extLst>
                        <a:ext uri="{9D8B030D-6E8A-4147-A177-3AD203B41FA5}">
                          <a16:colId xmlns:a16="http://schemas.microsoft.com/office/drawing/2014/main" val="4236634668"/>
                        </a:ext>
                      </a:extLst>
                    </a:gridCol>
                    <a:gridCol w="749001">
                      <a:extLst>
                        <a:ext uri="{9D8B030D-6E8A-4147-A177-3AD203B41FA5}">
                          <a16:colId xmlns:a16="http://schemas.microsoft.com/office/drawing/2014/main" val="2066406258"/>
                        </a:ext>
                      </a:extLst>
                    </a:gridCol>
                    <a:gridCol w="1020418">
                      <a:extLst>
                        <a:ext uri="{9D8B030D-6E8A-4147-A177-3AD203B41FA5}">
                          <a16:colId xmlns:a16="http://schemas.microsoft.com/office/drawing/2014/main" val="900831817"/>
                        </a:ext>
                      </a:extLst>
                    </a:gridCol>
                    <a:gridCol w="1623391">
                      <a:extLst>
                        <a:ext uri="{9D8B030D-6E8A-4147-A177-3AD203B41FA5}">
                          <a16:colId xmlns:a16="http://schemas.microsoft.com/office/drawing/2014/main" val="302161120"/>
                        </a:ext>
                      </a:extLst>
                    </a:gridCol>
                    <a:gridCol w="430696">
                      <a:extLst>
                        <a:ext uri="{9D8B030D-6E8A-4147-A177-3AD203B41FA5}">
                          <a16:colId xmlns:a16="http://schemas.microsoft.com/office/drawing/2014/main" val="4208173144"/>
                        </a:ext>
                      </a:extLst>
                    </a:gridCol>
                    <a:gridCol w="655982">
                      <a:extLst>
                        <a:ext uri="{9D8B030D-6E8A-4147-A177-3AD203B41FA5}">
                          <a16:colId xmlns:a16="http://schemas.microsoft.com/office/drawing/2014/main" val="2473502894"/>
                        </a:ext>
                      </a:extLst>
                    </a:gridCol>
                    <a:gridCol w="2392015">
                      <a:extLst>
                        <a:ext uri="{9D8B030D-6E8A-4147-A177-3AD203B41FA5}">
                          <a16:colId xmlns:a16="http://schemas.microsoft.com/office/drawing/2014/main" val="3558357481"/>
                        </a:ext>
                      </a:extLst>
                    </a:gridCol>
                  </a:tblGrid>
                  <a:tr h="0">
                    <a:tc>
                      <a:txBody>
                        <a:bodyPr/>
                        <a:lstStyle/>
                        <a:p>
                          <a:pPr/>
                          <a14:m>
                            <m:oMathPara xmlns:m="http://schemas.openxmlformats.org/officeDocument/2006/math">
                              <m:oMathParaPr>
                                <m:jc m:val="centerGroup"/>
                              </m:oMathParaPr>
                              <m:oMath xmlns:m="http://schemas.openxmlformats.org/officeDocument/2006/math">
                                <m:r>
                                  <a:rPr lang="en-US" altLang="zh-CN" sz="1200" i="1" smtClean="0">
                                    <a:solidFill>
                                      <a:schemeClr val="bg1"/>
                                    </a:solidFill>
                                    <a:latin typeface="Cambria Math" panose="02040503050406030204" pitchFamily="18" charset="0"/>
                                  </a:rPr>
                                  <m:t>𝑝</m:t>
                                </m:r>
                              </m:oMath>
                            </m:oMathPara>
                          </a14:m>
                          <a:endParaRPr lang="zh-CN" altLang="en-US" sz="1200">
                            <a:solidFill>
                              <a:schemeClr val="bg1"/>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schemeClr>
                        </a:solidFill>
                      </a:tcPr>
                    </a:tc>
                    <a:tc>
                      <a:txBody>
                        <a:bodyPr/>
                        <a:lstStyle/>
                        <a:p>
                          <a:pPr/>
                          <a14:m>
                            <m:oMathPara xmlns:m="http://schemas.openxmlformats.org/officeDocument/2006/math">
                              <m:oMathParaPr>
                                <m:jc m:val="centerGroup"/>
                              </m:oMathParaPr>
                              <m:oMath xmlns:m="http://schemas.openxmlformats.org/officeDocument/2006/math">
                                <m:r>
                                  <a:rPr lang="en-US" altLang="zh-CN" sz="1200" i="1" smtClean="0">
                                    <a:solidFill>
                                      <a:schemeClr val="bg1"/>
                                    </a:solidFill>
                                    <a:latin typeface="Cambria Math" panose="02040503050406030204" pitchFamily="18" charset="0"/>
                                  </a:rPr>
                                  <m:t>𝑞</m:t>
                                </m:r>
                              </m:oMath>
                            </m:oMathPara>
                          </a14:m>
                          <a:endParaRPr lang="zh-CN" altLang="en-US" sz="1200">
                            <a:solidFill>
                              <a:schemeClr val="bg1"/>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schemeClr>
                        </a:solidFill>
                      </a:tcPr>
                    </a:tc>
                    <a:tc>
                      <a:txBody>
                        <a:bodyPr/>
                        <a:lstStyle/>
                        <a:p>
                          <a:pPr/>
                          <a14:m>
                            <m:oMathPara xmlns:m="http://schemas.openxmlformats.org/officeDocument/2006/math">
                              <m:oMathParaPr>
                                <m:jc m:val="centerGroup"/>
                              </m:oMathParaPr>
                              <m:oMath xmlns:m="http://schemas.openxmlformats.org/officeDocument/2006/math">
                                <m:r>
                                  <a:rPr lang="en-US" altLang="zh-CN" sz="1200" i="1" smtClean="0">
                                    <a:solidFill>
                                      <a:schemeClr val="bg1"/>
                                    </a:solidFill>
                                    <a:latin typeface="Cambria Math" panose="02040503050406030204" pitchFamily="18" charset="0"/>
                                  </a:rPr>
                                  <m:t>𝑟</m:t>
                                </m:r>
                              </m:oMath>
                            </m:oMathPara>
                          </a14:m>
                          <a:endParaRPr lang="zh-CN" altLang="en-US" sz="1200">
                            <a:solidFill>
                              <a:schemeClr val="bg1"/>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schemeClr>
                        </a:solidFill>
                      </a:tcPr>
                    </a:tc>
                    <a:tc>
                      <a:txBody>
                        <a:bodyPr/>
                        <a:lstStyle/>
                        <a:p>
                          <a:pPr/>
                          <a14:m>
                            <m:oMathPara xmlns:m="http://schemas.openxmlformats.org/officeDocument/2006/math">
                              <m:oMathParaPr>
                                <m:jc m:val="centerGroup"/>
                              </m:oMathParaPr>
                              <m:oMath xmlns:m="http://schemas.openxmlformats.org/officeDocument/2006/math">
                                <m:r>
                                  <a:rPr lang="en-US" altLang="zh-CN" sz="1200" i="1" smtClean="0">
                                    <a:solidFill>
                                      <a:schemeClr val="bg1"/>
                                    </a:solidFill>
                                    <a:latin typeface="Cambria Math" panose="02040503050406030204" pitchFamily="18" charset="0"/>
                                  </a:rPr>
                                  <m:t>𝑠</m:t>
                                </m:r>
                              </m:oMath>
                            </m:oMathPara>
                          </a14:m>
                          <a:endParaRPr lang="zh-CN" altLang="en-US" sz="1200">
                            <a:solidFill>
                              <a:schemeClr val="bg1"/>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schemeClr>
                        </a:solidFill>
                      </a:tcPr>
                    </a:tc>
                    <a:tc>
                      <a:txBody>
                        <a:bodyPr/>
                        <a:lstStyle/>
                        <a:p>
                          <a:pPr/>
                          <a14:m>
                            <m:oMathPara xmlns:m="http://schemas.openxmlformats.org/officeDocument/2006/math">
                              <m:oMathParaPr>
                                <m:jc m:val="centerGroup"/>
                              </m:oMathParaPr>
                              <m:oMath xmlns:m="http://schemas.openxmlformats.org/officeDocument/2006/math">
                                <m:r>
                                  <a:rPr lang="en-US" altLang="zh-CN" sz="1200" i="1" smtClean="0">
                                    <a:solidFill>
                                      <a:schemeClr val="bg1"/>
                                    </a:solidFill>
                                    <a:latin typeface="Cambria Math" panose="02040503050406030204" pitchFamily="18" charset="0"/>
                                  </a:rPr>
                                  <m:t>¬</m:t>
                                </m:r>
                                <m:r>
                                  <a:rPr lang="en-US" altLang="zh-CN" sz="1200" i="1" smtClean="0">
                                    <a:solidFill>
                                      <a:schemeClr val="bg1"/>
                                    </a:solidFill>
                                    <a:latin typeface="Cambria Math" panose="02040503050406030204" pitchFamily="18" charset="0"/>
                                  </a:rPr>
                                  <m:t>𝑞</m:t>
                                </m:r>
                              </m:oMath>
                            </m:oMathPara>
                          </a14:m>
                          <a:endParaRPr lang="zh-CN" altLang="en-US" sz="1200">
                            <a:solidFill>
                              <a:schemeClr val="bg1"/>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schemeClr>
                        </a:solidFill>
                      </a:tcPr>
                    </a:tc>
                    <a:tc>
                      <a:txBody>
                        <a:bodyPr/>
                        <a:lstStyle/>
                        <a:p>
                          <a:pPr/>
                          <a14:m>
                            <m:oMathPara xmlns:m="http://schemas.openxmlformats.org/officeDocument/2006/math">
                              <m:oMathParaPr>
                                <m:jc m:val="centerGroup"/>
                              </m:oMathParaPr>
                              <m:oMath xmlns:m="http://schemas.openxmlformats.org/officeDocument/2006/math">
                                <m:r>
                                  <a:rPr lang="en-US" altLang="zh-CN" sz="1200" i="1" smtClean="0">
                                    <a:solidFill>
                                      <a:schemeClr val="bg1"/>
                                    </a:solidFill>
                                    <a:latin typeface="Cambria Math" panose="02040503050406030204" pitchFamily="18" charset="0"/>
                                  </a:rPr>
                                  <m:t>𝑝</m:t>
                                </m:r>
                                <m:r>
                                  <a:rPr lang="en-US" altLang="zh-CN" sz="1200" i="1" smtClean="0">
                                    <a:solidFill>
                                      <a:schemeClr val="bg1"/>
                                    </a:solidFill>
                                    <a:latin typeface="Cambria Math" panose="02040503050406030204" pitchFamily="18" charset="0"/>
                                  </a:rPr>
                                  <m:t>∧¬</m:t>
                                </m:r>
                                <m:r>
                                  <a:rPr lang="en-US" altLang="zh-CN" sz="1200" i="1" smtClean="0">
                                    <a:solidFill>
                                      <a:schemeClr val="bg1"/>
                                    </a:solidFill>
                                    <a:latin typeface="Cambria Math" panose="02040503050406030204" pitchFamily="18" charset="0"/>
                                  </a:rPr>
                                  <m:t>𝑞</m:t>
                                </m:r>
                              </m:oMath>
                            </m:oMathPara>
                          </a14:m>
                          <a:endParaRPr lang="zh-CN" altLang="en-US" sz="1200">
                            <a:solidFill>
                              <a:schemeClr val="bg1"/>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schemeClr>
                        </a:solidFill>
                      </a:tcPr>
                    </a:tc>
                    <a:tc>
                      <a:txBody>
                        <a:bodyPr/>
                        <a:lstStyle/>
                        <a:p>
                          <a:pPr/>
                          <a14:m>
                            <m:oMathPara xmlns:m="http://schemas.openxmlformats.org/officeDocument/2006/math">
                              <m:oMathParaPr>
                                <m:jc m:val="centerGroup"/>
                              </m:oMathParaPr>
                              <m:oMath xmlns:m="http://schemas.openxmlformats.org/officeDocument/2006/math">
                                <m:r>
                                  <a:rPr lang="en-US" altLang="zh-CN" sz="1200" i="1" smtClean="0">
                                    <a:solidFill>
                                      <a:schemeClr val="bg1"/>
                                    </a:solidFill>
                                    <a:latin typeface="Cambria Math" panose="02040503050406030204" pitchFamily="18" charset="0"/>
                                  </a:rPr>
                                  <m:t>𝑟</m:t>
                                </m:r>
                                <m:r>
                                  <a:rPr lang="en-US" altLang="zh-CN" sz="1200" i="1" smtClean="0">
                                    <a:solidFill>
                                      <a:schemeClr val="bg1"/>
                                    </a:solidFill>
                                    <a:latin typeface="Cambria Math" panose="02040503050406030204" pitchFamily="18" charset="0"/>
                                  </a:rPr>
                                  <m:t>∨</m:t>
                                </m:r>
                                <m:d>
                                  <m:dPr>
                                    <m:ctrlPr>
                                      <a:rPr lang="en-US" altLang="zh-CN" sz="1200" i="1" smtClean="0">
                                        <a:solidFill>
                                          <a:schemeClr val="bg1"/>
                                        </a:solidFill>
                                        <a:latin typeface="Cambria Math" panose="02040503050406030204" pitchFamily="18" charset="0"/>
                                      </a:rPr>
                                    </m:ctrlPr>
                                  </m:dPr>
                                  <m:e>
                                    <m:r>
                                      <a:rPr lang="en-US" altLang="zh-CN" sz="1200" i="1" smtClean="0">
                                        <a:solidFill>
                                          <a:schemeClr val="bg1"/>
                                        </a:solidFill>
                                        <a:latin typeface="Cambria Math" panose="02040503050406030204" pitchFamily="18" charset="0"/>
                                      </a:rPr>
                                      <m:t>𝑝</m:t>
                                    </m:r>
                                    <m:r>
                                      <a:rPr lang="en-US" altLang="zh-CN" sz="1200" i="1" smtClean="0">
                                        <a:solidFill>
                                          <a:schemeClr val="bg1"/>
                                        </a:solidFill>
                                        <a:latin typeface="Cambria Math" panose="02040503050406030204" pitchFamily="18" charset="0"/>
                                      </a:rPr>
                                      <m:t>∧¬</m:t>
                                    </m:r>
                                    <m:r>
                                      <a:rPr lang="en-US" altLang="zh-CN" sz="1200" i="1" smtClean="0">
                                        <a:solidFill>
                                          <a:schemeClr val="bg1"/>
                                        </a:solidFill>
                                        <a:latin typeface="Cambria Math" panose="02040503050406030204" pitchFamily="18" charset="0"/>
                                      </a:rPr>
                                      <m:t>𝑞</m:t>
                                    </m:r>
                                  </m:e>
                                </m:d>
                              </m:oMath>
                            </m:oMathPara>
                          </a14:m>
                          <a:endParaRPr lang="zh-CN" altLang="en-US" sz="1200">
                            <a:solidFill>
                              <a:schemeClr val="bg1"/>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schemeClr>
                        </a:solidFill>
                      </a:tcPr>
                    </a:tc>
                    <a:tc>
                      <a:txBody>
                        <a:bodyPr/>
                        <a:lstStyle/>
                        <a:p>
                          <a:pPr/>
                          <a14:m>
                            <m:oMathPara xmlns:m="http://schemas.openxmlformats.org/officeDocument/2006/math">
                              <m:oMathParaPr>
                                <m:jc m:val="centerGroup"/>
                              </m:oMathParaPr>
                              <m:oMath xmlns:m="http://schemas.openxmlformats.org/officeDocument/2006/math">
                                <m:d>
                                  <m:dPr>
                                    <m:ctrlPr>
                                      <a:rPr lang="en-US" altLang="zh-CN" sz="1200" i="1" smtClean="0">
                                        <a:solidFill>
                                          <a:schemeClr val="bg1"/>
                                        </a:solidFill>
                                        <a:latin typeface="Cambria Math" panose="02040503050406030204" pitchFamily="18" charset="0"/>
                                      </a:rPr>
                                    </m:ctrlPr>
                                  </m:dPr>
                                  <m:e>
                                    <m:r>
                                      <a:rPr lang="en-US" altLang="zh-CN" sz="1200">
                                        <a:solidFill>
                                          <a:schemeClr val="bg1"/>
                                        </a:solidFill>
                                        <a:latin typeface="Cambria Math" panose="02040503050406030204" pitchFamily="18" charset="0"/>
                                      </a:rPr>
                                      <m:t>𝑠</m:t>
                                    </m:r>
                                    <m:r>
                                      <a:rPr lang="en-US" altLang="zh-CN" sz="1200">
                                        <a:solidFill>
                                          <a:schemeClr val="bg1"/>
                                        </a:solidFill>
                                        <a:latin typeface="Cambria Math" panose="02040503050406030204" pitchFamily="18" charset="0"/>
                                      </a:rPr>
                                      <m:t>↔</m:t>
                                    </m:r>
                                    <m:d>
                                      <m:dPr>
                                        <m:ctrlPr>
                                          <a:rPr lang="en-US" altLang="zh-CN" sz="1200" i="1">
                                            <a:solidFill>
                                              <a:schemeClr val="bg1"/>
                                            </a:solidFill>
                                            <a:latin typeface="Cambria Math" panose="02040503050406030204" pitchFamily="18" charset="0"/>
                                          </a:rPr>
                                        </m:ctrlPr>
                                      </m:dPr>
                                      <m:e>
                                        <m:r>
                                          <a:rPr lang="en-US" altLang="zh-CN" sz="1200">
                                            <a:solidFill>
                                              <a:schemeClr val="bg1"/>
                                            </a:solidFill>
                                            <a:latin typeface="Cambria Math" panose="02040503050406030204" pitchFamily="18" charset="0"/>
                                          </a:rPr>
                                          <m:t>𝑟</m:t>
                                        </m:r>
                                        <m:r>
                                          <a:rPr lang="en-US" altLang="zh-CN" sz="1200">
                                            <a:solidFill>
                                              <a:schemeClr val="bg1"/>
                                            </a:solidFill>
                                            <a:latin typeface="Cambria Math" panose="02040503050406030204" pitchFamily="18" charset="0"/>
                                          </a:rPr>
                                          <m:t>∨</m:t>
                                        </m:r>
                                        <m:d>
                                          <m:dPr>
                                            <m:ctrlPr>
                                              <a:rPr lang="en-US" altLang="zh-CN" sz="1200" i="1">
                                                <a:solidFill>
                                                  <a:schemeClr val="bg1"/>
                                                </a:solidFill>
                                                <a:latin typeface="Cambria Math" panose="02040503050406030204" pitchFamily="18" charset="0"/>
                                              </a:rPr>
                                            </m:ctrlPr>
                                          </m:dPr>
                                          <m:e>
                                            <m:r>
                                              <a:rPr lang="en-US" altLang="zh-CN" sz="1200">
                                                <a:solidFill>
                                                  <a:schemeClr val="bg1"/>
                                                </a:solidFill>
                                                <a:latin typeface="Cambria Math" panose="02040503050406030204" pitchFamily="18" charset="0"/>
                                              </a:rPr>
                                              <m:t>𝑝</m:t>
                                            </m:r>
                                            <m:r>
                                              <a:rPr lang="en-US" altLang="zh-CN" sz="1200">
                                                <a:solidFill>
                                                  <a:schemeClr val="bg1"/>
                                                </a:solidFill>
                                                <a:latin typeface="Cambria Math" panose="02040503050406030204" pitchFamily="18" charset="0"/>
                                              </a:rPr>
                                              <m:t>∧¬</m:t>
                                            </m:r>
                                            <m:r>
                                              <a:rPr lang="en-US" altLang="zh-CN" sz="1200">
                                                <a:solidFill>
                                                  <a:schemeClr val="bg1"/>
                                                </a:solidFill>
                                                <a:latin typeface="Cambria Math" panose="02040503050406030204" pitchFamily="18" charset="0"/>
                                              </a:rPr>
                                              <m:t>𝑞</m:t>
                                            </m:r>
                                          </m:e>
                                        </m:d>
                                      </m:e>
                                    </m:d>
                                  </m:e>
                                </m:d>
                              </m:oMath>
                            </m:oMathPara>
                          </a14:m>
                          <a:endParaRPr lang="zh-CN" altLang="en-US" sz="1200">
                            <a:solidFill>
                              <a:schemeClr val="bg1"/>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schemeClr>
                        </a:solidFill>
                      </a:tcPr>
                    </a:tc>
                    <a:tc>
                      <a:txBody>
                        <a:bodyPr/>
                        <a:lstStyle/>
                        <a:p>
                          <a:pPr/>
                          <a14:m>
                            <m:oMathPara xmlns:m="http://schemas.openxmlformats.org/officeDocument/2006/math">
                              <m:oMathParaPr>
                                <m:jc m:val="centerGroup"/>
                              </m:oMathParaPr>
                              <m:oMath xmlns:m="http://schemas.openxmlformats.org/officeDocument/2006/math">
                                <m:r>
                                  <a:rPr lang="en-US" altLang="zh-CN" sz="1200" i="1" smtClean="0">
                                    <a:solidFill>
                                      <a:schemeClr val="bg1"/>
                                    </a:solidFill>
                                    <a:latin typeface="Cambria Math" panose="02040503050406030204" pitchFamily="18" charset="0"/>
                                  </a:rPr>
                                  <m:t>¬</m:t>
                                </m:r>
                                <m:r>
                                  <a:rPr lang="en-US" altLang="zh-CN" sz="1200" i="1" smtClean="0">
                                    <a:solidFill>
                                      <a:schemeClr val="bg1"/>
                                    </a:solidFill>
                                    <a:latin typeface="Cambria Math" panose="02040503050406030204" pitchFamily="18" charset="0"/>
                                  </a:rPr>
                                  <m:t>𝑝</m:t>
                                </m:r>
                              </m:oMath>
                            </m:oMathPara>
                          </a14:m>
                          <a:endParaRPr lang="zh-CN" altLang="en-US" sz="1200">
                            <a:solidFill>
                              <a:schemeClr val="bg1"/>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schemeClr>
                        </a:solidFill>
                      </a:tcPr>
                    </a:tc>
                    <a:tc>
                      <a:txBody>
                        <a:bodyPr/>
                        <a:lstStyle/>
                        <a:p>
                          <a:pPr/>
                          <a14:m>
                            <m:oMathPara xmlns:m="http://schemas.openxmlformats.org/officeDocument/2006/math">
                              <m:oMathParaPr>
                                <m:jc m:val="centerGroup"/>
                              </m:oMathParaPr>
                              <m:oMath xmlns:m="http://schemas.openxmlformats.org/officeDocument/2006/math">
                                <m:r>
                                  <a:rPr lang="en-US" altLang="zh-CN" sz="1200" i="1" smtClean="0">
                                    <a:solidFill>
                                      <a:schemeClr val="bg1"/>
                                    </a:solidFill>
                                    <a:latin typeface="Cambria Math" panose="02040503050406030204" pitchFamily="18" charset="0"/>
                                  </a:rPr>
                                  <m:t>𝑠</m:t>
                                </m:r>
                                <m:r>
                                  <a:rPr lang="en-US" altLang="zh-CN" sz="1200" i="1" smtClean="0">
                                    <a:solidFill>
                                      <a:schemeClr val="bg1"/>
                                    </a:solidFill>
                                    <a:latin typeface="Cambria Math" panose="02040503050406030204" pitchFamily="18" charset="0"/>
                                  </a:rPr>
                                  <m:t>∨¬</m:t>
                                </m:r>
                                <m:r>
                                  <a:rPr lang="en-US" altLang="zh-CN" sz="1200" i="1" smtClean="0">
                                    <a:solidFill>
                                      <a:schemeClr val="bg1"/>
                                    </a:solidFill>
                                    <a:latin typeface="Cambria Math" panose="02040503050406030204" pitchFamily="18" charset="0"/>
                                  </a:rPr>
                                  <m:t>𝑝</m:t>
                                </m:r>
                              </m:oMath>
                            </m:oMathPara>
                          </a14:m>
                          <a:endParaRPr lang="zh-CN" altLang="en-US" sz="1200">
                            <a:solidFill>
                              <a:schemeClr val="bg1"/>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schemeClr>
                        </a:solidFill>
                      </a:tcPr>
                    </a:tc>
                    <a:tc>
                      <a:txBody>
                        <a:bodyPr/>
                        <a:lstStyle/>
                        <a:p>
                          <a:pPr/>
                          <a14:m>
                            <m:oMathPara xmlns:m="http://schemas.openxmlformats.org/officeDocument/2006/math">
                              <m:oMathParaPr>
                                <m:jc m:val="centerGroup"/>
                              </m:oMathParaPr>
                              <m:oMath xmlns:m="http://schemas.openxmlformats.org/officeDocument/2006/math">
                                <m:d>
                                  <m:dPr>
                                    <m:ctrlPr>
                                      <a:rPr lang="en-US" altLang="zh-CN" sz="1200" i="1" smtClean="0">
                                        <a:solidFill>
                                          <a:schemeClr val="bg1"/>
                                        </a:solidFill>
                                        <a:latin typeface="Cambria Math" panose="02040503050406030204" pitchFamily="18" charset="0"/>
                                      </a:rPr>
                                    </m:ctrlPr>
                                  </m:dPr>
                                  <m:e>
                                    <m:r>
                                      <a:rPr lang="en-US" altLang="zh-CN" sz="1200">
                                        <a:solidFill>
                                          <a:schemeClr val="bg1"/>
                                        </a:solidFill>
                                        <a:latin typeface="Cambria Math" panose="02040503050406030204" pitchFamily="18" charset="0"/>
                                      </a:rPr>
                                      <m:t>𝑠</m:t>
                                    </m:r>
                                    <m:r>
                                      <a:rPr lang="en-US" altLang="zh-CN" sz="1200">
                                        <a:solidFill>
                                          <a:schemeClr val="bg1"/>
                                        </a:solidFill>
                                        <a:latin typeface="Cambria Math" panose="02040503050406030204" pitchFamily="18" charset="0"/>
                                      </a:rPr>
                                      <m:t>↔</m:t>
                                    </m:r>
                                    <m:d>
                                      <m:dPr>
                                        <m:ctrlPr>
                                          <a:rPr lang="en-US" altLang="zh-CN" sz="1200" i="1">
                                            <a:solidFill>
                                              <a:schemeClr val="bg1"/>
                                            </a:solidFill>
                                            <a:latin typeface="Cambria Math" panose="02040503050406030204" pitchFamily="18" charset="0"/>
                                          </a:rPr>
                                        </m:ctrlPr>
                                      </m:dPr>
                                      <m:e>
                                        <m:r>
                                          <a:rPr lang="en-US" altLang="zh-CN" sz="1200">
                                            <a:solidFill>
                                              <a:schemeClr val="bg1"/>
                                            </a:solidFill>
                                            <a:latin typeface="Cambria Math" panose="02040503050406030204" pitchFamily="18" charset="0"/>
                                          </a:rPr>
                                          <m:t>𝑟</m:t>
                                        </m:r>
                                        <m:r>
                                          <a:rPr lang="en-US" altLang="zh-CN" sz="1200">
                                            <a:solidFill>
                                              <a:schemeClr val="bg1"/>
                                            </a:solidFill>
                                            <a:latin typeface="Cambria Math" panose="02040503050406030204" pitchFamily="18" charset="0"/>
                                          </a:rPr>
                                          <m:t>∨</m:t>
                                        </m:r>
                                        <m:d>
                                          <m:dPr>
                                            <m:ctrlPr>
                                              <a:rPr lang="en-US" altLang="zh-CN" sz="1200" i="1">
                                                <a:solidFill>
                                                  <a:schemeClr val="bg1"/>
                                                </a:solidFill>
                                                <a:latin typeface="Cambria Math" panose="02040503050406030204" pitchFamily="18" charset="0"/>
                                              </a:rPr>
                                            </m:ctrlPr>
                                          </m:dPr>
                                          <m:e>
                                            <m:r>
                                              <a:rPr lang="en-US" altLang="zh-CN" sz="1200">
                                                <a:solidFill>
                                                  <a:schemeClr val="bg1"/>
                                                </a:solidFill>
                                                <a:latin typeface="Cambria Math" panose="02040503050406030204" pitchFamily="18" charset="0"/>
                                              </a:rPr>
                                              <m:t>𝑝</m:t>
                                            </m:r>
                                            <m:r>
                                              <a:rPr lang="en-US" altLang="zh-CN" sz="1200">
                                                <a:solidFill>
                                                  <a:schemeClr val="bg1"/>
                                                </a:solidFill>
                                                <a:latin typeface="Cambria Math" panose="02040503050406030204" pitchFamily="18" charset="0"/>
                                              </a:rPr>
                                              <m:t>∧¬</m:t>
                                            </m:r>
                                            <m:r>
                                              <a:rPr lang="en-US" altLang="zh-CN" sz="1200">
                                                <a:solidFill>
                                                  <a:schemeClr val="bg1"/>
                                                </a:solidFill>
                                                <a:latin typeface="Cambria Math" panose="02040503050406030204" pitchFamily="18" charset="0"/>
                                              </a:rPr>
                                              <m:t>𝑞</m:t>
                                            </m:r>
                                          </m:e>
                                        </m:d>
                                      </m:e>
                                    </m:d>
                                  </m:e>
                                </m:d>
                                <m:r>
                                  <a:rPr lang="en-US" altLang="zh-CN" sz="1200">
                                    <a:solidFill>
                                      <a:schemeClr val="bg1"/>
                                    </a:solidFill>
                                    <a:latin typeface="Cambria Math" panose="02040503050406030204" pitchFamily="18" charset="0"/>
                                  </a:rPr>
                                  <m:t>→</m:t>
                                </m:r>
                                <m:d>
                                  <m:dPr>
                                    <m:ctrlPr>
                                      <a:rPr lang="en-US" altLang="zh-CN" sz="1200" i="1">
                                        <a:solidFill>
                                          <a:schemeClr val="bg1"/>
                                        </a:solidFill>
                                        <a:latin typeface="Cambria Math" panose="02040503050406030204" pitchFamily="18" charset="0"/>
                                      </a:rPr>
                                    </m:ctrlPr>
                                  </m:dPr>
                                  <m:e>
                                    <m:r>
                                      <a:rPr lang="en-US" altLang="zh-CN" sz="1200">
                                        <a:solidFill>
                                          <a:schemeClr val="bg1"/>
                                        </a:solidFill>
                                        <a:latin typeface="Cambria Math" panose="02040503050406030204" pitchFamily="18" charset="0"/>
                                      </a:rPr>
                                      <m:t>𝑠</m:t>
                                    </m:r>
                                    <m:r>
                                      <a:rPr lang="en-US" altLang="zh-CN" sz="1200">
                                        <a:solidFill>
                                          <a:schemeClr val="bg1"/>
                                        </a:solidFill>
                                        <a:latin typeface="Cambria Math" panose="02040503050406030204" pitchFamily="18" charset="0"/>
                                      </a:rPr>
                                      <m:t>∨</m:t>
                                    </m:r>
                                    <m:r>
                                      <a:rPr lang="en-US" altLang="zh-CN" sz="1200" b="0" i="1" smtClean="0">
                                        <a:solidFill>
                                          <a:schemeClr val="bg1"/>
                                        </a:solidFill>
                                        <a:latin typeface="Cambria Math" panose="02040503050406030204" pitchFamily="18" charset="0"/>
                                      </a:rPr>
                                      <m:t>¬</m:t>
                                    </m:r>
                                    <m:r>
                                      <a:rPr lang="en-US" altLang="zh-CN" sz="1200">
                                        <a:solidFill>
                                          <a:schemeClr val="bg1"/>
                                        </a:solidFill>
                                        <a:latin typeface="Cambria Math" panose="02040503050406030204" pitchFamily="18" charset="0"/>
                                      </a:rPr>
                                      <m:t>𝑝</m:t>
                                    </m:r>
                                  </m:e>
                                </m:d>
                              </m:oMath>
                            </m:oMathPara>
                          </a14:m>
                          <a:endParaRPr lang="zh-CN" altLang="en-US" sz="1200">
                            <a:solidFill>
                              <a:schemeClr val="bg1"/>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schemeClr>
                        </a:solidFill>
                      </a:tcPr>
                    </a:tc>
                    <a:extLst>
                      <a:ext uri="{0D108BD9-81ED-4DB2-BD59-A6C34878D82A}">
                        <a16:rowId xmlns:a16="http://schemas.microsoft.com/office/drawing/2014/main" val="1958329438"/>
                      </a:ext>
                    </a:extLst>
                  </a:tr>
                  <a:tr h="216000">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4139267498"/>
                      </a:ext>
                    </a:extLst>
                  </a:tr>
                  <a:tr h="216000">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317709844"/>
                      </a:ext>
                    </a:extLst>
                  </a:tr>
                  <a:tr h="216000">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2192319947"/>
                      </a:ext>
                    </a:extLst>
                  </a:tr>
                  <a:tr h="216000">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2378237559"/>
                      </a:ext>
                    </a:extLst>
                  </a:tr>
                  <a:tr h="216000">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1920069111"/>
                      </a:ext>
                    </a:extLst>
                  </a:tr>
                  <a:tr h="216000">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3111458819"/>
                      </a:ext>
                    </a:extLst>
                  </a:tr>
                  <a:tr h="216000">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4225156006"/>
                      </a:ext>
                    </a:extLst>
                  </a:tr>
                  <a:tr h="216000">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1877986140"/>
                      </a:ext>
                    </a:extLst>
                  </a:tr>
                  <a:tr h="216000">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40000"/>
                            <a:lumOff val="6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40000"/>
                            <a:lumOff val="6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40000"/>
                            <a:lumOff val="60000"/>
                            <a:alpha val="50000"/>
                          </a:schemeClr>
                        </a:solidFill>
                      </a:tcPr>
                    </a:tc>
                    <a:extLst>
                      <a:ext uri="{0D108BD9-81ED-4DB2-BD59-A6C34878D82A}">
                        <a16:rowId xmlns:a16="http://schemas.microsoft.com/office/drawing/2014/main" val="2411609298"/>
                      </a:ext>
                    </a:extLst>
                  </a:tr>
                  <a:tr h="216000">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1588725463"/>
                      </a:ext>
                    </a:extLst>
                  </a:tr>
                  <a:tr h="216000">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40000"/>
                            <a:lumOff val="6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40000"/>
                            <a:lumOff val="6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40000"/>
                            <a:lumOff val="60000"/>
                            <a:alpha val="50000"/>
                          </a:schemeClr>
                        </a:solidFill>
                      </a:tcPr>
                    </a:tc>
                    <a:extLst>
                      <a:ext uri="{0D108BD9-81ED-4DB2-BD59-A6C34878D82A}">
                        <a16:rowId xmlns:a16="http://schemas.microsoft.com/office/drawing/2014/main" val="2892165594"/>
                      </a:ext>
                    </a:extLst>
                  </a:tr>
                  <a:tr h="216000">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754548389"/>
                      </a:ext>
                    </a:extLst>
                  </a:tr>
                  <a:tr h="216000">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dirty="0">
                              <a:solidFill>
                                <a:schemeClr val="accent6">
                                  <a:lumMod val="50000"/>
                                </a:schemeClr>
                              </a:solidFill>
                            </a:rPr>
                            <a:t>0</a:t>
                          </a:r>
                          <a:endParaRPr lang="zh-CN" altLang="en-US" sz="1200" b="1" dirty="0">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dirty="0">
                              <a:solidFill>
                                <a:srgbClr val="C00000"/>
                              </a:solidFill>
                              <a:latin typeface="+mn-lt"/>
                              <a:ea typeface="+mn-ea"/>
                              <a:cs typeface="+mn-cs"/>
                            </a:rPr>
                            <a:t>1</a:t>
                          </a:r>
                          <a:endParaRPr lang="zh-CN" altLang="en-US" sz="1200" b="1" kern="1200" dirty="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40000"/>
                            <a:lumOff val="6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40000"/>
                            <a:lumOff val="6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40000"/>
                            <a:lumOff val="60000"/>
                            <a:alpha val="50000"/>
                          </a:schemeClr>
                        </a:solidFill>
                      </a:tcPr>
                    </a:tc>
                    <a:extLst>
                      <a:ext uri="{0D108BD9-81ED-4DB2-BD59-A6C34878D82A}">
                        <a16:rowId xmlns:a16="http://schemas.microsoft.com/office/drawing/2014/main" val="1885926177"/>
                      </a:ext>
                    </a:extLst>
                  </a:tr>
                  <a:tr h="216000">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2317368824"/>
                      </a:ext>
                    </a:extLst>
                  </a:tr>
                  <a:tr h="216000">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40000"/>
                            <a:lumOff val="6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40000"/>
                            <a:lumOff val="6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40000"/>
                            <a:lumOff val="60000"/>
                            <a:alpha val="50000"/>
                          </a:schemeClr>
                        </a:solidFill>
                      </a:tcPr>
                    </a:tc>
                    <a:extLst>
                      <a:ext uri="{0D108BD9-81ED-4DB2-BD59-A6C34878D82A}">
                        <a16:rowId xmlns:a16="http://schemas.microsoft.com/office/drawing/2014/main" val="274105415"/>
                      </a:ext>
                    </a:extLst>
                  </a:tr>
                  <a:tr h="216000">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1" kern="1200" dirty="0">
                              <a:solidFill>
                                <a:srgbClr val="C00000"/>
                              </a:solidFill>
                              <a:latin typeface="+mn-lt"/>
                              <a:ea typeface="+mn-ea"/>
                              <a:cs typeface="+mn-cs"/>
                            </a:rPr>
                            <a:t>1</a:t>
                          </a:r>
                          <a:endParaRPr lang="zh-CN" altLang="en-US" sz="1200" b="1" kern="1200" dirty="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527494467"/>
                      </a:ext>
                    </a:extLst>
                  </a:tr>
                </a:tbl>
              </a:graphicData>
            </a:graphic>
          </p:graphicFrame>
        </mc:Choice>
        <mc:Fallback xmlns="">
          <p:graphicFrame>
            <p:nvGraphicFramePr>
              <p:cNvPr id="3" name="表格 2">
                <a:extLst>
                  <a:ext uri="{FF2B5EF4-FFF2-40B4-BE49-F238E27FC236}">
                    <a16:creationId xmlns:a16="http://schemas.microsoft.com/office/drawing/2014/main" id="{BF5ACD0A-6C53-4880-9C9D-95C38D0CF8B7}"/>
                  </a:ext>
                </a:extLst>
              </p:cNvPr>
              <p:cNvGraphicFramePr>
                <a:graphicFrameLocks noGrp="1"/>
              </p:cNvGraphicFramePr>
              <p:nvPr>
                <p:extLst>
                  <p:ext uri="{D42A27DB-BD31-4B8C-83A1-F6EECF244321}">
                    <p14:modId xmlns:p14="http://schemas.microsoft.com/office/powerpoint/2010/main" val="1500354737"/>
                  </p:ext>
                </p:extLst>
              </p:nvPr>
            </p:nvGraphicFramePr>
            <p:xfrm>
              <a:off x="141502" y="1669704"/>
              <a:ext cx="8839198" cy="5028057"/>
            </p:xfrm>
            <a:graphic>
              <a:graphicData uri="http://schemas.openxmlformats.org/drawingml/2006/table">
                <a:tbl>
                  <a:tblPr firstRow="1" bandRow="1">
                    <a:tableStyleId>{2D5ABB26-0587-4C30-8999-92F81FD0307C}</a:tableStyleId>
                  </a:tblPr>
                  <a:tblGrid>
                    <a:gridCol w="376268">
                      <a:extLst>
                        <a:ext uri="{9D8B030D-6E8A-4147-A177-3AD203B41FA5}">
                          <a16:colId xmlns:a16="http://schemas.microsoft.com/office/drawing/2014/main" val="2864422384"/>
                        </a:ext>
                      </a:extLst>
                    </a:gridCol>
                    <a:gridCol w="351594">
                      <a:extLst>
                        <a:ext uri="{9D8B030D-6E8A-4147-A177-3AD203B41FA5}">
                          <a16:colId xmlns:a16="http://schemas.microsoft.com/office/drawing/2014/main" val="3488826130"/>
                        </a:ext>
                      </a:extLst>
                    </a:gridCol>
                    <a:gridCol w="370099">
                      <a:extLst>
                        <a:ext uri="{9D8B030D-6E8A-4147-A177-3AD203B41FA5}">
                          <a16:colId xmlns:a16="http://schemas.microsoft.com/office/drawing/2014/main" val="2854184512"/>
                        </a:ext>
                      </a:extLst>
                    </a:gridCol>
                    <a:gridCol w="425614">
                      <a:extLst>
                        <a:ext uri="{9D8B030D-6E8A-4147-A177-3AD203B41FA5}">
                          <a16:colId xmlns:a16="http://schemas.microsoft.com/office/drawing/2014/main" val="3964920766"/>
                        </a:ext>
                      </a:extLst>
                    </a:gridCol>
                    <a:gridCol w="444120">
                      <a:extLst>
                        <a:ext uri="{9D8B030D-6E8A-4147-A177-3AD203B41FA5}">
                          <a16:colId xmlns:a16="http://schemas.microsoft.com/office/drawing/2014/main" val="4236634668"/>
                        </a:ext>
                      </a:extLst>
                    </a:gridCol>
                    <a:gridCol w="749001">
                      <a:extLst>
                        <a:ext uri="{9D8B030D-6E8A-4147-A177-3AD203B41FA5}">
                          <a16:colId xmlns:a16="http://schemas.microsoft.com/office/drawing/2014/main" val="2066406258"/>
                        </a:ext>
                      </a:extLst>
                    </a:gridCol>
                    <a:gridCol w="1020418">
                      <a:extLst>
                        <a:ext uri="{9D8B030D-6E8A-4147-A177-3AD203B41FA5}">
                          <a16:colId xmlns:a16="http://schemas.microsoft.com/office/drawing/2014/main" val="900831817"/>
                        </a:ext>
                      </a:extLst>
                    </a:gridCol>
                    <a:gridCol w="1623391">
                      <a:extLst>
                        <a:ext uri="{9D8B030D-6E8A-4147-A177-3AD203B41FA5}">
                          <a16:colId xmlns:a16="http://schemas.microsoft.com/office/drawing/2014/main" val="302161120"/>
                        </a:ext>
                      </a:extLst>
                    </a:gridCol>
                    <a:gridCol w="430696">
                      <a:extLst>
                        <a:ext uri="{9D8B030D-6E8A-4147-A177-3AD203B41FA5}">
                          <a16:colId xmlns:a16="http://schemas.microsoft.com/office/drawing/2014/main" val="4208173144"/>
                        </a:ext>
                      </a:extLst>
                    </a:gridCol>
                    <a:gridCol w="655982">
                      <a:extLst>
                        <a:ext uri="{9D8B030D-6E8A-4147-A177-3AD203B41FA5}">
                          <a16:colId xmlns:a16="http://schemas.microsoft.com/office/drawing/2014/main" val="2473502894"/>
                        </a:ext>
                      </a:extLst>
                    </a:gridCol>
                    <a:gridCol w="2392015">
                      <a:extLst>
                        <a:ext uri="{9D8B030D-6E8A-4147-A177-3AD203B41FA5}">
                          <a16:colId xmlns:a16="http://schemas.microsoft.com/office/drawing/2014/main" val="3558357481"/>
                        </a:ext>
                      </a:extLst>
                    </a:gridCol>
                  </a:tblGrid>
                  <a:tr h="638937">
                    <a:tc>
                      <a:txBody>
                        <a:bodyPr/>
                        <a:lstStyle/>
                        <a:p>
                          <a:endParaRPr lang="zh-CN"/>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3"/>
                          <a:stretch>
                            <a:fillRect l="-1613" t="-89524" r="-2241935" b="-694286"/>
                          </a:stretch>
                        </a:blipFill>
                      </a:tcPr>
                    </a:tc>
                    <a:tc>
                      <a:txBody>
                        <a:bodyPr/>
                        <a:lstStyle/>
                        <a:p>
                          <a:endParaRPr lang="zh-CN"/>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3"/>
                          <a:stretch>
                            <a:fillRect l="-110526" t="-89524" r="-2338596" b="-694286"/>
                          </a:stretch>
                        </a:blipFill>
                      </a:tcPr>
                    </a:tc>
                    <a:tc>
                      <a:txBody>
                        <a:bodyPr/>
                        <a:lstStyle/>
                        <a:p>
                          <a:endParaRPr lang="zh-CN"/>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3"/>
                          <a:stretch>
                            <a:fillRect l="-196721" t="-89524" r="-2085246" b="-694286"/>
                          </a:stretch>
                        </a:blipFill>
                      </a:tcPr>
                    </a:tc>
                    <a:tc>
                      <a:txBody>
                        <a:bodyPr/>
                        <a:lstStyle/>
                        <a:p>
                          <a:endParaRPr lang="zh-CN"/>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3"/>
                          <a:stretch>
                            <a:fillRect l="-258571" t="-89524" r="-1717143" b="-694286"/>
                          </a:stretch>
                        </a:blipFill>
                      </a:tcPr>
                    </a:tc>
                    <a:tc>
                      <a:txBody>
                        <a:bodyPr/>
                        <a:lstStyle/>
                        <a:p>
                          <a:endParaRPr lang="zh-CN"/>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3"/>
                          <a:stretch>
                            <a:fillRect l="-343836" t="-89524" r="-1546575" b="-694286"/>
                          </a:stretch>
                        </a:blipFill>
                      </a:tcPr>
                    </a:tc>
                    <a:tc>
                      <a:txBody>
                        <a:bodyPr/>
                        <a:lstStyle/>
                        <a:p>
                          <a:endParaRPr lang="zh-CN"/>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3"/>
                          <a:stretch>
                            <a:fillRect l="-263415" t="-89524" r="-817886" b="-694286"/>
                          </a:stretch>
                        </a:blipFill>
                      </a:tcPr>
                    </a:tc>
                    <a:tc>
                      <a:txBody>
                        <a:bodyPr/>
                        <a:lstStyle/>
                        <a:p>
                          <a:endParaRPr lang="zh-CN"/>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3"/>
                          <a:stretch>
                            <a:fillRect l="-267665" t="-89524" r="-502395" b="-694286"/>
                          </a:stretch>
                        </a:blipFill>
                      </a:tcPr>
                    </a:tc>
                    <a:tc>
                      <a:txBody>
                        <a:bodyPr/>
                        <a:lstStyle/>
                        <a:p>
                          <a:endParaRPr lang="zh-CN"/>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3"/>
                          <a:stretch>
                            <a:fillRect l="-229963" t="-89524" r="-214232" b="-694286"/>
                          </a:stretch>
                        </a:blipFill>
                      </a:tcPr>
                    </a:tc>
                    <a:tc>
                      <a:txBody>
                        <a:bodyPr/>
                        <a:lstStyle/>
                        <a:p>
                          <a:endParaRPr lang="zh-CN"/>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3"/>
                          <a:stretch>
                            <a:fillRect l="-1240845" t="-89524" r="-705634" b="-694286"/>
                          </a:stretch>
                        </a:blipFill>
                      </a:tcPr>
                    </a:tc>
                    <a:tc>
                      <a:txBody>
                        <a:bodyPr/>
                        <a:lstStyle/>
                        <a:p>
                          <a:endParaRPr lang="zh-CN"/>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3"/>
                          <a:stretch>
                            <a:fillRect l="-889720" t="-89524" r="-368224" b="-694286"/>
                          </a:stretch>
                        </a:blipFill>
                      </a:tcPr>
                    </a:tc>
                    <a:tc>
                      <a:txBody>
                        <a:bodyPr/>
                        <a:lstStyle/>
                        <a:p>
                          <a:endParaRPr lang="zh-CN"/>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3"/>
                          <a:stretch>
                            <a:fillRect l="-269466" t="-89524" r="-254" b="-694286"/>
                          </a:stretch>
                        </a:blipFill>
                      </a:tcPr>
                    </a:tc>
                    <a:extLst>
                      <a:ext uri="{0D108BD9-81ED-4DB2-BD59-A6C34878D82A}">
                        <a16:rowId xmlns:a16="http://schemas.microsoft.com/office/drawing/2014/main" val="1958329438"/>
                      </a:ext>
                    </a:extLst>
                  </a:tr>
                  <a:tr h="274320">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4139267498"/>
                      </a:ext>
                    </a:extLst>
                  </a:tr>
                  <a:tr h="274320">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317709844"/>
                      </a:ext>
                    </a:extLst>
                  </a:tr>
                  <a:tr h="274320">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2192319947"/>
                      </a:ext>
                    </a:extLst>
                  </a:tr>
                  <a:tr h="274320">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2378237559"/>
                      </a:ext>
                    </a:extLst>
                  </a:tr>
                  <a:tr h="274320">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1920069111"/>
                      </a:ext>
                    </a:extLst>
                  </a:tr>
                  <a:tr h="274320">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3111458819"/>
                      </a:ext>
                    </a:extLst>
                  </a:tr>
                  <a:tr h="274320">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4225156006"/>
                      </a:ext>
                    </a:extLst>
                  </a:tr>
                  <a:tr h="274320">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1877986140"/>
                      </a:ext>
                    </a:extLst>
                  </a:tr>
                  <a:tr h="274320">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40000"/>
                            <a:lumOff val="6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40000"/>
                            <a:lumOff val="6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40000"/>
                            <a:lumOff val="60000"/>
                            <a:alpha val="50000"/>
                          </a:schemeClr>
                        </a:solidFill>
                      </a:tcPr>
                    </a:tc>
                    <a:extLst>
                      <a:ext uri="{0D108BD9-81ED-4DB2-BD59-A6C34878D82A}">
                        <a16:rowId xmlns:a16="http://schemas.microsoft.com/office/drawing/2014/main" val="2411609298"/>
                      </a:ext>
                    </a:extLst>
                  </a:tr>
                  <a:tr h="274320">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1588725463"/>
                      </a:ext>
                    </a:extLst>
                  </a:tr>
                  <a:tr h="274320">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40000"/>
                            <a:lumOff val="6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40000"/>
                            <a:lumOff val="6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40000"/>
                            <a:lumOff val="60000"/>
                            <a:alpha val="50000"/>
                          </a:schemeClr>
                        </a:solidFill>
                      </a:tcPr>
                    </a:tc>
                    <a:extLst>
                      <a:ext uri="{0D108BD9-81ED-4DB2-BD59-A6C34878D82A}">
                        <a16:rowId xmlns:a16="http://schemas.microsoft.com/office/drawing/2014/main" val="2892165594"/>
                      </a:ext>
                    </a:extLst>
                  </a:tr>
                  <a:tr h="274320">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754548389"/>
                      </a:ext>
                    </a:extLst>
                  </a:tr>
                  <a:tr h="274320">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dirty="0">
                              <a:solidFill>
                                <a:schemeClr val="accent6">
                                  <a:lumMod val="50000"/>
                                </a:schemeClr>
                              </a:solidFill>
                            </a:rPr>
                            <a:t>0</a:t>
                          </a:r>
                          <a:endParaRPr lang="zh-CN" altLang="en-US" sz="1200" b="1" dirty="0">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dirty="0">
                              <a:solidFill>
                                <a:srgbClr val="C00000"/>
                              </a:solidFill>
                              <a:latin typeface="+mn-lt"/>
                              <a:ea typeface="+mn-ea"/>
                              <a:cs typeface="+mn-cs"/>
                            </a:rPr>
                            <a:t>1</a:t>
                          </a:r>
                          <a:endParaRPr lang="zh-CN" altLang="en-US" sz="1200" b="1" kern="1200" dirty="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40000"/>
                            <a:lumOff val="6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40000"/>
                            <a:lumOff val="6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40000"/>
                            <a:lumOff val="60000"/>
                            <a:alpha val="50000"/>
                          </a:schemeClr>
                        </a:solidFill>
                      </a:tcPr>
                    </a:tc>
                    <a:extLst>
                      <a:ext uri="{0D108BD9-81ED-4DB2-BD59-A6C34878D82A}">
                        <a16:rowId xmlns:a16="http://schemas.microsoft.com/office/drawing/2014/main" val="1885926177"/>
                      </a:ext>
                    </a:extLst>
                  </a:tr>
                  <a:tr h="274320">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2317368824"/>
                      </a:ext>
                    </a:extLst>
                  </a:tr>
                  <a:tr h="274320">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0</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40000"/>
                            <a:lumOff val="6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40000"/>
                            <a:lumOff val="6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40000"/>
                            <a:lumOff val="60000"/>
                            <a:alpha val="50000"/>
                          </a:schemeClr>
                        </a:solidFill>
                      </a:tcPr>
                    </a:tc>
                    <a:extLst>
                      <a:ext uri="{0D108BD9-81ED-4DB2-BD59-A6C34878D82A}">
                        <a16:rowId xmlns:a16="http://schemas.microsoft.com/office/drawing/2014/main" val="274105415"/>
                      </a:ext>
                    </a:extLst>
                  </a:tr>
                  <a:tr h="274320">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altLang="zh-CN" sz="1200" b="1">
                              <a:solidFill>
                                <a:schemeClr val="accent6">
                                  <a:lumMod val="50000"/>
                                </a:schemeClr>
                              </a:solidFill>
                            </a:rPr>
                            <a:t>1</a:t>
                          </a:r>
                          <a:endParaRPr lang="zh-CN" altLang="en-US" sz="1200" b="1">
                            <a:solidFill>
                              <a:schemeClr val="accent6">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0</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200" b="1" kern="1200">
                              <a:solidFill>
                                <a:srgbClr val="C00000"/>
                              </a:solidFill>
                              <a:latin typeface="+mn-lt"/>
                              <a:ea typeface="+mn-ea"/>
                              <a:cs typeface="+mn-cs"/>
                            </a:rPr>
                            <a:t>1</a:t>
                          </a:r>
                          <a:endParaRPr lang="zh-CN" altLang="en-US" sz="1200" b="1" kern="120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1" kern="1200" dirty="0">
                              <a:solidFill>
                                <a:srgbClr val="C00000"/>
                              </a:solidFill>
                              <a:latin typeface="+mn-lt"/>
                              <a:ea typeface="+mn-ea"/>
                              <a:cs typeface="+mn-cs"/>
                            </a:rPr>
                            <a:t>1</a:t>
                          </a:r>
                          <a:endParaRPr lang="zh-CN" altLang="en-US" sz="1200" b="1" kern="1200" dirty="0">
                            <a:solidFill>
                              <a:srgbClr val="C00000"/>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527494467"/>
                      </a:ext>
                    </a:extLst>
                  </a:tr>
                </a:tbl>
              </a:graphicData>
            </a:graphic>
          </p:graphicFrame>
        </mc:Fallback>
      </mc:AlternateContent>
      <p:sp>
        <p:nvSpPr>
          <p:cNvPr id="4" name="文本框 3">
            <a:extLst>
              <a:ext uri="{FF2B5EF4-FFF2-40B4-BE49-F238E27FC236}">
                <a16:creationId xmlns:a16="http://schemas.microsoft.com/office/drawing/2014/main" id="{C56BF7A7-E9C4-416F-8E3D-C635BFDF3517}"/>
              </a:ext>
            </a:extLst>
          </p:cNvPr>
          <p:cNvSpPr txBox="1"/>
          <p:nvPr/>
        </p:nvSpPr>
        <p:spPr>
          <a:xfrm>
            <a:off x="9805112" y="5526971"/>
            <a:ext cx="2266121" cy="523220"/>
          </a:xfrm>
          <a:prstGeom prst="rect">
            <a:avLst/>
          </a:prstGeom>
          <a:solidFill>
            <a:schemeClr val="accent4">
              <a:lumMod val="20000"/>
              <a:lumOff val="80000"/>
            </a:schemeClr>
          </a:solidFill>
        </p:spPr>
        <p:txBody>
          <a:bodyPr wrap="square" rtlCol="0">
            <a:spAutoFit/>
          </a:bodyPr>
          <a:lstStyle/>
          <a:p>
            <a:r>
              <a:rPr lang="zh-CN" altLang="en-US" sz="1400" dirty="0">
                <a:solidFill>
                  <a:srgbClr val="002060"/>
                </a:solidFill>
                <a:latin typeface="+mn-ea"/>
              </a:rPr>
              <a:t>有年份不是闰年且被</a:t>
            </a:r>
            <a:r>
              <a:rPr lang="en-US" altLang="zh-CN" sz="1400" dirty="0">
                <a:solidFill>
                  <a:srgbClr val="002060"/>
                </a:solidFill>
                <a:latin typeface="+mn-ea"/>
              </a:rPr>
              <a:t>4</a:t>
            </a:r>
            <a:r>
              <a:rPr lang="zh-CN" altLang="en-US" sz="1400" dirty="0">
                <a:solidFill>
                  <a:srgbClr val="002060"/>
                </a:solidFill>
                <a:latin typeface="+mn-ea"/>
              </a:rPr>
              <a:t>整除</a:t>
            </a:r>
            <a:r>
              <a:rPr lang="en-US" altLang="zh-CN" sz="1400" dirty="0">
                <a:solidFill>
                  <a:srgbClr val="002060"/>
                </a:solidFill>
                <a:latin typeface="+mn-ea"/>
              </a:rPr>
              <a:t>(</a:t>
            </a:r>
            <a:r>
              <a:rPr lang="zh-CN" altLang="en-US" sz="1400" dirty="0">
                <a:solidFill>
                  <a:srgbClr val="002060"/>
                </a:solidFill>
                <a:latin typeface="+mn-ea"/>
              </a:rPr>
              <a:t>被</a:t>
            </a:r>
            <a:r>
              <a:rPr lang="en-US" altLang="zh-CN" sz="1400" dirty="0">
                <a:solidFill>
                  <a:srgbClr val="002060"/>
                </a:solidFill>
                <a:latin typeface="+mn-ea"/>
              </a:rPr>
              <a:t>100</a:t>
            </a:r>
            <a:r>
              <a:rPr lang="zh-CN" altLang="en-US" sz="1400" dirty="0">
                <a:solidFill>
                  <a:srgbClr val="002060"/>
                </a:solidFill>
                <a:latin typeface="+mn-ea"/>
              </a:rPr>
              <a:t>整除但不被</a:t>
            </a:r>
            <a:r>
              <a:rPr lang="en-US" altLang="zh-CN" sz="1400" dirty="0">
                <a:solidFill>
                  <a:srgbClr val="002060"/>
                </a:solidFill>
                <a:latin typeface="+mn-ea"/>
              </a:rPr>
              <a:t>400</a:t>
            </a:r>
            <a:r>
              <a:rPr lang="zh-CN" altLang="en-US" sz="1400" dirty="0">
                <a:solidFill>
                  <a:srgbClr val="002060"/>
                </a:solidFill>
                <a:latin typeface="+mn-ea"/>
              </a:rPr>
              <a:t>整除</a:t>
            </a:r>
            <a:r>
              <a:rPr lang="en-US" altLang="zh-CN" sz="1400" dirty="0">
                <a:solidFill>
                  <a:srgbClr val="002060"/>
                </a:solidFill>
                <a:latin typeface="+mn-ea"/>
              </a:rPr>
              <a:t>)</a:t>
            </a:r>
            <a:endParaRPr lang="zh-CN" altLang="en-US" sz="1400" dirty="0">
              <a:solidFill>
                <a:srgbClr val="002060"/>
              </a:solidFill>
              <a:latin typeface="+mn-ea"/>
            </a:endParaRPr>
          </a:p>
        </p:txBody>
      </p:sp>
      <p:sp>
        <p:nvSpPr>
          <p:cNvPr id="6" name="箭头: 右 5">
            <a:extLst>
              <a:ext uri="{FF2B5EF4-FFF2-40B4-BE49-F238E27FC236}">
                <a16:creationId xmlns:a16="http://schemas.microsoft.com/office/drawing/2014/main" id="{A104839B-7CE8-4367-8F63-6FE2E0F38E1A}"/>
              </a:ext>
            </a:extLst>
          </p:cNvPr>
          <p:cNvSpPr/>
          <p:nvPr/>
        </p:nvSpPr>
        <p:spPr>
          <a:xfrm>
            <a:off x="8799444" y="5742862"/>
            <a:ext cx="854765" cy="45719"/>
          </a:xfrm>
          <a:prstGeom prst="rightArrow">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52AEB9E5-BA83-409D-B049-C53772EE11BA}"/>
                  </a:ext>
                </a:extLst>
              </p:cNvPr>
              <p:cNvSpPr txBox="1"/>
              <p:nvPr/>
            </p:nvSpPr>
            <p:spPr>
              <a:xfrm>
                <a:off x="9073235" y="3324932"/>
                <a:ext cx="3026229" cy="1077218"/>
              </a:xfrm>
              <a:prstGeom prst="rect">
                <a:avLst/>
              </a:prstGeom>
              <a:solidFill>
                <a:schemeClr val="accent6">
                  <a:lumMod val="20000"/>
                  <a:lumOff val="80000"/>
                  <a:alpha val="50000"/>
                </a:schemeClr>
              </a:solidFill>
              <a:ln w="12700">
                <a:solidFill>
                  <a:schemeClr val="accent1">
                    <a:shade val="50000"/>
                  </a:schemeClr>
                </a:solidFill>
                <a:prstDash val="sysDash"/>
              </a:ln>
            </p:spPr>
            <p:txBody>
              <a:bodyPr wrap="square" rtlCol="0">
                <a:spAutoFit/>
              </a:bodyPr>
              <a:lstStyle/>
              <a:p>
                <a14:m>
                  <m:oMath xmlns:m="http://schemas.openxmlformats.org/officeDocument/2006/math">
                    <m:r>
                      <a:rPr lang="en-US" altLang="zh-CN" sz="1600" i="1" smtClean="0">
                        <a:solidFill>
                          <a:schemeClr val="accent6">
                            <a:lumMod val="50000"/>
                          </a:schemeClr>
                        </a:solidFill>
                        <a:latin typeface="Cambria Math" panose="02040503050406030204" pitchFamily="18" charset="0"/>
                        <a:ea typeface="楷体" panose="02010609060101010101" pitchFamily="49" charset="-122"/>
                      </a:rPr>
                      <m:t>𝑝</m:t>
                    </m:r>
                  </m:oMath>
                </a14:m>
                <a:r>
                  <a:rPr lang="zh-CN" altLang="en-US" sz="1600" dirty="0">
                    <a:solidFill>
                      <a:schemeClr val="accent6">
                        <a:lumMod val="50000"/>
                      </a:schemeClr>
                    </a:solidFill>
                    <a:latin typeface="楷体" panose="02010609060101010101" pitchFamily="49" charset="-122"/>
                    <a:ea typeface="楷体" panose="02010609060101010101" pitchFamily="49" charset="-122"/>
                  </a:rPr>
                  <a:t>表示“一个年份能被</a:t>
                </a:r>
                <a:r>
                  <a:rPr lang="en-US" altLang="zh-CN" sz="1600" dirty="0">
                    <a:solidFill>
                      <a:schemeClr val="accent6">
                        <a:lumMod val="50000"/>
                      </a:schemeClr>
                    </a:solidFill>
                    <a:latin typeface="楷体" panose="02010609060101010101" pitchFamily="49" charset="-122"/>
                    <a:ea typeface="楷体" panose="02010609060101010101" pitchFamily="49" charset="-122"/>
                  </a:rPr>
                  <a:t>4</a:t>
                </a:r>
                <a:r>
                  <a:rPr lang="zh-CN" altLang="en-US" sz="1600" dirty="0">
                    <a:solidFill>
                      <a:schemeClr val="accent6">
                        <a:lumMod val="50000"/>
                      </a:schemeClr>
                    </a:solidFill>
                    <a:latin typeface="楷体" panose="02010609060101010101" pitchFamily="49" charset="-122"/>
                    <a:ea typeface="楷体" panose="02010609060101010101" pitchFamily="49" charset="-122"/>
                  </a:rPr>
                  <a:t>整除”</a:t>
                </a:r>
                <a:endParaRPr lang="en-US" altLang="zh-CN" sz="1600" dirty="0">
                  <a:solidFill>
                    <a:schemeClr val="accent6">
                      <a:lumMod val="50000"/>
                    </a:schemeClr>
                  </a:solidFill>
                  <a:latin typeface="楷体" panose="02010609060101010101" pitchFamily="49" charset="-122"/>
                  <a:ea typeface="楷体" panose="02010609060101010101" pitchFamily="49" charset="-122"/>
                </a:endParaRPr>
              </a:p>
              <a:p>
                <a14:m>
                  <m:oMath xmlns:m="http://schemas.openxmlformats.org/officeDocument/2006/math">
                    <m:r>
                      <a:rPr lang="en-US" altLang="zh-CN" sz="1600" i="1" smtClean="0">
                        <a:solidFill>
                          <a:schemeClr val="accent6">
                            <a:lumMod val="50000"/>
                          </a:schemeClr>
                        </a:solidFill>
                        <a:latin typeface="Cambria Math" panose="02040503050406030204" pitchFamily="18" charset="0"/>
                        <a:ea typeface="楷体" panose="02010609060101010101" pitchFamily="49" charset="-122"/>
                      </a:rPr>
                      <m:t>𝑞</m:t>
                    </m:r>
                  </m:oMath>
                </a14:m>
                <a:r>
                  <a:rPr lang="zh-CN" altLang="en-US" sz="1600" dirty="0">
                    <a:solidFill>
                      <a:schemeClr val="accent6">
                        <a:lumMod val="50000"/>
                      </a:schemeClr>
                    </a:solidFill>
                    <a:latin typeface="楷体" panose="02010609060101010101" pitchFamily="49" charset="-122"/>
                    <a:ea typeface="楷体" panose="02010609060101010101" pitchFamily="49" charset="-122"/>
                  </a:rPr>
                  <a:t>表示“一个年份能被</a:t>
                </a:r>
                <a:r>
                  <a:rPr lang="en-US" altLang="zh-CN" sz="1600" dirty="0">
                    <a:solidFill>
                      <a:schemeClr val="accent6">
                        <a:lumMod val="50000"/>
                      </a:schemeClr>
                    </a:solidFill>
                    <a:latin typeface="楷体" panose="02010609060101010101" pitchFamily="49" charset="-122"/>
                    <a:ea typeface="楷体" panose="02010609060101010101" pitchFamily="49" charset="-122"/>
                  </a:rPr>
                  <a:t>100</a:t>
                </a:r>
                <a:r>
                  <a:rPr lang="zh-CN" altLang="en-US" sz="1600" dirty="0">
                    <a:solidFill>
                      <a:schemeClr val="accent6">
                        <a:lumMod val="50000"/>
                      </a:schemeClr>
                    </a:solidFill>
                    <a:latin typeface="楷体" panose="02010609060101010101" pitchFamily="49" charset="-122"/>
                    <a:ea typeface="楷体" panose="02010609060101010101" pitchFamily="49" charset="-122"/>
                  </a:rPr>
                  <a:t>整除”</a:t>
                </a:r>
              </a:p>
              <a:p>
                <a14:m>
                  <m:oMath xmlns:m="http://schemas.openxmlformats.org/officeDocument/2006/math">
                    <m:r>
                      <a:rPr lang="en-US" altLang="zh-CN" sz="1600" i="1" smtClean="0">
                        <a:solidFill>
                          <a:schemeClr val="accent6">
                            <a:lumMod val="50000"/>
                          </a:schemeClr>
                        </a:solidFill>
                        <a:latin typeface="Cambria Math" panose="02040503050406030204" pitchFamily="18" charset="0"/>
                        <a:ea typeface="楷体" panose="02010609060101010101" pitchFamily="49" charset="-122"/>
                      </a:rPr>
                      <m:t>𝑟</m:t>
                    </m:r>
                  </m:oMath>
                </a14:m>
                <a:r>
                  <a:rPr lang="zh-CN" altLang="en-US" sz="1600" dirty="0">
                    <a:solidFill>
                      <a:schemeClr val="accent6">
                        <a:lumMod val="50000"/>
                      </a:schemeClr>
                    </a:solidFill>
                    <a:latin typeface="楷体" panose="02010609060101010101" pitchFamily="49" charset="-122"/>
                    <a:ea typeface="楷体" panose="02010609060101010101" pitchFamily="49" charset="-122"/>
                  </a:rPr>
                  <a:t>表示“一个年份能被</a:t>
                </a:r>
                <a:r>
                  <a:rPr lang="en-US" altLang="zh-CN" sz="1600" dirty="0">
                    <a:solidFill>
                      <a:schemeClr val="accent6">
                        <a:lumMod val="50000"/>
                      </a:schemeClr>
                    </a:solidFill>
                    <a:latin typeface="楷体" panose="02010609060101010101" pitchFamily="49" charset="-122"/>
                    <a:ea typeface="楷体" panose="02010609060101010101" pitchFamily="49" charset="-122"/>
                  </a:rPr>
                  <a:t>400</a:t>
                </a:r>
                <a:r>
                  <a:rPr lang="zh-CN" altLang="en-US" sz="1600" dirty="0">
                    <a:solidFill>
                      <a:schemeClr val="accent6">
                        <a:lumMod val="50000"/>
                      </a:schemeClr>
                    </a:solidFill>
                    <a:latin typeface="楷体" panose="02010609060101010101" pitchFamily="49" charset="-122"/>
                    <a:ea typeface="楷体" panose="02010609060101010101" pitchFamily="49" charset="-122"/>
                  </a:rPr>
                  <a:t>整除”</a:t>
                </a:r>
                <a:endParaRPr lang="en-US" altLang="zh-CN" sz="1600" dirty="0">
                  <a:solidFill>
                    <a:schemeClr val="accent6">
                      <a:lumMod val="50000"/>
                    </a:schemeClr>
                  </a:solidFill>
                  <a:latin typeface="楷体" panose="02010609060101010101" pitchFamily="49" charset="-122"/>
                  <a:ea typeface="楷体" panose="02010609060101010101" pitchFamily="49" charset="-122"/>
                </a:endParaRPr>
              </a:p>
              <a:p>
                <a14:m>
                  <m:oMath xmlns:m="http://schemas.openxmlformats.org/officeDocument/2006/math">
                    <m:r>
                      <a:rPr lang="en-US" altLang="zh-CN" sz="1600" i="1" smtClean="0">
                        <a:solidFill>
                          <a:schemeClr val="accent6">
                            <a:lumMod val="50000"/>
                          </a:schemeClr>
                        </a:solidFill>
                        <a:latin typeface="Cambria Math" panose="02040503050406030204" pitchFamily="18" charset="0"/>
                        <a:ea typeface="楷体" panose="02010609060101010101" pitchFamily="49" charset="-122"/>
                      </a:rPr>
                      <m:t>𝑠</m:t>
                    </m:r>
                  </m:oMath>
                </a14:m>
                <a:r>
                  <a:rPr lang="zh-CN" altLang="en-US" sz="1600" dirty="0">
                    <a:solidFill>
                      <a:schemeClr val="accent6">
                        <a:lumMod val="50000"/>
                      </a:schemeClr>
                    </a:solidFill>
                    <a:latin typeface="楷体" panose="02010609060101010101" pitchFamily="49" charset="-122"/>
                    <a:ea typeface="楷体" panose="02010609060101010101" pitchFamily="49" charset="-122"/>
                  </a:rPr>
                  <a:t>表示“一个年份是闰年”</a:t>
                </a:r>
              </a:p>
            </p:txBody>
          </p:sp>
        </mc:Choice>
        <mc:Fallback xmlns="">
          <p:sp>
            <p:nvSpPr>
              <p:cNvPr id="12" name="文本框 11">
                <a:extLst>
                  <a:ext uri="{FF2B5EF4-FFF2-40B4-BE49-F238E27FC236}">
                    <a16:creationId xmlns:a16="http://schemas.microsoft.com/office/drawing/2014/main" id="{52AEB9E5-BA83-409D-B049-C53772EE11BA}"/>
                  </a:ext>
                </a:extLst>
              </p:cNvPr>
              <p:cNvSpPr txBox="1">
                <a:spLocks noRot="1" noChangeAspect="1" noMove="1" noResize="1" noEditPoints="1" noAdjustHandles="1" noChangeArrowheads="1" noChangeShapeType="1" noTextEdit="1"/>
              </p:cNvSpPr>
              <p:nvPr/>
            </p:nvSpPr>
            <p:spPr>
              <a:xfrm>
                <a:off x="9073235" y="3324932"/>
                <a:ext cx="3026229" cy="1077218"/>
              </a:xfrm>
              <a:prstGeom prst="rect">
                <a:avLst/>
              </a:prstGeom>
              <a:blipFill>
                <a:blip r:embed="rId4"/>
                <a:stretch>
                  <a:fillRect t="-1676" r="-7415" b="-5028"/>
                </a:stretch>
              </a:blipFill>
              <a:ln w="12700">
                <a:solidFill>
                  <a:schemeClr val="accent1">
                    <a:shade val="50000"/>
                  </a:schemeClr>
                </a:solidFill>
                <a:prstDash val="sysDash"/>
              </a:ln>
            </p:spPr>
            <p:txBody>
              <a:bodyPr/>
              <a:lstStyle/>
              <a:p>
                <a:r>
                  <a:rPr lang="zh-CN" altLang="en-US">
                    <a:noFill/>
                  </a:rPr>
                  <a:t> </a:t>
                </a:r>
              </a:p>
            </p:txBody>
          </p:sp>
        </mc:Fallback>
      </mc:AlternateContent>
    </p:spTree>
    <p:extLst>
      <p:ext uri="{BB962C8B-B14F-4D97-AF65-F5344CB8AC3E}">
        <p14:creationId xmlns:p14="http://schemas.microsoft.com/office/powerpoint/2010/main" val="2161798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命题逻辑基本概念</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第三讲 命题逻辑公式语法和语义</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3</a:t>
            </a:fld>
            <a:r>
              <a:rPr lang="en-US" altLang="zh-CN">
                <a:latin typeface="Arial" panose="020B0604020202020204" pitchFamily="34" charset="0"/>
                <a:ea typeface="楷体" panose="02010609060101010101" pitchFamily="49" charset="-122"/>
                <a:cs typeface="Arial" panose="020B0604020202020204" pitchFamily="34" charset="0"/>
              </a:rPr>
              <a:t>/38</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逻辑部分的内容概览</a:t>
            </a:r>
          </a:p>
        </p:txBody>
      </p:sp>
      <p:grpSp>
        <p:nvGrpSpPr>
          <p:cNvPr id="6" name="组合 5">
            <a:extLst>
              <a:ext uri="{FF2B5EF4-FFF2-40B4-BE49-F238E27FC236}">
                <a16:creationId xmlns:a16="http://schemas.microsoft.com/office/drawing/2014/main" id="{831BFDB9-A2BA-4198-A234-0A8BEDB24E3D}"/>
              </a:ext>
            </a:extLst>
          </p:cNvPr>
          <p:cNvGrpSpPr/>
          <p:nvPr/>
        </p:nvGrpSpPr>
        <p:grpSpPr>
          <a:xfrm>
            <a:off x="849711" y="1380931"/>
            <a:ext cx="10492576" cy="2048069"/>
            <a:chOff x="855194" y="1380931"/>
            <a:chExt cx="10492576" cy="2048069"/>
          </a:xfrm>
        </p:grpSpPr>
        <p:sp>
          <p:nvSpPr>
            <p:cNvPr id="4" name="矩形 3">
              <a:extLst>
                <a:ext uri="{FF2B5EF4-FFF2-40B4-BE49-F238E27FC236}">
                  <a16:creationId xmlns:a16="http://schemas.microsoft.com/office/drawing/2014/main" id="{D0968936-6CE4-4CC3-81F8-99A280D782ED}"/>
                </a:ext>
              </a:extLst>
            </p:cNvPr>
            <p:cNvSpPr/>
            <p:nvPr/>
          </p:nvSpPr>
          <p:spPr>
            <a:xfrm>
              <a:off x="855194" y="1380931"/>
              <a:ext cx="10492576" cy="2048069"/>
            </a:xfrm>
            <a:prstGeom prst="rect">
              <a:avLst/>
            </a:prstGeom>
            <a:solidFill>
              <a:schemeClr val="accent4">
                <a:lumMod val="20000"/>
                <a:lumOff val="8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16E33BC0-9162-4025-B3C2-0DB499D4C134}"/>
                </a:ext>
              </a:extLst>
            </p:cNvPr>
            <p:cNvSpPr txBox="1"/>
            <p:nvPr/>
          </p:nvSpPr>
          <p:spPr>
            <a:xfrm>
              <a:off x="2318601" y="1494243"/>
              <a:ext cx="7669868" cy="1046440"/>
            </a:xfrm>
            <a:prstGeom prst="rect">
              <a:avLst/>
            </a:prstGeom>
            <a:noFill/>
          </p:spPr>
          <p:txBody>
            <a:bodyPr wrap="square" rtlCol="0">
              <a:spAutoFit/>
            </a:bodyPr>
            <a:lstStyle/>
            <a:p>
              <a:pPr algn="ctr">
                <a:spcBef>
                  <a:spcPts val="600"/>
                </a:spcBef>
                <a:spcAft>
                  <a:spcPts val="600"/>
                </a:spcAft>
              </a:pPr>
              <a:r>
                <a:rPr lang="zh-CN" altLang="en-US" sz="2800" b="1" dirty="0">
                  <a:solidFill>
                    <a:srgbClr val="210694"/>
                  </a:solidFill>
                </a:rPr>
                <a:t>命题逻辑（第二章）</a:t>
              </a:r>
              <a:endParaRPr lang="en-US" altLang="zh-CN" sz="2800" b="1" dirty="0">
                <a:solidFill>
                  <a:srgbClr val="210694"/>
                </a:solidFill>
              </a:endParaRPr>
            </a:p>
            <a:p>
              <a:pPr algn="ctr">
                <a:spcBef>
                  <a:spcPts val="600"/>
                </a:spcBef>
                <a:spcAft>
                  <a:spcPts val="600"/>
                </a:spcAft>
              </a:pPr>
              <a:r>
                <a:rPr lang="zh-CN" altLang="en-US" sz="2400" b="1" dirty="0">
                  <a:solidFill>
                    <a:srgbClr val="C00000"/>
                  </a:solidFill>
                  <a:latin typeface="楷体" panose="02010609060101010101" pitchFamily="49" charset="-122"/>
                  <a:ea typeface="楷体" panose="02010609060101010101" pitchFamily="49" charset="-122"/>
                </a:rPr>
                <a:t>重点考察复合命题与基本命题（原子命题）之间的联系</a:t>
              </a:r>
            </a:p>
          </p:txBody>
        </p:sp>
        <p:sp>
          <p:nvSpPr>
            <p:cNvPr id="3" name="文本框 2">
              <a:extLst>
                <a:ext uri="{FF2B5EF4-FFF2-40B4-BE49-F238E27FC236}">
                  <a16:creationId xmlns:a16="http://schemas.microsoft.com/office/drawing/2014/main" id="{02519A79-A3AA-472C-946F-694AD2C22C66}"/>
                </a:ext>
              </a:extLst>
            </p:cNvPr>
            <p:cNvSpPr txBox="1"/>
            <p:nvPr/>
          </p:nvSpPr>
          <p:spPr>
            <a:xfrm>
              <a:off x="925228" y="2704894"/>
              <a:ext cx="1393373" cy="646331"/>
            </a:xfrm>
            <a:prstGeom prst="rect">
              <a:avLst/>
            </a:prstGeom>
            <a:solidFill>
              <a:schemeClr val="accent4">
                <a:lumMod val="20000"/>
                <a:lumOff val="80000"/>
              </a:schemeClr>
            </a:solidFill>
            <a:ln>
              <a:solidFill>
                <a:schemeClr val="accent4">
                  <a:lumMod val="60000"/>
                  <a:lumOff val="40000"/>
                </a:schemeClr>
              </a:solidFill>
            </a:ln>
          </p:spPr>
          <p:txBody>
            <a:bodyPr wrap="square" rtlCol="0">
              <a:spAutoFit/>
            </a:bodyPr>
            <a:lstStyle/>
            <a:p>
              <a:pPr algn="ctr"/>
              <a:r>
                <a:rPr lang="zh-CN" altLang="en-US" b="1" dirty="0">
                  <a:solidFill>
                    <a:schemeClr val="accent2">
                      <a:lumMod val="50000"/>
                    </a:schemeClr>
                  </a:solidFill>
                </a:rPr>
                <a:t>基本概念</a:t>
              </a:r>
              <a:endParaRPr lang="en-US" altLang="zh-CN" b="1" dirty="0">
                <a:solidFill>
                  <a:schemeClr val="accent2">
                    <a:lumMod val="50000"/>
                  </a:schemeClr>
                </a:solidFill>
              </a:endParaRPr>
            </a:p>
            <a:p>
              <a:pPr algn="ctr"/>
              <a:r>
                <a:rPr lang="zh-CN" altLang="en-US" dirty="0">
                  <a:solidFill>
                    <a:schemeClr val="accent6">
                      <a:lumMod val="50000"/>
                    </a:schemeClr>
                  </a:solidFill>
                  <a:latin typeface="楷体" panose="02010609060101010101" pitchFamily="49" charset="-122"/>
                  <a:ea typeface="楷体" panose="02010609060101010101" pitchFamily="49" charset="-122"/>
                </a:rPr>
                <a:t>（第三讲）</a:t>
              </a:r>
            </a:p>
          </p:txBody>
        </p:sp>
        <p:sp>
          <p:nvSpPr>
            <p:cNvPr id="11" name="文本框 10">
              <a:extLst>
                <a:ext uri="{FF2B5EF4-FFF2-40B4-BE49-F238E27FC236}">
                  <a16:creationId xmlns:a16="http://schemas.microsoft.com/office/drawing/2014/main" id="{F37A2224-DF69-418C-B0A4-8B016DAC91A9}"/>
                </a:ext>
              </a:extLst>
            </p:cNvPr>
            <p:cNvSpPr txBox="1"/>
            <p:nvPr/>
          </p:nvSpPr>
          <p:spPr>
            <a:xfrm>
              <a:off x="2686293" y="2704893"/>
              <a:ext cx="1393373" cy="646331"/>
            </a:xfrm>
            <a:prstGeom prst="rect">
              <a:avLst/>
            </a:prstGeom>
            <a:solidFill>
              <a:schemeClr val="accent4">
                <a:lumMod val="20000"/>
                <a:lumOff val="80000"/>
              </a:schemeClr>
            </a:solidFill>
            <a:ln>
              <a:solidFill>
                <a:schemeClr val="accent4">
                  <a:lumMod val="60000"/>
                  <a:lumOff val="40000"/>
                </a:schemeClr>
              </a:solidFill>
            </a:ln>
          </p:spPr>
          <p:txBody>
            <a:bodyPr wrap="square" rtlCol="0">
              <a:spAutoFit/>
            </a:bodyPr>
            <a:lstStyle/>
            <a:p>
              <a:pPr algn="ctr"/>
              <a:r>
                <a:rPr lang="zh-CN" altLang="en-US" b="1" dirty="0">
                  <a:solidFill>
                    <a:schemeClr val="accent2">
                      <a:lumMod val="50000"/>
                    </a:schemeClr>
                  </a:solidFill>
                </a:rPr>
                <a:t>公式语法</a:t>
              </a:r>
              <a:endParaRPr lang="en-US" altLang="zh-CN" b="1" dirty="0">
                <a:solidFill>
                  <a:schemeClr val="accent2">
                    <a:lumMod val="50000"/>
                  </a:schemeClr>
                </a:solidFill>
              </a:endParaRPr>
            </a:p>
            <a:p>
              <a:pPr algn="ctr"/>
              <a:r>
                <a:rPr lang="zh-CN" altLang="en-US" dirty="0">
                  <a:solidFill>
                    <a:schemeClr val="accent6">
                      <a:lumMod val="50000"/>
                    </a:schemeClr>
                  </a:solidFill>
                  <a:latin typeface="楷体" panose="02010609060101010101" pitchFamily="49" charset="-122"/>
                  <a:ea typeface="楷体" panose="02010609060101010101" pitchFamily="49" charset="-122"/>
                </a:rPr>
                <a:t>（第三讲）</a:t>
              </a:r>
            </a:p>
          </p:txBody>
        </p:sp>
        <p:sp>
          <p:nvSpPr>
            <p:cNvPr id="12" name="文本框 11">
              <a:extLst>
                <a:ext uri="{FF2B5EF4-FFF2-40B4-BE49-F238E27FC236}">
                  <a16:creationId xmlns:a16="http://schemas.microsoft.com/office/drawing/2014/main" id="{F5C6F633-1C2E-4B23-B2E9-EF7734BAF4C2}"/>
                </a:ext>
              </a:extLst>
            </p:cNvPr>
            <p:cNvSpPr txBox="1"/>
            <p:nvPr/>
          </p:nvSpPr>
          <p:spPr>
            <a:xfrm>
              <a:off x="4464094" y="2704893"/>
              <a:ext cx="1393373" cy="646331"/>
            </a:xfrm>
            <a:prstGeom prst="rect">
              <a:avLst/>
            </a:prstGeom>
            <a:solidFill>
              <a:schemeClr val="accent4">
                <a:lumMod val="20000"/>
                <a:lumOff val="80000"/>
              </a:schemeClr>
            </a:solidFill>
            <a:ln>
              <a:solidFill>
                <a:schemeClr val="accent4">
                  <a:lumMod val="60000"/>
                  <a:lumOff val="40000"/>
                </a:schemeClr>
              </a:solidFill>
            </a:ln>
          </p:spPr>
          <p:txBody>
            <a:bodyPr wrap="square" rtlCol="0">
              <a:spAutoFit/>
            </a:bodyPr>
            <a:lstStyle/>
            <a:p>
              <a:pPr algn="ctr"/>
              <a:r>
                <a:rPr lang="zh-CN" altLang="en-US" b="1" dirty="0">
                  <a:solidFill>
                    <a:schemeClr val="accent2">
                      <a:lumMod val="50000"/>
                    </a:schemeClr>
                  </a:solidFill>
                </a:rPr>
                <a:t>公式语义</a:t>
              </a:r>
              <a:r>
                <a:rPr lang="zh-CN" altLang="en-US" dirty="0">
                  <a:solidFill>
                    <a:schemeClr val="accent6">
                      <a:lumMod val="50000"/>
                    </a:schemeClr>
                  </a:solidFill>
                  <a:latin typeface="楷体" panose="02010609060101010101" pitchFamily="49" charset="-122"/>
                  <a:ea typeface="楷体" panose="02010609060101010101" pitchFamily="49" charset="-122"/>
                </a:rPr>
                <a:t>（第三讲）</a:t>
              </a:r>
            </a:p>
          </p:txBody>
        </p:sp>
        <p:sp>
          <p:nvSpPr>
            <p:cNvPr id="13" name="文本框 12">
              <a:extLst>
                <a:ext uri="{FF2B5EF4-FFF2-40B4-BE49-F238E27FC236}">
                  <a16:creationId xmlns:a16="http://schemas.microsoft.com/office/drawing/2014/main" id="{46C3A6CB-7EE6-47E4-88E8-952694DE7C32}"/>
                </a:ext>
              </a:extLst>
            </p:cNvPr>
            <p:cNvSpPr txBox="1"/>
            <p:nvPr/>
          </p:nvSpPr>
          <p:spPr>
            <a:xfrm>
              <a:off x="6177135" y="2704893"/>
              <a:ext cx="1559084" cy="646331"/>
            </a:xfrm>
            <a:prstGeom prst="rect">
              <a:avLst/>
            </a:prstGeom>
            <a:solidFill>
              <a:schemeClr val="accent4">
                <a:lumMod val="20000"/>
                <a:lumOff val="80000"/>
              </a:schemeClr>
            </a:solidFill>
            <a:ln>
              <a:solidFill>
                <a:schemeClr val="accent4">
                  <a:lumMod val="60000"/>
                  <a:lumOff val="40000"/>
                </a:schemeClr>
              </a:solidFill>
            </a:ln>
          </p:spPr>
          <p:txBody>
            <a:bodyPr wrap="square" rtlCol="0">
              <a:spAutoFit/>
            </a:bodyPr>
            <a:lstStyle/>
            <a:p>
              <a:pPr algn="ctr"/>
              <a:r>
                <a:rPr lang="zh-CN" altLang="en-US" b="1" dirty="0">
                  <a:solidFill>
                    <a:schemeClr val="accent2">
                      <a:lumMod val="50000"/>
                    </a:schemeClr>
                  </a:solidFill>
                </a:rPr>
                <a:t>等值演算</a:t>
              </a:r>
              <a:endParaRPr lang="en-US" altLang="zh-CN" b="1" dirty="0">
                <a:solidFill>
                  <a:schemeClr val="accent2">
                    <a:lumMod val="50000"/>
                  </a:schemeClr>
                </a:solidFill>
              </a:endParaRPr>
            </a:p>
            <a:p>
              <a:pPr algn="ctr"/>
              <a:r>
                <a:rPr lang="zh-CN" altLang="en-US" dirty="0">
                  <a:solidFill>
                    <a:schemeClr val="accent6">
                      <a:lumMod val="50000"/>
                    </a:schemeClr>
                  </a:solidFill>
                  <a:latin typeface="楷体" panose="02010609060101010101" pitchFamily="49" charset="-122"/>
                  <a:ea typeface="楷体" panose="02010609060101010101" pitchFamily="49" charset="-122"/>
                </a:rPr>
                <a:t>（第四、五讲）</a:t>
              </a:r>
            </a:p>
          </p:txBody>
        </p:sp>
        <p:sp>
          <p:nvSpPr>
            <p:cNvPr id="14" name="文本框 13">
              <a:extLst>
                <a:ext uri="{FF2B5EF4-FFF2-40B4-BE49-F238E27FC236}">
                  <a16:creationId xmlns:a16="http://schemas.microsoft.com/office/drawing/2014/main" id="{5524FB16-1108-439E-A49C-E21363D248BA}"/>
                </a:ext>
              </a:extLst>
            </p:cNvPr>
            <p:cNvSpPr txBox="1"/>
            <p:nvPr/>
          </p:nvSpPr>
          <p:spPr>
            <a:xfrm>
              <a:off x="8038686" y="2704893"/>
              <a:ext cx="1393373" cy="646331"/>
            </a:xfrm>
            <a:prstGeom prst="rect">
              <a:avLst/>
            </a:prstGeom>
            <a:solidFill>
              <a:schemeClr val="accent4">
                <a:lumMod val="20000"/>
                <a:lumOff val="80000"/>
              </a:schemeClr>
            </a:solidFill>
            <a:ln>
              <a:solidFill>
                <a:schemeClr val="accent4">
                  <a:lumMod val="60000"/>
                  <a:lumOff val="40000"/>
                </a:schemeClr>
              </a:solidFill>
            </a:ln>
          </p:spPr>
          <p:txBody>
            <a:bodyPr wrap="square" rtlCol="0">
              <a:spAutoFit/>
            </a:bodyPr>
            <a:lstStyle/>
            <a:p>
              <a:pPr algn="ctr"/>
              <a:r>
                <a:rPr lang="zh-CN" altLang="en-US" b="1" dirty="0">
                  <a:solidFill>
                    <a:schemeClr val="accent2">
                      <a:lumMod val="50000"/>
                    </a:schemeClr>
                  </a:solidFill>
                </a:rPr>
                <a:t>推理理论</a:t>
              </a:r>
              <a:r>
                <a:rPr lang="zh-CN" altLang="en-US" dirty="0">
                  <a:solidFill>
                    <a:schemeClr val="accent6">
                      <a:lumMod val="50000"/>
                    </a:schemeClr>
                  </a:solidFill>
                  <a:latin typeface="楷体" panose="02010609060101010101" pitchFamily="49" charset="-122"/>
                  <a:ea typeface="楷体" panose="02010609060101010101" pitchFamily="49" charset="-122"/>
                </a:rPr>
                <a:t>（第六讲）</a:t>
              </a:r>
            </a:p>
          </p:txBody>
        </p:sp>
        <p:sp>
          <p:nvSpPr>
            <p:cNvPr id="15" name="文本框 14">
              <a:extLst>
                <a:ext uri="{FF2B5EF4-FFF2-40B4-BE49-F238E27FC236}">
                  <a16:creationId xmlns:a16="http://schemas.microsoft.com/office/drawing/2014/main" id="{72ECE82B-832E-4BB7-A4C2-09820EF41934}"/>
                </a:ext>
              </a:extLst>
            </p:cNvPr>
            <p:cNvSpPr txBox="1"/>
            <p:nvPr/>
          </p:nvSpPr>
          <p:spPr>
            <a:xfrm>
              <a:off x="9846959" y="2704893"/>
              <a:ext cx="1393373" cy="646331"/>
            </a:xfrm>
            <a:prstGeom prst="rect">
              <a:avLst/>
            </a:prstGeom>
            <a:solidFill>
              <a:schemeClr val="accent4">
                <a:lumMod val="20000"/>
                <a:lumOff val="80000"/>
              </a:schemeClr>
            </a:solidFill>
            <a:ln>
              <a:solidFill>
                <a:schemeClr val="accent4">
                  <a:lumMod val="60000"/>
                  <a:lumOff val="40000"/>
                </a:schemeClr>
              </a:solidFill>
            </a:ln>
          </p:spPr>
          <p:txBody>
            <a:bodyPr wrap="square" rtlCol="0">
              <a:spAutoFit/>
            </a:bodyPr>
            <a:lstStyle/>
            <a:p>
              <a:pPr algn="ctr"/>
              <a:r>
                <a:rPr lang="zh-CN" altLang="en-US" b="1" dirty="0">
                  <a:solidFill>
                    <a:schemeClr val="accent2">
                      <a:lumMod val="50000"/>
                    </a:schemeClr>
                  </a:solidFill>
                </a:rPr>
                <a:t>应用</a:t>
              </a:r>
              <a:endParaRPr lang="en-US" altLang="zh-CN" b="1" dirty="0">
                <a:solidFill>
                  <a:schemeClr val="accent2">
                    <a:lumMod val="50000"/>
                  </a:schemeClr>
                </a:solidFill>
              </a:endParaRPr>
            </a:p>
            <a:p>
              <a:pPr algn="ctr"/>
              <a:r>
                <a:rPr lang="zh-CN" altLang="en-US" dirty="0">
                  <a:solidFill>
                    <a:schemeClr val="accent6">
                      <a:lumMod val="50000"/>
                    </a:schemeClr>
                  </a:solidFill>
                  <a:latin typeface="楷体" panose="02010609060101010101" pitchFamily="49" charset="-122"/>
                  <a:ea typeface="楷体" panose="02010609060101010101" pitchFamily="49" charset="-122"/>
                </a:rPr>
                <a:t>（第七讲）</a:t>
              </a:r>
            </a:p>
          </p:txBody>
        </p:sp>
      </p:grpSp>
      <p:sp>
        <p:nvSpPr>
          <p:cNvPr id="19" name="矩形 18">
            <a:extLst>
              <a:ext uri="{FF2B5EF4-FFF2-40B4-BE49-F238E27FC236}">
                <a16:creationId xmlns:a16="http://schemas.microsoft.com/office/drawing/2014/main" id="{47A2A257-3E0E-4A6C-BE75-D9957D56FAE6}"/>
              </a:ext>
            </a:extLst>
          </p:cNvPr>
          <p:cNvSpPr/>
          <p:nvPr/>
        </p:nvSpPr>
        <p:spPr>
          <a:xfrm>
            <a:off x="855194" y="3780676"/>
            <a:ext cx="10492576" cy="2167637"/>
          </a:xfrm>
          <a:prstGeom prst="rect">
            <a:avLst/>
          </a:prstGeom>
          <a:solidFill>
            <a:schemeClr val="accent2">
              <a:lumMod val="20000"/>
              <a:lumOff val="8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E280C9D0-D565-4217-B45C-73B4AEB39086}"/>
              </a:ext>
            </a:extLst>
          </p:cNvPr>
          <p:cNvSpPr txBox="1"/>
          <p:nvPr/>
        </p:nvSpPr>
        <p:spPr>
          <a:xfrm>
            <a:off x="2516855" y="4823839"/>
            <a:ext cx="7588581" cy="1046440"/>
          </a:xfrm>
          <a:prstGeom prst="rect">
            <a:avLst/>
          </a:prstGeom>
          <a:noFill/>
        </p:spPr>
        <p:txBody>
          <a:bodyPr wrap="square" rtlCol="0">
            <a:spAutoFit/>
          </a:bodyPr>
          <a:lstStyle/>
          <a:p>
            <a:pPr algn="ctr">
              <a:spcBef>
                <a:spcPts val="600"/>
              </a:spcBef>
              <a:spcAft>
                <a:spcPts val="600"/>
              </a:spcAft>
            </a:pPr>
            <a:r>
              <a:rPr lang="zh-CN" altLang="en-US" sz="2400" b="1" dirty="0">
                <a:solidFill>
                  <a:srgbClr val="C00000"/>
                </a:solidFill>
                <a:latin typeface="楷体" panose="02010609060101010101" pitchFamily="49" charset="-122"/>
                <a:ea typeface="楷体" panose="02010609060101010101" pitchFamily="49" charset="-122"/>
              </a:rPr>
              <a:t>对原子命题进行细化，更精细描述量化命题之间的联系</a:t>
            </a:r>
            <a:endParaRPr lang="en-US" altLang="zh-CN" sz="2400" b="1" dirty="0">
              <a:solidFill>
                <a:srgbClr val="C00000"/>
              </a:solidFill>
              <a:latin typeface="楷体" panose="02010609060101010101" pitchFamily="49" charset="-122"/>
              <a:ea typeface="楷体" panose="02010609060101010101" pitchFamily="49" charset="-122"/>
            </a:endParaRPr>
          </a:p>
          <a:p>
            <a:pPr algn="ctr">
              <a:spcBef>
                <a:spcPts val="600"/>
              </a:spcBef>
              <a:spcAft>
                <a:spcPts val="600"/>
              </a:spcAft>
            </a:pPr>
            <a:r>
              <a:rPr lang="zh-CN" altLang="en-US" sz="2800" b="1" dirty="0">
                <a:solidFill>
                  <a:srgbClr val="210694"/>
                </a:solidFill>
              </a:rPr>
              <a:t>一阶逻辑（第三章）</a:t>
            </a:r>
            <a:endParaRPr lang="en-US" altLang="zh-CN" sz="2800" b="1" dirty="0">
              <a:solidFill>
                <a:srgbClr val="210694"/>
              </a:solidFill>
            </a:endParaRPr>
          </a:p>
        </p:txBody>
      </p:sp>
      <p:sp>
        <p:nvSpPr>
          <p:cNvPr id="21" name="文本框 20">
            <a:extLst>
              <a:ext uri="{FF2B5EF4-FFF2-40B4-BE49-F238E27FC236}">
                <a16:creationId xmlns:a16="http://schemas.microsoft.com/office/drawing/2014/main" id="{B3603957-679B-4FFC-9A90-8C288BDA9CB8}"/>
              </a:ext>
            </a:extLst>
          </p:cNvPr>
          <p:cNvSpPr txBox="1"/>
          <p:nvPr/>
        </p:nvSpPr>
        <p:spPr>
          <a:xfrm>
            <a:off x="940872" y="4025610"/>
            <a:ext cx="1393373" cy="646331"/>
          </a:xfrm>
          <a:prstGeom prst="rect">
            <a:avLst/>
          </a:prstGeom>
          <a:solidFill>
            <a:schemeClr val="accent2">
              <a:lumMod val="20000"/>
              <a:lumOff val="80000"/>
            </a:schemeClr>
          </a:solidFill>
          <a:ln>
            <a:solidFill>
              <a:schemeClr val="accent2">
                <a:lumMod val="60000"/>
                <a:lumOff val="40000"/>
              </a:schemeClr>
            </a:solidFill>
          </a:ln>
        </p:spPr>
        <p:txBody>
          <a:bodyPr wrap="square" rtlCol="0">
            <a:spAutoFit/>
          </a:bodyPr>
          <a:lstStyle/>
          <a:p>
            <a:pPr algn="ctr"/>
            <a:r>
              <a:rPr lang="zh-CN" altLang="en-US" b="1" dirty="0">
                <a:solidFill>
                  <a:schemeClr val="accent2">
                    <a:lumMod val="50000"/>
                  </a:schemeClr>
                </a:solidFill>
              </a:rPr>
              <a:t>基本概念</a:t>
            </a:r>
            <a:endParaRPr lang="en-US" altLang="zh-CN" b="1" dirty="0">
              <a:solidFill>
                <a:schemeClr val="accent2">
                  <a:lumMod val="50000"/>
                </a:schemeClr>
              </a:solidFill>
            </a:endParaRPr>
          </a:p>
          <a:p>
            <a:pPr algn="ctr"/>
            <a:r>
              <a:rPr lang="zh-CN" altLang="en-US" dirty="0">
                <a:solidFill>
                  <a:schemeClr val="accent6">
                    <a:lumMod val="50000"/>
                  </a:schemeClr>
                </a:solidFill>
                <a:latin typeface="楷体" panose="02010609060101010101" pitchFamily="49" charset="-122"/>
                <a:ea typeface="楷体" panose="02010609060101010101" pitchFamily="49" charset="-122"/>
              </a:rPr>
              <a:t>（第八讲）</a:t>
            </a:r>
          </a:p>
        </p:txBody>
      </p:sp>
      <p:sp>
        <p:nvSpPr>
          <p:cNvPr id="22" name="文本框 21">
            <a:extLst>
              <a:ext uri="{FF2B5EF4-FFF2-40B4-BE49-F238E27FC236}">
                <a16:creationId xmlns:a16="http://schemas.microsoft.com/office/drawing/2014/main" id="{7E45367C-7B52-4B19-850F-D0670D532D18}"/>
              </a:ext>
            </a:extLst>
          </p:cNvPr>
          <p:cNvSpPr txBox="1"/>
          <p:nvPr/>
        </p:nvSpPr>
        <p:spPr>
          <a:xfrm>
            <a:off x="2686293" y="4025611"/>
            <a:ext cx="1393373" cy="646331"/>
          </a:xfrm>
          <a:prstGeom prst="rect">
            <a:avLst/>
          </a:prstGeom>
          <a:solidFill>
            <a:schemeClr val="accent2">
              <a:lumMod val="20000"/>
              <a:lumOff val="80000"/>
            </a:schemeClr>
          </a:solidFill>
          <a:ln>
            <a:solidFill>
              <a:schemeClr val="accent2">
                <a:lumMod val="60000"/>
                <a:lumOff val="40000"/>
              </a:schemeClr>
            </a:solidFill>
          </a:ln>
        </p:spPr>
        <p:txBody>
          <a:bodyPr wrap="square" rtlCol="0">
            <a:spAutoFit/>
          </a:bodyPr>
          <a:lstStyle/>
          <a:p>
            <a:pPr algn="ctr"/>
            <a:r>
              <a:rPr lang="zh-CN" altLang="en-US" b="1" dirty="0">
                <a:solidFill>
                  <a:schemeClr val="accent2">
                    <a:lumMod val="50000"/>
                  </a:schemeClr>
                </a:solidFill>
              </a:rPr>
              <a:t>公式语法</a:t>
            </a:r>
            <a:endParaRPr lang="en-US" altLang="zh-CN" b="1" dirty="0">
              <a:solidFill>
                <a:schemeClr val="accent2">
                  <a:lumMod val="50000"/>
                </a:schemeClr>
              </a:solidFill>
            </a:endParaRPr>
          </a:p>
          <a:p>
            <a:pPr algn="ctr"/>
            <a:r>
              <a:rPr lang="zh-CN" altLang="en-US" dirty="0">
                <a:solidFill>
                  <a:schemeClr val="accent6">
                    <a:lumMod val="50000"/>
                  </a:schemeClr>
                </a:solidFill>
                <a:latin typeface="楷体" panose="02010609060101010101" pitchFamily="49" charset="-122"/>
                <a:ea typeface="楷体" panose="02010609060101010101" pitchFamily="49" charset="-122"/>
              </a:rPr>
              <a:t>（第八讲）</a:t>
            </a:r>
          </a:p>
        </p:txBody>
      </p:sp>
      <p:sp>
        <p:nvSpPr>
          <p:cNvPr id="23" name="文本框 22">
            <a:extLst>
              <a:ext uri="{FF2B5EF4-FFF2-40B4-BE49-F238E27FC236}">
                <a16:creationId xmlns:a16="http://schemas.microsoft.com/office/drawing/2014/main" id="{02950BA1-16EF-4CCA-97B6-5D3497024878}"/>
              </a:ext>
            </a:extLst>
          </p:cNvPr>
          <p:cNvSpPr txBox="1"/>
          <p:nvPr/>
        </p:nvSpPr>
        <p:spPr>
          <a:xfrm>
            <a:off x="4464094" y="4025611"/>
            <a:ext cx="1393373" cy="646331"/>
          </a:xfrm>
          <a:prstGeom prst="rect">
            <a:avLst/>
          </a:prstGeom>
          <a:solidFill>
            <a:schemeClr val="accent2">
              <a:lumMod val="20000"/>
              <a:lumOff val="80000"/>
            </a:schemeClr>
          </a:solidFill>
          <a:ln>
            <a:solidFill>
              <a:schemeClr val="accent2">
                <a:lumMod val="60000"/>
                <a:lumOff val="40000"/>
              </a:schemeClr>
            </a:solidFill>
          </a:ln>
        </p:spPr>
        <p:txBody>
          <a:bodyPr wrap="square" rtlCol="0">
            <a:spAutoFit/>
          </a:bodyPr>
          <a:lstStyle/>
          <a:p>
            <a:pPr algn="ctr"/>
            <a:r>
              <a:rPr lang="zh-CN" altLang="en-US" b="1" dirty="0">
                <a:solidFill>
                  <a:schemeClr val="accent2">
                    <a:lumMod val="50000"/>
                  </a:schemeClr>
                </a:solidFill>
              </a:rPr>
              <a:t>公式语义</a:t>
            </a:r>
            <a:r>
              <a:rPr lang="zh-CN" altLang="en-US" dirty="0">
                <a:solidFill>
                  <a:schemeClr val="accent6">
                    <a:lumMod val="50000"/>
                  </a:schemeClr>
                </a:solidFill>
                <a:latin typeface="楷体" panose="02010609060101010101" pitchFamily="49" charset="-122"/>
                <a:ea typeface="楷体" panose="02010609060101010101" pitchFamily="49" charset="-122"/>
              </a:rPr>
              <a:t>（第九讲）</a:t>
            </a:r>
          </a:p>
        </p:txBody>
      </p:sp>
      <p:sp>
        <p:nvSpPr>
          <p:cNvPr id="24" name="文本框 23">
            <a:extLst>
              <a:ext uri="{FF2B5EF4-FFF2-40B4-BE49-F238E27FC236}">
                <a16:creationId xmlns:a16="http://schemas.microsoft.com/office/drawing/2014/main" id="{9E1CD89A-A3DD-4EF6-BCA1-420B59C98052}"/>
              </a:ext>
            </a:extLst>
          </p:cNvPr>
          <p:cNvSpPr txBox="1"/>
          <p:nvPr/>
        </p:nvSpPr>
        <p:spPr>
          <a:xfrm>
            <a:off x="6291147" y="4025610"/>
            <a:ext cx="1306925" cy="646331"/>
          </a:xfrm>
          <a:prstGeom prst="rect">
            <a:avLst/>
          </a:prstGeom>
          <a:solidFill>
            <a:schemeClr val="accent2">
              <a:lumMod val="20000"/>
              <a:lumOff val="80000"/>
            </a:schemeClr>
          </a:solidFill>
          <a:ln>
            <a:solidFill>
              <a:schemeClr val="accent2">
                <a:lumMod val="60000"/>
                <a:lumOff val="40000"/>
              </a:schemeClr>
            </a:solidFill>
          </a:ln>
        </p:spPr>
        <p:txBody>
          <a:bodyPr wrap="square" rtlCol="0">
            <a:spAutoFit/>
          </a:bodyPr>
          <a:lstStyle/>
          <a:p>
            <a:pPr algn="ctr"/>
            <a:r>
              <a:rPr lang="zh-CN" altLang="en-US" b="1" dirty="0">
                <a:solidFill>
                  <a:schemeClr val="accent2">
                    <a:lumMod val="50000"/>
                  </a:schemeClr>
                </a:solidFill>
              </a:rPr>
              <a:t>等值演算</a:t>
            </a:r>
            <a:endParaRPr lang="en-US" altLang="zh-CN" b="1" dirty="0">
              <a:solidFill>
                <a:schemeClr val="accent2">
                  <a:lumMod val="50000"/>
                </a:schemeClr>
              </a:solidFill>
            </a:endParaRPr>
          </a:p>
          <a:p>
            <a:pPr algn="ctr"/>
            <a:r>
              <a:rPr lang="zh-CN" altLang="en-US" dirty="0">
                <a:solidFill>
                  <a:schemeClr val="accent6">
                    <a:lumMod val="50000"/>
                  </a:schemeClr>
                </a:solidFill>
                <a:latin typeface="楷体" panose="02010609060101010101" pitchFamily="49" charset="-122"/>
                <a:ea typeface="楷体" panose="02010609060101010101" pitchFamily="49" charset="-122"/>
              </a:rPr>
              <a:t>（第十讲）</a:t>
            </a:r>
          </a:p>
        </p:txBody>
      </p:sp>
      <p:sp>
        <p:nvSpPr>
          <p:cNvPr id="25" name="文本框 24">
            <a:extLst>
              <a:ext uri="{FF2B5EF4-FFF2-40B4-BE49-F238E27FC236}">
                <a16:creationId xmlns:a16="http://schemas.microsoft.com/office/drawing/2014/main" id="{77505E84-23C0-40FC-AD5C-9AB744F968AF}"/>
              </a:ext>
            </a:extLst>
          </p:cNvPr>
          <p:cNvSpPr txBox="1"/>
          <p:nvPr/>
        </p:nvSpPr>
        <p:spPr>
          <a:xfrm>
            <a:off x="7953307" y="4025609"/>
            <a:ext cx="1509016" cy="646331"/>
          </a:xfrm>
          <a:prstGeom prst="rect">
            <a:avLst/>
          </a:prstGeom>
          <a:solidFill>
            <a:schemeClr val="accent2">
              <a:lumMod val="20000"/>
              <a:lumOff val="80000"/>
            </a:schemeClr>
          </a:solidFill>
          <a:ln>
            <a:solidFill>
              <a:schemeClr val="accent2">
                <a:lumMod val="60000"/>
                <a:lumOff val="40000"/>
              </a:schemeClr>
            </a:solidFill>
          </a:ln>
        </p:spPr>
        <p:txBody>
          <a:bodyPr wrap="square" rtlCol="0">
            <a:spAutoFit/>
          </a:bodyPr>
          <a:lstStyle/>
          <a:p>
            <a:pPr algn="ctr"/>
            <a:r>
              <a:rPr lang="zh-CN" altLang="en-US" b="1" dirty="0">
                <a:solidFill>
                  <a:schemeClr val="accent2">
                    <a:lumMod val="50000"/>
                  </a:schemeClr>
                </a:solidFill>
              </a:rPr>
              <a:t>推理理论</a:t>
            </a:r>
            <a:r>
              <a:rPr lang="zh-CN" altLang="en-US" dirty="0">
                <a:solidFill>
                  <a:schemeClr val="accent6">
                    <a:lumMod val="50000"/>
                  </a:schemeClr>
                </a:solidFill>
                <a:latin typeface="楷体" panose="02010609060101010101" pitchFamily="49" charset="-122"/>
                <a:ea typeface="楷体" panose="02010609060101010101" pitchFamily="49" charset="-122"/>
              </a:rPr>
              <a:t>（第十一讲）</a:t>
            </a:r>
          </a:p>
        </p:txBody>
      </p:sp>
      <p:sp>
        <p:nvSpPr>
          <p:cNvPr id="26" name="文本框 25">
            <a:extLst>
              <a:ext uri="{FF2B5EF4-FFF2-40B4-BE49-F238E27FC236}">
                <a16:creationId xmlns:a16="http://schemas.microsoft.com/office/drawing/2014/main" id="{7AC54100-28DB-44E4-BFD2-816FA0ECC08B}"/>
              </a:ext>
            </a:extLst>
          </p:cNvPr>
          <p:cNvSpPr txBox="1"/>
          <p:nvPr/>
        </p:nvSpPr>
        <p:spPr>
          <a:xfrm>
            <a:off x="9809554" y="4026091"/>
            <a:ext cx="1457218" cy="646331"/>
          </a:xfrm>
          <a:prstGeom prst="rect">
            <a:avLst/>
          </a:prstGeom>
          <a:solidFill>
            <a:schemeClr val="accent2">
              <a:lumMod val="20000"/>
              <a:lumOff val="80000"/>
            </a:schemeClr>
          </a:solidFill>
          <a:ln>
            <a:solidFill>
              <a:schemeClr val="accent2">
                <a:lumMod val="60000"/>
                <a:lumOff val="40000"/>
              </a:schemeClr>
            </a:solidFill>
          </a:ln>
        </p:spPr>
        <p:txBody>
          <a:bodyPr wrap="square" rtlCol="0">
            <a:spAutoFit/>
          </a:bodyPr>
          <a:lstStyle/>
          <a:p>
            <a:pPr algn="ctr"/>
            <a:r>
              <a:rPr lang="zh-CN" altLang="en-US" b="1" dirty="0">
                <a:solidFill>
                  <a:schemeClr val="accent2">
                    <a:lumMod val="50000"/>
                  </a:schemeClr>
                </a:solidFill>
              </a:rPr>
              <a:t>应用</a:t>
            </a:r>
            <a:endParaRPr lang="en-US" altLang="zh-CN" b="1" dirty="0">
              <a:solidFill>
                <a:schemeClr val="accent2">
                  <a:lumMod val="50000"/>
                </a:schemeClr>
              </a:solidFill>
            </a:endParaRPr>
          </a:p>
          <a:p>
            <a:pPr algn="ctr"/>
            <a:r>
              <a:rPr lang="zh-CN" altLang="en-US" dirty="0">
                <a:solidFill>
                  <a:schemeClr val="accent6">
                    <a:lumMod val="50000"/>
                  </a:schemeClr>
                </a:solidFill>
                <a:latin typeface="楷体" panose="02010609060101010101" pitchFamily="49" charset="-122"/>
                <a:ea typeface="楷体" panose="02010609060101010101" pitchFamily="49" charset="-122"/>
              </a:rPr>
              <a:t>（第十二讲）</a:t>
            </a:r>
          </a:p>
        </p:txBody>
      </p:sp>
      <p:sp>
        <p:nvSpPr>
          <p:cNvPr id="16" name="箭头: 下 15">
            <a:extLst>
              <a:ext uri="{FF2B5EF4-FFF2-40B4-BE49-F238E27FC236}">
                <a16:creationId xmlns:a16="http://schemas.microsoft.com/office/drawing/2014/main" id="{BD64B1FD-980B-4BD6-B3F3-7B41647A1A83}"/>
              </a:ext>
            </a:extLst>
          </p:cNvPr>
          <p:cNvSpPr/>
          <p:nvPr/>
        </p:nvSpPr>
        <p:spPr>
          <a:xfrm>
            <a:off x="1570712" y="3345390"/>
            <a:ext cx="100206" cy="680219"/>
          </a:xfrm>
          <a:prstGeom prst="downArrow">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箭头: 下 26">
            <a:extLst>
              <a:ext uri="{FF2B5EF4-FFF2-40B4-BE49-F238E27FC236}">
                <a16:creationId xmlns:a16="http://schemas.microsoft.com/office/drawing/2014/main" id="{79629E1F-0D1D-401F-8856-865549F8B99D}"/>
              </a:ext>
            </a:extLst>
          </p:cNvPr>
          <p:cNvSpPr/>
          <p:nvPr/>
        </p:nvSpPr>
        <p:spPr>
          <a:xfrm>
            <a:off x="3332876" y="3365560"/>
            <a:ext cx="100206" cy="680219"/>
          </a:xfrm>
          <a:prstGeom prst="downArrow">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箭头: 下 27">
            <a:extLst>
              <a:ext uri="{FF2B5EF4-FFF2-40B4-BE49-F238E27FC236}">
                <a16:creationId xmlns:a16="http://schemas.microsoft.com/office/drawing/2014/main" id="{428B9B99-11D3-48AC-90DE-A387870A8AD4}"/>
              </a:ext>
            </a:extLst>
          </p:cNvPr>
          <p:cNvSpPr/>
          <p:nvPr/>
        </p:nvSpPr>
        <p:spPr>
          <a:xfrm>
            <a:off x="5105194" y="3358391"/>
            <a:ext cx="100206" cy="680219"/>
          </a:xfrm>
          <a:prstGeom prst="downArrow">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箭头: 下 28">
            <a:extLst>
              <a:ext uri="{FF2B5EF4-FFF2-40B4-BE49-F238E27FC236}">
                <a16:creationId xmlns:a16="http://schemas.microsoft.com/office/drawing/2014/main" id="{22E8FD4E-1EAE-4920-B6C7-CF040D340C71}"/>
              </a:ext>
            </a:extLst>
          </p:cNvPr>
          <p:cNvSpPr/>
          <p:nvPr/>
        </p:nvSpPr>
        <p:spPr>
          <a:xfrm>
            <a:off x="6901091" y="3358391"/>
            <a:ext cx="100206" cy="680219"/>
          </a:xfrm>
          <a:prstGeom prst="downArrow">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箭头: 下 29">
            <a:extLst>
              <a:ext uri="{FF2B5EF4-FFF2-40B4-BE49-F238E27FC236}">
                <a16:creationId xmlns:a16="http://schemas.microsoft.com/office/drawing/2014/main" id="{5542BCB7-79D4-49BD-8B88-72C9505E12B4}"/>
              </a:ext>
            </a:extLst>
          </p:cNvPr>
          <p:cNvSpPr/>
          <p:nvPr/>
        </p:nvSpPr>
        <p:spPr>
          <a:xfrm>
            <a:off x="8683819" y="3365560"/>
            <a:ext cx="100206" cy="680219"/>
          </a:xfrm>
          <a:prstGeom prst="downArrow">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箭头: 下 30">
            <a:extLst>
              <a:ext uri="{FF2B5EF4-FFF2-40B4-BE49-F238E27FC236}">
                <a16:creationId xmlns:a16="http://schemas.microsoft.com/office/drawing/2014/main" id="{068C46D1-27FE-4903-B8DB-42026756A79A}"/>
              </a:ext>
            </a:extLst>
          </p:cNvPr>
          <p:cNvSpPr/>
          <p:nvPr/>
        </p:nvSpPr>
        <p:spPr>
          <a:xfrm>
            <a:off x="10538162" y="3334305"/>
            <a:ext cx="100206" cy="680219"/>
          </a:xfrm>
          <a:prstGeom prst="downArrow">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箭头: 右 31">
            <a:extLst>
              <a:ext uri="{FF2B5EF4-FFF2-40B4-BE49-F238E27FC236}">
                <a16:creationId xmlns:a16="http://schemas.microsoft.com/office/drawing/2014/main" id="{6A6654F3-862D-425B-B1D1-C22A116EA9E3}"/>
              </a:ext>
            </a:extLst>
          </p:cNvPr>
          <p:cNvSpPr/>
          <p:nvPr/>
        </p:nvSpPr>
        <p:spPr>
          <a:xfrm>
            <a:off x="2334245" y="2990490"/>
            <a:ext cx="346565" cy="88209"/>
          </a:xfrm>
          <a:prstGeom prst="rightArrow">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33" name="箭头: 右 32">
            <a:extLst>
              <a:ext uri="{FF2B5EF4-FFF2-40B4-BE49-F238E27FC236}">
                <a16:creationId xmlns:a16="http://schemas.microsoft.com/office/drawing/2014/main" id="{FFFEB4E6-3E6D-4475-B205-B6E98177E665}"/>
              </a:ext>
            </a:extLst>
          </p:cNvPr>
          <p:cNvSpPr/>
          <p:nvPr/>
        </p:nvSpPr>
        <p:spPr>
          <a:xfrm>
            <a:off x="4085668" y="2983953"/>
            <a:ext cx="346565" cy="88209"/>
          </a:xfrm>
          <a:prstGeom prst="rightArrow">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34" name="箭头: 右 33">
            <a:extLst>
              <a:ext uri="{FF2B5EF4-FFF2-40B4-BE49-F238E27FC236}">
                <a16:creationId xmlns:a16="http://schemas.microsoft.com/office/drawing/2014/main" id="{54B95225-D59E-4C1D-B819-61A49A48944B}"/>
              </a:ext>
            </a:extLst>
          </p:cNvPr>
          <p:cNvSpPr/>
          <p:nvPr/>
        </p:nvSpPr>
        <p:spPr>
          <a:xfrm>
            <a:off x="9460743" y="2990490"/>
            <a:ext cx="346565" cy="88209"/>
          </a:xfrm>
          <a:prstGeom prst="rightArrow">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35" name="箭头: 右 34">
            <a:extLst>
              <a:ext uri="{FF2B5EF4-FFF2-40B4-BE49-F238E27FC236}">
                <a16:creationId xmlns:a16="http://schemas.microsoft.com/office/drawing/2014/main" id="{4FF1358B-9266-44EA-8C1F-E4DF11357D86}"/>
              </a:ext>
            </a:extLst>
          </p:cNvPr>
          <p:cNvSpPr/>
          <p:nvPr/>
        </p:nvSpPr>
        <p:spPr>
          <a:xfrm>
            <a:off x="5878363" y="2983971"/>
            <a:ext cx="293290" cy="88191"/>
          </a:xfrm>
          <a:prstGeom prst="rightArrow">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36" name="箭头: 右 35">
            <a:extLst>
              <a:ext uri="{FF2B5EF4-FFF2-40B4-BE49-F238E27FC236}">
                <a16:creationId xmlns:a16="http://schemas.microsoft.com/office/drawing/2014/main" id="{33561C28-8436-43EF-AD70-CD1F881850EF}"/>
              </a:ext>
            </a:extLst>
          </p:cNvPr>
          <p:cNvSpPr/>
          <p:nvPr/>
        </p:nvSpPr>
        <p:spPr>
          <a:xfrm>
            <a:off x="7748343" y="2983971"/>
            <a:ext cx="293290" cy="88191"/>
          </a:xfrm>
          <a:prstGeom prst="rightArrow">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37" name="箭头: 右 36">
            <a:extLst>
              <a:ext uri="{FF2B5EF4-FFF2-40B4-BE49-F238E27FC236}">
                <a16:creationId xmlns:a16="http://schemas.microsoft.com/office/drawing/2014/main" id="{CFD37E23-645A-423D-9752-8EAD7B5AA5E7}"/>
              </a:ext>
            </a:extLst>
          </p:cNvPr>
          <p:cNvSpPr/>
          <p:nvPr/>
        </p:nvSpPr>
        <p:spPr>
          <a:xfrm>
            <a:off x="2352902" y="4260584"/>
            <a:ext cx="327907" cy="74594"/>
          </a:xfrm>
          <a:prstGeom prst="rightArrow">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箭头: 右 37">
            <a:extLst>
              <a:ext uri="{FF2B5EF4-FFF2-40B4-BE49-F238E27FC236}">
                <a16:creationId xmlns:a16="http://schemas.microsoft.com/office/drawing/2014/main" id="{F858E01C-2098-422D-8440-80EDB8E1E00D}"/>
              </a:ext>
            </a:extLst>
          </p:cNvPr>
          <p:cNvSpPr/>
          <p:nvPr/>
        </p:nvSpPr>
        <p:spPr>
          <a:xfrm>
            <a:off x="7616987" y="4260585"/>
            <a:ext cx="328315" cy="74594"/>
          </a:xfrm>
          <a:prstGeom prst="rightArrow">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箭头: 右 38">
            <a:extLst>
              <a:ext uri="{FF2B5EF4-FFF2-40B4-BE49-F238E27FC236}">
                <a16:creationId xmlns:a16="http://schemas.microsoft.com/office/drawing/2014/main" id="{2D3E357C-4081-4477-8A68-AC1C832473BB}"/>
              </a:ext>
            </a:extLst>
          </p:cNvPr>
          <p:cNvSpPr/>
          <p:nvPr/>
        </p:nvSpPr>
        <p:spPr>
          <a:xfrm>
            <a:off x="4098990" y="4257424"/>
            <a:ext cx="357099" cy="74594"/>
          </a:xfrm>
          <a:prstGeom prst="rightArrow">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箭头: 右 39">
            <a:extLst>
              <a:ext uri="{FF2B5EF4-FFF2-40B4-BE49-F238E27FC236}">
                <a16:creationId xmlns:a16="http://schemas.microsoft.com/office/drawing/2014/main" id="{64193930-91D8-4DAA-B23E-1B681D30ED7C}"/>
              </a:ext>
            </a:extLst>
          </p:cNvPr>
          <p:cNvSpPr/>
          <p:nvPr/>
        </p:nvSpPr>
        <p:spPr>
          <a:xfrm>
            <a:off x="9479401" y="4257424"/>
            <a:ext cx="327907" cy="74594"/>
          </a:xfrm>
          <a:prstGeom prst="rightArrow">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箭头: 右 40">
            <a:extLst>
              <a:ext uri="{FF2B5EF4-FFF2-40B4-BE49-F238E27FC236}">
                <a16:creationId xmlns:a16="http://schemas.microsoft.com/office/drawing/2014/main" id="{4A2905B3-BB71-4865-AAC9-AC6CB97C5218}"/>
              </a:ext>
            </a:extLst>
          </p:cNvPr>
          <p:cNvSpPr/>
          <p:nvPr/>
        </p:nvSpPr>
        <p:spPr>
          <a:xfrm>
            <a:off x="5860458" y="4263652"/>
            <a:ext cx="422684" cy="68366"/>
          </a:xfrm>
          <a:prstGeom prst="rightArrow">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527378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命题逻辑公式的语义</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第三讲 命题逻辑公式语法和语义</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A84936A-AD8A-4245-A4DE-139658DA8B11}" type="slidenum">
              <a:rPr lang="en-US" altLang="zh-CN" smtClean="0">
                <a:latin typeface="Arial" panose="020B0604020202020204" pitchFamily="34" charset="0"/>
                <a:ea typeface="楷体" panose="02010609060101010101" pitchFamily="49" charset="-122"/>
                <a:cs typeface="Arial" panose="020B0604020202020204" pitchFamily="34" charset="0"/>
              </a:rPr>
              <a:t>30</a:t>
            </a:fld>
            <a:r>
              <a:rPr lang="en-US" altLang="zh-CN">
                <a:latin typeface="Arial" panose="020B0604020202020204" pitchFamily="34" charset="0"/>
                <a:ea typeface="楷体" panose="02010609060101010101" pitchFamily="49" charset="-122"/>
                <a:cs typeface="Arial" panose="020B0604020202020204" pitchFamily="34" charset="0"/>
              </a:rPr>
              <a:t>/38</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命题逻辑公式的永真式、矛盾式和偶然式</a:t>
            </a:r>
          </a:p>
        </p:txBody>
      </p:sp>
      <p:sp>
        <p:nvSpPr>
          <p:cNvPr id="2" name="文本框 1">
            <a:extLst>
              <a:ext uri="{FF2B5EF4-FFF2-40B4-BE49-F238E27FC236}">
                <a16:creationId xmlns:a16="http://schemas.microsoft.com/office/drawing/2014/main" id="{AC7255F3-E473-480B-BE19-BC14E51631A4}"/>
              </a:ext>
            </a:extLst>
          </p:cNvPr>
          <p:cNvSpPr txBox="1"/>
          <p:nvPr/>
        </p:nvSpPr>
        <p:spPr>
          <a:xfrm>
            <a:off x="511283" y="1219198"/>
            <a:ext cx="10206993" cy="943528"/>
          </a:xfrm>
          <a:prstGeom prst="rect">
            <a:avLst/>
          </a:prstGeom>
          <a:solidFill>
            <a:schemeClr val="accent2">
              <a:lumMod val="20000"/>
              <a:lumOff val="80000"/>
              <a:alpha val="50000"/>
            </a:schemeClr>
          </a:solidFill>
        </p:spPr>
        <p:txBody>
          <a:bodyPr wrap="square" rtlCol="0">
            <a:spAutoFit/>
          </a:bodyPr>
          <a:lstStyle/>
          <a:p>
            <a:pPr marL="285750" indent="-285750">
              <a:lnSpc>
                <a:spcPct val="150000"/>
              </a:lnSpc>
              <a:buFont typeface="Arial" panose="020B0604020202020204" pitchFamily="34" charset="0"/>
              <a:buChar char="•"/>
            </a:pPr>
            <a:r>
              <a:rPr lang="zh-CN" altLang="en-US" sz="2000" b="1" dirty="0">
                <a:solidFill>
                  <a:srgbClr val="210694"/>
                </a:solidFill>
                <a:latin typeface="楷体" panose="02010609060101010101" pitchFamily="49" charset="-122"/>
                <a:ea typeface="楷体" panose="02010609060101010101" pitchFamily="49" charset="-122"/>
              </a:rPr>
              <a:t>命题逻辑公式从语法上分为原子公式、否定式、合取式、析取式、蕴涵式和双蕴涵式</a:t>
            </a:r>
            <a:endParaRPr lang="en-US" altLang="zh-CN" sz="2000" b="1" dirty="0">
              <a:solidFill>
                <a:srgbClr val="210694"/>
              </a:solidFill>
              <a:latin typeface="楷体" panose="02010609060101010101" pitchFamily="49" charset="-122"/>
              <a:ea typeface="楷体" panose="02010609060101010101" pitchFamily="49" charset="-122"/>
            </a:endParaRPr>
          </a:p>
          <a:p>
            <a:pPr marL="285750" indent="-285750">
              <a:lnSpc>
                <a:spcPct val="150000"/>
              </a:lnSpc>
              <a:buFont typeface="Arial" panose="020B0604020202020204" pitchFamily="34" charset="0"/>
              <a:buChar char="•"/>
            </a:pPr>
            <a:r>
              <a:rPr lang="zh-CN" altLang="en-US" sz="2000" b="1" dirty="0">
                <a:solidFill>
                  <a:srgbClr val="210694"/>
                </a:solidFill>
                <a:latin typeface="楷体" panose="02010609060101010101" pitchFamily="49" charset="-122"/>
                <a:ea typeface="楷体" panose="02010609060101010101" pitchFamily="49" charset="-122"/>
              </a:rPr>
              <a:t>命题逻辑公式从语义上分为永真式、矛盾式和偶然式（非永真的可满足式）</a:t>
            </a:r>
          </a:p>
        </p:txBody>
      </p:sp>
      <p:pic>
        <p:nvPicPr>
          <p:cNvPr id="3" name="图片 2">
            <a:extLst>
              <a:ext uri="{FF2B5EF4-FFF2-40B4-BE49-F238E27FC236}">
                <a16:creationId xmlns:a16="http://schemas.microsoft.com/office/drawing/2014/main" id="{D3517E12-E46C-4CFE-AE85-02DB13D36978}"/>
              </a:ext>
            </a:extLst>
          </p:cNvPr>
          <p:cNvPicPr>
            <a:picLocks noChangeAspect="1"/>
          </p:cNvPicPr>
          <p:nvPr/>
        </p:nvPicPr>
        <p:blipFill>
          <a:blip r:embed="rId2"/>
          <a:stretch>
            <a:fillRect/>
          </a:stretch>
        </p:blipFill>
        <p:spPr>
          <a:xfrm>
            <a:off x="511282" y="2454710"/>
            <a:ext cx="11159695" cy="2466081"/>
          </a:xfrm>
          <a:prstGeom prst="rect">
            <a:avLst/>
          </a:prstGeom>
        </p:spPr>
      </p:pic>
      <p:sp>
        <p:nvSpPr>
          <p:cNvPr id="4" name="文本框 3">
            <a:extLst>
              <a:ext uri="{FF2B5EF4-FFF2-40B4-BE49-F238E27FC236}">
                <a16:creationId xmlns:a16="http://schemas.microsoft.com/office/drawing/2014/main" id="{97EEF9A6-98D8-4EEE-AB3F-5BF36ADF1BEF}"/>
              </a:ext>
            </a:extLst>
          </p:cNvPr>
          <p:cNvSpPr txBox="1"/>
          <p:nvPr/>
        </p:nvSpPr>
        <p:spPr>
          <a:xfrm>
            <a:off x="1510388" y="5214993"/>
            <a:ext cx="9161482" cy="904543"/>
          </a:xfrm>
          <a:prstGeom prst="rect">
            <a:avLst/>
          </a:prstGeom>
          <a:solidFill>
            <a:schemeClr val="accent2">
              <a:lumMod val="20000"/>
              <a:lumOff val="80000"/>
            </a:schemeClr>
          </a:solidFill>
        </p:spPr>
        <p:txBody>
          <a:bodyPr wrap="none" rtlCol="0">
            <a:spAutoFit/>
          </a:bodyPr>
          <a:lstStyle/>
          <a:p>
            <a:pPr>
              <a:lnSpc>
                <a:spcPct val="150000"/>
              </a:lnSpc>
            </a:pPr>
            <a:r>
              <a:rPr lang="zh-CN" altLang="en-US" sz="2000" b="1" dirty="0">
                <a:solidFill>
                  <a:srgbClr val="C00000"/>
                </a:solidFill>
              </a:rPr>
              <a:t>可通过列真值表判断一个命题逻辑公式是永真式、矛盾式还是非永真的可满足式</a:t>
            </a:r>
          </a:p>
          <a:p>
            <a:pPr marL="285750" indent="-285750">
              <a:lnSpc>
                <a:spcPct val="150000"/>
              </a:lnSpc>
              <a:buFont typeface="Arial" panose="020B0604020202020204" pitchFamily="34" charset="0"/>
              <a:buChar char="•"/>
            </a:pPr>
            <a:r>
              <a:rPr lang="zh-CN" altLang="en-US" b="1" dirty="0">
                <a:solidFill>
                  <a:srgbClr val="002060"/>
                </a:solidFill>
                <a:latin typeface="楷体" panose="02010609060101010101" pitchFamily="49" charset="-122"/>
                <a:ea typeface="楷体" panose="02010609060101010101" pitchFamily="49" charset="-122"/>
              </a:rPr>
              <a:t>也可通过后面学习的等值演算判断公式的（语义）类型</a:t>
            </a:r>
          </a:p>
        </p:txBody>
      </p:sp>
    </p:spTree>
    <p:extLst>
      <p:ext uri="{BB962C8B-B14F-4D97-AF65-F5344CB8AC3E}">
        <p14:creationId xmlns:p14="http://schemas.microsoft.com/office/powerpoint/2010/main" val="3262525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命题逻辑公式的语义</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第三讲 命题逻辑公式语法和语义</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A84936A-AD8A-4245-A4DE-139658DA8B11}" type="slidenum">
              <a:rPr lang="en-US" altLang="zh-CN" smtClean="0">
                <a:latin typeface="Arial" panose="020B0604020202020204" pitchFamily="34" charset="0"/>
                <a:ea typeface="楷体" panose="02010609060101010101" pitchFamily="49" charset="-122"/>
                <a:cs typeface="Arial" panose="020B0604020202020204" pitchFamily="34" charset="0"/>
              </a:rPr>
              <a:t>31</a:t>
            </a:fld>
            <a:r>
              <a:rPr lang="en-US" altLang="zh-CN">
                <a:latin typeface="Arial" panose="020B0604020202020204" pitchFamily="34" charset="0"/>
                <a:ea typeface="楷体" panose="02010609060101010101" pitchFamily="49" charset="-122"/>
                <a:cs typeface="Arial" panose="020B0604020202020204" pitchFamily="34" charset="0"/>
              </a:rPr>
              <a:t>/38</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命题逻辑永真式的重要性质</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1FC5F8C1-97A6-4D9F-9FC2-EC58E9F8309E}"/>
                  </a:ext>
                </a:extLst>
              </p:cNvPr>
              <p:cNvSpPr txBox="1"/>
              <p:nvPr/>
            </p:nvSpPr>
            <p:spPr>
              <a:xfrm>
                <a:off x="3100181" y="1103191"/>
                <a:ext cx="5991640" cy="823302"/>
              </a:xfrm>
              <a:prstGeom prst="rect">
                <a:avLst/>
              </a:prstGeom>
              <a:solidFill>
                <a:schemeClr val="accent1">
                  <a:lumMod val="20000"/>
                  <a:lumOff val="80000"/>
                </a:schemeClr>
              </a:solidFill>
            </p:spPr>
            <p:txBody>
              <a:bodyPr wrap="none" rtlCol="0">
                <a:spAutoFit/>
              </a:bodyPr>
              <a:lstStyle/>
              <a:p>
                <a:pPr>
                  <a:spcBef>
                    <a:spcPts val="600"/>
                  </a:spcBef>
                  <a:spcAft>
                    <a:spcPts val="300"/>
                  </a:spcAft>
                </a:pPr>
                <a:r>
                  <a:rPr lang="zh-CN" altLang="en-US" sz="2000" b="1" dirty="0">
                    <a:solidFill>
                      <a:srgbClr val="002060"/>
                    </a:solidFill>
                    <a:latin typeface="楷体" panose="02010609060101010101" pitchFamily="49" charset="-122"/>
                    <a:ea typeface="楷体" panose="02010609060101010101" pitchFamily="49" charset="-122"/>
                  </a:rPr>
                  <a:t>命题逻辑公式</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𝑨</m:t>
                    </m:r>
                  </m:oMath>
                </a14:m>
                <a:r>
                  <a:rPr lang="zh-CN" altLang="en-US" sz="2000" b="1" dirty="0">
                    <a:solidFill>
                      <a:srgbClr val="002060"/>
                    </a:solidFill>
                    <a:latin typeface="楷体" panose="02010609060101010101" pitchFamily="49" charset="-122"/>
                    <a:ea typeface="楷体" panose="02010609060101010101" pitchFamily="49" charset="-122"/>
                  </a:rPr>
                  <a:t>是矛盾式当且仅当它的否定是永真式</a:t>
                </a:r>
              </a:p>
              <a:p>
                <a:pPr marL="285750" indent="-285750">
                  <a:spcBef>
                    <a:spcPts val="600"/>
                  </a:spcBef>
                  <a:spcAft>
                    <a:spcPts val="300"/>
                  </a:spcAft>
                  <a:buFont typeface="Arial" panose="020B0604020202020204" pitchFamily="34" charset="0"/>
                  <a:buChar char="•"/>
                </a:pP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𝑨</m:t>
                    </m:r>
                  </m:oMath>
                </a14:m>
                <a:r>
                  <a:rPr lang="zh-CN" altLang="en-US" sz="2000" b="1" dirty="0">
                    <a:solidFill>
                      <a:schemeClr val="accent6">
                        <a:lumMod val="50000"/>
                      </a:schemeClr>
                    </a:solidFill>
                    <a:latin typeface="+mn-ea"/>
                  </a:rPr>
                  <a:t>是矛盾式当且仅当</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m:t>
                    </m:r>
                    <m:r>
                      <a:rPr lang="en-US" altLang="zh-CN" sz="2000" b="1" i="1" smtClean="0">
                        <a:solidFill>
                          <a:schemeClr val="accent6">
                            <a:lumMod val="50000"/>
                          </a:schemeClr>
                        </a:solidFill>
                        <a:latin typeface="Cambria Math" panose="02040503050406030204" pitchFamily="18" charset="0"/>
                      </a:rPr>
                      <m:t>𝑨</m:t>
                    </m:r>
                  </m:oMath>
                </a14:m>
                <a:r>
                  <a:rPr lang="zh-CN" altLang="en-US" sz="2000" b="1" dirty="0">
                    <a:solidFill>
                      <a:schemeClr val="accent6">
                        <a:lumMod val="50000"/>
                      </a:schemeClr>
                    </a:solidFill>
                    <a:latin typeface="+mn-ea"/>
                  </a:rPr>
                  <a:t>是永真式</a:t>
                </a:r>
              </a:p>
            </p:txBody>
          </p:sp>
        </mc:Choice>
        <mc:Fallback xmlns="">
          <p:sp>
            <p:nvSpPr>
              <p:cNvPr id="2" name="文本框 1">
                <a:extLst>
                  <a:ext uri="{FF2B5EF4-FFF2-40B4-BE49-F238E27FC236}">
                    <a16:creationId xmlns:a16="http://schemas.microsoft.com/office/drawing/2014/main" id="{1FC5F8C1-97A6-4D9F-9FC2-EC58E9F8309E}"/>
                  </a:ext>
                </a:extLst>
              </p:cNvPr>
              <p:cNvSpPr txBox="1">
                <a:spLocks noRot="1" noChangeAspect="1" noMove="1" noResize="1" noEditPoints="1" noAdjustHandles="1" noChangeArrowheads="1" noChangeShapeType="1" noTextEdit="1"/>
              </p:cNvSpPr>
              <p:nvPr/>
            </p:nvSpPr>
            <p:spPr>
              <a:xfrm>
                <a:off x="3100181" y="1103191"/>
                <a:ext cx="5991640" cy="823302"/>
              </a:xfrm>
              <a:prstGeom prst="rect">
                <a:avLst/>
              </a:prstGeom>
              <a:blipFill>
                <a:blip r:embed="rId2"/>
                <a:stretch>
                  <a:fillRect l="-1120" t="-5926" r="-815" b="-1259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FDA2BF69-E581-4E0F-9368-24286E7BB4DC}"/>
                  </a:ext>
                </a:extLst>
              </p:cNvPr>
              <p:cNvSpPr txBox="1"/>
              <p:nvPr/>
            </p:nvSpPr>
            <p:spPr>
              <a:xfrm>
                <a:off x="918138" y="2150953"/>
                <a:ext cx="10355720" cy="1423467"/>
              </a:xfrm>
              <a:prstGeom prst="rect">
                <a:avLst/>
              </a:prstGeom>
              <a:solidFill>
                <a:schemeClr val="accent1">
                  <a:lumMod val="20000"/>
                  <a:lumOff val="80000"/>
                </a:schemeClr>
              </a:solidFill>
            </p:spPr>
            <p:txBody>
              <a:bodyPr wrap="none" rtlCol="0">
                <a:spAutoFit/>
              </a:bodyPr>
              <a:lstStyle/>
              <a:p>
                <a:pPr algn="ctr">
                  <a:spcBef>
                    <a:spcPts val="600"/>
                  </a:spcBef>
                  <a:spcAft>
                    <a:spcPts val="1200"/>
                  </a:spcAft>
                </a:pPr>
                <a:r>
                  <a:rPr lang="zh-CN" altLang="en-US" sz="2400" b="1" dirty="0">
                    <a:solidFill>
                      <a:srgbClr val="C00000"/>
                    </a:solidFill>
                    <a:latin typeface="黑体" panose="02010609060101010101" pitchFamily="49" charset="-122"/>
                    <a:ea typeface="黑体" panose="02010609060101010101" pitchFamily="49" charset="-122"/>
                  </a:rPr>
                  <a:t>永真式的替换实例仍然是永真式</a:t>
                </a:r>
                <a:endParaRPr lang="en-US" altLang="zh-CN" sz="2400" b="1" dirty="0">
                  <a:solidFill>
                    <a:srgbClr val="C00000"/>
                  </a:solidFill>
                  <a:latin typeface="黑体" panose="02010609060101010101" pitchFamily="49" charset="-122"/>
                  <a:ea typeface="黑体" panose="02010609060101010101" pitchFamily="49" charset="-122"/>
                </a:endParaRPr>
              </a:p>
              <a:p>
                <a:pPr>
                  <a:spcBef>
                    <a:spcPts val="600"/>
                  </a:spcBef>
                  <a:spcAft>
                    <a:spcPts val="300"/>
                  </a:spcAft>
                </a:pPr>
                <a:r>
                  <a:rPr lang="zh-CN" altLang="en-US" sz="2000" b="1" dirty="0">
                    <a:solidFill>
                      <a:srgbClr val="002060"/>
                    </a:solidFill>
                    <a:latin typeface="楷体" panose="02010609060101010101" pitchFamily="49" charset="-122"/>
                    <a:ea typeface="楷体" panose="02010609060101010101" pitchFamily="49" charset="-122"/>
                  </a:rPr>
                  <a:t>设命题逻辑公式</a:t>
                </a:r>
                <a14:m>
                  <m:oMath xmlns:m="http://schemas.openxmlformats.org/officeDocument/2006/math">
                    <m:r>
                      <a:rPr lang="en-US" altLang="zh-CN" sz="2000" b="1" i="1" smtClean="0">
                        <a:solidFill>
                          <a:srgbClr val="002060"/>
                        </a:solidFill>
                        <a:latin typeface="Cambria Math" panose="02040503050406030204" pitchFamily="18" charset="0"/>
                      </a:rPr>
                      <m:t>𝑨</m:t>
                    </m:r>
                  </m:oMath>
                </a14:m>
                <a:r>
                  <a:rPr lang="zh-CN" altLang="en-US" sz="2000" b="1" dirty="0">
                    <a:solidFill>
                      <a:srgbClr val="002060"/>
                    </a:solidFill>
                    <a:latin typeface="楷体" panose="02010609060101010101" pitchFamily="49" charset="-122"/>
                    <a:ea typeface="楷体" panose="02010609060101010101" pitchFamily="49" charset="-122"/>
                  </a:rPr>
                  <a:t>是永真式，</a:t>
                </a:r>
                <a14:m>
                  <m:oMath xmlns:m="http://schemas.openxmlformats.org/officeDocument/2006/math">
                    <m:r>
                      <a:rPr lang="en-US" altLang="zh-CN" sz="2000" b="1" i="1" smtClean="0">
                        <a:solidFill>
                          <a:srgbClr val="002060"/>
                        </a:solidFill>
                        <a:latin typeface="Cambria Math" panose="02040503050406030204" pitchFamily="18" charset="0"/>
                      </a:rPr>
                      <m:t>𝒑</m:t>
                    </m:r>
                  </m:oMath>
                </a14:m>
                <a:r>
                  <a:rPr lang="zh-CN" altLang="en-US" sz="2000" b="1" dirty="0">
                    <a:solidFill>
                      <a:srgbClr val="002060"/>
                    </a:solidFill>
                    <a:latin typeface="楷体" panose="02010609060101010101" pitchFamily="49" charset="-122"/>
                    <a:ea typeface="楷体" panose="02010609060101010101" pitchFamily="49" charset="-122"/>
                  </a:rPr>
                  <a:t>是在</a:t>
                </a:r>
                <a14:m>
                  <m:oMath xmlns:m="http://schemas.openxmlformats.org/officeDocument/2006/math">
                    <m:r>
                      <a:rPr lang="en-US" altLang="zh-CN" sz="2000" b="1" i="1" smtClean="0">
                        <a:solidFill>
                          <a:srgbClr val="002060"/>
                        </a:solidFill>
                        <a:latin typeface="Cambria Math" panose="02040503050406030204" pitchFamily="18" charset="0"/>
                      </a:rPr>
                      <m:t>𝑨</m:t>
                    </m:r>
                  </m:oMath>
                </a14:m>
                <a:r>
                  <a:rPr lang="zh-CN" altLang="en-US" sz="2000" b="1" dirty="0">
                    <a:solidFill>
                      <a:srgbClr val="002060"/>
                    </a:solidFill>
                    <a:latin typeface="楷体" panose="02010609060101010101" pitchFamily="49" charset="-122"/>
                    <a:ea typeface="楷体" panose="02010609060101010101" pitchFamily="49" charset="-122"/>
                  </a:rPr>
                  <a:t>中出现的一个命题变量</a:t>
                </a:r>
              </a:p>
              <a:p>
                <a:pPr marL="285750" indent="-285750">
                  <a:spcBef>
                    <a:spcPts val="600"/>
                  </a:spcBef>
                  <a:spcAft>
                    <a:spcPts val="300"/>
                  </a:spcAft>
                  <a:buFont typeface="Arial" panose="020B0604020202020204" pitchFamily="34" charset="0"/>
                  <a:buChar char="•"/>
                </a:pPr>
                <a:r>
                  <a:rPr lang="zh-CN" altLang="en-US" sz="2000" b="1" dirty="0">
                    <a:solidFill>
                      <a:schemeClr val="accent6">
                        <a:lumMod val="50000"/>
                      </a:schemeClr>
                    </a:solidFill>
                    <a:latin typeface="+mn-ea"/>
                  </a:rPr>
                  <a:t>使用任意的命题逻辑公式</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𝑩</m:t>
                    </m:r>
                  </m:oMath>
                </a14:m>
                <a:r>
                  <a:rPr lang="zh-CN" altLang="en-US" sz="2000" b="1" dirty="0">
                    <a:solidFill>
                      <a:schemeClr val="accent6">
                        <a:lumMod val="50000"/>
                      </a:schemeClr>
                    </a:solidFill>
                    <a:latin typeface="+mn-ea"/>
                  </a:rPr>
                  <a:t>替换</a:t>
                </a:r>
                <a:r>
                  <a:rPr lang="en-US" altLang="zh-CN" sz="2000" dirty="0">
                    <a:solidFill>
                      <a:schemeClr val="accent6">
                        <a:lumMod val="50000"/>
                      </a:schemeClr>
                    </a:solidFill>
                    <a:latin typeface="+mn-ea"/>
                    <a:cs typeface="Arial" panose="020B0604020202020204" pitchFamily="34" charset="0"/>
                  </a:rPr>
                  <a:t>(substitution)</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𝑨</m:t>
                    </m:r>
                  </m:oMath>
                </a14:m>
                <a:r>
                  <a:rPr lang="zh-CN" altLang="en-US" sz="2000" b="1" dirty="0">
                    <a:solidFill>
                      <a:schemeClr val="accent6">
                        <a:lumMod val="50000"/>
                      </a:schemeClr>
                    </a:solidFill>
                    <a:latin typeface="+mn-ea"/>
                  </a:rPr>
                  <a:t>中出现的所有</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𝒑</m:t>
                    </m:r>
                  </m:oMath>
                </a14:m>
                <a:r>
                  <a:rPr lang="zh-CN" altLang="en-US" sz="2000" b="1" dirty="0">
                    <a:solidFill>
                      <a:schemeClr val="accent6">
                        <a:lumMod val="50000"/>
                      </a:schemeClr>
                    </a:solidFill>
                    <a:latin typeface="+mn-ea"/>
                  </a:rPr>
                  <a:t>，得到的公式</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𝑨</m:t>
                    </m:r>
                    <m:r>
                      <a:rPr lang="en-US" altLang="zh-CN" sz="2000" b="1" i="1" smtClean="0">
                        <a:solidFill>
                          <a:schemeClr val="accent6">
                            <a:lumMod val="50000"/>
                          </a:schemeClr>
                        </a:solidFill>
                        <a:latin typeface="Cambria Math" panose="02040503050406030204" pitchFamily="18" charset="0"/>
                      </a:rPr>
                      <m:t>′</m:t>
                    </m:r>
                  </m:oMath>
                </a14:m>
                <a:r>
                  <a:rPr lang="zh-CN" altLang="en-US" sz="2000" b="1" dirty="0">
                    <a:solidFill>
                      <a:schemeClr val="accent6">
                        <a:lumMod val="50000"/>
                      </a:schemeClr>
                    </a:solidFill>
                    <a:latin typeface="+mn-ea"/>
                  </a:rPr>
                  <a:t>也是永真式</a:t>
                </a:r>
              </a:p>
            </p:txBody>
          </p:sp>
        </mc:Choice>
        <mc:Fallback xmlns="">
          <p:sp>
            <p:nvSpPr>
              <p:cNvPr id="3" name="文本框 2">
                <a:extLst>
                  <a:ext uri="{FF2B5EF4-FFF2-40B4-BE49-F238E27FC236}">
                    <a16:creationId xmlns:a16="http://schemas.microsoft.com/office/drawing/2014/main" id="{FDA2BF69-E581-4E0F-9368-24286E7BB4DC}"/>
                  </a:ext>
                </a:extLst>
              </p:cNvPr>
              <p:cNvSpPr txBox="1">
                <a:spLocks noRot="1" noChangeAspect="1" noMove="1" noResize="1" noEditPoints="1" noAdjustHandles="1" noChangeArrowheads="1" noChangeShapeType="1" noTextEdit="1"/>
              </p:cNvSpPr>
              <p:nvPr/>
            </p:nvSpPr>
            <p:spPr>
              <a:xfrm>
                <a:off x="918138" y="2150953"/>
                <a:ext cx="10355720" cy="1423467"/>
              </a:xfrm>
              <a:prstGeom prst="rect">
                <a:avLst/>
              </a:prstGeom>
              <a:blipFill>
                <a:blip r:embed="rId3"/>
                <a:stretch>
                  <a:fillRect l="-648" t="-3433" b="-68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11" name="表格 10">
                <a:extLst>
                  <a:ext uri="{FF2B5EF4-FFF2-40B4-BE49-F238E27FC236}">
                    <a16:creationId xmlns:a16="http://schemas.microsoft.com/office/drawing/2014/main" id="{378FF2E3-F4E3-4004-9ADD-18A3830333C6}"/>
                  </a:ext>
                </a:extLst>
              </p:cNvPr>
              <p:cNvGraphicFramePr>
                <a:graphicFrameLocks noGrp="1"/>
              </p:cNvGraphicFramePr>
              <p:nvPr>
                <p:extLst>
                  <p:ext uri="{D42A27DB-BD31-4B8C-83A1-F6EECF244321}">
                    <p14:modId xmlns:p14="http://schemas.microsoft.com/office/powerpoint/2010/main" val="1805271288"/>
                  </p:ext>
                </p:extLst>
              </p:nvPr>
            </p:nvGraphicFramePr>
            <p:xfrm>
              <a:off x="450574" y="4069839"/>
              <a:ext cx="3671927" cy="1854200"/>
            </p:xfrm>
            <a:graphic>
              <a:graphicData uri="http://schemas.openxmlformats.org/drawingml/2006/table">
                <a:tbl>
                  <a:tblPr firstRow="1" bandRow="1">
                    <a:tableStyleId>{5C22544A-7EE6-4342-B048-85BDC9FD1C3A}</a:tableStyleId>
                  </a:tblPr>
                  <a:tblGrid>
                    <a:gridCol w="536972">
                      <a:extLst>
                        <a:ext uri="{9D8B030D-6E8A-4147-A177-3AD203B41FA5}">
                          <a16:colId xmlns:a16="http://schemas.microsoft.com/office/drawing/2014/main" val="1816276685"/>
                        </a:ext>
                      </a:extLst>
                    </a:gridCol>
                    <a:gridCol w="536972">
                      <a:extLst>
                        <a:ext uri="{9D8B030D-6E8A-4147-A177-3AD203B41FA5}">
                          <a16:colId xmlns:a16="http://schemas.microsoft.com/office/drawing/2014/main" val="2553600287"/>
                        </a:ext>
                      </a:extLst>
                    </a:gridCol>
                    <a:gridCol w="1013836">
                      <a:extLst>
                        <a:ext uri="{9D8B030D-6E8A-4147-A177-3AD203B41FA5}">
                          <a16:colId xmlns:a16="http://schemas.microsoft.com/office/drawing/2014/main" val="2362051791"/>
                        </a:ext>
                      </a:extLst>
                    </a:gridCol>
                    <a:gridCol w="1584147">
                      <a:extLst>
                        <a:ext uri="{9D8B030D-6E8A-4147-A177-3AD203B41FA5}">
                          <a16:colId xmlns:a16="http://schemas.microsoft.com/office/drawing/2014/main" val="782107305"/>
                        </a:ext>
                      </a:extLst>
                    </a:gridCol>
                  </a:tblGrid>
                  <a:tr h="370840">
                    <a:tc>
                      <a:txBody>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𝑝</m:t>
                                </m:r>
                              </m:oMath>
                            </m:oMathPara>
                          </a14:m>
                          <a:endParaRPr lang="zh-CN" altLang="en-US"/>
                        </a:p>
                      </a:txBody>
                      <a:tcPr anchor="ctr">
                        <a:lnL w="6350" cap="flat" cmpd="sng" algn="ctr">
                          <a:no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schemeClr>
                        </a:solidFill>
                      </a:tcPr>
                    </a:tc>
                    <a:tc>
                      <a:txBody>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𝑞</m:t>
                                </m:r>
                              </m:oMath>
                            </m:oMathPara>
                          </a14:m>
                          <a:endParaRPr lang="zh-CN" altLang="en-US"/>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schemeClr>
                        </a:solidFill>
                      </a:tcPr>
                    </a:tc>
                    <a:tc>
                      <a:txBody>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𝒒</m:t>
                                </m:r>
                                <m:r>
                                  <a:rPr lang="en-US" altLang="zh-CN" i="1" smtClean="0">
                                    <a:latin typeface="Cambria Math" panose="02040503050406030204" pitchFamily="18" charset="0"/>
                                  </a:rPr>
                                  <m:t>→</m:t>
                                </m:r>
                                <m:r>
                                  <a:rPr lang="en-US" altLang="zh-CN" b="1" i="1" smtClean="0">
                                    <a:latin typeface="Cambria Math" panose="02040503050406030204" pitchFamily="18" charset="0"/>
                                  </a:rPr>
                                  <m:t>𝒑</m:t>
                                </m:r>
                              </m:oMath>
                            </m:oMathPara>
                          </a14:m>
                          <a:endParaRPr lang="zh-CN" altLang="en-US"/>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𝑝</m:t>
                                </m:r>
                                <m:r>
                                  <a:rPr lang="en-US" altLang="zh-CN" i="1" smtClean="0">
                                    <a:latin typeface="Cambria Math" panose="02040503050406030204" pitchFamily="18" charset="0"/>
                                  </a:rPr>
                                  <m:t>→</m:t>
                                </m:r>
                                <m:r>
                                  <a:rPr lang="en-US" altLang="zh-CN" b="1" i="1" smtClean="0">
                                    <a:latin typeface="Cambria Math" panose="02040503050406030204" pitchFamily="18" charset="0"/>
                                  </a:rPr>
                                  <m:t>(</m:t>
                                </m:r>
                                <m:r>
                                  <a:rPr lang="en-US" altLang="zh-CN" i="1" smtClean="0">
                                    <a:latin typeface="Cambria Math" panose="02040503050406030204" pitchFamily="18" charset="0"/>
                                  </a:rPr>
                                  <m:t>𝑞</m:t>
                                </m:r>
                                <m:r>
                                  <a:rPr lang="en-US" altLang="zh-CN" b="1" i="1" smtClean="0">
                                    <a:latin typeface="Cambria Math" panose="02040503050406030204" pitchFamily="18" charset="0"/>
                                  </a:rPr>
                                  <m:t>→</m:t>
                                </m:r>
                                <m:r>
                                  <a:rPr lang="en-US" altLang="zh-CN" b="1" i="1" smtClean="0">
                                    <a:latin typeface="Cambria Math" panose="02040503050406030204" pitchFamily="18" charset="0"/>
                                  </a:rPr>
                                  <m:t>𝒑</m:t>
                                </m:r>
                                <m:r>
                                  <a:rPr lang="en-US" altLang="zh-CN" b="1" i="1" smtClean="0">
                                    <a:latin typeface="Cambria Math" panose="02040503050406030204" pitchFamily="18" charset="0"/>
                                  </a:rPr>
                                  <m:t>)</m:t>
                                </m:r>
                              </m:oMath>
                            </m:oMathPara>
                          </a14:m>
                          <a:endParaRPr lang="zh-CN" altLang="en-US"/>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schemeClr>
                        </a:solidFill>
                      </a:tcPr>
                    </a:tc>
                    <a:extLst>
                      <a:ext uri="{0D108BD9-81ED-4DB2-BD59-A6C34878D82A}">
                        <a16:rowId xmlns:a16="http://schemas.microsoft.com/office/drawing/2014/main" val="2038798069"/>
                      </a:ext>
                    </a:extLst>
                  </a:tr>
                  <a:tr h="370840">
                    <a:tc>
                      <a:txBody>
                        <a:bodyPr/>
                        <a:lstStyle/>
                        <a:p>
                          <a:pPr algn="ctr"/>
                          <a:r>
                            <a:rPr lang="en-US" altLang="zh-CN" sz="1800" b="1">
                              <a:solidFill>
                                <a:schemeClr val="accent6">
                                  <a:lumMod val="50000"/>
                                </a:schemeClr>
                              </a:solidFill>
                            </a:rPr>
                            <a:t>0</a:t>
                          </a:r>
                          <a:endParaRPr lang="zh-CN" altLang="en-US" sz="1800" b="1">
                            <a:solidFill>
                              <a:schemeClr val="accent6">
                                <a:lumMod val="50000"/>
                              </a:schemeClr>
                            </a:solidFill>
                          </a:endParaRPr>
                        </a:p>
                      </a:txBody>
                      <a:tcPr anchor="ctr">
                        <a:lnL w="6350" cap="flat" cmpd="sng" algn="ctr">
                          <a:no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800" b="1" kern="1200">
                              <a:solidFill>
                                <a:schemeClr val="accent6">
                                  <a:lumMod val="50000"/>
                                </a:schemeClr>
                              </a:solidFill>
                              <a:latin typeface="+mn-lt"/>
                              <a:ea typeface="+mn-ea"/>
                              <a:cs typeface="+mn-cs"/>
                            </a:rPr>
                            <a:t>0</a:t>
                          </a:r>
                          <a:endParaRPr lang="zh-CN" altLang="en-US" sz="1800" b="1" kern="1200">
                            <a:solidFill>
                              <a:schemeClr val="accent6">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1" kern="1200">
                              <a:solidFill>
                                <a:schemeClr val="accent2">
                                  <a:lumMod val="50000"/>
                                </a:schemeClr>
                              </a:solidFill>
                              <a:latin typeface="+mn-lt"/>
                              <a:ea typeface="+mn-ea"/>
                              <a:cs typeface="+mn-cs"/>
                            </a:rPr>
                            <a:t>1</a:t>
                          </a:r>
                          <a:endParaRPr lang="zh-CN" altLang="en-US" sz="18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1" kern="1200">
                              <a:solidFill>
                                <a:schemeClr val="accent2">
                                  <a:lumMod val="50000"/>
                                </a:schemeClr>
                              </a:solidFill>
                              <a:latin typeface="+mn-lt"/>
                              <a:ea typeface="+mn-ea"/>
                              <a:cs typeface="+mn-cs"/>
                            </a:rPr>
                            <a:t>1</a:t>
                          </a:r>
                          <a:endParaRPr lang="zh-CN" altLang="en-US" sz="18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1619175664"/>
                      </a:ext>
                    </a:extLst>
                  </a:tr>
                  <a:tr h="370840">
                    <a:tc>
                      <a:txBody>
                        <a:bodyPr/>
                        <a:lstStyle/>
                        <a:p>
                          <a:pPr marL="0" algn="ctr" defTabSz="914400" rtl="0" eaLnBrk="1" latinLnBrk="0" hangingPunct="1"/>
                          <a:r>
                            <a:rPr lang="en-US" altLang="zh-CN" sz="1800" b="1" kern="1200">
                              <a:solidFill>
                                <a:schemeClr val="accent6">
                                  <a:lumMod val="50000"/>
                                </a:schemeClr>
                              </a:solidFill>
                              <a:latin typeface="+mn-lt"/>
                              <a:ea typeface="+mn-ea"/>
                              <a:cs typeface="+mn-cs"/>
                            </a:rPr>
                            <a:t>0</a:t>
                          </a:r>
                          <a:endParaRPr lang="zh-CN" altLang="en-US" sz="1800" b="1" kern="1200">
                            <a:solidFill>
                              <a:schemeClr val="accent6">
                                <a:lumMod val="50000"/>
                              </a:schemeClr>
                            </a:solidFill>
                            <a:latin typeface="+mn-lt"/>
                            <a:ea typeface="+mn-ea"/>
                            <a:cs typeface="+mn-cs"/>
                          </a:endParaRPr>
                        </a:p>
                      </a:txBody>
                      <a:tcPr anchor="ctr">
                        <a:lnL w="6350" cap="flat" cmpd="sng" algn="ctr">
                          <a:no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800" b="1" kern="1200">
                              <a:solidFill>
                                <a:schemeClr val="accent6">
                                  <a:lumMod val="50000"/>
                                </a:schemeClr>
                              </a:solidFill>
                              <a:latin typeface="+mn-lt"/>
                              <a:ea typeface="+mn-ea"/>
                              <a:cs typeface="+mn-cs"/>
                            </a:rPr>
                            <a:t>1</a:t>
                          </a:r>
                          <a:endParaRPr lang="zh-CN" altLang="en-US" sz="1800" b="1" kern="1200">
                            <a:solidFill>
                              <a:schemeClr val="accent6">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800" b="1" kern="1200">
                              <a:solidFill>
                                <a:schemeClr val="accent2">
                                  <a:lumMod val="50000"/>
                                </a:schemeClr>
                              </a:solidFill>
                              <a:latin typeface="+mn-lt"/>
                              <a:ea typeface="+mn-ea"/>
                              <a:cs typeface="+mn-cs"/>
                            </a:rPr>
                            <a:t>0</a:t>
                          </a:r>
                          <a:endParaRPr lang="zh-CN" altLang="en-US" sz="18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1" kern="1200">
                              <a:solidFill>
                                <a:schemeClr val="accent2">
                                  <a:lumMod val="50000"/>
                                </a:schemeClr>
                              </a:solidFill>
                              <a:latin typeface="+mn-lt"/>
                              <a:ea typeface="+mn-ea"/>
                              <a:cs typeface="+mn-cs"/>
                            </a:rPr>
                            <a:t>1</a:t>
                          </a:r>
                          <a:endParaRPr lang="zh-CN" altLang="en-US" sz="18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4162690900"/>
                      </a:ext>
                    </a:extLst>
                  </a:tr>
                  <a:tr h="370840">
                    <a:tc>
                      <a:txBody>
                        <a:bodyPr/>
                        <a:lstStyle/>
                        <a:p>
                          <a:pPr marL="0" algn="ctr" defTabSz="914400" rtl="0" eaLnBrk="1" latinLnBrk="0" hangingPunct="1"/>
                          <a:r>
                            <a:rPr lang="en-US" altLang="zh-CN" sz="1800" b="1" kern="1200">
                              <a:solidFill>
                                <a:schemeClr val="accent6">
                                  <a:lumMod val="50000"/>
                                </a:schemeClr>
                              </a:solidFill>
                              <a:latin typeface="+mn-lt"/>
                              <a:ea typeface="+mn-ea"/>
                              <a:cs typeface="+mn-cs"/>
                            </a:rPr>
                            <a:t>1</a:t>
                          </a:r>
                          <a:endParaRPr lang="zh-CN" altLang="en-US" sz="1800" b="1" kern="1200">
                            <a:solidFill>
                              <a:schemeClr val="accent6">
                                <a:lumMod val="50000"/>
                              </a:schemeClr>
                            </a:solidFill>
                            <a:latin typeface="+mn-lt"/>
                            <a:ea typeface="+mn-ea"/>
                            <a:cs typeface="+mn-cs"/>
                          </a:endParaRPr>
                        </a:p>
                      </a:txBody>
                      <a:tcPr anchor="ctr">
                        <a:lnL w="6350" cap="flat" cmpd="sng" algn="ctr">
                          <a:no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800" b="1" kern="1200">
                              <a:solidFill>
                                <a:schemeClr val="accent6">
                                  <a:lumMod val="50000"/>
                                </a:schemeClr>
                              </a:solidFill>
                              <a:latin typeface="+mn-lt"/>
                              <a:ea typeface="+mn-ea"/>
                              <a:cs typeface="+mn-cs"/>
                            </a:rPr>
                            <a:t>0</a:t>
                          </a:r>
                          <a:endParaRPr lang="zh-CN" altLang="en-US" sz="1800" b="1" kern="1200">
                            <a:solidFill>
                              <a:schemeClr val="accent6">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1" kern="1200">
                              <a:solidFill>
                                <a:schemeClr val="accent2">
                                  <a:lumMod val="50000"/>
                                </a:schemeClr>
                              </a:solidFill>
                              <a:latin typeface="+mn-lt"/>
                              <a:ea typeface="+mn-ea"/>
                              <a:cs typeface="+mn-cs"/>
                            </a:rPr>
                            <a:t>1</a:t>
                          </a:r>
                          <a:endParaRPr lang="zh-CN" altLang="en-US" sz="18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1" kern="1200">
                              <a:solidFill>
                                <a:schemeClr val="accent2">
                                  <a:lumMod val="50000"/>
                                </a:schemeClr>
                              </a:solidFill>
                              <a:latin typeface="+mn-lt"/>
                              <a:ea typeface="+mn-ea"/>
                              <a:cs typeface="+mn-cs"/>
                            </a:rPr>
                            <a:t>1</a:t>
                          </a:r>
                          <a:endParaRPr lang="zh-CN" altLang="en-US" sz="18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1716102199"/>
                      </a:ext>
                    </a:extLst>
                  </a:tr>
                  <a:tr h="370840">
                    <a:tc>
                      <a:txBody>
                        <a:bodyPr/>
                        <a:lstStyle/>
                        <a:p>
                          <a:pPr marL="0" algn="ctr" defTabSz="914400" rtl="0" eaLnBrk="1" latinLnBrk="0" hangingPunct="1"/>
                          <a:r>
                            <a:rPr lang="en-US" altLang="zh-CN" sz="1800" b="1" kern="1200">
                              <a:solidFill>
                                <a:schemeClr val="accent6">
                                  <a:lumMod val="50000"/>
                                </a:schemeClr>
                              </a:solidFill>
                              <a:latin typeface="+mn-lt"/>
                              <a:ea typeface="+mn-ea"/>
                              <a:cs typeface="+mn-cs"/>
                            </a:rPr>
                            <a:t>1</a:t>
                          </a:r>
                          <a:endParaRPr lang="zh-CN" altLang="en-US" sz="1800" b="1" kern="1200">
                            <a:solidFill>
                              <a:schemeClr val="accent6">
                                <a:lumMod val="50000"/>
                              </a:schemeClr>
                            </a:solidFill>
                            <a:latin typeface="+mn-lt"/>
                            <a:ea typeface="+mn-ea"/>
                            <a:cs typeface="+mn-cs"/>
                          </a:endParaRPr>
                        </a:p>
                      </a:txBody>
                      <a:tcPr anchor="ctr">
                        <a:lnL w="6350" cap="flat" cmpd="sng" algn="ctr">
                          <a:no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800" b="1" kern="1200">
                              <a:solidFill>
                                <a:schemeClr val="accent6">
                                  <a:lumMod val="50000"/>
                                </a:schemeClr>
                              </a:solidFill>
                              <a:latin typeface="+mn-lt"/>
                              <a:ea typeface="+mn-ea"/>
                              <a:cs typeface="+mn-cs"/>
                            </a:rPr>
                            <a:t>1</a:t>
                          </a:r>
                          <a:endParaRPr lang="zh-CN" altLang="en-US" sz="1800" b="1" kern="1200">
                            <a:solidFill>
                              <a:schemeClr val="accent6">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1" kern="1200">
                              <a:solidFill>
                                <a:schemeClr val="accent2">
                                  <a:lumMod val="50000"/>
                                </a:schemeClr>
                              </a:solidFill>
                              <a:latin typeface="+mn-lt"/>
                              <a:ea typeface="+mn-ea"/>
                              <a:cs typeface="+mn-cs"/>
                            </a:rPr>
                            <a:t>1</a:t>
                          </a:r>
                          <a:endParaRPr lang="zh-CN" altLang="en-US" sz="18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1" kern="1200">
                              <a:solidFill>
                                <a:schemeClr val="accent2">
                                  <a:lumMod val="50000"/>
                                </a:schemeClr>
                              </a:solidFill>
                              <a:latin typeface="+mn-lt"/>
                              <a:ea typeface="+mn-ea"/>
                              <a:cs typeface="+mn-cs"/>
                            </a:rPr>
                            <a:t>1</a:t>
                          </a:r>
                          <a:endParaRPr lang="zh-CN" altLang="en-US" sz="18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365884436"/>
                      </a:ext>
                    </a:extLst>
                  </a:tr>
                </a:tbl>
              </a:graphicData>
            </a:graphic>
          </p:graphicFrame>
        </mc:Choice>
        <mc:Fallback xmlns="">
          <p:graphicFrame>
            <p:nvGraphicFramePr>
              <p:cNvPr id="11" name="表格 10">
                <a:extLst>
                  <a:ext uri="{FF2B5EF4-FFF2-40B4-BE49-F238E27FC236}">
                    <a16:creationId xmlns:a16="http://schemas.microsoft.com/office/drawing/2014/main" id="{378FF2E3-F4E3-4004-9ADD-18A3830333C6}"/>
                  </a:ext>
                </a:extLst>
              </p:cNvPr>
              <p:cNvGraphicFramePr>
                <a:graphicFrameLocks noGrp="1"/>
              </p:cNvGraphicFramePr>
              <p:nvPr>
                <p:extLst>
                  <p:ext uri="{D42A27DB-BD31-4B8C-83A1-F6EECF244321}">
                    <p14:modId xmlns:p14="http://schemas.microsoft.com/office/powerpoint/2010/main" val="1805271288"/>
                  </p:ext>
                </p:extLst>
              </p:nvPr>
            </p:nvGraphicFramePr>
            <p:xfrm>
              <a:off x="450574" y="4069839"/>
              <a:ext cx="3671927" cy="1854200"/>
            </p:xfrm>
            <a:graphic>
              <a:graphicData uri="http://schemas.openxmlformats.org/drawingml/2006/table">
                <a:tbl>
                  <a:tblPr firstRow="1" bandRow="1">
                    <a:tableStyleId>{5C22544A-7EE6-4342-B048-85BDC9FD1C3A}</a:tableStyleId>
                  </a:tblPr>
                  <a:tblGrid>
                    <a:gridCol w="536972">
                      <a:extLst>
                        <a:ext uri="{9D8B030D-6E8A-4147-A177-3AD203B41FA5}">
                          <a16:colId xmlns:a16="http://schemas.microsoft.com/office/drawing/2014/main" val="1816276685"/>
                        </a:ext>
                      </a:extLst>
                    </a:gridCol>
                    <a:gridCol w="536972">
                      <a:extLst>
                        <a:ext uri="{9D8B030D-6E8A-4147-A177-3AD203B41FA5}">
                          <a16:colId xmlns:a16="http://schemas.microsoft.com/office/drawing/2014/main" val="2553600287"/>
                        </a:ext>
                      </a:extLst>
                    </a:gridCol>
                    <a:gridCol w="1013836">
                      <a:extLst>
                        <a:ext uri="{9D8B030D-6E8A-4147-A177-3AD203B41FA5}">
                          <a16:colId xmlns:a16="http://schemas.microsoft.com/office/drawing/2014/main" val="2362051791"/>
                        </a:ext>
                      </a:extLst>
                    </a:gridCol>
                    <a:gridCol w="1584147">
                      <a:extLst>
                        <a:ext uri="{9D8B030D-6E8A-4147-A177-3AD203B41FA5}">
                          <a16:colId xmlns:a16="http://schemas.microsoft.com/office/drawing/2014/main" val="782107305"/>
                        </a:ext>
                      </a:extLst>
                    </a:gridCol>
                  </a:tblGrid>
                  <a:tr h="370840">
                    <a:tc>
                      <a:txBody>
                        <a:bodyPr/>
                        <a:lstStyle/>
                        <a:p>
                          <a:endParaRPr lang="zh-CN"/>
                        </a:p>
                      </a:txBody>
                      <a:tcPr anchor="ctr">
                        <a:lnL w="6350" cap="flat" cmpd="sng" algn="ctr">
                          <a:no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4"/>
                          <a:stretch>
                            <a:fillRect r="-587500" b="-424590"/>
                          </a:stretch>
                        </a:blipFill>
                      </a:tcPr>
                    </a:tc>
                    <a:tc>
                      <a:txBody>
                        <a:bodyPr/>
                        <a:lstStyle/>
                        <a:p>
                          <a:endParaRPr lang="zh-CN"/>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4"/>
                          <a:stretch>
                            <a:fillRect l="-98876" r="-480899" b="-424590"/>
                          </a:stretch>
                        </a:blipFill>
                      </a:tcPr>
                    </a:tc>
                    <a:tc>
                      <a:txBody>
                        <a:bodyPr/>
                        <a:lstStyle/>
                        <a:p>
                          <a:endParaRPr lang="zh-CN"/>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4"/>
                          <a:stretch>
                            <a:fillRect l="-106627" r="-157831" b="-424590"/>
                          </a:stretch>
                        </a:blipFill>
                      </a:tcPr>
                    </a:tc>
                    <a:tc>
                      <a:txBody>
                        <a:bodyPr/>
                        <a:lstStyle/>
                        <a:p>
                          <a:endParaRPr lang="zh-CN"/>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4"/>
                          <a:stretch>
                            <a:fillRect l="-131418" r="-383" b="-424590"/>
                          </a:stretch>
                        </a:blipFill>
                      </a:tcPr>
                    </a:tc>
                    <a:extLst>
                      <a:ext uri="{0D108BD9-81ED-4DB2-BD59-A6C34878D82A}">
                        <a16:rowId xmlns:a16="http://schemas.microsoft.com/office/drawing/2014/main" val="2038798069"/>
                      </a:ext>
                    </a:extLst>
                  </a:tr>
                  <a:tr h="370840">
                    <a:tc>
                      <a:txBody>
                        <a:bodyPr/>
                        <a:lstStyle/>
                        <a:p>
                          <a:pPr algn="ctr"/>
                          <a:r>
                            <a:rPr lang="en-US" altLang="zh-CN" sz="1800" b="1">
                              <a:solidFill>
                                <a:schemeClr val="accent6">
                                  <a:lumMod val="50000"/>
                                </a:schemeClr>
                              </a:solidFill>
                            </a:rPr>
                            <a:t>0</a:t>
                          </a:r>
                          <a:endParaRPr lang="zh-CN" altLang="en-US" sz="1800" b="1">
                            <a:solidFill>
                              <a:schemeClr val="accent6">
                                <a:lumMod val="50000"/>
                              </a:schemeClr>
                            </a:solidFill>
                          </a:endParaRPr>
                        </a:p>
                      </a:txBody>
                      <a:tcPr anchor="ctr">
                        <a:lnL w="6350" cap="flat" cmpd="sng" algn="ctr">
                          <a:no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800" b="1" kern="1200">
                              <a:solidFill>
                                <a:schemeClr val="accent6">
                                  <a:lumMod val="50000"/>
                                </a:schemeClr>
                              </a:solidFill>
                              <a:latin typeface="+mn-lt"/>
                              <a:ea typeface="+mn-ea"/>
                              <a:cs typeface="+mn-cs"/>
                            </a:rPr>
                            <a:t>0</a:t>
                          </a:r>
                          <a:endParaRPr lang="zh-CN" altLang="en-US" sz="1800" b="1" kern="1200">
                            <a:solidFill>
                              <a:schemeClr val="accent6">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1" kern="1200">
                              <a:solidFill>
                                <a:schemeClr val="accent2">
                                  <a:lumMod val="50000"/>
                                </a:schemeClr>
                              </a:solidFill>
                              <a:latin typeface="+mn-lt"/>
                              <a:ea typeface="+mn-ea"/>
                              <a:cs typeface="+mn-cs"/>
                            </a:rPr>
                            <a:t>1</a:t>
                          </a:r>
                          <a:endParaRPr lang="zh-CN" altLang="en-US" sz="18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1" kern="1200">
                              <a:solidFill>
                                <a:schemeClr val="accent2">
                                  <a:lumMod val="50000"/>
                                </a:schemeClr>
                              </a:solidFill>
                              <a:latin typeface="+mn-lt"/>
                              <a:ea typeface="+mn-ea"/>
                              <a:cs typeface="+mn-cs"/>
                            </a:rPr>
                            <a:t>1</a:t>
                          </a:r>
                          <a:endParaRPr lang="zh-CN" altLang="en-US" sz="18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1619175664"/>
                      </a:ext>
                    </a:extLst>
                  </a:tr>
                  <a:tr h="370840">
                    <a:tc>
                      <a:txBody>
                        <a:bodyPr/>
                        <a:lstStyle/>
                        <a:p>
                          <a:pPr marL="0" algn="ctr" defTabSz="914400" rtl="0" eaLnBrk="1" latinLnBrk="0" hangingPunct="1"/>
                          <a:r>
                            <a:rPr lang="en-US" altLang="zh-CN" sz="1800" b="1" kern="1200">
                              <a:solidFill>
                                <a:schemeClr val="accent6">
                                  <a:lumMod val="50000"/>
                                </a:schemeClr>
                              </a:solidFill>
                              <a:latin typeface="+mn-lt"/>
                              <a:ea typeface="+mn-ea"/>
                              <a:cs typeface="+mn-cs"/>
                            </a:rPr>
                            <a:t>0</a:t>
                          </a:r>
                          <a:endParaRPr lang="zh-CN" altLang="en-US" sz="1800" b="1" kern="1200">
                            <a:solidFill>
                              <a:schemeClr val="accent6">
                                <a:lumMod val="50000"/>
                              </a:schemeClr>
                            </a:solidFill>
                            <a:latin typeface="+mn-lt"/>
                            <a:ea typeface="+mn-ea"/>
                            <a:cs typeface="+mn-cs"/>
                          </a:endParaRPr>
                        </a:p>
                      </a:txBody>
                      <a:tcPr anchor="ctr">
                        <a:lnL w="6350" cap="flat" cmpd="sng" algn="ctr">
                          <a:no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800" b="1" kern="1200">
                              <a:solidFill>
                                <a:schemeClr val="accent6">
                                  <a:lumMod val="50000"/>
                                </a:schemeClr>
                              </a:solidFill>
                              <a:latin typeface="+mn-lt"/>
                              <a:ea typeface="+mn-ea"/>
                              <a:cs typeface="+mn-cs"/>
                            </a:rPr>
                            <a:t>1</a:t>
                          </a:r>
                          <a:endParaRPr lang="zh-CN" altLang="en-US" sz="1800" b="1" kern="1200">
                            <a:solidFill>
                              <a:schemeClr val="accent6">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800" b="1" kern="1200">
                              <a:solidFill>
                                <a:schemeClr val="accent2">
                                  <a:lumMod val="50000"/>
                                </a:schemeClr>
                              </a:solidFill>
                              <a:latin typeface="+mn-lt"/>
                              <a:ea typeface="+mn-ea"/>
                              <a:cs typeface="+mn-cs"/>
                            </a:rPr>
                            <a:t>0</a:t>
                          </a:r>
                          <a:endParaRPr lang="zh-CN" altLang="en-US" sz="18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1" kern="1200">
                              <a:solidFill>
                                <a:schemeClr val="accent2">
                                  <a:lumMod val="50000"/>
                                </a:schemeClr>
                              </a:solidFill>
                              <a:latin typeface="+mn-lt"/>
                              <a:ea typeface="+mn-ea"/>
                              <a:cs typeface="+mn-cs"/>
                            </a:rPr>
                            <a:t>1</a:t>
                          </a:r>
                          <a:endParaRPr lang="zh-CN" altLang="en-US" sz="18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4162690900"/>
                      </a:ext>
                    </a:extLst>
                  </a:tr>
                  <a:tr h="370840">
                    <a:tc>
                      <a:txBody>
                        <a:bodyPr/>
                        <a:lstStyle/>
                        <a:p>
                          <a:pPr marL="0" algn="ctr" defTabSz="914400" rtl="0" eaLnBrk="1" latinLnBrk="0" hangingPunct="1"/>
                          <a:r>
                            <a:rPr lang="en-US" altLang="zh-CN" sz="1800" b="1" kern="1200">
                              <a:solidFill>
                                <a:schemeClr val="accent6">
                                  <a:lumMod val="50000"/>
                                </a:schemeClr>
                              </a:solidFill>
                              <a:latin typeface="+mn-lt"/>
                              <a:ea typeface="+mn-ea"/>
                              <a:cs typeface="+mn-cs"/>
                            </a:rPr>
                            <a:t>1</a:t>
                          </a:r>
                          <a:endParaRPr lang="zh-CN" altLang="en-US" sz="1800" b="1" kern="1200">
                            <a:solidFill>
                              <a:schemeClr val="accent6">
                                <a:lumMod val="50000"/>
                              </a:schemeClr>
                            </a:solidFill>
                            <a:latin typeface="+mn-lt"/>
                            <a:ea typeface="+mn-ea"/>
                            <a:cs typeface="+mn-cs"/>
                          </a:endParaRPr>
                        </a:p>
                      </a:txBody>
                      <a:tcPr anchor="ctr">
                        <a:lnL w="6350" cap="flat" cmpd="sng" algn="ctr">
                          <a:no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800" b="1" kern="1200">
                              <a:solidFill>
                                <a:schemeClr val="accent6">
                                  <a:lumMod val="50000"/>
                                </a:schemeClr>
                              </a:solidFill>
                              <a:latin typeface="+mn-lt"/>
                              <a:ea typeface="+mn-ea"/>
                              <a:cs typeface="+mn-cs"/>
                            </a:rPr>
                            <a:t>0</a:t>
                          </a:r>
                          <a:endParaRPr lang="zh-CN" altLang="en-US" sz="1800" b="1" kern="1200">
                            <a:solidFill>
                              <a:schemeClr val="accent6">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1" kern="1200">
                              <a:solidFill>
                                <a:schemeClr val="accent2">
                                  <a:lumMod val="50000"/>
                                </a:schemeClr>
                              </a:solidFill>
                              <a:latin typeface="+mn-lt"/>
                              <a:ea typeface="+mn-ea"/>
                              <a:cs typeface="+mn-cs"/>
                            </a:rPr>
                            <a:t>1</a:t>
                          </a:r>
                          <a:endParaRPr lang="zh-CN" altLang="en-US" sz="18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1" kern="1200">
                              <a:solidFill>
                                <a:schemeClr val="accent2">
                                  <a:lumMod val="50000"/>
                                </a:schemeClr>
                              </a:solidFill>
                              <a:latin typeface="+mn-lt"/>
                              <a:ea typeface="+mn-ea"/>
                              <a:cs typeface="+mn-cs"/>
                            </a:rPr>
                            <a:t>1</a:t>
                          </a:r>
                          <a:endParaRPr lang="zh-CN" altLang="en-US" sz="18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1716102199"/>
                      </a:ext>
                    </a:extLst>
                  </a:tr>
                  <a:tr h="370840">
                    <a:tc>
                      <a:txBody>
                        <a:bodyPr/>
                        <a:lstStyle/>
                        <a:p>
                          <a:pPr marL="0" algn="ctr" defTabSz="914400" rtl="0" eaLnBrk="1" latinLnBrk="0" hangingPunct="1"/>
                          <a:r>
                            <a:rPr lang="en-US" altLang="zh-CN" sz="1800" b="1" kern="1200">
                              <a:solidFill>
                                <a:schemeClr val="accent6">
                                  <a:lumMod val="50000"/>
                                </a:schemeClr>
                              </a:solidFill>
                              <a:latin typeface="+mn-lt"/>
                              <a:ea typeface="+mn-ea"/>
                              <a:cs typeface="+mn-cs"/>
                            </a:rPr>
                            <a:t>1</a:t>
                          </a:r>
                          <a:endParaRPr lang="zh-CN" altLang="en-US" sz="1800" b="1" kern="1200">
                            <a:solidFill>
                              <a:schemeClr val="accent6">
                                <a:lumMod val="50000"/>
                              </a:schemeClr>
                            </a:solidFill>
                            <a:latin typeface="+mn-lt"/>
                            <a:ea typeface="+mn-ea"/>
                            <a:cs typeface="+mn-cs"/>
                          </a:endParaRPr>
                        </a:p>
                      </a:txBody>
                      <a:tcPr anchor="ctr">
                        <a:lnL w="6350" cap="flat" cmpd="sng" algn="ctr">
                          <a:no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algn="ctr" defTabSz="914400" rtl="0" eaLnBrk="1" latinLnBrk="0" hangingPunct="1"/>
                          <a:r>
                            <a:rPr lang="en-US" altLang="zh-CN" sz="1800" b="1" kern="1200">
                              <a:solidFill>
                                <a:schemeClr val="accent6">
                                  <a:lumMod val="50000"/>
                                </a:schemeClr>
                              </a:solidFill>
                              <a:latin typeface="+mn-lt"/>
                              <a:ea typeface="+mn-ea"/>
                              <a:cs typeface="+mn-cs"/>
                            </a:rPr>
                            <a:t>1</a:t>
                          </a:r>
                          <a:endParaRPr lang="zh-CN" altLang="en-US" sz="1800" b="1" kern="1200">
                            <a:solidFill>
                              <a:schemeClr val="accent6">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1" kern="1200">
                              <a:solidFill>
                                <a:schemeClr val="accent2">
                                  <a:lumMod val="50000"/>
                                </a:schemeClr>
                              </a:solidFill>
                              <a:latin typeface="+mn-lt"/>
                              <a:ea typeface="+mn-ea"/>
                              <a:cs typeface="+mn-cs"/>
                            </a:rPr>
                            <a:t>1</a:t>
                          </a:r>
                          <a:endParaRPr lang="zh-CN" altLang="en-US" sz="18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1" kern="1200">
                              <a:solidFill>
                                <a:schemeClr val="accent2">
                                  <a:lumMod val="50000"/>
                                </a:schemeClr>
                              </a:solidFill>
                              <a:latin typeface="+mn-lt"/>
                              <a:ea typeface="+mn-ea"/>
                              <a:cs typeface="+mn-cs"/>
                            </a:rPr>
                            <a:t>1</a:t>
                          </a:r>
                          <a:endParaRPr lang="zh-CN" altLang="en-US" sz="1800" b="1" kern="1200">
                            <a:solidFill>
                              <a:schemeClr val="accent2">
                                <a:lumMod val="50000"/>
                              </a:schemeClr>
                            </a:solidFill>
                            <a:latin typeface="+mn-lt"/>
                            <a:ea typeface="+mn-ea"/>
                            <a:cs typeface="+mn-cs"/>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365884436"/>
                      </a:ext>
                    </a:extLst>
                  </a:tr>
                </a:tbl>
              </a:graphicData>
            </a:graphic>
          </p:graphicFrame>
        </mc:Fallback>
      </mc:AlternateContent>
      <p:grpSp>
        <p:nvGrpSpPr>
          <p:cNvPr id="21" name="组合 20">
            <a:extLst>
              <a:ext uri="{FF2B5EF4-FFF2-40B4-BE49-F238E27FC236}">
                <a16:creationId xmlns:a16="http://schemas.microsoft.com/office/drawing/2014/main" id="{C41E0937-5036-49E9-B7B7-E6761858C35D}"/>
              </a:ext>
            </a:extLst>
          </p:cNvPr>
          <p:cNvGrpSpPr/>
          <p:nvPr/>
        </p:nvGrpSpPr>
        <p:grpSpPr>
          <a:xfrm>
            <a:off x="4452730" y="3966582"/>
            <a:ext cx="7288696" cy="2060713"/>
            <a:chOff x="4452730" y="3942521"/>
            <a:chExt cx="7288696" cy="2060713"/>
          </a:xfrm>
        </p:grpSpPr>
        <p:sp>
          <p:nvSpPr>
            <p:cNvPr id="16" name="矩形 15">
              <a:extLst>
                <a:ext uri="{FF2B5EF4-FFF2-40B4-BE49-F238E27FC236}">
                  <a16:creationId xmlns:a16="http://schemas.microsoft.com/office/drawing/2014/main" id="{467B2D55-4367-498E-A73D-BBE2F93D9C78}"/>
                </a:ext>
              </a:extLst>
            </p:cNvPr>
            <p:cNvSpPr/>
            <p:nvPr/>
          </p:nvSpPr>
          <p:spPr>
            <a:xfrm>
              <a:off x="4452730" y="3942521"/>
              <a:ext cx="7288696" cy="2060713"/>
            </a:xfrm>
            <a:prstGeom prst="rect">
              <a:avLst/>
            </a:prstGeom>
            <a:solidFill>
              <a:schemeClr val="accent1">
                <a:lumMod val="20000"/>
                <a:lumOff val="80000"/>
                <a:alpha val="25000"/>
              </a:schemeClr>
            </a:solidFill>
            <a:ln>
              <a:solidFill>
                <a:schemeClr val="accent6">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47EE3174-D91A-4B34-A1D6-32DDA7267BF9}"/>
                    </a:ext>
                  </a:extLst>
                </p:cNvPr>
                <p:cNvSpPr txBox="1"/>
                <p:nvPr/>
              </p:nvSpPr>
              <p:spPr>
                <a:xfrm>
                  <a:off x="6785113" y="4039280"/>
                  <a:ext cx="2358887" cy="369332"/>
                </a:xfrm>
                <a:prstGeom prst="rect">
                  <a:avLst/>
                </a:prstGeom>
                <a:solidFill>
                  <a:schemeClr val="accent6">
                    <a:lumMod val="20000"/>
                    <a:lumOff val="80000"/>
                  </a:schemeClr>
                </a:solidFill>
              </p:spPr>
              <p:txBody>
                <a:bodyPr wrap="square" rtlCol="0">
                  <a:spAutoFit/>
                </a:bodyPr>
                <a:lstStyle/>
                <a:p>
                  <a14:m>
                    <m:oMath xmlns:m="http://schemas.openxmlformats.org/officeDocument/2006/math">
                      <m:r>
                        <a:rPr lang="en-US" altLang="zh-CN" b="1" i="1" smtClean="0">
                          <a:solidFill>
                            <a:schemeClr val="accent6">
                              <a:lumMod val="50000"/>
                            </a:schemeClr>
                          </a:solidFill>
                          <a:latin typeface="Cambria Math" panose="02040503050406030204" pitchFamily="18" charset="0"/>
                        </a:rPr>
                        <m:t>𝒑</m:t>
                      </m:r>
                      <m:r>
                        <a:rPr lang="en-US" altLang="zh-CN" b="1" i="1" smtClean="0">
                          <a:solidFill>
                            <a:schemeClr val="accent6">
                              <a:lumMod val="50000"/>
                            </a:schemeClr>
                          </a:solidFill>
                          <a:latin typeface="Cambria Math" panose="02040503050406030204" pitchFamily="18" charset="0"/>
                        </a:rPr>
                        <m:t>→</m:t>
                      </m:r>
                      <m:d>
                        <m:dPr>
                          <m:ctrlPr>
                            <a:rPr lang="en-US" altLang="zh-CN" b="1" i="1" smtClean="0">
                              <a:solidFill>
                                <a:schemeClr val="accent6">
                                  <a:lumMod val="50000"/>
                                </a:schemeClr>
                              </a:solidFill>
                              <a:latin typeface="Cambria Math" panose="02040503050406030204" pitchFamily="18" charset="0"/>
                            </a:rPr>
                          </m:ctrlPr>
                        </m:dPr>
                        <m:e>
                          <m:r>
                            <a:rPr lang="en-US" altLang="zh-CN" b="1" i="1" smtClean="0">
                              <a:solidFill>
                                <a:schemeClr val="accent6">
                                  <a:lumMod val="50000"/>
                                </a:schemeClr>
                              </a:solidFill>
                              <a:latin typeface="Cambria Math" panose="02040503050406030204" pitchFamily="18" charset="0"/>
                            </a:rPr>
                            <m:t>𝒒</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𝒑</m:t>
                          </m:r>
                        </m:e>
                      </m:d>
                    </m:oMath>
                  </a14:m>
                  <a:r>
                    <a:rPr lang="zh-CN" altLang="en-US" b="1">
                      <a:solidFill>
                        <a:schemeClr val="accent6">
                          <a:lumMod val="50000"/>
                        </a:schemeClr>
                      </a:solidFill>
                      <a:latin typeface="楷体" panose="02010609060101010101" pitchFamily="49" charset="-122"/>
                      <a:ea typeface="楷体" panose="02010609060101010101" pitchFamily="49" charset="-122"/>
                    </a:rPr>
                    <a:t>是永真式</a:t>
                  </a:r>
                </a:p>
              </p:txBody>
            </p:sp>
          </mc:Choice>
          <mc:Fallback xmlns="">
            <p:sp>
              <p:nvSpPr>
                <p:cNvPr id="4" name="文本框 3">
                  <a:extLst>
                    <a:ext uri="{FF2B5EF4-FFF2-40B4-BE49-F238E27FC236}">
                      <a16:creationId xmlns:a16="http://schemas.microsoft.com/office/drawing/2014/main" id="{47EE3174-D91A-4B34-A1D6-32DDA7267BF9}"/>
                    </a:ext>
                  </a:extLst>
                </p:cNvPr>
                <p:cNvSpPr txBox="1">
                  <a:spLocks noRot="1" noChangeAspect="1" noMove="1" noResize="1" noEditPoints="1" noAdjustHandles="1" noChangeArrowheads="1" noChangeShapeType="1" noTextEdit="1"/>
                </p:cNvSpPr>
                <p:nvPr/>
              </p:nvSpPr>
              <p:spPr>
                <a:xfrm>
                  <a:off x="6785113" y="4039280"/>
                  <a:ext cx="2358887" cy="369332"/>
                </a:xfrm>
                <a:prstGeom prst="rect">
                  <a:avLst/>
                </a:prstGeom>
                <a:blipFill>
                  <a:blip r:embed="rId5"/>
                  <a:stretch>
                    <a:fillRect t="-13333" r="-517" b="-2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28EA23C5-2666-4B05-9B4C-98D5B7507589}"/>
                    </a:ext>
                  </a:extLst>
                </p:cNvPr>
                <p:cNvSpPr txBox="1"/>
                <p:nvPr/>
              </p:nvSpPr>
              <p:spPr>
                <a:xfrm>
                  <a:off x="4574580" y="5517686"/>
                  <a:ext cx="3310366" cy="369332"/>
                </a:xfrm>
                <a:prstGeom prst="rect">
                  <a:avLst/>
                </a:prstGeom>
                <a:solidFill>
                  <a:schemeClr val="accent6">
                    <a:lumMod val="20000"/>
                    <a:lumOff val="80000"/>
                  </a:schemeClr>
                </a:solidFill>
              </p:spPr>
              <p:txBody>
                <a:bodyPr wrap="square" rtlCol="0">
                  <a:spAutoFit/>
                </a:bodyPr>
                <a:lstStyle/>
                <a:p>
                  <a14:m>
                    <m:oMath xmlns:m="http://schemas.openxmlformats.org/officeDocument/2006/math">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𝒑</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𝒓</m:t>
                      </m:r>
                      <m:r>
                        <a:rPr lang="en-US" altLang="zh-CN" b="1" i="1" smtClean="0">
                          <a:solidFill>
                            <a:schemeClr val="accent6">
                              <a:lumMod val="50000"/>
                            </a:schemeClr>
                          </a:solidFill>
                          <a:latin typeface="Cambria Math" panose="02040503050406030204" pitchFamily="18" charset="0"/>
                        </a:rPr>
                        <m:t>)→</m:t>
                      </m:r>
                      <m:d>
                        <m:dPr>
                          <m:ctrlPr>
                            <a:rPr lang="en-US" altLang="zh-CN" b="1" i="1" smtClean="0">
                              <a:solidFill>
                                <a:schemeClr val="accent6">
                                  <a:lumMod val="50000"/>
                                </a:schemeClr>
                              </a:solidFill>
                              <a:latin typeface="Cambria Math" panose="02040503050406030204" pitchFamily="18" charset="0"/>
                            </a:rPr>
                          </m:ctrlPr>
                        </m:dPr>
                        <m:e>
                          <m:r>
                            <a:rPr lang="en-US" altLang="zh-CN" b="1" i="1" smtClean="0">
                              <a:solidFill>
                                <a:schemeClr val="accent6">
                                  <a:lumMod val="50000"/>
                                </a:schemeClr>
                              </a:solidFill>
                              <a:latin typeface="Cambria Math" panose="02040503050406030204" pitchFamily="18" charset="0"/>
                            </a:rPr>
                            <m:t>𝒒</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𝒑</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𝒓</m:t>
                          </m:r>
                        </m:e>
                      </m:d>
                    </m:oMath>
                  </a14:m>
                  <a:r>
                    <a:rPr lang="zh-CN" altLang="en-US" b="1" dirty="0">
                      <a:solidFill>
                        <a:schemeClr val="accent6">
                          <a:lumMod val="50000"/>
                        </a:schemeClr>
                      </a:solidFill>
                      <a:latin typeface="楷体" panose="02010609060101010101" pitchFamily="49" charset="-122"/>
                      <a:ea typeface="楷体" panose="02010609060101010101" pitchFamily="49" charset="-122"/>
                    </a:rPr>
                    <a:t>是永真式</a:t>
                  </a:r>
                </a:p>
              </p:txBody>
            </p:sp>
          </mc:Choice>
          <mc:Fallback xmlns="">
            <p:sp>
              <p:nvSpPr>
                <p:cNvPr id="12" name="文本框 11">
                  <a:extLst>
                    <a:ext uri="{FF2B5EF4-FFF2-40B4-BE49-F238E27FC236}">
                      <a16:creationId xmlns:a16="http://schemas.microsoft.com/office/drawing/2014/main" id="{28EA23C5-2666-4B05-9B4C-98D5B7507589}"/>
                    </a:ext>
                  </a:extLst>
                </p:cNvPr>
                <p:cNvSpPr txBox="1">
                  <a:spLocks noRot="1" noChangeAspect="1" noMove="1" noResize="1" noEditPoints="1" noAdjustHandles="1" noChangeArrowheads="1" noChangeShapeType="1" noTextEdit="1"/>
                </p:cNvSpPr>
                <p:nvPr/>
              </p:nvSpPr>
              <p:spPr>
                <a:xfrm>
                  <a:off x="4574580" y="5517686"/>
                  <a:ext cx="3310366" cy="369332"/>
                </a:xfrm>
                <a:prstGeom prst="rect">
                  <a:avLst/>
                </a:prstGeom>
                <a:blipFill>
                  <a:blip r:embed="rId6"/>
                  <a:stretch>
                    <a:fillRect l="-552" t="-11475" r="-184" b="-213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23D774C4-E495-448A-B4DF-F41FAFC57648}"/>
                    </a:ext>
                  </a:extLst>
                </p:cNvPr>
                <p:cNvSpPr txBox="1"/>
                <p:nvPr/>
              </p:nvSpPr>
              <p:spPr>
                <a:xfrm>
                  <a:off x="8008701" y="5517686"/>
                  <a:ext cx="3620082" cy="369332"/>
                </a:xfrm>
                <a:prstGeom prst="rect">
                  <a:avLst/>
                </a:prstGeom>
                <a:solidFill>
                  <a:schemeClr val="accent6">
                    <a:lumMod val="20000"/>
                    <a:lumOff val="80000"/>
                  </a:schemeClr>
                </a:solidFill>
              </p:spPr>
              <p:txBody>
                <a:bodyPr wrap="square" rtlCol="0">
                  <a:spAutoFit/>
                </a:bodyPr>
                <a:lstStyle/>
                <a:p>
                  <a14:m>
                    <m:oMath xmlns:m="http://schemas.openxmlformats.org/officeDocument/2006/math">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𝒑</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𝒓</m:t>
                      </m:r>
                      <m:r>
                        <a:rPr lang="en-US" altLang="zh-CN" b="1" i="1" smtClean="0">
                          <a:solidFill>
                            <a:schemeClr val="accent6">
                              <a:lumMod val="50000"/>
                            </a:schemeClr>
                          </a:solidFill>
                          <a:latin typeface="Cambria Math" panose="02040503050406030204" pitchFamily="18" charset="0"/>
                        </a:rPr>
                        <m:t>)→</m:t>
                      </m:r>
                      <m:d>
                        <m:dPr>
                          <m:ctrlPr>
                            <a:rPr lang="en-US" altLang="zh-CN" b="1" i="1" smtClean="0">
                              <a:solidFill>
                                <a:schemeClr val="accent6">
                                  <a:lumMod val="50000"/>
                                </a:schemeClr>
                              </a:solidFill>
                              <a:latin typeface="Cambria Math" panose="02040503050406030204" pitchFamily="18" charset="0"/>
                            </a:rPr>
                          </m:ctrlPr>
                        </m:dPr>
                        <m:e>
                          <m:r>
                            <a:rPr lang="en-US" altLang="zh-CN" b="1" i="1" smtClean="0">
                              <a:solidFill>
                                <a:schemeClr val="accent6">
                                  <a:lumMod val="50000"/>
                                </a:schemeClr>
                              </a:solidFill>
                              <a:latin typeface="Cambria Math" panose="02040503050406030204" pitchFamily="18" charset="0"/>
                            </a:rPr>
                            <m:t>𝒒</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𝒓</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𝒑</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𝒓</m:t>
                          </m:r>
                        </m:e>
                      </m:d>
                    </m:oMath>
                  </a14:m>
                  <a:r>
                    <a:rPr lang="zh-CN" altLang="en-US" b="1">
                      <a:solidFill>
                        <a:schemeClr val="accent6">
                          <a:lumMod val="50000"/>
                        </a:schemeClr>
                      </a:solidFill>
                      <a:latin typeface="楷体" panose="02010609060101010101" pitchFamily="49" charset="-122"/>
                      <a:ea typeface="楷体" panose="02010609060101010101" pitchFamily="49" charset="-122"/>
                    </a:rPr>
                    <a:t>是永真式</a:t>
                  </a:r>
                </a:p>
              </p:txBody>
            </p:sp>
          </mc:Choice>
          <mc:Fallback xmlns="">
            <p:sp>
              <p:nvSpPr>
                <p:cNvPr id="13" name="文本框 12">
                  <a:extLst>
                    <a:ext uri="{FF2B5EF4-FFF2-40B4-BE49-F238E27FC236}">
                      <a16:creationId xmlns:a16="http://schemas.microsoft.com/office/drawing/2014/main" id="{23D774C4-E495-448A-B4DF-F41FAFC57648}"/>
                    </a:ext>
                  </a:extLst>
                </p:cNvPr>
                <p:cNvSpPr txBox="1">
                  <a:spLocks noRot="1" noChangeAspect="1" noMove="1" noResize="1" noEditPoints="1" noAdjustHandles="1" noChangeArrowheads="1" noChangeShapeType="1" noTextEdit="1"/>
                </p:cNvSpPr>
                <p:nvPr/>
              </p:nvSpPr>
              <p:spPr>
                <a:xfrm>
                  <a:off x="8008701" y="5517686"/>
                  <a:ext cx="3620082" cy="369332"/>
                </a:xfrm>
                <a:prstGeom prst="rect">
                  <a:avLst/>
                </a:prstGeom>
                <a:blipFill>
                  <a:blip r:embed="rId7"/>
                  <a:stretch>
                    <a:fillRect l="-505" t="-11475" r="-1347" b="-21311"/>
                  </a:stretch>
                </a:blipFill>
              </p:spPr>
              <p:txBody>
                <a:bodyPr/>
                <a:lstStyle/>
                <a:p>
                  <a:r>
                    <a:rPr lang="zh-CN" altLang="en-US">
                      <a:noFill/>
                    </a:rPr>
                    <a:t> </a:t>
                  </a:r>
                </a:p>
              </p:txBody>
            </p:sp>
          </mc:Fallback>
        </mc:AlternateContent>
        <p:sp>
          <p:nvSpPr>
            <p:cNvPr id="15" name="箭头: 右 14">
              <a:extLst>
                <a:ext uri="{FF2B5EF4-FFF2-40B4-BE49-F238E27FC236}">
                  <a16:creationId xmlns:a16="http://schemas.microsoft.com/office/drawing/2014/main" id="{39C709B7-D322-426D-91DA-43CAEBC0C100}"/>
                </a:ext>
              </a:extLst>
            </p:cNvPr>
            <p:cNvSpPr/>
            <p:nvPr/>
          </p:nvSpPr>
          <p:spPr>
            <a:xfrm rot="9024932">
              <a:off x="6131339" y="4894824"/>
              <a:ext cx="1832293" cy="165087"/>
            </a:xfrm>
            <a:prstGeom prst="rightArrow">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18" name="箭头: 右 17">
              <a:extLst>
                <a:ext uri="{FF2B5EF4-FFF2-40B4-BE49-F238E27FC236}">
                  <a16:creationId xmlns:a16="http://schemas.microsoft.com/office/drawing/2014/main" id="{783B4B3D-D2A6-4141-857A-75BF55EF2454}"/>
                </a:ext>
              </a:extLst>
            </p:cNvPr>
            <p:cNvSpPr/>
            <p:nvPr/>
          </p:nvSpPr>
          <p:spPr>
            <a:xfrm rot="1716473">
              <a:off x="8013653" y="4872283"/>
              <a:ext cx="1832293" cy="165087"/>
            </a:xfrm>
            <a:prstGeom prst="rightArrow">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E5458889-28B4-4E84-A7CC-F5138B35B562}"/>
                    </a:ext>
                  </a:extLst>
                </p:cNvPr>
                <p:cNvSpPr txBox="1"/>
                <p:nvPr/>
              </p:nvSpPr>
              <p:spPr>
                <a:xfrm>
                  <a:off x="5482116" y="4647049"/>
                  <a:ext cx="1408028" cy="307777"/>
                </a:xfrm>
                <a:prstGeom prst="rect">
                  <a:avLst/>
                </a:prstGeom>
                <a:solidFill>
                  <a:schemeClr val="accent5">
                    <a:lumMod val="20000"/>
                    <a:lumOff val="80000"/>
                  </a:schemeClr>
                </a:solidFill>
              </p:spPr>
              <p:txBody>
                <a:bodyPr wrap="square" rtlCol="0">
                  <a:spAutoFit/>
                </a:bodyPr>
                <a:lstStyle/>
                <a:p>
                  <a14:m>
                    <m:oMath xmlns:m="http://schemas.openxmlformats.org/officeDocument/2006/math">
                      <m:r>
                        <a:rPr lang="en-US" altLang="zh-CN" sz="1400" b="1" i="1" smtClean="0">
                          <a:solidFill>
                            <a:srgbClr val="002060"/>
                          </a:solidFill>
                          <a:latin typeface="Cambria Math" panose="02040503050406030204" pitchFamily="18" charset="0"/>
                        </a:rPr>
                        <m:t>𝒑</m:t>
                      </m:r>
                    </m:oMath>
                  </a14:m>
                  <a:r>
                    <a:rPr lang="zh-CN" altLang="en-US" sz="1400" b="1" dirty="0">
                      <a:solidFill>
                        <a:srgbClr val="002060"/>
                      </a:solidFill>
                      <a:latin typeface="仿宋" panose="02010609060101010101" pitchFamily="49" charset="-122"/>
                      <a:ea typeface="仿宋" panose="02010609060101010101" pitchFamily="49" charset="-122"/>
                    </a:rPr>
                    <a:t>使用</a:t>
                  </a:r>
                  <a14:m>
                    <m:oMath xmlns:m="http://schemas.openxmlformats.org/officeDocument/2006/math">
                      <m:r>
                        <a:rPr lang="en-US" altLang="zh-CN" sz="1400" b="1" i="1" smtClean="0">
                          <a:solidFill>
                            <a:srgbClr val="002060"/>
                          </a:solidFill>
                          <a:latin typeface="Cambria Math" panose="02040503050406030204" pitchFamily="18" charset="0"/>
                        </a:rPr>
                        <m:t>𝒑</m:t>
                      </m:r>
                      <m:r>
                        <a:rPr lang="en-US" altLang="zh-CN" sz="1400" b="1" i="1" smtClean="0">
                          <a:solidFill>
                            <a:srgbClr val="002060"/>
                          </a:solidFill>
                          <a:latin typeface="Cambria Math" panose="02040503050406030204" pitchFamily="18" charset="0"/>
                        </a:rPr>
                        <m:t>∧</m:t>
                      </m:r>
                      <m:r>
                        <a:rPr lang="en-US" altLang="zh-CN" sz="1400" b="1" i="1" smtClean="0">
                          <a:solidFill>
                            <a:srgbClr val="002060"/>
                          </a:solidFill>
                          <a:latin typeface="Cambria Math" panose="02040503050406030204" pitchFamily="18" charset="0"/>
                        </a:rPr>
                        <m:t>𝒓</m:t>
                      </m:r>
                    </m:oMath>
                  </a14:m>
                  <a:r>
                    <a:rPr lang="zh-CN" altLang="en-US" sz="1400" b="1" dirty="0">
                      <a:solidFill>
                        <a:srgbClr val="002060"/>
                      </a:solidFill>
                      <a:latin typeface="仿宋" panose="02010609060101010101" pitchFamily="49" charset="-122"/>
                      <a:ea typeface="仿宋" panose="02010609060101010101" pitchFamily="49" charset="-122"/>
                    </a:rPr>
                    <a:t>替换</a:t>
                  </a:r>
                  <a:endParaRPr lang="en-US" altLang="zh-CN" sz="1400" b="1" dirty="0">
                    <a:solidFill>
                      <a:srgbClr val="002060"/>
                    </a:solidFill>
                    <a:latin typeface="仿宋" panose="02010609060101010101" pitchFamily="49" charset="-122"/>
                    <a:ea typeface="仿宋" panose="02010609060101010101" pitchFamily="49" charset="-122"/>
                  </a:endParaRPr>
                </a:p>
              </p:txBody>
            </p:sp>
          </mc:Choice>
          <mc:Fallback xmlns="">
            <p:sp>
              <p:nvSpPr>
                <p:cNvPr id="19" name="文本框 18">
                  <a:extLst>
                    <a:ext uri="{FF2B5EF4-FFF2-40B4-BE49-F238E27FC236}">
                      <a16:creationId xmlns:a16="http://schemas.microsoft.com/office/drawing/2014/main" id="{E5458889-28B4-4E84-A7CC-F5138B35B562}"/>
                    </a:ext>
                  </a:extLst>
                </p:cNvPr>
                <p:cNvSpPr txBox="1">
                  <a:spLocks noRot="1" noChangeAspect="1" noMove="1" noResize="1" noEditPoints="1" noAdjustHandles="1" noChangeArrowheads="1" noChangeShapeType="1" noTextEdit="1"/>
                </p:cNvSpPr>
                <p:nvPr/>
              </p:nvSpPr>
              <p:spPr>
                <a:xfrm>
                  <a:off x="5482116" y="4647049"/>
                  <a:ext cx="1408028" cy="307777"/>
                </a:xfrm>
                <a:prstGeom prst="rect">
                  <a:avLst/>
                </a:prstGeom>
                <a:blipFill>
                  <a:blip r:embed="rId8"/>
                  <a:stretch>
                    <a:fillRect t="-3922" r="-433" b="-176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727BE9AA-854B-4F94-B2B4-CF9A98F8D397}"/>
                    </a:ext>
                  </a:extLst>
                </p:cNvPr>
                <p:cNvSpPr txBox="1"/>
                <p:nvPr/>
              </p:nvSpPr>
              <p:spPr>
                <a:xfrm>
                  <a:off x="9270639" y="4539327"/>
                  <a:ext cx="1408028" cy="523220"/>
                </a:xfrm>
                <a:prstGeom prst="rect">
                  <a:avLst/>
                </a:prstGeom>
                <a:solidFill>
                  <a:schemeClr val="accent5">
                    <a:lumMod val="20000"/>
                    <a:lumOff val="80000"/>
                  </a:schemeClr>
                </a:solidFill>
              </p:spPr>
              <p:txBody>
                <a:bodyPr wrap="square" rtlCol="0">
                  <a:spAutoFit/>
                </a:bodyPr>
                <a:lstStyle/>
                <a:p>
                  <a14:m>
                    <m:oMath xmlns:m="http://schemas.openxmlformats.org/officeDocument/2006/math">
                      <m:r>
                        <a:rPr lang="en-US" altLang="zh-CN" sz="1400" b="1" i="1" smtClean="0">
                          <a:solidFill>
                            <a:srgbClr val="002060"/>
                          </a:solidFill>
                          <a:latin typeface="Cambria Math" panose="02040503050406030204" pitchFamily="18" charset="0"/>
                        </a:rPr>
                        <m:t>𝒑</m:t>
                      </m:r>
                    </m:oMath>
                  </a14:m>
                  <a:r>
                    <a:rPr lang="zh-CN" altLang="en-US" sz="1400" b="1">
                      <a:solidFill>
                        <a:srgbClr val="002060"/>
                      </a:solidFill>
                      <a:latin typeface="仿宋" panose="02010609060101010101" pitchFamily="49" charset="-122"/>
                      <a:ea typeface="仿宋" panose="02010609060101010101" pitchFamily="49" charset="-122"/>
                    </a:rPr>
                    <a:t>使用</a:t>
                  </a:r>
                  <a14:m>
                    <m:oMath xmlns:m="http://schemas.openxmlformats.org/officeDocument/2006/math">
                      <m:r>
                        <a:rPr lang="en-US" altLang="zh-CN" sz="1400" b="1" i="1" smtClean="0">
                          <a:solidFill>
                            <a:srgbClr val="002060"/>
                          </a:solidFill>
                          <a:latin typeface="Cambria Math" panose="02040503050406030204" pitchFamily="18" charset="0"/>
                        </a:rPr>
                        <m:t>𝒑</m:t>
                      </m:r>
                      <m:r>
                        <a:rPr lang="en-US" altLang="zh-CN" sz="1400" b="1" i="1" smtClean="0">
                          <a:solidFill>
                            <a:srgbClr val="002060"/>
                          </a:solidFill>
                          <a:latin typeface="Cambria Math" panose="02040503050406030204" pitchFamily="18" charset="0"/>
                        </a:rPr>
                        <m:t>∨</m:t>
                      </m:r>
                      <m:r>
                        <a:rPr lang="en-US" altLang="zh-CN" sz="1400" b="1" i="1" smtClean="0">
                          <a:solidFill>
                            <a:srgbClr val="002060"/>
                          </a:solidFill>
                          <a:latin typeface="Cambria Math" panose="02040503050406030204" pitchFamily="18" charset="0"/>
                        </a:rPr>
                        <m:t>𝒓</m:t>
                      </m:r>
                    </m:oMath>
                  </a14:m>
                  <a:r>
                    <a:rPr lang="zh-CN" altLang="en-US" sz="1400" b="1">
                      <a:solidFill>
                        <a:srgbClr val="002060"/>
                      </a:solidFill>
                      <a:latin typeface="仿宋" panose="02010609060101010101" pitchFamily="49" charset="-122"/>
                      <a:ea typeface="仿宋" panose="02010609060101010101" pitchFamily="49" charset="-122"/>
                    </a:rPr>
                    <a:t>替换</a:t>
                  </a:r>
                  <a:endParaRPr lang="en-US" altLang="zh-CN" sz="1400" b="1">
                    <a:solidFill>
                      <a:srgbClr val="002060"/>
                    </a:solidFill>
                    <a:latin typeface="仿宋" panose="02010609060101010101" pitchFamily="49" charset="-122"/>
                    <a:ea typeface="仿宋" panose="02010609060101010101" pitchFamily="49" charset="-122"/>
                  </a:endParaRPr>
                </a:p>
                <a:p>
                  <a14:m>
                    <m:oMath xmlns:m="http://schemas.openxmlformats.org/officeDocument/2006/math">
                      <m:r>
                        <a:rPr lang="en-US" altLang="zh-CN" sz="1400" b="1" i="1" smtClean="0">
                          <a:solidFill>
                            <a:srgbClr val="002060"/>
                          </a:solidFill>
                          <a:latin typeface="Cambria Math" panose="02040503050406030204" pitchFamily="18" charset="0"/>
                          <a:ea typeface="仿宋" panose="02010609060101010101" pitchFamily="49" charset="-122"/>
                        </a:rPr>
                        <m:t>𝒒</m:t>
                      </m:r>
                    </m:oMath>
                  </a14:m>
                  <a:r>
                    <a:rPr lang="zh-CN" altLang="en-US" sz="1400" b="1">
                      <a:solidFill>
                        <a:srgbClr val="002060"/>
                      </a:solidFill>
                      <a:latin typeface="仿宋" panose="02010609060101010101" pitchFamily="49" charset="-122"/>
                      <a:ea typeface="仿宋" panose="02010609060101010101" pitchFamily="49" charset="-122"/>
                    </a:rPr>
                    <a:t>使用</a:t>
                  </a:r>
                  <a14:m>
                    <m:oMath xmlns:m="http://schemas.openxmlformats.org/officeDocument/2006/math">
                      <m:r>
                        <a:rPr lang="en-US" altLang="zh-CN" sz="1400" b="1" i="1" smtClean="0">
                          <a:solidFill>
                            <a:srgbClr val="002060"/>
                          </a:solidFill>
                          <a:latin typeface="Cambria Math" panose="02040503050406030204" pitchFamily="18" charset="0"/>
                          <a:ea typeface="仿宋" panose="02010609060101010101" pitchFamily="49" charset="-122"/>
                        </a:rPr>
                        <m:t>𝒒</m:t>
                      </m:r>
                      <m:r>
                        <a:rPr lang="en-US" altLang="zh-CN" sz="1400" b="1" i="1" smtClean="0">
                          <a:solidFill>
                            <a:srgbClr val="002060"/>
                          </a:solidFill>
                          <a:latin typeface="Cambria Math" panose="02040503050406030204" pitchFamily="18" charset="0"/>
                          <a:ea typeface="仿宋" panose="02010609060101010101" pitchFamily="49" charset="-122"/>
                        </a:rPr>
                        <m:t>∧</m:t>
                      </m:r>
                      <m:r>
                        <a:rPr lang="en-US" altLang="zh-CN" sz="1400" b="1" i="1" smtClean="0">
                          <a:solidFill>
                            <a:srgbClr val="002060"/>
                          </a:solidFill>
                          <a:latin typeface="Cambria Math" panose="02040503050406030204" pitchFamily="18" charset="0"/>
                          <a:ea typeface="仿宋" panose="02010609060101010101" pitchFamily="49" charset="-122"/>
                        </a:rPr>
                        <m:t>𝒓</m:t>
                      </m:r>
                    </m:oMath>
                  </a14:m>
                  <a:r>
                    <a:rPr lang="zh-CN" altLang="en-US" sz="1400" b="1">
                      <a:solidFill>
                        <a:srgbClr val="002060"/>
                      </a:solidFill>
                      <a:latin typeface="仿宋" panose="02010609060101010101" pitchFamily="49" charset="-122"/>
                      <a:ea typeface="仿宋" panose="02010609060101010101" pitchFamily="49" charset="-122"/>
                    </a:rPr>
                    <a:t>替换</a:t>
                  </a:r>
                  <a:endParaRPr lang="en-US" altLang="zh-CN" sz="1400" b="1">
                    <a:solidFill>
                      <a:srgbClr val="002060"/>
                    </a:solidFill>
                    <a:latin typeface="仿宋" panose="02010609060101010101" pitchFamily="49" charset="-122"/>
                    <a:ea typeface="仿宋" panose="02010609060101010101" pitchFamily="49" charset="-122"/>
                  </a:endParaRPr>
                </a:p>
              </p:txBody>
            </p:sp>
          </mc:Choice>
          <mc:Fallback xmlns="">
            <p:sp>
              <p:nvSpPr>
                <p:cNvPr id="20" name="文本框 19">
                  <a:extLst>
                    <a:ext uri="{FF2B5EF4-FFF2-40B4-BE49-F238E27FC236}">
                      <a16:creationId xmlns:a16="http://schemas.microsoft.com/office/drawing/2014/main" id="{727BE9AA-854B-4F94-B2B4-CF9A98F8D397}"/>
                    </a:ext>
                  </a:extLst>
                </p:cNvPr>
                <p:cNvSpPr txBox="1">
                  <a:spLocks noRot="1" noChangeAspect="1" noMove="1" noResize="1" noEditPoints="1" noAdjustHandles="1" noChangeArrowheads="1" noChangeShapeType="1" noTextEdit="1"/>
                </p:cNvSpPr>
                <p:nvPr/>
              </p:nvSpPr>
              <p:spPr>
                <a:xfrm>
                  <a:off x="9270639" y="4539327"/>
                  <a:ext cx="1408028" cy="523220"/>
                </a:xfrm>
                <a:prstGeom prst="rect">
                  <a:avLst/>
                </a:prstGeom>
                <a:blipFill>
                  <a:blip r:embed="rId9"/>
                  <a:stretch>
                    <a:fillRect t="-3529" r="-433" b="-10588"/>
                  </a:stretch>
                </a:blipFill>
              </p:spPr>
              <p:txBody>
                <a:bodyPr/>
                <a:lstStyle/>
                <a:p>
                  <a:r>
                    <a:rPr lang="zh-CN" altLang="en-US">
                      <a:noFill/>
                    </a:rPr>
                    <a:t> </a:t>
                  </a:r>
                </a:p>
              </p:txBody>
            </p:sp>
          </mc:Fallback>
        </mc:AlternateContent>
      </p:grpSp>
      <p:sp>
        <p:nvSpPr>
          <p:cNvPr id="22" name="箭头: 右 21">
            <a:extLst>
              <a:ext uri="{FF2B5EF4-FFF2-40B4-BE49-F238E27FC236}">
                <a16:creationId xmlns:a16="http://schemas.microsoft.com/office/drawing/2014/main" id="{C61201F4-324C-4F3F-834E-8E160AF0E402}"/>
              </a:ext>
            </a:extLst>
          </p:cNvPr>
          <p:cNvSpPr/>
          <p:nvPr/>
        </p:nvSpPr>
        <p:spPr>
          <a:xfrm>
            <a:off x="4187687" y="4978887"/>
            <a:ext cx="231670" cy="45719"/>
          </a:xfrm>
          <a:prstGeom prst="rightArrow">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326224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总结</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第三讲 命题逻辑公式语法和语义</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511C6389-7226-43B9-9250-70FB7F990DBF}" type="slidenum">
              <a:rPr lang="en-US" altLang="zh-CN" smtClean="0">
                <a:latin typeface="Arial" panose="020B0604020202020204" pitchFamily="34" charset="0"/>
                <a:ea typeface="楷体" panose="02010609060101010101" pitchFamily="49" charset="-122"/>
                <a:cs typeface="Arial" panose="020B0604020202020204" pitchFamily="34" charset="0"/>
              </a:rPr>
              <a:t>32</a:t>
            </a:fld>
            <a:r>
              <a:rPr lang="en-US" altLang="zh-CN">
                <a:latin typeface="Arial" panose="020B0604020202020204" pitchFamily="34" charset="0"/>
                <a:ea typeface="楷体" panose="02010609060101010101" pitchFamily="49" charset="-122"/>
                <a:cs typeface="Arial" panose="020B0604020202020204" pitchFamily="34" charset="0"/>
              </a:rPr>
              <a:t>/38</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总结</a:t>
            </a:r>
          </a:p>
        </p:txBody>
      </p:sp>
      <p:sp>
        <p:nvSpPr>
          <p:cNvPr id="3" name="文本框 2">
            <a:extLst>
              <a:ext uri="{FF2B5EF4-FFF2-40B4-BE49-F238E27FC236}">
                <a16:creationId xmlns:a16="http://schemas.microsoft.com/office/drawing/2014/main" id="{2026618C-C89E-499C-B985-0FA56662389F}"/>
              </a:ext>
            </a:extLst>
          </p:cNvPr>
          <p:cNvSpPr txBox="1"/>
          <p:nvPr/>
        </p:nvSpPr>
        <p:spPr>
          <a:xfrm>
            <a:off x="2756452" y="1080030"/>
            <a:ext cx="5910470" cy="1231106"/>
          </a:xfrm>
          <a:prstGeom prst="rect">
            <a:avLst/>
          </a:prstGeom>
          <a:solidFill>
            <a:schemeClr val="accent5">
              <a:lumMod val="20000"/>
              <a:lumOff val="80000"/>
              <a:alpha val="50000"/>
            </a:schemeClr>
          </a:solidFill>
        </p:spPr>
        <p:txBody>
          <a:bodyPr wrap="square" rtlCol="0">
            <a:spAutoFit/>
          </a:bodyPr>
          <a:lstStyle/>
          <a:p>
            <a:pPr algn="ctr">
              <a:spcBef>
                <a:spcPts val="600"/>
              </a:spcBef>
            </a:pPr>
            <a:r>
              <a:rPr lang="zh-CN" altLang="en-US" sz="2400" b="1">
                <a:solidFill>
                  <a:srgbClr val="002060"/>
                </a:solidFill>
              </a:rPr>
              <a:t>命题逻辑基本概念</a:t>
            </a:r>
          </a:p>
          <a:p>
            <a:pPr marL="342900" indent="-342900">
              <a:spcBef>
                <a:spcPts val="600"/>
              </a:spcBef>
              <a:buFont typeface="Arial" panose="020B0604020202020204" pitchFamily="34" charset="0"/>
              <a:buChar char="•"/>
            </a:pPr>
            <a:r>
              <a:rPr lang="zh-CN" altLang="en-US" sz="2000" b="1">
                <a:solidFill>
                  <a:schemeClr val="accent6">
                    <a:lumMod val="50000"/>
                  </a:schemeClr>
                </a:solidFill>
                <a:latin typeface="楷体" panose="02010609060101010101" pitchFamily="49" charset="-122"/>
                <a:ea typeface="楷体" panose="02010609060101010101" pitchFamily="49" charset="-122"/>
              </a:rPr>
              <a:t>命题、真值、原子命题、复合命题、逻辑联结词</a:t>
            </a:r>
          </a:p>
          <a:p>
            <a:pPr marL="342900" indent="-342900">
              <a:spcBef>
                <a:spcPts val="600"/>
              </a:spcBef>
              <a:buFont typeface="Arial" panose="020B0604020202020204" pitchFamily="34" charset="0"/>
              <a:buChar char="•"/>
            </a:pPr>
            <a:r>
              <a:rPr lang="zh-CN" altLang="en-US" sz="2000" b="1">
                <a:solidFill>
                  <a:schemeClr val="accent6">
                    <a:lumMod val="50000"/>
                  </a:schemeClr>
                </a:solidFill>
                <a:latin typeface="楷体" panose="02010609060101010101" pitchFamily="49" charset="-122"/>
                <a:ea typeface="楷体" panose="02010609060101010101" pitchFamily="49" charset="-122"/>
              </a:rPr>
              <a:t>命题变量（符号）、逻辑运算符</a:t>
            </a:r>
          </a:p>
        </p:txBody>
      </p:sp>
      <p:sp>
        <p:nvSpPr>
          <p:cNvPr id="4" name="文本框 3">
            <a:extLst>
              <a:ext uri="{FF2B5EF4-FFF2-40B4-BE49-F238E27FC236}">
                <a16:creationId xmlns:a16="http://schemas.microsoft.com/office/drawing/2014/main" id="{42CB7C3B-F29B-4EDF-89B3-64B65D63582B}"/>
              </a:ext>
            </a:extLst>
          </p:cNvPr>
          <p:cNvSpPr txBox="1"/>
          <p:nvPr/>
        </p:nvSpPr>
        <p:spPr>
          <a:xfrm>
            <a:off x="675861" y="2870390"/>
            <a:ext cx="4744277" cy="1231106"/>
          </a:xfrm>
          <a:prstGeom prst="rect">
            <a:avLst/>
          </a:prstGeom>
          <a:solidFill>
            <a:schemeClr val="accent5">
              <a:lumMod val="20000"/>
              <a:lumOff val="80000"/>
              <a:alpha val="50000"/>
            </a:schemeClr>
          </a:solidFill>
        </p:spPr>
        <p:txBody>
          <a:bodyPr wrap="square" rtlCol="0">
            <a:spAutoFit/>
          </a:bodyPr>
          <a:lstStyle/>
          <a:p>
            <a:pPr algn="ctr">
              <a:spcBef>
                <a:spcPts val="600"/>
              </a:spcBef>
            </a:pPr>
            <a:r>
              <a:rPr lang="zh-CN" altLang="en-US" sz="2400" b="1">
                <a:solidFill>
                  <a:srgbClr val="002060"/>
                </a:solidFill>
              </a:rPr>
              <a:t>命题逻辑公式的语法</a:t>
            </a:r>
          </a:p>
          <a:p>
            <a:pPr marL="342900" indent="-342900">
              <a:spcBef>
                <a:spcPts val="600"/>
              </a:spcBef>
              <a:buFont typeface="Arial" panose="020B0604020202020204" pitchFamily="34" charset="0"/>
              <a:buChar char="•"/>
            </a:pPr>
            <a:r>
              <a:rPr lang="zh-CN" altLang="en-US" sz="2000" b="1">
                <a:solidFill>
                  <a:schemeClr val="accent6">
                    <a:lumMod val="50000"/>
                  </a:schemeClr>
                </a:solidFill>
                <a:latin typeface="楷体" panose="02010609060101010101" pitchFamily="49" charset="-122"/>
                <a:ea typeface="楷体" panose="02010609060101010101" pitchFamily="49" charset="-122"/>
              </a:rPr>
              <a:t>命题逻辑公式集的归纳定义</a:t>
            </a:r>
          </a:p>
          <a:p>
            <a:pPr marL="342900" indent="-342900">
              <a:spcBef>
                <a:spcPts val="600"/>
              </a:spcBef>
              <a:buFont typeface="Arial" panose="020B0604020202020204" pitchFamily="34" charset="0"/>
              <a:buChar char="•"/>
            </a:pPr>
            <a:r>
              <a:rPr lang="zh-CN" altLang="en-US" sz="2000" b="1">
                <a:solidFill>
                  <a:schemeClr val="accent6">
                    <a:lumMod val="50000"/>
                  </a:schemeClr>
                </a:solidFill>
                <a:latin typeface="楷体" panose="02010609060101010101" pitchFamily="49" charset="-122"/>
                <a:ea typeface="楷体" panose="02010609060101010101" pitchFamily="49" charset="-122"/>
              </a:rPr>
              <a:t>命题逻辑公式的抽象语法树、子公式</a:t>
            </a:r>
          </a:p>
        </p:txBody>
      </p:sp>
      <p:sp>
        <p:nvSpPr>
          <p:cNvPr id="6" name="文本框 5">
            <a:extLst>
              <a:ext uri="{FF2B5EF4-FFF2-40B4-BE49-F238E27FC236}">
                <a16:creationId xmlns:a16="http://schemas.microsoft.com/office/drawing/2014/main" id="{9141DEF0-252F-4DB2-999C-96AD7710C3A8}"/>
              </a:ext>
            </a:extLst>
          </p:cNvPr>
          <p:cNvSpPr txBox="1"/>
          <p:nvPr/>
        </p:nvSpPr>
        <p:spPr>
          <a:xfrm>
            <a:off x="5744818" y="2621086"/>
            <a:ext cx="5844208" cy="1615827"/>
          </a:xfrm>
          <a:prstGeom prst="rect">
            <a:avLst/>
          </a:prstGeom>
          <a:solidFill>
            <a:schemeClr val="accent5">
              <a:lumMod val="20000"/>
              <a:lumOff val="80000"/>
            </a:schemeClr>
          </a:solidFill>
        </p:spPr>
        <p:txBody>
          <a:bodyPr wrap="square" rtlCol="0">
            <a:spAutoFit/>
          </a:bodyPr>
          <a:lstStyle/>
          <a:p>
            <a:pPr algn="ctr">
              <a:spcBef>
                <a:spcPts val="600"/>
              </a:spcBef>
            </a:pPr>
            <a:r>
              <a:rPr lang="zh-CN" altLang="en-US" sz="2400" b="1">
                <a:solidFill>
                  <a:srgbClr val="002060"/>
                </a:solidFill>
              </a:rPr>
              <a:t>命题逻辑公式的语义</a:t>
            </a:r>
          </a:p>
          <a:p>
            <a:pPr marL="342900" indent="-342900">
              <a:spcBef>
                <a:spcPts val="600"/>
              </a:spcBef>
              <a:buFont typeface="Arial" panose="020B0604020202020204" pitchFamily="34" charset="0"/>
              <a:buChar char="•"/>
            </a:pPr>
            <a:r>
              <a:rPr lang="zh-CN" altLang="en-US" sz="2000" b="1">
                <a:solidFill>
                  <a:schemeClr val="accent6">
                    <a:lumMod val="50000"/>
                  </a:schemeClr>
                </a:solidFill>
                <a:latin typeface="楷体" panose="02010609060101010101" pitchFamily="49" charset="-122"/>
                <a:ea typeface="楷体" panose="02010609060101010101" pitchFamily="49" charset="-122"/>
              </a:rPr>
              <a:t>命题逻辑公式真值的归纳定义（递归计算）</a:t>
            </a:r>
          </a:p>
          <a:p>
            <a:pPr marL="342900" indent="-342900">
              <a:spcBef>
                <a:spcPts val="600"/>
              </a:spcBef>
              <a:buFont typeface="Arial" panose="020B0604020202020204" pitchFamily="34" charset="0"/>
              <a:buChar char="•"/>
            </a:pPr>
            <a:r>
              <a:rPr lang="zh-CN" altLang="en-US" sz="2000" b="1">
                <a:solidFill>
                  <a:schemeClr val="accent6">
                    <a:lumMod val="50000"/>
                  </a:schemeClr>
                </a:solidFill>
                <a:latin typeface="楷体" panose="02010609060101010101" pitchFamily="49" charset="-122"/>
                <a:ea typeface="楷体" panose="02010609060101010101" pitchFamily="49" charset="-122"/>
              </a:rPr>
              <a:t>命题逻辑公式的</a:t>
            </a:r>
            <a:r>
              <a:rPr lang="zh-CN" altLang="en-US" sz="2000" b="1">
                <a:solidFill>
                  <a:srgbClr val="C00000"/>
                </a:solidFill>
                <a:latin typeface="黑体" panose="02010609060101010101" pitchFamily="49" charset="-122"/>
                <a:ea typeface="黑体" panose="02010609060101010101" pitchFamily="49" charset="-122"/>
              </a:rPr>
              <a:t>真值表</a:t>
            </a:r>
          </a:p>
          <a:p>
            <a:pPr marL="342900" indent="-342900">
              <a:spcBef>
                <a:spcPts val="600"/>
              </a:spcBef>
              <a:buFont typeface="Arial" panose="020B0604020202020204" pitchFamily="34" charset="0"/>
              <a:buChar char="•"/>
            </a:pPr>
            <a:r>
              <a:rPr lang="zh-CN" altLang="en-US" sz="2000" b="1">
                <a:solidFill>
                  <a:schemeClr val="accent6">
                    <a:lumMod val="50000"/>
                  </a:schemeClr>
                </a:solidFill>
                <a:latin typeface="楷体" panose="02010609060101010101" pitchFamily="49" charset="-122"/>
                <a:ea typeface="楷体" panose="02010609060101010101" pitchFamily="49" charset="-122"/>
              </a:rPr>
              <a:t>永真式、矛盾式和非永真的可满足式（偶然式）</a:t>
            </a:r>
          </a:p>
        </p:txBody>
      </p:sp>
      <p:sp>
        <p:nvSpPr>
          <p:cNvPr id="11" name="文本框 10">
            <a:extLst>
              <a:ext uri="{FF2B5EF4-FFF2-40B4-BE49-F238E27FC236}">
                <a16:creationId xmlns:a16="http://schemas.microsoft.com/office/drawing/2014/main" id="{84E7B7DD-1094-4219-ACF8-555AF4EFBC23}"/>
              </a:ext>
            </a:extLst>
          </p:cNvPr>
          <p:cNvSpPr txBox="1"/>
          <p:nvPr/>
        </p:nvSpPr>
        <p:spPr>
          <a:xfrm>
            <a:off x="1611306" y="4534504"/>
            <a:ext cx="8969385" cy="1615827"/>
          </a:xfrm>
          <a:prstGeom prst="rect">
            <a:avLst/>
          </a:prstGeom>
          <a:solidFill>
            <a:schemeClr val="accent2">
              <a:lumMod val="20000"/>
              <a:lumOff val="80000"/>
            </a:schemeClr>
          </a:solidFill>
        </p:spPr>
        <p:txBody>
          <a:bodyPr wrap="square" rtlCol="0">
            <a:spAutoFit/>
          </a:bodyPr>
          <a:lstStyle/>
          <a:p>
            <a:pPr algn="ctr">
              <a:spcBef>
                <a:spcPts val="600"/>
              </a:spcBef>
            </a:pPr>
            <a:r>
              <a:rPr lang="zh-CN" altLang="en-US" sz="2400" b="1">
                <a:solidFill>
                  <a:srgbClr val="C00000"/>
                </a:solidFill>
              </a:rPr>
              <a:t>学习这一部分的目标</a:t>
            </a:r>
          </a:p>
          <a:p>
            <a:pPr marL="342900" indent="-342900">
              <a:spcBef>
                <a:spcPts val="600"/>
              </a:spcBef>
              <a:buFont typeface="Arial" panose="020B0604020202020204" pitchFamily="34" charset="0"/>
              <a:buChar char="•"/>
            </a:pPr>
            <a:r>
              <a:rPr lang="zh-CN" altLang="en-US" sz="2000" b="1">
                <a:solidFill>
                  <a:schemeClr val="accent2">
                    <a:lumMod val="50000"/>
                  </a:schemeClr>
                </a:solidFill>
                <a:latin typeface="楷体" panose="02010609060101010101" pitchFamily="49" charset="-122"/>
                <a:ea typeface="楷体" panose="02010609060101010101" pitchFamily="49" charset="-122"/>
              </a:rPr>
              <a:t>能画出命题逻辑公式的抽象语法树，给出它的所有子公式</a:t>
            </a:r>
          </a:p>
          <a:p>
            <a:pPr marL="342900" indent="-342900">
              <a:spcBef>
                <a:spcPts val="600"/>
              </a:spcBef>
              <a:buFont typeface="Arial" panose="020B0604020202020204" pitchFamily="34" charset="0"/>
              <a:buChar char="•"/>
            </a:pPr>
            <a:r>
              <a:rPr lang="zh-CN" altLang="en-US" sz="2000" b="1">
                <a:solidFill>
                  <a:schemeClr val="accent2">
                    <a:lumMod val="50000"/>
                  </a:schemeClr>
                </a:solidFill>
                <a:latin typeface="楷体" panose="02010609060101010101" pitchFamily="49" charset="-122"/>
                <a:ea typeface="楷体" panose="02010609060101010101" pitchFamily="49" charset="-122"/>
              </a:rPr>
              <a:t>能确定命题逻辑公式在某个真值赋值函数下的真值</a:t>
            </a:r>
          </a:p>
          <a:p>
            <a:pPr marL="342900" indent="-342900">
              <a:spcBef>
                <a:spcPts val="600"/>
              </a:spcBef>
              <a:buFont typeface="Arial" panose="020B0604020202020204" pitchFamily="34" charset="0"/>
              <a:buChar char="•"/>
            </a:pPr>
            <a:r>
              <a:rPr lang="zh-CN" altLang="en-US" sz="2000" b="1">
                <a:solidFill>
                  <a:schemeClr val="accent2">
                    <a:lumMod val="50000"/>
                  </a:schemeClr>
                </a:solidFill>
                <a:latin typeface="楷体" panose="02010609060101010101" pitchFamily="49" charset="-122"/>
                <a:ea typeface="楷体" panose="02010609060101010101" pitchFamily="49" charset="-122"/>
              </a:rPr>
              <a:t>能构造公式的真值表、判断公式是否是永真式、矛盾式或非永真的可满足式</a:t>
            </a:r>
          </a:p>
        </p:txBody>
      </p:sp>
    </p:spTree>
    <p:extLst>
      <p:ext uri="{BB962C8B-B14F-4D97-AF65-F5344CB8AC3E}">
        <p14:creationId xmlns:p14="http://schemas.microsoft.com/office/powerpoint/2010/main" val="13983867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作业</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第三讲 命题逻辑公式语法和语义</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511C6389-7226-43B9-9250-70FB7F990DBF}" type="slidenum">
              <a:rPr lang="en-US" altLang="zh-CN" smtClean="0">
                <a:latin typeface="Arial" panose="020B0604020202020204" pitchFamily="34" charset="0"/>
                <a:ea typeface="楷体" panose="02010609060101010101" pitchFamily="49" charset="-122"/>
                <a:cs typeface="Arial" panose="020B0604020202020204" pitchFamily="34" charset="0"/>
              </a:rPr>
              <a:t>33</a:t>
            </a:fld>
            <a:r>
              <a:rPr lang="en-US" altLang="zh-CN">
                <a:latin typeface="Arial" panose="020B0604020202020204" pitchFamily="34" charset="0"/>
                <a:ea typeface="楷体" panose="02010609060101010101" pitchFamily="49" charset="-122"/>
                <a:cs typeface="Arial" panose="020B0604020202020204" pitchFamily="34" charset="0"/>
              </a:rPr>
              <a:t>/38</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作业</a:t>
            </a:r>
          </a:p>
        </p:txBody>
      </p:sp>
      <p:sp>
        <p:nvSpPr>
          <p:cNvPr id="2" name="文本框 1">
            <a:extLst>
              <a:ext uri="{FF2B5EF4-FFF2-40B4-BE49-F238E27FC236}">
                <a16:creationId xmlns:a16="http://schemas.microsoft.com/office/drawing/2014/main" id="{89EF1AFF-D150-4D24-BB32-695DDFCBCE6E}"/>
              </a:ext>
            </a:extLst>
          </p:cNvPr>
          <p:cNvSpPr txBox="1"/>
          <p:nvPr/>
        </p:nvSpPr>
        <p:spPr>
          <a:xfrm>
            <a:off x="1007165" y="3167390"/>
            <a:ext cx="6571986" cy="584775"/>
          </a:xfrm>
          <a:prstGeom prst="rect">
            <a:avLst/>
          </a:prstGeom>
          <a:solidFill>
            <a:schemeClr val="accent4">
              <a:lumMod val="20000"/>
              <a:lumOff val="80000"/>
            </a:schemeClr>
          </a:solidFill>
        </p:spPr>
        <p:txBody>
          <a:bodyPr wrap="square" rtlCol="0">
            <a:spAutoFit/>
          </a:bodyPr>
          <a:lstStyle/>
          <a:p>
            <a:r>
              <a:rPr lang="zh-CN" altLang="en-US" sz="3200" b="1">
                <a:solidFill>
                  <a:srgbClr val="C00000"/>
                </a:solidFill>
                <a:latin typeface="Arial" panose="020B0604020202020204" pitchFamily="34" charset="0"/>
                <a:ea typeface="楷体" panose="02010609060101010101" pitchFamily="49" charset="-122"/>
                <a:cs typeface="Arial" panose="020B0604020202020204" pitchFamily="34" charset="0"/>
              </a:rPr>
              <a:t>教材练习</a:t>
            </a:r>
            <a:r>
              <a:rPr lang="en-US" altLang="zh-CN" sz="3200" b="1">
                <a:solidFill>
                  <a:srgbClr val="C00000"/>
                </a:solidFill>
                <a:latin typeface="Arial" panose="020B0604020202020204" pitchFamily="34" charset="0"/>
                <a:ea typeface="楷体" panose="02010609060101010101" pitchFamily="49" charset="-122"/>
                <a:cs typeface="Arial" panose="020B0604020202020204" pitchFamily="34" charset="0"/>
              </a:rPr>
              <a:t>2.1</a:t>
            </a:r>
            <a:r>
              <a:rPr lang="zh-CN" altLang="en-US" sz="3200" b="1">
                <a:solidFill>
                  <a:srgbClr val="C00000"/>
                </a:solidFill>
                <a:latin typeface="Arial" panose="020B0604020202020204" pitchFamily="34" charset="0"/>
                <a:ea typeface="楷体" panose="02010609060101010101" pitchFamily="49" charset="-122"/>
                <a:cs typeface="Arial" panose="020B0604020202020204" pitchFamily="34" charset="0"/>
              </a:rPr>
              <a:t>、练习</a:t>
            </a:r>
            <a:r>
              <a:rPr lang="en-US" altLang="zh-CN" sz="3200" b="1">
                <a:solidFill>
                  <a:srgbClr val="C00000"/>
                </a:solidFill>
                <a:latin typeface="Arial" panose="020B0604020202020204" pitchFamily="34" charset="0"/>
                <a:ea typeface="楷体" panose="02010609060101010101" pitchFamily="49" charset="-122"/>
                <a:cs typeface="Arial" panose="020B0604020202020204" pitchFamily="34" charset="0"/>
              </a:rPr>
              <a:t>2.4</a:t>
            </a:r>
            <a:r>
              <a:rPr lang="zh-CN" altLang="en-US" sz="3200" b="1">
                <a:solidFill>
                  <a:srgbClr val="C00000"/>
                </a:solidFill>
                <a:latin typeface="Arial" panose="020B0604020202020204" pitchFamily="34" charset="0"/>
                <a:ea typeface="楷体" panose="02010609060101010101" pitchFamily="49" charset="-122"/>
                <a:cs typeface="Arial" panose="020B0604020202020204" pitchFamily="34" charset="0"/>
              </a:rPr>
              <a:t>和练习</a:t>
            </a:r>
            <a:r>
              <a:rPr lang="en-US" altLang="zh-CN" sz="3200" b="1">
                <a:solidFill>
                  <a:srgbClr val="C00000"/>
                </a:solidFill>
                <a:latin typeface="Arial" panose="020B0604020202020204" pitchFamily="34" charset="0"/>
                <a:ea typeface="楷体" panose="02010609060101010101" pitchFamily="49" charset="-122"/>
                <a:cs typeface="Arial" panose="020B0604020202020204" pitchFamily="34" charset="0"/>
              </a:rPr>
              <a:t>2.8</a:t>
            </a:r>
            <a:endParaRPr lang="zh-CN" altLang="en-US" sz="3200" b="1" dirty="0">
              <a:solidFill>
                <a:srgbClr val="C00000"/>
              </a:solidFill>
              <a:latin typeface="Arial" panose="020B0604020202020204" pitchFamily="34" charset="0"/>
              <a:ea typeface="楷体" panose="02010609060101010101" pitchFamily="49" charset="-122"/>
              <a:cs typeface="Arial" panose="020B0604020202020204" pitchFamily="34" charset="0"/>
            </a:endParaRPr>
          </a:p>
        </p:txBody>
      </p:sp>
    </p:spTree>
    <p:extLst>
      <p:ext uri="{BB962C8B-B14F-4D97-AF65-F5344CB8AC3E}">
        <p14:creationId xmlns:p14="http://schemas.microsoft.com/office/powerpoint/2010/main" val="17133619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第三讲 命题逻辑公式语法和语义</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a:t>
            </a: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2" name="文本框 1">
            <a:extLst>
              <a:ext uri="{FF2B5EF4-FFF2-40B4-BE49-F238E27FC236}">
                <a16:creationId xmlns:a16="http://schemas.microsoft.com/office/drawing/2014/main" id="{F3778FC1-0A49-4C7B-8763-0ABD47A13328}"/>
              </a:ext>
            </a:extLst>
          </p:cNvPr>
          <p:cNvSpPr txBox="1"/>
          <p:nvPr/>
        </p:nvSpPr>
        <p:spPr>
          <a:xfrm>
            <a:off x="1921252" y="2001283"/>
            <a:ext cx="8571678" cy="2383794"/>
          </a:xfrm>
          <a:prstGeom prst="rect">
            <a:avLst/>
          </a:prstGeom>
          <a:noFill/>
        </p:spPr>
        <p:txBody>
          <a:bodyPr wrap="square" rtlCol="0">
            <a:spAutoFit/>
          </a:bodyPr>
          <a:lstStyle/>
          <a:p>
            <a:pPr algn="ctr">
              <a:lnSpc>
                <a:spcPct val="200000"/>
              </a:lnSpc>
            </a:pPr>
            <a:r>
              <a:rPr lang="zh-CN" altLang="en-US" sz="4000">
                <a:solidFill>
                  <a:srgbClr val="C00000"/>
                </a:solidFill>
                <a:latin typeface="华文新魏" panose="02010800040101010101" pitchFamily="2" charset="-122"/>
                <a:ea typeface="华文新魏" panose="02010800040101010101" pitchFamily="2" charset="-122"/>
              </a:rPr>
              <a:t>谢谢大家！</a:t>
            </a:r>
            <a:endParaRPr lang="en-US" altLang="zh-CN" sz="4000">
              <a:solidFill>
                <a:srgbClr val="C00000"/>
              </a:solidFill>
              <a:latin typeface="华文新魏" panose="02010800040101010101" pitchFamily="2" charset="-122"/>
              <a:ea typeface="华文新魏" panose="02010800040101010101" pitchFamily="2" charset="-122"/>
            </a:endParaRPr>
          </a:p>
          <a:p>
            <a:pPr algn="ctr">
              <a:lnSpc>
                <a:spcPct val="200000"/>
              </a:lnSpc>
            </a:pPr>
            <a:r>
              <a:rPr lang="zh-CN" altLang="en-US" sz="4000">
                <a:solidFill>
                  <a:srgbClr val="C00000"/>
                </a:solidFill>
                <a:latin typeface="华文新魏" panose="02010800040101010101" pitchFamily="2" charset="-122"/>
                <a:ea typeface="华文新魏" panose="02010800040101010101" pitchFamily="2" charset="-122"/>
              </a:rPr>
              <a:t>有什么问题和建议请及时反馈给老师！</a:t>
            </a:r>
          </a:p>
        </p:txBody>
      </p:sp>
    </p:spTree>
    <p:extLst>
      <p:ext uri="{BB962C8B-B14F-4D97-AF65-F5344CB8AC3E}">
        <p14:creationId xmlns:p14="http://schemas.microsoft.com/office/powerpoint/2010/main" val="3807570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命题逻辑基本概念</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第三讲 命题逻辑公式语法和语义</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4</a:t>
            </a:fld>
            <a:r>
              <a:rPr lang="en-US" altLang="zh-CN">
                <a:latin typeface="Arial" panose="020B0604020202020204" pitchFamily="34" charset="0"/>
                <a:ea typeface="楷体" panose="02010609060101010101" pitchFamily="49" charset="-122"/>
                <a:cs typeface="Arial" panose="020B0604020202020204" pitchFamily="34" charset="0"/>
              </a:rPr>
              <a:t>/38</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命题逻辑基本概念</a:t>
            </a:r>
          </a:p>
        </p:txBody>
      </p:sp>
      <p:sp>
        <p:nvSpPr>
          <p:cNvPr id="11" name="矩形: 圆角 10">
            <a:extLst>
              <a:ext uri="{FF2B5EF4-FFF2-40B4-BE49-F238E27FC236}">
                <a16:creationId xmlns:a16="http://schemas.microsoft.com/office/drawing/2014/main" id="{93693DCF-783D-467F-B7CE-54FDA10BA63C}"/>
              </a:ext>
            </a:extLst>
          </p:cNvPr>
          <p:cNvSpPr/>
          <p:nvPr/>
        </p:nvSpPr>
        <p:spPr>
          <a:xfrm>
            <a:off x="618372" y="1145768"/>
            <a:ext cx="3774519" cy="45928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solidFill>
                  <a:schemeClr val="accent2">
                    <a:lumMod val="50000"/>
                  </a:schemeClr>
                </a:solidFill>
              </a:rPr>
              <a:t>命题逻辑有哪些基本概念？</a:t>
            </a:r>
          </a:p>
        </p:txBody>
      </p:sp>
      <p:sp>
        <p:nvSpPr>
          <p:cNvPr id="12" name="文本框 11">
            <a:extLst>
              <a:ext uri="{FF2B5EF4-FFF2-40B4-BE49-F238E27FC236}">
                <a16:creationId xmlns:a16="http://schemas.microsoft.com/office/drawing/2014/main" id="{DDDEC64D-C3BF-431C-8EFF-CAD225ECC653}"/>
              </a:ext>
            </a:extLst>
          </p:cNvPr>
          <p:cNvSpPr txBox="1"/>
          <p:nvPr/>
        </p:nvSpPr>
        <p:spPr>
          <a:xfrm>
            <a:off x="618373" y="1771231"/>
            <a:ext cx="6800522" cy="4555093"/>
          </a:xfrm>
          <a:prstGeom prst="rect">
            <a:avLst/>
          </a:prstGeom>
          <a:solidFill>
            <a:schemeClr val="bg1">
              <a:lumMod val="95000"/>
              <a:alpha val="50000"/>
            </a:schemeClr>
          </a:solidFill>
        </p:spPr>
        <p:txBody>
          <a:bodyPr wrap="square" rtlCol="0">
            <a:spAutoFit/>
          </a:bodyPr>
          <a:lstStyle/>
          <a:p>
            <a:pPr marL="285744" indent="-285744">
              <a:spcBef>
                <a:spcPts val="300"/>
              </a:spcBef>
              <a:spcAft>
                <a:spcPts val="300"/>
              </a:spcAft>
              <a:buFont typeface="Arial" panose="020B0604020202020204" pitchFamily="34" charset="0"/>
              <a:buChar char="•"/>
            </a:pPr>
            <a:r>
              <a:rPr lang="zh-CN" altLang="en-US" sz="2000" b="1" dirty="0">
                <a:solidFill>
                  <a:schemeClr val="accent1">
                    <a:lumMod val="50000"/>
                  </a:schemeClr>
                </a:solidFill>
                <a:latin typeface="Arial" panose="020B0604020202020204" pitchFamily="34" charset="0"/>
                <a:ea typeface="楷体" panose="02010609060101010101" pitchFamily="49" charset="-122"/>
                <a:cs typeface="Arial" panose="020B0604020202020204" pitchFamily="34" charset="0"/>
              </a:rPr>
              <a:t>命题及其真值</a:t>
            </a:r>
            <a:endParaRPr lang="en-US" altLang="zh-CN" sz="2000" b="1" dirty="0">
              <a:solidFill>
                <a:schemeClr val="accent1">
                  <a:lumMod val="50000"/>
                </a:schemeClr>
              </a:solidFill>
              <a:latin typeface="Arial" panose="020B0604020202020204" pitchFamily="34" charset="0"/>
              <a:ea typeface="楷体" panose="02010609060101010101" pitchFamily="49" charset="-122"/>
              <a:cs typeface="Arial" panose="020B0604020202020204" pitchFamily="34" charset="0"/>
            </a:endParaRPr>
          </a:p>
          <a:p>
            <a:pPr marL="742932" lvl="1" indent="-285744">
              <a:spcBef>
                <a:spcPts val="300"/>
              </a:spcBef>
              <a:spcAft>
                <a:spcPts val="300"/>
              </a:spcAft>
              <a:buFont typeface="Arial" panose="020B0604020202020204" pitchFamily="34" charset="0"/>
              <a:buChar char="•"/>
            </a:pPr>
            <a:r>
              <a:rPr lang="zh-CN" altLang="en-US" b="1" dirty="0">
                <a:solidFill>
                  <a:schemeClr val="accent6">
                    <a:lumMod val="50000"/>
                  </a:schemeClr>
                </a:solidFill>
                <a:latin typeface="+mn-ea"/>
                <a:cs typeface="Arial" panose="020B0604020202020204" pitchFamily="34" charset="0"/>
              </a:rPr>
              <a:t>对事物性质或关系进行判断，有真假值的陈述句</a:t>
            </a:r>
            <a:endParaRPr lang="en-US" altLang="zh-CN" b="1" dirty="0">
              <a:solidFill>
                <a:schemeClr val="accent6">
                  <a:lumMod val="50000"/>
                </a:schemeClr>
              </a:solidFill>
              <a:latin typeface="+mn-ea"/>
              <a:cs typeface="Arial" panose="020B0604020202020204" pitchFamily="34" charset="0"/>
            </a:endParaRPr>
          </a:p>
          <a:p>
            <a:pPr marL="1085824" lvl="2" indent="-171446">
              <a:spcBef>
                <a:spcPts val="300"/>
              </a:spcBef>
              <a:spcAft>
                <a:spcPts val="300"/>
              </a:spcAft>
              <a:buFont typeface="Arial" panose="020B0604020202020204" pitchFamily="34" charset="0"/>
              <a:buChar char="•"/>
            </a:pPr>
            <a:r>
              <a:rPr lang="zh-CN" altLang="en-US" sz="1600" b="1" dirty="0">
                <a:solidFill>
                  <a:srgbClr val="C00000"/>
                </a:solidFill>
                <a:latin typeface="Arial" panose="020B0604020202020204" pitchFamily="34" charset="0"/>
                <a:ea typeface="楷体" panose="02010609060101010101" pitchFamily="49" charset="-122"/>
                <a:cs typeface="Arial" panose="020B0604020202020204" pitchFamily="34" charset="0"/>
              </a:rPr>
              <a:t>非陈述句（感叹句、疑问句、祈使句）不是命题</a:t>
            </a:r>
            <a:endParaRPr lang="en-US" altLang="zh-CN" sz="1600" b="1" dirty="0">
              <a:solidFill>
                <a:srgbClr val="C00000"/>
              </a:solidFill>
              <a:latin typeface="Arial" panose="020B0604020202020204" pitchFamily="34" charset="0"/>
              <a:ea typeface="楷体" panose="02010609060101010101" pitchFamily="49" charset="-122"/>
              <a:cs typeface="Arial" panose="020B0604020202020204" pitchFamily="34" charset="0"/>
            </a:endParaRPr>
          </a:p>
          <a:p>
            <a:pPr marL="1085824" lvl="2" indent="-171446">
              <a:spcBef>
                <a:spcPts val="300"/>
              </a:spcBef>
              <a:spcAft>
                <a:spcPts val="300"/>
              </a:spcAft>
              <a:buFont typeface="Arial" panose="020B0604020202020204" pitchFamily="34" charset="0"/>
              <a:buChar char="•"/>
            </a:pPr>
            <a:r>
              <a:rPr lang="zh-CN" altLang="en-US" sz="1600" b="1" dirty="0">
                <a:solidFill>
                  <a:srgbClr val="C00000"/>
                </a:solidFill>
                <a:latin typeface="Arial" panose="020B0604020202020204" pitchFamily="34" charset="0"/>
                <a:ea typeface="楷体" panose="02010609060101010101" pitchFamily="49" charset="-122"/>
                <a:cs typeface="Arial" panose="020B0604020202020204" pitchFamily="34" charset="0"/>
              </a:rPr>
              <a:t>带变量的句子、认为是悖论的句子，没有真假值，不是命题</a:t>
            </a:r>
          </a:p>
          <a:p>
            <a:pPr marL="742932" lvl="1" indent="-285744">
              <a:spcBef>
                <a:spcPts val="300"/>
              </a:spcBef>
              <a:spcAft>
                <a:spcPts val="300"/>
              </a:spcAft>
              <a:buFont typeface="Arial" panose="020B0604020202020204" pitchFamily="34" charset="0"/>
              <a:buChar char="•"/>
            </a:pPr>
            <a:r>
              <a:rPr lang="zh-CN" altLang="en-US" b="1" dirty="0">
                <a:solidFill>
                  <a:schemeClr val="accent6">
                    <a:lumMod val="50000"/>
                  </a:schemeClr>
                </a:solidFill>
                <a:latin typeface="+mn-ea"/>
                <a:cs typeface="Arial" panose="020B0604020202020204" pitchFamily="34" charset="0"/>
              </a:rPr>
              <a:t>命题的真值包含两个值，一个为真</a:t>
            </a:r>
            <a:r>
              <a:rPr lang="en-US" altLang="zh-CN" b="1" dirty="0">
                <a:solidFill>
                  <a:schemeClr val="accent6">
                    <a:lumMod val="50000"/>
                  </a:schemeClr>
                </a:solidFill>
                <a:latin typeface="+mn-ea"/>
                <a:cs typeface="Arial" panose="020B0604020202020204" pitchFamily="34" charset="0"/>
              </a:rPr>
              <a:t>(true)</a:t>
            </a:r>
            <a:r>
              <a:rPr lang="zh-CN" altLang="en-US" b="1" dirty="0">
                <a:solidFill>
                  <a:schemeClr val="accent6">
                    <a:lumMod val="50000"/>
                  </a:schemeClr>
                </a:solidFill>
                <a:latin typeface="+mn-ea"/>
                <a:cs typeface="Arial" panose="020B0604020202020204" pitchFamily="34" charset="0"/>
              </a:rPr>
              <a:t>，一个为假</a:t>
            </a:r>
            <a:r>
              <a:rPr lang="en-US" altLang="zh-CN" b="1" dirty="0">
                <a:solidFill>
                  <a:schemeClr val="accent6">
                    <a:lumMod val="50000"/>
                  </a:schemeClr>
                </a:solidFill>
                <a:latin typeface="+mn-ea"/>
                <a:cs typeface="Arial" panose="020B0604020202020204" pitchFamily="34" charset="0"/>
              </a:rPr>
              <a:t>(false)</a:t>
            </a:r>
          </a:p>
          <a:p>
            <a:pPr marL="1085824" lvl="2" indent="-171446">
              <a:spcBef>
                <a:spcPts val="300"/>
              </a:spcBef>
              <a:spcAft>
                <a:spcPts val="300"/>
              </a:spcAft>
              <a:buFont typeface="Arial" panose="020B0604020202020204" pitchFamily="34" charset="0"/>
              <a:buChar char="•"/>
            </a:pPr>
            <a:r>
              <a:rPr lang="zh-CN" altLang="en-US" sz="1600" b="1" dirty="0">
                <a:solidFill>
                  <a:srgbClr val="C00000"/>
                </a:solidFill>
                <a:latin typeface="Arial" panose="020B0604020202020204" pitchFamily="34" charset="0"/>
                <a:ea typeface="楷体" panose="02010609060101010101" pitchFamily="49" charset="-122"/>
                <a:cs typeface="Arial" panose="020B0604020202020204" pitchFamily="34" charset="0"/>
              </a:rPr>
              <a:t>使用</a:t>
            </a:r>
            <a:r>
              <a:rPr lang="en-US" altLang="zh-CN" sz="1600" b="1" dirty="0">
                <a:solidFill>
                  <a:srgbClr val="C00000"/>
                </a:solidFill>
                <a:latin typeface="Arial" panose="020B0604020202020204" pitchFamily="34" charset="0"/>
                <a:ea typeface="楷体" panose="02010609060101010101" pitchFamily="49" charset="-122"/>
                <a:cs typeface="Arial" panose="020B0604020202020204" pitchFamily="34" charset="0"/>
              </a:rPr>
              <a:t>0</a:t>
            </a:r>
            <a:r>
              <a:rPr lang="zh-CN" altLang="en-US" sz="1600" b="1" dirty="0">
                <a:solidFill>
                  <a:srgbClr val="C00000"/>
                </a:solidFill>
                <a:latin typeface="Arial" panose="020B0604020202020204" pitchFamily="34" charset="0"/>
                <a:ea typeface="楷体" panose="02010609060101010101" pitchFamily="49" charset="-122"/>
                <a:cs typeface="Arial" panose="020B0604020202020204" pitchFamily="34" charset="0"/>
              </a:rPr>
              <a:t>或</a:t>
            </a:r>
            <a:r>
              <a:rPr lang="en-US" altLang="zh-CN" sz="1600" b="1" dirty="0">
                <a:solidFill>
                  <a:srgbClr val="C00000"/>
                </a:solidFill>
                <a:latin typeface="Arial" panose="020B0604020202020204" pitchFamily="34" charset="0"/>
                <a:ea typeface="楷体" panose="02010609060101010101" pitchFamily="49" charset="-122"/>
                <a:cs typeface="Arial" panose="020B0604020202020204" pitchFamily="34" charset="0"/>
              </a:rPr>
              <a:t>F</a:t>
            </a:r>
            <a:r>
              <a:rPr lang="zh-CN" altLang="en-US" sz="1600" b="1" dirty="0">
                <a:solidFill>
                  <a:srgbClr val="C00000"/>
                </a:solidFill>
                <a:latin typeface="Arial" panose="020B0604020202020204" pitchFamily="34" charset="0"/>
                <a:ea typeface="楷体" panose="02010609060101010101" pitchFamily="49" charset="-122"/>
                <a:cs typeface="Arial" panose="020B0604020202020204" pitchFamily="34" charset="0"/>
              </a:rPr>
              <a:t>表示假，</a:t>
            </a:r>
            <a:r>
              <a:rPr lang="en-US" altLang="zh-CN" sz="1600" b="1" dirty="0">
                <a:solidFill>
                  <a:srgbClr val="C00000"/>
                </a:solidFill>
                <a:latin typeface="Arial" panose="020B0604020202020204" pitchFamily="34" charset="0"/>
                <a:ea typeface="楷体" panose="02010609060101010101" pitchFamily="49" charset="-122"/>
                <a:cs typeface="Arial" panose="020B0604020202020204" pitchFamily="34" charset="0"/>
              </a:rPr>
              <a:t>1</a:t>
            </a:r>
            <a:r>
              <a:rPr lang="zh-CN" altLang="en-US" sz="1600" b="1" dirty="0">
                <a:solidFill>
                  <a:srgbClr val="C00000"/>
                </a:solidFill>
                <a:latin typeface="Arial" panose="020B0604020202020204" pitchFamily="34" charset="0"/>
                <a:ea typeface="楷体" panose="02010609060101010101" pitchFamily="49" charset="-122"/>
                <a:cs typeface="Arial" panose="020B0604020202020204" pitchFamily="34" charset="0"/>
              </a:rPr>
              <a:t>或</a:t>
            </a:r>
            <a:r>
              <a:rPr lang="en-US" altLang="zh-CN" sz="1600" b="1" dirty="0">
                <a:solidFill>
                  <a:srgbClr val="C00000"/>
                </a:solidFill>
                <a:latin typeface="Arial" panose="020B0604020202020204" pitchFamily="34" charset="0"/>
                <a:ea typeface="楷体" panose="02010609060101010101" pitchFamily="49" charset="-122"/>
                <a:cs typeface="Arial" panose="020B0604020202020204" pitchFamily="34" charset="0"/>
              </a:rPr>
              <a:t>T</a:t>
            </a:r>
            <a:r>
              <a:rPr lang="zh-CN" altLang="en-US" sz="1600" b="1" dirty="0">
                <a:solidFill>
                  <a:srgbClr val="C00000"/>
                </a:solidFill>
                <a:latin typeface="Arial" panose="020B0604020202020204" pitchFamily="34" charset="0"/>
                <a:ea typeface="楷体" panose="02010609060101010101" pitchFamily="49" charset="-122"/>
                <a:cs typeface="Arial" panose="020B0604020202020204" pitchFamily="34" charset="0"/>
              </a:rPr>
              <a:t>表示真，真值集是</a:t>
            </a:r>
            <a:r>
              <a:rPr lang="en-US" altLang="zh-CN" sz="1600" b="1" dirty="0">
                <a:solidFill>
                  <a:srgbClr val="C00000"/>
                </a:solidFill>
                <a:latin typeface="Arial" panose="020B0604020202020204" pitchFamily="34" charset="0"/>
                <a:ea typeface="楷体" panose="02010609060101010101" pitchFamily="49" charset="-122"/>
                <a:cs typeface="Arial" panose="020B0604020202020204" pitchFamily="34" charset="0"/>
              </a:rPr>
              <a:t>2 = {0, 1}</a:t>
            </a:r>
          </a:p>
          <a:p>
            <a:pPr marL="285744" indent="-285744">
              <a:spcBef>
                <a:spcPts val="300"/>
              </a:spcBef>
              <a:spcAft>
                <a:spcPts val="300"/>
              </a:spcAft>
              <a:buFont typeface="Arial" panose="020B0604020202020204" pitchFamily="34" charset="0"/>
              <a:buChar char="•"/>
            </a:pPr>
            <a:r>
              <a:rPr lang="zh-CN" altLang="en-US" sz="2000" b="1" dirty="0">
                <a:solidFill>
                  <a:schemeClr val="accent1">
                    <a:lumMod val="50000"/>
                  </a:schemeClr>
                </a:solidFill>
                <a:latin typeface="Arial" panose="020B0604020202020204" pitchFamily="34" charset="0"/>
                <a:ea typeface="楷体" panose="02010609060101010101" pitchFamily="49" charset="-122"/>
                <a:cs typeface="Arial" panose="020B0604020202020204" pitchFamily="34" charset="0"/>
              </a:rPr>
              <a:t>原子命题和复合命题</a:t>
            </a:r>
          </a:p>
          <a:p>
            <a:pPr marL="742932" lvl="1" indent="-285744">
              <a:spcBef>
                <a:spcPts val="300"/>
              </a:spcBef>
              <a:spcAft>
                <a:spcPts val="300"/>
              </a:spcAft>
              <a:buFont typeface="Arial" panose="020B0604020202020204" pitchFamily="34" charset="0"/>
              <a:buChar char="•"/>
            </a:pPr>
            <a:r>
              <a:rPr lang="zh-CN" altLang="en-US" b="1" dirty="0">
                <a:solidFill>
                  <a:schemeClr val="accent6">
                    <a:lumMod val="50000"/>
                  </a:schemeClr>
                </a:solidFill>
                <a:latin typeface="+mn-ea"/>
                <a:cs typeface="Arial" panose="020B0604020202020204" pitchFamily="34" charset="0"/>
              </a:rPr>
              <a:t>不含有逻辑联结词不能分割的命题是原子命题（简单命题）</a:t>
            </a:r>
            <a:endParaRPr lang="en-US" altLang="zh-CN" b="1" dirty="0">
              <a:solidFill>
                <a:schemeClr val="accent6">
                  <a:lumMod val="50000"/>
                </a:schemeClr>
              </a:solidFill>
              <a:latin typeface="+mn-ea"/>
              <a:cs typeface="Arial" panose="020B0604020202020204" pitchFamily="34" charset="0"/>
            </a:endParaRPr>
          </a:p>
          <a:p>
            <a:pPr marL="1085824" lvl="2" indent="-171446">
              <a:spcBef>
                <a:spcPts val="300"/>
              </a:spcBef>
              <a:spcAft>
                <a:spcPts val="300"/>
              </a:spcAft>
              <a:buFont typeface="Arial" panose="020B0604020202020204" pitchFamily="34" charset="0"/>
              <a:buChar char="•"/>
            </a:pPr>
            <a:r>
              <a:rPr lang="zh-CN" altLang="en-US" sz="1600" b="1" dirty="0">
                <a:solidFill>
                  <a:srgbClr val="C00000"/>
                </a:solidFill>
                <a:latin typeface="Arial" panose="020B0604020202020204" pitchFamily="34" charset="0"/>
                <a:ea typeface="楷体" panose="02010609060101010101" pitchFamily="49" charset="-122"/>
                <a:cs typeface="Arial" panose="020B0604020202020204" pitchFamily="34" charset="0"/>
              </a:rPr>
              <a:t>逻辑本身不研究原子命题的真值</a:t>
            </a:r>
          </a:p>
          <a:p>
            <a:pPr marL="742932" lvl="1" indent="-285744">
              <a:spcBef>
                <a:spcPts val="300"/>
              </a:spcBef>
              <a:spcAft>
                <a:spcPts val="300"/>
              </a:spcAft>
              <a:buFont typeface="Arial" panose="020B0604020202020204" pitchFamily="34" charset="0"/>
              <a:buChar char="•"/>
            </a:pPr>
            <a:r>
              <a:rPr lang="zh-CN" altLang="en-US" b="1" dirty="0">
                <a:solidFill>
                  <a:schemeClr val="accent6">
                    <a:lumMod val="50000"/>
                  </a:schemeClr>
                </a:solidFill>
                <a:latin typeface="+mn-ea"/>
                <a:cs typeface="Arial" panose="020B0604020202020204" pitchFamily="34" charset="0"/>
              </a:rPr>
              <a:t>含有逻辑联结词，可分割为子命题的命题是复合命题</a:t>
            </a:r>
            <a:endParaRPr lang="en-US" altLang="zh-CN" b="1" dirty="0">
              <a:solidFill>
                <a:schemeClr val="accent6">
                  <a:lumMod val="50000"/>
                </a:schemeClr>
              </a:solidFill>
              <a:latin typeface="+mn-ea"/>
              <a:cs typeface="Arial" panose="020B0604020202020204" pitchFamily="34" charset="0"/>
            </a:endParaRPr>
          </a:p>
          <a:p>
            <a:pPr marL="1085824" lvl="2" indent="-171446">
              <a:spcBef>
                <a:spcPts val="300"/>
              </a:spcBef>
              <a:spcAft>
                <a:spcPts val="300"/>
              </a:spcAft>
              <a:buFont typeface="Arial" panose="020B0604020202020204" pitchFamily="34" charset="0"/>
              <a:buChar char="•"/>
            </a:pPr>
            <a:r>
              <a:rPr lang="zh-CN" altLang="en-US" sz="1600" b="1" dirty="0">
                <a:solidFill>
                  <a:srgbClr val="C00000"/>
                </a:solidFill>
                <a:latin typeface="Arial" panose="020B0604020202020204" pitchFamily="34" charset="0"/>
                <a:ea typeface="楷体" panose="02010609060101010101" pitchFamily="49" charset="-122"/>
                <a:cs typeface="Arial" panose="020B0604020202020204" pitchFamily="34" charset="0"/>
              </a:rPr>
              <a:t>复合命题的真值由原子命题的真值及其中的逻辑联结词决定</a:t>
            </a:r>
          </a:p>
          <a:p>
            <a:pPr marL="285744" indent="-285744">
              <a:spcBef>
                <a:spcPts val="300"/>
              </a:spcBef>
              <a:spcAft>
                <a:spcPts val="300"/>
              </a:spcAft>
              <a:buFont typeface="Arial" panose="020B0604020202020204" pitchFamily="34" charset="0"/>
              <a:buChar char="•"/>
            </a:pPr>
            <a:r>
              <a:rPr lang="zh-CN" altLang="en-US" sz="2000" b="1" dirty="0">
                <a:solidFill>
                  <a:schemeClr val="accent1">
                    <a:lumMod val="50000"/>
                  </a:schemeClr>
                </a:solidFill>
                <a:latin typeface="Arial" panose="020B0604020202020204" pitchFamily="34" charset="0"/>
                <a:ea typeface="楷体" panose="02010609060101010101" pitchFamily="49" charset="-122"/>
                <a:cs typeface="Arial" panose="020B0604020202020204" pitchFamily="34" charset="0"/>
              </a:rPr>
              <a:t>逻辑联结词：逻辑与、或、非、蕴涵和双蕴涵</a:t>
            </a:r>
            <a:endParaRPr lang="en-US" altLang="zh-CN"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endParaRPr>
          </a:p>
          <a:p>
            <a:pPr marL="742932" lvl="1" indent="-285744">
              <a:spcBef>
                <a:spcPts val="300"/>
              </a:spcBef>
              <a:spcAft>
                <a:spcPts val="300"/>
              </a:spcAft>
              <a:buFont typeface="Arial" panose="020B0604020202020204" pitchFamily="34" charset="0"/>
              <a:buChar char="•"/>
            </a:pPr>
            <a:r>
              <a:rPr lang="zh-CN" altLang="en-US" b="1" dirty="0">
                <a:solidFill>
                  <a:schemeClr val="accent6">
                    <a:lumMod val="50000"/>
                  </a:schemeClr>
                </a:solidFill>
                <a:latin typeface="+mn-ea"/>
                <a:cs typeface="Arial" panose="020B0604020202020204" pitchFamily="34" charset="0"/>
              </a:rPr>
              <a:t>命题逻辑本质上是研究逻辑联结词的性质</a:t>
            </a:r>
            <a:endParaRPr lang="en-US" altLang="zh-CN" b="1" dirty="0">
              <a:solidFill>
                <a:schemeClr val="accent6">
                  <a:lumMod val="50000"/>
                </a:schemeClr>
              </a:solidFill>
              <a:latin typeface="+mn-ea"/>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49F7B67A-AB01-4810-89AC-BC4D4154CCDD}"/>
                  </a:ext>
                </a:extLst>
              </p:cNvPr>
              <p:cNvSpPr txBox="1"/>
              <p:nvPr/>
            </p:nvSpPr>
            <p:spPr>
              <a:xfrm>
                <a:off x="7941720" y="1771231"/>
                <a:ext cx="3361853" cy="1015663"/>
              </a:xfrm>
              <a:prstGeom prst="rect">
                <a:avLst/>
              </a:prstGeom>
              <a:solidFill>
                <a:srgbClr val="E5EFE5"/>
              </a:solidFill>
              <a:ln>
                <a:solidFill>
                  <a:schemeClr val="accent2">
                    <a:lumMod val="75000"/>
                  </a:schemeClr>
                </a:solidFill>
              </a:ln>
            </p:spPr>
            <p:txBody>
              <a:bodyPr wrap="square" rtlCol="0">
                <a:spAutoFit/>
              </a:bodyPr>
              <a:lstStyle/>
              <a:p>
                <a:pPr>
                  <a:spcBef>
                    <a:spcPts val="600"/>
                  </a:spcBef>
                </a:pPr>
                <a:r>
                  <a:rPr lang="zh-CN" altLang="en-US" dirty="0">
                    <a:solidFill>
                      <a:srgbClr val="C00000"/>
                    </a:solidFill>
                    <a:latin typeface="楷体" panose="02010609060101010101" pitchFamily="49" charset="-122"/>
                    <a:ea typeface="楷体" panose="02010609060101010101" pitchFamily="49" charset="-122"/>
                  </a:rPr>
                  <a:t>被认为没有真假值的句子</a:t>
                </a:r>
                <a:endParaRPr lang="en-US" altLang="zh-CN" dirty="0">
                  <a:solidFill>
                    <a:srgbClr val="C00000"/>
                  </a:solidFill>
                  <a:latin typeface="楷体" panose="02010609060101010101" pitchFamily="49" charset="-122"/>
                  <a:ea typeface="楷体" panose="02010609060101010101" pitchFamily="49" charset="-122"/>
                </a:endParaRPr>
              </a:p>
              <a:p>
                <a:pPr marL="285750" indent="-285750">
                  <a:spcBef>
                    <a:spcPts val="600"/>
                  </a:spcBef>
                  <a:buFont typeface="Arial" panose="020B0604020202020204" pitchFamily="34" charset="0"/>
                  <a:buChar char="•"/>
                </a:pPr>
                <a:r>
                  <a:rPr lang="zh-CN" altLang="en-US" sz="1600" dirty="0">
                    <a:solidFill>
                      <a:srgbClr val="002060"/>
                    </a:solidFill>
                    <a:latin typeface="黑体" panose="02010609060101010101" pitchFamily="49" charset="-122"/>
                    <a:ea typeface="黑体" panose="02010609060101010101" pitchFamily="49" charset="-122"/>
                  </a:rPr>
                  <a:t>含有变量</a:t>
                </a:r>
                <a:r>
                  <a:rPr lang="zh-CN" altLang="en-US" sz="1600" dirty="0">
                    <a:solidFill>
                      <a:srgbClr val="002060"/>
                    </a:solidFill>
                    <a:latin typeface="宋体" panose="02010600030101010101" pitchFamily="2" charset="-122"/>
                    <a:ea typeface="宋体" panose="02010600030101010101" pitchFamily="2" charset="-122"/>
                  </a:rPr>
                  <a:t>：</a:t>
                </a:r>
                <a14:m>
                  <m:oMath xmlns:m="http://schemas.openxmlformats.org/officeDocument/2006/math">
                    <m:r>
                      <m:rPr>
                        <m:nor/>
                      </m:rPr>
                      <a:rPr lang="en-US" altLang="zh-CN" sz="1600">
                        <a:solidFill>
                          <a:srgbClr val="002060"/>
                        </a:solidFill>
                        <a:latin typeface="宋体" panose="02010600030101010101" pitchFamily="2" charset="-122"/>
                        <a:ea typeface="宋体" panose="02010600030101010101" pitchFamily="2" charset="-122"/>
                      </a:rPr>
                      <m:t>“</m:t>
                    </m:r>
                    <m:r>
                      <a:rPr lang="en-US" altLang="zh-CN" sz="1600" i="1" smtClean="0">
                        <a:solidFill>
                          <a:srgbClr val="002060"/>
                        </a:solidFill>
                        <a:latin typeface="Cambria Math" panose="02040503050406030204" pitchFamily="18" charset="0"/>
                        <a:ea typeface="宋体" panose="02010600030101010101" pitchFamily="2" charset="-122"/>
                      </a:rPr>
                      <m:t>𝑥</m:t>
                    </m:r>
                  </m:oMath>
                </a14:m>
                <a:r>
                  <a:rPr lang="zh-CN" altLang="en-US" sz="1600" dirty="0">
                    <a:solidFill>
                      <a:srgbClr val="002060"/>
                    </a:solidFill>
                    <a:latin typeface="宋体" panose="02010600030101010101" pitchFamily="2" charset="-122"/>
                    <a:ea typeface="宋体" panose="02010600030101010101" pitchFamily="2" charset="-122"/>
                  </a:rPr>
                  <a:t>是</a:t>
                </a:r>
                <a:r>
                  <a:rPr lang="en-US" altLang="zh-CN" sz="1600" dirty="0">
                    <a:solidFill>
                      <a:srgbClr val="002060"/>
                    </a:solidFill>
                    <a:latin typeface="宋体" panose="02010600030101010101" pitchFamily="2" charset="-122"/>
                    <a:ea typeface="宋体" panose="02010600030101010101" pitchFamily="2" charset="-122"/>
                  </a:rPr>
                  <a:t>4</a:t>
                </a:r>
                <a:r>
                  <a:rPr lang="zh-CN" altLang="en-US" sz="1600" dirty="0">
                    <a:solidFill>
                      <a:srgbClr val="002060"/>
                    </a:solidFill>
                    <a:latin typeface="宋体" panose="02010600030101010101" pitchFamily="2" charset="-122"/>
                    <a:ea typeface="宋体" panose="02010600030101010101" pitchFamily="2" charset="-122"/>
                  </a:rPr>
                  <a:t>的倍数</a:t>
                </a:r>
                <a14:m>
                  <m:oMath xmlns:m="http://schemas.openxmlformats.org/officeDocument/2006/math">
                    <m:r>
                      <m:rPr>
                        <m:nor/>
                      </m:rPr>
                      <a:rPr lang="zh-CN" altLang="en-US" sz="1600">
                        <a:solidFill>
                          <a:srgbClr val="002060"/>
                        </a:solidFill>
                        <a:latin typeface="宋体" panose="02010600030101010101" pitchFamily="2" charset="-122"/>
                        <a:ea typeface="宋体" panose="02010600030101010101" pitchFamily="2" charset="-122"/>
                      </a:rPr>
                      <m:t>”</m:t>
                    </m:r>
                  </m:oMath>
                </a14:m>
                <a:endParaRPr lang="en-US" altLang="zh-CN" sz="1600" dirty="0">
                  <a:solidFill>
                    <a:srgbClr val="002060"/>
                  </a:solidFill>
                  <a:latin typeface="宋体" panose="02010600030101010101" pitchFamily="2" charset="-122"/>
                  <a:ea typeface="宋体" panose="02010600030101010101" pitchFamily="2" charset="-122"/>
                </a:endParaRPr>
              </a:p>
              <a:p>
                <a:pPr marL="285750" indent="-285750">
                  <a:spcBef>
                    <a:spcPts val="600"/>
                  </a:spcBef>
                  <a:buFont typeface="Arial" panose="020B0604020202020204" pitchFamily="34" charset="0"/>
                  <a:buChar char="•"/>
                </a:pPr>
                <a:r>
                  <a:rPr lang="zh-CN" altLang="en-US" sz="1600" dirty="0">
                    <a:solidFill>
                      <a:srgbClr val="002060"/>
                    </a:solidFill>
                    <a:latin typeface="黑体" panose="02010609060101010101" pitchFamily="49" charset="-122"/>
                    <a:ea typeface="黑体" panose="02010609060101010101" pitchFamily="49" charset="-122"/>
                  </a:rPr>
                  <a:t>悖论</a:t>
                </a:r>
                <a:r>
                  <a:rPr lang="zh-CN" altLang="en-US" sz="1600" dirty="0">
                    <a:solidFill>
                      <a:srgbClr val="002060"/>
                    </a:solidFill>
                    <a:latin typeface="宋体" panose="02010600030101010101" pitchFamily="2" charset="-122"/>
                    <a:ea typeface="宋体" panose="02010600030101010101" pitchFamily="2" charset="-122"/>
                  </a:rPr>
                  <a:t>：</a:t>
                </a:r>
                <a14:m>
                  <m:oMath xmlns:m="http://schemas.openxmlformats.org/officeDocument/2006/math">
                    <m:r>
                      <m:rPr>
                        <m:nor/>
                      </m:rPr>
                      <a:rPr lang="en-US" altLang="zh-CN" sz="1600">
                        <a:solidFill>
                          <a:srgbClr val="002060"/>
                        </a:solidFill>
                        <a:latin typeface="宋体" panose="02010600030101010101" pitchFamily="2" charset="-122"/>
                        <a:ea typeface="宋体" panose="02010600030101010101" pitchFamily="2" charset="-122"/>
                      </a:rPr>
                      <m:t>“</m:t>
                    </m:r>
                  </m:oMath>
                </a14:m>
                <a:r>
                  <a:rPr lang="zh-CN" altLang="en-US" sz="1600" dirty="0">
                    <a:solidFill>
                      <a:srgbClr val="002060"/>
                    </a:solidFill>
                    <a:latin typeface="宋体" panose="02010600030101010101" pitchFamily="2" charset="-122"/>
                    <a:ea typeface="宋体" panose="02010600030101010101" pitchFamily="2" charset="-122"/>
                  </a:rPr>
                  <a:t>我说的这句话是假的</a:t>
                </a:r>
                <a14:m>
                  <m:oMath xmlns:m="http://schemas.openxmlformats.org/officeDocument/2006/math">
                    <m:r>
                      <m:rPr>
                        <m:nor/>
                      </m:rPr>
                      <a:rPr lang="zh-CN" altLang="en-US" sz="1600">
                        <a:solidFill>
                          <a:srgbClr val="002060"/>
                        </a:solidFill>
                        <a:latin typeface="宋体" panose="02010600030101010101" pitchFamily="2" charset="-122"/>
                        <a:ea typeface="宋体" panose="02010600030101010101" pitchFamily="2" charset="-122"/>
                      </a:rPr>
                      <m:t>”</m:t>
                    </m:r>
                  </m:oMath>
                </a14:m>
                <a:endParaRPr lang="zh-CN" altLang="en-US" sz="1600" dirty="0">
                  <a:solidFill>
                    <a:srgbClr val="002060"/>
                  </a:solidFill>
                  <a:latin typeface="宋体" panose="02010600030101010101" pitchFamily="2" charset="-122"/>
                  <a:ea typeface="宋体" panose="02010600030101010101" pitchFamily="2" charset="-122"/>
                </a:endParaRPr>
              </a:p>
            </p:txBody>
          </p:sp>
        </mc:Choice>
        <mc:Fallback xmlns="">
          <p:sp>
            <p:nvSpPr>
              <p:cNvPr id="2" name="文本框 1">
                <a:extLst>
                  <a:ext uri="{FF2B5EF4-FFF2-40B4-BE49-F238E27FC236}">
                    <a16:creationId xmlns:a16="http://schemas.microsoft.com/office/drawing/2014/main" xmlns:a14="http://schemas.microsoft.com/office/drawing/2010/main" xmlns="" id="{49F7B67A-AB01-4810-89AC-BC4D4154CCDD}"/>
                  </a:ext>
                </a:extLst>
              </p:cNvPr>
              <p:cNvSpPr txBox="1">
                <a:spLocks noRot="1" noChangeAspect="1" noMove="1" noResize="1" noEditPoints="1" noAdjustHandles="1" noChangeArrowheads="1" noChangeShapeType="1" noTextEdit="1"/>
              </p:cNvSpPr>
              <p:nvPr/>
            </p:nvSpPr>
            <p:spPr>
              <a:xfrm>
                <a:off x="7941720" y="1771231"/>
                <a:ext cx="3361853" cy="1015663"/>
              </a:xfrm>
              <a:prstGeom prst="rect">
                <a:avLst/>
              </a:prstGeom>
              <a:blipFill rotWithShape="1">
                <a:blip r:embed="rId2"/>
                <a:stretch>
                  <a:fillRect l="-1447" t="-2381" b="-5952"/>
                </a:stretch>
              </a:blipFill>
              <a:ln>
                <a:solidFill>
                  <a:schemeClr val="accent2">
                    <a:lumMod val="75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BB972A80-B7DD-4CDA-9BB9-F1613A56B553}"/>
                  </a:ext>
                </a:extLst>
              </p:cNvPr>
              <p:cNvSpPr txBox="1"/>
              <p:nvPr/>
            </p:nvSpPr>
            <p:spPr>
              <a:xfrm>
                <a:off x="7903177" y="3256587"/>
                <a:ext cx="3438941" cy="1200329"/>
              </a:xfrm>
              <a:prstGeom prst="rect">
                <a:avLst/>
              </a:prstGeom>
              <a:solidFill>
                <a:srgbClr val="E5EFE5"/>
              </a:solidFill>
              <a:ln>
                <a:solidFill>
                  <a:schemeClr val="accent2">
                    <a:lumMod val="75000"/>
                  </a:schemeClr>
                </a:solidFill>
              </a:ln>
            </p:spPr>
            <p:txBody>
              <a:bodyPr wrap="square" rtlCol="0">
                <a:spAutoFit/>
              </a:bodyPr>
              <a:lstStyle/>
              <a:p>
                <a:pPr>
                  <a:spcBef>
                    <a:spcPts val="600"/>
                  </a:spcBef>
                </a:pPr>
                <a:r>
                  <a:rPr lang="zh-CN" altLang="en-US" dirty="0">
                    <a:solidFill>
                      <a:srgbClr val="C00000"/>
                    </a:solidFill>
                    <a:latin typeface="楷体" panose="02010609060101010101" pitchFamily="49" charset="-122"/>
                    <a:ea typeface="楷体" panose="02010609060101010101" pitchFamily="49" charset="-122"/>
                  </a:rPr>
                  <a:t>原子命题</a:t>
                </a:r>
                <a:endParaRPr lang="en-US" altLang="zh-CN" dirty="0">
                  <a:solidFill>
                    <a:srgbClr val="C00000"/>
                  </a:solidFill>
                  <a:latin typeface="楷体" panose="02010609060101010101" pitchFamily="49" charset="-122"/>
                  <a:ea typeface="楷体" panose="02010609060101010101" pitchFamily="49" charset="-122"/>
                </a:endParaRPr>
              </a:p>
              <a:p>
                <a:pPr marL="285750" indent="-285750">
                  <a:spcBef>
                    <a:spcPts val="600"/>
                  </a:spcBef>
                  <a:buFont typeface="Arial" panose="020B0604020202020204" pitchFamily="34" charset="0"/>
                  <a:buChar char="•"/>
                </a:pPr>
                <a14:m>
                  <m:oMath xmlns:m="http://schemas.openxmlformats.org/officeDocument/2006/math">
                    <m:r>
                      <m:rPr>
                        <m:nor/>
                      </m:rPr>
                      <a:rPr lang="en-US" altLang="zh-CN" sz="1600">
                        <a:solidFill>
                          <a:srgbClr val="002060"/>
                        </a:solidFill>
                        <a:latin typeface="宋体" panose="02010600030101010101" pitchFamily="2" charset="-122"/>
                        <a:ea typeface="宋体" panose="02010600030101010101" pitchFamily="2" charset="-122"/>
                      </a:rPr>
                      <m:t>“</m:t>
                    </m:r>
                    <m:r>
                      <a:rPr lang="en-US" altLang="zh-CN" sz="1600" i="1">
                        <a:solidFill>
                          <a:srgbClr val="002060"/>
                        </a:solidFill>
                        <a:latin typeface="Cambria Math" panose="02040503050406030204" pitchFamily="18" charset="0"/>
                        <a:ea typeface="宋体" panose="02010600030101010101" pitchFamily="2" charset="-122"/>
                      </a:rPr>
                      <m:t> </m:t>
                    </m:r>
                  </m:oMath>
                </a14:m>
                <a:r>
                  <a:rPr lang="en-US" altLang="zh-CN" sz="1600" dirty="0">
                    <a:solidFill>
                      <a:srgbClr val="002060"/>
                    </a:solidFill>
                    <a:latin typeface="Arial" panose="020B0604020202020204" pitchFamily="34" charset="0"/>
                    <a:ea typeface="宋体" panose="02010600030101010101" pitchFamily="2" charset="-122"/>
                    <a:cs typeface="Arial" panose="020B0604020202020204" pitchFamily="34" charset="0"/>
                  </a:rPr>
                  <a:t>C++</a:t>
                </a:r>
                <a:r>
                  <a:rPr lang="zh-CN" altLang="en-US" sz="1600" dirty="0">
                    <a:solidFill>
                      <a:srgbClr val="002060"/>
                    </a:solidFill>
                    <a:latin typeface="Arial" panose="020B0604020202020204" pitchFamily="34" charset="0"/>
                    <a:ea typeface="宋体" panose="02010600030101010101" pitchFamily="2" charset="-122"/>
                    <a:cs typeface="Arial" panose="020B0604020202020204" pitchFamily="34" charset="0"/>
                  </a:rPr>
                  <a:t>程序好理解”</a:t>
                </a:r>
                <a:endParaRPr lang="en-US" altLang="zh-CN" sz="1600" dirty="0">
                  <a:solidFill>
                    <a:srgbClr val="002060"/>
                  </a:solidFill>
                  <a:latin typeface="Arial" panose="020B0604020202020204" pitchFamily="34" charset="0"/>
                  <a:ea typeface="宋体" panose="02010600030101010101" pitchFamily="2" charset="-122"/>
                  <a:cs typeface="Arial" panose="020B0604020202020204" pitchFamily="34" charset="0"/>
                </a:endParaRPr>
              </a:p>
              <a:p>
                <a:pPr marL="742950" lvl="1" indent="-285750">
                  <a:spcBef>
                    <a:spcPts val="600"/>
                  </a:spcBef>
                  <a:buFont typeface="Arial" panose="020B0604020202020204" pitchFamily="34" charset="0"/>
                  <a:buChar char="•"/>
                </a:pPr>
                <a:r>
                  <a:rPr lang="zh-CN" altLang="en-US" sz="1400" dirty="0">
                    <a:solidFill>
                      <a:schemeClr val="accent2">
                        <a:lumMod val="50000"/>
                      </a:schemeClr>
                    </a:solidFill>
                    <a:latin typeface="楷体" panose="02010609060101010101" pitchFamily="49" charset="-122"/>
                    <a:ea typeface="楷体" panose="02010609060101010101" pitchFamily="49" charset="-122"/>
                  </a:rPr>
                  <a:t>再分解为“</a:t>
                </a:r>
                <a:r>
                  <a:rPr lang="en-US" altLang="zh-CN" sz="1400" dirty="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C++</a:t>
                </a:r>
                <a:r>
                  <a:rPr lang="zh-CN" altLang="en-US" sz="1400" dirty="0">
                    <a:solidFill>
                      <a:schemeClr val="accent2">
                        <a:lumMod val="50000"/>
                      </a:schemeClr>
                    </a:solidFill>
                    <a:latin typeface="楷体" panose="02010609060101010101" pitchFamily="49" charset="-122"/>
                    <a:ea typeface="楷体" panose="02010609060101010101" pitchFamily="49" charset="-122"/>
                  </a:rPr>
                  <a:t>程序”和“好理解”，得到的都不是命题</a:t>
                </a:r>
                <a:endParaRPr lang="en-US" altLang="zh-CN" sz="1400" dirty="0">
                  <a:solidFill>
                    <a:schemeClr val="accent2">
                      <a:lumMod val="50000"/>
                    </a:schemeClr>
                  </a:solidFill>
                  <a:latin typeface="楷体" panose="02010609060101010101" pitchFamily="49" charset="-122"/>
                  <a:ea typeface="楷体" panose="02010609060101010101" pitchFamily="49" charset="-122"/>
                </a:endParaRPr>
              </a:p>
            </p:txBody>
          </p:sp>
        </mc:Choice>
        <mc:Fallback xmlns="">
          <p:sp>
            <p:nvSpPr>
              <p:cNvPr id="14" name="文本框 13">
                <a:extLst>
                  <a:ext uri="{FF2B5EF4-FFF2-40B4-BE49-F238E27FC236}">
                    <a16:creationId xmlns:a16="http://schemas.microsoft.com/office/drawing/2014/main" xmlns:a14="http://schemas.microsoft.com/office/drawing/2010/main" xmlns="" id="{BB972A80-B7DD-4CDA-9BB9-F1613A56B553}"/>
                  </a:ext>
                </a:extLst>
              </p:cNvPr>
              <p:cNvSpPr txBox="1">
                <a:spLocks noRot="1" noChangeAspect="1" noMove="1" noResize="1" noEditPoints="1" noAdjustHandles="1" noChangeArrowheads="1" noChangeShapeType="1" noTextEdit="1"/>
              </p:cNvSpPr>
              <p:nvPr/>
            </p:nvSpPr>
            <p:spPr>
              <a:xfrm>
                <a:off x="7903177" y="3256587"/>
                <a:ext cx="3438941" cy="1200329"/>
              </a:xfrm>
              <a:prstGeom prst="rect">
                <a:avLst/>
              </a:prstGeom>
              <a:blipFill rotWithShape="1">
                <a:blip r:embed="rId3"/>
                <a:stretch>
                  <a:fillRect l="-1235" t="-2010" b="-3518"/>
                </a:stretch>
              </a:blipFill>
              <a:ln>
                <a:solidFill>
                  <a:schemeClr val="accent2">
                    <a:lumMod val="75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7E08C7C7-CC00-4701-AA62-53811FD1DF2A}"/>
                  </a:ext>
                </a:extLst>
              </p:cNvPr>
              <p:cNvSpPr txBox="1"/>
              <p:nvPr/>
            </p:nvSpPr>
            <p:spPr>
              <a:xfrm>
                <a:off x="7729979" y="4648942"/>
                <a:ext cx="3893270" cy="1523494"/>
              </a:xfrm>
              <a:prstGeom prst="rect">
                <a:avLst/>
              </a:prstGeom>
              <a:solidFill>
                <a:srgbClr val="E5EFE5"/>
              </a:solidFill>
              <a:ln>
                <a:solidFill>
                  <a:schemeClr val="accent2">
                    <a:lumMod val="75000"/>
                  </a:schemeClr>
                </a:solidFill>
              </a:ln>
            </p:spPr>
            <p:txBody>
              <a:bodyPr wrap="square" rtlCol="0">
                <a:spAutoFit/>
              </a:bodyPr>
              <a:lstStyle/>
              <a:p>
                <a:pPr>
                  <a:spcBef>
                    <a:spcPts val="600"/>
                  </a:spcBef>
                </a:pPr>
                <a:r>
                  <a:rPr lang="zh-CN" altLang="en-US" dirty="0">
                    <a:solidFill>
                      <a:srgbClr val="C00000"/>
                    </a:solidFill>
                    <a:latin typeface="楷体" panose="02010609060101010101" pitchFamily="49" charset="-122"/>
                    <a:ea typeface="楷体" panose="02010609060101010101" pitchFamily="49" charset="-122"/>
                  </a:rPr>
                  <a:t>复合命题</a:t>
                </a:r>
                <a:endParaRPr lang="en-US" altLang="zh-CN" dirty="0">
                  <a:solidFill>
                    <a:srgbClr val="C00000"/>
                  </a:solidFill>
                  <a:latin typeface="楷体" panose="02010609060101010101" pitchFamily="49" charset="-122"/>
                  <a:ea typeface="楷体" panose="02010609060101010101" pitchFamily="49" charset="-122"/>
                </a:endParaRPr>
              </a:p>
              <a:p>
                <a:pPr marL="285750" indent="-285750">
                  <a:spcBef>
                    <a:spcPts val="600"/>
                  </a:spcBef>
                  <a:buFont typeface="Arial" panose="020B0604020202020204" pitchFamily="34" charset="0"/>
                  <a:buChar char="•"/>
                </a:pPr>
                <a14:m>
                  <m:oMath xmlns:m="http://schemas.openxmlformats.org/officeDocument/2006/math">
                    <m:r>
                      <m:rPr>
                        <m:nor/>
                      </m:rPr>
                      <a:rPr lang="en-US" altLang="zh-CN" sz="1600">
                        <a:solidFill>
                          <a:srgbClr val="002060"/>
                        </a:solidFill>
                        <a:latin typeface="宋体" panose="02010600030101010101" pitchFamily="2" charset="-122"/>
                        <a:ea typeface="宋体" panose="02010600030101010101" pitchFamily="2" charset="-122"/>
                      </a:rPr>
                      <m:t>“</m:t>
                    </m:r>
                  </m:oMath>
                </a14:m>
                <a:r>
                  <a:rPr lang="zh-CN" altLang="en-US" sz="1600" dirty="0">
                    <a:solidFill>
                      <a:srgbClr val="002060"/>
                    </a:solidFill>
                    <a:latin typeface="Arial" panose="020B0604020202020204" pitchFamily="34" charset="0"/>
                    <a:ea typeface="宋体" panose="02010600030101010101" pitchFamily="2" charset="-122"/>
                    <a:cs typeface="Arial" panose="020B0604020202020204" pitchFamily="34" charset="0"/>
                  </a:rPr>
                  <a:t>如果</a:t>
                </a:r>
                <a:r>
                  <a:rPr lang="en-US" altLang="zh-CN" sz="1600" u="sng" dirty="0">
                    <a:solidFill>
                      <a:srgbClr val="002060"/>
                    </a:solidFill>
                    <a:latin typeface="Arial" panose="020B0604020202020204" pitchFamily="34" charset="0"/>
                    <a:ea typeface="宋体" panose="02010600030101010101" pitchFamily="2" charset="-122"/>
                    <a:cs typeface="Arial" panose="020B0604020202020204" pitchFamily="34" charset="0"/>
                  </a:rPr>
                  <a:t>C++</a:t>
                </a:r>
                <a:r>
                  <a:rPr lang="zh-CN" altLang="en-US" sz="1600" u="sng" dirty="0">
                    <a:solidFill>
                      <a:srgbClr val="002060"/>
                    </a:solidFill>
                    <a:latin typeface="Arial" panose="020B0604020202020204" pitchFamily="34" charset="0"/>
                    <a:ea typeface="宋体" panose="02010600030101010101" pitchFamily="2" charset="-122"/>
                    <a:cs typeface="Arial" panose="020B0604020202020204" pitchFamily="34" charset="0"/>
                  </a:rPr>
                  <a:t>程序好理解</a:t>
                </a:r>
                <a:r>
                  <a:rPr lang="zh-CN" altLang="en-US" sz="1600" dirty="0">
                    <a:solidFill>
                      <a:srgbClr val="002060"/>
                    </a:solidFill>
                    <a:latin typeface="Arial" panose="020B0604020202020204" pitchFamily="34" charset="0"/>
                    <a:ea typeface="宋体" panose="02010600030101010101" pitchFamily="2" charset="-122"/>
                    <a:cs typeface="Arial" panose="020B0604020202020204" pitchFamily="34" charset="0"/>
                  </a:rPr>
                  <a:t>，那么</a:t>
                </a:r>
                <a:r>
                  <a:rPr lang="zh-CN" altLang="en-US" sz="1600" u="sng" dirty="0">
                    <a:solidFill>
                      <a:srgbClr val="002060"/>
                    </a:solidFill>
                    <a:latin typeface="Arial" panose="020B0604020202020204" pitchFamily="34" charset="0"/>
                    <a:ea typeface="宋体" panose="02010600030101010101" pitchFamily="2" charset="-122"/>
                    <a:cs typeface="Arial" panose="020B0604020202020204" pitchFamily="34" charset="0"/>
                  </a:rPr>
                  <a:t>我喜欢</a:t>
                </a:r>
                <a:r>
                  <a:rPr lang="en-US" altLang="zh-CN" sz="1600" u="sng" dirty="0">
                    <a:solidFill>
                      <a:srgbClr val="002060"/>
                    </a:solidFill>
                    <a:latin typeface="Arial" panose="020B0604020202020204" pitchFamily="34" charset="0"/>
                    <a:ea typeface="宋体" panose="02010600030101010101" pitchFamily="2" charset="-122"/>
                    <a:cs typeface="Arial" panose="020B0604020202020204" pitchFamily="34" charset="0"/>
                  </a:rPr>
                  <a:t>C++</a:t>
                </a:r>
                <a:r>
                  <a:rPr lang="zh-CN" altLang="en-US" sz="1600" u="sng" dirty="0">
                    <a:solidFill>
                      <a:srgbClr val="002060"/>
                    </a:solidFill>
                    <a:latin typeface="Arial" panose="020B0604020202020204" pitchFamily="34" charset="0"/>
                    <a:ea typeface="宋体" panose="02010600030101010101" pitchFamily="2" charset="-122"/>
                    <a:cs typeface="Arial" panose="020B0604020202020204" pitchFamily="34" charset="0"/>
                  </a:rPr>
                  <a:t>语言</a:t>
                </a:r>
                <a:r>
                  <a:rPr lang="zh-CN" altLang="en-US" sz="1600" dirty="0">
                    <a:solidFill>
                      <a:srgbClr val="002060"/>
                    </a:solidFill>
                    <a:latin typeface="Arial" panose="020B0604020202020204" pitchFamily="34" charset="0"/>
                    <a:ea typeface="宋体" panose="02010600030101010101" pitchFamily="2" charset="-122"/>
                    <a:cs typeface="Arial" panose="020B0604020202020204" pitchFamily="34" charset="0"/>
                  </a:rPr>
                  <a:t>”</a:t>
                </a:r>
                <a:endParaRPr lang="en-US" altLang="zh-CN" sz="1600" dirty="0">
                  <a:solidFill>
                    <a:srgbClr val="002060"/>
                  </a:solidFill>
                  <a:latin typeface="Arial" panose="020B0604020202020204" pitchFamily="34" charset="0"/>
                  <a:ea typeface="宋体" panose="02010600030101010101" pitchFamily="2" charset="-122"/>
                  <a:cs typeface="Arial" panose="020B0604020202020204" pitchFamily="34" charset="0"/>
                </a:endParaRPr>
              </a:p>
              <a:p>
                <a:pPr marL="742950" lvl="1" indent="-285750">
                  <a:spcBef>
                    <a:spcPts val="600"/>
                  </a:spcBef>
                  <a:buFont typeface="Arial" panose="020B0604020202020204" pitchFamily="34" charset="0"/>
                  <a:buChar char="•"/>
                </a:pPr>
                <a:r>
                  <a:rPr lang="zh-CN" altLang="en-US" sz="1400" dirty="0">
                    <a:solidFill>
                      <a:schemeClr val="accent2">
                        <a:lumMod val="50000"/>
                      </a:schemeClr>
                    </a:solidFill>
                    <a:latin typeface="楷体" panose="02010609060101010101" pitchFamily="49" charset="-122"/>
                    <a:ea typeface="楷体" panose="02010609060101010101" pitchFamily="49" charset="-122"/>
                  </a:rPr>
                  <a:t>加下划线的句子是子命题</a:t>
                </a:r>
                <a:endParaRPr lang="en-US" altLang="zh-CN" sz="1400" dirty="0">
                  <a:solidFill>
                    <a:schemeClr val="accent2">
                      <a:lumMod val="50000"/>
                    </a:schemeClr>
                  </a:solidFill>
                  <a:latin typeface="楷体" panose="02010609060101010101" pitchFamily="49" charset="-122"/>
                  <a:ea typeface="楷体" panose="02010609060101010101" pitchFamily="49" charset="-122"/>
                </a:endParaRPr>
              </a:p>
              <a:p>
                <a:pPr marL="742950" lvl="1" indent="-285750">
                  <a:spcBef>
                    <a:spcPts val="600"/>
                  </a:spcBef>
                  <a:buFont typeface="Arial" panose="020B0604020202020204" pitchFamily="34" charset="0"/>
                  <a:buChar char="•"/>
                </a:pPr>
                <a:r>
                  <a:rPr lang="zh-CN" altLang="en-US" sz="1400" dirty="0">
                    <a:solidFill>
                      <a:schemeClr val="accent2">
                        <a:lumMod val="50000"/>
                      </a:schemeClr>
                    </a:solidFill>
                    <a:latin typeface="楷体" panose="02010609060101010101" pitchFamily="49" charset="-122"/>
                    <a:ea typeface="楷体" panose="02010609060101010101" pitchFamily="49" charset="-122"/>
                  </a:rPr>
                  <a:t>“如果</a:t>
                </a:r>
                <a:r>
                  <a:rPr lang="en-US" altLang="zh-CN" sz="1400" dirty="0">
                    <a:solidFill>
                      <a:schemeClr val="accent2">
                        <a:lumMod val="50000"/>
                      </a:schemeClr>
                    </a:solidFill>
                    <a:latin typeface="楷体" panose="02010609060101010101" pitchFamily="49" charset="-122"/>
                    <a:ea typeface="楷体" panose="02010609060101010101" pitchFamily="49" charset="-122"/>
                  </a:rPr>
                  <a:t>…</a:t>
                </a:r>
                <a:r>
                  <a:rPr lang="zh-CN" altLang="en-US" sz="1400" dirty="0">
                    <a:solidFill>
                      <a:schemeClr val="accent2">
                        <a:lumMod val="50000"/>
                      </a:schemeClr>
                    </a:solidFill>
                    <a:latin typeface="楷体" panose="02010609060101010101" pitchFamily="49" charset="-122"/>
                    <a:ea typeface="楷体" panose="02010609060101010101" pitchFamily="49" charset="-122"/>
                  </a:rPr>
                  <a:t>那么</a:t>
                </a:r>
                <a:r>
                  <a:rPr lang="en-US" altLang="zh-CN" sz="1400" dirty="0">
                    <a:solidFill>
                      <a:schemeClr val="accent2">
                        <a:lumMod val="50000"/>
                      </a:schemeClr>
                    </a:solidFill>
                    <a:latin typeface="楷体" panose="02010609060101010101" pitchFamily="49" charset="-122"/>
                    <a:ea typeface="楷体" panose="02010609060101010101" pitchFamily="49" charset="-122"/>
                  </a:rPr>
                  <a:t>…” </a:t>
                </a:r>
                <a:r>
                  <a:rPr lang="zh-CN" altLang="en-US" sz="1400" dirty="0">
                    <a:solidFill>
                      <a:schemeClr val="accent2">
                        <a:lumMod val="50000"/>
                      </a:schemeClr>
                    </a:solidFill>
                    <a:latin typeface="楷体" panose="02010609060101010101" pitchFamily="49" charset="-122"/>
                    <a:ea typeface="楷体" panose="02010609060101010101" pitchFamily="49" charset="-122"/>
                  </a:rPr>
                  <a:t>是逻辑联结词</a:t>
                </a:r>
                <a:endParaRPr lang="en-US" altLang="zh-CN" sz="1400" dirty="0">
                  <a:solidFill>
                    <a:schemeClr val="accent2">
                      <a:lumMod val="50000"/>
                    </a:schemeClr>
                  </a:solidFill>
                  <a:latin typeface="楷体" panose="02010609060101010101" pitchFamily="49" charset="-122"/>
                  <a:ea typeface="楷体" panose="02010609060101010101" pitchFamily="49" charset="-122"/>
                </a:endParaRPr>
              </a:p>
            </p:txBody>
          </p:sp>
        </mc:Choice>
        <mc:Fallback xmlns="">
          <p:sp>
            <p:nvSpPr>
              <p:cNvPr id="15" name="文本框 14">
                <a:extLst>
                  <a:ext uri="{FF2B5EF4-FFF2-40B4-BE49-F238E27FC236}">
                    <a16:creationId xmlns:a16="http://schemas.microsoft.com/office/drawing/2014/main" xmlns:a14="http://schemas.microsoft.com/office/drawing/2010/main" xmlns="" id="{7E08C7C7-CC00-4701-AA62-53811FD1DF2A}"/>
                  </a:ext>
                </a:extLst>
              </p:cNvPr>
              <p:cNvSpPr txBox="1">
                <a:spLocks noRot="1" noChangeAspect="1" noMove="1" noResize="1" noEditPoints="1" noAdjustHandles="1" noChangeArrowheads="1" noChangeShapeType="1" noTextEdit="1"/>
              </p:cNvSpPr>
              <p:nvPr/>
            </p:nvSpPr>
            <p:spPr>
              <a:xfrm>
                <a:off x="7729979" y="4648942"/>
                <a:ext cx="3893270" cy="1523494"/>
              </a:xfrm>
              <a:prstGeom prst="rect">
                <a:avLst/>
              </a:prstGeom>
              <a:blipFill rotWithShape="1">
                <a:blip r:embed="rId4"/>
                <a:stretch>
                  <a:fillRect l="-1092" t="-1587" b="-2778"/>
                </a:stretch>
              </a:blipFill>
              <a:ln>
                <a:solidFill>
                  <a:schemeClr val="accent2">
                    <a:lumMod val="75000"/>
                  </a:schemeClr>
                </a:solidFill>
              </a:ln>
            </p:spPr>
            <p:txBody>
              <a:bodyPr/>
              <a:lstStyle/>
              <a:p>
                <a:r>
                  <a:rPr lang="zh-CN" altLang="en-US">
                    <a:noFill/>
                  </a:rPr>
                  <a:t> </a:t>
                </a:r>
              </a:p>
            </p:txBody>
          </p:sp>
        </mc:Fallback>
      </mc:AlternateContent>
    </p:spTree>
    <p:extLst>
      <p:ext uri="{BB962C8B-B14F-4D97-AF65-F5344CB8AC3E}">
        <p14:creationId xmlns:p14="http://schemas.microsoft.com/office/powerpoint/2010/main" val="2011774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2">
                                            <p:txEl>
                                              <p:pRg st="6" end="6"/>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2">
                                            <p:txEl>
                                              <p:pRg st="7" end="7"/>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2">
                                            <p:txEl>
                                              <p:pRg st="8" end="8"/>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2">
                                            <p:txEl>
                                              <p:pRg st="9" end="9"/>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12">
                                            <p:txEl>
                                              <p:pRg st="10" end="10"/>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2">
                                            <p:txEl>
                                              <p:pRg st="11" end="11"/>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12">
                                            <p:txEl>
                                              <p:pRg st="12" end="12"/>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additive="base">
                                        <p:cTn id="28" dur="500" fill="hold"/>
                                        <p:tgtEl>
                                          <p:spTgt spid="14"/>
                                        </p:tgtEl>
                                        <p:attrNameLst>
                                          <p:attrName>ppt_x</p:attrName>
                                        </p:attrNameLst>
                                      </p:cBhvr>
                                      <p:tavLst>
                                        <p:tav tm="0">
                                          <p:val>
                                            <p:strVal val="#ppt_x"/>
                                          </p:val>
                                        </p:tav>
                                        <p:tav tm="100000">
                                          <p:val>
                                            <p:strVal val="#ppt_x"/>
                                          </p:val>
                                        </p:tav>
                                      </p:tavLst>
                                    </p:anim>
                                    <p:anim calcmode="lin" valueType="num">
                                      <p:cBhvr additive="base">
                                        <p:cTn id="29"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4" grpId="0" animBg="1"/>
      <p:bldP spid="1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第三讲 命题逻辑公式语法和语义</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91646C22-BFA0-4263-ADC6-D1CE69BFEFF6}" type="slidenum">
              <a:rPr lang="en-US" altLang="zh-CN" smtClean="0">
                <a:latin typeface="Arial" panose="020B0604020202020204" pitchFamily="34" charset="0"/>
                <a:ea typeface="楷体" panose="02010609060101010101" pitchFamily="49" charset="-122"/>
                <a:cs typeface="Arial" panose="020B0604020202020204" pitchFamily="34" charset="0"/>
              </a:rPr>
              <a:t>5</a:t>
            </a:fld>
            <a:r>
              <a:rPr lang="en-US" altLang="zh-CN">
                <a:latin typeface="Arial" panose="020B0604020202020204" pitchFamily="34" charset="0"/>
                <a:ea typeface="楷体" panose="02010609060101010101" pitchFamily="49" charset="-122"/>
                <a:cs typeface="Arial" panose="020B0604020202020204" pitchFamily="34" charset="0"/>
              </a:rPr>
              <a:t>/38</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内容提要</a:t>
            </a:r>
          </a:p>
        </p:txBody>
      </p:sp>
      <p:sp>
        <p:nvSpPr>
          <p:cNvPr id="2" name="文本框 1">
            <a:extLst>
              <a:ext uri="{FF2B5EF4-FFF2-40B4-BE49-F238E27FC236}">
                <a16:creationId xmlns:a16="http://schemas.microsoft.com/office/drawing/2014/main" id="{85BA4EFF-667B-4FC6-8446-13B52B94D7E0}"/>
              </a:ext>
            </a:extLst>
          </p:cNvPr>
          <p:cNvSpPr txBox="1"/>
          <p:nvPr/>
        </p:nvSpPr>
        <p:spPr>
          <a:xfrm>
            <a:off x="1107232" y="1852336"/>
            <a:ext cx="4733731" cy="2870016"/>
          </a:xfrm>
          <a:prstGeom prst="rect">
            <a:avLst/>
          </a:prstGeom>
          <a:noFill/>
        </p:spPr>
        <p:txBody>
          <a:bodyPr wrap="square" rtlCol="0">
            <a:spAutoFit/>
          </a:bodyPr>
          <a:lstStyle/>
          <a:p>
            <a:pPr>
              <a:lnSpc>
                <a:spcPct val="200000"/>
              </a:lnSpc>
            </a:pPr>
            <a:r>
              <a:rPr lang="zh-CN" altLang="en-US" sz="3200" b="1">
                <a:solidFill>
                  <a:schemeClr val="bg2"/>
                </a:solidFill>
                <a:latin typeface="仿宋" panose="02010609060101010101" pitchFamily="49" charset="-122"/>
                <a:ea typeface="仿宋" panose="02010609060101010101" pitchFamily="49" charset="-122"/>
              </a:rPr>
              <a:t>命题逻辑基本概念</a:t>
            </a:r>
            <a:endParaRPr lang="en-US" altLang="zh-CN" sz="3200" b="1">
              <a:solidFill>
                <a:schemeClr val="bg2"/>
              </a:solidFill>
              <a:latin typeface="仿宋" panose="02010609060101010101" pitchFamily="49" charset="-122"/>
              <a:ea typeface="仿宋" panose="02010609060101010101" pitchFamily="49" charset="-122"/>
            </a:endParaRPr>
          </a:p>
          <a:p>
            <a:pPr>
              <a:lnSpc>
                <a:spcPct val="200000"/>
              </a:lnSpc>
            </a:pPr>
            <a:r>
              <a:rPr lang="zh-CN" altLang="en-US" sz="3200" b="1">
                <a:solidFill>
                  <a:schemeClr val="accent6">
                    <a:lumMod val="50000"/>
                  </a:schemeClr>
                </a:solidFill>
                <a:latin typeface="仿宋" panose="02010609060101010101" pitchFamily="49" charset="-122"/>
                <a:ea typeface="仿宋" panose="02010609060101010101" pitchFamily="49" charset="-122"/>
              </a:rPr>
              <a:t>命题逻辑公式的语法</a:t>
            </a:r>
            <a:endParaRPr lang="en-US" altLang="zh-CN" sz="3200" b="1">
              <a:solidFill>
                <a:schemeClr val="accent6">
                  <a:lumMod val="50000"/>
                </a:schemeClr>
              </a:solidFill>
              <a:latin typeface="仿宋" panose="02010609060101010101" pitchFamily="49" charset="-122"/>
              <a:ea typeface="仿宋" panose="02010609060101010101" pitchFamily="49" charset="-122"/>
            </a:endParaRPr>
          </a:p>
          <a:p>
            <a:pPr>
              <a:lnSpc>
                <a:spcPct val="200000"/>
              </a:lnSpc>
            </a:pPr>
            <a:r>
              <a:rPr lang="zh-CN" altLang="en-US" sz="3200" b="1">
                <a:solidFill>
                  <a:schemeClr val="bg2"/>
                </a:solidFill>
                <a:latin typeface="仿宋" panose="02010609060101010101" pitchFamily="49" charset="-122"/>
                <a:ea typeface="仿宋" panose="02010609060101010101" pitchFamily="49" charset="-122"/>
              </a:rPr>
              <a:t>命题逻辑公式的语义</a:t>
            </a:r>
            <a:endParaRPr lang="en-US" altLang="zh-CN" sz="3200" b="1">
              <a:solidFill>
                <a:schemeClr val="bg2"/>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209527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命题逻辑公式的语法</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第三讲 命题逻辑公式语法和语义</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6</a:t>
            </a:fld>
            <a:r>
              <a:rPr lang="en-US" altLang="zh-CN">
                <a:latin typeface="Arial" panose="020B0604020202020204" pitchFamily="34" charset="0"/>
                <a:ea typeface="楷体" panose="02010609060101010101" pitchFamily="49" charset="-122"/>
                <a:cs typeface="Arial" panose="020B0604020202020204" pitchFamily="34" charset="0"/>
              </a:rPr>
              <a:t>/38</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命题逻辑公式的归纳定义</a:t>
            </a:r>
          </a:p>
        </p:txBody>
      </p:sp>
      <p:sp>
        <p:nvSpPr>
          <p:cNvPr id="2" name="文本框 1">
            <a:extLst>
              <a:ext uri="{FF2B5EF4-FFF2-40B4-BE49-F238E27FC236}">
                <a16:creationId xmlns:a16="http://schemas.microsoft.com/office/drawing/2014/main" id="{247DF30A-2958-4ACB-8779-68AB038ECB7C}"/>
              </a:ext>
            </a:extLst>
          </p:cNvPr>
          <p:cNvSpPr txBox="1"/>
          <p:nvPr/>
        </p:nvSpPr>
        <p:spPr>
          <a:xfrm>
            <a:off x="460512" y="964337"/>
            <a:ext cx="9956107" cy="784830"/>
          </a:xfrm>
          <a:prstGeom prst="rect">
            <a:avLst/>
          </a:prstGeom>
          <a:solidFill>
            <a:schemeClr val="accent4">
              <a:lumMod val="20000"/>
              <a:lumOff val="80000"/>
            </a:schemeClr>
          </a:solidFill>
        </p:spPr>
        <p:txBody>
          <a:bodyPr wrap="square" rtlCol="0">
            <a:spAutoFit/>
          </a:bodyPr>
          <a:lstStyle/>
          <a:p>
            <a:pPr>
              <a:spcAft>
                <a:spcPts val="600"/>
              </a:spcAft>
            </a:pPr>
            <a:r>
              <a:rPr lang="zh-CN" altLang="en-US" sz="2000" b="1" dirty="0">
                <a:solidFill>
                  <a:srgbClr val="002060"/>
                </a:solidFill>
              </a:rPr>
              <a:t>逻辑公式是给定符号集的符号按照一定规则构成的符号串</a:t>
            </a:r>
            <a:endParaRPr lang="en-US" altLang="zh-CN" sz="2000" b="1" dirty="0">
              <a:solidFill>
                <a:srgbClr val="002060"/>
              </a:solidFill>
            </a:endParaRPr>
          </a:p>
          <a:p>
            <a:pPr marL="285750" indent="-285750">
              <a:spcAft>
                <a:spcPts val="600"/>
              </a:spcAft>
              <a:buFont typeface="Arial" panose="020B0604020202020204" pitchFamily="34" charset="0"/>
              <a:buChar char="•"/>
            </a:pPr>
            <a:r>
              <a:rPr lang="zh-CN" altLang="en-US" sz="2000" b="1" dirty="0">
                <a:solidFill>
                  <a:srgbClr val="C00000"/>
                </a:solidFill>
                <a:latin typeface="楷体" panose="02010609060101010101" pitchFamily="49" charset="-122"/>
                <a:ea typeface="楷体" panose="02010609060101010101" pitchFamily="49" charset="-122"/>
              </a:rPr>
              <a:t>逻辑公式的语法</a:t>
            </a:r>
            <a:r>
              <a:rPr lang="en-US" altLang="zh-CN" sz="2000" b="1" dirty="0">
                <a:solidFill>
                  <a:srgbClr val="C00000"/>
                </a:solidFill>
                <a:latin typeface="Arial" panose="020B0604020202020204" pitchFamily="34" charset="0"/>
                <a:ea typeface="楷体" panose="02010609060101010101" pitchFamily="49" charset="-122"/>
                <a:cs typeface="Arial" panose="020B0604020202020204" pitchFamily="34" charset="0"/>
              </a:rPr>
              <a:t>(syntax)</a:t>
            </a:r>
            <a:r>
              <a:rPr lang="zh-CN" altLang="en-US" sz="2000" b="1" dirty="0">
                <a:solidFill>
                  <a:srgbClr val="C00000"/>
                </a:solidFill>
                <a:latin typeface="楷体" panose="02010609060101010101" pitchFamily="49" charset="-122"/>
                <a:ea typeface="楷体" panose="02010609060101010101" pitchFamily="49" charset="-122"/>
              </a:rPr>
              <a:t>就是构成公式的规则，体现为逻辑公式的归纳定义</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0518A8F4-BC78-47ED-B5E2-DB038E53F972}"/>
                  </a:ext>
                </a:extLst>
              </p:cNvPr>
              <p:cNvSpPr txBox="1"/>
              <p:nvPr/>
            </p:nvSpPr>
            <p:spPr>
              <a:xfrm>
                <a:off x="2358573" y="1908556"/>
                <a:ext cx="6502398" cy="2113912"/>
              </a:xfrm>
              <a:prstGeom prst="rect">
                <a:avLst/>
              </a:prstGeom>
              <a:solidFill>
                <a:schemeClr val="accent2">
                  <a:lumMod val="20000"/>
                  <a:lumOff val="80000"/>
                  <a:alpha val="50000"/>
                </a:schemeClr>
              </a:solidFill>
            </p:spPr>
            <p:txBody>
              <a:bodyPr wrap="square" rtlCol="0">
                <a:spAutoFit/>
              </a:bodyPr>
              <a:lstStyle/>
              <a:p>
                <a:pPr algn="ctr">
                  <a:spcBef>
                    <a:spcPts val="600"/>
                  </a:spcBef>
                </a:pPr>
                <a:r>
                  <a:rPr lang="zh-CN" altLang="en-US" sz="2000" b="1" dirty="0">
                    <a:solidFill>
                      <a:srgbClr val="C00000"/>
                    </a:solidFill>
                    <a:latin typeface="楷体" panose="02010609060101010101" pitchFamily="49" charset="-122"/>
                    <a:ea typeface="楷体" panose="02010609060101010101" pitchFamily="49" charset="-122"/>
                  </a:rPr>
                  <a:t>命题逻辑公式的符号集</a:t>
                </a:r>
                <a:endParaRPr lang="en-US" altLang="zh-CN" sz="2000" b="1" dirty="0">
                  <a:solidFill>
                    <a:srgbClr val="C00000"/>
                  </a:solidFill>
                  <a:latin typeface="楷体" panose="02010609060101010101" pitchFamily="49" charset="-122"/>
                  <a:ea typeface="楷体" panose="02010609060101010101" pitchFamily="49" charset="-122"/>
                </a:endParaRPr>
              </a:p>
              <a:p>
                <a:pPr marL="285750" indent="-285750">
                  <a:spcBef>
                    <a:spcPts val="600"/>
                  </a:spcBef>
                  <a:buFont typeface="Arial" panose="020B0604020202020204" pitchFamily="34" charset="0"/>
                  <a:buChar char="•"/>
                </a:pPr>
                <a:r>
                  <a:rPr lang="zh-CN" altLang="en-US" b="1" dirty="0">
                    <a:solidFill>
                      <a:schemeClr val="accent6">
                        <a:lumMod val="50000"/>
                      </a:schemeClr>
                    </a:solidFill>
                    <a:latin typeface="+mn-ea"/>
                    <a:cs typeface="Times New Roman" panose="02020603050405020304" pitchFamily="18" charset="0"/>
                  </a:rPr>
                  <a:t>预先给定的命题变量集</a:t>
                </a:r>
                <a:r>
                  <a:rPr lang="en-US" altLang="zh-CN" b="1" dirty="0" err="1">
                    <a:solidFill>
                      <a:schemeClr val="accent6">
                        <a:lumMod val="50000"/>
                      </a:schemeClr>
                    </a:solidFill>
                    <a:latin typeface="Times New Roman" panose="02020603050405020304" pitchFamily="18" charset="0"/>
                    <a:ea typeface="宋体" panose="02010600030101010101" pitchFamily="2" charset="-122"/>
                    <a:cs typeface="Times New Roman" panose="02020603050405020304" pitchFamily="18" charset="0"/>
                  </a:rPr>
                  <a:t>Var</a:t>
                </a:r>
                <a:endParaRPr lang="en-US" altLang="zh-CN" b="1" dirty="0">
                  <a:solidFill>
                    <a:schemeClr val="accent6">
                      <a:lumMod val="50000"/>
                    </a:schemeClr>
                  </a:solidFill>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spcBef>
                    <a:spcPts val="600"/>
                  </a:spcBef>
                  <a:buFont typeface="Arial" panose="020B0604020202020204" pitchFamily="34" charset="0"/>
                  <a:buChar char="•"/>
                </a:pPr>
                <a:r>
                  <a:rPr lang="zh-CN" altLang="en-US" sz="1600" b="1" dirty="0">
                    <a:solidFill>
                      <a:schemeClr val="accent2">
                        <a:lumMod val="50000"/>
                      </a:schemeClr>
                    </a:solidFill>
                    <a:latin typeface="楷体" panose="02010609060101010101" pitchFamily="49" charset="-122"/>
                    <a:ea typeface="楷体" panose="02010609060101010101" pitchFamily="49" charset="-122"/>
                  </a:rPr>
                  <a:t>离散建模时从需求解的问题中提取的基本命题的符号化</a:t>
                </a:r>
                <a:endParaRPr lang="en-US" altLang="zh-CN" sz="1600" b="1" dirty="0">
                  <a:solidFill>
                    <a:schemeClr val="accent2">
                      <a:lumMod val="50000"/>
                    </a:schemeClr>
                  </a:solidFill>
                  <a:latin typeface="楷体" panose="02010609060101010101" pitchFamily="49" charset="-122"/>
                  <a:ea typeface="楷体" panose="02010609060101010101" pitchFamily="49" charset="-122"/>
                </a:endParaRPr>
              </a:p>
              <a:p>
                <a:pPr marL="742950" lvl="1" indent="-285750">
                  <a:spcBef>
                    <a:spcPts val="600"/>
                  </a:spcBef>
                  <a:buFont typeface="Arial" panose="020B0604020202020204" pitchFamily="34" charset="0"/>
                  <a:buChar char="•"/>
                </a:pPr>
                <a:r>
                  <a:rPr lang="zh-CN" altLang="en-US" sz="1600" b="1" dirty="0">
                    <a:solidFill>
                      <a:schemeClr val="accent2">
                        <a:lumMod val="50000"/>
                      </a:schemeClr>
                    </a:solidFill>
                    <a:latin typeface="楷体" panose="02010609060101010101" pitchFamily="49" charset="-122"/>
                    <a:ea typeface="楷体" panose="02010609060101010101" pitchFamily="49" charset="-122"/>
                  </a:rPr>
                  <a:t>通常使用小写字母</a:t>
                </a:r>
                <a14:m>
                  <m:oMath xmlns:m="http://schemas.openxmlformats.org/officeDocument/2006/math">
                    <m:r>
                      <a:rPr lang="en-US" altLang="zh-CN" sz="1600" b="1" i="1" smtClean="0">
                        <a:solidFill>
                          <a:schemeClr val="accent2">
                            <a:lumMod val="50000"/>
                          </a:schemeClr>
                        </a:solidFill>
                        <a:latin typeface="Cambria Math" panose="02040503050406030204" pitchFamily="18" charset="0"/>
                        <a:ea typeface="楷体" panose="02010609060101010101" pitchFamily="49" charset="-122"/>
                      </a:rPr>
                      <m:t>𝒑</m:t>
                    </m:r>
                  </m:oMath>
                </a14:m>
                <a:r>
                  <a:rPr lang="en-US" altLang="zh-CN" sz="1600" b="1" dirty="0">
                    <a:solidFill>
                      <a:schemeClr val="accent2">
                        <a:lumMod val="50000"/>
                      </a:schemeClr>
                    </a:solidFill>
                    <a:latin typeface="楷体" panose="02010609060101010101" pitchFamily="49" charset="-122"/>
                    <a:ea typeface="楷体" panose="02010609060101010101" pitchFamily="49" charset="-122"/>
                  </a:rPr>
                  <a:t>, </a:t>
                </a:r>
                <a14:m>
                  <m:oMath xmlns:m="http://schemas.openxmlformats.org/officeDocument/2006/math">
                    <m:r>
                      <a:rPr lang="en-US" altLang="zh-CN" sz="1600" b="1" i="1" smtClean="0">
                        <a:solidFill>
                          <a:schemeClr val="accent2">
                            <a:lumMod val="50000"/>
                          </a:schemeClr>
                        </a:solidFill>
                        <a:latin typeface="Cambria Math" panose="02040503050406030204" pitchFamily="18" charset="0"/>
                        <a:ea typeface="楷体" panose="02010609060101010101" pitchFamily="49" charset="-122"/>
                      </a:rPr>
                      <m:t>𝒒</m:t>
                    </m:r>
                  </m:oMath>
                </a14:m>
                <a:r>
                  <a:rPr lang="en-US" altLang="zh-CN" sz="1600" b="1" dirty="0">
                    <a:solidFill>
                      <a:schemeClr val="accent2">
                        <a:lumMod val="50000"/>
                      </a:schemeClr>
                    </a:solidFill>
                    <a:latin typeface="楷体" panose="02010609060101010101" pitchFamily="49" charset="-122"/>
                    <a:ea typeface="楷体" panose="02010609060101010101" pitchFamily="49" charset="-122"/>
                  </a:rPr>
                  <a:t>, </a:t>
                </a:r>
                <a14:m>
                  <m:oMath xmlns:m="http://schemas.openxmlformats.org/officeDocument/2006/math">
                    <m:r>
                      <a:rPr lang="en-US" altLang="zh-CN" sz="1600" b="1" i="1" smtClean="0">
                        <a:solidFill>
                          <a:schemeClr val="accent2">
                            <a:lumMod val="50000"/>
                          </a:schemeClr>
                        </a:solidFill>
                        <a:latin typeface="Cambria Math" panose="02040503050406030204" pitchFamily="18" charset="0"/>
                        <a:ea typeface="楷体" panose="02010609060101010101" pitchFamily="49" charset="-122"/>
                      </a:rPr>
                      <m:t>𝒓</m:t>
                    </m:r>
                  </m:oMath>
                </a14:m>
                <a:r>
                  <a:rPr lang="zh-CN" altLang="en-US" sz="1600" b="1" dirty="0">
                    <a:solidFill>
                      <a:schemeClr val="accent2">
                        <a:lumMod val="50000"/>
                      </a:schemeClr>
                    </a:solidFill>
                    <a:latin typeface="楷体" panose="02010609060101010101" pitchFamily="49" charset="-122"/>
                    <a:ea typeface="楷体" panose="02010609060101010101" pitchFamily="49" charset="-122"/>
                  </a:rPr>
                  <a:t>表示命题变量</a:t>
                </a:r>
                <a:endParaRPr lang="en-US" altLang="zh-CN" sz="1600" b="1" dirty="0">
                  <a:solidFill>
                    <a:schemeClr val="accent2">
                      <a:lumMod val="50000"/>
                    </a:schemeClr>
                  </a:solidFill>
                  <a:latin typeface="楷体" panose="02010609060101010101" pitchFamily="49" charset="-122"/>
                  <a:ea typeface="楷体" panose="02010609060101010101" pitchFamily="49" charset="-122"/>
                </a:endParaRPr>
              </a:p>
              <a:p>
                <a:pPr marL="285750" indent="-285750">
                  <a:spcBef>
                    <a:spcPts val="600"/>
                  </a:spcBef>
                  <a:buFont typeface="Arial" panose="020B0604020202020204" pitchFamily="34" charset="0"/>
                  <a:buChar char="•"/>
                </a:pPr>
                <a:r>
                  <a:rPr lang="zh-CN" altLang="en-US" b="1" dirty="0">
                    <a:solidFill>
                      <a:schemeClr val="accent6">
                        <a:lumMod val="50000"/>
                      </a:schemeClr>
                    </a:solidFill>
                    <a:latin typeface="+mn-ea"/>
                    <a:cs typeface="Times New Roman" panose="02020603050405020304" pitchFamily="18" charset="0"/>
                  </a:rPr>
                  <a:t>五个逻辑运算符：</a:t>
                </a:r>
                <a14:m>
                  <m:oMath xmlns:m="http://schemas.openxmlformats.org/officeDocument/2006/math">
                    <m:r>
                      <a:rPr lang="en-US" altLang="zh-CN" b="1" i="1" smtClean="0">
                        <a:solidFill>
                          <a:schemeClr val="accent6">
                            <a:lumMod val="50000"/>
                          </a:schemeClr>
                        </a:solidFill>
                        <a:latin typeface="Cambria Math" panose="02040503050406030204" pitchFamily="18" charset="0"/>
                        <a:ea typeface="宋体" panose="02010600030101010101" pitchFamily="2" charset="-122"/>
                        <a:cs typeface="Times New Roman" panose="02020603050405020304" pitchFamily="18" charset="0"/>
                      </a:rPr>
                      <m:t>¬</m:t>
                    </m:r>
                  </m:oMath>
                </a14:m>
                <a:r>
                  <a:rPr lang="en-US" altLang="zh-CN" b="1" dirty="0">
                    <a:solidFill>
                      <a:schemeClr val="accent6">
                        <a:lumMod val="50000"/>
                      </a:schemeClr>
                    </a:solidFill>
                    <a:latin typeface="Times New Roman" panose="02020603050405020304" pitchFamily="18" charset="0"/>
                    <a:ea typeface="宋体" panose="02010600030101010101" pitchFamily="2" charset="-122"/>
                    <a:cs typeface="Times New Roman" panose="02020603050405020304" pitchFamily="18" charset="0"/>
                  </a:rPr>
                  <a:t>, </a:t>
                </a:r>
                <a14:m>
                  <m:oMath xmlns:m="http://schemas.openxmlformats.org/officeDocument/2006/math">
                    <m:r>
                      <a:rPr lang="en-US" altLang="zh-CN" b="1" i="1" smtClean="0">
                        <a:solidFill>
                          <a:schemeClr val="accent6">
                            <a:lumMod val="50000"/>
                          </a:schemeClr>
                        </a:solidFill>
                        <a:latin typeface="Cambria Math" panose="02040503050406030204" pitchFamily="18" charset="0"/>
                        <a:ea typeface="宋体" panose="02010600030101010101" pitchFamily="2" charset="-122"/>
                        <a:cs typeface="Times New Roman" panose="02020603050405020304" pitchFamily="18" charset="0"/>
                      </a:rPr>
                      <m:t>∧</m:t>
                    </m:r>
                  </m:oMath>
                </a14:m>
                <a:r>
                  <a:rPr lang="en-US" altLang="zh-CN" b="1" dirty="0">
                    <a:solidFill>
                      <a:schemeClr val="accent6">
                        <a:lumMod val="50000"/>
                      </a:schemeClr>
                    </a:solidFill>
                    <a:latin typeface="Times New Roman" panose="02020603050405020304" pitchFamily="18" charset="0"/>
                    <a:ea typeface="宋体" panose="02010600030101010101" pitchFamily="2" charset="-122"/>
                    <a:cs typeface="Times New Roman" panose="02020603050405020304" pitchFamily="18" charset="0"/>
                  </a:rPr>
                  <a:t>, </a:t>
                </a:r>
                <a14:m>
                  <m:oMath xmlns:m="http://schemas.openxmlformats.org/officeDocument/2006/math">
                    <m:r>
                      <a:rPr lang="en-US" altLang="zh-CN" b="1" i="1" smtClean="0">
                        <a:solidFill>
                          <a:schemeClr val="accent6">
                            <a:lumMod val="50000"/>
                          </a:schemeClr>
                        </a:solidFill>
                        <a:latin typeface="Cambria Math" panose="02040503050406030204" pitchFamily="18" charset="0"/>
                        <a:ea typeface="宋体" panose="02010600030101010101" pitchFamily="2" charset="-122"/>
                        <a:cs typeface="Times New Roman" panose="02020603050405020304" pitchFamily="18" charset="0"/>
                      </a:rPr>
                      <m:t>∨, →, </m:t>
                    </m:r>
                    <m:r>
                      <a:rPr lang="en-US" altLang="zh-CN" b="1" i="1" smtClean="0">
                        <a:solidFill>
                          <a:schemeClr val="accent6">
                            <a:lumMod val="50000"/>
                          </a:schemeClr>
                        </a:solidFill>
                        <a:latin typeface="Cambria Math" panose="02040503050406030204" pitchFamily="18" charset="0"/>
                        <a:ea typeface="宋体" panose="02010600030101010101" pitchFamily="2" charset="-122"/>
                        <a:cs typeface="Times New Roman" panose="02020603050405020304" pitchFamily="18" charset="0"/>
                      </a:rPr>
                      <m:t>↔</m:t>
                    </m:r>
                  </m:oMath>
                </a14:m>
                <a:endParaRPr lang="en-US" altLang="zh-CN" b="1" dirty="0">
                  <a:solidFill>
                    <a:schemeClr val="accent6">
                      <a:lumMod val="50000"/>
                    </a:schemeClr>
                  </a:solidFill>
                  <a:latin typeface="Times New Roman" panose="02020603050405020304" pitchFamily="18" charset="0"/>
                  <a:ea typeface="宋体" panose="02010600030101010101" pitchFamily="2" charset="-122"/>
                  <a:cs typeface="Times New Roman" panose="02020603050405020304" pitchFamily="18" charset="0"/>
                </a:endParaRPr>
              </a:p>
              <a:p>
                <a:pPr marL="285750" indent="-285750">
                  <a:spcBef>
                    <a:spcPts val="600"/>
                  </a:spcBef>
                  <a:buFont typeface="Arial" panose="020B0604020202020204" pitchFamily="34" charset="0"/>
                  <a:buChar char="•"/>
                </a:pPr>
                <a:r>
                  <a:rPr lang="zh-CN" altLang="en-US" b="1" dirty="0">
                    <a:solidFill>
                      <a:schemeClr val="accent6">
                        <a:lumMod val="50000"/>
                      </a:schemeClr>
                    </a:solidFill>
                    <a:latin typeface="+mn-ea"/>
                    <a:cs typeface="Times New Roman" panose="02020603050405020304" pitchFamily="18" charset="0"/>
                  </a:rPr>
                  <a:t>辅助符号：左右圆括号</a:t>
                </a:r>
                <a:r>
                  <a:rPr lang="en-US" altLang="zh-CN" b="1" dirty="0">
                    <a:solidFill>
                      <a:schemeClr val="accent6">
                        <a:lumMod val="50000"/>
                      </a:schemeClr>
                    </a:solidFill>
                    <a:latin typeface="Times New Roman" panose="02020603050405020304" pitchFamily="18" charset="0"/>
                    <a:ea typeface="宋体" panose="02010600030101010101" pitchFamily="2" charset="-122"/>
                    <a:cs typeface="Times New Roman" panose="02020603050405020304" pitchFamily="18" charset="0"/>
                  </a:rPr>
                  <a:t>(, )</a:t>
                </a:r>
              </a:p>
            </p:txBody>
          </p:sp>
        </mc:Choice>
        <mc:Fallback xmlns="">
          <p:sp>
            <p:nvSpPr>
              <p:cNvPr id="3" name="文本框 2">
                <a:extLst>
                  <a:ext uri="{FF2B5EF4-FFF2-40B4-BE49-F238E27FC236}">
                    <a16:creationId xmlns:a16="http://schemas.microsoft.com/office/drawing/2014/main" id="{0518A8F4-BC78-47ED-B5E2-DB038E53F972}"/>
                  </a:ext>
                </a:extLst>
              </p:cNvPr>
              <p:cNvSpPr txBox="1">
                <a:spLocks noRot="1" noChangeAspect="1" noMove="1" noResize="1" noEditPoints="1" noAdjustHandles="1" noChangeArrowheads="1" noChangeShapeType="1" noTextEdit="1"/>
              </p:cNvSpPr>
              <p:nvPr/>
            </p:nvSpPr>
            <p:spPr>
              <a:xfrm>
                <a:off x="2358573" y="1908556"/>
                <a:ext cx="6502398" cy="2113912"/>
              </a:xfrm>
              <a:prstGeom prst="rect">
                <a:avLst/>
              </a:prstGeom>
              <a:blipFill>
                <a:blip r:embed="rId2"/>
                <a:stretch>
                  <a:fillRect l="-656" t="-1441" b="-432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E9351216-828A-4200-B3F5-BBB3D04D27CE}"/>
                  </a:ext>
                </a:extLst>
              </p:cNvPr>
              <p:cNvSpPr txBox="1"/>
              <p:nvPr/>
            </p:nvSpPr>
            <p:spPr>
              <a:xfrm>
                <a:off x="2358573" y="4116543"/>
                <a:ext cx="6565693" cy="2113912"/>
              </a:xfrm>
              <a:prstGeom prst="rect">
                <a:avLst/>
              </a:prstGeom>
              <a:solidFill>
                <a:schemeClr val="accent2">
                  <a:lumMod val="20000"/>
                  <a:lumOff val="80000"/>
                  <a:alpha val="50000"/>
                </a:schemeClr>
              </a:solidFill>
            </p:spPr>
            <p:txBody>
              <a:bodyPr wrap="square" rtlCol="0">
                <a:spAutoFit/>
              </a:bodyPr>
              <a:lstStyle/>
              <a:p>
                <a:pPr algn="ctr">
                  <a:spcBef>
                    <a:spcPts val="600"/>
                  </a:spcBef>
                </a:pPr>
                <a:r>
                  <a:rPr lang="zh-CN" altLang="en-US" sz="2000" b="1" dirty="0">
                    <a:solidFill>
                      <a:srgbClr val="C00000"/>
                    </a:solidFill>
                    <a:latin typeface="楷体" panose="02010609060101010101" pitchFamily="49" charset="-122"/>
                    <a:ea typeface="楷体" panose="02010609060101010101" pitchFamily="49" charset="-122"/>
                  </a:rPr>
                  <a:t>命题逻辑公式的归纳定义</a:t>
                </a:r>
                <a:endParaRPr lang="en-US" altLang="zh-CN" sz="2000" b="1" dirty="0">
                  <a:solidFill>
                    <a:srgbClr val="C00000"/>
                  </a:solidFill>
                  <a:latin typeface="楷体" panose="02010609060101010101" pitchFamily="49" charset="-122"/>
                  <a:ea typeface="楷体" panose="02010609060101010101" pitchFamily="49" charset="-122"/>
                </a:endParaRPr>
              </a:p>
              <a:p>
                <a:pPr marL="285750" indent="-285750">
                  <a:spcBef>
                    <a:spcPts val="600"/>
                  </a:spcBef>
                  <a:buFont typeface="Arial" panose="020B0604020202020204" pitchFamily="34" charset="0"/>
                  <a:buChar char="•"/>
                </a:pPr>
                <a:r>
                  <a:rPr lang="zh-CN" altLang="en-US" b="1" dirty="0">
                    <a:solidFill>
                      <a:srgbClr val="C00000"/>
                    </a:solidFill>
                    <a:latin typeface="黑体" panose="02010609060101010101" pitchFamily="49" charset="-122"/>
                    <a:ea typeface="黑体" panose="02010609060101010101" pitchFamily="49" charset="-122"/>
                    <a:cs typeface="Times New Roman" panose="02020603050405020304" pitchFamily="18" charset="0"/>
                  </a:rPr>
                  <a:t>归纳基</a:t>
                </a:r>
                <a:r>
                  <a:rPr lang="zh-CN" altLang="en-US" b="1" dirty="0">
                    <a:solidFill>
                      <a:schemeClr val="accent6">
                        <a:lumMod val="50000"/>
                      </a:schemeClr>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b="1" dirty="0">
                    <a:solidFill>
                      <a:schemeClr val="accent6">
                        <a:lumMod val="50000"/>
                      </a:schemeClr>
                    </a:solidFill>
                    <a:latin typeface="+mn-ea"/>
                    <a:cs typeface="Times New Roman" panose="02020603050405020304" pitchFamily="18" charset="0"/>
                  </a:rPr>
                  <a:t>命题变量集</a:t>
                </a:r>
                <a:r>
                  <a:rPr lang="en-US" altLang="zh-CN" b="1" dirty="0" err="1">
                    <a:solidFill>
                      <a:schemeClr val="accent6">
                        <a:lumMod val="50000"/>
                      </a:schemeClr>
                    </a:solidFill>
                    <a:latin typeface="Times New Roman" panose="02020603050405020304" pitchFamily="18" charset="0"/>
                    <a:ea typeface="宋体" panose="02010600030101010101" pitchFamily="2" charset="-122"/>
                    <a:cs typeface="Times New Roman" panose="02020603050405020304" pitchFamily="18" charset="0"/>
                  </a:rPr>
                  <a:t>Var</a:t>
                </a:r>
                <a:r>
                  <a:rPr lang="zh-CN" altLang="en-US" b="1" dirty="0">
                    <a:solidFill>
                      <a:schemeClr val="accent6">
                        <a:lumMod val="50000"/>
                      </a:schemeClr>
                    </a:solidFill>
                    <a:latin typeface="+mn-ea"/>
                    <a:cs typeface="Times New Roman" panose="02020603050405020304" pitchFamily="18" charset="0"/>
                  </a:rPr>
                  <a:t>的每个符号是公式</a:t>
                </a:r>
                <a:endParaRPr lang="en-US" altLang="zh-CN" b="1" dirty="0">
                  <a:solidFill>
                    <a:schemeClr val="accent6">
                      <a:lumMod val="50000"/>
                    </a:schemeClr>
                  </a:solidFill>
                  <a:latin typeface="+mn-ea"/>
                  <a:cs typeface="Times New Roman" panose="02020603050405020304" pitchFamily="18" charset="0"/>
                </a:endParaRPr>
              </a:p>
              <a:p>
                <a:pPr marL="742950" lvl="1" indent="-285750">
                  <a:spcBef>
                    <a:spcPts val="600"/>
                  </a:spcBef>
                  <a:buFont typeface="Arial" panose="020B0604020202020204" pitchFamily="34" charset="0"/>
                  <a:buChar char="•"/>
                </a:pPr>
                <a:r>
                  <a:rPr lang="zh-CN" altLang="en-US" sz="1600" b="1" dirty="0">
                    <a:solidFill>
                      <a:schemeClr val="accent2">
                        <a:lumMod val="50000"/>
                      </a:schemeClr>
                    </a:solidFill>
                    <a:latin typeface="楷体" panose="02010609060101010101" pitchFamily="49" charset="-122"/>
                    <a:ea typeface="楷体" panose="02010609060101010101" pitchFamily="49" charset="-122"/>
                  </a:rPr>
                  <a:t>称为命题变量，也是原子公式</a:t>
                </a:r>
                <a:endParaRPr lang="en-US" altLang="zh-CN" sz="1600" b="1" dirty="0">
                  <a:solidFill>
                    <a:schemeClr val="accent2">
                      <a:lumMod val="50000"/>
                    </a:schemeClr>
                  </a:solidFill>
                  <a:latin typeface="楷体" panose="02010609060101010101" pitchFamily="49" charset="-122"/>
                  <a:ea typeface="楷体" panose="02010609060101010101" pitchFamily="49" charset="-122"/>
                </a:endParaRPr>
              </a:p>
              <a:p>
                <a:pPr marL="285750" indent="-285750">
                  <a:spcBef>
                    <a:spcPts val="600"/>
                  </a:spcBef>
                  <a:buFont typeface="Arial" panose="020B0604020202020204" pitchFamily="34" charset="0"/>
                  <a:buChar char="•"/>
                </a:pPr>
                <a:r>
                  <a:rPr lang="zh-CN" altLang="en-US" b="1" dirty="0">
                    <a:solidFill>
                      <a:srgbClr val="C00000"/>
                    </a:solidFill>
                    <a:latin typeface="黑体" panose="02010609060101010101" pitchFamily="49" charset="-122"/>
                    <a:ea typeface="黑体" panose="02010609060101010101" pitchFamily="49" charset="-122"/>
                    <a:cs typeface="Times New Roman" panose="02020603050405020304" pitchFamily="18" charset="0"/>
                  </a:rPr>
                  <a:t>归纳步</a:t>
                </a:r>
                <a:r>
                  <a:rPr lang="zh-CN" altLang="en-US" b="1" dirty="0">
                    <a:solidFill>
                      <a:schemeClr val="accent6">
                        <a:lumMod val="50000"/>
                      </a:schemeClr>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b="1" dirty="0">
                  <a:solidFill>
                    <a:schemeClr val="accent6">
                      <a:lumMod val="50000"/>
                    </a:schemeClr>
                  </a:solidFill>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spcBef>
                    <a:spcPts val="600"/>
                  </a:spcBef>
                  <a:buFont typeface="Arial" panose="020B0604020202020204" pitchFamily="34" charset="0"/>
                  <a:buChar char="•"/>
                </a:pPr>
                <a:r>
                  <a:rPr lang="zh-CN" altLang="en-US" sz="1600" b="1" dirty="0">
                    <a:solidFill>
                      <a:schemeClr val="accent2">
                        <a:lumMod val="50000"/>
                      </a:schemeClr>
                    </a:solidFill>
                    <a:latin typeface="楷体" panose="02010609060101010101" pitchFamily="49" charset="-122"/>
                    <a:ea typeface="楷体" panose="02010609060101010101" pitchFamily="49" charset="-122"/>
                  </a:rPr>
                  <a:t>如果</a:t>
                </a:r>
                <a14:m>
                  <m:oMath xmlns:m="http://schemas.openxmlformats.org/officeDocument/2006/math">
                    <m:r>
                      <a:rPr lang="en-US" altLang="zh-CN" sz="1600" b="1" i="1" smtClean="0">
                        <a:solidFill>
                          <a:schemeClr val="accent2">
                            <a:lumMod val="50000"/>
                          </a:schemeClr>
                        </a:solidFill>
                        <a:latin typeface="Cambria Math" panose="02040503050406030204" pitchFamily="18" charset="0"/>
                        <a:ea typeface="楷体" panose="02010609060101010101" pitchFamily="49" charset="-122"/>
                      </a:rPr>
                      <m:t>𝑨</m:t>
                    </m:r>
                  </m:oMath>
                </a14:m>
                <a:r>
                  <a:rPr lang="zh-CN" altLang="en-US" sz="1600" b="1" dirty="0">
                    <a:solidFill>
                      <a:schemeClr val="accent2">
                        <a:lumMod val="50000"/>
                      </a:schemeClr>
                    </a:solidFill>
                    <a:latin typeface="楷体" panose="02010609060101010101" pitchFamily="49" charset="-122"/>
                    <a:ea typeface="楷体" panose="02010609060101010101" pitchFamily="49" charset="-122"/>
                  </a:rPr>
                  <a:t>，则</a:t>
                </a:r>
                <a14:m>
                  <m:oMath xmlns:m="http://schemas.openxmlformats.org/officeDocument/2006/math">
                    <m:d>
                      <m:dPr>
                        <m:ctrlPr>
                          <a:rPr lang="en-US" altLang="zh-CN" sz="1600" b="1" i="1" smtClean="0">
                            <a:solidFill>
                              <a:schemeClr val="accent2">
                                <a:lumMod val="50000"/>
                              </a:schemeClr>
                            </a:solidFill>
                            <a:latin typeface="Cambria Math" panose="02040503050406030204" pitchFamily="18" charset="0"/>
                            <a:ea typeface="楷体" panose="02010609060101010101" pitchFamily="49" charset="-122"/>
                          </a:rPr>
                        </m:ctrlPr>
                      </m:dPr>
                      <m:e>
                        <m:r>
                          <a:rPr lang="en-US" altLang="zh-CN" sz="1600" b="1" i="1" smtClean="0">
                            <a:solidFill>
                              <a:schemeClr val="accent2">
                                <a:lumMod val="50000"/>
                              </a:schemeClr>
                            </a:solidFill>
                            <a:latin typeface="Cambria Math" panose="02040503050406030204" pitchFamily="18" charset="0"/>
                            <a:ea typeface="楷体" panose="02010609060101010101" pitchFamily="49" charset="-122"/>
                          </a:rPr>
                          <m:t>¬</m:t>
                        </m:r>
                        <m:r>
                          <a:rPr lang="en-US" altLang="zh-CN" sz="1600" b="1" i="1" smtClean="0">
                            <a:solidFill>
                              <a:schemeClr val="accent2">
                                <a:lumMod val="50000"/>
                              </a:schemeClr>
                            </a:solidFill>
                            <a:latin typeface="Cambria Math" panose="02040503050406030204" pitchFamily="18" charset="0"/>
                            <a:ea typeface="楷体" panose="02010609060101010101" pitchFamily="49" charset="-122"/>
                          </a:rPr>
                          <m:t>𝑨</m:t>
                        </m:r>
                      </m:e>
                    </m:d>
                  </m:oMath>
                </a14:m>
                <a:r>
                  <a:rPr lang="zh-CN" altLang="en-US" sz="1600" b="1" dirty="0">
                    <a:solidFill>
                      <a:schemeClr val="accent2">
                        <a:lumMod val="50000"/>
                      </a:schemeClr>
                    </a:solidFill>
                    <a:latin typeface="楷体" panose="02010609060101010101" pitchFamily="49" charset="-122"/>
                    <a:ea typeface="楷体" panose="02010609060101010101" pitchFamily="49" charset="-122"/>
                  </a:rPr>
                  <a:t>是公式</a:t>
                </a:r>
                <a:endParaRPr lang="en-US" altLang="zh-CN" sz="1600" b="1" dirty="0">
                  <a:solidFill>
                    <a:schemeClr val="accent2">
                      <a:lumMod val="50000"/>
                    </a:schemeClr>
                  </a:solidFill>
                  <a:latin typeface="楷体" panose="02010609060101010101" pitchFamily="49" charset="-122"/>
                  <a:ea typeface="楷体" panose="02010609060101010101" pitchFamily="49" charset="-122"/>
                </a:endParaRPr>
              </a:p>
              <a:p>
                <a:pPr marL="742950" lvl="1" indent="-285750">
                  <a:spcBef>
                    <a:spcPts val="600"/>
                  </a:spcBef>
                  <a:buFont typeface="Arial" panose="020B0604020202020204" pitchFamily="34" charset="0"/>
                  <a:buChar char="•"/>
                </a:pPr>
                <a:r>
                  <a:rPr lang="zh-CN" altLang="en-US" sz="1600" b="1" dirty="0">
                    <a:solidFill>
                      <a:schemeClr val="accent2">
                        <a:lumMod val="50000"/>
                      </a:schemeClr>
                    </a:solidFill>
                    <a:latin typeface="楷体" panose="02010609060101010101" pitchFamily="49" charset="-122"/>
                    <a:ea typeface="楷体" panose="02010609060101010101" pitchFamily="49" charset="-122"/>
                  </a:rPr>
                  <a:t>如果</a:t>
                </a:r>
                <a14:m>
                  <m:oMath xmlns:m="http://schemas.openxmlformats.org/officeDocument/2006/math">
                    <m:r>
                      <a:rPr lang="en-US" altLang="zh-CN" sz="1600" b="1" i="1" smtClean="0">
                        <a:solidFill>
                          <a:schemeClr val="accent2">
                            <a:lumMod val="50000"/>
                          </a:schemeClr>
                        </a:solidFill>
                        <a:latin typeface="Cambria Math" panose="02040503050406030204" pitchFamily="18" charset="0"/>
                        <a:ea typeface="楷体" panose="02010609060101010101" pitchFamily="49" charset="-122"/>
                      </a:rPr>
                      <m:t>𝑨</m:t>
                    </m:r>
                    <m:r>
                      <a:rPr lang="en-US" altLang="zh-CN" sz="1600" b="1" i="1" smtClean="0">
                        <a:solidFill>
                          <a:schemeClr val="accent2">
                            <a:lumMod val="50000"/>
                          </a:schemeClr>
                        </a:solidFill>
                        <a:latin typeface="Cambria Math" panose="02040503050406030204" pitchFamily="18" charset="0"/>
                        <a:ea typeface="楷体" panose="02010609060101010101" pitchFamily="49" charset="-122"/>
                      </a:rPr>
                      <m:t>, </m:t>
                    </m:r>
                    <m:r>
                      <a:rPr lang="en-US" altLang="zh-CN" sz="1600" b="1" i="1" smtClean="0">
                        <a:solidFill>
                          <a:schemeClr val="accent2">
                            <a:lumMod val="50000"/>
                          </a:schemeClr>
                        </a:solidFill>
                        <a:latin typeface="Cambria Math" panose="02040503050406030204" pitchFamily="18" charset="0"/>
                        <a:ea typeface="楷体" panose="02010609060101010101" pitchFamily="49" charset="-122"/>
                      </a:rPr>
                      <m:t>𝑩</m:t>
                    </m:r>
                  </m:oMath>
                </a14:m>
                <a:r>
                  <a:rPr lang="zh-CN" altLang="en-US" sz="1600" b="1" dirty="0">
                    <a:solidFill>
                      <a:schemeClr val="accent2">
                        <a:lumMod val="50000"/>
                      </a:schemeClr>
                    </a:solidFill>
                    <a:latin typeface="楷体" panose="02010609060101010101" pitchFamily="49" charset="-122"/>
                    <a:ea typeface="楷体" panose="02010609060101010101" pitchFamily="49" charset="-122"/>
                  </a:rPr>
                  <a:t>是公式，则</a:t>
                </a:r>
                <a14:m>
                  <m:oMath xmlns:m="http://schemas.openxmlformats.org/officeDocument/2006/math">
                    <m:r>
                      <a:rPr lang="en-US" altLang="zh-CN" sz="1600" b="1" i="0" smtClean="0">
                        <a:solidFill>
                          <a:schemeClr val="accent2">
                            <a:lumMod val="50000"/>
                          </a:schemeClr>
                        </a:solidFill>
                        <a:latin typeface="Cambria Math" panose="02040503050406030204" pitchFamily="18" charset="0"/>
                        <a:ea typeface="楷体" panose="02010609060101010101" pitchFamily="49" charset="-122"/>
                      </a:rPr>
                      <m:t>(</m:t>
                    </m:r>
                    <m:r>
                      <a:rPr lang="en-US" altLang="zh-CN" sz="1600" b="1" i="1" smtClean="0">
                        <a:solidFill>
                          <a:schemeClr val="accent2">
                            <a:lumMod val="50000"/>
                          </a:schemeClr>
                        </a:solidFill>
                        <a:latin typeface="Cambria Math" panose="02040503050406030204" pitchFamily="18" charset="0"/>
                        <a:ea typeface="楷体" panose="02010609060101010101" pitchFamily="49" charset="-122"/>
                      </a:rPr>
                      <m:t>𝑨</m:t>
                    </m:r>
                    <m:r>
                      <a:rPr lang="en-US" altLang="zh-CN" sz="1600" b="1" i="1" smtClean="0">
                        <a:solidFill>
                          <a:schemeClr val="accent2">
                            <a:lumMod val="50000"/>
                          </a:schemeClr>
                        </a:solidFill>
                        <a:latin typeface="Cambria Math" panose="02040503050406030204" pitchFamily="18" charset="0"/>
                        <a:ea typeface="楷体" panose="02010609060101010101" pitchFamily="49" charset="-122"/>
                      </a:rPr>
                      <m:t>∧</m:t>
                    </m:r>
                    <m:r>
                      <a:rPr lang="en-US" altLang="zh-CN" sz="1600" b="1" i="1" smtClean="0">
                        <a:solidFill>
                          <a:schemeClr val="accent2">
                            <a:lumMod val="50000"/>
                          </a:schemeClr>
                        </a:solidFill>
                        <a:latin typeface="Cambria Math" panose="02040503050406030204" pitchFamily="18" charset="0"/>
                        <a:ea typeface="楷体" panose="02010609060101010101" pitchFamily="49" charset="-122"/>
                      </a:rPr>
                      <m:t>𝑩</m:t>
                    </m:r>
                    <m:r>
                      <a:rPr lang="en-US" altLang="zh-CN" sz="1600" b="1" i="1" smtClean="0">
                        <a:solidFill>
                          <a:schemeClr val="accent2">
                            <a:lumMod val="50000"/>
                          </a:schemeClr>
                        </a:solidFill>
                        <a:latin typeface="Cambria Math" panose="02040503050406030204" pitchFamily="18" charset="0"/>
                        <a:ea typeface="楷体" panose="02010609060101010101" pitchFamily="49" charset="-122"/>
                      </a:rPr>
                      <m:t>), </m:t>
                    </m:r>
                    <m:d>
                      <m:dPr>
                        <m:ctrlPr>
                          <a:rPr lang="en-US" altLang="zh-CN" sz="1600" b="1" i="1" smtClean="0">
                            <a:solidFill>
                              <a:schemeClr val="accent2">
                                <a:lumMod val="50000"/>
                              </a:schemeClr>
                            </a:solidFill>
                            <a:latin typeface="Cambria Math" panose="02040503050406030204" pitchFamily="18" charset="0"/>
                            <a:ea typeface="楷体" panose="02010609060101010101" pitchFamily="49" charset="-122"/>
                          </a:rPr>
                        </m:ctrlPr>
                      </m:dPr>
                      <m:e>
                        <m:r>
                          <a:rPr lang="en-US" altLang="zh-CN" sz="1600" b="1" i="1" smtClean="0">
                            <a:solidFill>
                              <a:schemeClr val="accent2">
                                <a:lumMod val="50000"/>
                              </a:schemeClr>
                            </a:solidFill>
                            <a:latin typeface="Cambria Math" panose="02040503050406030204" pitchFamily="18" charset="0"/>
                            <a:ea typeface="楷体" panose="02010609060101010101" pitchFamily="49" charset="-122"/>
                          </a:rPr>
                          <m:t>𝑨</m:t>
                        </m:r>
                        <m:r>
                          <a:rPr lang="en-US" altLang="zh-CN" sz="1600" b="1" i="1" smtClean="0">
                            <a:solidFill>
                              <a:schemeClr val="accent2">
                                <a:lumMod val="50000"/>
                              </a:schemeClr>
                            </a:solidFill>
                            <a:latin typeface="Cambria Math" panose="02040503050406030204" pitchFamily="18" charset="0"/>
                            <a:ea typeface="楷体" panose="02010609060101010101" pitchFamily="49" charset="-122"/>
                          </a:rPr>
                          <m:t>∨</m:t>
                        </m:r>
                        <m:r>
                          <a:rPr lang="en-US" altLang="zh-CN" sz="1600" b="1" i="1" smtClean="0">
                            <a:solidFill>
                              <a:schemeClr val="accent2">
                                <a:lumMod val="50000"/>
                              </a:schemeClr>
                            </a:solidFill>
                            <a:latin typeface="Cambria Math" panose="02040503050406030204" pitchFamily="18" charset="0"/>
                            <a:ea typeface="楷体" panose="02010609060101010101" pitchFamily="49" charset="-122"/>
                          </a:rPr>
                          <m:t>𝑩</m:t>
                        </m:r>
                      </m:e>
                    </m:d>
                    <m:r>
                      <a:rPr lang="en-US" altLang="zh-CN" sz="1600" b="1" i="1" smtClean="0">
                        <a:solidFill>
                          <a:schemeClr val="accent2">
                            <a:lumMod val="50000"/>
                          </a:schemeClr>
                        </a:solidFill>
                        <a:latin typeface="Cambria Math" panose="02040503050406030204" pitchFamily="18" charset="0"/>
                        <a:ea typeface="楷体" panose="02010609060101010101" pitchFamily="49" charset="-122"/>
                      </a:rPr>
                      <m:t>, </m:t>
                    </m:r>
                    <m:d>
                      <m:dPr>
                        <m:ctrlPr>
                          <a:rPr lang="en-US" altLang="zh-CN" sz="1600" b="1" i="1" smtClean="0">
                            <a:solidFill>
                              <a:schemeClr val="accent2">
                                <a:lumMod val="50000"/>
                              </a:schemeClr>
                            </a:solidFill>
                            <a:latin typeface="Cambria Math" panose="02040503050406030204" pitchFamily="18" charset="0"/>
                            <a:ea typeface="楷体" panose="02010609060101010101" pitchFamily="49" charset="-122"/>
                          </a:rPr>
                        </m:ctrlPr>
                      </m:dPr>
                      <m:e>
                        <m:r>
                          <a:rPr lang="en-US" altLang="zh-CN" sz="1600" b="1" i="1" smtClean="0">
                            <a:solidFill>
                              <a:schemeClr val="accent2">
                                <a:lumMod val="50000"/>
                              </a:schemeClr>
                            </a:solidFill>
                            <a:latin typeface="Cambria Math" panose="02040503050406030204" pitchFamily="18" charset="0"/>
                            <a:ea typeface="楷体" panose="02010609060101010101" pitchFamily="49" charset="-122"/>
                          </a:rPr>
                          <m:t>𝑨</m:t>
                        </m:r>
                        <m:r>
                          <a:rPr lang="en-US" altLang="zh-CN" sz="1600" b="1" i="1" smtClean="0">
                            <a:solidFill>
                              <a:schemeClr val="accent2">
                                <a:lumMod val="50000"/>
                              </a:schemeClr>
                            </a:solidFill>
                            <a:latin typeface="Cambria Math" panose="02040503050406030204" pitchFamily="18" charset="0"/>
                            <a:ea typeface="楷体" panose="02010609060101010101" pitchFamily="49" charset="-122"/>
                          </a:rPr>
                          <m:t>→</m:t>
                        </m:r>
                        <m:r>
                          <a:rPr lang="en-US" altLang="zh-CN" sz="1600" b="1" i="1" smtClean="0">
                            <a:solidFill>
                              <a:schemeClr val="accent2">
                                <a:lumMod val="50000"/>
                              </a:schemeClr>
                            </a:solidFill>
                            <a:latin typeface="Cambria Math" panose="02040503050406030204" pitchFamily="18" charset="0"/>
                            <a:ea typeface="楷体" panose="02010609060101010101" pitchFamily="49" charset="-122"/>
                          </a:rPr>
                          <m:t>𝑩</m:t>
                        </m:r>
                      </m:e>
                    </m:d>
                    <m:r>
                      <a:rPr lang="en-US" altLang="zh-CN" sz="1600" b="1" i="1" smtClean="0">
                        <a:solidFill>
                          <a:schemeClr val="accent2">
                            <a:lumMod val="50000"/>
                          </a:schemeClr>
                        </a:solidFill>
                        <a:latin typeface="Cambria Math" panose="02040503050406030204" pitchFamily="18" charset="0"/>
                        <a:ea typeface="楷体" panose="02010609060101010101" pitchFamily="49" charset="-122"/>
                      </a:rPr>
                      <m:t>, </m:t>
                    </m:r>
                    <m:d>
                      <m:dPr>
                        <m:ctrlPr>
                          <a:rPr lang="en-US" altLang="zh-CN" sz="1600" b="1" i="1" smtClean="0">
                            <a:solidFill>
                              <a:schemeClr val="accent2">
                                <a:lumMod val="50000"/>
                              </a:schemeClr>
                            </a:solidFill>
                            <a:latin typeface="Cambria Math" panose="02040503050406030204" pitchFamily="18" charset="0"/>
                            <a:ea typeface="楷体" panose="02010609060101010101" pitchFamily="49" charset="-122"/>
                          </a:rPr>
                        </m:ctrlPr>
                      </m:dPr>
                      <m:e>
                        <m:r>
                          <a:rPr lang="en-US" altLang="zh-CN" sz="1600" b="1" i="1" smtClean="0">
                            <a:solidFill>
                              <a:schemeClr val="accent2">
                                <a:lumMod val="50000"/>
                              </a:schemeClr>
                            </a:solidFill>
                            <a:latin typeface="Cambria Math" panose="02040503050406030204" pitchFamily="18" charset="0"/>
                            <a:ea typeface="楷体" panose="02010609060101010101" pitchFamily="49" charset="-122"/>
                          </a:rPr>
                          <m:t>𝑨</m:t>
                        </m:r>
                        <m:r>
                          <a:rPr lang="en-US" altLang="zh-CN" sz="1600" b="1" i="1" smtClean="0">
                            <a:solidFill>
                              <a:schemeClr val="accent2">
                                <a:lumMod val="50000"/>
                              </a:schemeClr>
                            </a:solidFill>
                            <a:latin typeface="Cambria Math" panose="02040503050406030204" pitchFamily="18" charset="0"/>
                            <a:ea typeface="楷体" panose="02010609060101010101" pitchFamily="49" charset="-122"/>
                          </a:rPr>
                          <m:t>↔</m:t>
                        </m:r>
                        <m:r>
                          <a:rPr lang="en-US" altLang="zh-CN" sz="1600" b="1" i="1" smtClean="0">
                            <a:solidFill>
                              <a:schemeClr val="accent2">
                                <a:lumMod val="50000"/>
                              </a:schemeClr>
                            </a:solidFill>
                            <a:latin typeface="Cambria Math" panose="02040503050406030204" pitchFamily="18" charset="0"/>
                            <a:ea typeface="楷体" panose="02010609060101010101" pitchFamily="49" charset="-122"/>
                          </a:rPr>
                          <m:t>𝑩</m:t>
                        </m:r>
                      </m:e>
                    </m:d>
                  </m:oMath>
                </a14:m>
                <a:r>
                  <a:rPr lang="zh-CN" altLang="en-US" sz="1600" b="1" dirty="0">
                    <a:solidFill>
                      <a:schemeClr val="accent2">
                        <a:lumMod val="50000"/>
                      </a:schemeClr>
                    </a:solidFill>
                    <a:latin typeface="楷体" panose="02010609060101010101" pitchFamily="49" charset="-122"/>
                    <a:ea typeface="楷体" panose="02010609060101010101" pitchFamily="49" charset="-122"/>
                  </a:rPr>
                  <a:t>是公式</a:t>
                </a:r>
                <a:endParaRPr lang="en-US" altLang="zh-CN" sz="1600" b="1" dirty="0">
                  <a:solidFill>
                    <a:schemeClr val="accent2">
                      <a:lumMod val="50000"/>
                    </a:schemeClr>
                  </a:solidFill>
                  <a:latin typeface="楷体" panose="02010609060101010101" pitchFamily="49" charset="-122"/>
                  <a:ea typeface="楷体" panose="02010609060101010101" pitchFamily="49" charset="-122"/>
                </a:endParaRPr>
              </a:p>
            </p:txBody>
          </p:sp>
        </mc:Choice>
        <mc:Fallback xmlns="">
          <p:sp>
            <p:nvSpPr>
              <p:cNvPr id="11" name="文本框 10">
                <a:extLst>
                  <a:ext uri="{FF2B5EF4-FFF2-40B4-BE49-F238E27FC236}">
                    <a16:creationId xmlns:a16="http://schemas.microsoft.com/office/drawing/2014/main" id="{E9351216-828A-4200-B3F5-BBB3D04D27CE}"/>
                  </a:ext>
                </a:extLst>
              </p:cNvPr>
              <p:cNvSpPr txBox="1">
                <a:spLocks noRot="1" noChangeAspect="1" noMove="1" noResize="1" noEditPoints="1" noAdjustHandles="1" noChangeArrowheads="1" noChangeShapeType="1" noTextEdit="1"/>
              </p:cNvSpPr>
              <p:nvPr/>
            </p:nvSpPr>
            <p:spPr>
              <a:xfrm>
                <a:off x="2358573" y="4116543"/>
                <a:ext cx="6565693" cy="2113912"/>
              </a:xfrm>
              <a:prstGeom prst="rect">
                <a:avLst/>
              </a:prstGeom>
              <a:blipFill>
                <a:blip r:embed="rId3"/>
                <a:stretch>
                  <a:fillRect l="-650" t="-1441" b="-1441"/>
                </a:stretch>
              </a:blipFill>
            </p:spPr>
            <p:txBody>
              <a:bodyPr/>
              <a:lstStyle/>
              <a:p>
                <a:r>
                  <a:rPr lang="zh-CN" altLang="en-US">
                    <a:noFill/>
                  </a:rPr>
                  <a:t> </a:t>
                </a:r>
              </a:p>
            </p:txBody>
          </p:sp>
        </mc:Fallback>
      </mc:AlternateContent>
      <p:sp>
        <p:nvSpPr>
          <p:cNvPr id="12" name="文本框 11">
            <a:extLst>
              <a:ext uri="{FF2B5EF4-FFF2-40B4-BE49-F238E27FC236}">
                <a16:creationId xmlns:a16="http://schemas.microsoft.com/office/drawing/2014/main" id="{9F93FDBD-2E27-4BBB-AB48-29EA83E9C5AF}"/>
              </a:ext>
            </a:extLst>
          </p:cNvPr>
          <p:cNvSpPr txBox="1"/>
          <p:nvPr/>
        </p:nvSpPr>
        <p:spPr>
          <a:xfrm>
            <a:off x="9257240" y="4909422"/>
            <a:ext cx="2680759" cy="646331"/>
          </a:xfrm>
          <a:prstGeom prst="rect">
            <a:avLst/>
          </a:prstGeom>
          <a:solidFill>
            <a:srgbClr val="FFF3CD"/>
          </a:solidFill>
        </p:spPr>
        <p:txBody>
          <a:bodyPr wrap="square">
            <a:spAutoFit/>
          </a:bodyPr>
          <a:lstStyle/>
          <a:p>
            <a:r>
              <a:rPr lang="zh-CN" altLang="en-US" sz="1800" b="1" dirty="0">
                <a:solidFill>
                  <a:schemeClr val="accent6">
                    <a:lumMod val="50000"/>
                  </a:schemeClr>
                </a:solidFill>
                <a:latin typeface="+mn-ea"/>
              </a:rPr>
              <a:t>否定式、合取式、析取式、蕴涵式或双蕴涵式</a:t>
            </a:r>
            <a:endParaRPr lang="zh-CN" altLang="en-US" dirty="0"/>
          </a:p>
        </p:txBody>
      </p:sp>
    </p:spTree>
    <p:extLst>
      <p:ext uri="{BB962C8B-B14F-4D97-AF65-F5344CB8AC3E}">
        <p14:creationId xmlns:p14="http://schemas.microsoft.com/office/powerpoint/2010/main" val="2720905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1" grpId="0" animBg="1"/>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命题逻辑公式的语法</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第三讲 命题逻辑公式语法和语义</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7</a:t>
            </a:fld>
            <a:r>
              <a:rPr lang="en-US" altLang="zh-CN">
                <a:latin typeface="Arial" panose="020B0604020202020204" pitchFamily="34" charset="0"/>
                <a:ea typeface="楷体" panose="02010609060101010101" pitchFamily="49" charset="-122"/>
                <a:cs typeface="Arial" panose="020B0604020202020204" pitchFamily="34" charset="0"/>
              </a:rPr>
              <a:t>/38</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命题逻辑公式的构造与分析</a:t>
            </a:r>
          </a:p>
        </p:txBody>
      </p:sp>
      <p:sp>
        <p:nvSpPr>
          <p:cNvPr id="2" name="文本框 1">
            <a:extLst>
              <a:ext uri="{FF2B5EF4-FFF2-40B4-BE49-F238E27FC236}">
                <a16:creationId xmlns:a16="http://schemas.microsoft.com/office/drawing/2014/main" id="{247DF30A-2958-4ACB-8779-68AB038ECB7C}"/>
              </a:ext>
            </a:extLst>
          </p:cNvPr>
          <p:cNvSpPr txBox="1"/>
          <p:nvPr/>
        </p:nvSpPr>
        <p:spPr>
          <a:xfrm>
            <a:off x="491067" y="1075633"/>
            <a:ext cx="11169890" cy="430887"/>
          </a:xfrm>
          <a:prstGeom prst="rect">
            <a:avLst/>
          </a:prstGeom>
          <a:solidFill>
            <a:schemeClr val="accent4">
              <a:lumMod val="20000"/>
              <a:lumOff val="80000"/>
            </a:schemeClr>
          </a:solidFill>
        </p:spPr>
        <p:txBody>
          <a:bodyPr wrap="square" rtlCol="0">
            <a:spAutoFit/>
          </a:bodyPr>
          <a:lstStyle/>
          <a:p>
            <a:pPr>
              <a:spcAft>
                <a:spcPts val="600"/>
              </a:spcAft>
            </a:pPr>
            <a:r>
              <a:rPr lang="zh-CN" altLang="en-US" sz="2200" b="1" dirty="0">
                <a:solidFill>
                  <a:srgbClr val="002060"/>
                </a:solidFill>
              </a:rPr>
              <a:t>公式的归纳定义既给出了从命题变量开始构造公式的方法，也给出了分析公式结构的方法</a:t>
            </a:r>
            <a:endParaRPr lang="en-US" altLang="zh-CN" sz="2200" b="1" dirty="0">
              <a:solidFill>
                <a:srgbClr val="002060"/>
              </a:solidFill>
            </a:endParaRPr>
          </a:p>
        </p:txBody>
      </p:sp>
      <p:grpSp>
        <p:nvGrpSpPr>
          <p:cNvPr id="47" name="组合 46">
            <a:extLst>
              <a:ext uri="{FF2B5EF4-FFF2-40B4-BE49-F238E27FC236}">
                <a16:creationId xmlns:a16="http://schemas.microsoft.com/office/drawing/2014/main" id="{282E6580-42E7-4A5F-ABC7-6885988C036B}"/>
              </a:ext>
            </a:extLst>
          </p:cNvPr>
          <p:cNvGrpSpPr/>
          <p:nvPr/>
        </p:nvGrpSpPr>
        <p:grpSpPr>
          <a:xfrm>
            <a:off x="1246986" y="1854544"/>
            <a:ext cx="4053017" cy="3634317"/>
            <a:chOff x="1128582" y="2255816"/>
            <a:chExt cx="4053017" cy="3634317"/>
          </a:xfrm>
        </p:grpSpPr>
        <p:sp>
          <p:nvSpPr>
            <p:cNvPr id="14" name="矩形 13">
              <a:extLst>
                <a:ext uri="{FF2B5EF4-FFF2-40B4-BE49-F238E27FC236}">
                  <a16:creationId xmlns:a16="http://schemas.microsoft.com/office/drawing/2014/main" id="{F6FA41E5-87CF-4E9B-B5D3-6A5DF9FFAB20}"/>
                </a:ext>
              </a:extLst>
            </p:cNvPr>
            <p:cNvSpPr/>
            <p:nvPr/>
          </p:nvSpPr>
          <p:spPr>
            <a:xfrm>
              <a:off x="1128582" y="2255816"/>
              <a:ext cx="4053017" cy="3634317"/>
            </a:xfrm>
            <a:prstGeom prst="rect">
              <a:avLst/>
            </a:prstGeom>
            <a:solidFill>
              <a:srgbClr val="F8F8F8"/>
            </a:solidFill>
            <a:ln w="6350"/>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zh-CN" altLang="en-US" b="1" dirty="0">
                  <a:solidFill>
                    <a:srgbClr val="002060"/>
                  </a:solidFill>
                </a:rPr>
                <a:t>公式归纳定义给出了构造公式的方法</a:t>
              </a:r>
            </a:p>
          </p:txBody>
        </p:sp>
        <p:grpSp>
          <p:nvGrpSpPr>
            <p:cNvPr id="46" name="组合 45">
              <a:extLst>
                <a:ext uri="{FF2B5EF4-FFF2-40B4-BE49-F238E27FC236}">
                  <a16:creationId xmlns:a16="http://schemas.microsoft.com/office/drawing/2014/main" id="{5B3219D0-7343-41C4-B969-E9B5A077E4C0}"/>
                </a:ext>
              </a:extLst>
            </p:cNvPr>
            <p:cNvGrpSpPr/>
            <p:nvPr/>
          </p:nvGrpSpPr>
          <p:grpSpPr>
            <a:xfrm>
              <a:off x="1421298" y="2812430"/>
              <a:ext cx="3438110" cy="2838118"/>
              <a:chOff x="1421298" y="2812430"/>
              <a:chExt cx="3438110" cy="2838118"/>
            </a:xfrm>
          </p:grpSpPr>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719B4A4D-F1A2-43B3-982E-85CC1FBB557D}"/>
                      </a:ext>
                    </a:extLst>
                  </p:cNvPr>
                  <p:cNvSpPr txBox="1"/>
                  <p:nvPr/>
                </p:nvSpPr>
                <p:spPr>
                  <a:xfrm>
                    <a:off x="1421298" y="2812430"/>
                    <a:ext cx="410816" cy="307777"/>
                  </a:xfrm>
                  <a:prstGeom prst="rect">
                    <a:avLst/>
                  </a:prstGeom>
                  <a:solidFill>
                    <a:schemeClr val="accent6">
                      <a:lumMod val="20000"/>
                      <a:lumOff val="80000"/>
                    </a:schemeClr>
                  </a:solidFill>
                  <a:ln>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i="1" smtClean="0">
                              <a:latin typeface="Cambria Math" panose="02040503050406030204" pitchFamily="18" charset="0"/>
                            </a:rPr>
                            <m:t>𝑝</m:t>
                          </m:r>
                        </m:oMath>
                      </m:oMathPara>
                    </a14:m>
                    <a:endParaRPr lang="zh-CN" altLang="en-US" sz="1400"/>
                  </a:p>
                </p:txBody>
              </p:sp>
            </mc:Choice>
            <mc:Fallback xmlns="">
              <p:sp>
                <p:nvSpPr>
                  <p:cNvPr id="15" name="文本框 14">
                    <a:extLst>
                      <a:ext uri="{FF2B5EF4-FFF2-40B4-BE49-F238E27FC236}">
                        <a16:creationId xmlns:a16="http://schemas.microsoft.com/office/drawing/2014/main" id="{719B4A4D-F1A2-43B3-982E-85CC1FBB557D}"/>
                      </a:ext>
                    </a:extLst>
                  </p:cNvPr>
                  <p:cNvSpPr txBox="1">
                    <a:spLocks noRot="1" noChangeAspect="1" noMove="1" noResize="1" noEditPoints="1" noAdjustHandles="1" noChangeArrowheads="1" noChangeShapeType="1" noTextEdit="1"/>
                  </p:cNvSpPr>
                  <p:nvPr/>
                </p:nvSpPr>
                <p:spPr>
                  <a:xfrm>
                    <a:off x="1421298" y="2812430"/>
                    <a:ext cx="410816" cy="307777"/>
                  </a:xfrm>
                  <a:prstGeom prst="rect">
                    <a:avLst/>
                  </a:prstGeom>
                  <a:blipFill>
                    <a:blip r:embed="rId2"/>
                    <a:stretch>
                      <a:fillRect/>
                    </a:stretch>
                  </a:blipFill>
                  <a:ln>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A2B9CB96-87AB-4FCA-A69B-817FEF282515}"/>
                      </a:ext>
                    </a:extLst>
                  </p:cNvPr>
                  <p:cNvSpPr txBox="1"/>
                  <p:nvPr/>
                </p:nvSpPr>
                <p:spPr>
                  <a:xfrm>
                    <a:off x="2108754" y="2812430"/>
                    <a:ext cx="410816" cy="307777"/>
                  </a:xfrm>
                  <a:prstGeom prst="rect">
                    <a:avLst/>
                  </a:prstGeom>
                  <a:solidFill>
                    <a:schemeClr val="accent6">
                      <a:lumMod val="20000"/>
                      <a:lumOff val="80000"/>
                    </a:schemeClr>
                  </a:solidFill>
                  <a:ln>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𝑞</m:t>
                          </m:r>
                        </m:oMath>
                      </m:oMathPara>
                    </a14:m>
                    <a:endParaRPr lang="zh-CN" altLang="en-US" sz="1400"/>
                  </a:p>
                </p:txBody>
              </p:sp>
            </mc:Choice>
            <mc:Fallback xmlns="">
              <p:sp>
                <p:nvSpPr>
                  <p:cNvPr id="18" name="文本框 17">
                    <a:extLst>
                      <a:ext uri="{FF2B5EF4-FFF2-40B4-BE49-F238E27FC236}">
                        <a16:creationId xmlns:a16="http://schemas.microsoft.com/office/drawing/2014/main" id="{A2B9CB96-87AB-4FCA-A69B-817FEF282515}"/>
                      </a:ext>
                    </a:extLst>
                  </p:cNvPr>
                  <p:cNvSpPr txBox="1">
                    <a:spLocks noRot="1" noChangeAspect="1" noMove="1" noResize="1" noEditPoints="1" noAdjustHandles="1" noChangeArrowheads="1" noChangeShapeType="1" noTextEdit="1"/>
                  </p:cNvSpPr>
                  <p:nvPr/>
                </p:nvSpPr>
                <p:spPr>
                  <a:xfrm>
                    <a:off x="2108754" y="2812430"/>
                    <a:ext cx="410816" cy="307777"/>
                  </a:xfrm>
                  <a:prstGeom prst="rect">
                    <a:avLst/>
                  </a:prstGeom>
                  <a:blipFill>
                    <a:blip r:embed="rId3"/>
                    <a:stretch>
                      <a:fillRect/>
                    </a:stretch>
                  </a:blipFill>
                  <a:ln>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椭圆 15">
                    <a:extLst>
                      <a:ext uri="{FF2B5EF4-FFF2-40B4-BE49-F238E27FC236}">
                        <a16:creationId xmlns:a16="http://schemas.microsoft.com/office/drawing/2014/main" id="{421F06C6-C349-4571-B962-C7D6125572F3}"/>
                      </a:ext>
                    </a:extLst>
                  </p:cNvPr>
                  <p:cNvSpPr/>
                  <p:nvPr/>
                </p:nvSpPr>
                <p:spPr>
                  <a:xfrm>
                    <a:off x="1487558" y="3562958"/>
                    <a:ext cx="1032012" cy="32234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1400" b="0" i="1" smtClean="0">
                              <a:solidFill>
                                <a:srgbClr val="002060"/>
                              </a:solidFill>
                              <a:latin typeface="Cambria Math" panose="02040503050406030204" pitchFamily="18" charset="0"/>
                            </a:rPr>
                            <m:t>(</m:t>
                          </m:r>
                          <m:r>
                            <a:rPr lang="en-US" altLang="zh-CN" sz="1400" i="1" smtClean="0">
                              <a:solidFill>
                                <a:srgbClr val="002060"/>
                              </a:solidFill>
                              <a:latin typeface="Cambria Math" panose="02040503050406030204" pitchFamily="18" charset="0"/>
                            </a:rPr>
                            <m:t>𝑝</m:t>
                          </m:r>
                          <m:r>
                            <a:rPr lang="en-US" altLang="zh-CN" sz="1400" i="1" smtClean="0">
                              <a:solidFill>
                                <a:srgbClr val="002060"/>
                              </a:solidFill>
                              <a:latin typeface="Cambria Math" panose="02040503050406030204" pitchFamily="18" charset="0"/>
                            </a:rPr>
                            <m:t>∧</m:t>
                          </m:r>
                          <m:r>
                            <a:rPr lang="en-US" altLang="zh-CN" sz="1400" i="1" smtClean="0">
                              <a:solidFill>
                                <a:srgbClr val="002060"/>
                              </a:solidFill>
                              <a:latin typeface="Cambria Math" panose="02040503050406030204" pitchFamily="18" charset="0"/>
                            </a:rPr>
                            <m:t>𝑞</m:t>
                          </m:r>
                          <m:r>
                            <a:rPr lang="en-US" altLang="zh-CN" sz="1400" b="0" i="1" smtClean="0">
                              <a:solidFill>
                                <a:srgbClr val="002060"/>
                              </a:solidFill>
                              <a:latin typeface="Cambria Math" panose="02040503050406030204" pitchFamily="18" charset="0"/>
                            </a:rPr>
                            <m:t>)</m:t>
                          </m:r>
                        </m:oMath>
                      </m:oMathPara>
                    </a14:m>
                    <a:endParaRPr lang="zh-CN" altLang="en-US" sz="1400">
                      <a:solidFill>
                        <a:srgbClr val="002060"/>
                      </a:solidFill>
                    </a:endParaRPr>
                  </a:p>
                </p:txBody>
              </p:sp>
            </mc:Choice>
            <mc:Fallback xmlns="">
              <p:sp>
                <p:nvSpPr>
                  <p:cNvPr id="16" name="椭圆 15">
                    <a:extLst>
                      <a:ext uri="{FF2B5EF4-FFF2-40B4-BE49-F238E27FC236}">
                        <a16:creationId xmlns:a16="http://schemas.microsoft.com/office/drawing/2014/main" id="{421F06C6-C349-4571-B962-C7D6125572F3}"/>
                      </a:ext>
                    </a:extLst>
                  </p:cNvPr>
                  <p:cNvSpPr>
                    <a:spLocks noRot="1" noChangeAspect="1" noMove="1" noResize="1" noEditPoints="1" noAdjustHandles="1" noChangeArrowheads="1" noChangeShapeType="1" noTextEdit="1"/>
                  </p:cNvSpPr>
                  <p:nvPr/>
                </p:nvSpPr>
                <p:spPr>
                  <a:xfrm>
                    <a:off x="1487558" y="3562958"/>
                    <a:ext cx="1032012" cy="322342"/>
                  </a:xfrm>
                  <a:prstGeom prst="ellipse">
                    <a:avLst/>
                  </a:prstGeom>
                  <a:blipFill>
                    <a:blip r:embed="rId4"/>
                    <a:stretch>
                      <a:fillRect b="-181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7E8C074F-C926-4E9C-907E-2B92E4D20635}"/>
                      </a:ext>
                    </a:extLst>
                  </p:cNvPr>
                  <p:cNvSpPr txBox="1"/>
                  <p:nvPr/>
                </p:nvSpPr>
                <p:spPr>
                  <a:xfrm>
                    <a:off x="2945297" y="3577523"/>
                    <a:ext cx="410816" cy="307777"/>
                  </a:xfrm>
                  <a:prstGeom prst="rect">
                    <a:avLst/>
                  </a:prstGeom>
                  <a:solidFill>
                    <a:schemeClr val="accent6">
                      <a:lumMod val="20000"/>
                      <a:lumOff val="80000"/>
                    </a:schemeClr>
                  </a:solidFill>
                  <a:ln>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𝑟</m:t>
                          </m:r>
                        </m:oMath>
                      </m:oMathPara>
                    </a14:m>
                    <a:endParaRPr lang="zh-CN" altLang="en-US" sz="1400"/>
                  </a:p>
                </p:txBody>
              </p:sp>
            </mc:Choice>
            <mc:Fallback xmlns="">
              <p:sp>
                <p:nvSpPr>
                  <p:cNvPr id="19" name="文本框 18">
                    <a:extLst>
                      <a:ext uri="{FF2B5EF4-FFF2-40B4-BE49-F238E27FC236}">
                        <a16:creationId xmlns:a16="http://schemas.microsoft.com/office/drawing/2014/main" id="{7E8C074F-C926-4E9C-907E-2B92E4D20635}"/>
                      </a:ext>
                    </a:extLst>
                  </p:cNvPr>
                  <p:cNvSpPr txBox="1">
                    <a:spLocks noRot="1" noChangeAspect="1" noMove="1" noResize="1" noEditPoints="1" noAdjustHandles="1" noChangeArrowheads="1" noChangeShapeType="1" noTextEdit="1"/>
                  </p:cNvSpPr>
                  <p:nvPr/>
                </p:nvSpPr>
                <p:spPr>
                  <a:xfrm>
                    <a:off x="2945297" y="3577523"/>
                    <a:ext cx="410816" cy="307777"/>
                  </a:xfrm>
                  <a:prstGeom prst="rect">
                    <a:avLst/>
                  </a:prstGeom>
                  <a:blipFill>
                    <a:blip r:embed="rId5"/>
                    <a:stretch>
                      <a:fillRect/>
                    </a:stretch>
                  </a:blipFill>
                  <a:ln>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椭圆 19">
                    <a:extLst>
                      <a:ext uri="{FF2B5EF4-FFF2-40B4-BE49-F238E27FC236}">
                        <a16:creationId xmlns:a16="http://schemas.microsoft.com/office/drawing/2014/main" id="{209EC9F5-40C6-4845-A8FC-B46DFA0A9D86}"/>
                      </a:ext>
                    </a:extLst>
                  </p:cNvPr>
                  <p:cNvSpPr/>
                  <p:nvPr/>
                </p:nvSpPr>
                <p:spPr>
                  <a:xfrm>
                    <a:off x="1719472" y="4528445"/>
                    <a:ext cx="1636642" cy="32234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1400" b="0" i="1" smtClean="0">
                              <a:solidFill>
                                <a:srgbClr val="002060"/>
                              </a:solidFill>
                              <a:latin typeface="Cambria Math" panose="02040503050406030204" pitchFamily="18" charset="0"/>
                            </a:rPr>
                            <m:t>(</m:t>
                          </m:r>
                          <m:d>
                            <m:dPr>
                              <m:ctrlPr>
                                <a:rPr lang="en-US" altLang="zh-CN" sz="1400" b="0" i="1" smtClean="0">
                                  <a:solidFill>
                                    <a:srgbClr val="002060"/>
                                  </a:solidFill>
                                  <a:latin typeface="Cambria Math" panose="02040503050406030204" pitchFamily="18" charset="0"/>
                                </a:rPr>
                              </m:ctrlPr>
                            </m:dPr>
                            <m:e>
                              <m:r>
                                <a:rPr lang="en-US" altLang="zh-CN" sz="1400" i="1" smtClean="0">
                                  <a:solidFill>
                                    <a:srgbClr val="002060"/>
                                  </a:solidFill>
                                  <a:latin typeface="Cambria Math" panose="02040503050406030204" pitchFamily="18" charset="0"/>
                                </a:rPr>
                                <m:t>𝑝</m:t>
                              </m:r>
                              <m:r>
                                <a:rPr lang="en-US" altLang="zh-CN" sz="1400" i="1" smtClean="0">
                                  <a:solidFill>
                                    <a:srgbClr val="002060"/>
                                  </a:solidFill>
                                  <a:latin typeface="Cambria Math" panose="02040503050406030204" pitchFamily="18" charset="0"/>
                                </a:rPr>
                                <m:t>∧</m:t>
                              </m:r>
                              <m:r>
                                <a:rPr lang="en-US" altLang="zh-CN" sz="1400" i="1" smtClean="0">
                                  <a:solidFill>
                                    <a:srgbClr val="002060"/>
                                  </a:solidFill>
                                  <a:latin typeface="Cambria Math" panose="02040503050406030204" pitchFamily="18" charset="0"/>
                                </a:rPr>
                                <m:t>𝑞</m:t>
                              </m:r>
                            </m:e>
                          </m:d>
                          <m:r>
                            <a:rPr lang="en-US" altLang="zh-CN" sz="1400" b="0" i="1" smtClean="0">
                              <a:solidFill>
                                <a:srgbClr val="002060"/>
                              </a:solidFill>
                              <a:latin typeface="Cambria Math" panose="02040503050406030204" pitchFamily="18" charset="0"/>
                            </a:rPr>
                            <m:t>∨</m:t>
                          </m:r>
                          <m:r>
                            <a:rPr lang="en-US" altLang="zh-CN" sz="1400" b="0" i="1" smtClean="0">
                              <a:solidFill>
                                <a:srgbClr val="002060"/>
                              </a:solidFill>
                              <a:latin typeface="Cambria Math" panose="02040503050406030204" pitchFamily="18" charset="0"/>
                            </a:rPr>
                            <m:t>𝑟</m:t>
                          </m:r>
                          <m:r>
                            <a:rPr lang="en-US" altLang="zh-CN" sz="1400" b="0" i="1" smtClean="0">
                              <a:solidFill>
                                <a:srgbClr val="002060"/>
                              </a:solidFill>
                              <a:latin typeface="Cambria Math" panose="02040503050406030204" pitchFamily="18" charset="0"/>
                            </a:rPr>
                            <m:t>)</m:t>
                          </m:r>
                        </m:oMath>
                      </m:oMathPara>
                    </a14:m>
                    <a:endParaRPr lang="zh-CN" altLang="en-US" sz="1400">
                      <a:solidFill>
                        <a:srgbClr val="002060"/>
                      </a:solidFill>
                    </a:endParaRPr>
                  </a:p>
                </p:txBody>
              </p:sp>
            </mc:Choice>
            <mc:Fallback xmlns="">
              <p:sp>
                <p:nvSpPr>
                  <p:cNvPr id="20" name="椭圆 19">
                    <a:extLst>
                      <a:ext uri="{FF2B5EF4-FFF2-40B4-BE49-F238E27FC236}">
                        <a16:creationId xmlns:a16="http://schemas.microsoft.com/office/drawing/2014/main" id="{209EC9F5-40C6-4845-A8FC-B46DFA0A9D86}"/>
                      </a:ext>
                    </a:extLst>
                  </p:cNvPr>
                  <p:cNvSpPr>
                    <a:spLocks noRot="1" noChangeAspect="1" noMove="1" noResize="1" noEditPoints="1" noAdjustHandles="1" noChangeArrowheads="1" noChangeShapeType="1" noTextEdit="1"/>
                  </p:cNvSpPr>
                  <p:nvPr/>
                </p:nvSpPr>
                <p:spPr>
                  <a:xfrm>
                    <a:off x="1719472" y="4528445"/>
                    <a:ext cx="1636642" cy="322342"/>
                  </a:xfrm>
                  <a:prstGeom prst="ellipse">
                    <a:avLst/>
                  </a:prstGeom>
                  <a:blipFill>
                    <a:blip r:embed="rId6"/>
                    <a:stretch>
                      <a:fillRect b="-181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912588B4-9F36-4A13-93C9-E9E6F3E3F28C}"/>
                      </a:ext>
                    </a:extLst>
                  </p:cNvPr>
                  <p:cNvSpPr txBox="1"/>
                  <p:nvPr/>
                </p:nvSpPr>
                <p:spPr>
                  <a:xfrm>
                    <a:off x="4137994" y="3577522"/>
                    <a:ext cx="410816" cy="307777"/>
                  </a:xfrm>
                  <a:prstGeom prst="rect">
                    <a:avLst/>
                  </a:prstGeom>
                  <a:solidFill>
                    <a:schemeClr val="accent6">
                      <a:lumMod val="20000"/>
                      <a:lumOff val="80000"/>
                    </a:schemeClr>
                  </a:solidFill>
                  <a:ln>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𝑠</m:t>
                          </m:r>
                        </m:oMath>
                      </m:oMathPara>
                    </a14:m>
                    <a:endParaRPr lang="zh-CN" altLang="en-US" sz="1400"/>
                  </a:p>
                </p:txBody>
              </p:sp>
            </mc:Choice>
            <mc:Fallback xmlns="">
              <p:sp>
                <p:nvSpPr>
                  <p:cNvPr id="21" name="文本框 20">
                    <a:extLst>
                      <a:ext uri="{FF2B5EF4-FFF2-40B4-BE49-F238E27FC236}">
                        <a16:creationId xmlns:a16="http://schemas.microsoft.com/office/drawing/2014/main" id="{912588B4-9F36-4A13-93C9-E9E6F3E3F28C}"/>
                      </a:ext>
                    </a:extLst>
                  </p:cNvPr>
                  <p:cNvSpPr txBox="1">
                    <a:spLocks noRot="1" noChangeAspect="1" noMove="1" noResize="1" noEditPoints="1" noAdjustHandles="1" noChangeArrowheads="1" noChangeShapeType="1" noTextEdit="1"/>
                  </p:cNvSpPr>
                  <p:nvPr/>
                </p:nvSpPr>
                <p:spPr>
                  <a:xfrm>
                    <a:off x="4137994" y="3577522"/>
                    <a:ext cx="410816" cy="307777"/>
                  </a:xfrm>
                  <a:prstGeom prst="rect">
                    <a:avLst/>
                  </a:prstGeom>
                  <a:blipFill>
                    <a:blip r:embed="rId7"/>
                    <a:stretch>
                      <a:fillRect/>
                    </a:stretch>
                  </a:blipFill>
                  <a:ln>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椭圆 21">
                    <a:extLst>
                      <a:ext uri="{FF2B5EF4-FFF2-40B4-BE49-F238E27FC236}">
                        <a16:creationId xmlns:a16="http://schemas.microsoft.com/office/drawing/2014/main" id="{1153DB6F-BCD6-4819-95E4-F00908A1211A}"/>
                      </a:ext>
                    </a:extLst>
                  </p:cNvPr>
                  <p:cNvSpPr/>
                  <p:nvPr/>
                </p:nvSpPr>
                <p:spPr>
                  <a:xfrm>
                    <a:off x="3827396" y="4508914"/>
                    <a:ext cx="1032012" cy="32234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1400" b="0" i="1" smtClean="0">
                              <a:solidFill>
                                <a:srgbClr val="002060"/>
                              </a:solidFill>
                              <a:latin typeface="Cambria Math" panose="02040503050406030204" pitchFamily="18" charset="0"/>
                            </a:rPr>
                            <m:t>(¬</m:t>
                          </m:r>
                          <m:r>
                            <a:rPr lang="en-US" altLang="zh-CN" sz="1400" b="0" i="1" smtClean="0">
                              <a:solidFill>
                                <a:srgbClr val="002060"/>
                              </a:solidFill>
                              <a:latin typeface="Cambria Math" panose="02040503050406030204" pitchFamily="18" charset="0"/>
                            </a:rPr>
                            <m:t>𝑠</m:t>
                          </m:r>
                          <m:r>
                            <a:rPr lang="en-US" altLang="zh-CN" sz="1400" b="0" i="1" smtClean="0">
                              <a:solidFill>
                                <a:srgbClr val="002060"/>
                              </a:solidFill>
                              <a:latin typeface="Cambria Math" panose="02040503050406030204" pitchFamily="18" charset="0"/>
                            </a:rPr>
                            <m:t>)</m:t>
                          </m:r>
                        </m:oMath>
                      </m:oMathPara>
                    </a14:m>
                    <a:endParaRPr lang="zh-CN" altLang="en-US" sz="1400">
                      <a:solidFill>
                        <a:srgbClr val="002060"/>
                      </a:solidFill>
                    </a:endParaRPr>
                  </a:p>
                </p:txBody>
              </p:sp>
            </mc:Choice>
            <mc:Fallback xmlns="">
              <p:sp>
                <p:nvSpPr>
                  <p:cNvPr id="22" name="椭圆 21">
                    <a:extLst>
                      <a:ext uri="{FF2B5EF4-FFF2-40B4-BE49-F238E27FC236}">
                        <a16:creationId xmlns:a16="http://schemas.microsoft.com/office/drawing/2014/main" id="{1153DB6F-BCD6-4819-95E4-F00908A1211A}"/>
                      </a:ext>
                    </a:extLst>
                  </p:cNvPr>
                  <p:cNvSpPr>
                    <a:spLocks noRot="1" noChangeAspect="1" noMove="1" noResize="1" noEditPoints="1" noAdjustHandles="1" noChangeArrowheads="1" noChangeShapeType="1" noTextEdit="1"/>
                  </p:cNvSpPr>
                  <p:nvPr/>
                </p:nvSpPr>
                <p:spPr>
                  <a:xfrm>
                    <a:off x="3827396" y="4508914"/>
                    <a:ext cx="1032012" cy="322342"/>
                  </a:xfrm>
                  <a:prstGeom prst="ellipse">
                    <a:avLst/>
                  </a:prstGeom>
                  <a:blipFill>
                    <a:blip r:embed="rId8"/>
                    <a:stretch>
                      <a:fillRect b="-181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椭圆 22">
                    <a:extLst>
                      <a:ext uri="{FF2B5EF4-FFF2-40B4-BE49-F238E27FC236}">
                        <a16:creationId xmlns:a16="http://schemas.microsoft.com/office/drawing/2014/main" id="{E82383B2-AF09-442C-B2C9-E6B6C4E2F6BB}"/>
                      </a:ext>
                    </a:extLst>
                  </p:cNvPr>
                  <p:cNvSpPr/>
                  <p:nvPr/>
                </p:nvSpPr>
                <p:spPr>
                  <a:xfrm>
                    <a:off x="2011017" y="5328206"/>
                    <a:ext cx="2729949" cy="32234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d>
                            <m:dPr>
                              <m:ctrlPr>
                                <a:rPr lang="en-US" altLang="zh-CN" sz="1400" b="0" i="1" smtClean="0">
                                  <a:solidFill>
                                    <a:srgbClr val="002060"/>
                                  </a:solidFill>
                                  <a:latin typeface="Cambria Math" panose="02040503050406030204" pitchFamily="18" charset="0"/>
                                </a:rPr>
                              </m:ctrlPr>
                            </m:dPr>
                            <m:e>
                              <m:r>
                                <a:rPr lang="en-US" altLang="zh-CN" sz="1400" b="0" i="1" smtClean="0">
                                  <a:solidFill>
                                    <a:srgbClr val="002060"/>
                                  </a:solidFill>
                                  <a:latin typeface="Cambria Math" panose="02040503050406030204" pitchFamily="18" charset="0"/>
                                </a:rPr>
                                <m:t>(</m:t>
                              </m:r>
                              <m:d>
                                <m:dPr>
                                  <m:ctrlPr>
                                    <a:rPr lang="en-US" altLang="zh-CN" sz="1400" b="0" i="1" smtClean="0">
                                      <a:solidFill>
                                        <a:srgbClr val="002060"/>
                                      </a:solidFill>
                                      <a:latin typeface="Cambria Math" panose="02040503050406030204" pitchFamily="18" charset="0"/>
                                    </a:rPr>
                                  </m:ctrlPr>
                                </m:dPr>
                                <m:e>
                                  <m:r>
                                    <a:rPr lang="en-US" altLang="zh-CN" sz="1400" i="1" smtClean="0">
                                      <a:solidFill>
                                        <a:srgbClr val="002060"/>
                                      </a:solidFill>
                                      <a:latin typeface="Cambria Math" panose="02040503050406030204" pitchFamily="18" charset="0"/>
                                    </a:rPr>
                                    <m:t>𝑝</m:t>
                                  </m:r>
                                  <m:r>
                                    <a:rPr lang="en-US" altLang="zh-CN" sz="1400" i="1" smtClean="0">
                                      <a:solidFill>
                                        <a:srgbClr val="002060"/>
                                      </a:solidFill>
                                      <a:latin typeface="Cambria Math" panose="02040503050406030204" pitchFamily="18" charset="0"/>
                                    </a:rPr>
                                    <m:t>∧</m:t>
                                  </m:r>
                                  <m:r>
                                    <a:rPr lang="en-US" altLang="zh-CN" sz="1400" i="1" smtClean="0">
                                      <a:solidFill>
                                        <a:srgbClr val="002060"/>
                                      </a:solidFill>
                                      <a:latin typeface="Cambria Math" panose="02040503050406030204" pitchFamily="18" charset="0"/>
                                    </a:rPr>
                                    <m:t>𝑞</m:t>
                                  </m:r>
                                </m:e>
                              </m:d>
                              <m:r>
                                <a:rPr lang="en-US" altLang="zh-CN" sz="1400" b="0" i="1" smtClean="0">
                                  <a:solidFill>
                                    <a:srgbClr val="002060"/>
                                  </a:solidFill>
                                  <a:latin typeface="Cambria Math" panose="02040503050406030204" pitchFamily="18" charset="0"/>
                                </a:rPr>
                                <m:t>∨</m:t>
                              </m:r>
                              <m:r>
                                <a:rPr lang="en-US" altLang="zh-CN" sz="1400" b="0" i="1" smtClean="0">
                                  <a:solidFill>
                                    <a:srgbClr val="002060"/>
                                  </a:solidFill>
                                  <a:latin typeface="Cambria Math" panose="02040503050406030204" pitchFamily="18" charset="0"/>
                                </a:rPr>
                                <m:t>𝑟</m:t>
                              </m:r>
                            </m:e>
                          </m:d>
                          <m:r>
                            <a:rPr lang="en-US" altLang="zh-CN" sz="1400" b="0" i="1" smtClean="0">
                              <a:solidFill>
                                <a:srgbClr val="002060"/>
                              </a:solidFill>
                              <a:latin typeface="Cambria Math" panose="02040503050406030204" pitchFamily="18" charset="0"/>
                            </a:rPr>
                            <m:t>→</m:t>
                          </m:r>
                          <m:d>
                            <m:dPr>
                              <m:ctrlPr>
                                <a:rPr lang="en-US" altLang="zh-CN" sz="1400" b="0" i="1" smtClean="0">
                                  <a:solidFill>
                                    <a:srgbClr val="002060"/>
                                  </a:solidFill>
                                  <a:latin typeface="Cambria Math" panose="02040503050406030204" pitchFamily="18" charset="0"/>
                                </a:rPr>
                              </m:ctrlPr>
                            </m:dPr>
                            <m:e>
                              <m:r>
                                <a:rPr lang="en-US" altLang="zh-CN" sz="1400" b="0" i="1" smtClean="0">
                                  <a:solidFill>
                                    <a:srgbClr val="002060"/>
                                  </a:solidFill>
                                  <a:latin typeface="Cambria Math" panose="02040503050406030204" pitchFamily="18" charset="0"/>
                                </a:rPr>
                                <m:t>¬</m:t>
                              </m:r>
                              <m:r>
                                <a:rPr lang="en-US" altLang="zh-CN" sz="1400" b="0" i="1" smtClean="0">
                                  <a:solidFill>
                                    <a:srgbClr val="002060"/>
                                  </a:solidFill>
                                  <a:latin typeface="Cambria Math" panose="02040503050406030204" pitchFamily="18" charset="0"/>
                                </a:rPr>
                                <m:t>𝑠</m:t>
                              </m:r>
                            </m:e>
                          </m:d>
                          <m:r>
                            <a:rPr lang="en-US" altLang="zh-CN" sz="1400" b="0" i="1" smtClean="0">
                              <a:solidFill>
                                <a:srgbClr val="002060"/>
                              </a:solidFill>
                              <a:latin typeface="Cambria Math" panose="02040503050406030204" pitchFamily="18" charset="0"/>
                            </a:rPr>
                            <m:t>)</m:t>
                          </m:r>
                        </m:oMath>
                      </m:oMathPara>
                    </a14:m>
                    <a:endParaRPr lang="zh-CN" altLang="en-US" sz="1400">
                      <a:solidFill>
                        <a:srgbClr val="002060"/>
                      </a:solidFill>
                    </a:endParaRPr>
                  </a:p>
                </p:txBody>
              </p:sp>
            </mc:Choice>
            <mc:Fallback xmlns="">
              <p:sp>
                <p:nvSpPr>
                  <p:cNvPr id="23" name="椭圆 22">
                    <a:extLst>
                      <a:ext uri="{FF2B5EF4-FFF2-40B4-BE49-F238E27FC236}">
                        <a16:creationId xmlns:a16="http://schemas.microsoft.com/office/drawing/2014/main" id="{E82383B2-AF09-442C-B2C9-E6B6C4E2F6BB}"/>
                      </a:ext>
                    </a:extLst>
                  </p:cNvPr>
                  <p:cNvSpPr>
                    <a:spLocks noRot="1" noChangeAspect="1" noMove="1" noResize="1" noEditPoints="1" noAdjustHandles="1" noChangeArrowheads="1" noChangeShapeType="1" noTextEdit="1"/>
                  </p:cNvSpPr>
                  <p:nvPr/>
                </p:nvSpPr>
                <p:spPr>
                  <a:xfrm>
                    <a:off x="2011017" y="5328206"/>
                    <a:ext cx="2729949" cy="322342"/>
                  </a:xfrm>
                  <a:prstGeom prst="ellipse">
                    <a:avLst/>
                  </a:prstGeom>
                  <a:blipFill>
                    <a:blip r:embed="rId9"/>
                    <a:stretch>
                      <a:fillRect b="-3636"/>
                    </a:stretch>
                  </a:blipFill>
                </p:spPr>
                <p:txBody>
                  <a:bodyPr/>
                  <a:lstStyle/>
                  <a:p>
                    <a:r>
                      <a:rPr lang="zh-CN" altLang="en-US">
                        <a:noFill/>
                      </a:rPr>
                      <a:t> </a:t>
                    </a:r>
                  </a:p>
                </p:txBody>
              </p:sp>
            </mc:Fallback>
          </mc:AlternateContent>
          <p:cxnSp>
            <p:nvCxnSpPr>
              <p:cNvPr id="25" name="直接箭头连接符 24">
                <a:extLst>
                  <a:ext uri="{FF2B5EF4-FFF2-40B4-BE49-F238E27FC236}">
                    <a16:creationId xmlns:a16="http://schemas.microsoft.com/office/drawing/2014/main" id="{456E50B3-D599-4FD5-B2EC-7EEE4F2BB1CC}"/>
                  </a:ext>
                </a:extLst>
              </p:cNvPr>
              <p:cNvCxnSpPr>
                <a:endCxn id="16" idx="0"/>
              </p:cNvCxnSpPr>
              <p:nvPr/>
            </p:nvCxnSpPr>
            <p:spPr>
              <a:xfrm>
                <a:off x="1639958" y="3120207"/>
                <a:ext cx="363606" cy="4427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2A590B19-B2BE-4CA4-B4B1-AE6BBD917B7B}"/>
                  </a:ext>
                </a:extLst>
              </p:cNvPr>
              <p:cNvCxnSpPr>
                <a:endCxn id="16" idx="0"/>
              </p:cNvCxnSpPr>
              <p:nvPr/>
            </p:nvCxnSpPr>
            <p:spPr>
              <a:xfrm flipH="1">
                <a:off x="2003564" y="3116960"/>
                <a:ext cx="292376" cy="445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D112FA2B-4B98-4EE9-A65C-BC423E569860}"/>
                  </a:ext>
                </a:extLst>
              </p:cNvPr>
              <p:cNvCxnSpPr>
                <a:endCxn id="20" idx="0"/>
              </p:cNvCxnSpPr>
              <p:nvPr/>
            </p:nvCxnSpPr>
            <p:spPr>
              <a:xfrm>
                <a:off x="2011017" y="3885299"/>
                <a:ext cx="526776" cy="643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7143D853-FAC1-4649-9320-5E14886F8079}"/>
                  </a:ext>
                </a:extLst>
              </p:cNvPr>
              <p:cNvCxnSpPr>
                <a:stCxn id="19" idx="2"/>
                <a:endCxn id="20" idx="0"/>
              </p:cNvCxnSpPr>
              <p:nvPr/>
            </p:nvCxnSpPr>
            <p:spPr>
              <a:xfrm flipH="1">
                <a:off x="2537793" y="3885300"/>
                <a:ext cx="612912" cy="6431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90D0487C-38BF-4E1F-8C17-C0C0BE5342F3}"/>
                  </a:ext>
                </a:extLst>
              </p:cNvPr>
              <p:cNvCxnSpPr>
                <a:stCxn id="21" idx="2"/>
                <a:endCxn id="22" idx="0"/>
              </p:cNvCxnSpPr>
              <p:nvPr/>
            </p:nvCxnSpPr>
            <p:spPr>
              <a:xfrm>
                <a:off x="4343402" y="3885299"/>
                <a:ext cx="0" cy="6236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26439EAB-1A47-4282-974A-5731477010E4}"/>
                  </a:ext>
                </a:extLst>
              </p:cNvPr>
              <p:cNvCxnSpPr>
                <a:stCxn id="20" idx="4"/>
                <a:endCxn id="23" idx="0"/>
              </p:cNvCxnSpPr>
              <p:nvPr/>
            </p:nvCxnSpPr>
            <p:spPr>
              <a:xfrm>
                <a:off x="2537793" y="4850787"/>
                <a:ext cx="838199" cy="4774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a16="http://schemas.microsoft.com/office/drawing/2014/main" id="{031A3542-8E71-46C2-B9CC-6056ED54CB97}"/>
                  </a:ext>
                </a:extLst>
              </p:cNvPr>
              <p:cNvCxnSpPr>
                <a:stCxn id="22" idx="4"/>
              </p:cNvCxnSpPr>
              <p:nvPr/>
            </p:nvCxnSpPr>
            <p:spPr>
              <a:xfrm flipH="1">
                <a:off x="3356113" y="4831256"/>
                <a:ext cx="987289" cy="4969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grpSp>
        <p:nvGrpSpPr>
          <p:cNvPr id="86" name="组合 85">
            <a:extLst>
              <a:ext uri="{FF2B5EF4-FFF2-40B4-BE49-F238E27FC236}">
                <a16:creationId xmlns:a16="http://schemas.microsoft.com/office/drawing/2014/main" id="{9F2BD9D2-31B7-4251-8FD3-B802B0FB94D9}"/>
              </a:ext>
            </a:extLst>
          </p:cNvPr>
          <p:cNvGrpSpPr/>
          <p:nvPr/>
        </p:nvGrpSpPr>
        <p:grpSpPr>
          <a:xfrm>
            <a:off x="6709214" y="1800531"/>
            <a:ext cx="4030807" cy="3634317"/>
            <a:chOff x="5953295" y="2192502"/>
            <a:chExt cx="4030807" cy="3634317"/>
          </a:xfrm>
        </p:grpSpPr>
        <p:sp>
          <p:nvSpPr>
            <p:cNvPr id="48" name="矩形 47">
              <a:extLst>
                <a:ext uri="{FF2B5EF4-FFF2-40B4-BE49-F238E27FC236}">
                  <a16:creationId xmlns:a16="http://schemas.microsoft.com/office/drawing/2014/main" id="{65A7ED21-BE77-4FDA-B225-DF7C72972218}"/>
                </a:ext>
              </a:extLst>
            </p:cNvPr>
            <p:cNvSpPr/>
            <p:nvPr/>
          </p:nvSpPr>
          <p:spPr>
            <a:xfrm>
              <a:off x="5953295" y="2192502"/>
              <a:ext cx="4030807" cy="3634317"/>
            </a:xfrm>
            <a:prstGeom prst="rect">
              <a:avLst/>
            </a:prstGeom>
            <a:solidFill>
              <a:srgbClr val="F8F8F8"/>
            </a:solidFill>
            <a:ln w="6350"/>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zh-CN" altLang="en-US" b="1" dirty="0">
                  <a:solidFill>
                    <a:srgbClr val="002060"/>
                  </a:solidFill>
                </a:rPr>
                <a:t>归纳定义给出了分析公式结构的方法</a:t>
              </a:r>
            </a:p>
          </p:txBody>
        </p:sp>
        <p:grpSp>
          <p:nvGrpSpPr>
            <p:cNvPr id="85" name="组合 84">
              <a:extLst>
                <a:ext uri="{FF2B5EF4-FFF2-40B4-BE49-F238E27FC236}">
                  <a16:creationId xmlns:a16="http://schemas.microsoft.com/office/drawing/2014/main" id="{B6D24261-2D0E-4040-BE09-1D53F7544E53}"/>
                </a:ext>
              </a:extLst>
            </p:cNvPr>
            <p:cNvGrpSpPr/>
            <p:nvPr/>
          </p:nvGrpSpPr>
          <p:grpSpPr>
            <a:xfrm>
              <a:off x="6251716" y="2770878"/>
              <a:ext cx="3537913" cy="2794908"/>
              <a:chOff x="6251716" y="2770878"/>
              <a:chExt cx="3537913" cy="2794908"/>
            </a:xfrm>
          </p:grpSpPr>
          <mc:AlternateContent xmlns:mc="http://schemas.openxmlformats.org/markup-compatibility/2006" xmlns:a14="http://schemas.microsoft.com/office/drawing/2010/main">
            <mc:Choice Requires="a14">
              <p:sp>
                <p:nvSpPr>
                  <p:cNvPr id="49" name="椭圆 48">
                    <a:extLst>
                      <a:ext uri="{FF2B5EF4-FFF2-40B4-BE49-F238E27FC236}">
                        <a16:creationId xmlns:a16="http://schemas.microsoft.com/office/drawing/2014/main" id="{3C2EB7E2-5B5A-42C5-8D10-0BC59D37BF28}"/>
                      </a:ext>
                    </a:extLst>
                  </p:cNvPr>
                  <p:cNvSpPr/>
                  <p:nvPr/>
                </p:nvSpPr>
                <p:spPr>
                  <a:xfrm>
                    <a:off x="6848061" y="2770878"/>
                    <a:ext cx="2729949" cy="32234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d>
                            <m:dPr>
                              <m:ctrlPr>
                                <a:rPr lang="en-US" altLang="zh-CN" sz="1400" b="0" i="1" smtClean="0">
                                  <a:solidFill>
                                    <a:srgbClr val="002060"/>
                                  </a:solidFill>
                                  <a:latin typeface="Cambria Math" panose="02040503050406030204" pitchFamily="18" charset="0"/>
                                </a:rPr>
                              </m:ctrlPr>
                            </m:dPr>
                            <m:e>
                              <m:r>
                                <a:rPr lang="en-US" altLang="zh-CN" sz="1400" b="0" i="1" smtClean="0">
                                  <a:solidFill>
                                    <a:srgbClr val="002060"/>
                                  </a:solidFill>
                                  <a:latin typeface="Cambria Math" panose="02040503050406030204" pitchFamily="18" charset="0"/>
                                </a:rPr>
                                <m:t>(</m:t>
                              </m:r>
                              <m:d>
                                <m:dPr>
                                  <m:ctrlPr>
                                    <a:rPr lang="en-US" altLang="zh-CN" sz="1400" b="0" i="1" smtClean="0">
                                      <a:solidFill>
                                        <a:srgbClr val="002060"/>
                                      </a:solidFill>
                                      <a:latin typeface="Cambria Math" panose="02040503050406030204" pitchFamily="18" charset="0"/>
                                    </a:rPr>
                                  </m:ctrlPr>
                                </m:dPr>
                                <m:e>
                                  <m:r>
                                    <a:rPr lang="en-US" altLang="zh-CN" sz="1400" i="1" smtClean="0">
                                      <a:solidFill>
                                        <a:srgbClr val="002060"/>
                                      </a:solidFill>
                                      <a:latin typeface="Cambria Math" panose="02040503050406030204" pitchFamily="18" charset="0"/>
                                    </a:rPr>
                                    <m:t>𝑝</m:t>
                                  </m:r>
                                  <m:r>
                                    <a:rPr lang="en-US" altLang="zh-CN" sz="1400" i="1" smtClean="0">
                                      <a:solidFill>
                                        <a:srgbClr val="002060"/>
                                      </a:solidFill>
                                      <a:latin typeface="Cambria Math" panose="02040503050406030204" pitchFamily="18" charset="0"/>
                                    </a:rPr>
                                    <m:t>∧</m:t>
                                  </m:r>
                                  <m:r>
                                    <a:rPr lang="en-US" altLang="zh-CN" sz="1400" i="1" smtClean="0">
                                      <a:solidFill>
                                        <a:srgbClr val="002060"/>
                                      </a:solidFill>
                                      <a:latin typeface="Cambria Math" panose="02040503050406030204" pitchFamily="18" charset="0"/>
                                    </a:rPr>
                                    <m:t>𝑞</m:t>
                                  </m:r>
                                </m:e>
                              </m:d>
                              <m:r>
                                <a:rPr lang="en-US" altLang="zh-CN" sz="1400" b="0" i="1" smtClean="0">
                                  <a:solidFill>
                                    <a:srgbClr val="002060"/>
                                  </a:solidFill>
                                  <a:latin typeface="Cambria Math" panose="02040503050406030204" pitchFamily="18" charset="0"/>
                                </a:rPr>
                                <m:t>∨</m:t>
                              </m:r>
                              <m:r>
                                <a:rPr lang="en-US" altLang="zh-CN" sz="1400" b="0" i="1" smtClean="0">
                                  <a:solidFill>
                                    <a:srgbClr val="002060"/>
                                  </a:solidFill>
                                  <a:latin typeface="Cambria Math" panose="02040503050406030204" pitchFamily="18" charset="0"/>
                                </a:rPr>
                                <m:t>𝑟</m:t>
                              </m:r>
                            </m:e>
                          </m:d>
                          <m:r>
                            <a:rPr lang="en-US" altLang="zh-CN" sz="1400" b="0" i="1" smtClean="0">
                              <a:solidFill>
                                <a:srgbClr val="002060"/>
                              </a:solidFill>
                              <a:latin typeface="Cambria Math" panose="02040503050406030204" pitchFamily="18" charset="0"/>
                            </a:rPr>
                            <m:t>→</m:t>
                          </m:r>
                          <m:d>
                            <m:dPr>
                              <m:ctrlPr>
                                <a:rPr lang="en-US" altLang="zh-CN" sz="1400" b="0" i="1" smtClean="0">
                                  <a:solidFill>
                                    <a:srgbClr val="002060"/>
                                  </a:solidFill>
                                  <a:latin typeface="Cambria Math" panose="02040503050406030204" pitchFamily="18" charset="0"/>
                                </a:rPr>
                              </m:ctrlPr>
                            </m:dPr>
                            <m:e>
                              <m:r>
                                <a:rPr lang="en-US" altLang="zh-CN" sz="1400" b="0" i="1" smtClean="0">
                                  <a:solidFill>
                                    <a:srgbClr val="002060"/>
                                  </a:solidFill>
                                  <a:latin typeface="Cambria Math" panose="02040503050406030204" pitchFamily="18" charset="0"/>
                                </a:rPr>
                                <m:t>¬</m:t>
                              </m:r>
                              <m:r>
                                <a:rPr lang="en-US" altLang="zh-CN" sz="1400" b="0" i="1" smtClean="0">
                                  <a:solidFill>
                                    <a:srgbClr val="002060"/>
                                  </a:solidFill>
                                  <a:latin typeface="Cambria Math" panose="02040503050406030204" pitchFamily="18" charset="0"/>
                                </a:rPr>
                                <m:t>𝑠</m:t>
                              </m:r>
                            </m:e>
                          </m:d>
                          <m:r>
                            <a:rPr lang="en-US" altLang="zh-CN" sz="1400" b="0" i="1" smtClean="0">
                              <a:solidFill>
                                <a:srgbClr val="002060"/>
                              </a:solidFill>
                              <a:latin typeface="Cambria Math" panose="02040503050406030204" pitchFamily="18" charset="0"/>
                            </a:rPr>
                            <m:t>)</m:t>
                          </m:r>
                        </m:oMath>
                      </m:oMathPara>
                    </a14:m>
                    <a:endParaRPr lang="zh-CN" altLang="en-US" sz="1400">
                      <a:solidFill>
                        <a:srgbClr val="002060"/>
                      </a:solidFill>
                    </a:endParaRPr>
                  </a:p>
                </p:txBody>
              </p:sp>
            </mc:Choice>
            <mc:Fallback xmlns="">
              <p:sp>
                <p:nvSpPr>
                  <p:cNvPr id="49" name="椭圆 48">
                    <a:extLst>
                      <a:ext uri="{FF2B5EF4-FFF2-40B4-BE49-F238E27FC236}">
                        <a16:creationId xmlns:a16="http://schemas.microsoft.com/office/drawing/2014/main" id="{3C2EB7E2-5B5A-42C5-8D10-0BC59D37BF28}"/>
                      </a:ext>
                    </a:extLst>
                  </p:cNvPr>
                  <p:cNvSpPr>
                    <a:spLocks noRot="1" noChangeAspect="1" noMove="1" noResize="1" noEditPoints="1" noAdjustHandles="1" noChangeArrowheads="1" noChangeShapeType="1" noTextEdit="1"/>
                  </p:cNvSpPr>
                  <p:nvPr/>
                </p:nvSpPr>
                <p:spPr>
                  <a:xfrm>
                    <a:off x="6848061" y="2770878"/>
                    <a:ext cx="2729949" cy="322342"/>
                  </a:xfrm>
                  <a:prstGeom prst="ellipse">
                    <a:avLst/>
                  </a:prstGeom>
                  <a:blipFill>
                    <a:blip r:embed="rId10"/>
                    <a:stretch>
                      <a:fillRect b="-36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椭圆 49">
                    <a:extLst>
                      <a:ext uri="{FF2B5EF4-FFF2-40B4-BE49-F238E27FC236}">
                        <a16:creationId xmlns:a16="http://schemas.microsoft.com/office/drawing/2014/main" id="{F06B0A2E-0E27-4E44-88F4-1964F8B7462B}"/>
                      </a:ext>
                    </a:extLst>
                  </p:cNvPr>
                  <p:cNvSpPr/>
                  <p:nvPr/>
                </p:nvSpPr>
                <p:spPr>
                  <a:xfrm>
                    <a:off x="6576394" y="3541005"/>
                    <a:ext cx="1636642" cy="32234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1400" b="0" i="1" smtClean="0">
                              <a:solidFill>
                                <a:srgbClr val="002060"/>
                              </a:solidFill>
                              <a:latin typeface="Cambria Math" panose="02040503050406030204" pitchFamily="18" charset="0"/>
                            </a:rPr>
                            <m:t>(</m:t>
                          </m:r>
                          <m:d>
                            <m:dPr>
                              <m:ctrlPr>
                                <a:rPr lang="en-US" altLang="zh-CN" sz="1400" b="0" i="1" smtClean="0">
                                  <a:solidFill>
                                    <a:srgbClr val="002060"/>
                                  </a:solidFill>
                                  <a:latin typeface="Cambria Math" panose="02040503050406030204" pitchFamily="18" charset="0"/>
                                </a:rPr>
                              </m:ctrlPr>
                            </m:dPr>
                            <m:e>
                              <m:r>
                                <a:rPr lang="en-US" altLang="zh-CN" sz="1400" i="1" smtClean="0">
                                  <a:solidFill>
                                    <a:srgbClr val="002060"/>
                                  </a:solidFill>
                                  <a:latin typeface="Cambria Math" panose="02040503050406030204" pitchFamily="18" charset="0"/>
                                </a:rPr>
                                <m:t>𝑝</m:t>
                              </m:r>
                              <m:r>
                                <a:rPr lang="en-US" altLang="zh-CN" sz="1400" i="1" smtClean="0">
                                  <a:solidFill>
                                    <a:srgbClr val="002060"/>
                                  </a:solidFill>
                                  <a:latin typeface="Cambria Math" panose="02040503050406030204" pitchFamily="18" charset="0"/>
                                </a:rPr>
                                <m:t>∧</m:t>
                              </m:r>
                              <m:r>
                                <a:rPr lang="en-US" altLang="zh-CN" sz="1400" i="1" smtClean="0">
                                  <a:solidFill>
                                    <a:srgbClr val="002060"/>
                                  </a:solidFill>
                                  <a:latin typeface="Cambria Math" panose="02040503050406030204" pitchFamily="18" charset="0"/>
                                </a:rPr>
                                <m:t>𝑞</m:t>
                              </m:r>
                            </m:e>
                          </m:d>
                          <m:r>
                            <a:rPr lang="en-US" altLang="zh-CN" sz="1400" b="0" i="1" smtClean="0">
                              <a:solidFill>
                                <a:srgbClr val="002060"/>
                              </a:solidFill>
                              <a:latin typeface="Cambria Math" panose="02040503050406030204" pitchFamily="18" charset="0"/>
                            </a:rPr>
                            <m:t>∨</m:t>
                          </m:r>
                          <m:r>
                            <a:rPr lang="en-US" altLang="zh-CN" sz="1400" b="0" i="1" smtClean="0">
                              <a:solidFill>
                                <a:srgbClr val="002060"/>
                              </a:solidFill>
                              <a:latin typeface="Cambria Math" panose="02040503050406030204" pitchFamily="18" charset="0"/>
                            </a:rPr>
                            <m:t>𝑟</m:t>
                          </m:r>
                          <m:r>
                            <a:rPr lang="en-US" altLang="zh-CN" sz="1400" b="0" i="1" smtClean="0">
                              <a:solidFill>
                                <a:srgbClr val="002060"/>
                              </a:solidFill>
                              <a:latin typeface="Cambria Math" panose="02040503050406030204" pitchFamily="18" charset="0"/>
                            </a:rPr>
                            <m:t>)</m:t>
                          </m:r>
                        </m:oMath>
                      </m:oMathPara>
                    </a14:m>
                    <a:endParaRPr lang="zh-CN" altLang="en-US" sz="1400">
                      <a:solidFill>
                        <a:srgbClr val="002060"/>
                      </a:solidFill>
                    </a:endParaRPr>
                  </a:p>
                </p:txBody>
              </p:sp>
            </mc:Choice>
            <mc:Fallback xmlns="">
              <p:sp>
                <p:nvSpPr>
                  <p:cNvPr id="50" name="椭圆 49">
                    <a:extLst>
                      <a:ext uri="{FF2B5EF4-FFF2-40B4-BE49-F238E27FC236}">
                        <a16:creationId xmlns:a16="http://schemas.microsoft.com/office/drawing/2014/main" id="{F06B0A2E-0E27-4E44-88F4-1964F8B7462B}"/>
                      </a:ext>
                    </a:extLst>
                  </p:cNvPr>
                  <p:cNvSpPr>
                    <a:spLocks noRot="1" noChangeAspect="1" noMove="1" noResize="1" noEditPoints="1" noAdjustHandles="1" noChangeArrowheads="1" noChangeShapeType="1" noTextEdit="1"/>
                  </p:cNvSpPr>
                  <p:nvPr/>
                </p:nvSpPr>
                <p:spPr>
                  <a:xfrm>
                    <a:off x="6576394" y="3541005"/>
                    <a:ext cx="1636642" cy="322342"/>
                  </a:xfrm>
                  <a:prstGeom prst="ellipse">
                    <a:avLst/>
                  </a:prstGeom>
                  <a:blipFill>
                    <a:blip r:embed="rId11"/>
                    <a:stretch>
                      <a:fillRect b="-370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1" name="椭圆 50">
                    <a:extLst>
                      <a:ext uri="{FF2B5EF4-FFF2-40B4-BE49-F238E27FC236}">
                        <a16:creationId xmlns:a16="http://schemas.microsoft.com/office/drawing/2014/main" id="{3BAC3C6F-2A61-4186-8A00-6DE40393A107}"/>
                      </a:ext>
                    </a:extLst>
                  </p:cNvPr>
                  <p:cNvSpPr/>
                  <p:nvPr/>
                </p:nvSpPr>
                <p:spPr>
                  <a:xfrm>
                    <a:off x="8757617" y="3538783"/>
                    <a:ext cx="1032012" cy="32234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1400" b="0" i="1" smtClean="0">
                              <a:solidFill>
                                <a:srgbClr val="002060"/>
                              </a:solidFill>
                              <a:latin typeface="Cambria Math" panose="02040503050406030204" pitchFamily="18" charset="0"/>
                            </a:rPr>
                            <m:t>(¬</m:t>
                          </m:r>
                          <m:r>
                            <a:rPr lang="en-US" altLang="zh-CN" sz="1400" b="0" i="1" smtClean="0">
                              <a:solidFill>
                                <a:srgbClr val="002060"/>
                              </a:solidFill>
                              <a:latin typeface="Cambria Math" panose="02040503050406030204" pitchFamily="18" charset="0"/>
                            </a:rPr>
                            <m:t>𝑠</m:t>
                          </m:r>
                          <m:r>
                            <a:rPr lang="en-US" altLang="zh-CN" sz="1400" b="0" i="1" smtClean="0">
                              <a:solidFill>
                                <a:srgbClr val="002060"/>
                              </a:solidFill>
                              <a:latin typeface="Cambria Math" panose="02040503050406030204" pitchFamily="18" charset="0"/>
                            </a:rPr>
                            <m:t>)</m:t>
                          </m:r>
                        </m:oMath>
                      </m:oMathPara>
                    </a14:m>
                    <a:endParaRPr lang="zh-CN" altLang="en-US" sz="1400">
                      <a:solidFill>
                        <a:srgbClr val="002060"/>
                      </a:solidFill>
                    </a:endParaRPr>
                  </a:p>
                </p:txBody>
              </p:sp>
            </mc:Choice>
            <mc:Fallback xmlns="">
              <p:sp>
                <p:nvSpPr>
                  <p:cNvPr id="51" name="椭圆 50">
                    <a:extLst>
                      <a:ext uri="{FF2B5EF4-FFF2-40B4-BE49-F238E27FC236}">
                        <a16:creationId xmlns:a16="http://schemas.microsoft.com/office/drawing/2014/main" id="{3BAC3C6F-2A61-4186-8A00-6DE40393A107}"/>
                      </a:ext>
                    </a:extLst>
                  </p:cNvPr>
                  <p:cNvSpPr>
                    <a:spLocks noRot="1" noChangeAspect="1" noMove="1" noResize="1" noEditPoints="1" noAdjustHandles="1" noChangeArrowheads="1" noChangeShapeType="1" noTextEdit="1"/>
                  </p:cNvSpPr>
                  <p:nvPr/>
                </p:nvSpPr>
                <p:spPr>
                  <a:xfrm>
                    <a:off x="8757617" y="3538783"/>
                    <a:ext cx="1032012" cy="322342"/>
                  </a:xfrm>
                  <a:prstGeom prst="ellipse">
                    <a:avLst/>
                  </a:prstGeom>
                  <a:blipFill>
                    <a:blip r:embed="rId12"/>
                    <a:stretch>
                      <a:fillRect b="-36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2" name="椭圆 51">
                    <a:extLst>
                      <a:ext uri="{FF2B5EF4-FFF2-40B4-BE49-F238E27FC236}">
                        <a16:creationId xmlns:a16="http://schemas.microsoft.com/office/drawing/2014/main" id="{D743D223-DB06-4A2D-B600-EE86DAA82A5F}"/>
                      </a:ext>
                    </a:extLst>
                  </p:cNvPr>
                  <p:cNvSpPr/>
                  <p:nvPr/>
                </p:nvSpPr>
                <p:spPr>
                  <a:xfrm>
                    <a:off x="6390865" y="4448197"/>
                    <a:ext cx="1032012" cy="32234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1400" b="0" i="1" smtClean="0">
                              <a:solidFill>
                                <a:srgbClr val="002060"/>
                              </a:solidFill>
                              <a:latin typeface="Cambria Math" panose="02040503050406030204" pitchFamily="18" charset="0"/>
                            </a:rPr>
                            <m:t>(</m:t>
                          </m:r>
                          <m:r>
                            <a:rPr lang="en-US" altLang="zh-CN" sz="1400" i="1" smtClean="0">
                              <a:solidFill>
                                <a:srgbClr val="002060"/>
                              </a:solidFill>
                              <a:latin typeface="Cambria Math" panose="02040503050406030204" pitchFamily="18" charset="0"/>
                            </a:rPr>
                            <m:t>𝑝</m:t>
                          </m:r>
                          <m:r>
                            <a:rPr lang="en-US" altLang="zh-CN" sz="1400" i="1" smtClean="0">
                              <a:solidFill>
                                <a:srgbClr val="002060"/>
                              </a:solidFill>
                              <a:latin typeface="Cambria Math" panose="02040503050406030204" pitchFamily="18" charset="0"/>
                            </a:rPr>
                            <m:t>∧</m:t>
                          </m:r>
                          <m:r>
                            <a:rPr lang="en-US" altLang="zh-CN" sz="1400" i="1" smtClean="0">
                              <a:solidFill>
                                <a:srgbClr val="002060"/>
                              </a:solidFill>
                              <a:latin typeface="Cambria Math" panose="02040503050406030204" pitchFamily="18" charset="0"/>
                            </a:rPr>
                            <m:t>𝑞</m:t>
                          </m:r>
                          <m:r>
                            <a:rPr lang="en-US" altLang="zh-CN" sz="1400" b="0" i="1" smtClean="0">
                              <a:solidFill>
                                <a:srgbClr val="002060"/>
                              </a:solidFill>
                              <a:latin typeface="Cambria Math" panose="02040503050406030204" pitchFamily="18" charset="0"/>
                            </a:rPr>
                            <m:t>)</m:t>
                          </m:r>
                        </m:oMath>
                      </m:oMathPara>
                    </a14:m>
                    <a:endParaRPr lang="zh-CN" altLang="en-US" sz="1400">
                      <a:solidFill>
                        <a:srgbClr val="002060"/>
                      </a:solidFill>
                    </a:endParaRPr>
                  </a:p>
                </p:txBody>
              </p:sp>
            </mc:Choice>
            <mc:Fallback xmlns="">
              <p:sp>
                <p:nvSpPr>
                  <p:cNvPr id="52" name="椭圆 51">
                    <a:extLst>
                      <a:ext uri="{FF2B5EF4-FFF2-40B4-BE49-F238E27FC236}">
                        <a16:creationId xmlns:a16="http://schemas.microsoft.com/office/drawing/2014/main" id="{D743D223-DB06-4A2D-B600-EE86DAA82A5F}"/>
                      </a:ext>
                    </a:extLst>
                  </p:cNvPr>
                  <p:cNvSpPr>
                    <a:spLocks noRot="1" noChangeAspect="1" noMove="1" noResize="1" noEditPoints="1" noAdjustHandles="1" noChangeArrowheads="1" noChangeShapeType="1" noTextEdit="1"/>
                  </p:cNvSpPr>
                  <p:nvPr/>
                </p:nvSpPr>
                <p:spPr>
                  <a:xfrm>
                    <a:off x="6390865" y="4448197"/>
                    <a:ext cx="1032012" cy="322342"/>
                  </a:xfrm>
                  <a:prstGeom prst="ellipse">
                    <a:avLst/>
                  </a:prstGeom>
                  <a:blipFill>
                    <a:blip r:embed="rId13"/>
                    <a:stretch>
                      <a:fillRect b="-36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3" name="文本框 52">
                    <a:extLst>
                      <a:ext uri="{FF2B5EF4-FFF2-40B4-BE49-F238E27FC236}">
                        <a16:creationId xmlns:a16="http://schemas.microsoft.com/office/drawing/2014/main" id="{97BFB2E8-EA8C-4755-A61E-EDAB280EA21E}"/>
                      </a:ext>
                    </a:extLst>
                  </p:cNvPr>
                  <p:cNvSpPr txBox="1"/>
                  <p:nvPr/>
                </p:nvSpPr>
                <p:spPr>
                  <a:xfrm>
                    <a:off x="7846120" y="4438349"/>
                    <a:ext cx="410816" cy="307777"/>
                  </a:xfrm>
                  <a:prstGeom prst="rect">
                    <a:avLst/>
                  </a:prstGeom>
                  <a:solidFill>
                    <a:schemeClr val="accent6">
                      <a:lumMod val="20000"/>
                      <a:lumOff val="80000"/>
                    </a:schemeClr>
                  </a:solidFill>
                  <a:ln>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𝑟</m:t>
                          </m:r>
                        </m:oMath>
                      </m:oMathPara>
                    </a14:m>
                    <a:endParaRPr lang="zh-CN" altLang="en-US" sz="1400"/>
                  </a:p>
                </p:txBody>
              </p:sp>
            </mc:Choice>
            <mc:Fallback xmlns="">
              <p:sp>
                <p:nvSpPr>
                  <p:cNvPr id="53" name="文本框 52">
                    <a:extLst>
                      <a:ext uri="{FF2B5EF4-FFF2-40B4-BE49-F238E27FC236}">
                        <a16:creationId xmlns:a16="http://schemas.microsoft.com/office/drawing/2014/main" id="{97BFB2E8-EA8C-4755-A61E-EDAB280EA21E}"/>
                      </a:ext>
                    </a:extLst>
                  </p:cNvPr>
                  <p:cNvSpPr txBox="1">
                    <a:spLocks noRot="1" noChangeAspect="1" noMove="1" noResize="1" noEditPoints="1" noAdjustHandles="1" noChangeArrowheads="1" noChangeShapeType="1" noTextEdit="1"/>
                  </p:cNvSpPr>
                  <p:nvPr/>
                </p:nvSpPr>
                <p:spPr>
                  <a:xfrm>
                    <a:off x="7846120" y="4438349"/>
                    <a:ext cx="410816" cy="307777"/>
                  </a:xfrm>
                  <a:prstGeom prst="rect">
                    <a:avLst/>
                  </a:prstGeom>
                  <a:blipFill>
                    <a:blip r:embed="rId14"/>
                    <a:stretch>
                      <a:fillRect/>
                    </a:stretch>
                  </a:blipFill>
                  <a:ln>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4" name="文本框 53">
                    <a:extLst>
                      <a:ext uri="{FF2B5EF4-FFF2-40B4-BE49-F238E27FC236}">
                        <a16:creationId xmlns:a16="http://schemas.microsoft.com/office/drawing/2014/main" id="{111CB747-353C-4AA2-B0AA-C7FD64C287F1}"/>
                      </a:ext>
                    </a:extLst>
                  </p:cNvPr>
                  <p:cNvSpPr txBox="1"/>
                  <p:nvPr/>
                </p:nvSpPr>
                <p:spPr>
                  <a:xfrm>
                    <a:off x="9068215" y="4455479"/>
                    <a:ext cx="410816" cy="307777"/>
                  </a:xfrm>
                  <a:prstGeom prst="rect">
                    <a:avLst/>
                  </a:prstGeom>
                  <a:solidFill>
                    <a:schemeClr val="accent6">
                      <a:lumMod val="20000"/>
                      <a:lumOff val="80000"/>
                    </a:schemeClr>
                  </a:solidFill>
                  <a:ln>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𝑠</m:t>
                          </m:r>
                        </m:oMath>
                      </m:oMathPara>
                    </a14:m>
                    <a:endParaRPr lang="zh-CN" altLang="en-US" sz="1400"/>
                  </a:p>
                </p:txBody>
              </p:sp>
            </mc:Choice>
            <mc:Fallback xmlns="">
              <p:sp>
                <p:nvSpPr>
                  <p:cNvPr id="54" name="文本框 53">
                    <a:extLst>
                      <a:ext uri="{FF2B5EF4-FFF2-40B4-BE49-F238E27FC236}">
                        <a16:creationId xmlns:a16="http://schemas.microsoft.com/office/drawing/2014/main" id="{111CB747-353C-4AA2-B0AA-C7FD64C287F1}"/>
                      </a:ext>
                    </a:extLst>
                  </p:cNvPr>
                  <p:cNvSpPr txBox="1">
                    <a:spLocks noRot="1" noChangeAspect="1" noMove="1" noResize="1" noEditPoints="1" noAdjustHandles="1" noChangeArrowheads="1" noChangeShapeType="1" noTextEdit="1"/>
                  </p:cNvSpPr>
                  <p:nvPr/>
                </p:nvSpPr>
                <p:spPr>
                  <a:xfrm>
                    <a:off x="9068215" y="4455479"/>
                    <a:ext cx="410816" cy="307777"/>
                  </a:xfrm>
                  <a:prstGeom prst="rect">
                    <a:avLst/>
                  </a:prstGeom>
                  <a:blipFill>
                    <a:blip r:embed="rId15"/>
                    <a:stretch>
                      <a:fillRect/>
                    </a:stretch>
                  </a:blipFill>
                  <a:ln>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5" name="文本框 54">
                    <a:extLst>
                      <a:ext uri="{FF2B5EF4-FFF2-40B4-BE49-F238E27FC236}">
                        <a16:creationId xmlns:a16="http://schemas.microsoft.com/office/drawing/2014/main" id="{F4E55C0B-B162-4840-B041-8A8A184AF80A}"/>
                      </a:ext>
                    </a:extLst>
                  </p:cNvPr>
                  <p:cNvSpPr txBox="1"/>
                  <p:nvPr/>
                </p:nvSpPr>
                <p:spPr>
                  <a:xfrm>
                    <a:off x="6251716" y="5258009"/>
                    <a:ext cx="410816" cy="307777"/>
                  </a:xfrm>
                  <a:prstGeom prst="rect">
                    <a:avLst/>
                  </a:prstGeom>
                  <a:solidFill>
                    <a:schemeClr val="accent6">
                      <a:lumMod val="20000"/>
                      <a:lumOff val="80000"/>
                    </a:schemeClr>
                  </a:solidFill>
                  <a:ln>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i="1" smtClean="0">
                              <a:latin typeface="Cambria Math" panose="02040503050406030204" pitchFamily="18" charset="0"/>
                            </a:rPr>
                            <m:t>𝑝</m:t>
                          </m:r>
                        </m:oMath>
                      </m:oMathPara>
                    </a14:m>
                    <a:endParaRPr lang="zh-CN" altLang="en-US" sz="1400"/>
                  </a:p>
                </p:txBody>
              </p:sp>
            </mc:Choice>
            <mc:Fallback xmlns="">
              <p:sp>
                <p:nvSpPr>
                  <p:cNvPr id="55" name="文本框 54">
                    <a:extLst>
                      <a:ext uri="{FF2B5EF4-FFF2-40B4-BE49-F238E27FC236}">
                        <a16:creationId xmlns:a16="http://schemas.microsoft.com/office/drawing/2014/main" id="{F4E55C0B-B162-4840-B041-8A8A184AF80A}"/>
                      </a:ext>
                    </a:extLst>
                  </p:cNvPr>
                  <p:cNvSpPr txBox="1">
                    <a:spLocks noRot="1" noChangeAspect="1" noMove="1" noResize="1" noEditPoints="1" noAdjustHandles="1" noChangeArrowheads="1" noChangeShapeType="1" noTextEdit="1"/>
                  </p:cNvSpPr>
                  <p:nvPr/>
                </p:nvSpPr>
                <p:spPr>
                  <a:xfrm>
                    <a:off x="6251716" y="5258009"/>
                    <a:ext cx="410816" cy="307777"/>
                  </a:xfrm>
                  <a:prstGeom prst="rect">
                    <a:avLst/>
                  </a:prstGeom>
                  <a:blipFill>
                    <a:blip r:embed="rId16"/>
                    <a:stretch>
                      <a:fillRect/>
                    </a:stretch>
                  </a:blipFill>
                  <a:ln>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 name="文本框 55">
                    <a:extLst>
                      <a:ext uri="{FF2B5EF4-FFF2-40B4-BE49-F238E27FC236}">
                        <a16:creationId xmlns:a16="http://schemas.microsoft.com/office/drawing/2014/main" id="{6702D7F1-AA62-45BA-A3EF-E1857EFFD12F}"/>
                      </a:ext>
                    </a:extLst>
                  </p:cNvPr>
                  <p:cNvSpPr txBox="1"/>
                  <p:nvPr/>
                </p:nvSpPr>
                <p:spPr>
                  <a:xfrm>
                    <a:off x="7217469" y="5258009"/>
                    <a:ext cx="410816" cy="307777"/>
                  </a:xfrm>
                  <a:prstGeom prst="rect">
                    <a:avLst/>
                  </a:prstGeom>
                  <a:solidFill>
                    <a:schemeClr val="accent6">
                      <a:lumMod val="20000"/>
                      <a:lumOff val="80000"/>
                    </a:schemeClr>
                  </a:solidFill>
                  <a:ln>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𝑞</m:t>
                          </m:r>
                        </m:oMath>
                      </m:oMathPara>
                    </a14:m>
                    <a:endParaRPr lang="zh-CN" altLang="en-US" sz="1400"/>
                  </a:p>
                </p:txBody>
              </p:sp>
            </mc:Choice>
            <mc:Fallback xmlns="">
              <p:sp>
                <p:nvSpPr>
                  <p:cNvPr id="56" name="文本框 55">
                    <a:extLst>
                      <a:ext uri="{FF2B5EF4-FFF2-40B4-BE49-F238E27FC236}">
                        <a16:creationId xmlns:a16="http://schemas.microsoft.com/office/drawing/2014/main" id="{6702D7F1-AA62-45BA-A3EF-E1857EFFD12F}"/>
                      </a:ext>
                    </a:extLst>
                  </p:cNvPr>
                  <p:cNvSpPr txBox="1">
                    <a:spLocks noRot="1" noChangeAspect="1" noMove="1" noResize="1" noEditPoints="1" noAdjustHandles="1" noChangeArrowheads="1" noChangeShapeType="1" noTextEdit="1"/>
                  </p:cNvSpPr>
                  <p:nvPr/>
                </p:nvSpPr>
                <p:spPr>
                  <a:xfrm>
                    <a:off x="7217469" y="5258009"/>
                    <a:ext cx="410816" cy="307777"/>
                  </a:xfrm>
                  <a:prstGeom prst="rect">
                    <a:avLst/>
                  </a:prstGeom>
                  <a:blipFill>
                    <a:blip r:embed="rId17"/>
                    <a:stretch>
                      <a:fillRect/>
                    </a:stretch>
                  </a:blipFill>
                  <a:ln>
                    <a:solidFill>
                      <a:schemeClr val="accent1">
                        <a:shade val="50000"/>
                      </a:schemeClr>
                    </a:solidFill>
                  </a:ln>
                </p:spPr>
                <p:txBody>
                  <a:bodyPr/>
                  <a:lstStyle/>
                  <a:p>
                    <a:r>
                      <a:rPr lang="zh-CN" altLang="en-US">
                        <a:noFill/>
                      </a:rPr>
                      <a:t> </a:t>
                    </a:r>
                  </a:p>
                </p:txBody>
              </p:sp>
            </mc:Fallback>
          </mc:AlternateContent>
          <p:cxnSp>
            <p:nvCxnSpPr>
              <p:cNvPr id="58" name="直接箭头连接符 57">
                <a:extLst>
                  <a:ext uri="{FF2B5EF4-FFF2-40B4-BE49-F238E27FC236}">
                    <a16:creationId xmlns:a16="http://schemas.microsoft.com/office/drawing/2014/main" id="{AC3160D4-1E43-458C-AE96-53021D50A9CA}"/>
                  </a:ext>
                </a:extLst>
              </p:cNvPr>
              <p:cNvCxnSpPr>
                <a:cxnSpLocks/>
                <a:endCxn id="50" idx="0"/>
              </p:cNvCxnSpPr>
              <p:nvPr/>
            </p:nvCxnSpPr>
            <p:spPr>
              <a:xfrm flipH="1">
                <a:off x="7394715" y="3104196"/>
                <a:ext cx="818320" cy="4368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直接箭头连接符 60">
                <a:extLst>
                  <a:ext uri="{FF2B5EF4-FFF2-40B4-BE49-F238E27FC236}">
                    <a16:creationId xmlns:a16="http://schemas.microsoft.com/office/drawing/2014/main" id="{6A7CBCC0-9866-4EDE-9BA5-33438AB86979}"/>
                  </a:ext>
                </a:extLst>
              </p:cNvPr>
              <p:cNvCxnSpPr>
                <a:cxnSpLocks/>
                <a:endCxn id="51" idx="0"/>
              </p:cNvCxnSpPr>
              <p:nvPr/>
            </p:nvCxnSpPr>
            <p:spPr>
              <a:xfrm>
                <a:off x="8213035" y="3101974"/>
                <a:ext cx="1060588" cy="4368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直接箭头连接符 62">
                <a:extLst>
                  <a:ext uri="{FF2B5EF4-FFF2-40B4-BE49-F238E27FC236}">
                    <a16:creationId xmlns:a16="http://schemas.microsoft.com/office/drawing/2014/main" id="{9B3C57A6-80E8-49B2-9B76-831C9CDE677C}"/>
                  </a:ext>
                </a:extLst>
              </p:cNvPr>
              <p:cNvCxnSpPr>
                <a:stCxn id="50" idx="4"/>
                <a:endCxn id="52" idx="0"/>
              </p:cNvCxnSpPr>
              <p:nvPr/>
            </p:nvCxnSpPr>
            <p:spPr>
              <a:xfrm flipH="1">
                <a:off x="6906871" y="3863347"/>
                <a:ext cx="487844" cy="5848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直接箭头连接符 65">
                <a:extLst>
                  <a:ext uri="{FF2B5EF4-FFF2-40B4-BE49-F238E27FC236}">
                    <a16:creationId xmlns:a16="http://schemas.microsoft.com/office/drawing/2014/main" id="{13D10855-C4B3-4E40-8BEC-CC7D3CA55180}"/>
                  </a:ext>
                </a:extLst>
              </p:cNvPr>
              <p:cNvCxnSpPr>
                <a:cxnSpLocks/>
                <a:stCxn id="50" idx="4"/>
                <a:endCxn id="53" idx="0"/>
              </p:cNvCxnSpPr>
              <p:nvPr/>
            </p:nvCxnSpPr>
            <p:spPr>
              <a:xfrm>
                <a:off x="7394715" y="3863347"/>
                <a:ext cx="656813" cy="5750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直接箭头连接符 67">
                <a:extLst>
                  <a:ext uri="{FF2B5EF4-FFF2-40B4-BE49-F238E27FC236}">
                    <a16:creationId xmlns:a16="http://schemas.microsoft.com/office/drawing/2014/main" id="{C432CA87-F7DE-4988-B458-35DBCBDD7482}"/>
                  </a:ext>
                </a:extLst>
              </p:cNvPr>
              <p:cNvCxnSpPr>
                <a:stCxn id="52" idx="4"/>
                <a:endCxn id="55" idx="0"/>
              </p:cNvCxnSpPr>
              <p:nvPr/>
            </p:nvCxnSpPr>
            <p:spPr>
              <a:xfrm flipH="1">
                <a:off x="6457124" y="4770539"/>
                <a:ext cx="449747" cy="4874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直接箭头连接符 69">
                <a:extLst>
                  <a:ext uri="{FF2B5EF4-FFF2-40B4-BE49-F238E27FC236}">
                    <a16:creationId xmlns:a16="http://schemas.microsoft.com/office/drawing/2014/main" id="{DA04A784-D488-487E-8F74-088E78578E66}"/>
                  </a:ext>
                </a:extLst>
              </p:cNvPr>
              <p:cNvCxnSpPr>
                <a:stCxn id="52" idx="4"/>
                <a:endCxn id="56" idx="0"/>
              </p:cNvCxnSpPr>
              <p:nvPr/>
            </p:nvCxnSpPr>
            <p:spPr>
              <a:xfrm>
                <a:off x="6906871" y="4770539"/>
                <a:ext cx="516006" cy="4874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直接箭头连接符 71">
                <a:extLst>
                  <a:ext uri="{FF2B5EF4-FFF2-40B4-BE49-F238E27FC236}">
                    <a16:creationId xmlns:a16="http://schemas.microsoft.com/office/drawing/2014/main" id="{61D87F17-1ABC-4F1A-85B9-C80E985B7FD3}"/>
                  </a:ext>
                </a:extLst>
              </p:cNvPr>
              <p:cNvCxnSpPr>
                <a:stCxn id="51" idx="4"/>
                <a:endCxn id="54" idx="0"/>
              </p:cNvCxnSpPr>
              <p:nvPr/>
            </p:nvCxnSpPr>
            <p:spPr>
              <a:xfrm>
                <a:off x="9273623" y="3861125"/>
                <a:ext cx="0" cy="5943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
        <p:nvSpPr>
          <p:cNvPr id="87" name="文本框 86">
            <a:extLst>
              <a:ext uri="{FF2B5EF4-FFF2-40B4-BE49-F238E27FC236}">
                <a16:creationId xmlns:a16="http://schemas.microsoft.com/office/drawing/2014/main" id="{658A3843-53B8-4D74-B9CE-ACD9059C89F3}"/>
              </a:ext>
            </a:extLst>
          </p:cNvPr>
          <p:cNvSpPr txBox="1"/>
          <p:nvPr/>
        </p:nvSpPr>
        <p:spPr>
          <a:xfrm>
            <a:off x="491067" y="5657769"/>
            <a:ext cx="5400686" cy="338554"/>
          </a:xfrm>
          <a:prstGeom prst="rect">
            <a:avLst/>
          </a:prstGeom>
          <a:solidFill>
            <a:schemeClr val="accent4">
              <a:lumMod val="20000"/>
              <a:lumOff val="80000"/>
            </a:schemeClr>
          </a:solidFill>
        </p:spPr>
        <p:txBody>
          <a:bodyPr wrap="square" rtlCol="0">
            <a:spAutoFit/>
          </a:bodyPr>
          <a:lstStyle/>
          <a:p>
            <a:r>
              <a:rPr lang="zh-CN" altLang="en-US" sz="1600" b="1" dirty="0">
                <a:solidFill>
                  <a:srgbClr val="C00000"/>
                </a:solidFill>
                <a:latin typeface="楷体" panose="02010609060101010101" pitchFamily="49" charset="-122"/>
                <a:ea typeface="楷体" panose="02010609060101010101" pitchFamily="49" charset="-122"/>
              </a:rPr>
              <a:t>每个公式都是由命题变量通过有限步归纳步规则构造得到</a:t>
            </a:r>
            <a:r>
              <a:rPr lang="en-US" altLang="zh-CN" sz="1600" b="1" dirty="0">
                <a:solidFill>
                  <a:srgbClr val="C00000"/>
                </a:solidFill>
                <a:latin typeface="楷体" panose="02010609060101010101" pitchFamily="49" charset="-122"/>
                <a:ea typeface="楷体" panose="02010609060101010101" pitchFamily="49" charset="-122"/>
              </a:rPr>
              <a:t>!</a:t>
            </a:r>
            <a:endParaRPr lang="zh-CN" altLang="en-US" sz="1600" b="1" dirty="0">
              <a:solidFill>
                <a:srgbClr val="C00000"/>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868533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命题逻辑公式的语法</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第三讲 命题逻辑公式语法和语义</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8</a:t>
            </a:fld>
            <a:r>
              <a:rPr lang="en-US" altLang="zh-CN">
                <a:latin typeface="Arial" panose="020B0604020202020204" pitchFamily="34" charset="0"/>
                <a:ea typeface="楷体" panose="02010609060101010101" pitchFamily="49" charset="-122"/>
                <a:cs typeface="Arial" panose="020B0604020202020204" pitchFamily="34" charset="0"/>
              </a:rPr>
              <a:t>/38</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命题逻辑公式的抽象语法树</a:t>
            </a:r>
          </a:p>
        </p:txBody>
      </p:sp>
      <p:sp>
        <p:nvSpPr>
          <p:cNvPr id="2" name="文本框 1">
            <a:extLst>
              <a:ext uri="{FF2B5EF4-FFF2-40B4-BE49-F238E27FC236}">
                <a16:creationId xmlns:a16="http://schemas.microsoft.com/office/drawing/2014/main" id="{247DF30A-2958-4ACB-8779-68AB038ECB7C}"/>
              </a:ext>
            </a:extLst>
          </p:cNvPr>
          <p:cNvSpPr txBox="1"/>
          <p:nvPr/>
        </p:nvSpPr>
        <p:spPr>
          <a:xfrm>
            <a:off x="491067" y="1075633"/>
            <a:ext cx="6399915" cy="461665"/>
          </a:xfrm>
          <a:prstGeom prst="rect">
            <a:avLst/>
          </a:prstGeom>
          <a:solidFill>
            <a:schemeClr val="accent4">
              <a:lumMod val="20000"/>
              <a:lumOff val="80000"/>
            </a:schemeClr>
          </a:solidFill>
        </p:spPr>
        <p:txBody>
          <a:bodyPr wrap="square" rtlCol="0">
            <a:spAutoFit/>
          </a:bodyPr>
          <a:lstStyle/>
          <a:p>
            <a:pPr>
              <a:spcAft>
                <a:spcPts val="600"/>
              </a:spcAft>
            </a:pPr>
            <a:r>
              <a:rPr lang="zh-CN" altLang="en-US" sz="2400" b="1" dirty="0">
                <a:solidFill>
                  <a:srgbClr val="002060"/>
                </a:solidFill>
              </a:rPr>
              <a:t>公式的语法结构可使用公式的抽象语法树表示</a:t>
            </a:r>
            <a:endParaRPr lang="en-US" altLang="zh-CN" sz="2400" b="1" dirty="0">
              <a:solidFill>
                <a:srgbClr val="002060"/>
              </a:solidFill>
            </a:endParaRPr>
          </a:p>
        </p:txBody>
      </p:sp>
      <p:grpSp>
        <p:nvGrpSpPr>
          <p:cNvPr id="86" name="组合 85">
            <a:extLst>
              <a:ext uri="{FF2B5EF4-FFF2-40B4-BE49-F238E27FC236}">
                <a16:creationId xmlns:a16="http://schemas.microsoft.com/office/drawing/2014/main" id="{9F2BD9D2-31B7-4251-8FD3-B802B0FB94D9}"/>
              </a:ext>
            </a:extLst>
          </p:cNvPr>
          <p:cNvGrpSpPr/>
          <p:nvPr/>
        </p:nvGrpSpPr>
        <p:grpSpPr>
          <a:xfrm>
            <a:off x="502721" y="1950039"/>
            <a:ext cx="4030807" cy="3634317"/>
            <a:chOff x="5953295" y="2192502"/>
            <a:chExt cx="4030807" cy="3634317"/>
          </a:xfrm>
        </p:grpSpPr>
        <p:sp>
          <p:nvSpPr>
            <p:cNvPr id="48" name="矩形 47">
              <a:extLst>
                <a:ext uri="{FF2B5EF4-FFF2-40B4-BE49-F238E27FC236}">
                  <a16:creationId xmlns:a16="http://schemas.microsoft.com/office/drawing/2014/main" id="{65A7ED21-BE77-4FDA-B225-DF7C72972218}"/>
                </a:ext>
              </a:extLst>
            </p:cNvPr>
            <p:cNvSpPr/>
            <p:nvPr/>
          </p:nvSpPr>
          <p:spPr>
            <a:xfrm>
              <a:off x="5953295" y="2192502"/>
              <a:ext cx="4030807" cy="3634317"/>
            </a:xfrm>
            <a:prstGeom prst="rect">
              <a:avLst/>
            </a:prstGeom>
            <a:solidFill>
              <a:srgbClr val="F8F8F8"/>
            </a:solidFill>
            <a:ln w="6350"/>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zh-CN" altLang="en-US" b="1" dirty="0">
                  <a:solidFill>
                    <a:srgbClr val="002060"/>
                  </a:solidFill>
                </a:rPr>
                <a:t>归纳定义给出了分析公式结构的方法</a:t>
              </a:r>
            </a:p>
          </p:txBody>
        </p:sp>
        <p:grpSp>
          <p:nvGrpSpPr>
            <p:cNvPr id="85" name="组合 84">
              <a:extLst>
                <a:ext uri="{FF2B5EF4-FFF2-40B4-BE49-F238E27FC236}">
                  <a16:creationId xmlns:a16="http://schemas.microsoft.com/office/drawing/2014/main" id="{B6D24261-2D0E-4040-BE09-1D53F7544E53}"/>
                </a:ext>
              </a:extLst>
            </p:cNvPr>
            <p:cNvGrpSpPr/>
            <p:nvPr/>
          </p:nvGrpSpPr>
          <p:grpSpPr>
            <a:xfrm>
              <a:off x="6251716" y="2770878"/>
              <a:ext cx="3537913" cy="2794908"/>
              <a:chOff x="6251716" y="2770878"/>
              <a:chExt cx="3537913" cy="2794908"/>
            </a:xfrm>
          </p:grpSpPr>
          <mc:AlternateContent xmlns:mc="http://schemas.openxmlformats.org/markup-compatibility/2006" xmlns:a14="http://schemas.microsoft.com/office/drawing/2010/main">
            <mc:Choice Requires="a14">
              <p:sp>
                <p:nvSpPr>
                  <p:cNvPr id="49" name="椭圆 48">
                    <a:extLst>
                      <a:ext uri="{FF2B5EF4-FFF2-40B4-BE49-F238E27FC236}">
                        <a16:creationId xmlns:a16="http://schemas.microsoft.com/office/drawing/2014/main" id="{3C2EB7E2-5B5A-42C5-8D10-0BC59D37BF28}"/>
                      </a:ext>
                    </a:extLst>
                  </p:cNvPr>
                  <p:cNvSpPr/>
                  <p:nvPr/>
                </p:nvSpPr>
                <p:spPr>
                  <a:xfrm>
                    <a:off x="6848061" y="2770878"/>
                    <a:ext cx="2729949" cy="32234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d>
                            <m:dPr>
                              <m:ctrlPr>
                                <a:rPr lang="en-US" altLang="zh-CN" sz="1400" b="0" i="1" smtClean="0">
                                  <a:solidFill>
                                    <a:srgbClr val="002060"/>
                                  </a:solidFill>
                                  <a:latin typeface="Cambria Math" panose="02040503050406030204" pitchFamily="18" charset="0"/>
                                </a:rPr>
                              </m:ctrlPr>
                            </m:dPr>
                            <m:e>
                              <m:r>
                                <a:rPr lang="en-US" altLang="zh-CN" sz="1400" b="0" i="1" smtClean="0">
                                  <a:solidFill>
                                    <a:srgbClr val="002060"/>
                                  </a:solidFill>
                                  <a:latin typeface="Cambria Math" panose="02040503050406030204" pitchFamily="18" charset="0"/>
                                </a:rPr>
                                <m:t>(</m:t>
                              </m:r>
                              <m:d>
                                <m:dPr>
                                  <m:ctrlPr>
                                    <a:rPr lang="en-US" altLang="zh-CN" sz="1400" b="0" i="1" smtClean="0">
                                      <a:solidFill>
                                        <a:srgbClr val="002060"/>
                                      </a:solidFill>
                                      <a:latin typeface="Cambria Math" panose="02040503050406030204" pitchFamily="18" charset="0"/>
                                    </a:rPr>
                                  </m:ctrlPr>
                                </m:dPr>
                                <m:e>
                                  <m:r>
                                    <a:rPr lang="en-US" altLang="zh-CN" sz="1400" i="1" smtClean="0">
                                      <a:solidFill>
                                        <a:srgbClr val="002060"/>
                                      </a:solidFill>
                                      <a:latin typeface="Cambria Math" panose="02040503050406030204" pitchFamily="18" charset="0"/>
                                    </a:rPr>
                                    <m:t>𝑝</m:t>
                                  </m:r>
                                  <m:r>
                                    <a:rPr lang="en-US" altLang="zh-CN" sz="1400" i="1" smtClean="0">
                                      <a:solidFill>
                                        <a:srgbClr val="002060"/>
                                      </a:solidFill>
                                      <a:latin typeface="Cambria Math" panose="02040503050406030204" pitchFamily="18" charset="0"/>
                                    </a:rPr>
                                    <m:t>∧</m:t>
                                  </m:r>
                                  <m:r>
                                    <a:rPr lang="en-US" altLang="zh-CN" sz="1400" i="1" smtClean="0">
                                      <a:solidFill>
                                        <a:srgbClr val="002060"/>
                                      </a:solidFill>
                                      <a:latin typeface="Cambria Math" panose="02040503050406030204" pitchFamily="18" charset="0"/>
                                    </a:rPr>
                                    <m:t>𝑞</m:t>
                                  </m:r>
                                </m:e>
                              </m:d>
                              <m:r>
                                <a:rPr lang="en-US" altLang="zh-CN" sz="1400" b="0" i="1" smtClean="0">
                                  <a:solidFill>
                                    <a:srgbClr val="002060"/>
                                  </a:solidFill>
                                  <a:latin typeface="Cambria Math" panose="02040503050406030204" pitchFamily="18" charset="0"/>
                                </a:rPr>
                                <m:t>∨</m:t>
                              </m:r>
                              <m:r>
                                <a:rPr lang="en-US" altLang="zh-CN" sz="1400" b="0" i="1" smtClean="0">
                                  <a:solidFill>
                                    <a:srgbClr val="002060"/>
                                  </a:solidFill>
                                  <a:latin typeface="Cambria Math" panose="02040503050406030204" pitchFamily="18" charset="0"/>
                                </a:rPr>
                                <m:t>𝑟</m:t>
                              </m:r>
                            </m:e>
                          </m:d>
                          <m:r>
                            <a:rPr lang="en-US" altLang="zh-CN" sz="1400" b="0" i="1" smtClean="0">
                              <a:solidFill>
                                <a:srgbClr val="002060"/>
                              </a:solidFill>
                              <a:latin typeface="Cambria Math" panose="02040503050406030204" pitchFamily="18" charset="0"/>
                            </a:rPr>
                            <m:t>→</m:t>
                          </m:r>
                          <m:d>
                            <m:dPr>
                              <m:ctrlPr>
                                <a:rPr lang="en-US" altLang="zh-CN" sz="1400" b="0" i="1" smtClean="0">
                                  <a:solidFill>
                                    <a:srgbClr val="002060"/>
                                  </a:solidFill>
                                  <a:latin typeface="Cambria Math" panose="02040503050406030204" pitchFamily="18" charset="0"/>
                                </a:rPr>
                              </m:ctrlPr>
                            </m:dPr>
                            <m:e>
                              <m:r>
                                <a:rPr lang="en-US" altLang="zh-CN" sz="1400" b="0" i="1" smtClean="0">
                                  <a:solidFill>
                                    <a:srgbClr val="002060"/>
                                  </a:solidFill>
                                  <a:latin typeface="Cambria Math" panose="02040503050406030204" pitchFamily="18" charset="0"/>
                                </a:rPr>
                                <m:t>¬</m:t>
                              </m:r>
                              <m:r>
                                <a:rPr lang="en-US" altLang="zh-CN" sz="1400" b="0" i="1" smtClean="0">
                                  <a:solidFill>
                                    <a:srgbClr val="002060"/>
                                  </a:solidFill>
                                  <a:latin typeface="Cambria Math" panose="02040503050406030204" pitchFamily="18" charset="0"/>
                                </a:rPr>
                                <m:t>𝑠</m:t>
                              </m:r>
                            </m:e>
                          </m:d>
                          <m:r>
                            <a:rPr lang="en-US" altLang="zh-CN" sz="1400" b="0" i="1" smtClean="0">
                              <a:solidFill>
                                <a:srgbClr val="002060"/>
                              </a:solidFill>
                              <a:latin typeface="Cambria Math" panose="02040503050406030204" pitchFamily="18" charset="0"/>
                            </a:rPr>
                            <m:t>)</m:t>
                          </m:r>
                        </m:oMath>
                      </m:oMathPara>
                    </a14:m>
                    <a:endParaRPr lang="zh-CN" altLang="en-US" sz="1400">
                      <a:solidFill>
                        <a:srgbClr val="002060"/>
                      </a:solidFill>
                    </a:endParaRPr>
                  </a:p>
                </p:txBody>
              </p:sp>
            </mc:Choice>
            <mc:Fallback xmlns="">
              <p:sp>
                <p:nvSpPr>
                  <p:cNvPr id="49" name="椭圆 48">
                    <a:extLst>
                      <a:ext uri="{FF2B5EF4-FFF2-40B4-BE49-F238E27FC236}">
                        <a16:creationId xmlns:a16="http://schemas.microsoft.com/office/drawing/2014/main" id="{3C2EB7E2-5B5A-42C5-8D10-0BC59D37BF28}"/>
                      </a:ext>
                    </a:extLst>
                  </p:cNvPr>
                  <p:cNvSpPr>
                    <a:spLocks noRot="1" noChangeAspect="1" noMove="1" noResize="1" noEditPoints="1" noAdjustHandles="1" noChangeArrowheads="1" noChangeShapeType="1" noTextEdit="1"/>
                  </p:cNvSpPr>
                  <p:nvPr/>
                </p:nvSpPr>
                <p:spPr>
                  <a:xfrm>
                    <a:off x="6848061" y="2770878"/>
                    <a:ext cx="2729949" cy="322342"/>
                  </a:xfrm>
                  <a:prstGeom prst="ellipse">
                    <a:avLst/>
                  </a:prstGeom>
                  <a:blipFill>
                    <a:blip r:embed="rId3"/>
                    <a:stretch>
                      <a:fillRect b="-181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椭圆 49">
                    <a:extLst>
                      <a:ext uri="{FF2B5EF4-FFF2-40B4-BE49-F238E27FC236}">
                        <a16:creationId xmlns:a16="http://schemas.microsoft.com/office/drawing/2014/main" id="{F06B0A2E-0E27-4E44-88F4-1964F8B7462B}"/>
                      </a:ext>
                    </a:extLst>
                  </p:cNvPr>
                  <p:cNvSpPr/>
                  <p:nvPr/>
                </p:nvSpPr>
                <p:spPr>
                  <a:xfrm>
                    <a:off x="6576394" y="3541005"/>
                    <a:ext cx="1636642" cy="32234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1400" b="0" i="1" smtClean="0">
                              <a:solidFill>
                                <a:srgbClr val="002060"/>
                              </a:solidFill>
                              <a:latin typeface="Cambria Math" panose="02040503050406030204" pitchFamily="18" charset="0"/>
                            </a:rPr>
                            <m:t>(</m:t>
                          </m:r>
                          <m:d>
                            <m:dPr>
                              <m:ctrlPr>
                                <a:rPr lang="en-US" altLang="zh-CN" sz="1400" b="0" i="1" smtClean="0">
                                  <a:solidFill>
                                    <a:srgbClr val="002060"/>
                                  </a:solidFill>
                                  <a:latin typeface="Cambria Math" panose="02040503050406030204" pitchFamily="18" charset="0"/>
                                </a:rPr>
                              </m:ctrlPr>
                            </m:dPr>
                            <m:e>
                              <m:r>
                                <a:rPr lang="en-US" altLang="zh-CN" sz="1400" i="1" smtClean="0">
                                  <a:solidFill>
                                    <a:srgbClr val="002060"/>
                                  </a:solidFill>
                                  <a:latin typeface="Cambria Math" panose="02040503050406030204" pitchFamily="18" charset="0"/>
                                </a:rPr>
                                <m:t>𝑝</m:t>
                              </m:r>
                              <m:r>
                                <a:rPr lang="en-US" altLang="zh-CN" sz="1400" i="1" smtClean="0">
                                  <a:solidFill>
                                    <a:srgbClr val="002060"/>
                                  </a:solidFill>
                                  <a:latin typeface="Cambria Math" panose="02040503050406030204" pitchFamily="18" charset="0"/>
                                </a:rPr>
                                <m:t>∧</m:t>
                              </m:r>
                              <m:r>
                                <a:rPr lang="en-US" altLang="zh-CN" sz="1400" i="1" smtClean="0">
                                  <a:solidFill>
                                    <a:srgbClr val="002060"/>
                                  </a:solidFill>
                                  <a:latin typeface="Cambria Math" panose="02040503050406030204" pitchFamily="18" charset="0"/>
                                </a:rPr>
                                <m:t>𝑞</m:t>
                              </m:r>
                            </m:e>
                          </m:d>
                          <m:r>
                            <a:rPr lang="en-US" altLang="zh-CN" sz="1400" b="0" i="1" smtClean="0">
                              <a:solidFill>
                                <a:srgbClr val="002060"/>
                              </a:solidFill>
                              <a:latin typeface="Cambria Math" panose="02040503050406030204" pitchFamily="18" charset="0"/>
                            </a:rPr>
                            <m:t>∨</m:t>
                          </m:r>
                          <m:r>
                            <a:rPr lang="en-US" altLang="zh-CN" sz="1400" b="0" i="1" smtClean="0">
                              <a:solidFill>
                                <a:srgbClr val="002060"/>
                              </a:solidFill>
                              <a:latin typeface="Cambria Math" panose="02040503050406030204" pitchFamily="18" charset="0"/>
                            </a:rPr>
                            <m:t>𝑟</m:t>
                          </m:r>
                          <m:r>
                            <a:rPr lang="en-US" altLang="zh-CN" sz="1400" b="0" i="1" smtClean="0">
                              <a:solidFill>
                                <a:srgbClr val="002060"/>
                              </a:solidFill>
                              <a:latin typeface="Cambria Math" panose="02040503050406030204" pitchFamily="18" charset="0"/>
                            </a:rPr>
                            <m:t>)</m:t>
                          </m:r>
                        </m:oMath>
                      </m:oMathPara>
                    </a14:m>
                    <a:endParaRPr lang="zh-CN" altLang="en-US" sz="1400">
                      <a:solidFill>
                        <a:srgbClr val="002060"/>
                      </a:solidFill>
                    </a:endParaRPr>
                  </a:p>
                </p:txBody>
              </p:sp>
            </mc:Choice>
            <mc:Fallback xmlns="">
              <p:sp>
                <p:nvSpPr>
                  <p:cNvPr id="50" name="椭圆 49">
                    <a:extLst>
                      <a:ext uri="{FF2B5EF4-FFF2-40B4-BE49-F238E27FC236}">
                        <a16:creationId xmlns:a16="http://schemas.microsoft.com/office/drawing/2014/main" id="{F06B0A2E-0E27-4E44-88F4-1964F8B7462B}"/>
                      </a:ext>
                    </a:extLst>
                  </p:cNvPr>
                  <p:cNvSpPr>
                    <a:spLocks noRot="1" noChangeAspect="1" noMove="1" noResize="1" noEditPoints="1" noAdjustHandles="1" noChangeArrowheads="1" noChangeShapeType="1" noTextEdit="1"/>
                  </p:cNvSpPr>
                  <p:nvPr/>
                </p:nvSpPr>
                <p:spPr>
                  <a:xfrm>
                    <a:off x="6576394" y="3541005"/>
                    <a:ext cx="1636642" cy="322342"/>
                  </a:xfrm>
                  <a:prstGeom prst="ellipse">
                    <a:avLst/>
                  </a:prstGeom>
                  <a:blipFill>
                    <a:blip r:embed="rId4"/>
                    <a:stretch>
                      <a:fillRect b="-36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1" name="椭圆 50">
                    <a:extLst>
                      <a:ext uri="{FF2B5EF4-FFF2-40B4-BE49-F238E27FC236}">
                        <a16:creationId xmlns:a16="http://schemas.microsoft.com/office/drawing/2014/main" id="{3BAC3C6F-2A61-4186-8A00-6DE40393A107}"/>
                      </a:ext>
                    </a:extLst>
                  </p:cNvPr>
                  <p:cNvSpPr/>
                  <p:nvPr/>
                </p:nvSpPr>
                <p:spPr>
                  <a:xfrm>
                    <a:off x="8757617" y="3538783"/>
                    <a:ext cx="1032012" cy="32234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1400" b="0" i="1" smtClean="0">
                              <a:solidFill>
                                <a:srgbClr val="002060"/>
                              </a:solidFill>
                              <a:latin typeface="Cambria Math" panose="02040503050406030204" pitchFamily="18" charset="0"/>
                            </a:rPr>
                            <m:t>(¬</m:t>
                          </m:r>
                          <m:r>
                            <a:rPr lang="en-US" altLang="zh-CN" sz="1400" b="0" i="1" smtClean="0">
                              <a:solidFill>
                                <a:srgbClr val="002060"/>
                              </a:solidFill>
                              <a:latin typeface="Cambria Math" panose="02040503050406030204" pitchFamily="18" charset="0"/>
                            </a:rPr>
                            <m:t>𝑠</m:t>
                          </m:r>
                          <m:r>
                            <a:rPr lang="en-US" altLang="zh-CN" sz="1400" b="0" i="1" smtClean="0">
                              <a:solidFill>
                                <a:srgbClr val="002060"/>
                              </a:solidFill>
                              <a:latin typeface="Cambria Math" panose="02040503050406030204" pitchFamily="18" charset="0"/>
                            </a:rPr>
                            <m:t>)</m:t>
                          </m:r>
                        </m:oMath>
                      </m:oMathPara>
                    </a14:m>
                    <a:endParaRPr lang="zh-CN" altLang="en-US" sz="1400">
                      <a:solidFill>
                        <a:srgbClr val="002060"/>
                      </a:solidFill>
                    </a:endParaRPr>
                  </a:p>
                </p:txBody>
              </p:sp>
            </mc:Choice>
            <mc:Fallback xmlns="">
              <p:sp>
                <p:nvSpPr>
                  <p:cNvPr id="51" name="椭圆 50">
                    <a:extLst>
                      <a:ext uri="{FF2B5EF4-FFF2-40B4-BE49-F238E27FC236}">
                        <a16:creationId xmlns:a16="http://schemas.microsoft.com/office/drawing/2014/main" id="{3BAC3C6F-2A61-4186-8A00-6DE40393A107}"/>
                      </a:ext>
                    </a:extLst>
                  </p:cNvPr>
                  <p:cNvSpPr>
                    <a:spLocks noRot="1" noChangeAspect="1" noMove="1" noResize="1" noEditPoints="1" noAdjustHandles="1" noChangeArrowheads="1" noChangeShapeType="1" noTextEdit="1"/>
                  </p:cNvSpPr>
                  <p:nvPr/>
                </p:nvSpPr>
                <p:spPr>
                  <a:xfrm>
                    <a:off x="8757617" y="3538783"/>
                    <a:ext cx="1032012" cy="322342"/>
                  </a:xfrm>
                  <a:prstGeom prst="ellipse">
                    <a:avLst/>
                  </a:prstGeom>
                  <a:blipFill>
                    <a:blip r:embed="rId5"/>
                    <a:stretch>
                      <a:fillRect b="-181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2" name="椭圆 51">
                    <a:extLst>
                      <a:ext uri="{FF2B5EF4-FFF2-40B4-BE49-F238E27FC236}">
                        <a16:creationId xmlns:a16="http://schemas.microsoft.com/office/drawing/2014/main" id="{D743D223-DB06-4A2D-B600-EE86DAA82A5F}"/>
                      </a:ext>
                    </a:extLst>
                  </p:cNvPr>
                  <p:cNvSpPr/>
                  <p:nvPr/>
                </p:nvSpPr>
                <p:spPr>
                  <a:xfrm>
                    <a:off x="6390865" y="4448197"/>
                    <a:ext cx="1032012" cy="32234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1400" b="0" i="1" smtClean="0">
                              <a:solidFill>
                                <a:srgbClr val="002060"/>
                              </a:solidFill>
                              <a:latin typeface="Cambria Math" panose="02040503050406030204" pitchFamily="18" charset="0"/>
                            </a:rPr>
                            <m:t>(</m:t>
                          </m:r>
                          <m:r>
                            <a:rPr lang="en-US" altLang="zh-CN" sz="1400" i="1" smtClean="0">
                              <a:solidFill>
                                <a:srgbClr val="002060"/>
                              </a:solidFill>
                              <a:latin typeface="Cambria Math" panose="02040503050406030204" pitchFamily="18" charset="0"/>
                            </a:rPr>
                            <m:t>𝑝</m:t>
                          </m:r>
                          <m:r>
                            <a:rPr lang="en-US" altLang="zh-CN" sz="1400" i="1" smtClean="0">
                              <a:solidFill>
                                <a:srgbClr val="002060"/>
                              </a:solidFill>
                              <a:latin typeface="Cambria Math" panose="02040503050406030204" pitchFamily="18" charset="0"/>
                            </a:rPr>
                            <m:t>∧</m:t>
                          </m:r>
                          <m:r>
                            <a:rPr lang="en-US" altLang="zh-CN" sz="1400" i="1" smtClean="0">
                              <a:solidFill>
                                <a:srgbClr val="002060"/>
                              </a:solidFill>
                              <a:latin typeface="Cambria Math" panose="02040503050406030204" pitchFamily="18" charset="0"/>
                            </a:rPr>
                            <m:t>𝑞</m:t>
                          </m:r>
                          <m:r>
                            <a:rPr lang="en-US" altLang="zh-CN" sz="1400" b="0" i="1" smtClean="0">
                              <a:solidFill>
                                <a:srgbClr val="002060"/>
                              </a:solidFill>
                              <a:latin typeface="Cambria Math" panose="02040503050406030204" pitchFamily="18" charset="0"/>
                            </a:rPr>
                            <m:t>)</m:t>
                          </m:r>
                        </m:oMath>
                      </m:oMathPara>
                    </a14:m>
                    <a:endParaRPr lang="zh-CN" altLang="en-US" sz="1400">
                      <a:solidFill>
                        <a:srgbClr val="002060"/>
                      </a:solidFill>
                    </a:endParaRPr>
                  </a:p>
                </p:txBody>
              </p:sp>
            </mc:Choice>
            <mc:Fallback xmlns="">
              <p:sp>
                <p:nvSpPr>
                  <p:cNvPr id="52" name="椭圆 51">
                    <a:extLst>
                      <a:ext uri="{FF2B5EF4-FFF2-40B4-BE49-F238E27FC236}">
                        <a16:creationId xmlns:a16="http://schemas.microsoft.com/office/drawing/2014/main" id="{D743D223-DB06-4A2D-B600-EE86DAA82A5F}"/>
                      </a:ext>
                    </a:extLst>
                  </p:cNvPr>
                  <p:cNvSpPr>
                    <a:spLocks noRot="1" noChangeAspect="1" noMove="1" noResize="1" noEditPoints="1" noAdjustHandles="1" noChangeArrowheads="1" noChangeShapeType="1" noTextEdit="1"/>
                  </p:cNvSpPr>
                  <p:nvPr/>
                </p:nvSpPr>
                <p:spPr>
                  <a:xfrm>
                    <a:off x="6390865" y="4448197"/>
                    <a:ext cx="1032012" cy="322342"/>
                  </a:xfrm>
                  <a:prstGeom prst="ellipse">
                    <a:avLst/>
                  </a:prstGeom>
                  <a:blipFill>
                    <a:blip r:embed="rId6"/>
                    <a:stretch>
                      <a:fillRect b="-181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3" name="文本框 52">
                    <a:extLst>
                      <a:ext uri="{FF2B5EF4-FFF2-40B4-BE49-F238E27FC236}">
                        <a16:creationId xmlns:a16="http://schemas.microsoft.com/office/drawing/2014/main" id="{97BFB2E8-EA8C-4755-A61E-EDAB280EA21E}"/>
                      </a:ext>
                    </a:extLst>
                  </p:cNvPr>
                  <p:cNvSpPr txBox="1"/>
                  <p:nvPr/>
                </p:nvSpPr>
                <p:spPr>
                  <a:xfrm>
                    <a:off x="7846120" y="4438349"/>
                    <a:ext cx="410816" cy="307777"/>
                  </a:xfrm>
                  <a:prstGeom prst="rect">
                    <a:avLst/>
                  </a:prstGeom>
                  <a:solidFill>
                    <a:schemeClr val="accent6">
                      <a:lumMod val="20000"/>
                      <a:lumOff val="80000"/>
                    </a:schemeClr>
                  </a:solidFill>
                  <a:ln>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𝑟</m:t>
                          </m:r>
                        </m:oMath>
                      </m:oMathPara>
                    </a14:m>
                    <a:endParaRPr lang="zh-CN" altLang="en-US" sz="1400"/>
                  </a:p>
                </p:txBody>
              </p:sp>
            </mc:Choice>
            <mc:Fallback xmlns="">
              <p:sp>
                <p:nvSpPr>
                  <p:cNvPr id="53" name="文本框 52">
                    <a:extLst>
                      <a:ext uri="{FF2B5EF4-FFF2-40B4-BE49-F238E27FC236}">
                        <a16:creationId xmlns:a16="http://schemas.microsoft.com/office/drawing/2014/main" id="{97BFB2E8-EA8C-4755-A61E-EDAB280EA21E}"/>
                      </a:ext>
                    </a:extLst>
                  </p:cNvPr>
                  <p:cNvSpPr txBox="1">
                    <a:spLocks noRot="1" noChangeAspect="1" noMove="1" noResize="1" noEditPoints="1" noAdjustHandles="1" noChangeArrowheads="1" noChangeShapeType="1" noTextEdit="1"/>
                  </p:cNvSpPr>
                  <p:nvPr/>
                </p:nvSpPr>
                <p:spPr>
                  <a:xfrm>
                    <a:off x="7846120" y="4438349"/>
                    <a:ext cx="410816" cy="307777"/>
                  </a:xfrm>
                  <a:prstGeom prst="rect">
                    <a:avLst/>
                  </a:prstGeom>
                  <a:blipFill>
                    <a:blip r:embed="rId7"/>
                    <a:stretch>
                      <a:fillRect/>
                    </a:stretch>
                  </a:blipFill>
                  <a:ln>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4" name="文本框 53">
                    <a:extLst>
                      <a:ext uri="{FF2B5EF4-FFF2-40B4-BE49-F238E27FC236}">
                        <a16:creationId xmlns:a16="http://schemas.microsoft.com/office/drawing/2014/main" id="{111CB747-353C-4AA2-B0AA-C7FD64C287F1}"/>
                      </a:ext>
                    </a:extLst>
                  </p:cNvPr>
                  <p:cNvSpPr txBox="1"/>
                  <p:nvPr/>
                </p:nvSpPr>
                <p:spPr>
                  <a:xfrm>
                    <a:off x="9068215" y="4455479"/>
                    <a:ext cx="410816" cy="307777"/>
                  </a:xfrm>
                  <a:prstGeom prst="rect">
                    <a:avLst/>
                  </a:prstGeom>
                  <a:solidFill>
                    <a:schemeClr val="accent6">
                      <a:lumMod val="20000"/>
                      <a:lumOff val="80000"/>
                    </a:schemeClr>
                  </a:solidFill>
                  <a:ln>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𝑠</m:t>
                          </m:r>
                        </m:oMath>
                      </m:oMathPara>
                    </a14:m>
                    <a:endParaRPr lang="zh-CN" altLang="en-US" sz="1400"/>
                  </a:p>
                </p:txBody>
              </p:sp>
            </mc:Choice>
            <mc:Fallback xmlns="">
              <p:sp>
                <p:nvSpPr>
                  <p:cNvPr id="54" name="文本框 53">
                    <a:extLst>
                      <a:ext uri="{FF2B5EF4-FFF2-40B4-BE49-F238E27FC236}">
                        <a16:creationId xmlns:a16="http://schemas.microsoft.com/office/drawing/2014/main" id="{111CB747-353C-4AA2-B0AA-C7FD64C287F1}"/>
                      </a:ext>
                    </a:extLst>
                  </p:cNvPr>
                  <p:cNvSpPr txBox="1">
                    <a:spLocks noRot="1" noChangeAspect="1" noMove="1" noResize="1" noEditPoints="1" noAdjustHandles="1" noChangeArrowheads="1" noChangeShapeType="1" noTextEdit="1"/>
                  </p:cNvSpPr>
                  <p:nvPr/>
                </p:nvSpPr>
                <p:spPr>
                  <a:xfrm>
                    <a:off x="9068215" y="4455479"/>
                    <a:ext cx="410816" cy="307777"/>
                  </a:xfrm>
                  <a:prstGeom prst="rect">
                    <a:avLst/>
                  </a:prstGeom>
                  <a:blipFill>
                    <a:blip r:embed="rId8"/>
                    <a:stretch>
                      <a:fillRect/>
                    </a:stretch>
                  </a:blipFill>
                  <a:ln>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5" name="文本框 54">
                    <a:extLst>
                      <a:ext uri="{FF2B5EF4-FFF2-40B4-BE49-F238E27FC236}">
                        <a16:creationId xmlns:a16="http://schemas.microsoft.com/office/drawing/2014/main" id="{F4E55C0B-B162-4840-B041-8A8A184AF80A}"/>
                      </a:ext>
                    </a:extLst>
                  </p:cNvPr>
                  <p:cNvSpPr txBox="1"/>
                  <p:nvPr/>
                </p:nvSpPr>
                <p:spPr>
                  <a:xfrm>
                    <a:off x="6251716" y="5258009"/>
                    <a:ext cx="410816" cy="307777"/>
                  </a:xfrm>
                  <a:prstGeom prst="rect">
                    <a:avLst/>
                  </a:prstGeom>
                  <a:solidFill>
                    <a:schemeClr val="accent6">
                      <a:lumMod val="20000"/>
                      <a:lumOff val="80000"/>
                    </a:schemeClr>
                  </a:solidFill>
                  <a:ln>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i="1" smtClean="0">
                              <a:latin typeface="Cambria Math" panose="02040503050406030204" pitchFamily="18" charset="0"/>
                            </a:rPr>
                            <m:t>𝑝</m:t>
                          </m:r>
                        </m:oMath>
                      </m:oMathPara>
                    </a14:m>
                    <a:endParaRPr lang="zh-CN" altLang="en-US" sz="1400"/>
                  </a:p>
                </p:txBody>
              </p:sp>
            </mc:Choice>
            <mc:Fallback xmlns="">
              <p:sp>
                <p:nvSpPr>
                  <p:cNvPr id="55" name="文本框 54">
                    <a:extLst>
                      <a:ext uri="{FF2B5EF4-FFF2-40B4-BE49-F238E27FC236}">
                        <a16:creationId xmlns:a16="http://schemas.microsoft.com/office/drawing/2014/main" id="{F4E55C0B-B162-4840-B041-8A8A184AF80A}"/>
                      </a:ext>
                    </a:extLst>
                  </p:cNvPr>
                  <p:cNvSpPr txBox="1">
                    <a:spLocks noRot="1" noChangeAspect="1" noMove="1" noResize="1" noEditPoints="1" noAdjustHandles="1" noChangeArrowheads="1" noChangeShapeType="1" noTextEdit="1"/>
                  </p:cNvSpPr>
                  <p:nvPr/>
                </p:nvSpPr>
                <p:spPr>
                  <a:xfrm>
                    <a:off x="6251716" y="5258009"/>
                    <a:ext cx="410816" cy="307777"/>
                  </a:xfrm>
                  <a:prstGeom prst="rect">
                    <a:avLst/>
                  </a:prstGeom>
                  <a:blipFill>
                    <a:blip r:embed="rId9"/>
                    <a:stretch>
                      <a:fillRect/>
                    </a:stretch>
                  </a:blipFill>
                  <a:ln>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 name="文本框 55">
                    <a:extLst>
                      <a:ext uri="{FF2B5EF4-FFF2-40B4-BE49-F238E27FC236}">
                        <a16:creationId xmlns:a16="http://schemas.microsoft.com/office/drawing/2014/main" id="{6702D7F1-AA62-45BA-A3EF-E1857EFFD12F}"/>
                      </a:ext>
                    </a:extLst>
                  </p:cNvPr>
                  <p:cNvSpPr txBox="1"/>
                  <p:nvPr/>
                </p:nvSpPr>
                <p:spPr>
                  <a:xfrm>
                    <a:off x="7217469" y="5258009"/>
                    <a:ext cx="410816" cy="307777"/>
                  </a:xfrm>
                  <a:prstGeom prst="rect">
                    <a:avLst/>
                  </a:prstGeom>
                  <a:solidFill>
                    <a:schemeClr val="accent6">
                      <a:lumMod val="20000"/>
                      <a:lumOff val="80000"/>
                    </a:schemeClr>
                  </a:solidFill>
                  <a:ln>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𝑞</m:t>
                          </m:r>
                        </m:oMath>
                      </m:oMathPara>
                    </a14:m>
                    <a:endParaRPr lang="zh-CN" altLang="en-US" sz="1400"/>
                  </a:p>
                </p:txBody>
              </p:sp>
            </mc:Choice>
            <mc:Fallback xmlns="">
              <p:sp>
                <p:nvSpPr>
                  <p:cNvPr id="56" name="文本框 55">
                    <a:extLst>
                      <a:ext uri="{FF2B5EF4-FFF2-40B4-BE49-F238E27FC236}">
                        <a16:creationId xmlns:a16="http://schemas.microsoft.com/office/drawing/2014/main" id="{6702D7F1-AA62-45BA-A3EF-E1857EFFD12F}"/>
                      </a:ext>
                    </a:extLst>
                  </p:cNvPr>
                  <p:cNvSpPr txBox="1">
                    <a:spLocks noRot="1" noChangeAspect="1" noMove="1" noResize="1" noEditPoints="1" noAdjustHandles="1" noChangeArrowheads="1" noChangeShapeType="1" noTextEdit="1"/>
                  </p:cNvSpPr>
                  <p:nvPr/>
                </p:nvSpPr>
                <p:spPr>
                  <a:xfrm>
                    <a:off x="7217469" y="5258009"/>
                    <a:ext cx="410816" cy="307777"/>
                  </a:xfrm>
                  <a:prstGeom prst="rect">
                    <a:avLst/>
                  </a:prstGeom>
                  <a:blipFill>
                    <a:blip r:embed="rId10"/>
                    <a:stretch>
                      <a:fillRect/>
                    </a:stretch>
                  </a:blipFill>
                  <a:ln>
                    <a:solidFill>
                      <a:schemeClr val="accent1">
                        <a:shade val="50000"/>
                      </a:schemeClr>
                    </a:solidFill>
                  </a:ln>
                </p:spPr>
                <p:txBody>
                  <a:bodyPr/>
                  <a:lstStyle/>
                  <a:p>
                    <a:r>
                      <a:rPr lang="zh-CN" altLang="en-US">
                        <a:noFill/>
                      </a:rPr>
                      <a:t> </a:t>
                    </a:r>
                  </a:p>
                </p:txBody>
              </p:sp>
            </mc:Fallback>
          </mc:AlternateContent>
          <p:cxnSp>
            <p:nvCxnSpPr>
              <p:cNvPr id="58" name="直接箭头连接符 57">
                <a:extLst>
                  <a:ext uri="{FF2B5EF4-FFF2-40B4-BE49-F238E27FC236}">
                    <a16:creationId xmlns:a16="http://schemas.microsoft.com/office/drawing/2014/main" id="{AC3160D4-1E43-458C-AE96-53021D50A9CA}"/>
                  </a:ext>
                </a:extLst>
              </p:cNvPr>
              <p:cNvCxnSpPr>
                <a:cxnSpLocks/>
                <a:endCxn id="50" idx="0"/>
              </p:cNvCxnSpPr>
              <p:nvPr/>
            </p:nvCxnSpPr>
            <p:spPr>
              <a:xfrm flipH="1">
                <a:off x="7394715" y="3104196"/>
                <a:ext cx="818320" cy="4368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直接箭头连接符 60">
                <a:extLst>
                  <a:ext uri="{FF2B5EF4-FFF2-40B4-BE49-F238E27FC236}">
                    <a16:creationId xmlns:a16="http://schemas.microsoft.com/office/drawing/2014/main" id="{6A7CBCC0-9866-4EDE-9BA5-33438AB86979}"/>
                  </a:ext>
                </a:extLst>
              </p:cNvPr>
              <p:cNvCxnSpPr>
                <a:cxnSpLocks/>
                <a:endCxn id="51" idx="0"/>
              </p:cNvCxnSpPr>
              <p:nvPr/>
            </p:nvCxnSpPr>
            <p:spPr>
              <a:xfrm>
                <a:off x="8213035" y="3101974"/>
                <a:ext cx="1060588" cy="4368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直接箭头连接符 62">
                <a:extLst>
                  <a:ext uri="{FF2B5EF4-FFF2-40B4-BE49-F238E27FC236}">
                    <a16:creationId xmlns:a16="http://schemas.microsoft.com/office/drawing/2014/main" id="{9B3C57A6-80E8-49B2-9B76-831C9CDE677C}"/>
                  </a:ext>
                </a:extLst>
              </p:cNvPr>
              <p:cNvCxnSpPr>
                <a:stCxn id="50" idx="4"/>
                <a:endCxn id="52" idx="0"/>
              </p:cNvCxnSpPr>
              <p:nvPr/>
            </p:nvCxnSpPr>
            <p:spPr>
              <a:xfrm flipH="1">
                <a:off x="6906871" y="3863347"/>
                <a:ext cx="487844" cy="5848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直接箭头连接符 65">
                <a:extLst>
                  <a:ext uri="{FF2B5EF4-FFF2-40B4-BE49-F238E27FC236}">
                    <a16:creationId xmlns:a16="http://schemas.microsoft.com/office/drawing/2014/main" id="{13D10855-C4B3-4E40-8BEC-CC7D3CA55180}"/>
                  </a:ext>
                </a:extLst>
              </p:cNvPr>
              <p:cNvCxnSpPr>
                <a:cxnSpLocks/>
                <a:stCxn id="50" idx="4"/>
                <a:endCxn id="53" idx="0"/>
              </p:cNvCxnSpPr>
              <p:nvPr/>
            </p:nvCxnSpPr>
            <p:spPr>
              <a:xfrm>
                <a:off x="7394715" y="3863347"/>
                <a:ext cx="656813" cy="5750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直接箭头连接符 67">
                <a:extLst>
                  <a:ext uri="{FF2B5EF4-FFF2-40B4-BE49-F238E27FC236}">
                    <a16:creationId xmlns:a16="http://schemas.microsoft.com/office/drawing/2014/main" id="{C432CA87-F7DE-4988-B458-35DBCBDD7482}"/>
                  </a:ext>
                </a:extLst>
              </p:cNvPr>
              <p:cNvCxnSpPr>
                <a:stCxn id="52" idx="4"/>
                <a:endCxn id="55" idx="0"/>
              </p:cNvCxnSpPr>
              <p:nvPr/>
            </p:nvCxnSpPr>
            <p:spPr>
              <a:xfrm flipH="1">
                <a:off x="6457124" y="4770539"/>
                <a:ext cx="449747" cy="4874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直接箭头连接符 69">
                <a:extLst>
                  <a:ext uri="{FF2B5EF4-FFF2-40B4-BE49-F238E27FC236}">
                    <a16:creationId xmlns:a16="http://schemas.microsoft.com/office/drawing/2014/main" id="{DA04A784-D488-487E-8F74-088E78578E66}"/>
                  </a:ext>
                </a:extLst>
              </p:cNvPr>
              <p:cNvCxnSpPr>
                <a:stCxn id="52" idx="4"/>
                <a:endCxn id="56" idx="0"/>
              </p:cNvCxnSpPr>
              <p:nvPr/>
            </p:nvCxnSpPr>
            <p:spPr>
              <a:xfrm>
                <a:off x="6906871" y="4770539"/>
                <a:ext cx="516006" cy="4874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直接箭头连接符 71">
                <a:extLst>
                  <a:ext uri="{FF2B5EF4-FFF2-40B4-BE49-F238E27FC236}">
                    <a16:creationId xmlns:a16="http://schemas.microsoft.com/office/drawing/2014/main" id="{61D87F17-1ABC-4F1A-85B9-C80E985B7FD3}"/>
                  </a:ext>
                </a:extLst>
              </p:cNvPr>
              <p:cNvCxnSpPr>
                <a:stCxn id="51" idx="4"/>
                <a:endCxn id="54" idx="0"/>
              </p:cNvCxnSpPr>
              <p:nvPr/>
            </p:nvCxnSpPr>
            <p:spPr>
              <a:xfrm>
                <a:off x="9273623" y="3861125"/>
                <a:ext cx="0" cy="5943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
        <p:nvSpPr>
          <p:cNvPr id="88" name="文本框 87">
            <a:extLst>
              <a:ext uri="{FF2B5EF4-FFF2-40B4-BE49-F238E27FC236}">
                <a16:creationId xmlns:a16="http://schemas.microsoft.com/office/drawing/2014/main" id="{945B8EEA-F4BE-47D0-8916-70FCB5F67C56}"/>
              </a:ext>
            </a:extLst>
          </p:cNvPr>
          <p:cNvSpPr txBox="1"/>
          <p:nvPr/>
        </p:nvSpPr>
        <p:spPr>
          <a:xfrm>
            <a:off x="8941656" y="1653611"/>
            <a:ext cx="2846894" cy="3128292"/>
          </a:xfrm>
          <a:prstGeom prst="rect">
            <a:avLst/>
          </a:prstGeom>
          <a:solidFill>
            <a:schemeClr val="accent4">
              <a:lumMod val="20000"/>
              <a:lumOff val="80000"/>
            </a:schemeClr>
          </a:solidFill>
        </p:spPr>
        <p:txBody>
          <a:bodyPr wrap="square" rtlCol="0">
            <a:spAutoFit/>
          </a:bodyPr>
          <a:lstStyle/>
          <a:p>
            <a:pPr marL="171450" indent="-171450">
              <a:lnSpc>
                <a:spcPts val="2000"/>
              </a:lnSpc>
              <a:spcBef>
                <a:spcPts val="600"/>
              </a:spcBef>
              <a:buFont typeface="Arial" panose="020B0604020202020204" pitchFamily="34" charset="0"/>
              <a:buChar char="•"/>
            </a:pPr>
            <a:r>
              <a:rPr lang="zh-CN" altLang="en-US" sz="1400" b="1" dirty="0">
                <a:solidFill>
                  <a:schemeClr val="accent6">
                    <a:lumMod val="50000"/>
                  </a:schemeClr>
                </a:solidFill>
                <a:latin typeface="+mn-ea"/>
              </a:rPr>
              <a:t>每个公式都是原子公式、否定式、合取式、析取式、蕴涵式或双蕴涵式之一</a:t>
            </a:r>
            <a:endParaRPr lang="en-US" altLang="zh-CN" sz="1400" b="1" dirty="0">
              <a:solidFill>
                <a:schemeClr val="accent6">
                  <a:lumMod val="50000"/>
                </a:schemeClr>
              </a:solidFill>
              <a:latin typeface="+mn-ea"/>
            </a:endParaRPr>
          </a:p>
          <a:p>
            <a:pPr marL="171450" indent="-171450">
              <a:lnSpc>
                <a:spcPts val="2000"/>
              </a:lnSpc>
              <a:spcBef>
                <a:spcPts val="600"/>
              </a:spcBef>
              <a:buFont typeface="Arial" panose="020B0604020202020204" pitchFamily="34" charset="0"/>
              <a:buChar char="•"/>
            </a:pPr>
            <a:r>
              <a:rPr lang="zh-CN" altLang="en-US" sz="1400" b="1" dirty="0">
                <a:solidFill>
                  <a:schemeClr val="accent6">
                    <a:lumMod val="50000"/>
                  </a:schemeClr>
                </a:solidFill>
                <a:latin typeface="+mn-ea"/>
              </a:rPr>
              <a:t>每一步使用归纳步规则构造一个公式时所用到的已有公式都是</a:t>
            </a:r>
            <a:r>
              <a:rPr lang="zh-CN" altLang="en-US" sz="1400" b="1" dirty="0">
                <a:solidFill>
                  <a:srgbClr val="C00000"/>
                </a:solidFill>
                <a:latin typeface="+mn-ea"/>
              </a:rPr>
              <a:t>子公式</a:t>
            </a:r>
            <a:endParaRPr lang="en-US" altLang="zh-CN" sz="1400" b="1" dirty="0">
              <a:solidFill>
                <a:srgbClr val="C00000"/>
              </a:solidFill>
              <a:latin typeface="+mn-ea"/>
            </a:endParaRPr>
          </a:p>
          <a:p>
            <a:pPr marL="171450" indent="-171450">
              <a:lnSpc>
                <a:spcPts val="2000"/>
              </a:lnSpc>
              <a:spcBef>
                <a:spcPts val="600"/>
              </a:spcBef>
              <a:buFont typeface="Arial" panose="020B0604020202020204" pitchFamily="34" charset="0"/>
              <a:buChar char="•"/>
            </a:pPr>
            <a:r>
              <a:rPr lang="zh-CN" altLang="en-US" sz="1400" b="1" dirty="0">
                <a:solidFill>
                  <a:schemeClr val="accent6">
                    <a:lumMod val="50000"/>
                  </a:schemeClr>
                </a:solidFill>
                <a:latin typeface="+mn-ea"/>
              </a:rPr>
              <a:t>对公式结构的分析可得到公式的抽象语法树，其中内部节点只用构造公式的逻辑运算符标记</a:t>
            </a:r>
            <a:endParaRPr lang="en-US" altLang="zh-CN" sz="1400" b="1" dirty="0">
              <a:solidFill>
                <a:schemeClr val="accent6">
                  <a:lumMod val="50000"/>
                </a:schemeClr>
              </a:solidFill>
              <a:latin typeface="+mn-ea"/>
            </a:endParaRPr>
          </a:p>
          <a:p>
            <a:pPr marL="171450" indent="-171450">
              <a:lnSpc>
                <a:spcPts val="2000"/>
              </a:lnSpc>
              <a:spcBef>
                <a:spcPts val="600"/>
              </a:spcBef>
              <a:buFont typeface="Arial" panose="020B0604020202020204" pitchFamily="34" charset="0"/>
              <a:buChar char="•"/>
            </a:pPr>
            <a:r>
              <a:rPr lang="zh-CN" altLang="en-US" sz="1400" b="1" dirty="0">
                <a:solidFill>
                  <a:schemeClr val="accent6">
                    <a:lumMod val="50000"/>
                  </a:schemeClr>
                </a:solidFill>
                <a:latin typeface="+mn-ea"/>
              </a:rPr>
              <a:t>子公式的语法结构由抽象语法树的子树描述</a:t>
            </a:r>
          </a:p>
        </p:txBody>
      </p:sp>
      <p:sp>
        <p:nvSpPr>
          <p:cNvPr id="59" name="矩形 58">
            <a:extLst>
              <a:ext uri="{FF2B5EF4-FFF2-40B4-BE49-F238E27FC236}">
                <a16:creationId xmlns:a16="http://schemas.microsoft.com/office/drawing/2014/main" id="{FFC2180E-A85E-449C-B6D9-F11302AA51FC}"/>
              </a:ext>
            </a:extLst>
          </p:cNvPr>
          <p:cNvSpPr/>
          <p:nvPr/>
        </p:nvSpPr>
        <p:spPr>
          <a:xfrm>
            <a:off x="5171204" y="1966274"/>
            <a:ext cx="3378890" cy="3634317"/>
          </a:xfrm>
          <a:prstGeom prst="rect">
            <a:avLst/>
          </a:prstGeom>
          <a:solidFill>
            <a:srgbClr val="F8F8F8"/>
          </a:solidFill>
          <a:ln w="6350"/>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zh-CN" altLang="en-US" b="1" dirty="0">
                <a:solidFill>
                  <a:srgbClr val="002060"/>
                </a:solidFill>
              </a:rPr>
              <a:t>公式的抽象语法树</a:t>
            </a:r>
          </a:p>
        </p:txBody>
      </p:sp>
      <p:grpSp>
        <p:nvGrpSpPr>
          <p:cNvPr id="60" name="组合 59">
            <a:extLst>
              <a:ext uri="{FF2B5EF4-FFF2-40B4-BE49-F238E27FC236}">
                <a16:creationId xmlns:a16="http://schemas.microsoft.com/office/drawing/2014/main" id="{6DA631AD-24E9-4683-8794-21415FA5396E}"/>
              </a:ext>
            </a:extLst>
          </p:cNvPr>
          <p:cNvGrpSpPr/>
          <p:nvPr/>
        </p:nvGrpSpPr>
        <p:grpSpPr>
          <a:xfrm>
            <a:off x="5341032" y="2528415"/>
            <a:ext cx="3133397" cy="2794908"/>
            <a:chOff x="6251716" y="2770878"/>
            <a:chExt cx="3133397" cy="2794908"/>
          </a:xfrm>
        </p:grpSpPr>
        <mc:AlternateContent xmlns:mc="http://schemas.openxmlformats.org/markup-compatibility/2006" xmlns:a14="http://schemas.microsoft.com/office/drawing/2010/main">
          <mc:Choice Requires="a14">
            <p:sp>
              <p:nvSpPr>
                <p:cNvPr id="62" name="椭圆 61">
                  <a:extLst>
                    <a:ext uri="{FF2B5EF4-FFF2-40B4-BE49-F238E27FC236}">
                      <a16:creationId xmlns:a16="http://schemas.microsoft.com/office/drawing/2014/main" id="{8E3C5F2C-4C0A-47F6-8CEB-2447A893B8A4}"/>
                    </a:ext>
                  </a:extLst>
                </p:cNvPr>
                <p:cNvSpPr/>
                <p:nvPr/>
              </p:nvSpPr>
              <p:spPr>
                <a:xfrm>
                  <a:off x="8051528" y="2770878"/>
                  <a:ext cx="347667" cy="32234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1400" b="0" i="1" smtClean="0">
                            <a:solidFill>
                              <a:srgbClr val="002060"/>
                            </a:solidFill>
                            <a:latin typeface="Cambria Math" panose="02040503050406030204" pitchFamily="18" charset="0"/>
                          </a:rPr>
                          <m:t>→</m:t>
                        </m:r>
                      </m:oMath>
                    </m:oMathPara>
                  </a14:m>
                  <a:endParaRPr lang="zh-CN" altLang="en-US" sz="1400">
                    <a:solidFill>
                      <a:srgbClr val="002060"/>
                    </a:solidFill>
                  </a:endParaRPr>
                </a:p>
              </p:txBody>
            </p:sp>
          </mc:Choice>
          <mc:Fallback xmlns="">
            <p:sp>
              <p:nvSpPr>
                <p:cNvPr id="62" name="椭圆 61">
                  <a:extLst>
                    <a:ext uri="{FF2B5EF4-FFF2-40B4-BE49-F238E27FC236}">
                      <a16:creationId xmlns:a16="http://schemas.microsoft.com/office/drawing/2014/main" id="{8E3C5F2C-4C0A-47F6-8CEB-2447A893B8A4}"/>
                    </a:ext>
                  </a:extLst>
                </p:cNvPr>
                <p:cNvSpPr>
                  <a:spLocks noRot="1" noChangeAspect="1" noMove="1" noResize="1" noEditPoints="1" noAdjustHandles="1" noChangeArrowheads="1" noChangeShapeType="1" noTextEdit="1"/>
                </p:cNvSpPr>
                <p:nvPr/>
              </p:nvSpPr>
              <p:spPr>
                <a:xfrm>
                  <a:off x="8051528" y="2770878"/>
                  <a:ext cx="347667" cy="322342"/>
                </a:xfrm>
                <a:prstGeom prst="ellipse">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4" name="椭圆 63">
                  <a:extLst>
                    <a:ext uri="{FF2B5EF4-FFF2-40B4-BE49-F238E27FC236}">
                      <a16:creationId xmlns:a16="http://schemas.microsoft.com/office/drawing/2014/main" id="{876520BB-69D8-4C35-980F-D6D4DD9C6DAF}"/>
                    </a:ext>
                  </a:extLst>
                </p:cNvPr>
                <p:cNvSpPr/>
                <p:nvPr/>
              </p:nvSpPr>
              <p:spPr>
                <a:xfrm>
                  <a:off x="7160119" y="3541005"/>
                  <a:ext cx="342437" cy="32234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1400" b="0" i="1" smtClean="0">
                            <a:solidFill>
                              <a:srgbClr val="002060"/>
                            </a:solidFill>
                            <a:latin typeface="Cambria Math" panose="02040503050406030204" pitchFamily="18" charset="0"/>
                          </a:rPr>
                          <m:t>∨</m:t>
                        </m:r>
                      </m:oMath>
                    </m:oMathPara>
                  </a14:m>
                  <a:endParaRPr lang="zh-CN" altLang="en-US" sz="1400">
                    <a:solidFill>
                      <a:srgbClr val="002060"/>
                    </a:solidFill>
                  </a:endParaRPr>
                </a:p>
              </p:txBody>
            </p:sp>
          </mc:Choice>
          <mc:Fallback xmlns="">
            <p:sp>
              <p:nvSpPr>
                <p:cNvPr id="64" name="椭圆 63">
                  <a:extLst>
                    <a:ext uri="{FF2B5EF4-FFF2-40B4-BE49-F238E27FC236}">
                      <a16:creationId xmlns:a16="http://schemas.microsoft.com/office/drawing/2014/main" id="{876520BB-69D8-4C35-980F-D6D4DD9C6DAF}"/>
                    </a:ext>
                  </a:extLst>
                </p:cNvPr>
                <p:cNvSpPr>
                  <a:spLocks noRot="1" noChangeAspect="1" noMove="1" noResize="1" noEditPoints="1" noAdjustHandles="1" noChangeArrowheads="1" noChangeShapeType="1" noTextEdit="1"/>
                </p:cNvSpPr>
                <p:nvPr/>
              </p:nvSpPr>
              <p:spPr>
                <a:xfrm>
                  <a:off x="7160119" y="3541005"/>
                  <a:ext cx="342437" cy="322342"/>
                </a:xfrm>
                <a:prstGeom prst="ellipse">
                  <a:avLst/>
                </a:prstGeom>
                <a:blipFill>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5" name="椭圆 64">
                  <a:extLst>
                    <a:ext uri="{FF2B5EF4-FFF2-40B4-BE49-F238E27FC236}">
                      <a16:creationId xmlns:a16="http://schemas.microsoft.com/office/drawing/2014/main" id="{D558D995-0E63-489F-8333-591190B67AA2}"/>
                    </a:ext>
                  </a:extLst>
                </p:cNvPr>
                <p:cNvSpPr/>
                <p:nvPr/>
              </p:nvSpPr>
              <p:spPr>
                <a:xfrm>
                  <a:off x="9008106" y="3538783"/>
                  <a:ext cx="342438" cy="32234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1400" b="0" i="1" smtClean="0">
                            <a:solidFill>
                              <a:srgbClr val="002060"/>
                            </a:solidFill>
                            <a:latin typeface="Cambria Math" panose="02040503050406030204" pitchFamily="18" charset="0"/>
                          </a:rPr>
                          <m:t>¬</m:t>
                        </m:r>
                      </m:oMath>
                    </m:oMathPara>
                  </a14:m>
                  <a:endParaRPr lang="zh-CN" altLang="en-US" sz="1400">
                    <a:solidFill>
                      <a:srgbClr val="002060"/>
                    </a:solidFill>
                  </a:endParaRPr>
                </a:p>
              </p:txBody>
            </p:sp>
          </mc:Choice>
          <mc:Fallback xmlns="">
            <p:sp>
              <p:nvSpPr>
                <p:cNvPr id="65" name="椭圆 64">
                  <a:extLst>
                    <a:ext uri="{FF2B5EF4-FFF2-40B4-BE49-F238E27FC236}">
                      <a16:creationId xmlns:a16="http://schemas.microsoft.com/office/drawing/2014/main" id="{D558D995-0E63-489F-8333-591190B67AA2}"/>
                    </a:ext>
                  </a:extLst>
                </p:cNvPr>
                <p:cNvSpPr>
                  <a:spLocks noRot="1" noChangeAspect="1" noMove="1" noResize="1" noEditPoints="1" noAdjustHandles="1" noChangeArrowheads="1" noChangeShapeType="1" noTextEdit="1"/>
                </p:cNvSpPr>
                <p:nvPr/>
              </p:nvSpPr>
              <p:spPr>
                <a:xfrm>
                  <a:off x="9008106" y="3538783"/>
                  <a:ext cx="342438" cy="322342"/>
                </a:xfrm>
                <a:prstGeom prst="ellipse">
                  <a:avLst/>
                </a:prstGeom>
                <a:blipFill>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7" name="椭圆 66">
                  <a:extLst>
                    <a:ext uri="{FF2B5EF4-FFF2-40B4-BE49-F238E27FC236}">
                      <a16:creationId xmlns:a16="http://schemas.microsoft.com/office/drawing/2014/main" id="{F80646FC-6009-4341-9803-C0A00D1DEF57}"/>
                    </a:ext>
                  </a:extLst>
                </p:cNvPr>
                <p:cNvSpPr/>
                <p:nvPr/>
              </p:nvSpPr>
              <p:spPr>
                <a:xfrm>
                  <a:off x="6662531" y="4448197"/>
                  <a:ext cx="372309" cy="32234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1400" i="1" smtClean="0">
                            <a:solidFill>
                              <a:srgbClr val="002060"/>
                            </a:solidFill>
                            <a:latin typeface="Cambria Math" panose="02040503050406030204" pitchFamily="18" charset="0"/>
                          </a:rPr>
                          <m:t>∧</m:t>
                        </m:r>
                      </m:oMath>
                    </m:oMathPara>
                  </a14:m>
                  <a:endParaRPr lang="zh-CN" altLang="en-US" sz="1400">
                    <a:solidFill>
                      <a:srgbClr val="002060"/>
                    </a:solidFill>
                  </a:endParaRPr>
                </a:p>
              </p:txBody>
            </p:sp>
          </mc:Choice>
          <mc:Fallback xmlns="">
            <p:sp>
              <p:nvSpPr>
                <p:cNvPr id="67" name="椭圆 66">
                  <a:extLst>
                    <a:ext uri="{FF2B5EF4-FFF2-40B4-BE49-F238E27FC236}">
                      <a16:creationId xmlns:a16="http://schemas.microsoft.com/office/drawing/2014/main" id="{F80646FC-6009-4341-9803-C0A00D1DEF57}"/>
                    </a:ext>
                  </a:extLst>
                </p:cNvPr>
                <p:cNvSpPr>
                  <a:spLocks noRot="1" noChangeAspect="1" noMove="1" noResize="1" noEditPoints="1" noAdjustHandles="1" noChangeArrowheads="1" noChangeShapeType="1" noTextEdit="1"/>
                </p:cNvSpPr>
                <p:nvPr/>
              </p:nvSpPr>
              <p:spPr>
                <a:xfrm>
                  <a:off x="6662531" y="4448197"/>
                  <a:ext cx="372309" cy="322342"/>
                </a:xfrm>
                <a:prstGeom prst="ellipse">
                  <a:avLst/>
                </a:prstGeom>
                <a:blipFill>
                  <a:blip r:embed="rId1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9" name="文本框 68">
                  <a:extLst>
                    <a:ext uri="{FF2B5EF4-FFF2-40B4-BE49-F238E27FC236}">
                      <a16:creationId xmlns:a16="http://schemas.microsoft.com/office/drawing/2014/main" id="{56DCADD6-B27D-4D6E-8A0C-956CEA938584}"/>
                    </a:ext>
                  </a:extLst>
                </p:cNvPr>
                <p:cNvSpPr txBox="1"/>
                <p:nvPr/>
              </p:nvSpPr>
              <p:spPr>
                <a:xfrm>
                  <a:off x="7846120" y="4438349"/>
                  <a:ext cx="410816" cy="307777"/>
                </a:xfrm>
                <a:prstGeom prst="rect">
                  <a:avLst/>
                </a:prstGeom>
                <a:solidFill>
                  <a:schemeClr val="accent6">
                    <a:lumMod val="20000"/>
                    <a:lumOff val="80000"/>
                  </a:schemeClr>
                </a:solidFill>
                <a:ln>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𝑟</m:t>
                        </m:r>
                      </m:oMath>
                    </m:oMathPara>
                  </a14:m>
                  <a:endParaRPr lang="zh-CN" altLang="en-US" sz="1400"/>
                </a:p>
              </p:txBody>
            </p:sp>
          </mc:Choice>
          <mc:Fallback xmlns="">
            <p:sp>
              <p:nvSpPr>
                <p:cNvPr id="69" name="文本框 68">
                  <a:extLst>
                    <a:ext uri="{FF2B5EF4-FFF2-40B4-BE49-F238E27FC236}">
                      <a16:creationId xmlns:a16="http://schemas.microsoft.com/office/drawing/2014/main" id="{56DCADD6-B27D-4D6E-8A0C-956CEA938584}"/>
                    </a:ext>
                  </a:extLst>
                </p:cNvPr>
                <p:cNvSpPr txBox="1">
                  <a:spLocks noRot="1" noChangeAspect="1" noMove="1" noResize="1" noEditPoints="1" noAdjustHandles="1" noChangeArrowheads="1" noChangeShapeType="1" noTextEdit="1"/>
                </p:cNvSpPr>
                <p:nvPr/>
              </p:nvSpPr>
              <p:spPr>
                <a:xfrm>
                  <a:off x="7846120" y="4438349"/>
                  <a:ext cx="410816" cy="307777"/>
                </a:xfrm>
                <a:prstGeom prst="rect">
                  <a:avLst/>
                </a:prstGeom>
                <a:blipFill>
                  <a:blip r:embed="rId7"/>
                  <a:stretch>
                    <a:fillRect/>
                  </a:stretch>
                </a:blipFill>
                <a:ln>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1" name="文本框 70">
                  <a:extLst>
                    <a:ext uri="{FF2B5EF4-FFF2-40B4-BE49-F238E27FC236}">
                      <a16:creationId xmlns:a16="http://schemas.microsoft.com/office/drawing/2014/main" id="{35561D58-7809-427A-8B8B-13A9F62BE1B2}"/>
                    </a:ext>
                  </a:extLst>
                </p:cNvPr>
                <p:cNvSpPr txBox="1"/>
                <p:nvPr/>
              </p:nvSpPr>
              <p:spPr>
                <a:xfrm>
                  <a:off x="8974297" y="4455479"/>
                  <a:ext cx="410816" cy="307777"/>
                </a:xfrm>
                <a:prstGeom prst="rect">
                  <a:avLst/>
                </a:prstGeom>
                <a:solidFill>
                  <a:schemeClr val="accent6">
                    <a:lumMod val="20000"/>
                    <a:lumOff val="80000"/>
                  </a:schemeClr>
                </a:solidFill>
                <a:ln>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𝑠</m:t>
                        </m:r>
                      </m:oMath>
                    </m:oMathPara>
                  </a14:m>
                  <a:endParaRPr lang="zh-CN" altLang="en-US" sz="1400"/>
                </a:p>
              </p:txBody>
            </p:sp>
          </mc:Choice>
          <mc:Fallback xmlns="">
            <p:sp>
              <p:nvSpPr>
                <p:cNvPr id="71" name="文本框 70">
                  <a:extLst>
                    <a:ext uri="{FF2B5EF4-FFF2-40B4-BE49-F238E27FC236}">
                      <a16:creationId xmlns:a16="http://schemas.microsoft.com/office/drawing/2014/main" id="{35561D58-7809-427A-8B8B-13A9F62BE1B2}"/>
                    </a:ext>
                  </a:extLst>
                </p:cNvPr>
                <p:cNvSpPr txBox="1">
                  <a:spLocks noRot="1" noChangeAspect="1" noMove="1" noResize="1" noEditPoints="1" noAdjustHandles="1" noChangeArrowheads="1" noChangeShapeType="1" noTextEdit="1"/>
                </p:cNvSpPr>
                <p:nvPr/>
              </p:nvSpPr>
              <p:spPr>
                <a:xfrm>
                  <a:off x="8974297" y="4455479"/>
                  <a:ext cx="410816" cy="307777"/>
                </a:xfrm>
                <a:prstGeom prst="rect">
                  <a:avLst/>
                </a:prstGeom>
                <a:blipFill>
                  <a:blip r:embed="rId8"/>
                  <a:stretch>
                    <a:fillRect/>
                  </a:stretch>
                </a:blipFill>
                <a:ln>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3" name="文本框 72">
                  <a:extLst>
                    <a:ext uri="{FF2B5EF4-FFF2-40B4-BE49-F238E27FC236}">
                      <a16:creationId xmlns:a16="http://schemas.microsoft.com/office/drawing/2014/main" id="{D9DDAD1F-44D8-49D0-8ACD-A145B9B8FAC5}"/>
                    </a:ext>
                  </a:extLst>
                </p:cNvPr>
                <p:cNvSpPr txBox="1"/>
                <p:nvPr/>
              </p:nvSpPr>
              <p:spPr>
                <a:xfrm>
                  <a:off x="6251716" y="5258009"/>
                  <a:ext cx="410816" cy="307777"/>
                </a:xfrm>
                <a:prstGeom prst="rect">
                  <a:avLst/>
                </a:prstGeom>
                <a:solidFill>
                  <a:schemeClr val="accent6">
                    <a:lumMod val="20000"/>
                    <a:lumOff val="80000"/>
                  </a:schemeClr>
                </a:solidFill>
                <a:ln>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i="1" smtClean="0">
                            <a:latin typeface="Cambria Math" panose="02040503050406030204" pitchFamily="18" charset="0"/>
                          </a:rPr>
                          <m:t>𝑝</m:t>
                        </m:r>
                      </m:oMath>
                    </m:oMathPara>
                  </a14:m>
                  <a:endParaRPr lang="zh-CN" altLang="en-US" sz="1400"/>
                </a:p>
              </p:txBody>
            </p:sp>
          </mc:Choice>
          <mc:Fallback xmlns="">
            <p:sp>
              <p:nvSpPr>
                <p:cNvPr id="73" name="文本框 72">
                  <a:extLst>
                    <a:ext uri="{FF2B5EF4-FFF2-40B4-BE49-F238E27FC236}">
                      <a16:creationId xmlns:a16="http://schemas.microsoft.com/office/drawing/2014/main" id="{D9DDAD1F-44D8-49D0-8ACD-A145B9B8FAC5}"/>
                    </a:ext>
                  </a:extLst>
                </p:cNvPr>
                <p:cNvSpPr txBox="1">
                  <a:spLocks noRot="1" noChangeAspect="1" noMove="1" noResize="1" noEditPoints="1" noAdjustHandles="1" noChangeArrowheads="1" noChangeShapeType="1" noTextEdit="1"/>
                </p:cNvSpPr>
                <p:nvPr/>
              </p:nvSpPr>
              <p:spPr>
                <a:xfrm>
                  <a:off x="6251716" y="5258009"/>
                  <a:ext cx="410816" cy="307777"/>
                </a:xfrm>
                <a:prstGeom prst="rect">
                  <a:avLst/>
                </a:prstGeom>
                <a:blipFill>
                  <a:blip r:embed="rId15"/>
                  <a:stretch>
                    <a:fillRect/>
                  </a:stretch>
                </a:blipFill>
                <a:ln>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4" name="文本框 73">
                  <a:extLst>
                    <a:ext uri="{FF2B5EF4-FFF2-40B4-BE49-F238E27FC236}">
                      <a16:creationId xmlns:a16="http://schemas.microsoft.com/office/drawing/2014/main" id="{85DBEDD9-8D89-4255-8F29-494C782690A1}"/>
                    </a:ext>
                  </a:extLst>
                </p:cNvPr>
                <p:cNvSpPr txBox="1"/>
                <p:nvPr/>
              </p:nvSpPr>
              <p:spPr>
                <a:xfrm>
                  <a:off x="7140608" y="5239265"/>
                  <a:ext cx="410816" cy="307777"/>
                </a:xfrm>
                <a:prstGeom prst="rect">
                  <a:avLst/>
                </a:prstGeom>
                <a:solidFill>
                  <a:schemeClr val="accent6">
                    <a:lumMod val="20000"/>
                    <a:lumOff val="80000"/>
                  </a:schemeClr>
                </a:solidFill>
                <a:ln>
                  <a:solidFill>
                    <a:schemeClr val="accent1">
                      <a:shade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𝑞</m:t>
                        </m:r>
                      </m:oMath>
                    </m:oMathPara>
                  </a14:m>
                  <a:endParaRPr lang="zh-CN" altLang="en-US" sz="1400"/>
                </a:p>
              </p:txBody>
            </p:sp>
          </mc:Choice>
          <mc:Fallback xmlns="">
            <p:sp>
              <p:nvSpPr>
                <p:cNvPr id="74" name="文本框 73">
                  <a:extLst>
                    <a:ext uri="{FF2B5EF4-FFF2-40B4-BE49-F238E27FC236}">
                      <a16:creationId xmlns:a16="http://schemas.microsoft.com/office/drawing/2014/main" id="{85DBEDD9-8D89-4255-8F29-494C782690A1}"/>
                    </a:ext>
                  </a:extLst>
                </p:cNvPr>
                <p:cNvSpPr txBox="1">
                  <a:spLocks noRot="1" noChangeAspect="1" noMove="1" noResize="1" noEditPoints="1" noAdjustHandles="1" noChangeArrowheads="1" noChangeShapeType="1" noTextEdit="1"/>
                </p:cNvSpPr>
                <p:nvPr/>
              </p:nvSpPr>
              <p:spPr>
                <a:xfrm>
                  <a:off x="7140608" y="5239265"/>
                  <a:ext cx="410816" cy="307777"/>
                </a:xfrm>
                <a:prstGeom prst="rect">
                  <a:avLst/>
                </a:prstGeom>
                <a:blipFill>
                  <a:blip r:embed="rId16"/>
                  <a:stretch>
                    <a:fillRect/>
                  </a:stretch>
                </a:blipFill>
                <a:ln>
                  <a:solidFill>
                    <a:schemeClr val="accent1">
                      <a:shade val="50000"/>
                    </a:schemeClr>
                  </a:solidFill>
                </a:ln>
              </p:spPr>
              <p:txBody>
                <a:bodyPr/>
                <a:lstStyle/>
                <a:p>
                  <a:r>
                    <a:rPr lang="zh-CN" altLang="en-US">
                      <a:noFill/>
                    </a:rPr>
                    <a:t> </a:t>
                  </a:r>
                </a:p>
              </p:txBody>
            </p:sp>
          </mc:Fallback>
        </mc:AlternateContent>
        <p:cxnSp>
          <p:nvCxnSpPr>
            <p:cNvPr id="75" name="直接箭头连接符 74">
              <a:extLst>
                <a:ext uri="{FF2B5EF4-FFF2-40B4-BE49-F238E27FC236}">
                  <a16:creationId xmlns:a16="http://schemas.microsoft.com/office/drawing/2014/main" id="{95754B13-7DFD-4027-B76A-1DDE8B66D463}"/>
                </a:ext>
              </a:extLst>
            </p:cNvPr>
            <p:cNvCxnSpPr>
              <a:cxnSpLocks/>
              <a:stCxn id="62" idx="4"/>
              <a:endCxn id="64" idx="0"/>
            </p:cNvCxnSpPr>
            <p:nvPr/>
          </p:nvCxnSpPr>
          <p:spPr>
            <a:xfrm flipH="1">
              <a:off x="7331338" y="3093220"/>
              <a:ext cx="894024" cy="4477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直接箭头连接符 75">
              <a:extLst>
                <a:ext uri="{FF2B5EF4-FFF2-40B4-BE49-F238E27FC236}">
                  <a16:creationId xmlns:a16="http://schemas.microsoft.com/office/drawing/2014/main" id="{1F349CBB-9D0B-473A-9924-4BBDE668A889}"/>
                </a:ext>
              </a:extLst>
            </p:cNvPr>
            <p:cNvCxnSpPr>
              <a:cxnSpLocks/>
              <a:stCxn id="62" idx="4"/>
              <a:endCxn id="65" idx="0"/>
            </p:cNvCxnSpPr>
            <p:nvPr/>
          </p:nvCxnSpPr>
          <p:spPr>
            <a:xfrm>
              <a:off x="8225362" y="3093220"/>
              <a:ext cx="953963" cy="4455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直接箭头连接符 76">
              <a:extLst>
                <a:ext uri="{FF2B5EF4-FFF2-40B4-BE49-F238E27FC236}">
                  <a16:creationId xmlns:a16="http://schemas.microsoft.com/office/drawing/2014/main" id="{E82D6AAE-3207-4352-AA88-4A0D423B39AE}"/>
                </a:ext>
              </a:extLst>
            </p:cNvPr>
            <p:cNvCxnSpPr>
              <a:cxnSpLocks/>
              <a:stCxn id="64" idx="4"/>
              <a:endCxn id="67" idx="0"/>
            </p:cNvCxnSpPr>
            <p:nvPr/>
          </p:nvCxnSpPr>
          <p:spPr>
            <a:xfrm flipH="1">
              <a:off x="6848686" y="3863347"/>
              <a:ext cx="482652" cy="5848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77">
              <a:extLst>
                <a:ext uri="{FF2B5EF4-FFF2-40B4-BE49-F238E27FC236}">
                  <a16:creationId xmlns:a16="http://schemas.microsoft.com/office/drawing/2014/main" id="{979A4511-6EAA-4BBA-B02E-255C2A05B1CF}"/>
                </a:ext>
              </a:extLst>
            </p:cNvPr>
            <p:cNvCxnSpPr>
              <a:cxnSpLocks/>
              <a:stCxn id="64" idx="4"/>
              <a:endCxn id="69" idx="0"/>
            </p:cNvCxnSpPr>
            <p:nvPr/>
          </p:nvCxnSpPr>
          <p:spPr>
            <a:xfrm>
              <a:off x="7331338" y="3863347"/>
              <a:ext cx="720190" cy="5750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直接箭头连接符 78">
              <a:extLst>
                <a:ext uri="{FF2B5EF4-FFF2-40B4-BE49-F238E27FC236}">
                  <a16:creationId xmlns:a16="http://schemas.microsoft.com/office/drawing/2014/main" id="{62C37F40-9D72-49C3-895A-799CA45427A8}"/>
                </a:ext>
              </a:extLst>
            </p:cNvPr>
            <p:cNvCxnSpPr>
              <a:cxnSpLocks/>
              <a:stCxn id="67" idx="4"/>
              <a:endCxn id="73" idx="0"/>
            </p:cNvCxnSpPr>
            <p:nvPr/>
          </p:nvCxnSpPr>
          <p:spPr>
            <a:xfrm flipH="1">
              <a:off x="6457124" y="4770539"/>
              <a:ext cx="391562" cy="4874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直接箭头连接符 79">
              <a:extLst>
                <a:ext uri="{FF2B5EF4-FFF2-40B4-BE49-F238E27FC236}">
                  <a16:creationId xmlns:a16="http://schemas.microsoft.com/office/drawing/2014/main" id="{42728E48-FAEE-4C55-BA51-3995F6E79397}"/>
                </a:ext>
              </a:extLst>
            </p:cNvPr>
            <p:cNvCxnSpPr>
              <a:cxnSpLocks/>
              <a:stCxn id="67" idx="4"/>
              <a:endCxn id="74" idx="0"/>
            </p:cNvCxnSpPr>
            <p:nvPr/>
          </p:nvCxnSpPr>
          <p:spPr>
            <a:xfrm>
              <a:off x="6848686" y="4770539"/>
              <a:ext cx="497330" cy="4687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直接箭头连接符 80">
              <a:extLst>
                <a:ext uri="{FF2B5EF4-FFF2-40B4-BE49-F238E27FC236}">
                  <a16:creationId xmlns:a16="http://schemas.microsoft.com/office/drawing/2014/main" id="{CA07DA47-B439-4419-8130-D8FA5D0A4933}"/>
                </a:ext>
              </a:extLst>
            </p:cNvPr>
            <p:cNvCxnSpPr>
              <a:cxnSpLocks/>
              <a:stCxn id="65" idx="4"/>
              <a:endCxn id="71" idx="0"/>
            </p:cNvCxnSpPr>
            <p:nvPr/>
          </p:nvCxnSpPr>
          <p:spPr>
            <a:xfrm>
              <a:off x="9179325" y="3861125"/>
              <a:ext cx="380" cy="5943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03" name="箭头: 右 102">
            <a:extLst>
              <a:ext uri="{FF2B5EF4-FFF2-40B4-BE49-F238E27FC236}">
                <a16:creationId xmlns:a16="http://schemas.microsoft.com/office/drawing/2014/main" id="{6CB7530B-A45F-4F9C-9429-6D6F0925C62D}"/>
              </a:ext>
            </a:extLst>
          </p:cNvPr>
          <p:cNvSpPr/>
          <p:nvPr/>
        </p:nvSpPr>
        <p:spPr>
          <a:xfrm>
            <a:off x="4533528" y="3700606"/>
            <a:ext cx="637676" cy="165652"/>
          </a:xfrm>
          <a:prstGeom prst="rightArrow">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椭圆 103">
            <a:extLst>
              <a:ext uri="{FF2B5EF4-FFF2-40B4-BE49-F238E27FC236}">
                <a16:creationId xmlns:a16="http://schemas.microsoft.com/office/drawing/2014/main" id="{2A644201-F790-45D7-89B1-41AA933D041D}"/>
              </a:ext>
            </a:extLst>
          </p:cNvPr>
          <p:cNvSpPr/>
          <p:nvPr/>
        </p:nvSpPr>
        <p:spPr>
          <a:xfrm>
            <a:off x="5146343" y="3167134"/>
            <a:ext cx="2342168" cy="2896748"/>
          </a:xfrm>
          <a:prstGeom prst="ellipse">
            <a:avLst/>
          </a:prstGeom>
          <a:solidFill>
            <a:schemeClr val="accent1">
              <a:alpha val="1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05" name="对话气泡: 圆角矩形 104">
                <a:extLst>
                  <a:ext uri="{FF2B5EF4-FFF2-40B4-BE49-F238E27FC236}">
                    <a16:creationId xmlns:a16="http://schemas.microsoft.com/office/drawing/2014/main" id="{7464B63F-E25E-41B2-A6D5-B29A04CA3801}"/>
                  </a:ext>
                </a:extLst>
              </p:cNvPr>
              <p:cNvSpPr/>
              <p:nvPr/>
            </p:nvSpPr>
            <p:spPr>
              <a:xfrm>
                <a:off x="7072475" y="5862877"/>
                <a:ext cx="3287581" cy="459281"/>
              </a:xfrm>
              <a:prstGeom prst="wedgeRoundRectCallout">
                <a:avLst>
                  <a:gd name="adj1" fmla="val -45870"/>
                  <a:gd name="adj2" fmla="val -151457"/>
                  <a:gd name="adj3" fmla="val 16667"/>
                </a:avLst>
              </a:prstGeom>
              <a:solidFill>
                <a:schemeClr val="accent5">
                  <a:lumMod val="20000"/>
                  <a:lumOff val="80000"/>
                  <a:alpha val="4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accent2">
                        <a:lumMod val="50000"/>
                      </a:schemeClr>
                    </a:solidFill>
                    <a:latin typeface="楷体" panose="02010609060101010101" pitchFamily="49" charset="-122"/>
                    <a:ea typeface="楷体" panose="02010609060101010101" pitchFamily="49" charset="-122"/>
                  </a:rPr>
                  <a:t>子公式</a:t>
                </a:r>
                <a14:m>
                  <m:oMath xmlns:m="http://schemas.openxmlformats.org/officeDocument/2006/math">
                    <m:d>
                      <m:dPr>
                        <m:ctrlPr>
                          <a:rPr lang="en-US" altLang="zh-CN" sz="1600" b="1" i="1" smtClean="0">
                            <a:solidFill>
                              <a:schemeClr val="accent2">
                                <a:lumMod val="50000"/>
                              </a:schemeClr>
                            </a:solidFill>
                            <a:latin typeface="Cambria Math" panose="02040503050406030204" pitchFamily="18" charset="0"/>
                            <a:ea typeface="楷体" panose="02010609060101010101" pitchFamily="49" charset="-122"/>
                          </a:rPr>
                        </m:ctrlPr>
                      </m:dPr>
                      <m:e>
                        <m:d>
                          <m:dPr>
                            <m:ctrlPr>
                              <a:rPr lang="en-US" altLang="zh-CN" sz="1600" b="1" i="1" smtClean="0">
                                <a:solidFill>
                                  <a:schemeClr val="accent2">
                                    <a:lumMod val="50000"/>
                                  </a:schemeClr>
                                </a:solidFill>
                                <a:latin typeface="Cambria Math" panose="02040503050406030204" pitchFamily="18" charset="0"/>
                                <a:ea typeface="楷体" panose="02010609060101010101" pitchFamily="49" charset="-122"/>
                              </a:rPr>
                            </m:ctrlPr>
                          </m:dPr>
                          <m:e>
                            <m:r>
                              <a:rPr lang="en-US" altLang="zh-CN" sz="1600" b="1" i="1" smtClean="0">
                                <a:solidFill>
                                  <a:schemeClr val="accent2">
                                    <a:lumMod val="50000"/>
                                  </a:schemeClr>
                                </a:solidFill>
                                <a:latin typeface="Cambria Math" panose="02040503050406030204" pitchFamily="18" charset="0"/>
                                <a:ea typeface="楷体" panose="02010609060101010101" pitchFamily="49" charset="-122"/>
                              </a:rPr>
                              <m:t>𝒑</m:t>
                            </m:r>
                            <m:r>
                              <a:rPr lang="en-US" altLang="zh-CN" sz="1600" b="1" i="1" smtClean="0">
                                <a:solidFill>
                                  <a:schemeClr val="accent2">
                                    <a:lumMod val="50000"/>
                                  </a:schemeClr>
                                </a:solidFill>
                                <a:latin typeface="Cambria Math" panose="02040503050406030204" pitchFamily="18" charset="0"/>
                                <a:ea typeface="楷体" panose="02010609060101010101" pitchFamily="49" charset="-122"/>
                              </a:rPr>
                              <m:t>∧</m:t>
                            </m:r>
                            <m:r>
                              <a:rPr lang="en-US" altLang="zh-CN" sz="1600" b="1" i="1" smtClean="0">
                                <a:solidFill>
                                  <a:schemeClr val="accent2">
                                    <a:lumMod val="50000"/>
                                  </a:schemeClr>
                                </a:solidFill>
                                <a:latin typeface="Cambria Math" panose="02040503050406030204" pitchFamily="18" charset="0"/>
                                <a:ea typeface="楷体" panose="02010609060101010101" pitchFamily="49" charset="-122"/>
                              </a:rPr>
                              <m:t>𝒒</m:t>
                            </m:r>
                          </m:e>
                        </m:d>
                        <m:r>
                          <a:rPr lang="en-US" altLang="zh-CN" sz="1600" b="1" i="1" smtClean="0">
                            <a:solidFill>
                              <a:schemeClr val="accent2">
                                <a:lumMod val="50000"/>
                              </a:schemeClr>
                            </a:solidFill>
                            <a:latin typeface="Cambria Math" panose="02040503050406030204" pitchFamily="18" charset="0"/>
                            <a:ea typeface="楷体" panose="02010609060101010101" pitchFamily="49" charset="-122"/>
                          </a:rPr>
                          <m:t>∨</m:t>
                        </m:r>
                        <m:r>
                          <a:rPr lang="en-US" altLang="zh-CN" sz="1600" b="1" i="1" smtClean="0">
                            <a:solidFill>
                              <a:schemeClr val="accent2">
                                <a:lumMod val="50000"/>
                              </a:schemeClr>
                            </a:solidFill>
                            <a:latin typeface="Cambria Math" panose="02040503050406030204" pitchFamily="18" charset="0"/>
                            <a:ea typeface="楷体" panose="02010609060101010101" pitchFamily="49" charset="-122"/>
                          </a:rPr>
                          <m:t>𝒓</m:t>
                        </m:r>
                      </m:e>
                    </m:d>
                  </m:oMath>
                </a14:m>
                <a:r>
                  <a:rPr lang="zh-CN" altLang="en-US" sz="1600" b="1" dirty="0">
                    <a:solidFill>
                      <a:schemeClr val="accent2">
                        <a:lumMod val="50000"/>
                      </a:schemeClr>
                    </a:solidFill>
                    <a:latin typeface="楷体" panose="02010609060101010101" pitchFamily="49" charset="-122"/>
                    <a:ea typeface="楷体" panose="02010609060101010101" pitchFamily="49" charset="-122"/>
                  </a:rPr>
                  <a:t>的抽象语法树</a:t>
                </a:r>
              </a:p>
            </p:txBody>
          </p:sp>
        </mc:Choice>
        <mc:Fallback xmlns="">
          <p:sp>
            <p:nvSpPr>
              <p:cNvPr id="105" name="对话气泡: 圆角矩形 104">
                <a:extLst>
                  <a:ext uri="{FF2B5EF4-FFF2-40B4-BE49-F238E27FC236}">
                    <a16:creationId xmlns:a16="http://schemas.microsoft.com/office/drawing/2014/main" xmlns:a14="http://schemas.microsoft.com/office/drawing/2010/main" xmlns="" id="{7464B63F-E25E-41B2-A6D5-B29A04CA3801}"/>
                  </a:ext>
                </a:extLst>
              </p:cNvPr>
              <p:cNvSpPr>
                <a:spLocks noRot="1" noChangeAspect="1" noMove="1" noResize="1" noEditPoints="1" noAdjustHandles="1" noChangeArrowheads="1" noChangeShapeType="1" noTextEdit="1"/>
              </p:cNvSpPr>
              <p:nvPr/>
            </p:nvSpPr>
            <p:spPr>
              <a:xfrm>
                <a:off x="7072475" y="5862877"/>
                <a:ext cx="3287581" cy="459281"/>
              </a:xfrm>
              <a:prstGeom prst="wedgeRoundRectCallout">
                <a:avLst>
                  <a:gd name="adj1" fmla="val -45870"/>
                  <a:gd name="adj2" fmla="val -151457"/>
                  <a:gd name="adj3" fmla="val 16667"/>
                </a:avLst>
              </a:prstGeom>
              <a:blipFill rotWithShape="1">
                <a:blip r:embed="rId1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6" name="文本框 105">
                <a:extLst>
                  <a:ext uri="{FF2B5EF4-FFF2-40B4-BE49-F238E27FC236}">
                    <a16:creationId xmlns:a16="http://schemas.microsoft.com/office/drawing/2014/main" id="{E6794495-223A-43B6-B0B7-BD0773240DEA}"/>
                  </a:ext>
                </a:extLst>
              </p:cNvPr>
              <p:cNvSpPr txBox="1"/>
              <p:nvPr/>
            </p:nvSpPr>
            <p:spPr>
              <a:xfrm>
                <a:off x="8594090" y="4957849"/>
                <a:ext cx="3424174" cy="693460"/>
              </a:xfrm>
              <a:prstGeom prst="rect">
                <a:avLst/>
              </a:prstGeom>
              <a:solidFill>
                <a:schemeClr val="accent2">
                  <a:lumMod val="20000"/>
                  <a:lumOff val="80000"/>
                  <a:alpha val="50000"/>
                </a:schemeClr>
              </a:solidFill>
            </p:spPr>
            <p:txBody>
              <a:bodyPr wrap="square" rtlCol="0">
                <a:spAutoFit/>
              </a:bodyPr>
              <a:lstStyle/>
              <a:p>
                <a:pPr>
                  <a:spcBef>
                    <a:spcPts val="600"/>
                  </a:spcBef>
                </a:pPr>
                <a:r>
                  <a:rPr lang="zh-CN" altLang="en-US" sz="1600" dirty="0">
                    <a:solidFill>
                      <a:srgbClr val="C00000"/>
                    </a:solidFill>
                    <a:latin typeface="楷体" panose="02010609060101010101" pitchFamily="49" charset="-122"/>
                    <a:ea typeface="楷体" panose="02010609060101010101" pitchFamily="49" charset="-122"/>
                  </a:rPr>
                  <a:t>公式</a:t>
                </a:r>
                <a14:m>
                  <m:oMath xmlns:m="http://schemas.openxmlformats.org/officeDocument/2006/math">
                    <m:d>
                      <m:dPr>
                        <m:ctrlPr>
                          <a:rPr lang="en-US" altLang="zh-CN" sz="1600" i="1">
                            <a:solidFill>
                              <a:srgbClr val="C00000"/>
                            </a:solidFill>
                            <a:latin typeface="Cambria Math" panose="02040503050406030204" pitchFamily="18" charset="0"/>
                          </a:rPr>
                        </m:ctrlPr>
                      </m:dPr>
                      <m:e>
                        <m:r>
                          <a:rPr lang="en-US" altLang="zh-CN" sz="1600" i="1">
                            <a:solidFill>
                              <a:srgbClr val="C00000"/>
                            </a:solidFill>
                            <a:latin typeface="Cambria Math" panose="02040503050406030204" pitchFamily="18" charset="0"/>
                          </a:rPr>
                          <m:t>(</m:t>
                        </m:r>
                        <m:d>
                          <m:dPr>
                            <m:ctrlPr>
                              <a:rPr lang="en-US" altLang="zh-CN" sz="1600" i="1">
                                <a:solidFill>
                                  <a:srgbClr val="C00000"/>
                                </a:solidFill>
                                <a:latin typeface="Cambria Math" panose="02040503050406030204" pitchFamily="18" charset="0"/>
                              </a:rPr>
                            </m:ctrlPr>
                          </m:dPr>
                          <m:e>
                            <m:r>
                              <a:rPr lang="en-US" altLang="zh-CN" sz="1600" i="1">
                                <a:solidFill>
                                  <a:srgbClr val="C00000"/>
                                </a:solidFill>
                                <a:latin typeface="Cambria Math" panose="02040503050406030204" pitchFamily="18" charset="0"/>
                              </a:rPr>
                              <m:t>𝑝</m:t>
                            </m:r>
                            <m:r>
                              <a:rPr lang="en-US" altLang="zh-CN" sz="1600" i="1">
                                <a:solidFill>
                                  <a:srgbClr val="C00000"/>
                                </a:solidFill>
                                <a:latin typeface="Cambria Math" panose="02040503050406030204" pitchFamily="18" charset="0"/>
                              </a:rPr>
                              <m:t>∧</m:t>
                            </m:r>
                            <m:r>
                              <a:rPr lang="en-US" altLang="zh-CN" sz="1600" i="1">
                                <a:solidFill>
                                  <a:srgbClr val="C00000"/>
                                </a:solidFill>
                                <a:latin typeface="Cambria Math" panose="02040503050406030204" pitchFamily="18" charset="0"/>
                              </a:rPr>
                              <m:t>𝑞</m:t>
                            </m:r>
                          </m:e>
                        </m:d>
                        <m:r>
                          <a:rPr lang="en-US" altLang="zh-CN" sz="1600" i="1">
                            <a:solidFill>
                              <a:srgbClr val="C00000"/>
                            </a:solidFill>
                            <a:latin typeface="Cambria Math" panose="02040503050406030204" pitchFamily="18" charset="0"/>
                          </a:rPr>
                          <m:t>∨</m:t>
                        </m:r>
                        <m:r>
                          <a:rPr lang="en-US" altLang="zh-CN" sz="1600" i="1">
                            <a:solidFill>
                              <a:srgbClr val="C00000"/>
                            </a:solidFill>
                            <a:latin typeface="Cambria Math" panose="02040503050406030204" pitchFamily="18" charset="0"/>
                          </a:rPr>
                          <m:t>𝑟</m:t>
                        </m:r>
                      </m:e>
                    </m:d>
                    <m:r>
                      <a:rPr lang="en-US" altLang="zh-CN" sz="1600" i="1">
                        <a:solidFill>
                          <a:srgbClr val="C00000"/>
                        </a:solidFill>
                        <a:latin typeface="Cambria Math" panose="02040503050406030204" pitchFamily="18" charset="0"/>
                      </a:rPr>
                      <m:t>→</m:t>
                    </m:r>
                    <m:d>
                      <m:dPr>
                        <m:ctrlPr>
                          <a:rPr lang="en-US" altLang="zh-CN" sz="1600" i="1">
                            <a:solidFill>
                              <a:srgbClr val="C00000"/>
                            </a:solidFill>
                            <a:latin typeface="Cambria Math" panose="02040503050406030204" pitchFamily="18" charset="0"/>
                          </a:rPr>
                        </m:ctrlPr>
                      </m:dPr>
                      <m:e>
                        <m:r>
                          <a:rPr lang="en-US" altLang="zh-CN" sz="1600" i="1">
                            <a:solidFill>
                              <a:srgbClr val="C00000"/>
                            </a:solidFill>
                            <a:latin typeface="Cambria Math" panose="02040503050406030204" pitchFamily="18" charset="0"/>
                          </a:rPr>
                          <m:t>¬</m:t>
                        </m:r>
                        <m:r>
                          <a:rPr lang="en-US" altLang="zh-CN" sz="1600" i="1">
                            <a:solidFill>
                              <a:srgbClr val="C00000"/>
                            </a:solidFill>
                            <a:latin typeface="Cambria Math" panose="02040503050406030204" pitchFamily="18" charset="0"/>
                          </a:rPr>
                          <m:t>𝑠</m:t>
                        </m:r>
                      </m:e>
                    </m:d>
                    <m:r>
                      <a:rPr lang="en-US" altLang="zh-CN" sz="1600" i="1">
                        <a:solidFill>
                          <a:srgbClr val="C00000"/>
                        </a:solidFill>
                        <a:latin typeface="Cambria Math" panose="02040503050406030204" pitchFamily="18" charset="0"/>
                      </a:rPr>
                      <m:t>)</m:t>
                    </m:r>
                    <m:r>
                      <a:rPr lang="zh-CN" altLang="en-US" sz="1600" i="1" smtClean="0">
                        <a:solidFill>
                          <a:srgbClr val="C00000"/>
                        </a:solidFill>
                        <a:latin typeface="Cambria Math" panose="02040503050406030204" pitchFamily="18" charset="0"/>
                      </a:rPr>
                      <m:t>是</m:t>
                    </m:r>
                  </m:oMath>
                </a14:m>
                <a:r>
                  <a:rPr lang="zh-CN" altLang="en-US" sz="1600" dirty="0">
                    <a:solidFill>
                      <a:srgbClr val="C00000"/>
                    </a:solidFill>
                    <a:latin typeface="楷体" panose="02010609060101010101" pitchFamily="49" charset="-122"/>
                    <a:ea typeface="楷体" panose="02010609060101010101" pitchFamily="49" charset="-122"/>
                  </a:rPr>
                  <a:t>蕴涵式</a:t>
                </a:r>
                <a:endParaRPr lang="en-US" altLang="zh-CN" sz="1600" dirty="0">
                  <a:solidFill>
                    <a:srgbClr val="C00000"/>
                  </a:solidFill>
                  <a:latin typeface="楷体" panose="02010609060101010101" pitchFamily="49" charset="-122"/>
                  <a:ea typeface="楷体" panose="02010609060101010101" pitchFamily="49" charset="-122"/>
                </a:endParaRPr>
              </a:p>
              <a:p>
                <a:pPr marL="285750" indent="-285750">
                  <a:spcBef>
                    <a:spcPts val="600"/>
                  </a:spcBef>
                  <a:buFont typeface="Arial" panose="020B0604020202020204" pitchFamily="34" charset="0"/>
                  <a:buChar char="•"/>
                </a:pPr>
                <a14:m>
                  <m:oMath xmlns:m="http://schemas.openxmlformats.org/officeDocument/2006/math">
                    <m:d>
                      <m:dPr>
                        <m:ctrlPr>
                          <a:rPr lang="en-US" altLang="zh-CN" sz="1600" i="1" smtClean="0">
                            <a:solidFill>
                              <a:schemeClr val="accent6">
                                <a:lumMod val="50000"/>
                              </a:schemeClr>
                            </a:solidFill>
                            <a:latin typeface="Cambria Math" panose="02040503050406030204" pitchFamily="18" charset="0"/>
                          </a:rPr>
                        </m:ctrlPr>
                      </m:dPr>
                      <m:e>
                        <m:d>
                          <m:dPr>
                            <m:ctrlPr>
                              <a:rPr lang="en-US" altLang="zh-CN" sz="1600" i="1">
                                <a:solidFill>
                                  <a:schemeClr val="accent6">
                                    <a:lumMod val="50000"/>
                                  </a:schemeClr>
                                </a:solidFill>
                                <a:latin typeface="Cambria Math" panose="02040503050406030204" pitchFamily="18" charset="0"/>
                              </a:rPr>
                            </m:ctrlPr>
                          </m:dPr>
                          <m:e>
                            <m:r>
                              <a:rPr lang="en-US" altLang="zh-CN" sz="1600" i="1">
                                <a:solidFill>
                                  <a:schemeClr val="accent6">
                                    <a:lumMod val="50000"/>
                                  </a:schemeClr>
                                </a:solidFill>
                                <a:latin typeface="Cambria Math" panose="02040503050406030204" pitchFamily="18" charset="0"/>
                              </a:rPr>
                              <m:t>𝑝</m:t>
                            </m:r>
                            <m:r>
                              <a:rPr lang="en-US" altLang="zh-CN" sz="1600" i="1">
                                <a:solidFill>
                                  <a:schemeClr val="accent6">
                                    <a:lumMod val="50000"/>
                                  </a:schemeClr>
                                </a:solidFill>
                                <a:latin typeface="Cambria Math" panose="02040503050406030204" pitchFamily="18" charset="0"/>
                              </a:rPr>
                              <m:t>∧</m:t>
                            </m:r>
                            <m:r>
                              <a:rPr lang="en-US" altLang="zh-CN" sz="1600" i="1">
                                <a:solidFill>
                                  <a:schemeClr val="accent6">
                                    <a:lumMod val="50000"/>
                                  </a:schemeClr>
                                </a:solidFill>
                                <a:latin typeface="Cambria Math" panose="02040503050406030204" pitchFamily="18" charset="0"/>
                              </a:rPr>
                              <m:t>𝑞</m:t>
                            </m:r>
                          </m:e>
                        </m:d>
                        <m:r>
                          <a:rPr lang="en-US" altLang="zh-CN" sz="1600" i="1">
                            <a:solidFill>
                              <a:schemeClr val="accent6">
                                <a:lumMod val="50000"/>
                              </a:schemeClr>
                            </a:solidFill>
                            <a:latin typeface="Cambria Math" panose="02040503050406030204" pitchFamily="18" charset="0"/>
                          </a:rPr>
                          <m:t>∨</m:t>
                        </m:r>
                        <m:r>
                          <a:rPr lang="en-US" altLang="zh-CN" sz="1600" i="1">
                            <a:solidFill>
                              <a:schemeClr val="accent6">
                                <a:lumMod val="50000"/>
                              </a:schemeClr>
                            </a:solidFill>
                            <a:latin typeface="Cambria Math" panose="02040503050406030204" pitchFamily="18" charset="0"/>
                          </a:rPr>
                          <m:t>𝑟</m:t>
                        </m:r>
                      </m:e>
                    </m:d>
                    <m:r>
                      <a:rPr lang="zh-CN" altLang="en-US" sz="1600" i="1">
                        <a:solidFill>
                          <a:schemeClr val="accent6">
                            <a:lumMod val="50000"/>
                          </a:schemeClr>
                        </a:solidFill>
                        <a:latin typeface="Cambria Math" panose="02040503050406030204" pitchFamily="18" charset="0"/>
                      </a:rPr>
                      <m:t>是</m:t>
                    </m:r>
                  </m:oMath>
                </a14:m>
                <a:r>
                  <a:rPr lang="zh-CN" altLang="en-US" sz="1600" dirty="0">
                    <a:solidFill>
                      <a:schemeClr val="accent6">
                        <a:lumMod val="50000"/>
                      </a:schemeClr>
                    </a:solidFill>
                    <a:latin typeface="宋体" panose="02010600030101010101" pitchFamily="2" charset="-122"/>
                    <a:ea typeface="宋体" panose="02010600030101010101" pitchFamily="2" charset="-122"/>
                  </a:rPr>
                  <a:t>它的子公式</a:t>
                </a:r>
              </a:p>
            </p:txBody>
          </p:sp>
        </mc:Choice>
        <mc:Fallback xmlns="">
          <p:sp>
            <p:nvSpPr>
              <p:cNvPr id="106" name="文本框 105">
                <a:extLst>
                  <a:ext uri="{FF2B5EF4-FFF2-40B4-BE49-F238E27FC236}">
                    <a16:creationId xmlns:a16="http://schemas.microsoft.com/office/drawing/2014/main" xmlns:a14="http://schemas.microsoft.com/office/drawing/2010/main" xmlns="" id="{E6794495-223A-43B6-B0B7-BD0773240DEA}"/>
                  </a:ext>
                </a:extLst>
              </p:cNvPr>
              <p:cNvSpPr txBox="1">
                <a:spLocks noRot="1" noChangeAspect="1" noMove="1" noResize="1" noEditPoints="1" noAdjustHandles="1" noChangeArrowheads="1" noChangeShapeType="1" noTextEdit="1"/>
              </p:cNvSpPr>
              <p:nvPr/>
            </p:nvSpPr>
            <p:spPr>
              <a:xfrm>
                <a:off x="8594090" y="4957849"/>
                <a:ext cx="3424174" cy="693460"/>
              </a:xfrm>
              <a:prstGeom prst="rect">
                <a:avLst/>
              </a:prstGeom>
              <a:blipFill rotWithShape="1">
                <a:blip r:embed="rId18"/>
                <a:stretch>
                  <a:fillRect l="-1068" t="-3509" b="-614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56749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命题逻辑公式的语法</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第三讲 命题逻辑公式语法和语义</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9</a:t>
            </a:fld>
            <a:r>
              <a:rPr lang="en-US" altLang="zh-CN">
                <a:latin typeface="Arial" panose="020B0604020202020204" pitchFamily="34" charset="0"/>
                <a:ea typeface="楷体" panose="02010609060101010101" pitchFamily="49" charset="-122"/>
                <a:cs typeface="Arial" panose="020B0604020202020204" pitchFamily="34" charset="0"/>
              </a:rPr>
              <a:t>/38</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命题逻辑公式的简写</a:t>
            </a:r>
          </a:p>
        </p:txBody>
      </p:sp>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15D95F36-38F6-48D1-ADF3-B08142E33FCA}"/>
                  </a:ext>
                </a:extLst>
              </p:cNvPr>
              <p:cNvSpPr txBox="1"/>
              <p:nvPr/>
            </p:nvSpPr>
            <p:spPr>
              <a:xfrm>
                <a:off x="556592" y="1222706"/>
                <a:ext cx="11132645" cy="2161104"/>
              </a:xfrm>
              <a:prstGeom prst="rect">
                <a:avLst/>
              </a:prstGeom>
              <a:solidFill>
                <a:srgbClr val="F8F8F8"/>
              </a:solidFill>
            </p:spPr>
            <p:txBody>
              <a:bodyPr wrap="square" rtlCol="0">
                <a:spAutoFit/>
              </a:bodyPr>
              <a:lstStyle/>
              <a:p>
                <a:pPr>
                  <a:spcBef>
                    <a:spcPts val="600"/>
                  </a:spcBef>
                  <a:spcAft>
                    <a:spcPts val="600"/>
                  </a:spcAft>
                </a:pPr>
                <a:r>
                  <a:rPr lang="zh-CN" altLang="en-US" sz="2000" b="1" dirty="0">
                    <a:solidFill>
                      <a:srgbClr val="002060"/>
                    </a:solidFill>
                    <a:latin typeface="楷体" panose="02010609060101010101" pitchFamily="49" charset="-122"/>
                    <a:ea typeface="楷体" panose="02010609060101010101" pitchFamily="49" charset="-122"/>
                  </a:rPr>
                  <a:t>规定逻辑运算符的优先级和结合性，以减少圆括号的使用</a:t>
                </a:r>
              </a:p>
              <a:p>
                <a:pPr marL="285750" indent="-285750">
                  <a:spcBef>
                    <a:spcPts val="600"/>
                  </a:spcBef>
                  <a:spcAft>
                    <a:spcPts val="600"/>
                  </a:spcAft>
                  <a:buFont typeface="Arial" panose="020B0604020202020204" pitchFamily="34" charset="0"/>
                  <a:buChar char="•"/>
                </a:pPr>
                <a:r>
                  <a:rPr lang="zh-CN" altLang="en-US" b="1" dirty="0">
                    <a:solidFill>
                      <a:schemeClr val="accent6">
                        <a:lumMod val="50000"/>
                      </a:schemeClr>
                    </a:solidFill>
                    <a:latin typeface="+mn-ea"/>
                  </a:rPr>
                  <a:t>运算符优先级用于确定一个命题变量处在两个不同的运算符中间时，该命题变量参与优先级高的逻辑运算</a:t>
                </a:r>
              </a:p>
              <a:p>
                <a:pPr marL="742950" lvl="1" indent="-285750">
                  <a:spcBef>
                    <a:spcPts val="600"/>
                  </a:spcBef>
                  <a:spcAft>
                    <a:spcPts val="600"/>
                  </a:spcAft>
                  <a:buFont typeface="Arial" panose="020B0604020202020204" pitchFamily="34" charset="0"/>
                  <a:buChar char="•"/>
                </a:pPr>
                <a:r>
                  <a:rPr lang="zh-CN" altLang="en-US" b="1" dirty="0">
                    <a:solidFill>
                      <a:srgbClr val="C00000"/>
                    </a:solidFill>
                    <a:latin typeface="楷体" panose="02010609060101010101" pitchFamily="49" charset="-122"/>
                    <a:ea typeface="楷体" panose="02010609060101010101" pitchFamily="49" charset="-122"/>
                  </a:rPr>
                  <a:t>逻辑运算符的优先级从高到低的顺序是</a:t>
                </a:r>
                <a14:m>
                  <m:oMath xmlns:m="http://schemas.openxmlformats.org/officeDocument/2006/math">
                    <m:r>
                      <a:rPr lang="en-US" altLang="zh-CN" b="1" i="1" smtClean="0">
                        <a:solidFill>
                          <a:srgbClr val="C00000"/>
                        </a:solidFill>
                        <a:latin typeface="Cambria Math" panose="02040503050406030204" pitchFamily="18" charset="0"/>
                        <a:ea typeface="楷体" panose="02010609060101010101" pitchFamily="49" charset="-122"/>
                      </a:rPr>
                      <m:t>¬</m:t>
                    </m:r>
                    <m:r>
                      <a:rPr lang="en-US" altLang="zh-CN" b="1" i="1">
                        <a:solidFill>
                          <a:srgbClr val="C00000"/>
                        </a:solidFill>
                        <a:latin typeface="Cambria Math" panose="02040503050406030204" pitchFamily="18" charset="0"/>
                        <a:ea typeface="楷体" panose="02010609060101010101" pitchFamily="49" charset="-122"/>
                      </a:rPr>
                      <m:t>, ∧, ∨, →, </m:t>
                    </m:r>
                    <m:r>
                      <a:rPr lang="en-US" altLang="zh-CN" b="1" i="1">
                        <a:solidFill>
                          <a:srgbClr val="C00000"/>
                        </a:solidFill>
                        <a:latin typeface="Cambria Math" panose="02040503050406030204" pitchFamily="18" charset="0"/>
                        <a:ea typeface="楷体" panose="02010609060101010101" pitchFamily="49" charset="-122"/>
                      </a:rPr>
                      <m:t>↔</m:t>
                    </m:r>
                  </m:oMath>
                </a14:m>
                <a:endParaRPr lang="en-US" altLang="zh-CN" b="1" dirty="0">
                  <a:solidFill>
                    <a:srgbClr val="C00000"/>
                  </a:solidFill>
                  <a:latin typeface="楷体" panose="02010609060101010101" pitchFamily="49" charset="-122"/>
                  <a:ea typeface="楷体" panose="02010609060101010101" pitchFamily="49" charset="-122"/>
                </a:endParaRPr>
              </a:p>
              <a:p>
                <a:pPr marL="285750" indent="-285750">
                  <a:spcBef>
                    <a:spcPts val="600"/>
                  </a:spcBef>
                  <a:spcAft>
                    <a:spcPts val="600"/>
                  </a:spcAft>
                  <a:buFont typeface="Arial" panose="020B0604020202020204" pitchFamily="34" charset="0"/>
                  <a:buChar char="•"/>
                </a:pPr>
                <a:r>
                  <a:rPr lang="zh-CN" altLang="en-US" b="1" dirty="0">
                    <a:solidFill>
                      <a:schemeClr val="accent6">
                        <a:lumMod val="50000"/>
                      </a:schemeClr>
                    </a:solidFill>
                    <a:latin typeface="+mn-ea"/>
                  </a:rPr>
                  <a:t>运算符结合性用于确定一个命题变量处在两个相同的二元运算符中间时，命题变量所参与的运算</a:t>
                </a:r>
              </a:p>
              <a:p>
                <a:pPr marL="742950" lvl="1" indent="-285750">
                  <a:spcBef>
                    <a:spcPts val="600"/>
                  </a:spcBef>
                  <a:spcAft>
                    <a:spcPts val="600"/>
                  </a:spcAft>
                  <a:buFont typeface="Arial" panose="020B0604020202020204" pitchFamily="34" charset="0"/>
                  <a:buChar char="•"/>
                </a:pPr>
                <a14:m>
                  <m:oMath xmlns:m="http://schemas.openxmlformats.org/officeDocument/2006/math">
                    <m:r>
                      <a:rPr lang="en-US" altLang="zh-CN" b="1" i="1" smtClean="0">
                        <a:solidFill>
                          <a:srgbClr val="C00000"/>
                        </a:solidFill>
                        <a:latin typeface="Cambria Math" panose="02040503050406030204" pitchFamily="18" charset="0"/>
                        <a:ea typeface="楷体" panose="02010609060101010101" pitchFamily="49" charset="-122"/>
                      </a:rPr>
                      <m:t>∧</m:t>
                    </m:r>
                    <m:r>
                      <a:rPr lang="en-US" altLang="zh-CN" b="1" i="1">
                        <a:solidFill>
                          <a:srgbClr val="C00000"/>
                        </a:solidFill>
                        <a:latin typeface="Cambria Math" panose="02040503050406030204" pitchFamily="18" charset="0"/>
                        <a:ea typeface="楷体" panose="02010609060101010101" pitchFamily="49" charset="-122"/>
                      </a:rPr>
                      <m:t>,</m:t>
                    </m:r>
                    <m:r>
                      <a:rPr lang="zh-CN" altLang="en-US" b="1" i="1">
                        <a:solidFill>
                          <a:srgbClr val="C00000"/>
                        </a:solidFill>
                        <a:latin typeface="Cambria Math" panose="02040503050406030204" pitchFamily="18" charset="0"/>
                        <a:ea typeface="楷体" panose="02010609060101010101" pitchFamily="49" charset="-122"/>
                      </a:rPr>
                      <m:t> </m:t>
                    </m:r>
                    <m:r>
                      <a:rPr lang="en-US" altLang="zh-CN" b="1" i="1">
                        <a:solidFill>
                          <a:srgbClr val="C00000"/>
                        </a:solidFill>
                        <a:latin typeface="Cambria Math" panose="02040503050406030204" pitchFamily="18" charset="0"/>
                        <a:ea typeface="楷体" panose="02010609060101010101" pitchFamily="49" charset="-122"/>
                      </a:rPr>
                      <m:t>∨</m:t>
                    </m:r>
                  </m:oMath>
                </a14:m>
                <a:r>
                  <a:rPr lang="zh-CN" altLang="en-US" b="1" dirty="0">
                    <a:solidFill>
                      <a:srgbClr val="C00000"/>
                    </a:solidFill>
                    <a:latin typeface="楷体" panose="02010609060101010101" pitchFamily="49" charset="-122"/>
                    <a:ea typeface="楷体" panose="02010609060101010101" pitchFamily="49" charset="-122"/>
                  </a:rPr>
                  <a:t>和</a:t>
                </a:r>
                <a14:m>
                  <m:oMath xmlns:m="http://schemas.openxmlformats.org/officeDocument/2006/math">
                    <m:r>
                      <a:rPr lang="en-US" altLang="zh-CN" b="1" i="1" smtClean="0">
                        <a:solidFill>
                          <a:srgbClr val="C00000"/>
                        </a:solidFill>
                        <a:latin typeface="Cambria Math" panose="02040503050406030204" pitchFamily="18" charset="0"/>
                        <a:ea typeface="楷体" panose="02010609060101010101" pitchFamily="49" charset="-122"/>
                      </a:rPr>
                      <m:t>↔</m:t>
                    </m:r>
                  </m:oMath>
                </a14:m>
                <a:r>
                  <a:rPr lang="zh-CN" altLang="en-US" b="1" dirty="0">
                    <a:solidFill>
                      <a:srgbClr val="C00000"/>
                    </a:solidFill>
                    <a:latin typeface="楷体" panose="02010609060101010101" pitchFamily="49" charset="-122"/>
                    <a:ea typeface="楷体" panose="02010609060101010101" pitchFamily="49" charset="-122"/>
                  </a:rPr>
                  <a:t>是从左至右结合，而</a:t>
                </a:r>
                <a14:m>
                  <m:oMath xmlns:m="http://schemas.openxmlformats.org/officeDocument/2006/math">
                    <m:r>
                      <a:rPr lang="en-US" altLang="zh-CN" b="1" i="1" smtClean="0">
                        <a:solidFill>
                          <a:srgbClr val="C00000"/>
                        </a:solidFill>
                        <a:latin typeface="Cambria Math" panose="02040503050406030204" pitchFamily="18" charset="0"/>
                        <a:ea typeface="楷体" panose="02010609060101010101" pitchFamily="49" charset="-122"/>
                      </a:rPr>
                      <m:t>→</m:t>
                    </m:r>
                  </m:oMath>
                </a14:m>
                <a:r>
                  <a:rPr lang="zh-CN" altLang="en-US" b="1" dirty="0">
                    <a:solidFill>
                      <a:srgbClr val="C00000"/>
                    </a:solidFill>
                    <a:latin typeface="楷体" panose="02010609060101010101" pitchFamily="49" charset="-122"/>
                    <a:ea typeface="楷体" panose="02010609060101010101" pitchFamily="49" charset="-122"/>
                  </a:rPr>
                  <a:t>是从右至左结合</a:t>
                </a:r>
              </a:p>
            </p:txBody>
          </p:sp>
        </mc:Choice>
        <mc:Fallback>
          <p:sp>
            <p:nvSpPr>
              <p:cNvPr id="2" name="文本框 1">
                <a:extLst>
                  <a:ext uri="{FF2B5EF4-FFF2-40B4-BE49-F238E27FC236}">
                    <a16:creationId xmlns:a16="http://schemas.microsoft.com/office/drawing/2014/main" id="{15D95F36-38F6-48D1-ADF3-B08142E33FCA}"/>
                  </a:ext>
                </a:extLst>
              </p:cNvPr>
              <p:cNvSpPr txBox="1">
                <a:spLocks noRot="1" noChangeAspect="1" noMove="1" noResize="1" noEditPoints="1" noAdjustHandles="1" noChangeArrowheads="1" noChangeShapeType="1" noTextEdit="1"/>
              </p:cNvSpPr>
              <p:nvPr/>
            </p:nvSpPr>
            <p:spPr>
              <a:xfrm>
                <a:off x="556592" y="1222706"/>
                <a:ext cx="11132645" cy="2161104"/>
              </a:xfrm>
              <a:prstGeom prst="rect">
                <a:avLst/>
              </a:prstGeom>
              <a:blipFill>
                <a:blip r:embed="rId2"/>
                <a:stretch>
                  <a:fillRect l="-547" t="-1695" b="-3107"/>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195299F5-A147-4C55-957C-48411C3C2014}"/>
              </a:ext>
            </a:extLst>
          </p:cNvPr>
          <p:cNvPicPr>
            <a:picLocks noChangeAspect="1"/>
          </p:cNvPicPr>
          <p:nvPr/>
        </p:nvPicPr>
        <p:blipFill>
          <a:blip r:embed="rId3"/>
          <a:stretch>
            <a:fillRect/>
          </a:stretch>
        </p:blipFill>
        <p:spPr>
          <a:xfrm>
            <a:off x="384311" y="3547032"/>
            <a:ext cx="11541493" cy="2635018"/>
          </a:xfrm>
          <a:prstGeom prst="rect">
            <a:avLst/>
          </a:prstGeom>
        </p:spPr>
      </p:pic>
    </p:spTree>
    <p:extLst>
      <p:ext uri="{BB962C8B-B14F-4D97-AF65-F5344CB8AC3E}">
        <p14:creationId xmlns:p14="http://schemas.microsoft.com/office/powerpoint/2010/main" val="610895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5418</TotalTime>
  <Words>4667</Words>
  <Application>Microsoft Office PowerPoint</Application>
  <PresentationFormat>宽屏</PresentationFormat>
  <Paragraphs>1384</Paragraphs>
  <Slides>34</Slides>
  <Notes>5</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34</vt:i4>
      </vt:variant>
    </vt:vector>
  </HeadingPairs>
  <TitlesOfParts>
    <vt:vector size="46" baseType="lpstr">
      <vt:lpstr>等线</vt:lpstr>
      <vt:lpstr>等线 Light</vt:lpstr>
      <vt:lpstr>仿宋</vt:lpstr>
      <vt:lpstr>黑体</vt:lpstr>
      <vt:lpstr>华文新魏</vt:lpstr>
      <vt:lpstr>楷体</vt:lpstr>
      <vt:lpstr>宋体</vt:lpstr>
      <vt:lpstr>Arial</vt:lpstr>
      <vt:lpstr>Cambria Math</vt:lpstr>
      <vt:lpstr>Consolas</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380514873@qq.com</cp:lastModifiedBy>
  <cp:revision>150</cp:revision>
  <dcterms:created xsi:type="dcterms:W3CDTF">2022-01-01T06:39:40Z</dcterms:created>
  <dcterms:modified xsi:type="dcterms:W3CDTF">2022-02-22T03:24:31Z</dcterms:modified>
</cp:coreProperties>
</file>