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3" r:id="rId4"/>
    <p:sldId id="261" r:id="rId5"/>
    <p:sldId id="267" r:id="rId6"/>
    <p:sldId id="265" r:id="rId7"/>
    <p:sldId id="266" r:id="rId8"/>
    <p:sldId id="269" r:id="rId9"/>
    <p:sldId id="270" r:id="rId10"/>
    <p:sldId id="273" r:id="rId11"/>
    <p:sldId id="271" r:id="rId12"/>
    <p:sldId id="274" r:id="rId13"/>
    <p:sldId id="276" r:id="rId14"/>
    <p:sldId id="275" r:id="rId15"/>
    <p:sldId id="277" r:id="rId16"/>
    <p:sldId id="278" r:id="rId17"/>
    <p:sldId id="279" r:id="rId18"/>
    <p:sldId id="272" r:id="rId19"/>
    <p:sldId id="280" r:id="rId20"/>
    <p:sldId id="2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FE5"/>
    <a:srgbClr val="539353"/>
    <a:srgbClr val="F9E5E5"/>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6"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0D257-3BE1-47F0-9688-13EF46E6FAF0}" type="datetimeFigureOut">
              <a:rPr lang="zh-CN" altLang="en-US" smtClean="0"/>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3.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第四讲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命题逻辑的等值演算</a:t>
            </a:r>
          </a:p>
        </p:txBody>
      </p:sp>
      <p:sp>
        <p:nvSpPr>
          <p:cNvPr id="13" name="文本框 12"/>
          <p:cNvSpPr txBox="1"/>
          <p:nvPr/>
        </p:nvSpPr>
        <p:spPr>
          <a:xfrm>
            <a:off x="4372231" y="2549433"/>
            <a:ext cx="3447535" cy="706755"/>
          </a:xfrm>
          <a:prstGeom prst="rect">
            <a:avLst/>
          </a:prstGeom>
          <a:noFill/>
        </p:spPr>
        <p:txBody>
          <a:bodyPr wrap="square" rtlCol="0">
            <a:spAutoFit/>
          </a:bodyPr>
          <a:lstStyle/>
          <a:p>
            <a:pPr algn="ctr"/>
            <a:r>
              <a:rPr lang="zh-CN" altLang="en-US" sz="4000">
                <a:solidFill>
                  <a:srgbClr val="210694"/>
                </a:solidFill>
                <a:latin typeface="楷体" panose="02010609060101010101" pitchFamily="49" charset="-122"/>
                <a:ea typeface="楷体" panose="02010609060101010101" pitchFamily="49" charset="-122"/>
              </a:rPr>
              <a:t>李绿周</a:t>
            </a:r>
          </a:p>
        </p:txBody>
      </p:sp>
      <p:sp>
        <p:nvSpPr>
          <p:cNvPr id="14" name="文本框 13"/>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p:cNvSpPr txBox="1"/>
          <p:nvPr/>
        </p:nvSpPr>
        <p:spPr>
          <a:xfrm>
            <a:off x="4843849" y="4559643"/>
            <a:ext cx="2866767" cy="460375"/>
          </a:xfrm>
          <a:prstGeom prst="rect">
            <a:avLst/>
          </a:prstGeom>
          <a:noFill/>
        </p:spPr>
        <p:txBody>
          <a:bodyPr wrap="square" rtlCol="0">
            <a:spAutoFit/>
          </a:bodyPr>
          <a:lstStyle/>
          <a:p>
            <a:pPr algn="ct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p:cNvSpPr txBox="1"/>
          <p:nvPr/>
        </p:nvSpPr>
        <p:spPr>
          <a:xfrm>
            <a:off x="1705232" y="5288692"/>
            <a:ext cx="9094573" cy="460375"/>
          </a:xfrm>
          <a:prstGeom prst="rect">
            <a:avLst/>
          </a:prstGeom>
          <a:noFill/>
        </p:spPr>
        <p:txBody>
          <a:bodyPr wrap="square" rtlCol="0">
            <a:spAutoFit/>
          </a:bodyPr>
          <a:lstStyle/>
          <a:p>
            <a:pPr algn="ctr"/>
            <a:r>
              <a:rPr lang="en-US" altLang="zh-CN" sz="2400">
                <a:solidFill>
                  <a:srgbClr val="FF0000"/>
                </a:solidFill>
              </a:rPr>
              <a:t>lilvzh@mail.sysu.edu.cn</a:t>
            </a:r>
            <a:endParaRPr lang="zh-CN" altLang="en-US" sz="2400">
              <a:solidFill>
                <a:srgbClr val="FF0000"/>
              </a:solidFill>
            </a:endParaRP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等值置换</a:t>
            </a:r>
          </a:p>
        </p:txBody>
      </p:sp>
      <p:sp>
        <p:nvSpPr>
          <p:cNvPr id="11" name="矩形: 圆角 10"/>
          <p:cNvSpPr/>
          <p:nvPr/>
        </p:nvSpPr>
        <p:spPr>
          <a:xfrm>
            <a:off x="505903" y="1147471"/>
            <a:ext cx="4053016"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什么是命题逻辑的等值演算？</a:t>
            </a:r>
            <a:endParaRPr lang="zh-CN" altLang="en-US" sz="2400" b="1" dirty="0">
              <a:solidFill>
                <a:schemeClr val="accent2">
                  <a:lumMod val="50000"/>
                </a:schemeClr>
              </a:solidFill>
            </a:endParaRPr>
          </a:p>
        </p:txBody>
      </p:sp>
      <p:sp>
        <p:nvSpPr>
          <p:cNvPr id="12" name="文本框 11"/>
          <p:cNvSpPr txBox="1"/>
          <p:nvPr/>
        </p:nvSpPr>
        <p:spPr>
          <a:xfrm>
            <a:off x="1273701" y="1814579"/>
            <a:ext cx="9644595" cy="907300"/>
          </a:xfrm>
          <a:prstGeom prst="rect">
            <a:avLst/>
          </a:prstGeom>
          <a:solidFill>
            <a:srgbClr val="F9E5E5"/>
          </a:solidFill>
        </p:spPr>
        <p:txBody>
          <a:bodyPr wrap="square" rtlCol="0">
            <a:spAutoFit/>
          </a:bodyPr>
          <a:lstStyle/>
          <a:p>
            <a:pPr>
              <a:lnSpc>
                <a:spcPts val="3400"/>
              </a:lnSpc>
            </a:pPr>
            <a:r>
              <a:rPr lang="zh-CN" altLang="en-US" sz="2400" b="1" dirty="0">
                <a:solidFill>
                  <a:srgbClr val="002060"/>
                </a:solidFill>
                <a:latin typeface="楷体" panose="02010609060101010101" pitchFamily="49" charset="-122"/>
                <a:ea typeface="楷体" panose="02010609060101010101" pitchFamily="49" charset="-122"/>
              </a:rPr>
              <a:t>根据</a:t>
            </a:r>
            <a:r>
              <a:rPr lang="zh-CN" altLang="en-US" sz="2400" b="1" dirty="0">
                <a:solidFill>
                  <a:srgbClr val="C00000"/>
                </a:solidFill>
                <a:latin typeface="黑体" panose="02010609060101010101" pitchFamily="49" charset="-122"/>
                <a:ea typeface="黑体" panose="02010609060101010101" pitchFamily="49" charset="-122"/>
              </a:rPr>
              <a:t>基本逻辑等值式模式</a:t>
            </a:r>
            <a:r>
              <a:rPr lang="zh-CN" altLang="en-US" sz="2400" b="1" dirty="0">
                <a:solidFill>
                  <a:srgbClr val="002060"/>
                </a:solidFill>
                <a:latin typeface="楷体" panose="02010609060101010101" pitchFamily="49" charset="-122"/>
                <a:ea typeface="楷体" panose="02010609060101010101" pitchFamily="49" charset="-122"/>
              </a:rPr>
              <a:t>，从基本逻辑等值式出发，通过</a:t>
            </a:r>
            <a:r>
              <a:rPr lang="zh-CN" altLang="en-US" sz="2400" b="1" dirty="0">
                <a:solidFill>
                  <a:srgbClr val="C00000"/>
                </a:solidFill>
                <a:latin typeface="黑体" panose="02010609060101010101" pitchFamily="49" charset="-122"/>
                <a:ea typeface="黑体" panose="02010609060101010101" pitchFamily="49" charset="-122"/>
              </a:rPr>
              <a:t>等值子公式置换</a:t>
            </a:r>
            <a:r>
              <a:rPr lang="zh-CN" altLang="en-US" sz="2400" b="1" dirty="0">
                <a:solidFill>
                  <a:srgbClr val="002060"/>
                </a:solidFill>
                <a:latin typeface="楷体" panose="02010609060101010101" pitchFamily="49" charset="-122"/>
                <a:ea typeface="楷体" panose="02010609060101010101" pitchFamily="49" charset="-122"/>
              </a:rPr>
              <a:t>的方式对公式进行演算变形，从而验证两个公式逻辑等值的过程</a:t>
            </a:r>
            <a:endParaRPr lang="zh-CN" altLang="en-US" b="1" dirty="0">
              <a:solidFill>
                <a:schemeClr val="accent6">
                  <a:lumMod val="50000"/>
                </a:schemeClr>
              </a:solidFill>
              <a:latin typeface="宋体" panose="02010600030101010101" pitchFamily="2" charset="-122"/>
              <a:ea typeface="宋体" panose="02010600030101010101" pitchFamily="2" charset="-122"/>
            </a:endParaRPr>
          </a:p>
        </p:txBody>
      </p:sp>
      <p:sp>
        <p:nvSpPr>
          <p:cNvPr id="29" name="矩形: 圆角 28"/>
          <p:cNvSpPr/>
          <p:nvPr/>
        </p:nvSpPr>
        <p:spPr>
          <a:xfrm>
            <a:off x="505903" y="3147527"/>
            <a:ext cx="3474039"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什么是等值子公式置换？</a:t>
            </a:r>
            <a:endParaRPr lang="zh-CN" altLang="en-US" sz="2400" b="1" dirty="0">
              <a:solidFill>
                <a:schemeClr val="accent2">
                  <a:lumMod val="50000"/>
                </a:schemeClr>
              </a:solidFill>
            </a:endParaRPr>
          </a:p>
        </p:txBody>
      </p:sp>
      <mc:AlternateContent xmlns:mc="http://schemas.openxmlformats.org/markup-compatibility/2006">
        <mc:Choice xmlns:a14="http://schemas.microsoft.com/office/drawing/2010/main" Requires="a14">
          <p:sp>
            <p:nvSpPr>
              <p:cNvPr id="2" name="文本框 1"/>
              <p:cNvSpPr txBox="1"/>
              <p:nvPr/>
            </p:nvSpPr>
            <p:spPr>
              <a:xfrm>
                <a:off x="203493" y="3843559"/>
                <a:ext cx="5237055" cy="2508059"/>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000" b="1" dirty="0">
                    <a:solidFill>
                      <a:srgbClr val="C00000"/>
                    </a:solidFill>
                    <a:latin typeface="黑体" panose="02010609060101010101" pitchFamily="49" charset="-122"/>
                    <a:ea typeface="黑体" panose="02010609060101010101" pitchFamily="49" charset="-122"/>
                  </a:rPr>
                  <a:t>等值置换定理</a:t>
                </a:r>
                <a:endParaRPr lang="en-US" altLang="zh-CN" sz="2000" b="1" dirty="0">
                  <a:solidFill>
                    <a:srgbClr val="C00000"/>
                  </a:solidFill>
                  <a:latin typeface="黑体" panose="02010609060101010101" pitchFamily="49" charset="-122"/>
                  <a:ea typeface="黑体" panose="02010609060101010101" pitchFamily="49" charset="-122"/>
                </a:endParaRPr>
              </a:p>
              <a:p>
                <a:pPr>
                  <a:lnSpc>
                    <a:spcPts val="3000"/>
                  </a:lnSpc>
                  <a:spcBef>
                    <a:spcPts val="600"/>
                  </a:spcBef>
                  <a:spcAft>
                    <a:spcPts val="600"/>
                  </a:spcAft>
                </a:pPr>
                <a:r>
                  <a:rPr lang="zh-CN" altLang="en-US" sz="2000" b="1" dirty="0">
                    <a:solidFill>
                      <a:srgbClr val="002060"/>
                    </a:solidFill>
                    <a:latin typeface="宋体" panose="02010600030101010101" pitchFamily="2" charset="-122"/>
                    <a:ea typeface="宋体" panose="02010600030101010101" pitchFamily="2" charset="-122"/>
                  </a:rPr>
                  <a:t>设命题逻辑公式</a:t>
                </a:r>
                <a14:m>
                  <m:oMath xmlns:m="http://schemas.openxmlformats.org/officeDocument/2006/math">
                    <m:r>
                      <a:rPr lang="en-US" altLang="zh-CN" sz="2000" b="1" i="1" smtClean="0">
                        <a:solidFill>
                          <a:srgbClr val="002060"/>
                        </a:solidFill>
                        <a:latin typeface="Cambria Math" panose="02040503050406030204" pitchFamily="18" charset="0"/>
                        <a:ea typeface="宋体" panose="02010600030101010101" pitchFamily="2" charset="-122"/>
                      </a:rPr>
                      <m:t>𝑩</m:t>
                    </m:r>
                  </m:oMath>
                </a14:m>
                <a:r>
                  <a:rPr lang="zh-CN" altLang="en-US" sz="2000" b="1" dirty="0">
                    <a:solidFill>
                      <a:srgbClr val="002060"/>
                    </a:solidFill>
                    <a:latin typeface="宋体" panose="02010600030101010101" pitchFamily="2" charset="-122"/>
                    <a:ea typeface="宋体" panose="02010600030101010101" pitchFamily="2" charset="-122"/>
                  </a:rPr>
                  <a:t>是公式</a:t>
                </a:r>
                <a14:m>
                  <m:oMath xmlns:m="http://schemas.openxmlformats.org/officeDocument/2006/math">
                    <m:r>
                      <a:rPr lang="en-US" altLang="zh-CN" sz="2000" b="1" i="1" smtClean="0">
                        <a:solidFill>
                          <a:srgbClr val="002060"/>
                        </a:solidFill>
                        <a:latin typeface="Cambria Math" panose="02040503050406030204" pitchFamily="18" charset="0"/>
                        <a:ea typeface="宋体" panose="02010600030101010101" pitchFamily="2" charset="-122"/>
                      </a:rPr>
                      <m:t>𝑨</m:t>
                    </m:r>
                  </m:oMath>
                </a14:m>
                <a:r>
                  <a:rPr lang="zh-CN" altLang="en-US" sz="2000" b="1" dirty="0">
                    <a:solidFill>
                      <a:srgbClr val="002060"/>
                    </a:solidFill>
                    <a:latin typeface="宋体" panose="02010600030101010101" pitchFamily="2" charset="-122"/>
                    <a:ea typeface="宋体" panose="02010600030101010101" pitchFamily="2" charset="-122"/>
                  </a:rPr>
                  <a:t>的子公式，且公式</a:t>
                </a:r>
                <a14:m>
                  <m:oMath xmlns:m="http://schemas.openxmlformats.org/officeDocument/2006/math">
                    <m:r>
                      <a:rPr lang="en-US" altLang="zh-CN" sz="2000" b="1" i="1" smtClean="0">
                        <a:solidFill>
                          <a:srgbClr val="002060"/>
                        </a:solidFill>
                        <a:latin typeface="Cambria Math" panose="02040503050406030204" pitchFamily="18" charset="0"/>
                        <a:ea typeface="宋体" panose="02010600030101010101" pitchFamily="2" charset="-122"/>
                      </a:rPr>
                      <m:t>𝑩</m:t>
                    </m:r>
                  </m:oMath>
                </a14:m>
                <a:r>
                  <a:rPr lang="zh-CN" altLang="en-US" sz="2000" b="1" dirty="0">
                    <a:solidFill>
                      <a:srgbClr val="002060"/>
                    </a:solidFill>
                    <a:latin typeface="宋体" panose="02010600030101010101" pitchFamily="2" charset="-122"/>
                    <a:ea typeface="宋体" panose="02010600030101010101" pitchFamily="2" charset="-122"/>
                  </a:rPr>
                  <a:t>与公式</a:t>
                </a:r>
                <a14:m>
                  <m:oMath xmlns:m="http://schemas.openxmlformats.org/officeDocument/2006/math">
                    <m:r>
                      <a:rPr lang="en-US" altLang="zh-CN" sz="2000" b="1" i="1" smtClean="0">
                        <a:solidFill>
                          <a:srgbClr val="002060"/>
                        </a:solidFill>
                        <a:latin typeface="Cambria Math" panose="02040503050406030204" pitchFamily="18" charset="0"/>
                        <a:ea typeface="宋体" panose="02010600030101010101" pitchFamily="2" charset="-122"/>
                      </a:rPr>
                      <m:t>𝑩</m:t>
                    </m:r>
                    <m:r>
                      <a:rPr lang="en-US" altLang="zh-CN" sz="2000" b="1" i="1" smtClean="0">
                        <a:solidFill>
                          <a:srgbClr val="002060"/>
                        </a:solidFill>
                        <a:latin typeface="Cambria Math" panose="02040503050406030204" pitchFamily="18" charset="0"/>
                        <a:ea typeface="宋体" panose="02010600030101010101" pitchFamily="2" charset="-122"/>
                      </a:rPr>
                      <m:t>′</m:t>
                    </m:r>
                  </m:oMath>
                </a14:m>
                <a:r>
                  <a:rPr lang="zh-CN" altLang="en-US" sz="2000" b="1" dirty="0">
                    <a:solidFill>
                      <a:srgbClr val="002060"/>
                    </a:solidFill>
                    <a:latin typeface="宋体" panose="02010600030101010101" pitchFamily="2" charset="-122"/>
                    <a:ea typeface="宋体" panose="02010600030101010101" pitchFamily="2" charset="-122"/>
                  </a:rPr>
                  <a:t>逻辑等值</a:t>
                </a:r>
              </a:p>
              <a:p>
                <a:pPr marL="342900" indent="-342900">
                  <a:lnSpc>
                    <a:spcPts val="2800"/>
                  </a:lnSpc>
                  <a:spcBef>
                    <a:spcPts val="600"/>
                  </a:spcBef>
                  <a:spcAft>
                    <a:spcPts val="600"/>
                  </a:spcAft>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若使用</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𝑩</m:t>
                    </m:r>
                    <m:r>
                      <a:rPr lang="en-US" altLang="zh-CN" sz="2000" b="1" i="1" smtClean="0">
                        <a:solidFill>
                          <a:srgbClr val="C00000"/>
                        </a:solidFill>
                        <a:latin typeface="Cambria Math" panose="02040503050406030204" pitchFamily="18" charset="0"/>
                        <a:ea typeface="楷体" panose="02010609060101010101" pitchFamily="49" charset="-122"/>
                      </a:rPr>
                      <m:t>′</m:t>
                    </m:r>
                  </m:oMath>
                </a14:m>
                <a:r>
                  <a:rPr lang="zh-CN" altLang="en-US" sz="2000" b="1" dirty="0">
                    <a:solidFill>
                      <a:srgbClr val="C00000"/>
                    </a:solidFill>
                    <a:latin typeface="楷体" panose="02010609060101010101" pitchFamily="49" charset="-122"/>
                    <a:ea typeface="楷体" panose="02010609060101010101" pitchFamily="49" charset="-122"/>
                  </a:rPr>
                  <a:t>置换</a:t>
                </a:r>
                <a:r>
                  <a:rPr lang="en-US" altLang="zh-CN" sz="2000" b="1" dirty="0">
                    <a:solidFill>
                      <a:srgbClr val="C00000"/>
                    </a:solidFill>
                    <a:latin typeface="楷体" panose="02010609060101010101" pitchFamily="49" charset="-122"/>
                    <a:ea typeface="楷体" panose="02010609060101010101" pitchFamily="49" charset="-122"/>
                  </a:rPr>
                  <a:t>(replace)</a:t>
                </a:r>
                <a:r>
                  <a:rPr lang="zh-CN" altLang="en-US" sz="2000" b="1" dirty="0">
                    <a:solidFill>
                      <a:srgbClr val="C00000"/>
                    </a:solidFill>
                    <a:latin typeface="楷体" panose="02010609060101010101" pitchFamily="49" charset="-122"/>
                    <a:ea typeface="楷体" panose="02010609060101010101" pitchFamily="49" charset="-122"/>
                  </a:rPr>
                  <a:t>公式</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𝑨</m:t>
                    </m:r>
                  </m:oMath>
                </a14:m>
                <a:r>
                  <a:rPr lang="zh-CN" altLang="en-US" sz="2000" b="1" dirty="0">
                    <a:solidFill>
                      <a:srgbClr val="C00000"/>
                    </a:solidFill>
                    <a:latin typeface="楷体" panose="02010609060101010101" pitchFamily="49" charset="-122"/>
                    <a:ea typeface="楷体" panose="02010609060101010101" pitchFamily="49" charset="-122"/>
                  </a:rPr>
                  <a:t>的一处或多处子公式</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𝑩</m:t>
                    </m:r>
                  </m:oMath>
                </a14:m>
                <a:r>
                  <a:rPr lang="zh-CN" altLang="en-US" sz="2000" b="1" dirty="0">
                    <a:solidFill>
                      <a:srgbClr val="C00000"/>
                    </a:solidFill>
                    <a:latin typeface="楷体" panose="02010609060101010101" pitchFamily="49" charset="-122"/>
                    <a:ea typeface="楷体" panose="02010609060101010101" pitchFamily="49" charset="-122"/>
                  </a:rPr>
                  <a:t>得到的公式是</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𝑨</m:t>
                    </m:r>
                    <m:r>
                      <a:rPr lang="en-US" altLang="zh-CN" sz="2000" b="1" i="1" smtClean="0">
                        <a:solidFill>
                          <a:srgbClr val="C00000"/>
                        </a:solidFill>
                        <a:latin typeface="Cambria Math" panose="02040503050406030204" pitchFamily="18" charset="0"/>
                        <a:ea typeface="楷体" panose="02010609060101010101" pitchFamily="49" charset="-122"/>
                      </a:rPr>
                      <m:t>′</m:t>
                    </m:r>
                  </m:oMath>
                </a14:m>
                <a:r>
                  <a:rPr lang="zh-CN" altLang="en-US" sz="2000" b="1" dirty="0">
                    <a:solidFill>
                      <a:srgbClr val="C00000"/>
                    </a:solidFill>
                    <a:latin typeface="楷体" panose="02010609060101010101" pitchFamily="49" charset="-122"/>
                    <a:ea typeface="楷体" panose="02010609060101010101" pitchFamily="49" charset="-122"/>
                  </a:rPr>
                  <a:t>，则</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𝑨</m:t>
                    </m:r>
                    <m:r>
                      <a:rPr lang="en-US" altLang="zh-CN" sz="2000" b="1" i="1" smtClean="0">
                        <a:solidFill>
                          <a:srgbClr val="C00000"/>
                        </a:solidFill>
                        <a:latin typeface="Cambria Math" panose="02040503050406030204" pitchFamily="18" charset="0"/>
                        <a:ea typeface="楷体" panose="02010609060101010101" pitchFamily="49" charset="-122"/>
                      </a:rPr>
                      <m:t>′</m:t>
                    </m:r>
                  </m:oMath>
                </a14:m>
                <a:r>
                  <a:rPr lang="zh-CN" altLang="en-US" sz="2000" b="1" dirty="0">
                    <a:solidFill>
                      <a:srgbClr val="C00000"/>
                    </a:solidFill>
                    <a:latin typeface="楷体" panose="02010609060101010101" pitchFamily="49" charset="-122"/>
                    <a:ea typeface="楷体" panose="02010609060101010101" pitchFamily="49" charset="-122"/>
                  </a:rPr>
                  <a:t>与</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𝑨</m:t>
                    </m:r>
                  </m:oMath>
                </a14:m>
                <a:r>
                  <a:rPr lang="zh-CN" altLang="en-US" sz="2000" b="1" dirty="0">
                    <a:solidFill>
                      <a:srgbClr val="C00000"/>
                    </a:solidFill>
                    <a:latin typeface="楷体" panose="02010609060101010101" pitchFamily="49" charset="-122"/>
                    <a:ea typeface="楷体" panose="02010609060101010101" pitchFamily="49" charset="-122"/>
                  </a:rPr>
                  <a:t>也逻辑等值</a:t>
                </a:r>
              </a:p>
            </p:txBody>
          </p:sp>
        </mc:Choice>
        <mc:Fallback>
          <p:sp>
            <p:nvSpPr>
              <p:cNvPr id="2" name="文本框 1"/>
              <p:cNvSpPr txBox="1">
                <a:spLocks noRot="1" noChangeAspect="1" noMove="1" noResize="1" noEditPoints="1" noAdjustHandles="1" noChangeArrowheads="1" noChangeShapeType="1" noTextEdit="1"/>
              </p:cNvSpPr>
              <p:nvPr/>
            </p:nvSpPr>
            <p:spPr>
              <a:xfrm>
                <a:off x="203493" y="3843559"/>
                <a:ext cx="5237055" cy="2508059"/>
              </a:xfrm>
              <a:prstGeom prst="rect">
                <a:avLst/>
              </a:prstGeom>
              <a:blipFill>
                <a:blip r:embed="rId2"/>
                <a:stretch>
                  <a:fillRect l="-1164" t="-1460" r="-116" b="-3406"/>
                </a:stretch>
              </a:blipFill>
            </p:spPr>
            <p:txBody>
              <a:bodyPr/>
              <a:lstStyle/>
              <a:p>
                <a:r>
                  <a:rPr lang="zh-CN" altLang="en-US">
                    <a:noFill/>
                  </a:rPr>
                  <a:t> </a:t>
                </a:r>
              </a:p>
            </p:txBody>
          </p:sp>
        </mc:Fallback>
      </mc:AlternateContent>
      <p:grpSp>
        <p:nvGrpSpPr>
          <p:cNvPr id="51" name="组合 50"/>
          <p:cNvGrpSpPr/>
          <p:nvPr/>
        </p:nvGrpSpPr>
        <p:grpSpPr>
          <a:xfrm>
            <a:off x="5328518" y="2946416"/>
            <a:ext cx="6477094" cy="774315"/>
            <a:chOff x="5341675" y="3101541"/>
            <a:chExt cx="6477094" cy="774315"/>
          </a:xfrm>
        </p:grpSpPr>
        <mc:AlternateContent xmlns:mc="http://schemas.openxmlformats.org/markup-compatibility/2006" xmlns:a14="http://schemas.microsoft.com/office/drawing/2010/main">
          <mc:Choice Requires="a14">
            <p:sp>
              <p:nvSpPr>
                <p:cNvPr id="6" name="文本框 5"/>
                <p:cNvSpPr txBox="1"/>
                <p:nvPr/>
              </p:nvSpPr>
              <p:spPr>
                <a:xfrm>
                  <a:off x="5341675" y="3101541"/>
                  <a:ext cx="6477094" cy="404983"/>
                </a:xfrm>
                <a:prstGeom prst="rect">
                  <a:avLst/>
                </a:prstGeom>
                <a:solidFill>
                  <a:schemeClr val="accent5">
                    <a:lumMod val="20000"/>
                    <a:lumOff val="80000"/>
                  </a:schemeClr>
                </a:solidFill>
              </p:spPr>
              <p:txBody>
                <a:bodyPr wrap="none" rtlCol="0">
                  <a:spAutoFit/>
                </a:bodyPr>
                <a:lstStyle/>
                <a:p>
                  <a:r>
                    <a:rPr lang="zh-CN" altLang="en-US" b="1" dirty="0">
                      <a:solidFill>
                        <a:schemeClr val="accent6">
                          <a:lumMod val="50000"/>
                        </a:schemeClr>
                      </a:solidFill>
                    </a:rPr>
                    <a:t>公式</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𝑩</m:t>
                      </m:r>
                      <m:r>
                        <a:rPr lang="en-US" altLang="zh-CN" b="1" i="1" smtClean="0">
                          <a:solidFill>
                            <a:schemeClr val="accent6">
                              <a:lumMod val="50000"/>
                            </a:schemeClr>
                          </a:solidFill>
                          <a:latin typeface="Cambria Math" panose="02040503050406030204" pitchFamily="18" charset="0"/>
                        </a:rPr>
                        <m:t> = </m:t>
                      </m:r>
                      <m:r>
                        <a:rPr lang="en-US" altLang="zh-CN" b="1" i="1">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𝒒</m:t>
                      </m:r>
                    </m:oMath>
                  </a14:m>
                  <a:r>
                    <a:rPr lang="zh-CN" altLang="en-US" b="1" dirty="0">
                      <a:solidFill>
                        <a:schemeClr val="accent6">
                          <a:lumMod val="50000"/>
                        </a:schemeClr>
                      </a:solidFill>
                    </a:rPr>
                    <a:t>是公式</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𝑨</m:t>
                      </m:r>
                      <m:r>
                        <a:rPr lang="en-US" altLang="zh-CN" b="1" i="1" smtClean="0">
                          <a:solidFill>
                            <a:schemeClr val="accent6">
                              <a:lumMod val="50000"/>
                            </a:schemeClr>
                          </a:solidFill>
                          <a:latin typeface="Cambria Math" panose="02040503050406030204" pitchFamily="18" charset="0"/>
                        </a:rPr>
                        <m:t> = </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𝒒</m:t>
                          </m:r>
                        </m:e>
                      </m:d>
                      <m:r>
                        <a:rPr lang="en-US" altLang="zh-CN" b="1" i="1">
                          <a:solidFill>
                            <a:schemeClr val="accent6">
                              <a:lumMod val="50000"/>
                            </a:schemeClr>
                          </a:solidFill>
                          <a:latin typeface="Cambria Math" panose="02040503050406030204" pitchFamily="18" charset="0"/>
                        </a:rPr>
                        <m:t>∧</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𝒓</m:t>
                          </m:r>
                          <m:r>
                            <a:rPr lang="en-US" altLang="zh-CN" b="1" i="1">
                              <a:solidFill>
                                <a:schemeClr val="accent6">
                                  <a:lumMod val="50000"/>
                                </a:schemeClr>
                              </a:solidFill>
                              <a:latin typeface="Cambria Math" panose="02040503050406030204" pitchFamily="18" charset="0"/>
                            </a:rPr>
                            <m:t>→</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𝒒</m:t>
                              </m:r>
                            </m:e>
                          </m:d>
                        </m:e>
                      </m:d>
                    </m:oMath>
                  </a14:m>
                  <a:r>
                    <a:rPr lang="zh-CN" altLang="en-US" b="1" dirty="0">
                      <a:solidFill>
                        <a:schemeClr val="accent6">
                          <a:lumMod val="50000"/>
                        </a:schemeClr>
                      </a:solidFill>
                    </a:rPr>
                    <a:t>的子公式</a:t>
                  </a:r>
                </a:p>
              </p:txBody>
            </p:sp>
          </mc:Choice>
          <mc:Fallback xmlns="">
            <p:sp>
              <p:nvSpPr>
                <p:cNvPr id="6" name="文本框 5"/>
                <p:cNvSpPr txBox="1">
                  <a:spLocks noRot="1" noChangeAspect="1" noMove="1" noResize="1" noEditPoints="1" noAdjustHandles="1" noChangeArrowheads="1" noChangeShapeType="1" noTextEdit="1"/>
                </p:cNvSpPr>
                <p:nvPr/>
              </p:nvSpPr>
              <p:spPr>
                <a:xfrm>
                  <a:off x="5341675" y="3101541"/>
                  <a:ext cx="6477094" cy="404983"/>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5802163" y="3506524"/>
                  <a:ext cx="6016606" cy="369332"/>
                </a:xfrm>
                <a:prstGeom prst="rect">
                  <a:avLst/>
                </a:prstGeom>
                <a:solidFill>
                  <a:schemeClr val="accent5">
                    <a:lumMod val="20000"/>
                    <a:lumOff val="80000"/>
                  </a:schemeClr>
                </a:solidFill>
              </p:spPr>
              <p:txBody>
                <a:bodyPr wrap="square" rtlCol="0">
                  <a:spAutoFit/>
                </a:bodyPr>
                <a:lstStyle/>
                <a:p>
                  <a:r>
                    <a:rPr lang="zh-CN" altLang="en-US" b="1" dirty="0">
                      <a:solidFill>
                        <a:schemeClr val="accent2">
                          <a:lumMod val="50000"/>
                        </a:schemeClr>
                      </a:solidFill>
                    </a:rPr>
                    <a:t>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 </m:t>
                      </m:r>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r>
                    <a:rPr lang="zh-CN" altLang="en-US" b="1" dirty="0">
                      <a:solidFill>
                        <a:schemeClr val="accent2">
                          <a:lumMod val="50000"/>
                        </a:schemeClr>
                      </a:solidFill>
                    </a:rPr>
                    <a:t>与公式</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𝑩</m:t>
                          </m:r>
                        </m:e>
                        <m:sup>
                          <m:r>
                            <a:rPr lang="en-US" altLang="zh-CN" b="1" i="1" smtClean="0">
                              <a:solidFill>
                                <a:schemeClr val="accent2">
                                  <a:lumMod val="50000"/>
                                </a:schemeClr>
                              </a:solidFill>
                              <a:latin typeface="Cambria Math" panose="02040503050406030204" pitchFamily="18" charset="0"/>
                            </a:rPr>
                            <m:t>′</m:t>
                          </m:r>
                        </m:sup>
                      </m:sSup>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r>
                    <a:rPr lang="zh-CN" altLang="en-US" b="1" dirty="0">
                      <a:solidFill>
                        <a:schemeClr val="accent2">
                          <a:lumMod val="50000"/>
                        </a:schemeClr>
                      </a:solidFill>
                    </a:rPr>
                    <a:t>逻辑等值</a:t>
                  </a:r>
                  <a:r>
                    <a:rPr lang="en-US" altLang="zh-CN" b="1" dirty="0">
                      <a:solidFill>
                        <a:schemeClr val="accent2">
                          <a:lumMod val="50000"/>
                        </a:schemeClr>
                      </a:solidFill>
                    </a:rPr>
                    <a:t>(</a:t>
                  </a:r>
                  <a:r>
                    <a:rPr lang="zh-CN" altLang="en-US" b="1" dirty="0">
                      <a:solidFill>
                        <a:schemeClr val="accent2">
                          <a:lumMod val="50000"/>
                        </a:schemeClr>
                      </a:solidFill>
                    </a:rPr>
                    <a:t>蕴涵等值式）</a:t>
                  </a:r>
                </a:p>
              </p:txBody>
            </p:sp>
          </mc:Choice>
          <mc:Fallback xmlns="">
            <p:sp>
              <p:nvSpPr>
                <p:cNvPr id="30" name="文本框 29"/>
                <p:cNvSpPr txBox="1">
                  <a:spLocks noRot="1" noChangeAspect="1" noMove="1" noResize="1" noEditPoints="1" noAdjustHandles="1" noChangeArrowheads="1" noChangeShapeType="1" noTextEdit="1"/>
                </p:cNvSpPr>
                <p:nvPr/>
              </p:nvSpPr>
              <p:spPr>
                <a:xfrm>
                  <a:off x="5802163" y="3506524"/>
                  <a:ext cx="6016606" cy="369332"/>
                </a:xfrm>
                <a:prstGeom prst="rect">
                  <a:avLst/>
                </a:prstGeom>
                <a:blipFill rotWithShape="1">
                  <a:blip r:embed="rId4"/>
                </a:blipFill>
              </p:spPr>
              <p:txBody>
                <a:bodyPr/>
                <a:lstStyle/>
                <a:p>
                  <a:r>
                    <a:rPr lang="zh-CN" altLang="en-US">
                      <a:noFill/>
                    </a:rPr>
                    <a:t> </a:t>
                  </a:r>
                </a:p>
              </p:txBody>
            </p:sp>
          </mc:Fallback>
        </mc:AlternateContent>
      </p:grpSp>
      <p:grpSp>
        <p:nvGrpSpPr>
          <p:cNvPr id="4" name="组合 3">
            <a:extLst>
              <a:ext uri="{FF2B5EF4-FFF2-40B4-BE49-F238E27FC236}">
                <a16:creationId xmlns:a16="http://schemas.microsoft.com/office/drawing/2014/main" id="{1AD8C83A-F32E-49B3-ABCC-99BEC233B639}"/>
              </a:ext>
            </a:extLst>
          </p:cNvPr>
          <p:cNvGrpSpPr/>
          <p:nvPr/>
        </p:nvGrpSpPr>
        <p:grpSpPr>
          <a:xfrm>
            <a:off x="6285134" y="3792854"/>
            <a:ext cx="5315361" cy="1207280"/>
            <a:chOff x="6285134" y="3792854"/>
            <a:chExt cx="5315361" cy="1207280"/>
          </a:xfrm>
        </p:grpSpPr>
        <p:grpSp>
          <p:nvGrpSpPr>
            <p:cNvPr id="55" name="组合 54"/>
            <p:cNvGrpSpPr/>
            <p:nvPr/>
          </p:nvGrpSpPr>
          <p:grpSpPr>
            <a:xfrm>
              <a:off x="6285134" y="3792854"/>
              <a:ext cx="5315361" cy="1207280"/>
              <a:chOff x="6242918" y="3798896"/>
              <a:chExt cx="5315361" cy="1207280"/>
            </a:xfrm>
          </p:grpSpPr>
          <p:grpSp>
            <p:nvGrpSpPr>
              <p:cNvPr id="45" name="组合 44"/>
              <p:cNvGrpSpPr/>
              <p:nvPr/>
            </p:nvGrpSpPr>
            <p:grpSpPr>
              <a:xfrm>
                <a:off x="6334382" y="3876719"/>
                <a:ext cx="5159673" cy="1072455"/>
                <a:chOff x="6310351" y="4041987"/>
                <a:chExt cx="5159673" cy="1072455"/>
              </a:xfrm>
            </p:grpSpPr>
            <mc:AlternateContent xmlns:mc="http://schemas.openxmlformats.org/markup-compatibility/2006" xmlns:a14="http://schemas.microsoft.com/office/drawing/2010/main">
              <mc:Choice Requires="a14">
                <p:sp>
                  <p:nvSpPr>
                    <p:cNvPr id="31" name="文本框 30"/>
                    <p:cNvSpPr txBox="1"/>
                    <p:nvPr/>
                  </p:nvSpPr>
                  <p:spPr>
                    <a:xfrm>
                      <a:off x="6358121" y="4041987"/>
                      <a:ext cx="3235501" cy="312650"/>
                    </a:xfrm>
                    <a:prstGeom prst="rect">
                      <a:avLst/>
                    </a:prstGeom>
                    <a:solidFill>
                      <a:schemeClr val="accent6">
                        <a:lumMod val="20000"/>
                        <a:lumOff val="80000"/>
                      </a:schemeClr>
                    </a:solid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6">
                                    <a:lumMod val="50000"/>
                                  </a:schemeClr>
                                </a:solidFill>
                                <a:latin typeface="Cambria Math" panose="02040503050406030204" pitchFamily="18" charset="0"/>
                              </a:rPr>
                              <m:t>𝐴</m:t>
                            </m:r>
                            <m:r>
                              <a:rPr lang="en-US" altLang="zh-CN" i="1">
                                <a:solidFill>
                                  <a:schemeClr val="accent6">
                                    <a:lumMod val="50000"/>
                                  </a:schemeClr>
                                </a:solidFill>
                                <a:latin typeface="Cambria Math" panose="02040503050406030204" pitchFamily="18" charset="0"/>
                              </a:rPr>
                              <m:t> = </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𝑝</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𝑞</m:t>
                                </m:r>
                              </m:e>
                            </m:d>
                            <m:r>
                              <a:rPr lang="en-US" altLang="zh-CN" i="1">
                                <a:solidFill>
                                  <a:schemeClr val="accent6">
                                    <a:lumMod val="50000"/>
                                  </a:schemeClr>
                                </a:solidFill>
                                <a:latin typeface="Cambria Math" panose="02040503050406030204" pitchFamily="18" charset="0"/>
                              </a:rPr>
                              <m:t>∧</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𝑟</m:t>
                                </m:r>
                                <m:r>
                                  <a:rPr lang="en-US" altLang="zh-CN" i="1">
                                    <a:solidFill>
                                      <a:schemeClr val="accent6">
                                        <a:lumMod val="50000"/>
                                      </a:schemeClr>
                                    </a:solidFill>
                                    <a:latin typeface="Cambria Math" panose="02040503050406030204" pitchFamily="18" charset="0"/>
                                  </a:rPr>
                                  <m:t>→</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𝑝</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𝑞</m:t>
                                    </m:r>
                                  </m:e>
                                </m:d>
                              </m:e>
                            </m:d>
                          </m:oMath>
                        </m:oMathPara>
                      </a14:m>
                      <a:endParaRPr lang="zh-CN" altLang="en-US"/>
                    </a:p>
                  </p:txBody>
                </p:sp>
              </mc:Choice>
              <mc:Fallback xmlns="">
                <p:sp>
                  <p:nvSpPr>
                    <p:cNvPr id="31" name="文本框 30"/>
                    <p:cNvSpPr txBox="1">
                      <a:spLocks noRot="1" noChangeAspect="1" noMove="1" noResize="1" noEditPoints="1" noAdjustHandles="1" noChangeArrowheads="1" noChangeShapeType="1" noTextEdit="1"/>
                    </p:cNvSpPr>
                    <p:nvPr/>
                  </p:nvSpPr>
                  <p:spPr>
                    <a:xfrm>
                      <a:off x="6358121" y="4041987"/>
                      <a:ext cx="3235501" cy="31265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6310351" y="4801792"/>
                      <a:ext cx="3331040" cy="312650"/>
                    </a:xfrm>
                    <a:prstGeom prst="rect">
                      <a:avLst/>
                    </a:prstGeom>
                    <a:solidFill>
                      <a:schemeClr val="accent6">
                        <a:lumMod val="40000"/>
                        <a:lumOff val="60000"/>
                      </a:schemeClr>
                    </a:solid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6">
                                    <a:lumMod val="50000"/>
                                  </a:schemeClr>
                                </a:solidFill>
                                <a:latin typeface="Cambria Math" panose="02040503050406030204" pitchFamily="18" charset="0"/>
                              </a:rPr>
                              <m:t>𝐴</m:t>
                            </m:r>
                            <m:r>
                              <a:rPr lang="en-US" altLang="zh-CN" i="1" smtClean="0">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 </m:t>
                            </m:r>
                            <m:d>
                              <m:dPr>
                                <m:ctrlPr>
                                  <a:rPr lang="en-US" altLang="zh-CN" i="1" smtClean="0">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𝑝</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𝑞</m:t>
                                </m:r>
                              </m:e>
                            </m:d>
                            <m:r>
                              <a:rPr lang="en-US" altLang="zh-CN" i="1">
                                <a:solidFill>
                                  <a:schemeClr val="accent6">
                                    <a:lumMod val="50000"/>
                                  </a:schemeClr>
                                </a:solidFill>
                                <a:latin typeface="Cambria Math" panose="02040503050406030204" pitchFamily="18" charset="0"/>
                              </a:rPr>
                              <m:t>∧</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𝑟</m:t>
                                </m:r>
                                <m:r>
                                  <a:rPr lang="en-US" altLang="zh-CN" i="1">
                                    <a:solidFill>
                                      <a:schemeClr val="accent6">
                                        <a:lumMod val="50000"/>
                                      </a:schemeClr>
                                    </a:solidFill>
                                    <a:latin typeface="Cambria Math" panose="02040503050406030204" pitchFamily="18" charset="0"/>
                                  </a:rPr>
                                  <m:t>→</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𝑝</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𝑞</m:t>
                                    </m:r>
                                  </m:e>
                                </m:d>
                              </m:e>
                            </m:d>
                          </m:oMath>
                        </m:oMathPara>
                      </a14:m>
                      <a:endParaRPr lang="zh-CN" altLang="en-US" dirty="0"/>
                    </a:p>
                  </p:txBody>
                </p:sp>
              </mc:Choice>
              <mc:Fallback xmlns="">
                <p:sp>
                  <p:nvSpPr>
                    <p:cNvPr id="35" name="文本框 34"/>
                    <p:cNvSpPr txBox="1">
                      <a:spLocks noRot="1" noChangeAspect="1" noMove="1" noResize="1" noEditPoints="1" noAdjustHandles="1" noChangeArrowheads="1" noChangeShapeType="1" noTextEdit="1"/>
                    </p:cNvSpPr>
                    <p:nvPr/>
                  </p:nvSpPr>
                  <p:spPr>
                    <a:xfrm>
                      <a:off x="6310351" y="4801792"/>
                      <a:ext cx="3331040" cy="312650"/>
                    </a:xfrm>
                    <a:prstGeom prst="rect">
                      <a:avLst/>
                    </a:prstGeom>
                    <a:blipFill rotWithShape="1">
                      <a:blip r:embed="rId6"/>
                    </a:blipFill>
                  </p:spPr>
                  <p:txBody>
                    <a:bodyPr/>
                    <a:lstStyle/>
                    <a:p>
                      <a:r>
                        <a:rPr lang="zh-CN" altLang="en-US">
                          <a:noFill/>
                        </a:rPr>
                        <a:t> </a:t>
                      </a:r>
                    </a:p>
                  </p:txBody>
                </p:sp>
              </mc:Fallback>
            </mc:AlternateContent>
            <p:sp>
              <p:nvSpPr>
                <p:cNvPr id="43" name="箭头: 上下 42"/>
                <p:cNvSpPr/>
                <p:nvPr/>
              </p:nvSpPr>
              <p:spPr>
                <a:xfrm>
                  <a:off x="7908058" y="4381089"/>
                  <a:ext cx="115582" cy="394251"/>
                </a:xfrm>
                <a:prstGeom prst="up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p:cNvSpPr txBox="1"/>
                    <p:nvPr/>
                  </p:nvSpPr>
                  <p:spPr>
                    <a:xfrm>
                      <a:off x="8138984" y="4432460"/>
                      <a:ext cx="3331040" cy="246221"/>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sSup>
                            <m:sSupPr>
                              <m:ctrlPr>
                                <a:rPr lang="en-US" altLang="zh-CN" sz="1600" i="1" smtClean="0">
                                  <a:solidFill>
                                    <a:srgbClr val="C00000"/>
                                  </a:solidFill>
                                  <a:latin typeface="Cambria Math" panose="02040503050406030204" pitchFamily="18" charset="0"/>
                                </a:rPr>
                              </m:ctrlPr>
                            </m:sSupPr>
                            <m:e>
                              <m:r>
                                <a:rPr lang="en-US" altLang="zh-CN" sz="1600" i="1" smtClean="0">
                                  <a:solidFill>
                                    <a:srgbClr val="C00000"/>
                                  </a:solidFill>
                                  <a:latin typeface="Cambria Math" panose="02040503050406030204" pitchFamily="18" charset="0"/>
                                </a:rPr>
                                <m:t>𝐵</m:t>
                              </m:r>
                            </m:e>
                            <m:sup>
                              <m:r>
                                <a:rPr lang="en-US" altLang="zh-CN" sz="1600" i="1" smtClean="0">
                                  <a:solidFill>
                                    <a:srgbClr val="C00000"/>
                                  </a:solidFill>
                                  <a:latin typeface="Cambria Math" panose="02040503050406030204" pitchFamily="18" charset="0"/>
                                </a:rPr>
                                <m:t>′</m:t>
                              </m:r>
                            </m:sup>
                          </m:sSup>
                        </m:oMath>
                      </a14:m>
                      <a:r>
                        <a:rPr lang="zh-CN" altLang="en-US" sz="1600">
                          <a:solidFill>
                            <a:srgbClr val="C00000"/>
                          </a:solidFill>
                          <a:latin typeface="楷体" panose="02010609060101010101" pitchFamily="49" charset="-122"/>
                          <a:ea typeface="楷体" panose="02010609060101010101" pitchFamily="49" charset="-122"/>
                        </a:rPr>
                        <a:t>置换公式</a:t>
                      </a:r>
                      <a14:m>
                        <m:oMath xmlns:m="http://schemas.openxmlformats.org/officeDocument/2006/math">
                          <m:r>
                            <a:rPr lang="en-US" altLang="zh-CN" sz="1600" i="1" smtClean="0">
                              <a:solidFill>
                                <a:srgbClr val="C00000"/>
                              </a:solidFill>
                              <a:latin typeface="Cambria Math" panose="02040503050406030204" pitchFamily="18" charset="0"/>
                            </a:rPr>
                            <m:t>𝐵</m:t>
                          </m:r>
                        </m:oMath>
                      </a14:m>
                      <a:r>
                        <a:rPr lang="zh-CN" altLang="en-US" sz="1600">
                          <a:solidFill>
                            <a:srgbClr val="C0000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600" i="1" smtClean="0">
                              <a:solidFill>
                                <a:srgbClr val="C00000"/>
                              </a:solidFill>
                              <a:latin typeface="Cambria Math" panose="02040503050406030204" pitchFamily="18" charset="0"/>
                            </a:rPr>
                            <m:t>𝐴</m:t>
                          </m:r>
                        </m:oMath>
                      </a14:m>
                      <a:r>
                        <a:rPr lang="zh-CN" altLang="en-US" sz="1600">
                          <a:solidFill>
                            <a:srgbClr val="C00000"/>
                          </a:solidFill>
                          <a:latin typeface="楷体" panose="02010609060101010101" pitchFamily="49" charset="-122"/>
                          <a:ea typeface="楷体" panose="02010609060101010101" pitchFamily="49" charset="-122"/>
                        </a:rPr>
                        <a:t>的前一处出现</a:t>
                      </a:r>
                      <a:endParaRPr lang="zh-CN" altLang="en-US" sz="1600">
                        <a:latin typeface="楷体" panose="02010609060101010101" pitchFamily="49" charset="-122"/>
                        <a:ea typeface="楷体" panose="02010609060101010101" pitchFamily="49" charset="-122"/>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8138984" y="4432460"/>
                      <a:ext cx="3331040" cy="246221"/>
                    </a:xfrm>
                    <a:prstGeom prst="rect">
                      <a:avLst/>
                    </a:prstGeom>
                    <a:blipFill rotWithShape="1">
                      <a:blip r:embed="rId7"/>
                    </a:blipFill>
                  </p:spPr>
                  <p:txBody>
                    <a:bodyPr/>
                    <a:lstStyle/>
                    <a:p>
                      <a:r>
                        <a:rPr lang="zh-CN" altLang="en-US">
                          <a:noFill/>
                        </a:rPr>
                        <a:t> </a:t>
                      </a:r>
                    </a:p>
                  </p:txBody>
                </p:sp>
              </mc:Fallback>
            </mc:AlternateContent>
          </p:grpSp>
          <p:sp>
            <p:nvSpPr>
              <p:cNvPr id="53" name="矩形: 圆角 52"/>
              <p:cNvSpPr/>
              <p:nvPr/>
            </p:nvSpPr>
            <p:spPr>
              <a:xfrm>
                <a:off x="6242918" y="3798896"/>
                <a:ext cx="5315361" cy="120728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57" name="文本框 56"/>
                <p:cNvSpPr txBox="1"/>
                <p:nvPr/>
              </p:nvSpPr>
              <p:spPr>
                <a:xfrm>
                  <a:off x="10181259" y="4590340"/>
                  <a:ext cx="975373"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𝐴</m:t>
                        </m:r>
                        <m:r>
                          <a:rPr lang="en-US" altLang="zh-CN" i="1" smtClean="0">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𝐴</m:t>
                        </m:r>
                        <m:r>
                          <a:rPr lang="en-US" altLang="zh-CN" i="1">
                            <a:solidFill>
                              <a:schemeClr val="tx1"/>
                            </a:solidFill>
                            <a:latin typeface="Cambria Math" panose="02040503050406030204" pitchFamily="18" charset="0"/>
                          </a:rPr>
                          <m:t>′</m:t>
                        </m:r>
                      </m:oMath>
                    </m:oMathPara>
                  </a14:m>
                  <a:endParaRPr lang="zh-CN" altLang="en-US">
                    <a:solidFill>
                      <a:schemeClr val="tx1"/>
                    </a:solidFill>
                  </a:endParaRPr>
                </a:p>
              </p:txBody>
            </p:sp>
          </mc:Choice>
          <mc:Fallback>
            <p:sp>
              <p:nvSpPr>
                <p:cNvPr id="57" name="文本框 56"/>
                <p:cNvSpPr txBox="1">
                  <a:spLocks noRot="1" noChangeAspect="1" noMove="1" noResize="1" noEditPoints="1" noAdjustHandles="1" noChangeArrowheads="1" noChangeShapeType="1" noTextEdit="1"/>
                </p:cNvSpPr>
                <p:nvPr/>
              </p:nvSpPr>
              <p:spPr>
                <a:xfrm>
                  <a:off x="10181259" y="4590340"/>
                  <a:ext cx="975373" cy="369332"/>
                </a:xfrm>
                <a:prstGeom prst="rect">
                  <a:avLst/>
                </a:prstGeom>
                <a:blipFill>
                  <a:blip r:embed="rId8"/>
                  <a:stretch>
                    <a:fillRect/>
                  </a:stretch>
                </a:blipFill>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7F0F72AB-DDB9-4789-926A-98DE681E2C22}"/>
              </a:ext>
            </a:extLst>
          </p:cNvPr>
          <p:cNvGrpSpPr/>
          <p:nvPr/>
        </p:nvGrpSpPr>
        <p:grpSpPr>
          <a:xfrm>
            <a:off x="6154345" y="5144338"/>
            <a:ext cx="5576938" cy="1207280"/>
            <a:chOff x="6154345" y="5144338"/>
            <a:chExt cx="5576938" cy="1207280"/>
          </a:xfrm>
        </p:grpSpPr>
        <p:grpSp>
          <p:nvGrpSpPr>
            <p:cNvPr id="56" name="组合 55"/>
            <p:cNvGrpSpPr/>
            <p:nvPr/>
          </p:nvGrpSpPr>
          <p:grpSpPr>
            <a:xfrm>
              <a:off x="6154345" y="5144338"/>
              <a:ext cx="5576938" cy="1207280"/>
              <a:chOff x="6178694" y="5129287"/>
              <a:chExt cx="5576938" cy="1207280"/>
            </a:xfrm>
          </p:grpSpPr>
          <p:grpSp>
            <p:nvGrpSpPr>
              <p:cNvPr id="52" name="组合 51"/>
              <p:cNvGrpSpPr/>
              <p:nvPr/>
            </p:nvGrpSpPr>
            <p:grpSpPr>
              <a:xfrm>
                <a:off x="6285134" y="5195905"/>
                <a:ext cx="5400963" cy="1072455"/>
                <a:chOff x="6285134" y="5193123"/>
                <a:chExt cx="5400963" cy="1072455"/>
              </a:xfrm>
            </p:grpSpPr>
            <mc:AlternateContent xmlns:mc="http://schemas.openxmlformats.org/markup-compatibility/2006" xmlns:a14="http://schemas.microsoft.com/office/drawing/2010/main">
              <mc:Choice Requires="a14">
                <p:sp>
                  <p:nvSpPr>
                    <p:cNvPr id="47" name="文本框 46"/>
                    <p:cNvSpPr txBox="1"/>
                    <p:nvPr/>
                  </p:nvSpPr>
                  <p:spPr>
                    <a:xfrm>
                      <a:off x="6334382" y="5193123"/>
                      <a:ext cx="3281794" cy="312650"/>
                    </a:xfrm>
                    <a:prstGeom prst="rect">
                      <a:avLst/>
                    </a:prstGeom>
                    <a:solidFill>
                      <a:schemeClr val="accent6">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6">
                                    <a:lumMod val="50000"/>
                                  </a:schemeClr>
                                </a:solidFill>
                                <a:latin typeface="Cambria Math" panose="02040503050406030204" pitchFamily="18" charset="0"/>
                              </a:rPr>
                              <m:t>𝐴</m:t>
                            </m:r>
                            <m:r>
                              <a:rPr lang="en-US" altLang="zh-CN" i="1">
                                <a:solidFill>
                                  <a:schemeClr val="accent6">
                                    <a:lumMod val="50000"/>
                                  </a:schemeClr>
                                </a:solidFill>
                                <a:latin typeface="Cambria Math" panose="02040503050406030204" pitchFamily="18" charset="0"/>
                              </a:rPr>
                              <m:t> = </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𝑝</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𝑞</m:t>
                                </m:r>
                              </m:e>
                            </m:d>
                            <m:r>
                              <a:rPr lang="en-US" altLang="zh-CN" i="1">
                                <a:solidFill>
                                  <a:schemeClr val="accent6">
                                    <a:lumMod val="50000"/>
                                  </a:schemeClr>
                                </a:solidFill>
                                <a:latin typeface="Cambria Math" panose="02040503050406030204" pitchFamily="18" charset="0"/>
                              </a:rPr>
                              <m:t>∧</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𝑟</m:t>
                                </m:r>
                                <m:r>
                                  <a:rPr lang="en-US" altLang="zh-CN" i="1">
                                    <a:solidFill>
                                      <a:schemeClr val="accent6">
                                        <a:lumMod val="50000"/>
                                      </a:schemeClr>
                                    </a:solidFill>
                                    <a:latin typeface="Cambria Math" panose="02040503050406030204" pitchFamily="18" charset="0"/>
                                  </a:rPr>
                                  <m:t>→</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𝑝</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𝑞</m:t>
                                    </m:r>
                                  </m:e>
                                </m:d>
                              </m:e>
                            </m:d>
                          </m:oMath>
                        </m:oMathPara>
                      </a14:m>
                      <a:endParaRPr lang="zh-CN" altLang="en-US"/>
                    </a:p>
                  </p:txBody>
                </p:sp>
              </mc:Choice>
              <mc:Fallback xmlns="">
                <p:sp>
                  <p:nvSpPr>
                    <p:cNvPr id="47" name="文本框 46"/>
                    <p:cNvSpPr txBox="1">
                      <a:spLocks noRot="1" noChangeAspect="1" noMove="1" noResize="1" noEditPoints="1" noAdjustHandles="1" noChangeArrowheads="1" noChangeShapeType="1" noTextEdit="1"/>
                    </p:cNvSpPr>
                    <p:nvPr/>
                  </p:nvSpPr>
                  <p:spPr>
                    <a:xfrm>
                      <a:off x="6334382" y="5193123"/>
                      <a:ext cx="3281794" cy="312650"/>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6285134" y="5952928"/>
                      <a:ext cx="3515794" cy="312650"/>
                    </a:xfrm>
                    <a:prstGeom prst="rect">
                      <a:avLst/>
                    </a:prstGeom>
                    <a:solidFill>
                      <a:schemeClr val="accent6">
                        <a:lumMod val="40000"/>
                        <a:lumOff val="6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6">
                                    <a:lumMod val="50000"/>
                                  </a:schemeClr>
                                </a:solidFill>
                                <a:latin typeface="Cambria Math" panose="02040503050406030204" pitchFamily="18" charset="0"/>
                              </a:rPr>
                              <m:t>𝐴</m:t>
                            </m:r>
                            <m:r>
                              <a:rPr lang="en-US" altLang="zh-CN" i="1" smtClean="0">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 </m:t>
                            </m:r>
                            <m:d>
                              <m:dPr>
                                <m:ctrlPr>
                                  <a:rPr lang="en-US" altLang="zh-CN" i="1" smtClean="0">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𝑝</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𝑞</m:t>
                                </m:r>
                              </m:e>
                            </m:d>
                            <m:r>
                              <a:rPr lang="en-US" altLang="zh-CN" i="1">
                                <a:solidFill>
                                  <a:schemeClr val="accent6">
                                    <a:lumMod val="50000"/>
                                  </a:schemeClr>
                                </a:solidFill>
                                <a:latin typeface="Cambria Math" panose="02040503050406030204" pitchFamily="18" charset="0"/>
                              </a:rPr>
                              <m:t>∧</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𝑟</m:t>
                                </m:r>
                                <m:r>
                                  <a:rPr lang="en-US" altLang="zh-CN" i="1">
                                    <a:solidFill>
                                      <a:schemeClr val="accent6">
                                        <a:lumMod val="50000"/>
                                      </a:schemeClr>
                                    </a:solidFill>
                                    <a:latin typeface="Cambria Math" panose="02040503050406030204" pitchFamily="18" charset="0"/>
                                  </a:rPr>
                                  <m:t>→</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𝑝</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𝑞</m:t>
                                    </m:r>
                                  </m:e>
                                </m:d>
                              </m:e>
                            </m:d>
                          </m:oMath>
                        </m:oMathPara>
                      </a14:m>
                      <a:endParaRPr lang="zh-CN" altLang="en-US"/>
                    </a:p>
                  </p:txBody>
                </p:sp>
              </mc:Choice>
              <mc:Fallback xmlns="">
                <p:sp>
                  <p:nvSpPr>
                    <p:cNvPr id="48" name="文本框 47"/>
                    <p:cNvSpPr txBox="1">
                      <a:spLocks noRot="1" noChangeAspect="1" noMove="1" noResize="1" noEditPoints="1" noAdjustHandles="1" noChangeArrowheads="1" noChangeShapeType="1" noTextEdit="1"/>
                    </p:cNvSpPr>
                    <p:nvPr/>
                  </p:nvSpPr>
                  <p:spPr>
                    <a:xfrm>
                      <a:off x="6285134" y="5952928"/>
                      <a:ext cx="3515794" cy="312650"/>
                    </a:xfrm>
                    <a:prstGeom prst="rect">
                      <a:avLst/>
                    </a:prstGeom>
                    <a:blipFill rotWithShape="1">
                      <a:blip r:embed="rId10"/>
                    </a:blipFill>
                  </p:spPr>
                  <p:txBody>
                    <a:bodyPr/>
                    <a:lstStyle/>
                    <a:p>
                      <a:r>
                        <a:rPr lang="zh-CN" altLang="en-US">
                          <a:noFill/>
                        </a:rPr>
                        <a:t> </a:t>
                      </a:r>
                    </a:p>
                  </p:txBody>
                </p:sp>
              </mc:Fallback>
            </mc:AlternateContent>
            <p:sp>
              <p:nvSpPr>
                <p:cNvPr id="49" name="箭头: 上下 48"/>
                <p:cNvSpPr/>
                <p:nvPr/>
              </p:nvSpPr>
              <p:spPr>
                <a:xfrm>
                  <a:off x="7932237" y="5532225"/>
                  <a:ext cx="121992" cy="394251"/>
                </a:xfrm>
                <a:prstGeom prst="up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p:cNvSpPr txBox="1"/>
                    <p:nvPr/>
                  </p:nvSpPr>
                  <p:spPr>
                    <a:xfrm>
                      <a:off x="8170303" y="5583596"/>
                      <a:ext cx="3515794" cy="246221"/>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sSup>
                            <m:sSupPr>
                              <m:ctrlPr>
                                <a:rPr lang="en-US" altLang="zh-CN" sz="1600" i="1" smtClean="0">
                                  <a:solidFill>
                                    <a:srgbClr val="C00000"/>
                                  </a:solidFill>
                                  <a:latin typeface="Cambria Math" panose="02040503050406030204" pitchFamily="18" charset="0"/>
                                </a:rPr>
                              </m:ctrlPr>
                            </m:sSupPr>
                            <m:e>
                              <m:r>
                                <a:rPr lang="en-US" altLang="zh-CN" sz="1600" i="1" smtClean="0">
                                  <a:solidFill>
                                    <a:srgbClr val="C00000"/>
                                  </a:solidFill>
                                  <a:latin typeface="Cambria Math" panose="02040503050406030204" pitchFamily="18" charset="0"/>
                                </a:rPr>
                                <m:t>𝐵</m:t>
                              </m:r>
                            </m:e>
                            <m:sup>
                              <m:r>
                                <a:rPr lang="en-US" altLang="zh-CN" sz="1600" i="1" smtClean="0">
                                  <a:solidFill>
                                    <a:srgbClr val="C00000"/>
                                  </a:solidFill>
                                  <a:latin typeface="Cambria Math" panose="02040503050406030204" pitchFamily="18" charset="0"/>
                                </a:rPr>
                                <m:t>′</m:t>
                              </m:r>
                            </m:sup>
                          </m:sSup>
                        </m:oMath>
                      </a14:m>
                      <a:r>
                        <a:rPr lang="zh-CN" altLang="en-US" sz="1600">
                          <a:solidFill>
                            <a:srgbClr val="C00000"/>
                          </a:solidFill>
                          <a:latin typeface="楷体" panose="02010609060101010101" pitchFamily="49" charset="-122"/>
                          <a:ea typeface="楷体" panose="02010609060101010101" pitchFamily="49" charset="-122"/>
                        </a:rPr>
                        <a:t>置换公式</a:t>
                      </a:r>
                      <a14:m>
                        <m:oMath xmlns:m="http://schemas.openxmlformats.org/officeDocument/2006/math">
                          <m:r>
                            <a:rPr lang="en-US" altLang="zh-CN" sz="1600" i="1" smtClean="0">
                              <a:solidFill>
                                <a:srgbClr val="C00000"/>
                              </a:solidFill>
                              <a:latin typeface="Cambria Math" panose="02040503050406030204" pitchFamily="18" charset="0"/>
                            </a:rPr>
                            <m:t>𝐵</m:t>
                          </m:r>
                        </m:oMath>
                      </a14:m>
                      <a:r>
                        <a:rPr lang="zh-CN" altLang="en-US" sz="1600">
                          <a:solidFill>
                            <a:srgbClr val="C0000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600" i="1" smtClean="0">
                              <a:solidFill>
                                <a:srgbClr val="C00000"/>
                              </a:solidFill>
                              <a:latin typeface="Cambria Math" panose="02040503050406030204" pitchFamily="18" charset="0"/>
                            </a:rPr>
                            <m:t>𝐴</m:t>
                          </m:r>
                        </m:oMath>
                      </a14:m>
                      <a:r>
                        <a:rPr lang="zh-CN" altLang="en-US" sz="1600">
                          <a:solidFill>
                            <a:srgbClr val="C00000"/>
                          </a:solidFill>
                          <a:latin typeface="楷体" panose="02010609060101010101" pitchFamily="49" charset="-122"/>
                          <a:ea typeface="楷体" panose="02010609060101010101" pitchFamily="49" charset="-122"/>
                        </a:rPr>
                        <a:t>的所有两处出现</a:t>
                      </a:r>
                      <a:endParaRPr lang="zh-CN" altLang="en-US" sz="1600">
                        <a:latin typeface="楷体" panose="02010609060101010101" pitchFamily="49" charset="-122"/>
                        <a:ea typeface="楷体" panose="02010609060101010101" pitchFamily="49" charset="-122"/>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8170303" y="5583596"/>
                      <a:ext cx="3515794" cy="246221"/>
                    </a:xfrm>
                    <a:prstGeom prst="rect">
                      <a:avLst/>
                    </a:prstGeom>
                    <a:blipFill rotWithShape="1">
                      <a:blip r:embed="rId11"/>
                    </a:blipFill>
                  </p:spPr>
                  <p:txBody>
                    <a:bodyPr/>
                    <a:lstStyle/>
                    <a:p>
                      <a:r>
                        <a:rPr lang="zh-CN" altLang="en-US">
                          <a:noFill/>
                        </a:rPr>
                        <a:t> </a:t>
                      </a:r>
                    </a:p>
                  </p:txBody>
                </p:sp>
              </mc:Fallback>
            </mc:AlternateContent>
          </p:grpSp>
          <p:sp>
            <p:nvSpPr>
              <p:cNvPr id="54" name="矩形: 圆角 53"/>
              <p:cNvSpPr/>
              <p:nvPr/>
            </p:nvSpPr>
            <p:spPr>
              <a:xfrm>
                <a:off x="6178694" y="5129287"/>
                <a:ext cx="5576938" cy="120728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58" name="文本框 57"/>
                <p:cNvSpPr txBox="1"/>
                <p:nvPr/>
              </p:nvSpPr>
              <p:spPr>
                <a:xfrm>
                  <a:off x="10141426" y="5925473"/>
                  <a:ext cx="1055040"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sSup>
                          <m:sSupPr>
                            <m:ctrlPr>
                              <a:rPr lang="en-US" altLang="zh-CN" i="1" smtClean="0">
                                <a:solidFill>
                                  <a:schemeClr val="accent6">
                                    <a:lumMod val="50000"/>
                                  </a:schemeClr>
                                </a:solidFill>
                                <a:latin typeface="Cambria Math" panose="02040503050406030204" pitchFamily="18" charset="0"/>
                              </a:rPr>
                            </m:ctrlPr>
                          </m:sSupPr>
                          <m:e>
                            <m:r>
                              <a:rPr lang="en-US" altLang="zh-CN" i="1" smtClean="0">
                                <a:latin typeface="Cambria Math" panose="02040503050406030204" pitchFamily="18" charset="0"/>
                              </a:rPr>
                              <m:t>𝐴</m:t>
                            </m:r>
                          </m:e>
                          <m:sup>
                            <m:r>
                              <a:rPr lang="en-US" altLang="zh-CN" i="1" smtClean="0">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m:t>
                            </m:r>
                          </m:sup>
                        </m:sSup>
                      </m:oMath>
                    </m:oMathPara>
                  </a14:m>
                  <a:endParaRPr lang="zh-CN" altLang="en-US"/>
                </a:p>
              </p:txBody>
            </p:sp>
          </mc:Choice>
          <mc:Fallback>
            <p:sp>
              <p:nvSpPr>
                <p:cNvPr id="58" name="文本框 57"/>
                <p:cNvSpPr txBox="1">
                  <a:spLocks noRot="1" noChangeAspect="1" noMove="1" noResize="1" noEditPoints="1" noAdjustHandles="1" noChangeArrowheads="1" noChangeShapeType="1" noTextEdit="1"/>
                </p:cNvSpPr>
                <p:nvPr/>
              </p:nvSpPr>
              <p:spPr>
                <a:xfrm>
                  <a:off x="10141426" y="5925473"/>
                  <a:ext cx="1055040" cy="369332"/>
                </a:xfrm>
                <a:prstGeom prst="rect">
                  <a:avLst/>
                </a:prstGeom>
                <a:blipFill>
                  <a:blip r:embed="rId12"/>
                  <a:stretch>
                    <a:fillRect/>
                  </a:stretch>
                </a:blipFill>
              </p:spPr>
              <p:txBody>
                <a:bodyPr/>
                <a:lstStyle/>
                <a:p>
                  <a:r>
                    <a:rPr lang="zh-CN"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9"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等值演算过程</a:t>
            </a:r>
          </a:p>
        </p:txBody>
      </p:sp>
      <mc:AlternateContent xmlns:mc="http://schemas.openxmlformats.org/markup-compatibility/2006">
        <mc:Choice xmlns:a14="http://schemas.microsoft.com/office/drawing/2010/main" Requires="a14">
          <p:sp>
            <p:nvSpPr>
              <p:cNvPr id="2" name="文本框 1"/>
              <p:cNvSpPr txBox="1"/>
              <p:nvPr/>
            </p:nvSpPr>
            <p:spPr>
              <a:xfrm>
                <a:off x="1426291" y="1103964"/>
                <a:ext cx="9339416" cy="1792863"/>
              </a:xfrm>
              <a:prstGeom prst="rect">
                <a:avLst/>
              </a:prstGeom>
              <a:solidFill>
                <a:schemeClr val="accent4">
                  <a:lumMod val="20000"/>
                  <a:lumOff val="80000"/>
                </a:schemeClr>
              </a:solidFill>
            </p:spPr>
            <p:txBody>
              <a:bodyPr wrap="none" rtlCol="0">
                <a:spAutoFit/>
              </a:bodyPr>
              <a:lstStyle/>
              <a:p>
                <a:pPr algn="ctr">
                  <a:lnSpc>
                    <a:spcPts val="3400"/>
                  </a:lnSpc>
                </a:pPr>
                <a:r>
                  <a:rPr lang="zh-CN" altLang="en-US" sz="2400" dirty="0">
                    <a:solidFill>
                      <a:srgbClr val="002060"/>
                    </a:solidFill>
                    <a:latin typeface="黑体" panose="02010609060101010101" pitchFamily="49" charset="-122"/>
                    <a:ea typeface="黑体" panose="02010609060101010101" pitchFamily="49" charset="-122"/>
                  </a:rPr>
                  <a:t>等值演算过程</a:t>
                </a:r>
                <a:endParaRPr lang="en-US" altLang="zh-CN" sz="2400" dirty="0">
                  <a:solidFill>
                    <a:srgbClr val="002060"/>
                  </a:solidFill>
                  <a:latin typeface="黑体" panose="02010609060101010101" pitchFamily="49" charset="-122"/>
                  <a:ea typeface="黑体" panose="02010609060101010101" pitchFamily="49" charset="-122"/>
                </a:endParaRPr>
              </a:p>
              <a:p>
                <a:pPr>
                  <a:lnSpc>
                    <a:spcPts val="3400"/>
                  </a:lnSpc>
                </a:pPr>
                <a:r>
                  <a:rPr lang="zh-CN" altLang="en-US" sz="2000" b="1" dirty="0">
                    <a:solidFill>
                      <a:schemeClr val="accent6">
                        <a:lumMod val="50000"/>
                      </a:schemeClr>
                    </a:solidFill>
                    <a:latin typeface="宋体" panose="02010600030101010101" pitchFamily="2" charset="-122"/>
                    <a:ea typeface="宋体" panose="02010600030101010101" pitchFamily="2" charset="-122"/>
                  </a:rPr>
                  <a:t>利用基本等值式模式的实例，为证明逻辑等值式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𝑩</m:t>
                    </m:r>
                  </m:oMath>
                </a14:m>
                <a:endParaRPr lang="zh-CN" altLang="en-US" sz="2000" b="1" dirty="0">
                  <a:solidFill>
                    <a:schemeClr val="accent6">
                      <a:lumMod val="50000"/>
                    </a:schemeClr>
                  </a:solidFill>
                  <a:latin typeface="宋体" panose="02010600030101010101" pitchFamily="2" charset="-122"/>
                  <a:ea typeface="宋体" panose="02010600030101010101" pitchFamily="2" charset="-122"/>
                </a:endParaRPr>
              </a:p>
              <a:p>
                <a:pPr marL="342900" indent="-342900">
                  <a:lnSpc>
                    <a:spcPts val="3400"/>
                  </a:lnSpc>
                  <a:buFont typeface="Arial" panose="020B0604020202020204" pitchFamily="34" charset="0"/>
                  <a:buChar char="•"/>
                </a:pPr>
                <a:r>
                  <a:rPr lang="zh-CN" altLang="en-US" sz="2400" b="1" dirty="0">
                    <a:solidFill>
                      <a:srgbClr val="C00000"/>
                    </a:solidFill>
                    <a:latin typeface="楷体" panose="02010609060101010101" pitchFamily="49" charset="-122"/>
                    <a:ea typeface="楷体" panose="02010609060101010101" pitchFamily="49" charset="-122"/>
                  </a:rPr>
                  <a:t>只要将</a:t>
                </a:r>
                <a14:m>
                  <m:oMath xmlns:m="http://schemas.openxmlformats.org/officeDocument/2006/math">
                    <m:r>
                      <a:rPr lang="en-US" altLang="zh-CN" sz="2400" b="1" i="1" smtClean="0">
                        <a:solidFill>
                          <a:srgbClr val="C00000"/>
                        </a:solidFill>
                        <a:latin typeface="Cambria Math" panose="02040503050406030204" pitchFamily="18" charset="0"/>
                      </a:rPr>
                      <m:t>𝑨</m:t>
                    </m:r>
                  </m:oMath>
                </a14:m>
                <a:r>
                  <a:rPr lang="zh-CN" altLang="en-US" sz="2400" b="1" dirty="0">
                    <a:solidFill>
                      <a:srgbClr val="C00000"/>
                    </a:solidFill>
                    <a:latin typeface="楷体" panose="02010609060101010101" pitchFamily="49" charset="-122"/>
                    <a:ea typeface="楷体" panose="02010609060101010101" pitchFamily="49" charset="-122"/>
                  </a:rPr>
                  <a:t>变换为与它等值的</a:t>
                </a:r>
                <a14:m>
                  <m:oMath xmlns:m="http://schemas.openxmlformats.org/officeDocument/2006/math">
                    <m:r>
                      <a:rPr lang="en-US" altLang="zh-CN" sz="2400" b="1" i="1" smtClean="0">
                        <a:solidFill>
                          <a:srgbClr val="C00000"/>
                        </a:solidFill>
                        <a:latin typeface="Cambria Math" panose="02040503050406030204" pitchFamily="18" charset="0"/>
                      </a:rPr>
                      <m:t>𝑨</m:t>
                    </m:r>
                    <m:r>
                      <a:rPr lang="en-US" altLang="zh-CN" sz="2400" b="1" i="1" smtClean="0">
                        <a:solidFill>
                          <a:srgbClr val="C00000"/>
                        </a:solidFill>
                        <a:latin typeface="Cambria Math" panose="02040503050406030204" pitchFamily="18" charset="0"/>
                      </a:rPr>
                      <m:t>′</m:t>
                    </m:r>
                  </m:oMath>
                </a14:m>
                <a:r>
                  <a:rPr lang="zh-CN" altLang="en-US" sz="2400" b="1" dirty="0">
                    <a:solidFill>
                      <a:srgbClr val="C00000"/>
                    </a:solidFill>
                    <a:latin typeface="楷体" panose="02010609060101010101" pitchFamily="49" charset="-122"/>
                    <a:ea typeface="楷体" panose="02010609060101010101" pitchFamily="49" charset="-122"/>
                  </a:rPr>
                  <a:t>，再变换为</a:t>
                </a:r>
                <a14:m>
                  <m:oMath xmlns:m="http://schemas.openxmlformats.org/officeDocument/2006/math">
                    <m:r>
                      <a:rPr lang="en-US" altLang="zh-CN" sz="2400" b="1" i="1" smtClean="0">
                        <a:solidFill>
                          <a:srgbClr val="C00000"/>
                        </a:solidFill>
                        <a:latin typeface="Cambria Math" panose="02040503050406030204" pitchFamily="18" charset="0"/>
                      </a:rPr>
                      <m:t>𝑨</m:t>
                    </m:r>
                    <m:r>
                      <a:rPr lang="en-US" altLang="zh-CN" sz="2400" b="1" i="1" smtClean="0">
                        <a:solidFill>
                          <a:srgbClr val="C00000"/>
                        </a:solidFill>
                        <a:latin typeface="Cambria Math" panose="02040503050406030204" pitchFamily="18" charset="0"/>
                      </a:rPr>
                      <m:t>′′</m:t>
                    </m:r>
                  </m:oMath>
                </a14:m>
                <a:r>
                  <a:rPr lang="zh-CN" altLang="en-US" sz="2400" b="1" dirty="0">
                    <a:solidFill>
                      <a:srgbClr val="C00000"/>
                    </a:solidFill>
                    <a:latin typeface="楷体" panose="02010609060101010101" pitchFamily="49" charset="-122"/>
                    <a:ea typeface="楷体" panose="02010609060101010101" pitchFamily="49" charset="-122"/>
                  </a:rPr>
                  <a:t>等等，一直到变换为</a:t>
                </a:r>
                <a14:m>
                  <m:oMath xmlns:m="http://schemas.openxmlformats.org/officeDocument/2006/math">
                    <m:r>
                      <a:rPr lang="en-US" altLang="zh-CN" sz="2400" b="1" i="1" smtClean="0">
                        <a:solidFill>
                          <a:srgbClr val="C00000"/>
                        </a:solidFill>
                        <a:latin typeface="Cambria Math" panose="02040503050406030204" pitchFamily="18" charset="0"/>
                      </a:rPr>
                      <m:t>𝑩</m:t>
                    </m:r>
                  </m:oMath>
                </a14:m>
                <a:endParaRPr lang="en-US" altLang="zh-CN" sz="2400" b="1" dirty="0">
                  <a:solidFill>
                    <a:srgbClr val="C00000"/>
                  </a:solidFill>
                  <a:latin typeface="楷体" panose="02010609060101010101" pitchFamily="49" charset="-122"/>
                  <a:ea typeface="楷体" panose="02010609060101010101" pitchFamily="49" charset="-122"/>
                </a:endParaRPr>
              </a:p>
              <a:p>
                <a:pPr marL="342900" indent="-342900">
                  <a:lnSpc>
                    <a:spcPts val="3400"/>
                  </a:lnSpc>
                  <a:buFont typeface="Arial" panose="020B0604020202020204" pitchFamily="34" charset="0"/>
                  <a:buChar char="•"/>
                </a:pPr>
                <a:r>
                  <a:rPr lang="zh-CN" altLang="en-US" sz="2400" b="1" dirty="0">
                    <a:solidFill>
                      <a:srgbClr val="C00000"/>
                    </a:solidFill>
                    <a:latin typeface="楷体" panose="02010609060101010101" pitchFamily="49" charset="-122"/>
                    <a:ea typeface="楷体" panose="02010609060101010101" pitchFamily="49" charset="-122"/>
                  </a:rPr>
                  <a:t>或从</a:t>
                </a:r>
                <a14:m>
                  <m:oMath xmlns:m="http://schemas.openxmlformats.org/officeDocument/2006/math">
                    <m:r>
                      <a:rPr lang="en-US" altLang="zh-CN" sz="2400" b="1" i="1" smtClean="0">
                        <a:solidFill>
                          <a:srgbClr val="C00000"/>
                        </a:solidFill>
                        <a:latin typeface="Cambria Math" panose="02040503050406030204" pitchFamily="18" charset="0"/>
                      </a:rPr>
                      <m:t>𝑩</m:t>
                    </m:r>
                  </m:oMath>
                </a14:m>
                <a:r>
                  <a:rPr lang="zh-CN" altLang="en-US" sz="2400" b="1" dirty="0">
                    <a:solidFill>
                      <a:srgbClr val="C00000"/>
                    </a:solidFill>
                    <a:latin typeface="楷体" panose="02010609060101010101" pitchFamily="49" charset="-122"/>
                    <a:ea typeface="楷体" panose="02010609060101010101" pitchFamily="49" charset="-122"/>
                  </a:rPr>
                  <a:t>等值变换到</a:t>
                </a:r>
                <a14:m>
                  <m:oMath xmlns:m="http://schemas.openxmlformats.org/officeDocument/2006/math">
                    <m:r>
                      <a:rPr lang="en-US" altLang="zh-CN" sz="2400" b="1" i="1" smtClean="0">
                        <a:solidFill>
                          <a:srgbClr val="C00000"/>
                        </a:solidFill>
                        <a:latin typeface="Cambria Math" panose="02040503050406030204" pitchFamily="18" charset="0"/>
                      </a:rPr>
                      <m:t>𝑨</m:t>
                    </m:r>
                  </m:oMath>
                </a14:m>
                <a:r>
                  <a:rPr lang="zh-CN" altLang="en-US" sz="2400" b="1" dirty="0">
                    <a:solidFill>
                      <a:srgbClr val="C00000"/>
                    </a:solidFill>
                    <a:latin typeface="楷体" panose="02010609060101010101" pitchFamily="49" charset="-122"/>
                    <a:ea typeface="楷体" panose="02010609060101010101" pitchFamily="49" charset="-122"/>
                  </a:rPr>
                  <a:t>，或将</a:t>
                </a:r>
                <a14:m>
                  <m:oMath xmlns:m="http://schemas.openxmlformats.org/officeDocument/2006/math">
                    <m:r>
                      <a:rPr lang="en-US" altLang="zh-CN" sz="2400" b="1" i="1" smtClean="0">
                        <a:solidFill>
                          <a:srgbClr val="C00000"/>
                        </a:solidFill>
                        <a:latin typeface="Cambria Math" panose="02040503050406030204" pitchFamily="18" charset="0"/>
                      </a:rPr>
                      <m:t>𝑨</m:t>
                    </m:r>
                  </m:oMath>
                </a14:m>
                <a:r>
                  <a:rPr lang="zh-CN" altLang="en-US" sz="2400" b="1" dirty="0">
                    <a:solidFill>
                      <a:srgbClr val="C00000"/>
                    </a:solidFill>
                    <a:latin typeface="楷体" panose="02010609060101010101" pitchFamily="49" charset="-122"/>
                    <a:ea typeface="楷体" panose="02010609060101010101" pitchFamily="49" charset="-122"/>
                  </a:rPr>
                  <a:t>和</a:t>
                </a:r>
                <a14:m>
                  <m:oMath xmlns:m="http://schemas.openxmlformats.org/officeDocument/2006/math">
                    <m:r>
                      <a:rPr lang="en-US" altLang="zh-CN" sz="2400" b="1" i="1" smtClean="0">
                        <a:solidFill>
                          <a:srgbClr val="C00000"/>
                        </a:solidFill>
                        <a:latin typeface="Cambria Math" panose="02040503050406030204" pitchFamily="18" charset="0"/>
                      </a:rPr>
                      <m:t>𝑩</m:t>
                    </m:r>
                  </m:oMath>
                </a14:m>
                <a:r>
                  <a:rPr lang="zh-CN" altLang="en-US" sz="2400" b="1" dirty="0">
                    <a:solidFill>
                      <a:srgbClr val="C00000"/>
                    </a:solidFill>
                    <a:latin typeface="楷体" panose="02010609060101010101" pitchFamily="49" charset="-122"/>
                    <a:ea typeface="楷体" panose="02010609060101010101" pitchFamily="49" charset="-122"/>
                  </a:rPr>
                  <a:t>都等值变换为</a:t>
                </a:r>
                <a14:m>
                  <m:oMath xmlns:m="http://schemas.openxmlformats.org/officeDocument/2006/math">
                    <m:r>
                      <a:rPr lang="en-US" altLang="zh-CN" sz="2400" b="1" i="1" smtClean="0">
                        <a:solidFill>
                          <a:srgbClr val="C00000"/>
                        </a:solidFill>
                        <a:latin typeface="Cambria Math" panose="02040503050406030204" pitchFamily="18" charset="0"/>
                      </a:rPr>
                      <m:t>𝑪</m:t>
                    </m:r>
                  </m:oMath>
                </a14:m>
                <a:endParaRPr lang="zh-CN" altLang="en-US" sz="2400" b="1" dirty="0">
                  <a:solidFill>
                    <a:srgbClr val="C00000"/>
                  </a:solidFill>
                  <a:latin typeface="楷体" panose="02010609060101010101" pitchFamily="49" charset="-122"/>
                  <a:ea typeface="楷体" panose="02010609060101010101" pitchFamily="49"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426291" y="1103964"/>
                <a:ext cx="9339416" cy="1792863"/>
              </a:xfrm>
              <a:prstGeom prst="rect">
                <a:avLst/>
              </a:prstGeom>
              <a:blipFill>
                <a:blip r:embed="rId2"/>
                <a:stretch>
                  <a:fillRect l="-914" t="-2381" b="-64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3598150" y="3084654"/>
                <a:ext cx="5088650" cy="1323439"/>
              </a:xfrm>
              <a:prstGeom prst="rect">
                <a:avLst/>
              </a:prstGeom>
              <a:solidFill>
                <a:schemeClr val="accent5">
                  <a:lumMod val="20000"/>
                  <a:lumOff val="80000"/>
                </a:schemeClr>
              </a:solidFill>
            </p:spPr>
            <p:txBody>
              <a:bodyPr wrap="square" rtlCol="0">
                <a:spAutoFit/>
              </a:bodyPr>
              <a:lstStyle/>
              <a:p>
                <a:pPr algn="ctr"/>
                <a:r>
                  <a:rPr lang="zh-CN" altLang="en-US" sz="2000" b="1" dirty="0">
                    <a:solidFill>
                      <a:srgbClr val="002060"/>
                    </a:solidFill>
                  </a:rPr>
                  <a:t>逻辑等值的自反性、对称性和传递性</a:t>
                </a:r>
                <a:endParaRPr lang="en-US" altLang="zh-CN" sz="2000" b="1" dirty="0">
                  <a:solidFill>
                    <a:srgbClr val="002060"/>
                  </a:solidFill>
                </a:endParaRPr>
              </a:p>
              <a:p>
                <a:pPr marL="342900" indent="-342900">
                  <a:buFont typeface="Arial" panose="020B0604020202020204" pitchFamily="34" charset="0"/>
                  <a:buChar char="•"/>
                </a:pPr>
                <a:r>
                  <a:rPr lang="zh-CN" altLang="en-US" sz="2000" b="1" dirty="0">
                    <a:solidFill>
                      <a:schemeClr val="accent6">
                        <a:lumMod val="50000"/>
                      </a:schemeClr>
                    </a:solidFill>
                    <a:latin typeface="楷体" panose="02010609060101010101" pitchFamily="49" charset="-122"/>
                    <a:ea typeface="楷体" panose="02010609060101010101" pitchFamily="49" charset="-122"/>
                  </a:rPr>
                  <a:t>自反性：</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𝑨</m:t>
                    </m:r>
                  </m:oMath>
                </a14:m>
                <a:endParaRPr lang="zh-CN" altLang="en-US" sz="2000" b="1" dirty="0">
                  <a:solidFill>
                    <a:schemeClr val="accent6">
                      <a:lumMod val="50000"/>
                    </a:schemeClr>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b="1" dirty="0">
                    <a:solidFill>
                      <a:schemeClr val="accent6">
                        <a:lumMod val="50000"/>
                      </a:schemeClr>
                    </a:solidFill>
                    <a:latin typeface="楷体" panose="02010609060101010101" pitchFamily="49" charset="-122"/>
                    <a:ea typeface="楷体" panose="02010609060101010101" pitchFamily="49" charset="-122"/>
                  </a:rPr>
                  <a:t>对称性：若</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𝑩</m:t>
                    </m:r>
                  </m:oMath>
                </a14:m>
                <a:r>
                  <a:rPr lang="zh-CN" altLang="en-US" sz="2000" b="1" dirty="0">
                    <a:solidFill>
                      <a:schemeClr val="accent6">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𝑩</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𝑨</m:t>
                    </m:r>
                  </m:oMath>
                </a14:m>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b="1" dirty="0">
                    <a:solidFill>
                      <a:schemeClr val="accent6">
                        <a:lumMod val="50000"/>
                      </a:schemeClr>
                    </a:solidFill>
                    <a:latin typeface="楷体" panose="02010609060101010101" pitchFamily="49" charset="-122"/>
                    <a:ea typeface="楷体" panose="02010609060101010101" pitchFamily="49" charset="-122"/>
                  </a:rPr>
                  <a:t>传递性：若</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𝑩</m:t>
                    </m:r>
                  </m:oMath>
                </a14:m>
                <a:r>
                  <a:rPr lang="zh-CN" altLang="en-US" sz="2000" b="1" dirty="0">
                    <a:solidFill>
                      <a:schemeClr val="accent6">
                        <a:lumMod val="50000"/>
                      </a:schemeClr>
                    </a:solidFill>
                    <a:latin typeface="楷体" panose="02010609060101010101" pitchFamily="49" charset="-122"/>
                    <a:ea typeface="楷体" panose="02010609060101010101" pitchFamily="49" charset="-122"/>
                  </a:rPr>
                  <a:t>且</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𝑩</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𝑪</m:t>
                    </m:r>
                  </m:oMath>
                </a14:m>
                <a:r>
                  <a:rPr lang="zh-CN" altLang="en-US" sz="2000" b="1" dirty="0">
                    <a:solidFill>
                      <a:schemeClr val="accent6">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𝑪</m:t>
                    </m:r>
                  </m:oMath>
                </a14:m>
                <a:endParaRPr lang="zh-CN" altLang="en-US" sz="2000" b="1" dirty="0">
                  <a:solidFill>
                    <a:schemeClr val="accent6">
                      <a:lumMod val="50000"/>
                    </a:schemeClr>
                  </a:solidFill>
                  <a:latin typeface="楷体" panose="02010609060101010101" pitchFamily="49" charset="-122"/>
                  <a:ea typeface="楷体" panose="02010609060101010101" pitchFamily="49"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3598150" y="3084654"/>
                <a:ext cx="5088650" cy="1323439"/>
              </a:xfrm>
              <a:prstGeom prst="rect">
                <a:avLst/>
              </a:prstGeom>
              <a:blipFill>
                <a:blip r:embed="rId3"/>
                <a:stretch>
                  <a:fillRect l="-1078" t="-2304" b="-69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3598150" y="4472142"/>
                <a:ext cx="5088650" cy="1652055"/>
              </a:xfrm>
              <a:prstGeom prst="rect">
                <a:avLst/>
              </a:prstGeom>
              <a:solidFill>
                <a:schemeClr val="accent5">
                  <a:lumMod val="20000"/>
                  <a:lumOff val="80000"/>
                </a:schemeClr>
              </a:solidFill>
            </p:spPr>
            <p:txBody>
              <a:bodyPr wrap="square" rtlCol="0">
                <a:spAutoFit/>
              </a:bodyPr>
              <a:lstStyle/>
              <a:p>
                <a:pPr algn="ctr"/>
                <a:r>
                  <a:rPr lang="zh-CN" altLang="en-US" sz="2000" b="1">
                    <a:solidFill>
                      <a:srgbClr val="002060"/>
                    </a:solidFill>
                  </a:rPr>
                  <a:t>逻辑等值与逻辑运算</a:t>
                </a:r>
                <a:endParaRPr lang="en-US" altLang="zh-CN" sz="2000" b="1">
                  <a:solidFill>
                    <a:srgbClr val="002060"/>
                  </a:solidFill>
                </a:endParaRPr>
              </a:p>
              <a:p>
                <a:r>
                  <a:rPr lang="zh-CN" altLang="en-US" sz="2000" b="1">
                    <a:solidFill>
                      <a:schemeClr val="accent6">
                        <a:lumMod val="50000"/>
                      </a:schemeClr>
                    </a:solidFill>
                    <a:latin typeface="宋体" panose="02010600030101010101" pitchFamily="2" charset="-122"/>
                    <a:ea typeface="宋体" panose="02010600030101010101" pitchFamily="2" charset="-122"/>
                  </a:rPr>
                  <a:t>若</a:t>
                </a:r>
                <a14:m>
                  <m:oMath xmlns:m="http://schemas.openxmlformats.org/officeDocument/2006/math">
                    <m:r>
                      <a:rPr lang="en-US" altLang="zh-CN" sz="2000" b="1" i="1">
                        <a:solidFill>
                          <a:schemeClr val="accent6">
                            <a:lumMod val="50000"/>
                          </a:schemeClr>
                        </a:solidFill>
                        <a:latin typeface="Cambria Math" panose="02040503050406030204" pitchFamily="18" charset="0"/>
                        <a:ea typeface="宋体" panose="02010600030101010101" pitchFamily="2" charset="-122"/>
                      </a:rPr>
                      <m:t>𝑨</m:t>
                    </m:r>
                    <m:r>
                      <a:rPr lang="en-US" altLang="zh-CN" sz="2000" b="1" i="1">
                        <a:solidFill>
                          <a:schemeClr val="accent6">
                            <a:lumMod val="50000"/>
                          </a:schemeClr>
                        </a:solidFill>
                        <a:latin typeface="Cambria Math" panose="02040503050406030204" pitchFamily="18" charset="0"/>
                        <a:ea typeface="宋体" panose="02010600030101010101" pitchFamily="2" charset="-122"/>
                      </a:rPr>
                      <m:t>≡</m:t>
                    </m:r>
                    <m:r>
                      <a:rPr lang="en-US" altLang="zh-CN" sz="2000" b="1" i="1">
                        <a:solidFill>
                          <a:schemeClr val="accent6">
                            <a:lumMod val="50000"/>
                          </a:schemeClr>
                        </a:solidFill>
                        <a:latin typeface="Cambria Math" panose="02040503050406030204" pitchFamily="18" charset="0"/>
                        <a:ea typeface="宋体" panose="02010600030101010101" pitchFamily="2" charset="-122"/>
                      </a:rPr>
                      <m:t>𝑨</m:t>
                    </m:r>
                    <m:r>
                      <a:rPr lang="en-US" altLang="zh-CN" sz="2000" b="1" i="1">
                        <a:solidFill>
                          <a:schemeClr val="accent6">
                            <a:lumMod val="50000"/>
                          </a:schemeClr>
                        </a:solidFill>
                        <a:latin typeface="Cambria Math" panose="02040503050406030204" pitchFamily="18" charset="0"/>
                        <a:ea typeface="宋体" panose="02010600030101010101" pitchFamily="2" charset="-122"/>
                      </a:rPr>
                      <m:t>′</m:t>
                    </m:r>
                  </m:oMath>
                </a14:m>
                <a:r>
                  <a:rPr lang="zh-CN" altLang="en-US" sz="2000" b="1">
                    <a:solidFill>
                      <a:schemeClr val="accent6">
                        <a:lumMod val="50000"/>
                      </a:schemeClr>
                    </a:solidFill>
                    <a:latin typeface="Cambria Math" panose="02040503050406030204" pitchFamily="18" charset="0"/>
                    <a:ea typeface="宋体" panose="02010600030101010101" pitchFamily="2" charset="-122"/>
                  </a:rPr>
                  <a:t>且</a:t>
                </a:r>
                <a14:m>
                  <m:oMath xmlns:m="http://schemas.openxmlformats.org/officeDocument/2006/math">
                    <m:r>
                      <a:rPr lang="en-US" altLang="zh-CN" sz="2000" b="1" i="1">
                        <a:solidFill>
                          <a:schemeClr val="accent6">
                            <a:lumMod val="50000"/>
                          </a:schemeClr>
                        </a:solidFill>
                        <a:latin typeface="Cambria Math" panose="02040503050406030204" pitchFamily="18" charset="0"/>
                        <a:ea typeface="宋体" panose="02010600030101010101" pitchFamily="2" charset="-122"/>
                      </a:rPr>
                      <m:t>𝑩</m:t>
                    </m:r>
                    <m:r>
                      <a:rPr lang="en-US" altLang="zh-CN" sz="2000" b="1" i="1">
                        <a:solidFill>
                          <a:schemeClr val="accent6">
                            <a:lumMod val="50000"/>
                          </a:schemeClr>
                        </a:solidFill>
                        <a:latin typeface="Cambria Math" panose="02040503050406030204" pitchFamily="18" charset="0"/>
                        <a:ea typeface="宋体" panose="02010600030101010101" pitchFamily="2" charset="-122"/>
                      </a:rPr>
                      <m:t>≡</m:t>
                    </m:r>
                    <m:sSup>
                      <m:sSupPr>
                        <m:ctrlPr>
                          <a:rPr lang="en-US" altLang="zh-CN" sz="2000" b="1" i="1">
                            <a:solidFill>
                              <a:schemeClr val="accent6">
                                <a:lumMod val="50000"/>
                              </a:schemeClr>
                            </a:solidFill>
                            <a:latin typeface="Cambria Math" panose="02040503050406030204" pitchFamily="18" charset="0"/>
                            <a:ea typeface="宋体" panose="02010600030101010101" pitchFamily="2" charset="-122"/>
                          </a:rPr>
                        </m:ctrlPr>
                      </m:sSupPr>
                      <m:e>
                        <m:r>
                          <a:rPr lang="en-US" altLang="zh-CN" sz="2000" b="1" i="1">
                            <a:solidFill>
                              <a:schemeClr val="accent6">
                                <a:lumMod val="50000"/>
                              </a:schemeClr>
                            </a:solidFill>
                            <a:latin typeface="Cambria Math" panose="02040503050406030204" pitchFamily="18" charset="0"/>
                            <a:ea typeface="宋体" panose="02010600030101010101" pitchFamily="2" charset="-122"/>
                          </a:rPr>
                          <m:t>𝑩</m:t>
                        </m:r>
                      </m:e>
                      <m:sup>
                        <m:r>
                          <a:rPr lang="en-US" altLang="zh-CN" sz="2000" b="1" i="1">
                            <a:solidFill>
                              <a:schemeClr val="accent6">
                                <a:lumMod val="50000"/>
                              </a:schemeClr>
                            </a:solidFill>
                            <a:latin typeface="Cambria Math" panose="02040503050406030204" pitchFamily="18" charset="0"/>
                            <a:ea typeface="宋体" panose="02010600030101010101" pitchFamily="2" charset="-122"/>
                          </a:rPr>
                          <m:t>′</m:t>
                        </m:r>
                      </m:sup>
                    </m:sSup>
                  </m:oMath>
                </a14:m>
                <a:r>
                  <a:rPr lang="zh-CN" altLang="en-US" sz="2000" b="1">
                    <a:solidFill>
                      <a:schemeClr val="accent6">
                        <a:lumMod val="50000"/>
                      </a:schemeClr>
                    </a:solidFill>
                    <a:latin typeface="Cambria Math" panose="02040503050406030204" pitchFamily="18" charset="0"/>
                    <a:ea typeface="宋体" panose="02010600030101010101" pitchFamily="2" charset="-122"/>
                  </a:rPr>
                  <a:t>，则</a:t>
                </a:r>
                <a:endParaRPr lang="en-US" altLang="zh-CN" sz="2000" b="1">
                  <a:solidFill>
                    <a:schemeClr val="accent6">
                      <a:lumMod val="50000"/>
                    </a:schemeClr>
                  </a:solidFill>
                  <a:latin typeface="Cambria Math" panose="02040503050406030204" pitchFamily="18" charset="0"/>
                  <a:ea typeface="宋体" panose="02010600030101010101" pitchFamily="2" charset="-122"/>
                </a:endParaRPr>
              </a:p>
              <a:p>
                <a:pPr marL="342900" indent="-342900">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oMath>
                </a14:m>
                <a:endParaRPr lang="zh-CN" altLang="en-US" sz="2000" b="1">
                  <a:solidFill>
                    <a:schemeClr val="accent2">
                      <a:lumMod val="50000"/>
                    </a:schemeClr>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 ≡</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𝑨</m:t>
                        </m:r>
                      </m:e>
                      <m:sup>
                        <m:r>
                          <a:rPr lang="en-US" altLang="zh-CN" sz="2000" b="1" i="1" smtClean="0">
                            <a:solidFill>
                              <a:schemeClr val="accent2">
                                <a:lumMod val="50000"/>
                              </a:schemeClr>
                            </a:solidFill>
                            <a:latin typeface="Cambria Math" panose="02040503050406030204" pitchFamily="18" charset="0"/>
                          </a:rPr>
                          <m:t>′</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latin typeface="楷体" panose="02010609060101010101" pitchFamily="49" charset="-122"/>
                    <a:ea typeface="楷体" panose="02010609060101010101" pitchFamily="49" charset="-122"/>
                  </a:rPr>
                  <a:t>,</a:t>
                </a:r>
                <a:r>
                  <a:rPr lang="en-US" altLang="zh-CN" sz="2000" b="1">
                    <a:solidFill>
                      <a:schemeClr val="accent2">
                        <a:lumMod val="50000"/>
                      </a:schemeClr>
                    </a:solidFill>
                  </a:rPr>
                  <a:t> </a:t>
                </a:r>
                <a14:m>
                  <m:oMath xmlns:m="http://schemas.openxmlformats.org/officeDocument/2006/math">
                    <m:r>
                      <a:rPr lang="en-US" altLang="zh-CN" sz="2000" b="1" i="1">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m:t>
                    </m:r>
                    <m:sSup>
                      <m:sSupPr>
                        <m:ctrlPr>
                          <a:rPr lang="en-US" altLang="zh-CN" sz="2000" b="1" i="1">
                            <a:solidFill>
                              <a:schemeClr val="accent2">
                                <a:lumMod val="50000"/>
                              </a:schemeClr>
                            </a:solidFill>
                            <a:latin typeface="Cambria Math" panose="02040503050406030204" pitchFamily="18" charset="0"/>
                          </a:rPr>
                        </m:ctrlPr>
                      </m:sSupPr>
                      <m:e>
                        <m:r>
                          <a:rPr lang="en-US" altLang="zh-CN" sz="2000" b="1" i="1">
                            <a:solidFill>
                              <a:schemeClr val="accent2">
                                <a:lumMod val="50000"/>
                              </a:schemeClr>
                            </a:solidFill>
                            <a:latin typeface="Cambria Math" panose="02040503050406030204" pitchFamily="18" charset="0"/>
                          </a:rPr>
                          <m:t>𝑨</m:t>
                        </m:r>
                      </m:e>
                      <m:sup>
                        <m:r>
                          <a:rPr lang="en-US" altLang="zh-CN" sz="2000" b="1" i="1">
                            <a:solidFill>
                              <a:schemeClr val="accent2">
                                <a:lumMod val="50000"/>
                              </a:schemeClr>
                            </a:solidFill>
                            <a:latin typeface="Cambria Math" panose="02040503050406030204" pitchFamily="18" charset="0"/>
                          </a:rPr>
                          <m:t>′</m:t>
                        </m:r>
                      </m:sup>
                    </m:sSup>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latin typeface="楷体" panose="02010609060101010101" pitchFamily="49" charset="-122"/>
                    <a:ea typeface="楷体" panose="02010609060101010101" pitchFamily="49" charset="-122"/>
                  </a:rPr>
                  <a:t> </a:t>
                </a:r>
              </a:p>
              <a:p>
                <a:pPr marL="342900" indent="-342900">
                  <a:buFont typeface="Arial" panose="020B0604020202020204" pitchFamily="34" charset="0"/>
                  <a:buChar char="•"/>
                </a:pPr>
                <a14:m>
                  <m:oMath xmlns:m="http://schemas.openxmlformats.org/officeDocument/2006/math">
                    <m:r>
                      <a:rPr lang="en-US" altLang="zh-CN" sz="2000" b="1" i="1">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m:t>
                    </m:r>
                    <m:sSup>
                      <m:sSupPr>
                        <m:ctrlPr>
                          <a:rPr lang="en-US" altLang="zh-CN" sz="2000" b="1" i="1">
                            <a:solidFill>
                              <a:schemeClr val="accent2">
                                <a:lumMod val="50000"/>
                              </a:schemeClr>
                            </a:solidFill>
                            <a:latin typeface="Cambria Math" panose="02040503050406030204" pitchFamily="18" charset="0"/>
                          </a:rPr>
                        </m:ctrlPr>
                      </m:sSupPr>
                      <m:e>
                        <m:r>
                          <a:rPr lang="en-US" altLang="zh-CN" sz="2000" b="1" i="1">
                            <a:solidFill>
                              <a:schemeClr val="accent2">
                                <a:lumMod val="50000"/>
                              </a:schemeClr>
                            </a:solidFill>
                            <a:latin typeface="Cambria Math" panose="02040503050406030204" pitchFamily="18" charset="0"/>
                          </a:rPr>
                          <m:t>𝑨</m:t>
                        </m:r>
                      </m:e>
                      <m:sup>
                        <m:r>
                          <a:rPr lang="en-US" altLang="zh-CN" sz="2000" b="1" i="1">
                            <a:solidFill>
                              <a:schemeClr val="accent2">
                                <a:lumMod val="50000"/>
                              </a:schemeClr>
                            </a:solidFill>
                            <a:latin typeface="Cambria Math" panose="02040503050406030204" pitchFamily="18" charset="0"/>
                          </a:rPr>
                          <m:t>′</m:t>
                        </m:r>
                      </m:sup>
                    </m:sSup>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latin typeface="楷体" panose="02010609060101010101" pitchFamily="49" charset="-122"/>
                    <a:ea typeface="楷体" panose="02010609060101010101" pitchFamily="49" charset="-122"/>
                  </a:rPr>
                  <a:t>,</a:t>
                </a:r>
                <a:r>
                  <a:rPr lang="en-US" altLang="zh-CN" sz="2000" b="1">
                    <a:solidFill>
                      <a:schemeClr val="accent2">
                        <a:lumMod val="50000"/>
                      </a:schemeClr>
                    </a:solidFill>
                  </a:rPr>
                  <a:t> </a:t>
                </a:r>
                <a14:m>
                  <m:oMath xmlns:m="http://schemas.openxmlformats.org/officeDocument/2006/math">
                    <m:r>
                      <a:rPr lang="en-US" altLang="zh-CN" sz="2000" b="1" i="1">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m:t>
                    </m:r>
                    <m:sSup>
                      <m:sSupPr>
                        <m:ctrlPr>
                          <a:rPr lang="en-US" altLang="zh-CN" sz="2000" b="1" i="1">
                            <a:solidFill>
                              <a:schemeClr val="accent2">
                                <a:lumMod val="50000"/>
                              </a:schemeClr>
                            </a:solidFill>
                            <a:latin typeface="Cambria Math" panose="02040503050406030204" pitchFamily="18" charset="0"/>
                          </a:rPr>
                        </m:ctrlPr>
                      </m:sSupPr>
                      <m:e>
                        <m:r>
                          <a:rPr lang="en-US" altLang="zh-CN" sz="2000" b="1" i="1">
                            <a:solidFill>
                              <a:schemeClr val="accent2">
                                <a:lumMod val="50000"/>
                              </a:schemeClr>
                            </a:solidFill>
                            <a:latin typeface="Cambria Math" panose="02040503050406030204" pitchFamily="18" charset="0"/>
                          </a:rPr>
                          <m:t>𝑨</m:t>
                        </m:r>
                      </m:e>
                      <m:sup>
                        <m:r>
                          <a:rPr lang="en-US" altLang="zh-CN" sz="2000" b="1" i="1">
                            <a:solidFill>
                              <a:schemeClr val="accent2">
                                <a:lumMod val="50000"/>
                              </a:schemeClr>
                            </a:solidFill>
                            <a:latin typeface="Cambria Math" panose="02040503050406030204" pitchFamily="18" charset="0"/>
                          </a:rPr>
                          <m:t>′</m:t>
                        </m:r>
                      </m:sup>
                    </m:sSup>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latin typeface="楷体" panose="02010609060101010101" pitchFamily="49" charset="-122"/>
                    <a:ea typeface="楷体" panose="02010609060101010101" pitchFamily="49" charset="-122"/>
                  </a:rPr>
                  <a:t> </a:t>
                </a:r>
              </a:p>
            </p:txBody>
          </p:sp>
        </mc:Choice>
        <mc:Fallback>
          <p:sp>
            <p:nvSpPr>
              <p:cNvPr id="12" name="文本框 11"/>
              <p:cNvSpPr txBox="1">
                <a:spLocks noRot="1" noChangeAspect="1" noMove="1" noResize="1" noEditPoints="1" noAdjustHandles="1" noChangeArrowheads="1" noChangeShapeType="1" noTextEdit="1"/>
              </p:cNvSpPr>
              <p:nvPr/>
            </p:nvSpPr>
            <p:spPr>
              <a:xfrm>
                <a:off x="3598150" y="4472142"/>
                <a:ext cx="5088650" cy="1652055"/>
              </a:xfrm>
              <a:prstGeom prst="rect">
                <a:avLst/>
              </a:prstGeom>
              <a:blipFill>
                <a:blip r:embed="rId4"/>
                <a:stretch>
                  <a:fillRect l="-1198" t="-2214" b="-479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等值演算举例</a:t>
            </a:r>
          </a:p>
        </p:txBody>
      </p:sp>
      <p:pic>
        <p:nvPicPr>
          <p:cNvPr id="2" name="图片 1"/>
          <p:cNvPicPr>
            <a:picLocks noChangeAspect="1"/>
          </p:cNvPicPr>
          <p:nvPr/>
        </p:nvPicPr>
        <p:blipFill>
          <a:blip r:embed="rId2"/>
          <a:stretch>
            <a:fillRect/>
          </a:stretch>
        </p:blipFill>
        <p:spPr>
          <a:xfrm>
            <a:off x="513116" y="1619737"/>
            <a:ext cx="11275408" cy="2448220"/>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1242223" y="4465458"/>
                <a:ext cx="9817193" cy="1292662"/>
              </a:xfrm>
              <a:prstGeom prst="rect">
                <a:avLst/>
              </a:prstGeom>
              <a:solidFill>
                <a:schemeClr val="accent4">
                  <a:lumMod val="20000"/>
                  <a:lumOff val="80000"/>
                </a:schemeClr>
              </a:solidFill>
            </p:spPr>
            <p:txBody>
              <a:bodyPr wrap="square" rtlCol="0">
                <a:spAutoFit/>
              </a:bodyPr>
              <a:lstStyle/>
              <a:p>
                <a:pPr algn="ctr">
                  <a:spcBef>
                    <a:spcPts val="600"/>
                  </a:spcBef>
                  <a:spcAft>
                    <a:spcPts val="600"/>
                  </a:spcAft>
                </a:pPr>
                <a:r>
                  <a:rPr lang="zh-CN" altLang="en-US" sz="2000" b="1" dirty="0">
                    <a:solidFill>
                      <a:srgbClr val="C00000"/>
                    </a:solidFill>
                  </a:rPr>
                  <a:t>这些逻辑等值式给出了逻辑蕴涵和逻辑与、逻辑或之间的基本联系</a:t>
                </a:r>
                <a:endParaRPr lang="en-US" altLang="zh-CN" sz="2000" b="1" dirty="0">
                  <a:solidFill>
                    <a:srgbClr val="C00000"/>
                  </a:solidFill>
                </a:endParaRPr>
              </a:p>
              <a:p>
                <a:pPr>
                  <a:spcBef>
                    <a:spcPts val="600"/>
                  </a:spcBef>
                  <a:spcAft>
                    <a:spcPts val="600"/>
                  </a:spcAft>
                </a:pPr>
                <a:r>
                  <a:rPr lang="zh-CN" altLang="en-US" sz="2000" b="1" dirty="0">
                    <a:solidFill>
                      <a:srgbClr val="002060"/>
                    </a:solidFill>
                    <a:latin typeface="楷体" panose="02010609060101010101" pitchFamily="49" charset="-122"/>
                    <a:ea typeface="楷体" panose="02010609060101010101" pitchFamily="49" charset="-122"/>
                  </a:rPr>
                  <a:t>每个逻辑等值式都可泛化为一个逻辑等值式模式</a:t>
                </a:r>
                <a:endParaRPr lang="en-US" altLang="zh-CN" sz="2000" b="1" dirty="0">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例如</a:t>
                </a:r>
                <a:r>
                  <a:rPr lang="en-US" altLang="zh-CN" b="1" dirty="0">
                    <a:solidFill>
                      <a:schemeClr val="accent6">
                        <a:lumMod val="50000"/>
                      </a:schemeClr>
                    </a:solidFill>
                    <a:latin typeface="宋体" panose="02010600030101010101" pitchFamily="2" charset="-122"/>
                    <a:ea typeface="宋体" panose="02010600030101010101" pitchFamily="2" charset="-122"/>
                  </a:rPr>
                  <a:t>(3)</a:t>
                </a:r>
                <a:r>
                  <a:rPr lang="zh-CN" altLang="en-US" b="1" dirty="0">
                    <a:solidFill>
                      <a:schemeClr val="accent6">
                        <a:lumMod val="50000"/>
                      </a:schemeClr>
                    </a:solidFill>
                    <a:latin typeface="宋体" panose="02010600030101010101" pitchFamily="2" charset="-122"/>
                    <a:ea typeface="宋体" panose="02010600030101010101" pitchFamily="2" charset="-122"/>
                  </a:rPr>
                  <a:t>可泛化为</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𝑨</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𝑪</m:t>
                        </m:r>
                      </m:e>
                    </m:d>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𝑩</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𝑪</m:t>
                        </m:r>
                      </m:e>
                    </m:d>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𝑨</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𝑪</m:t>
                    </m:r>
                  </m:oMath>
                </a14:m>
                <a:r>
                  <a:rPr lang="zh-CN" altLang="en-US" b="1" dirty="0">
                    <a:solidFill>
                      <a:schemeClr val="accent6">
                        <a:lumMod val="50000"/>
                      </a:schemeClr>
                    </a:solidFill>
                    <a:latin typeface="宋体" panose="02010600030101010101" pitchFamily="2" charset="-122"/>
                    <a:ea typeface="宋体" panose="02010600030101010101" pitchFamily="2" charset="-122"/>
                  </a:rPr>
                  <a:t>，注意这里原本的</a:t>
                </a:r>
                <a:r>
                  <a:rPr lang="zh-CN" altLang="en-US" b="1" dirty="0">
                    <a:solidFill>
                      <a:srgbClr val="C00000"/>
                    </a:solidFill>
                    <a:latin typeface="宋体" panose="02010600030101010101" pitchFamily="2" charset="-122"/>
                    <a:ea typeface="宋体" panose="02010600030101010101" pitchFamily="2" charset="-122"/>
                  </a:rPr>
                  <a:t>逻辑与</a:t>
                </a:r>
                <a:r>
                  <a:rPr lang="zh-CN" altLang="en-US" b="1" dirty="0">
                    <a:solidFill>
                      <a:schemeClr val="accent6">
                        <a:lumMod val="50000"/>
                      </a:schemeClr>
                    </a:solidFill>
                    <a:latin typeface="宋体" panose="02010600030101010101" pitchFamily="2" charset="-122"/>
                    <a:ea typeface="宋体" panose="02010600030101010101" pitchFamily="2" charset="-122"/>
                  </a:rPr>
                  <a:t>变成了</a:t>
                </a:r>
                <a:r>
                  <a:rPr lang="zh-CN" altLang="en-US" b="1" dirty="0">
                    <a:solidFill>
                      <a:srgbClr val="C00000"/>
                    </a:solidFill>
                    <a:latin typeface="宋体" panose="02010600030101010101" pitchFamily="2" charset="-122"/>
                    <a:ea typeface="宋体" panose="02010600030101010101" pitchFamily="2" charset="-122"/>
                  </a:rPr>
                  <a:t>逻辑或</a:t>
                </a:r>
                <a:r>
                  <a:rPr lang="zh-CN" altLang="en-US" b="1" dirty="0">
                    <a:solidFill>
                      <a:schemeClr val="accent6">
                        <a:lumMod val="50000"/>
                      </a:schemeClr>
                    </a:solidFill>
                    <a:latin typeface="宋体" panose="02010600030101010101" pitchFamily="2" charset="-122"/>
                    <a:ea typeface="宋体" panose="02010600030101010101" pitchFamily="2" charset="-122"/>
                  </a:rPr>
                  <a:t>！</a:t>
                </a:r>
              </a:p>
            </p:txBody>
          </p:sp>
        </mc:Choice>
        <mc:Fallback xmlns="">
          <p:sp>
            <p:nvSpPr>
              <p:cNvPr id="3" name="文本框 2"/>
              <p:cNvSpPr txBox="1">
                <a:spLocks noRot="1" noChangeAspect="1" noMove="1" noResize="1" noEditPoints="1" noAdjustHandles="1" noChangeArrowheads="1" noChangeShapeType="1" noTextEdit="1"/>
              </p:cNvSpPr>
              <p:nvPr/>
            </p:nvSpPr>
            <p:spPr>
              <a:xfrm>
                <a:off x="1242223" y="4465458"/>
                <a:ext cx="9817193" cy="1292662"/>
              </a:xfrm>
              <a:prstGeom prst="rect">
                <a:avLst/>
              </a:prstGeom>
              <a:blipFill rotWithShape="1">
                <a:blip r:embed="rId3"/>
                <a:stretch>
                  <a:fillRect l="-2" t="-11" r="3" b="44"/>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等值演算举例</a:t>
            </a:r>
          </a:p>
        </p:txBody>
      </p:sp>
      <p:pic>
        <p:nvPicPr>
          <p:cNvPr id="4" name="图片 3"/>
          <p:cNvPicPr>
            <a:picLocks noChangeAspect="1"/>
          </p:cNvPicPr>
          <p:nvPr/>
        </p:nvPicPr>
        <p:blipFill>
          <a:blip r:embed="rId2"/>
          <a:stretch>
            <a:fillRect/>
          </a:stretch>
        </p:blipFill>
        <p:spPr>
          <a:xfrm>
            <a:off x="480225" y="1203883"/>
            <a:ext cx="8531887" cy="4808789"/>
          </a:xfrm>
          <a:prstGeom prst="rect">
            <a:avLst/>
          </a:prstGeom>
        </p:spPr>
      </p:pic>
      <p:sp>
        <p:nvSpPr>
          <p:cNvPr id="6" name="文本框 5"/>
          <p:cNvSpPr txBox="1"/>
          <p:nvPr/>
        </p:nvSpPr>
        <p:spPr>
          <a:xfrm>
            <a:off x="9071637" y="1292248"/>
            <a:ext cx="2591897" cy="3757567"/>
          </a:xfrm>
          <a:prstGeom prst="rect">
            <a:avLst/>
          </a:prstGeom>
          <a:solidFill>
            <a:schemeClr val="accent2">
              <a:lumMod val="20000"/>
              <a:lumOff val="80000"/>
            </a:schemeClr>
          </a:solidFill>
        </p:spPr>
        <p:txBody>
          <a:bodyPr wrap="square" rtlCol="0">
            <a:spAutoFit/>
          </a:bodyPr>
          <a:lstStyle/>
          <a:p>
            <a:pPr>
              <a:lnSpc>
                <a:spcPts val="2800"/>
              </a:lnSpc>
              <a:spcBef>
                <a:spcPts val="600"/>
              </a:spcBef>
              <a:spcAft>
                <a:spcPts val="600"/>
              </a:spcAft>
            </a:pPr>
            <a:r>
              <a:rPr lang="zh-CN" altLang="en-US" sz="2000">
                <a:solidFill>
                  <a:srgbClr val="002060"/>
                </a:solidFill>
                <a:latin typeface="楷体" panose="02010609060101010101" pitchFamily="49" charset="-122"/>
                <a:ea typeface="楷体" panose="02010609060101010101" pitchFamily="49" charset="-122"/>
              </a:rPr>
              <a:t>在等值演算过程中使用</a:t>
            </a:r>
            <a:r>
              <a:rPr lang="zh-CN" altLang="en-US" sz="2000">
                <a:solidFill>
                  <a:srgbClr val="C00000"/>
                </a:solidFill>
                <a:latin typeface="黑体" panose="02010609060101010101" pitchFamily="49" charset="-122"/>
                <a:ea typeface="黑体" panose="02010609060101010101" pitchFamily="49" charset="-122"/>
              </a:rPr>
              <a:t>注释</a:t>
            </a:r>
            <a:r>
              <a:rPr lang="zh-CN" altLang="en-US" sz="2000">
                <a:solidFill>
                  <a:srgbClr val="002060"/>
                </a:solidFill>
                <a:latin typeface="楷体" panose="02010609060101010101" pitchFamily="49" charset="-122"/>
                <a:ea typeface="楷体" panose="02010609060101010101" pitchFamily="49" charset="-122"/>
              </a:rPr>
              <a:t>写清楚每一步用到的重要基本逻辑等值式，特别是：</a:t>
            </a:r>
            <a:endParaRPr lang="en-US" altLang="zh-CN" sz="2000">
              <a:solidFill>
                <a:srgbClr val="002060"/>
              </a:solidFill>
              <a:latin typeface="楷体" panose="02010609060101010101" pitchFamily="49" charset="-122"/>
              <a:ea typeface="楷体" panose="02010609060101010101" pitchFamily="49" charset="-122"/>
            </a:endParaRPr>
          </a:p>
          <a:p>
            <a:pPr marL="285750" indent="-285750">
              <a:lnSpc>
                <a:spcPts val="2800"/>
              </a:lnSpc>
              <a:spcBef>
                <a:spcPts val="600"/>
              </a:spcBef>
              <a:buFont typeface="Arial" panose="020B0604020202020204" pitchFamily="34" charset="0"/>
              <a:buChar char="•"/>
            </a:pPr>
            <a:r>
              <a:rPr lang="zh-CN" altLang="en-US">
                <a:solidFill>
                  <a:srgbClr val="C00000"/>
                </a:solidFill>
              </a:rPr>
              <a:t>分配律</a:t>
            </a:r>
            <a:endParaRPr lang="en-US" altLang="zh-CN">
              <a:solidFill>
                <a:srgbClr val="C00000"/>
              </a:solidFill>
            </a:endParaRPr>
          </a:p>
          <a:p>
            <a:pPr marL="285750" indent="-285750">
              <a:lnSpc>
                <a:spcPts val="2800"/>
              </a:lnSpc>
              <a:spcBef>
                <a:spcPts val="600"/>
              </a:spcBef>
              <a:buFont typeface="Arial" panose="020B0604020202020204" pitchFamily="34" charset="0"/>
              <a:buChar char="•"/>
            </a:pPr>
            <a:r>
              <a:rPr lang="zh-CN" altLang="en-US">
                <a:solidFill>
                  <a:srgbClr val="C00000"/>
                </a:solidFill>
              </a:rPr>
              <a:t>吸收律</a:t>
            </a:r>
            <a:endParaRPr lang="en-US" altLang="zh-CN">
              <a:solidFill>
                <a:srgbClr val="C00000"/>
              </a:solidFill>
            </a:endParaRPr>
          </a:p>
          <a:p>
            <a:pPr marL="285750" indent="-285750">
              <a:lnSpc>
                <a:spcPts val="2800"/>
              </a:lnSpc>
              <a:spcBef>
                <a:spcPts val="600"/>
              </a:spcBef>
              <a:buFont typeface="Arial" panose="020B0604020202020204" pitchFamily="34" charset="0"/>
              <a:buChar char="•"/>
            </a:pPr>
            <a:r>
              <a:rPr lang="zh-CN" altLang="en-US">
                <a:solidFill>
                  <a:srgbClr val="C00000"/>
                </a:solidFill>
              </a:rPr>
              <a:t>德摩尔根律</a:t>
            </a:r>
            <a:endParaRPr lang="en-US" altLang="zh-CN">
              <a:solidFill>
                <a:srgbClr val="C00000"/>
              </a:solidFill>
            </a:endParaRPr>
          </a:p>
          <a:p>
            <a:pPr marL="285750" indent="-285750">
              <a:lnSpc>
                <a:spcPts val="2800"/>
              </a:lnSpc>
              <a:spcBef>
                <a:spcPts val="600"/>
              </a:spcBef>
              <a:buFont typeface="Arial" panose="020B0604020202020204" pitchFamily="34" charset="0"/>
              <a:buChar char="•"/>
            </a:pPr>
            <a:r>
              <a:rPr lang="zh-CN" altLang="en-US">
                <a:solidFill>
                  <a:srgbClr val="C00000"/>
                </a:solidFill>
              </a:rPr>
              <a:t>蕴涵等值式</a:t>
            </a:r>
            <a:endParaRPr lang="en-US" altLang="zh-CN">
              <a:solidFill>
                <a:srgbClr val="C00000"/>
              </a:solidFill>
            </a:endParaRPr>
          </a:p>
          <a:p>
            <a:pPr marL="285750" indent="-285750">
              <a:lnSpc>
                <a:spcPts val="2800"/>
              </a:lnSpc>
              <a:spcBef>
                <a:spcPts val="600"/>
              </a:spcBef>
              <a:buFont typeface="Arial" panose="020B0604020202020204" pitchFamily="34" charset="0"/>
              <a:buChar char="•"/>
            </a:pPr>
            <a:r>
              <a:rPr lang="zh-CN" altLang="en-US">
                <a:solidFill>
                  <a:srgbClr val="C00000"/>
                </a:solidFill>
              </a:rPr>
              <a:t>双蕴涵等值式</a:t>
            </a:r>
          </a:p>
        </p:txBody>
      </p:sp>
      <p:sp>
        <p:nvSpPr>
          <p:cNvPr id="11" name="文本框 10"/>
          <p:cNvSpPr txBox="1"/>
          <p:nvPr/>
        </p:nvSpPr>
        <p:spPr>
          <a:xfrm>
            <a:off x="9107818" y="5375775"/>
            <a:ext cx="2519534" cy="369332"/>
          </a:xfrm>
          <a:prstGeom prst="rect">
            <a:avLst/>
          </a:prstGeom>
          <a:solidFill>
            <a:schemeClr val="accent6">
              <a:lumMod val="20000"/>
              <a:lumOff val="80000"/>
            </a:schemeClr>
          </a:solidFill>
        </p:spPr>
        <p:txBody>
          <a:bodyPr wrap="square" rtlCol="0">
            <a:spAutoFit/>
          </a:bodyPr>
          <a:lstStyle/>
          <a:p>
            <a:r>
              <a:rPr lang="en-US" altLang="zh-CN">
                <a:solidFill>
                  <a:srgbClr val="002060"/>
                </a:solidFill>
                <a:latin typeface="楷体" panose="02010609060101010101" pitchFamily="49" charset="-122"/>
                <a:ea typeface="楷体" panose="02010609060101010101" pitchFamily="49" charset="-122"/>
              </a:rPr>
              <a:t>(2)</a:t>
            </a:r>
            <a:r>
              <a:rPr lang="zh-CN" altLang="en-US">
                <a:solidFill>
                  <a:srgbClr val="002060"/>
                </a:solidFill>
                <a:latin typeface="楷体" panose="02010609060101010101" pitchFamily="49" charset="-122"/>
                <a:ea typeface="楷体" panose="02010609060101010101" pitchFamily="49" charset="-122"/>
              </a:rPr>
              <a:t>和</a:t>
            </a:r>
            <a:r>
              <a:rPr lang="en-US" altLang="zh-CN">
                <a:solidFill>
                  <a:srgbClr val="002060"/>
                </a:solidFill>
                <a:latin typeface="楷体" panose="02010609060101010101" pitchFamily="49" charset="-122"/>
                <a:ea typeface="楷体" panose="02010609060101010101" pitchFamily="49" charset="-122"/>
              </a:rPr>
              <a:t>(3)</a:t>
            </a:r>
            <a:r>
              <a:rPr lang="zh-CN" altLang="en-US">
                <a:solidFill>
                  <a:srgbClr val="002060"/>
                </a:solidFill>
                <a:latin typeface="楷体" panose="02010609060101010101" pitchFamily="49" charset="-122"/>
                <a:ea typeface="楷体" panose="02010609060101010101" pitchFamily="49" charset="-122"/>
              </a:rPr>
              <a:t>课后自行练习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逻辑等值式模式练习（一）</a:t>
            </a:r>
          </a:p>
        </p:txBody>
      </p:sp>
      <p:pic>
        <p:nvPicPr>
          <p:cNvPr id="2" name="图片 1"/>
          <p:cNvPicPr>
            <a:picLocks noChangeAspect="1"/>
          </p:cNvPicPr>
          <p:nvPr/>
        </p:nvPicPr>
        <p:blipFill>
          <a:blip r:embed="rId2"/>
          <a:stretch>
            <a:fillRect/>
          </a:stretch>
        </p:blipFill>
        <p:spPr>
          <a:xfrm>
            <a:off x="1493575" y="881069"/>
            <a:ext cx="9086436" cy="55427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93575" y="881069"/>
            <a:ext cx="9086436" cy="5542781"/>
          </a:xfrm>
          <a:prstGeom prst="rect">
            <a:avLst/>
          </a:prstGeom>
        </p:spPr>
      </p:pic>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逻辑等值式模式练习（一）</a:t>
            </a:r>
          </a:p>
        </p:txBody>
      </p:sp>
      <p:sp>
        <p:nvSpPr>
          <p:cNvPr id="4" name="文本框 3"/>
          <p:cNvSpPr txBox="1"/>
          <p:nvPr/>
        </p:nvSpPr>
        <p:spPr>
          <a:xfrm>
            <a:off x="9782106" y="2242213"/>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L</a:t>
            </a:r>
            <a:endParaRPr lang="zh-CN" altLang="en-US">
              <a:solidFill>
                <a:srgbClr val="C00000"/>
              </a:solidFill>
              <a:latin typeface="Arial" panose="020B0604020202020204" pitchFamily="34" charset="0"/>
              <a:cs typeface="Arial" panose="020B0604020202020204" pitchFamily="34" charset="0"/>
            </a:endParaRPr>
          </a:p>
        </p:txBody>
      </p:sp>
      <p:sp>
        <p:nvSpPr>
          <p:cNvPr id="11" name="文本框 10"/>
          <p:cNvSpPr txBox="1"/>
          <p:nvPr/>
        </p:nvSpPr>
        <p:spPr>
          <a:xfrm>
            <a:off x="9782106" y="2618662"/>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I</a:t>
            </a:r>
            <a:endParaRPr lang="zh-CN" altLang="en-US">
              <a:solidFill>
                <a:srgbClr val="C00000"/>
              </a:solidFill>
              <a:latin typeface="Arial" panose="020B0604020202020204" pitchFamily="34" charset="0"/>
              <a:cs typeface="Arial" panose="020B0604020202020204" pitchFamily="34" charset="0"/>
            </a:endParaRPr>
          </a:p>
        </p:txBody>
      </p:sp>
      <p:sp>
        <p:nvSpPr>
          <p:cNvPr id="12" name="文本框 11"/>
          <p:cNvSpPr txBox="1"/>
          <p:nvPr/>
        </p:nvSpPr>
        <p:spPr>
          <a:xfrm>
            <a:off x="9782106" y="2995108"/>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J</a:t>
            </a:r>
            <a:endParaRPr lang="zh-CN" altLang="en-US">
              <a:solidFill>
                <a:srgbClr val="C00000"/>
              </a:solidFill>
              <a:latin typeface="Arial" panose="020B0604020202020204" pitchFamily="34" charset="0"/>
              <a:cs typeface="Arial" panose="020B0604020202020204" pitchFamily="34" charset="0"/>
            </a:endParaRPr>
          </a:p>
        </p:txBody>
      </p:sp>
      <p:sp>
        <p:nvSpPr>
          <p:cNvPr id="13" name="文本框 12"/>
          <p:cNvSpPr txBox="1"/>
          <p:nvPr/>
        </p:nvSpPr>
        <p:spPr>
          <a:xfrm>
            <a:off x="9782106" y="3371554"/>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K</a:t>
            </a:r>
            <a:endParaRPr lang="zh-CN" altLang="en-US">
              <a:solidFill>
                <a:srgbClr val="C00000"/>
              </a:solidFill>
              <a:latin typeface="Arial" panose="020B0604020202020204" pitchFamily="34" charset="0"/>
              <a:cs typeface="Arial" panose="020B0604020202020204" pitchFamily="34" charset="0"/>
            </a:endParaRPr>
          </a:p>
        </p:txBody>
      </p:sp>
      <p:sp>
        <p:nvSpPr>
          <p:cNvPr id="14" name="文本框 13"/>
          <p:cNvSpPr txBox="1"/>
          <p:nvPr/>
        </p:nvSpPr>
        <p:spPr>
          <a:xfrm>
            <a:off x="9782106" y="3745142"/>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K</a:t>
            </a:r>
            <a:endParaRPr lang="zh-CN" altLang="en-US">
              <a:solidFill>
                <a:srgbClr val="C00000"/>
              </a:solidFill>
              <a:latin typeface="Arial" panose="020B0604020202020204" pitchFamily="34" charset="0"/>
              <a:cs typeface="Arial" panose="020B0604020202020204" pitchFamily="34" charset="0"/>
            </a:endParaRPr>
          </a:p>
        </p:txBody>
      </p:sp>
      <p:sp>
        <p:nvSpPr>
          <p:cNvPr id="15" name="文本框 14"/>
          <p:cNvSpPr txBox="1"/>
          <p:nvPr/>
        </p:nvSpPr>
        <p:spPr>
          <a:xfrm>
            <a:off x="9782106" y="4118730"/>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E</a:t>
            </a:r>
            <a:endParaRPr lang="zh-CN" altLang="en-US">
              <a:solidFill>
                <a:srgbClr val="C00000"/>
              </a:solidFill>
              <a:latin typeface="Arial" panose="020B0604020202020204" pitchFamily="34" charset="0"/>
              <a:cs typeface="Arial" panose="020B0604020202020204" pitchFamily="34" charset="0"/>
            </a:endParaRPr>
          </a:p>
        </p:txBody>
      </p:sp>
      <p:sp>
        <p:nvSpPr>
          <p:cNvPr id="16" name="文本框 15"/>
          <p:cNvSpPr txBox="1"/>
          <p:nvPr/>
        </p:nvSpPr>
        <p:spPr>
          <a:xfrm>
            <a:off x="9782106" y="4492318"/>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G</a:t>
            </a:r>
            <a:endParaRPr lang="zh-CN" altLang="en-US">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93574" y="881069"/>
            <a:ext cx="9086437" cy="5539442"/>
          </a:xfrm>
          <a:prstGeom prst="rect">
            <a:avLst/>
          </a:prstGeom>
        </p:spPr>
      </p:pic>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逻辑等值式模式练习（二）</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93573" y="873554"/>
            <a:ext cx="9086437" cy="5549472"/>
          </a:xfrm>
          <a:prstGeom prst="rect">
            <a:avLst/>
          </a:prstGeom>
        </p:spPr>
      </p:pic>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逻辑等值式模式练习（二）</a:t>
            </a:r>
          </a:p>
        </p:txBody>
      </p:sp>
      <p:sp>
        <p:nvSpPr>
          <p:cNvPr id="11" name="文本框 10"/>
          <p:cNvSpPr txBox="1"/>
          <p:nvPr/>
        </p:nvSpPr>
        <p:spPr>
          <a:xfrm>
            <a:off x="9144000" y="2625240"/>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I</a:t>
            </a:r>
            <a:endParaRPr lang="zh-CN" altLang="en-US">
              <a:solidFill>
                <a:srgbClr val="C00000"/>
              </a:solidFill>
              <a:latin typeface="Arial" panose="020B0604020202020204" pitchFamily="34" charset="0"/>
              <a:cs typeface="Arial" panose="020B0604020202020204" pitchFamily="34" charset="0"/>
            </a:endParaRPr>
          </a:p>
        </p:txBody>
      </p:sp>
      <p:sp>
        <p:nvSpPr>
          <p:cNvPr id="12" name="文本框 11"/>
          <p:cNvSpPr txBox="1"/>
          <p:nvPr/>
        </p:nvSpPr>
        <p:spPr>
          <a:xfrm>
            <a:off x="9144000" y="2994171"/>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H</a:t>
            </a:r>
            <a:endParaRPr lang="zh-CN" altLang="en-US">
              <a:solidFill>
                <a:srgbClr val="C00000"/>
              </a:solidFill>
              <a:latin typeface="Arial" panose="020B0604020202020204" pitchFamily="34" charset="0"/>
              <a:cs typeface="Arial" panose="020B0604020202020204" pitchFamily="34" charset="0"/>
            </a:endParaRPr>
          </a:p>
        </p:txBody>
      </p:sp>
      <p:sp>
        <p:nvSpPr>
          <p:cNvPr id="13" name="文本框 12"/>
          <p:cNvSpPr txBox="1"/>
          <p:nvPr/>
        </p:nvSpPr>
        <p:spPr>
          <a:xfrm>
            <a:off x="9144000" y="3358938"/>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K</a:t>
            </a:r>
            <a:endParaRPr lang="zh-CN" altLang="en-US">
              <a:solidFill>
                <a:srgbClr val="C00000"/>
              </a:solidFill>
              <a:latin typeface="Arial" panose="020B0604020202020204" pitchFamily="34" charset="0"/>
              <a:cs typeface="Arial" panose="020B0604020202020204" pitchFamily="34" charset="0"/>
            </a:endParaRPr>
          </a:p>
        </p:txBody>
      </p:sp>
      <p:sp>
        <p:nvSpPr>
          <p:cNvPr id="14" name="文本框 13"/>
          <p:cNvSpPr txBox="1"/>
          <p:nvPr/>
        </p:nvSpPr>
        <p:spPr>
          <a:xfrm>
            <a:off x="9144000" y="3723705"/>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I</a:t>
            </a:r>
            <a:endParaRPr lang="zh-CN" altLang="en-US">
              <a:solidFill>
                <a:srgbClr val="C00000"/>
              </a:solidFill>
              <a:latin typeface="Arial" panose="020B0604020202020204" pitchFamily="34" charset="0"/>
              <a:cs typeface="Arial" panose="020B0604020202020204" pitchFamily="34" charset="0"/>
            </a:endParaRPr>
          </a:p>
        </p:txBody>
      </p:sp>
      <p:sp>
        <p:nvSpPr>
          <p:cNvPr id="15" name="文本框 14"/>
          <p:cNvSpPr txBox="1"/>
          <p:nvPr/>
        </p:nvSpPr>
        <p:spPr>
          <a:xfrm>
            <a:off x="9144000" y="4088472"/>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D</a:t>
            </a:r>
            <a:endParaRPr lang="zh-CN" altLang="en-US">
              <a:solidFill>
                <a:srgbClr val="C00000"/>
              </a:solidFill>
              <a:latin typeface="Arial" panose="020B0604020202020204" pitchFamily="34" charset="0"/>
              <a:cs typeface="Arial" panose="020B0604020202020204" pitchFamily="34" charset="0"/>
            </a:endParaRPr>
          </a:p>
        </p:txBody>
      </p:sp>
      <p:sp>
        <p:nvSpPr>
          <p:cNvPr id="16" name="文本框 15"/>
          <p:cNvSpPr txBox="1"/>
          <p:nvPr/>
        </p:nvSpPr>
        <p:spPr>
          <a:xfrm>
            <a:off x="9144000" y="4456369"/>
            <a:ext cx="276294"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a:solidFill>
                  <a:srgbClr val="C00000"/>
                </a:solidFill>
                <a:latin typeface="Arial" panose="020B0604020202020204" pitchFamily="34" charset="0"/>
                <a:cs typeface="Arial" panose="020B0604020202020204" pitchFamily="34" charset="0"/>
              </a:rPr>
              <a:t>A</a:t>
            </a:r>
            <a:endParaRPr lang="zh-CN" altLang="en-US">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p:cNvSpPr txBox="1"/>
          <p:nvPr/>
        </p:nvSpPr>
        <p:spPr>
          <a:xfrm>
            <a:off x="1049253" y="1205635"/>
            <a:ext cx="10093487" cy="1508105"/>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命题逻辑公式的逻辑等值</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两个公式在任意的真值赋值函数下都有相同的真值</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证明两个公式逻辑等值的方法有基于定义证明、构造真值表和等值演算</a:t>
            </a:r>
          </a:p>
        </p:txBody>
      </p:sp>
      <p:sp>
        <p:nvSpPr>
          <p:cNvPr id="3" name="文本框 2"/>
          <p:cNvSpPr txBox="1"/>
          <p:nvPr/>
        </p:nvSpPr>
        <p:spPr>
          <a:xfrm>
            <a:off x="1246607" y="2898407"/>
            <a:ext cx="9772241" cy="1508105"/>
          </a:xfrm>
          <a:prstGeom prst="rect">
            <a:avLst/>
          </a:prstGeom>
          <a:solidFill>
            <a:schemeClr val="accent5">
              <a:lumMod val="20000"/>
              <a:lumOff val="80000"/>
            </a:schemeClr>
          </a:solidFill>
        </p:spPr>
        <p:txBody>
          <a:bodyPr wrap="square" rtlCol="0">
            <a:spAutoFit/>
          </a:bodyPr>
          <a:lstStyle/>
          <a:p>
            <a:pPr algn="ctr">
              <a:spcAft>
                <a:spcPts val="600"/>
              </a:spcAft>
            </a:pPr>
            <a:r>
              <a:rPr lang="zh-CN" altLang="en-US" sz="2400" b="1">
                <a:solidFill>
                  <a:srgbClr val="002060"/>
                </a:solidFill>
              </a:rPr>
              <a:t>命题逻辑的等值演算</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基于基本的逻辑等值式，使用子公式等值置换的方式对公式进行变形</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是公理化、模块化专业意识的应用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p:cNvSpPr txBox="1"/>
          <p:nvPr/>
        </p:nvSpPr>
        <p:spPr>
          <a:xfrm>
            <a:off x="1007165" y="3167390"/>
            <a:ext cx="9103862" cy="58356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sym typeface="+mn-ea"/>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sym typeface="+mn-ea"/>
              </a:rPr>
              <a:t>2.10</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p:cNvSpPr txBox="1"/>
          <p:nvPr/>
        </p:nvSpPr>
        <p:spPr>
          <a:xfrm>
            <a:off x="1063260" y="1026057"/>
            <a:ext cx="4988768" cy="2746906"/>
          </a:xfrm>
          <a:prstGeom prst="rect">
            <a:avLst/>
          </a:prstGeom>
          <a:noFill/>
        </p:spPr>
        <p:txBody>
          <a:bodyPr wrap="square" rtlCol="0">
            <a:spAutoFit/>
          </a:bodyPr>
          <a:lstStyle/>
          <a:p>
            <a:pPr>
              <a:lnSpc>
                <a:spcPct val="3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命题逻辑公式的逻辑等值命题逻辑的等值演算</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
        <p:nvSpPr>
          <p:cNvPr id="4" name="文本框 3"/>
          <p:cNvSpPr txBox="1"/>
          <p:nvPr/>
        </p:nvSpPr>
        <p:spPr>
          <a:xfrm>
            <a:off x="1681331" y="4591180"/>
            <a:ext cx="8902794" cy="150810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熟记命题逻辑的基本逻辑等值式</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能使用等值演算法、构造真值表的方法证明两个公式逻辑等值</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命题逻辑公式的逻辑等值</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命题逻辑公式的逻辑等值</a:t>
            </a:r>
          </a:p>
        </p:txBody>
      </p:sp>
      <p:sp>
        <p:nvSpPr>
          <p:cNvPr id="11" name="矩形: 圆角 10"/>
          <p:cNvSpPr/>
          <p:nvPr/>
        </p:nvSpPr>
        <p:spPr>
          <a:xfrm>
            <a:off x="439408" y="1225832"/>
            <a:ext cx="3547114"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什么是公式的逻辑等值？</a:t>
            </a:r>
            <a:endParaRPr lang="zh-CN" altLang="en-US" sz="24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2" name="文本框 1"/>
              <p:cNvSpPr txBox="1"/>
              <p:nvPr/>
            </p:nvSpPr>
            <p:spPr>
              <a:xfrm>
                <a:off x="439408" y="2050034"/>
                <a:ext cx="11281987" cy="1106805"/>
              </a:xfrm>
              <a:prstGeom prst="rect">
                <a:avLst/>
              </a:prstGeom>
              <a:solidFill>
                <a:srgbClr val="F9E5E5"/>
              </a:solidFill>
            </p:spPr>
            <p:txBody>
              <a:bodyPr wrap="square" rtlCol="0">
                <a:spAutoFit/>
              </a:bodyPr>
              <a:lstStyle/>
              <a:p>
                <a:pPr>
                  <a:lnSpc>
                    <a:spcPct val="150000"/>
                  </a:lnSpc>
                </a:pPr>
                <a:r>
                  <a:rPr lang="zh-CN" altLang="en-US" sz="2400" b="1" dirty="0">
                    <a:solidFill>
                      <a:srgbClr val="002060"/>
                    </a:solidFill>
                    <a:latin typeface="楷体" panose="02010609060101010101" pitchFamily="49" charset="-122"/>
                    <a:ea typeface="楷体" panose="02010609060101010101" pitchFamily="49" charset="-122"/>
                  </a:rPr>
                  <a:t>称命题逻辑公式</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𝑨</m:t>
                    </m:r>
                  </m:oMath>
                </a14:m>
                <a:r>
                  <a:rPr lang="zh-CN" altLang="en-US" sz="2400" b="1" dirty="0">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𝑩</m:t>
                    </m:r>
                  </m:oMath>
                </a14:m>
                <a:r>
                  <a:rPr lang="zh-CN" altLang="en-US" sz="2400" b="1" dirty="0">
                    <a:solidFill>
                      <a:srgbClr val="C00000"/>
                    </a:solidFill>
                    <a:latin typeface="黑体" panose="02010609060101010101" pitchFamily="49" charset="-122"/>
                    <a:ea typeface="黑体" panose="02010609060101010101" pitchFamily="49" charset="-122"/>
                  </a:rPr>
                  <a:t>逻辑等值</a:t>
                </a:r>
                <a:r>
                  <a:rPr lang="en-US" altLang="zh-CN" sz="2400" dirty="0">
                    <a:solidFill>
                      <a:srgbClr val="002060"/>
                    </a:solidFill>
                    <a:latin typeface="Arial" panose="020B0604020202020204" pitchFamily="34" charset="0"/>
                    <a:ea typeface="楷体" panose="02010609060101010101" pitchFamily="49" charset="-122"/>
                    <a:cs typeface="Arial" panose="020B0604020202020204" pitchFamily="34" charset="0"/>
                  </a:rPr>
                  <a:t>(logically equivalent)</a:t>
                </a:r>
                <a:r>
                  <a:rPr lang="zh-CN" altLang="en-US" sz="2400" b="1" dirty="0">
                    <a:solidFill>
                      <a:srgbClr val="002060"/>
                    </a:solidFill>
                    <a:latin typeface="楷体" panose="02010609060101010101" pitchFamily="49" charset="-122"/>
                    <a:ea typeface="楷体" panose="02010609060101010101" pitchFamily="49" charset="-122"/>
                  </a:rPr>
                  <a:t>，简称</a:t>
                </a:r>
                <a:r>
                  <a:rPr lang="zh-CN" altLang="en-US" sz="2400" b="1" dirty="0">
                    <a:solidFill>
                      <a:srgbClr val="C00000"/>
                    </a:solidFill>
                    <a:latin typeface="黑体" panose="02010609060101010101" pitchFamily="49" charset="-122"/>
                    <a:ea typeface="黑体" panose="02010609060101010101" pitchFamily="49" charset="-122"/>
                  </a:rPr>
                  <a:t>等值</a:t>
                </a:r>
                <a:r>
                  <a:rPr lang="zh-CN" altLang="en-US" sz="2400" b="1" dirty="0">
                    <a:solidFill>
                      <a:srgbClr val="002060"/>
                    </a:solidFill>
                    <a:latin typeface="楷体" panose="02010609060101010101" pitchFamily="49" charset="-122"/>
                    <a:ea typeface="楷体" panose="02010609060101010101" pitchFamily="49" charset="-122"/>
                  </a:rPr>
                  <a:t>，记为</a:t>
                </a:r>
                <a14:m>
                  <m:oMath xmlns:m="http://schemas.openxmlformats.org/officeDocument/2006/math">
                    <m:r>
                      <a:rPr lang="en-US" altLang="zh-CN" sz="2400" b="1" i="1" smtClean="0">
                        <a:solidFill>
                          <a:srgbClr val="C00000"/>
                        </a:solidFill>
                        <a:latin typeface="Cambria Math" panose="02040503050406030204" pitchFamily="18" charset="0"/>
                        <a:ea typeface="楷体" panose="02010609060101010101" pitchFamily="49" charset="-122"/>
                      </a:rPr>
                      <m:t>𝑨</m:t>
                    </m:r>
                    <m:r>
                      <a:rPr lang="en-US" altLang="zh-CN" sz="2400" b="1" i="1">
                        <a:solidFill>
                          <a:srgbClr val="C00000"/>
                        </a:solidFill>
                        <a:latin typeface="Cambria Math" panose="02040503050406030204" pitchFamily="18" charset="0"/>
                        <a:ea typeface="楷体" panose="02010609060101010101" pitchFamily="49" charset="-122"/>
                      </a:rPr>
                      <m:t>≡</m:t>
                    </m:r>
                    <m:r>
                      <a:rPr lang="en-US" altLang="zh-CN" sz="2400" b="1" i="1" smtClean="0">
                        <a:solidFill>
                          <a:srgbClr val="C00000"/>
                        </a:solidFill>
                        <a:latin typeface="Cambria Math" panose="02040503050406030204" pitchFamily="18" charset="0"/>
                        <a:ea typeface="楷体" panose="02010609060101010101" pitchFamily="49" charset="-122"/>
                      </a:rPr>
                      <m:t>𝑩</m:t>
                    </m:r>
                  </m:oMath>
                </a14:m>
                <a:r>
                  <a:rPr lang="zh-CN" altLang="en-US" sz="2400" b="1" dirty="0">
                    <a:solidFill>
                      <a:srgbClr val="002060"/>
                    </a:solidFill>
                    <a:latin typeface="楷体" panose="02010609060101010101" pitchFamily="49" charset="-122"/>
                    <a:ea typeface="楷体" panose="02010609060101010101" pitchFamily="49" charset="-122"/>
                  </a:rPr>
                  <a:t>，如果</a:t>
                </a:r>
                <a:endParaRPr lang="en-US" altLang="zh-CN" sz="2400" b="1" dirty="0">
                  <a:solidFill>
                    <a:srgbClr val="00206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zh-CN" altLang="en-US" sz="2000" b="1" dirty="0">
                    <a:solidFill>
                      <a:schemeClr val="accent6">
                        <a:lumMod val="50000"/>
                      </a:schemeClr>
                    </a:solidFill>
                    <a:latin typeface="宋体" panose="02010600030101010101" pitchFamily="2" charset="-122"/>
                    <a:ea typeface="宋体" panose="02010600030101010101" pitchFamily="2" charset="-122"/>
                  </a:rPr>
                  <a:t>对任意真值赋值函数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𝝈</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𝑽𝒂𝒓</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𝟐</m:t>
                    </m:r>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𝑨</m:t>
                    </m:r>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𝑩</m:t>
                    </m:r>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在</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𝝈</m:t>
                    </m:r>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下的真值都相同，即都有</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𝝈</m:t>
                    </m:r>
                    <m:d>
                      <m:dPr>
                        <m:ctrlPr>
                          <a:rPr lang="en-US" altLang="zh-CN" sz="2000" b="1" i="1" smtClean="0">
                            <a:solidFill>
                              <a:schemeClr val="accent6">
                                <a:lumMod val="50000"/>
                              </a:schemeClr>
                            </a:solidFill>
                            <a:latin typeface="Cambria Math" panose="02040503050406030204" pitchFamily="18" charset="0"/>
                            <a:ea typeface="宋体" panose="02010600030101010101" pitchFamily="2" charset="-122"/>
                          </a:rPr>
                        </m:ctrlPr>
                      </m:dPr>
                      <m:e>
                        <m:r>
                          <a:rPr lang="en-US" altLang="zh-CN" sz="2000" b="1" i="1">
                            <a:solidFill>
                              <a:schemeClr val="accent6">
                                <a:lumMod val="50000"/>
                              </a:schemeClr>
                            </a:solidFill>
                            <a:latin typeface="Cambria Math" panose="02040503050406030204" pitchFamily="18" charset="0"/>
                            <a:ea typeface="宋体" panose="02010600030101010101" pitchFamily="2" charset="-122"/>
                          </a:rPr>
                          <m:t>𝑨</m:t>
                        </m:r>
                      </m:e>
                    </m:d>
                    <m:r>
                      <a:rPr lang="en-US" altLang="zh-CN" sz="2000" b="1" i="1">
                        <a:solidFill>
                          <a:schemeClr val="accent6">
                            <a:lumMod val="50000"/>
                          </a:schemeClr>
                        </a:solidFill>
                        <a:latin typeface="Cambria Math" panose="02040503050406030204" pitchFamily="18" charset="0"/>
                        <a:ea typeface="宋体" panose="02010600030101010101" pitchFamily="2" charset="-122"/>
                      </a:rPr>
                      <m:t>= </m:t>
                    </m:r>
                    <m:r>
                      <a:rPr lang="en-US" altLang="zh-CN" sz="2000" b="1" i="1">
                        <a:solidFill>
                          <a:schemeClr val="accent6">
                            <a:lumMod val="50000"/>
                          </a:schemeClr>
                        </a:solidFill>
                        <a:latin typeface="Cambria Math" panose="02040503050406030204" pitchFamily="18" charset="0"/>
                        <a:ea typeface="宋体" panose="02010600030101010101" pitchFamily="2" charset="-122"/>
                      </a:rPr>
                      <m:t>𝝈</m:t>
                    </m:r>
                    <m:d>
                      <m:dPr>
                        <m:ctrlPr>
                          <a:rPr lang="en-US" altLang="zh-CN" sz="20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2000" b="1" i="1">
                            <a:solidFill>
                              <a:schemeClr val="accent6">
                                <a:lumMod val="50000"/>
                              </a:schemeClr>
                            </a:solidFill>
                            <a:latin typeface="Cambria Math" panose="02040503050406030204" pitchFamily="18" charset="0"/>
                            <a:ea typeface="宋体" panose="02010600030101010101" pitchFamily="2" charset="-122"/>
                          </a:rPr>
                          <m:t>𝑩</m:t>
                        </m:r>
                      </m:e>
                    </m:d>
                  </m:oMath>
                </a14:m>
                <a:endParaRPr lang="zh-CN" altLang="en-US" sz="2000" b="1" dirty="0">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39408" y="2050034"/>
                <a:ext cx="11281987" cy="1106805"/>
              </a:xfrm>
              <a:prstGeom prst="rect">
                <a:avLst/>
              </a:prstGeom>
              <a:blipFill rotWithShape="1">
                <a:blip r:embed="rId2"/>
                <a:stretch>
                  <a:fillRect l="-6" t="-23" r="5" b="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3106058" y="3373463"/>
                <a:ext cx="5629036" cy="1128899"/>
              </a:xfrm>
              <a:prstGeom prst="rect">
                <a:avLst/>
              </a:prstGeom>
              <a:solidFill>
                <a:schemeClr val="accent5">
                  <a:lumMod val="20000"/>
                  <a:lumOff val="80000"/>
                </a:schemeClr>
              </a:solidFill>
            </p:spPr>
            <p:txBody>
              <a:bodyPr wrap="square" rtlCol="0">
                <a:spAutoFit/>
              </a:bodyPr>
              <a:lstStyle/>
              <a:p>
                <a:pPr algn="ctr">
                  <a:lnSpc>
                    <a:spcPct val="150000"/>
                  </a:lnSpc>
                </a:pPr>
                <a:r>
                  <a:rPr lang="zh-CN" altLang="en-US" sz="2000" b="1" dirty="0">
                    <a:solidFill>
                      <a:srgbClr val="C00000"/>
                    </a:solidFill>
                  </a:rPr>
                  <a:t>逻辑等值式与永真式</a:t>
                </a:r>
                <a:endParaRPr lang="en-US" altLang="zh-CN" sz="2000" b="1" dirty="0">
                  <a:solidFill>
                    <a:srgbClr val="C00000"/>
                  </a:solidFill>
                </a:endParaRPr>
              </a:p>
              <a:p>
                <a:pPr>
                  <a:lnSpc>
                    <a:spcPct val="150000"/>
                  </a:lnSpc>
                </a:pP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dirty="0">
                    <a:solidFill>
                      <a:srgbClr val="002060"/>
                    </a:solidFill>
                    <a:latin typeface="楷体" panose="02010609060101010101" pitchFamily="49" charset="-122"/>
                    <a:ea typeface="楷体" panose="02010609060101010101" pitchFamily="49" charset="-122"/>
                  </a:rPr>
                  <a:t>当且仅当公式</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e>
                    </m:d>
                  </m:oMath>
                </a14:m>
                <a:r>
                  <a:rPr lang="zh-CN" altLang="en-US" sz="2400" b="1" dirty="0">
                    <a:solidFill>
                      <a:srgbClr val="002060"/>
                    </a:solidFill>
                    <a:latin typeface="楷体" panose="02010609060101010101" pitchFamily="49" charset="-122"/>
                    <a:ea typeface="楷体" panose="02010609060101010101" pitchFamily="49" charset="-122"/>
                  </a:rPr>
                  <a:t>是永真式</a:t>
                </a:r>
              </a:p>
            </p:txBody>
          </p:sp>
        </mc:Choice>
        <mc:Fallback>
          <p:sp>
            <p:nvSpPr>
              <p:cNvPr id="6" name="文本框 5"/>
              <p:cNvSpPr txBox="1">
                <a:spLocks noRot="1" noChangeAspect="1" noMove="1" noResize="1" noEditPoints="1" noAdjustHandles="1" noChangeArrowheads="1" noChangeShapeType="1" noTextEdit="1"/>
              </p:cNvSpPr>
              <p:nvPr/>
            </p:nvSpPr>
            <p:spPr>
              <a:xfrm>
                <a:off x="3106058" y="3373463"/>
                <a:ext cx="5629036" cy="1128899"/>
              </a:xfrm>
              <a:prstGeom prst="rect">
                <a:avLst/>
              </a:prstGeom>
              <a:blipFill>
                <a:blip r:embed="rId3"/>
                <a:stretch>
                  <a:fillRect b="-64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3756698" y="4756315"/>
                <a:ext cx="4678601" cy="1554272"/>
              </a:xfrm>
              <a:prstGeom prst="rect">
                <a:avLst/>
              </a:prstGeom>
              <a:solidFill>
                <a:schemeClr val="accent4">
                  <a:lumMod val="20000"/>
                  <a:lumOff val="80000"/>
                  <a:alpha val="49000"/>
                </a:schemeClr>
              </a:solidFill>
            </p:spPr>
            <p:txBody>
              <a:bodyPr wrap="square" rtlCol="0">
                <a:spAutoFit/>
              </a:bodyPr>
              <a:lstStyle/>
              <a:p>
                <a:pPr algn="ctr">
                  <a:spcBef>
                    <a:spcPts val="600"/>
                  </a:spcBef>
                </a:pPr>
                <a:r>
                  <a:rPr lang="zh-CN" altLang="en-US" sz="2000" b="1" dirty="0">
                    <a:solidFill>
                      <a:srgbClr val="C00000"/>
                    </a:solidFill>
                  </a:rPr>
                  <a:t>证明逻辑等值式</a:t>
                </a:r>
                <a14:m>
                  <m:oMath xmlns:m="http://schemas.openxmlformats.org/officeDocument/2006/math">
                    <m:r>
                      <a:rPr lang="en-US" altLang="zh-CN" sz="2000" b="1" i="1">
                        <a:solidFill>
                          <a:srgbClr val="C00000"/>
                        </a:solidFill>
                        <a:latin typeface="Cambria Math" panose="02040503050406030204" pitchFamily="18" charset="0"/>
                        <a:ea typeface="楷体" panose="02010609060101010101" pitchFamily="49" charset="-122"/>
                      </a:rPr>
                      <m:t>𝑨</m:t>
                    </m:r>
                    <m:r>
                      <a:rPr lang="en-US" altLang="zh-CN" sz="2000" b="1" i="1">
                        <a:solidFill>
                          <a:srgbClr val="C00000"/>
                        </a:solidFill>
                        <a:latin typeface="Cambria Math" panose="02040503050406030204" pitchFamily="18" charset="0"/>
                        <a:ea typeface="楷体" panose="02010609060101010101" pitchFamily="49" charset="-122"/>
                      </a:rPr>
                      <m:t>≡</m:t>
                    </m:r>
                    <m:r>
                      <a:rPr lang="en-US" altLang="zh-CN" sz="2000" b="1" i="1">
                        <a:solidFill>
                          <a:srgbClr val="C00000"/>
                        </a:solidFill>
                        <a:latin typeface="Cambria Math" panose="02040503050406030204" pitchFamily="18" charset="0"/>
                        <a:ea typeface="楷体" panose="02010609060101010101" pitchFamily="49" charset="-122"/>
                      </a:rPr>
                      <m:t>𝑩</m:t>
                    </m:r>
                  </m:oMath>
                </a14:m>
                <a:r>
                  <a:rPr lang="zh-CN" altLang="en-US" sz="2000" b="1" dirty="0">
                    <a:solidFill>
                      <a:srgbClr val="C00000"/>
                    </a:solidFill>
                  </a:rPr>
                  <a:t>的方法</a:t>
                </a:r>
                <a:endParaRPr lang="en-US" altLang="zh-CN" sz="2000" b="1" dirty="0"/>
              </a:p>
              <a:p>
                <a:pPr marL="285750" indent="-285750">
                  <a:spcBef>
                    <a:spcPts val="600"/>
                  </a:spcBef>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基于逻辑等值定义的非形式证明方法</a:t>
                </a:r>
              </a:p>
              <a:p>
                <a:pPr marL="285750" indent="-285750">
                  <a:spcBef>
                    <a:spcPts val="600"/>
                  </a:spcBef>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d>
                      <m:dPr>
                        <m:ctrlPr>
                          <a:rPr lang="en-US" altLang="zh-CN" sz="2000" b="1" i="1">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𝑩</m:t>
                        </m:r>
                      </m:e>
                    </m:d>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600"/>
                  </a:spcBef>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从基本等值式出发进行等值演算</a:t>
                </a:r>
              </a:p>
            </p:txBody>
          </p:sp>
        </mc:Choice>
        <mc:Fallback xmlns="">
          <p:sp>
            <p:nvSpPr>
              <p:cNvPr id="12" name="文本框 11"/>
              <p:cNvSpPr txBox="1">
                <a:spLocks noRot="1" noChangeAspect="1" noMove="1" noResize="1" noEditPoints="1" noAdjustHandles="1" noChangeArrowheads="1" noChangeShapeType="1" noTextEdit="1"/>
              </p:cNvSpPr>
              <p:nvPr/>
            </p:nvSpPr>
            <p:spPr>
              <a:xfrm>
                <a:off x="3756698" y="4756315"/>
                <a:ext cx="4678601" cy="1554272"/>
              </a:xfrm>
              <a:prstGeom prst="rect">
                <a:avLst/>
              </a:prstGeom>
              <a:blipFill rotWithShape="1">
                <a:blip r:embed="rId4"/>
                <a:stretch>
                  <a:fillRect l="-1" t="-11" r="13" b="3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6566356" y="1103964"/>
            <a:ext cx="4710147" cy="1389255"/>
            <a:chOff x="6566356" y="1103964"/>
            <a:chExt cx="4710147" cy="1389255"/>
          </a:xfrm>
        </p:grpSpPr>
        <p:sp>
          <p:nvSpPr>
            <p:cNvPr id="18" name="矩形: 圆角 17"/>
            <p:cNvSpPr/>
            <p:nvPr/>
          </p:nvSpPr>
          <p:spPr>
            <a:xfrm>
              <a:off x="6566356" y="1103964"/>
              <a:ext cx="4710147" cy="138925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100048" y="1183693"/>
              <a:ext cx="1586489" cy="338554"/>
            </a:xfrm>
            <a:prstGeom prst="rect">
              <a:avLst/>
            </a:prstGeom>
            <a:solidFill>
              <a:schemeClr val="accent4">
                <a:lumMod val="20000"/>
                <a:lumOff val="80000"/>
              </a:schemeClr>
            </a:solidFill>
          </p:spPr>
          <p:txBody>
            <a:bodyPr wrap="square" rtlCol="0">
              <a:spAutoFit/>
            </a:bodyPr>
            <a:lstStyle/>
            <a:p>
              <a:r>
                <a:rPr lang="en-US" altLang="zh-CN" sz="16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sz="16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程序表达式</a:t>
              </a:r>
              <a:endParaRPr lang="en-US" altLang="zh-CN" sz="16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3" name="文本框 12"/>
                <p:cNvSpPr txBox="1"/>
                <p:nvPr/>
              </p:nvSpPr>
              <p:spPr>
                <a:xfrm>
                  <a:off x="6633236" y="1595234"/>
                  <a:ext cx="1907741" cy="369332"/>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i="1">
                          <a:latin typeface="Cambria Math" panose="02040503050406030204" pitchFamily="18" charset="0"/>
                        </a:rPr>
                        <m:t>!</m:t>
                      </m:r>
                    </m:oMath>
                  </a14:m>
                  <a:r>
                    <a:rPr lang="en-US" altLang="zh-CN"/>
                    <a:t>(</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 &gt; </m:t>
                      </m:r>
                      <m:r>
                        <a:rPr lang="en-US" altLang="zh-CN" i="1">
                          <a:latin typeface="Cambria Math" panose="02040503050406030204" pitchFamily="18" charset="0"/>
                        </a:rPr>
                        <m:t>𝑏</m:t>
                      </m:r>
                      <m:r>
                        <a:rPr lang="en-US" altLang="zh-CN" i="1">
                          <a:latin typeface="Cambria Math" panose="02040503050406030204" pitchFamily="18" charset="0"/>
                        </a:rPr>
                        <m:t> </m:t>
                      </m:r>
                    </m:oMath>
                  </a14:m>
                  <a:r>
                    <a:rPr lang="en-US" altLang="zh-CN"/>
                    <a:t>|| </a:t>
                  </a:r>
                  <a14:m>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 &gt; </m:t>
                      </m:r>
                      <m:r>
                        <a:rPr lang="en-US" altLang="zh-CN" i="1">
                          <a:latin typeface="Cambria Math" panose="02040503050406030204" pitchFamily="18" charset="0"/>
                        </a:rPr>
                        <m:t>𝑏</m:t>
                      </m:r>
                    </m:oMath>
                  </a14:m>
                  <a:r>
                    <a:rPr lang="en-US" altLang="zh-CN"/>
                    <a:t>)</a:t>
                  </a:r>
                  <a:endParaRPr lang="zh-CN" altLang="en-US"/>
                </a:p>
              </p:txBody>
            </p:sp>
          </mc:Choice>
          <mc:Fallback xmlns="">
            <p:sp>
              <p:nvSpPr>
                <p:cNvPr id="13" name="文本框 12"/>
                <p:cNvSpPr txBox="1">
                  <a:spLocks noRot="1" noChangeAspect="1" noMove="1" noResize="1" noEditPoints="1" noAdjustHandles="1" noChangeArrowheads="1" noChangeShapeType="1" noTextEdit="1"/>
                </p:cNvSpPr>
                <p:nvPr/>
              </p:nvSpPr>
              <p:spPr>
                <a:xfrm>
                  <a:off x="6633236" y="1595234"/>
                  <a:ext cx="1907741"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9187499" y="1601733"/>
                  <a:ext cx="2030894" cy="369332"/>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 &amp;&amp; </m:t>
                            </m:r>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𝑏</m:t>
                            </m:r>
                          </m:e>
                        </m:d>
                      </m:oMath>
                    </m:oMathPara>
                  </a14:m>
                  <a:endParaRPr lang="zh-CN" altLang="en-US"/>
                </a:p>
              </p:txBody>
            </p:sp>
          </mc:Choice>
          <mc:Fallback xmlns="">
            <p:sp>
              <p:nvSpPr>
                <p:cNvPr id="14" name="文本框 13"/>
                <p:cNvSpPr txBox="1">
                  <a:spLocks noRot="1" noChangeAspect="1" noMove="1" noResize="1" noEditPoints="1" noAdjustHandles="1" noChangeArrowheads="1" noChangeShapeType="1" noTextEdit="1"/>
                </p:cNvSpPr>
                <p:nvPr/>
              </p:nvSpPr>
              <p:spPr>
                <a:xfrm>
                  <a:off x="9187499" y="1601733"/>
                  <a:ext cx="2030894" cy="369332"/>
                </a:xfrm>
                <a:prstGeom prst="rect">
                  <a:avLst/>
                </a:prstGeom>
                <a:blipFill rotWithShape="1">
                  <a:blip r:embed="rId3"/>
                </a:blipFill>
              </p:spPr>
              <p:txBody>
                <a:bodyPr/>
                <a:lstStyle/>
                <a:p>
                  <a:r>
                    <a:rPr lang="zh-CN" altLang="en-US">
                      <a:noFill/>
                    </a:rPr>
                    <a:t> </a:t>
                  </a:r>
                </a:p>
              </p:txBody>
            </p:sp>
          </mc:Fallback>
        </mc:AlternateContent>
        <p:sp>
          <p:nvSpPr>
            <p:cNvPr id="15" name="箭头: 右 14"/>
            <p:cNvSpPr/>
            <p:nvPr/>
          </p:nvSpPr>
          <p:spPr>
            <a:xfrm>
              <a:off x="8540977" y="1743898"/>
              <a:ext cx="646522" cy="10069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671530" y="2050551"/>
              <a:ext cx="2802406" cy="369332"/>
            </a:xfrm>
            <a:prstGeom prst="rect">
              <a:avLst/>
            </a:prstGeom>
            <a:solidFill>
              <a:schemeClr val="accent2">
                <a:lumMod val="20000"/>
                <a:lumOff val="80000"/>
              </a:schemeClr>
            </a:solidFill>
          </p:spPr>
          <p:txBody>
            <a:bodyPr wrap="square" rtlCol="0">
              <a:spAutoFit/>
            </a:bodyPr>
            <a:lstStyle/>
            <a:p>
              <a:r>
                <a:rPr lang="zh-CN" altLang="en-US">
                  <a:solidFill>
                    <a:srgbClr val="C00000"/>
                  </a:solidFill>
                </a:rPr>
                <a:t>后者比前者更容易理解！</a:t>
              </a:r>
            </a:p>
          </p:txBody>
        </p:sp>
      </p:grpSp>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命题逻辑公式的逻辑等值</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逻辑等值式举例</a:t>
            </a:r>
          </a:p>
        </p:txBody>
      </p:sp>
      <mc:AlternateContent xmlns:mc="http://schemas.openxmlformats.org/markup-compatibility/2006" xmlns:a14="http://schemas.microsoft.com/office/drawing/2010/main">
        <mc:Choice Requires="a14">
          <p:sp>
            <p:nvSpPr>
              <p:cNvPr id="2" name="文本框 1"/>
              <p:cNvSpPr txBox="1"/>
              <p:nvPr/>
            </p:nvSpPr>
            <p:spPr>
              <a:xfrm>
                <a:off x="506538" y="1550690"/>
                <a:ext cx="5216685" cy="461665"/>
              </a:xfrm>
              <a:prstGeom prst="rect">
                <a:avLst/>
              </a:prstGeom>
              <a:solidFill>
                <a:schemeClr val="accent6">
                  <a:lumMod val="75000"/>
                </a:schemeClr>
              </a:solidFill>
            </p:spPr>
            <p:txBody>
              <a:bodyPr wrap="square" rtlCol="0">
                <a:spAutoFit/>
              </a:bodyPr>
              <a:lstStyle/>
              <a:p>
                <a:r>
                  <a:rPr lang="zh-CN" altLang="en-US" sz="2400" dirty="0">
                    <a:solidFill>
                      <a:schemeClr val="bg1"/>
                    </a:solidFill>
                  </a:rPr>
                  <a:t>公式</a:t>
                </a:r>
                <a14:m>
                  <m:oMath xmlns:m="http://schemas.openxmlformats.org/officeDocument/2006/math">
                    <m:r>
                      <a:rPr lang="en-US" altLang="zh-CN" sz="2400" i="1" smtClean="0">
                        <a:solidFill>
                          <a:schemeClr val="bg1"/>
                        </a:solidFill>
                        <a:latin typeface="Cambria Math" panose="02040503050406030204" pitchFamily="18" charset="0"/>
                      </a:rPr>
                      <m:t>¬</m:t>
                    </m:r>
                    <m:d>
                      <m:dPr>
                        <m:ctrlPr>
                          <a:rPr lang="en-US" altLang="zh-CN" sz="2400" i="1">
                            <a:solidFill>
                              <a:schemeClr val="bg1"/>
                            </a:solidFill>
                            <a:latin typeface="Cambria Math" panose="02040503050406030204" pitchFamily="18" charset="0"/>
                          </a:rPr>
                        </m:ctrlPr>
                      </m:dPr>
                      <m:e>
                        <m:r>
                          <a:rPr lang="en-US" altLang="zh-CN" sz="2400" i="1">
                            <a:solidFill>
                              <a:schemeClr val="bg1"/>
                            </a:solidFill>
                            <a:latin typeface="Cambria Math" panose="02040503050406030204" pitchFamily="18" charset="0"/>
                          </a:rPr>
                          <m:t>𝑝</m:t>
                        </m:r>
                        <m:r>
                          <a:rPr lang="en-US" altLang="zh-CN" sz="2400" i="1">
                            <a:solidFill>
                              <a:schemeClr val="bg1"/>
                            </a:solidFill>
                            <a:latin typeface="Cambria Math" panose="02040503050406030204" pitchFamily="18" charset="0"/>
                          </a:rPr>
                          <m:t>∨</m:t>
                        </m:r>
                        <m:r>
                          <a:rPr lang="en-US" altLang="zh-CN" sz="2400" i="1">
                            <a:solidFill>
                              <a:schemeClr val="bg1"/>
                            </a:solidFill>
                            <a:latin typeface="Cambria Math" panose="02040503050406030204" pitchFamily="18" charset="0"/>
                          </a:rPr>
                          <m:t>𝑞</m:t>
                        </m:r>
                      </m:e>
                    </m:d>
                  </m:oMath>
                </a14:m>
                <a:r>
                  <a:rPr lang="zh-CN" altLang="en-US" sz="2400" dirty="0">
                    <a:solidFill>
                      <a:schemeClr val="bg1"/>
                    </a:solidFill>
                  </a:rPr>
                  <a:t>和公式</a:t>
                </a:r>
                <a14:m>
                  <m:oMath xmlns:m="http://schemas.openxmlformats.org/officeDocument/2006/math">
                    <m:r>
                      <a:rPr lang="en-US" altLang="zh-CN" sz="2400" i="1" smtClean="0">
                        <a:solidFill>
                          <a:schemeClr val="bg1"/>
                        </a:solidFill>
                        <a:latin typeface="Cambria Math" panose="02040503050406030204" pitchFamily="18" charset="0"/>
                      </a:rPr>
                      <m:t>¬</m:t>
                    </m:r>
                    <m:r>
                      <a:rPr lang="en-US" altLang="zh-CN" sz="2400" i="1">
                        <a:solidFill>
                          <a:schemeClr val="bg1"/>
                        </a:solidFill>
                        <a:latin typeface="Cambria Math" panose="02040503050406030204" pitchFamily="18" charset="0"/>
                      </a:rPr>
                      <m:t>𝑝</m:t>
                    </m:r>
                    <m:r>
                      <a:rPr lang="en-US" altLang="zh-CN" sz="2400" i="1">
                        <a:solidFill>
                          <a:schemeClr val="bg1"/>
                        </a:solidFill>
                        <a:latin typeface="Cambria Math" panose="02040503050406030204" pitchFamily="18" charset="0"/>
                      </a:rPr>
                      <m:t>∧¬</m:t>
                    </m:r>
                    <m:r>
                      <a:rPr lang="en-US" altLang="zh-CN" sz="2400" i="1" smtClean="0">
                        <a:solidFill>
                          <a:schemeClr val="bg1"/>
                        </a:solidFill>
                        <a:latin typeface="Cambria Math" panose="02040503050406030204" pitchFamily="18" charset="0"/>
                      </a:rPr>
                      <m:t>𝑞</m:t>
                    </m:r>
                  </m:oMath>
                </a14:m>
                <a:r>
                  <a:rPr lang="zh-CN" altLang="en-US" sz="2400" dirty="0">
                    <a:solidFill>
                      <a:schemeClr val="bg1"/>
                    </a:solidFill>
                  </a:rPr>
                  <a:t>逻辑等值</a:t>
                </a:r>
              </a:p>
            </p:txBody>
          </p:sp>
        </mc:Choice>
        <mc:Fallback xmlns="">
          <p:sp>
            <p:nvSpPr>
              <p:cNvPr id="2" name="文本框 1"/>
              <p:cNvSpPr txBox="1">
                <a:spLocks noRot="1" noChangeAspect="1" noMove="1" noResize="1" noEditPoints="1" noAdjustHandles="1" noChangeArrowheads="1" noChangeShapeType="1" noTextEdit="1"/>
              </p:cNvSpPr>
              <p:nvPr/>
            </p:nvSpPr>
            <p:spPr>
              <a:xfrm>
                <a:off x="506538" y="1550690"/>
                <a:ext cx="5216685" cy="461665"/>
              </a:xfrm>
              <a:prstGeom prst="rect">
                <a:avLst/>
              </a:prstGeom>
              <a:blipFill rotWithShape="1">
                <a:blip r:embed="rId4"/>
                <a:stretch>
                  <a:fillRect l="-8" t="-4" r="12"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10068" y="3118545"/>
                <a:ext cx="5613156" cy="2523832"/>
              </a:xfrm>
              <a:prstGeom prst="rect">
                <a:avLst/>
              </a:prstGeom>
              <a:solidFill>
                <a:srgbClr val="E5EFE5"/>
              </a:solidFill>
            </p:spPr>
            <p:txBody>
              <a:bodyPr wrap="square" rtlCol="0">
                <a:spAutoFit/>
              </a:bodyPr>
              <a:lstStyle/>
              <a:p>
                <a:pPr algn="ctr">
                  <a:lnSpc>
                    <a:spcPts val="3000"/>
                  </a:lnSpc>
                  <a:spcBef>
                    <a:spcPts val="600"/>
                  </a:spcBef>
                  <a:spcAft>
                    <a:spcPts val="600"/>
                  </a:spcAft>
                </a:pPr>
                <a:r>
                  <a:rPr lang="zh-CN" altLang="en-US" sz="2400" b="1" dirty="0">
                    <a:solidFill>
                      <a:srgbClr val="C00000"/>
                    </a:solidFill>
                  </a:rPr>
                  <a:t>基于定义的非形式证明</a:t>
                </a:r>
                <a:endParaRPr lang="en-US" altLang="zh-CN" sz="2400" b="1" dirty="0">
                  <a:solidFill>
                    <a:srgbClr val="C00000"/>
                  </a:solidFill>
                </a:endParaRPr>
              </a:p>
              <a:p>
                <a:pPr>
                  <a:lnSpc>
                    <a:spcPts val="3000"/>
                  </a:lnSpc>
                  <a:spcBef>
                    <a:spcPts val="600"/>
                  </a:spcBef>
                  <a:spcAft>
                    <a:spcPts val="600"/>
                  </a:spcAft>
                </a:pPr>
                <a:r>
                  <a:rPr lang="zh-CN" altLang="en-US" sz="2400" b="1" dirty="0">
                    <a:solidFill>
                      <a:schemeClr val="accent6">
                        <a:lumMod val="50000"/>
                      </a:schemeClr>
                    </a:solidFill>
                    <a:latin typeface="楷体" panose="02010609060101010101" pitchFamily="49" charset="-122"/>
                    <a:ea typeface="楷体" panose="02010609060101010101" pitchFamily="49" charset="-122"/>
                  </a:rPr>
                  <a:t>对任意真值赋值函数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𝝈</m:t>
                    </m:r>
                  </m:oMath>
                </a14:m>
                <a:r>
                  <a:rPr lang="zh-CN" altLang="en-US" sz="2400" b="1" dirty="0">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𝝈</m:t>
                    </m:r>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6">
                                <a:lumMod val="50000"/>
                              </a:schemeClr>
                            </a:solidFill>
                            <a:latin typeface="Cambria Math" panose="02040503050406030204" pitchFamily="18" charset="0"/>
                            <a:ea typeface="楷体" panose="02010609060101010101" pitchFamily="49" charset="-122"/>
                          </a:rPr>
                          <m:t>¬</m:t>
                        </m:r>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6">
                                    <a:lumMod val="50000"/>
                                  </a:schemeClr>
                                </a:solidFill>
                                <a:latin typeface="Cambria Math" panose="02040503050406030204" pitchFamily="18" charset="0"/>
                                <a:ea typeface="楷体" panose="02010609060101010101" pitchFamily="49" charset="-122"/>
                              </a:rPr>
                              <m:t>𝒑</m:t>
                            </m:r>
                            <m:r>
                              <a:rPr lang="en-US" altLang="zh-CN" sz="2400" b="1" i="1">
                                <a:solidFill>
                                  <a:schemeClr val="accent6">
                                    <a:lumMod val="50000"/>
                                  </a:schemeClr>
                                </a:solidFill>
                                <a:latin typeface="Cambria Math" panose="02040503050406030204" pitchFamily="18" charset="0"/>
                                <a:ea typeface="楷体" panose="02010609060101010101" pitchFamily="49" charset="-122"/>
                              </a:rPr>
                              <m:t>∨</m:t>
                            </m:r>
                            <m:r>
                              <a:rPr lang="en-US" altLang="zh-CN" sz="2400" b="1" i="1">
                                <a:solidFill>
                                  <a:schemeClr val="accent6">
                                    <a:lumMod val="50000"/>
                                  </a:schemeClr>
                                </a:solidFill>
                                <a:latin typeface="Cambria Math" panose="02040503050406030204" pitchFamily="18" charset="0"/>
                                <a:ea typeface="楷体" panose="02010609060101010101" pitchFamily="49" charset="-122"/>
                              </a:rPr>
                              <m:t>𝒒</m:t>
                            </m:r>
                          </m:e>
                        </m:d>
                      </m:e>
                    </m:d>
                  </m:oMath>
                </a14:m>
                <a:r>
                  <a:rPr lang="zh-CN" altLang="en-US" sz="2400" b="1" dirty="0">
                    <a:solidFill>
                      <a:schemeClr val="accent6">
                        <a:lumMod val="50000"/>
                      </a:schemeClr>
                    </a:solidFill>
                    <a:latin typeface="楷体" panose="02010609060101010101" pitchFamily="49" charset="-122"/>
                    <a:ea typeface="楷体" panose="02010609060101010101" pitchFamily="49" charset="-122"/>
                  </a:rPr>
                  <a:t>为真，当且仅当</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𝝈</m:t>
                    </m:r>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6">
                                <a:lumMod val="50000"/>
                              </a:schemeClr>
                            </a:solidFill>
                            <a:latin typeface="Cambria Math" panose="02040503050406030204" pitchFamily="18" charset="0"/>
                            <a:ea typeface="楷体" panose="02010609060101010101" pitchFamily="49" charset="-122"/>
                          </a:rPr>
                          <m:t>𝒑</m:t>
                        </m:r>
                        <m:r>
                          <a:rPr lang="en-US" altLang="zh-CN" sz="2400" b="1" i="1">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𝒒</m:t>
                        </m:r>
                      </m:e>
                    </m:d>
                  </m:oMath>
                </a14:m>
                <a:r>
                  <a:rPr lang="zh-CN" altLang="en-US" sz="2400" b="1" dirty="0">
                    <a:solidFill>
                      <a:schemeClr val="accent6">
                        <a:lumMod val="50000"/>
                      </a:schemeClr>
                    </a:solidFill>
                    <a:latin typeface="楷体" panose="02010609060101010101" pitchFamily="49" charset="-122"/>
                    <a:ea typeface="楷体" panose="02010609060101010101" pitchFamily="49" charset="-122"/>
                  </a:rPr>
                  <a:t>的真值为假，当且仅当</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𝝈</m:t>
                    </m:r>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6">
                                <a:lumMod val="50000"/>
                              </a:schemeClr>
                            </a:solidFill>
                            <a:latin typeface="Cambria Math" panose="02040503050406030204" pitchFamily="18" charset="0"/>
                            <a:ea typeface="楷体" panose="02010609060101010101" pitchFamily="49" charset="-122"/>
                          </a:rPr>
                          <m:t>𝒑</m:t>
                        </m:r>
                      </m:e>
                    </m:d>
                  </m:oMath>
                </a14:m>
                <a:r>
                  <a:rPr lang="zh-CN" altLang="en-US" sz="2400" b="1" dirty="0">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𝝈</m:t>
                    </m:r>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6">
                                <a:lumMod val="50000"/>
                              </a:schemeClr>
                            </a:solidFill>
                            <a:latin typeface="Cambria Math" panose="02040503050406030204" pitchFamily="18" charset="0"/>
                            <a:ea typeface="楷体" panose="02010609060101010101" pitchFamily="49" charset="-122"/>
                          </a:rPr>
                          <m:t>𝒒</m:t>
                        </m:r>
                      </m:e>
                    </m:d>
                  </m:oMath>
                </a14:m>
                <a:r>
                  <a:rPr lang="zh-CN" altLang="en-US" sz="2400" b="1" dirty="0">
                    <a:solidFill>
                      <a:schemeClr val="accent6">
                        <a:lumMod val="50000"/>
                      </a:schemeClr>
                    </a:solidFill>
                    <a:latin typeface="楷体" panose="02010609060101010101" pitchFamily="49" charset="-122"/>
                    <a:ea typeface="楷体" panose="02010609060101010101" pitchFamily="49" charset="-122"/>
                  </a:rPr>
                  <a:t>的真值都为假，当且仅当</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𝝈</m:t>
                    </m:r>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6">
                                <a:lumMod val="50000"/>
                              </a:schemeClr>
                            </a:solidFill>
                            <a:latin typeface="Cambria Math" panose="02040503050406030204" pitchFamily="18" charset="0"/>
                            <a:ea typeface="楷体" panose="02010609060101010101" pitchFamily="49" charset="-122"/>
                          </a:rPr>
                          <m:t>¬</m:t>
                        </m:r>
                        <m:r>
                          <a:rPr lang="en-US" altLang="zh-CN" sz="2400" b="1" i="1">
                            <a:solidFill>
                              <a:schemeClr val="accent6">
                                <a:lumMod val="50000"/>
                              </a:schemeClr>
                            </a:solidFill>
                            <a:latin typeface="Cambria Math" panose="02040503050406030204" pitchFamily="18" charset="0"/>
                            <a:ea typeface="楷体" panose="02010609060101010101" pitchFamily="49" charset="-122"/>
                          </a:rPr>
                          <m:t>𝒑</m:t>
                        </m:r>
                      </m:e>
                    </m:d>
                  </m:oMath>
                </a14:m>
                <a:r>
                  <a:rPr lang="zh-CN" altLang="en-US" sz="2400" b="1" dirty="0">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𝝈</m:t>
                    </m:r>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𝒒</m:t>
                        </m:r>
                      </m:e>
                    </m:d>
                  </m:oMath>
                </a14:m>
                <a:r>
                  <a:rPr lang="zh-CN" altLang="en-US" sz="2400" b="1" dirty="0">
                    <a:solidFill>
                      <a:schemeClr val="accent6">
                        <a:lumMod val="50000"/>
                      </a:schemeClr>
                    </a:solidFill>
                    <a:latin typeface="楷体" panose="02010609060101010101" pitchFamily="49" charset="-122"/>
                    <a:ea typeface="楷体" panose="02010609060101010101" pitchFamily="49" charset="-122"/>
                  </a:rPr>
                  <a:t>的真值都为真，当且仅当</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𝝈</m:t>
                    </m:r>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6">
                                <a:lumMod val="50000"/>
                              </a:schemeClr>
                            </a:solidFill>
                            <a:latin typeface="Cambria Math" panose="02040503050406030204" pitchFamily="18" charset="0"/>
                            <a:ea typeface="楷体" panose="02010609060101010101" pitchFamily="49" charset="-122"/>
                          </a:rPr>
                          <m:t>¬</m:t>
                        </m:r>
                        <m:r>
                          <a:rPr lang="en-US" altLang="zh-CN" sz="2400" b="1" i="1">
                            <a:solidFill>
                              <a:schemeClr val="accent6">
                                <a:lumMod val="50000"/>
                              </a:schemeClr>
                            </a:solidFill>
                            <a:latin typeface="Cambria Math" panose="02040503050406030204" pitchFamily="18" charset="0"/>
                            <a:ea typeface="楷体" panose="02010609060101010101" pitchFamily="49" charset="-122"/>
                          </a:rPr>
                          <m:t>𝒑</m:t>
                        </m:r>
                        <m:r>
                          <a:rPr lang="en-US" altLang="zh-CN" sz="2400" b="1" i="1">
                            <a:solidFill>
                              <a:schemeClr val="accent6">
                                <a:lumMod val="50000"/>
                              </a:schemeClr>
                            </a:solidFill>
                            <a:latin typeface="Cambria Math" panose="02040503050406030204" pitchFamily="18" charset="0"/>
                            <a:ea typeface="楷体" panose="02010609060101010101" pitchFamily="49" charset="-122"/>
                          </a:rPr>
                          <m:t>∧¬</m:t>
                        </m:r>
                        <m:r>
                          <a:rPr lang="en-US" altLang="zh-CN" sz="2400" b="1" i="1">
                            <a:solidFill>
                              <a:schemeClr val="accent6">
                                <a:lumMod val="50000"/>
                              </a:schemeClr>
                            </a:solidFill>
                            <a:latin typeface="Cambria Math" panose="02040503050406030204" pitchFamily="18" charset="0"/>
                            <a:ea typeface="楷体" panose="02010609060101010101" pitchFamily="49" charset="-122"/>
                          </a:rPr>
                          <m:t>𝒒</m:t>
                        </m:r>
                      </m:e>
                    </m:d>
                  </m:oMath>
                </a14:m>
                <a:r>
                  <a:rPr lang="zh-CN" altLang="en-US" sz="2400" b="1" dirty="0">
                    <a:solidFill>
                      <a:schemeClr val="accent6">
                        <a:lumMod val="50000"/>
                      </a:schemeClr>
                    </a:solidFill>
                    <a:latin typeface="楷体" panose="02010609060101010101" pitchFamily="49" charset="-122"/>
                    <a:ea typeface="楷体" panose="02010609060101010101" pitchFamily="49" charset="-122"/>
                  </a:rPr>
                  <a:t>的真值为真。</a:t>
                </a:r>
                <a:endParaRPr lang="en-US" altLang="zh-CN" sz="2400" b="1" dirty="0">
                  <a:solidFill>
                    <a:schemeClr val="accent6">
                      <a:lumMod val="50000"/>
                    </a:schemeClr>
                  </a:solidFill>
                  <a:latin typeface="楷体" panose="02010609060101010101" pitchFamily="49" charset="-122"/>
                  <a:ea typeface="楷体" panose="02010609060101010101" pitchFamily="49"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10068" y="3118545"/>
                <a:ext cx="5613156" cy="2523832"/>
              </a:xfrm>
              <a:prstGeom prst="rect">
                <a:avLst/>
              </a:prstGeom>
              <a:blipFill>
                <a:blip r:embed="rId5"/>
                <a:stretch>
                  <a:fillRect l="-1629" t="-1691" r="-1629" b="-38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6237436" y="3116683"/>
                <a:ext cx="5039067" cy="834139"/>
              </a:xfrm>
              <a:prstGeom prst="rect">
                <a:avLst/>
              </a:prstGeom>
              <a:solidFill>
                <a:srgbClr val="E5EFE5"/>
              </a:solidFill>
            </p:spPr>
            <p:txBody>
              <a:bodyPr wrap="square" rtlCol="0">
                <a:spAutoFit/>
              </a:bodyPr>
              <a:lstStyle/>
              <a:p>
                <a:pPr algn="ctr">
                  <a:lnSpc>
                    <a:spcPts val="3000"/>
                  </a:lnSpc>
                  <a:spcBef>
                    <a:spcPts val="600"/>
                  </a:spcBef>
                  <a:spcAft>
                    <a:spcPts val="600"/>
                  </a:spcAft>
                </a:pPr>
                <a:r>
                  <a:rPr lang="zh-CN" altLang="en-US" sz="2000" b="1" dirty="0">
                    <a:solidFill>
                      <a:srgbClr val="C00000"/>
                    </a:solidFill>
                  </a:rPr>
                  <a:t>构造公式</a:t>
                </a:r>
                <a14:m>
                  <m:oMath xmlns:m="http://schemas.openxmlformats.org/officeDocument/2006/math">
                    <m:r>
                      <a:rPr lang="en-US" altLang="zh-CN" sz="2000" b="1" i="1" smtClean="0">
                        <a:solidFill>
                          <a:srgbClr val="C00000"/>
                        </a:solidFill>
                        <a:latin typeface="Cambria Math" panose="02040503050406030204" pitchFamily="18" charset="0"/>
                      </a:rPr>
                      <m:t>𝑨</m:t>
                    </m:r>
                    <m:r>
                      <a:rPr lang="en-US" altLang="zh-CN" sz="2000" b="1" i="0"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e>
                    </m:d>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e>
                    </m:d>
                  </m:oMath>
                </a14:m>
                <a:r>
                  <a:rPr lang="zh-CN" altLang="en-US" sz="2000" b="1" dirty="0">
                    <a:solidFill>
                      <a:srgbClr val="C00000"/>
                    </a:solidFill>
                  </a:rPr>
                  <a:t>的真值表</a:t>
                </a:r>
                <a:endParaRPr lang="en-US" altLang="zh-CN" sz="2000" b="1" dirty="0">
                  <a:solidFill>
                    <a:srgbClr val="C00000"/>
                  </a:solidFill>
                </a:endParaRPr>
              </a:p>
            </p:txBody>
          </p:sp>
        </mc:Choice>
        <mc:Fallback>
          <p:sp>
            <p:nvSpPr>
              <p:cNvPr id="11" name="文本框 10"/>
              <p:cNvSpPr txBox="1">
                <a:spLocks noRot="1" noChangeAspect="1" noMove="1" noResize="1" noEditPoints="1" noAdjustHandles="1" noChangeArrowheads="1" noChangeShapeType="1" noTextEdit="1"/>
              </p:cNvSpPr>
              <p:nvPr/>
            </p:nvSpPr>
            <p:spPr>
              <a:xfrm>
                <a:off x="6237436" y="3116683"/>
                <a:ext cx="5039067" cy="834139"/>
              </a:xfrm>
              <a:prstGeom prst="rect">
                <a:avLst/>
              </a:prstGeom>
              <a:blipFill>
                <a:blip r:embed="rId6"/>
                <a:stretch>
                  <a:fillRect b="-116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6" name="表格 5"/>
              <p:cNvGraphicFramePr>
                <a:graphicFrameLocks noGrp="1"/>
              </p:cNvGraphicFramePr>
              <p:nvPr>
                <p:extLst>
                  <p:ext uri="{D42A27DB-BD31-4B8C-83A1-F6EECF244321}">
                    <p14:modId xmlns:p14="http://schemas.microsoft.com/office/powerpoint/2010/main" val="3789168722"/>
                  </p:ext>
                </p:extLst>
              </p:nvPr>
            </p:nvGraphicFramePr>
            <p:xfrm>
              <a:off x="5884333" y="3558342"/>
              <a:ext cx="6121400" cy="1981200"/>
            </p:xfrm>
            <a:graphic>
              <a:graphicData uri="http://schemas.openxmlformats.org/drawingml/2006/table">
                <a:tbl>
                  <a:tblPr firstRow="1" bandRow="1">
                    <a:tableStyleId>{5C22544A-7EE6-4342-B048-85BDC9FD1C3A}</a:tableStyleId>
                  </a:tblPr>
                  <a:tblGrid>
                    <a:gridCol w="409185">
                      <a:extLst>
                        <a:ext uri="{9D8B030D-6E8A-4147-A177-3AD203B41FA5}">
                          <a16:colId xmlns:a16="http://schemas.microsoft.com/office/drawing/2014/main" val="20000"/>
                        </a:ext>
                      </a:extLst>
                    </a:gridCol>
                    <a:gridCol w="433735">
                      <a:extLst>
                        <a:ext uri="{9D8B030D-6E8A-4147-A177-3AD203B41FA5}">
                          <a16:colId xmlns:a16="http://schemas.microsoft.com/office/drawing/2014/main" val="20001"/>
                        </a:ext>
                      </a:extLst>
                    </a:gridCol>
                    <a:gridCol w="924757">
                      <a:extLst>
                        <a:ext uri="{9D8B030D-6E8A-4147-A177-3AD203B41FA5}">
                          <a16:colId xmlns:a16="http://schemas.microsoft.com/office/drawing/2014/main" val="20002"/>
                        </a:ext>
                      </a:extLst>
                    </a:gridCol>
                    <a:gridCol w="1203002">
                      <a:extLst>
                        <a:ext uri="{9D8B030D-6E8A-4147-A177-3AD203B41FA5}">
                          <a16:colId xmlns:a16="http://schemas.microsoft.com/office/drawing/2014/main" val="20003"/>
                        </a:ext>
                      </a:extLst>
                    </a:gridCol>
                    <a:gridCol w="613777">
                      <a:extLst>
                        <a:ext uri="{9D8B030D-6E8A-4147-A177-3AD203B41FA5}">
                          <a16:colId xmlns:a16="http://schemas.microsoft.com/office/drawing/2014/main" val="20004"/>
                        </a:ext>
                      </a:extLst>
                    </a:gridCol>
                    <a:gridCol w="638329">
                      <a:extLst>
                        <a:ext uri="{9D8B030D-6E8A-4147-A177-3AD203B41FA5}">
                          <a16:colId xmlns:a16="http://schemas.microsoft.com/office/drawing/2014/main" val="20005"/>
                        </a:ext>
                      </a:extLst>
                    </a:gridCol>
                    <a:gridCol w="1219369">
                      <a:extLst>
                        <a:ext uri="{9D8B030D-6E8A-4147-A177-3AD203B41FA5}">
                          <a16:colId xmlns:a16="http://schemas.microsoft.com/office/drawing/2014/main" val="20006"/>
                        </a:ext>
                      </a:extLst>
                    </a:gridCol>
                    <a:gridCol w="679246">
                      <a:extLst>
                        <a:ext uri="{9D8B030D-6E8A-4147-A177-3AD203B41FA5}">
                          <a16:colId xmlns:a16="http://schemas.microsoft.com/office/drawing/2014/main" val="20007"/>
                        </a:ext>
                      </a:extLst>
                    </a:gridCol>
                  </a:tblGrid>
                  <a:tr h="309064">
                    <a:tc>
                      <a:txBody>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𝑝</m:t>
                                </m:r>
                              </m:oMath>
                            </m:oMathPara>
                          </a14:m>
                          <a:endParaRPr lang="zh-CN" altLang="en-US" sz="2000"/>
                        </a:p>
                      </a:txBody>
                      <a:tcPr>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𝑞</m:t>
                                </m:r>
                              </m:oMath>
                            </m:oMathPara>
                          </a14:m>
                          <a:endParaRPr lang="zh-CN" altLang="en-US" sz="2000"/>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𝑝</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𝑞</m:t>
                                </m:r>
                              </m:oMath>
                            </m:oMathPara>
                          </a14:m>
                          <a:endParaRPr lang="zh-CN" altLang="en-US" sz="2000"/>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d>
                                  <m:dPr>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𝑝</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𝑞</m:t>
                                    </m:r>
                                  </m:e>
                                </m:d>
                              </m:oMath>
                            </m:oMathPara>
                          </a14:m>
                          <a:endParaRPr lang="zh-CN" altLang="en-US" sz="2000"/>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r>
                                  <a:rPr lang="en-US" altLang="zh-CN" sz="2000" i="1" smtClean="0">
                                    <a:latin typeface="Cambria Math" panose="02040503050406030204" pitchFamily="18" charset="0"/>
                                  </a:rPr>
                                  <m:t>𝑝</m:t>
                                </m:r>
                              </m:oMath>
                            </m:oMathPara>
                          </a14:m>
                          <a:endParaRPr lang="zh-CN" altLang="en-US" sz="2000"/>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r>
                                  <a:rPr lang="en-US" altLang="zh-CN" sz="2000" i="1" smtClean="0">
                                    <a:latin typeface="Cambria Math" panose="02040503050406030204" pitchFamily="18" charset="0"/>
                                  </a:rPr>
                                  <m:t>𝑞</m:t>
                                </m:r>
                              </m:oMath>
                            </m:oMathPara>
                          </a14:m>
                          <a:endParaRPr lang="zh-CN" altLang="en-US" sz="2000"/>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r>
                                  <a:rPr lang="en-US" altLang="zh-CN" sz="2000" i="1" smtClean="0">
                                    <a:latin typeface="Cambria Math" panose="02040503050406030204" pitchFamily="18" charset="0"/>
                                  </a:rPr>
                                  <m:t>𝑝</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𝑞</m:t>
                                </m:r>
                              </m:oMath>
                            </m:oMathPara>
                          </a14:m>
                          <a:endParaRPr lang="zh-CN" altLang="en-US" sz="2000"/>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𝐴</m:t>
                                </m:r>
                              </m:oMath>
                            </m:oMathPara>
                          </a14:m>
                          <a:endParaRPr lang="zh-CN" altLang="en-US" sz="2000"/>
                        </a:p>
                      </a:txBody>
                      <a:tcPr>
                        <a:lnL w="6350" cap="flat" cmpd="sng" algn="ctr">
                          <a:solidFill>
                            <a:schemeClr val="accent2">
                              <a:lumMod val="60000"/>
                              <a:lumOff val="40000"/>
                            </a:schemeClr>
                          </a:solidFill>
                          <a:prstDash val="solid"/>
                          <a:round/>
                          <a:headEnd type="none" w="med" len="med"/>
                          <a:tailEnd type="none" w="med" len="med"/>
                        </a:lnL>
                        <a:lnB w="6350" cap="flat" cmpd="sng" algn="ctr">
                          <a:solidFill>
                            <a:schemeClr val="accent2">
                              <a:lumMod val="60000"/>
                              <a:lumOff val="40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0000"/>
                      </a:ext>
                    </a:extLst>
                  </a:tr>
                  <a:tr h="260777">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0</a:t>
                          </a:r>
                          <a:endParaRPr lang="zh-CN" altLang="en-US" sz="2000" b="1">
                            <a:solidFill>
                              <a:schemeClr val="accent6">
                                <a:lumMod val="50000"/>
                              </a:schemeClr>
                            </a:solidFill>
                            <a:latin typeface="Cambria" panose="02040503050406030204" pitchFamily="18" charset="0"/>
                          </a:endParaRPr>
                        </a:p>
                      </a:txBody>
                      <a:tcPr>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0</a:t>
                          </a:r>
                          <a:endParaRPr lang="zh-CN" altLang="en-US" sz="2000" b="1">
                            <a:solidFill>
                              <a:schemeClr val="accent6">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dirty="0">
                              <a:solidFill>
                                <a:schemeClr val="accent2">
                                  <a:lumMod val="50000"/>
                                </a:schemeClr>
                              </a:solidFill>
                              <a:latin typeface="Cambria" panose="02040503050406030204" pitchFamily="18" charset="0"/>
                            </a:rPr>
                            <a:t>1</a:t>
                          </a:r>
                          <a:endParaRPr lang="zh-CN" altLang="en-US" sz="2000" b="1" dirty="0">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10001"/>
                      </a:ext>
                    </a:extLst>
                  </a:tr>
                  <a:tr h="254418">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0</a:t>
                          </a:r>
                          <a:endParaRPr lang="zh-CN" altLang="en-US" sz="2000" b="1">
                            <a:solidFill>
                              <a:schemeClr val="accent6">
                                <a:lumMod val="50000"/>
                              </a:schemeClr>
                            </a:solidFill>
                            <a:latin typeface="Cambria" panose="02040503050406030204" pitchFamily="18" charset="0"/>
                          </a:endParaRPr>
                        </a:p>
                      </a:txBody>
                      <a:tcPr>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1</a:t>
                          </a:r>
                          <a:endParaRPr lang="zh-CN" altLang="en-US" sz="2000" b="1">
                            <a:solidFill>
                              <a:schemeClr val="accent6">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dirty="0">
                              <a:solidFill>
                                <a:schemeClr val="accent2">
                                  <a:lumMod val="50000"/>
                                </a:schemeClr>
                              </a:solidFill>
                              <a:latin typeface="Cambria" panose="02040503050406030204" pitchFamily="18" charset="0"/>
                            </a:rPr>
                            <a:t>0</a:t>
                          </a:r>
                          <a:endParaRPr lang="zh-CN" altLang="en-US" sz="2000" b="1" dirty="0">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10002"/>
                      </a:ext>
                    </a:extLst>
                  </a:tr>
                  <a:tr h="294108">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1</a:t>
                          </a:r>
                          <a:endParaRPr lang="zh-CN" altLang="en-US" sz="2000" b="1">
                            <a:solidFill>
                              <a:schemeClr val="accent6">
                                <a:lumMod val="50000"/>
                              </a:schemeClr>
                            </a:solidFill>
                            <a:latin typeface="Cambria" panose="02040503050406030204" pitchFamily="18" charset="0"/>
                          </a:endParaRPr>
                        </a:p>
                      </a:txBody>
                      <a:tcPr>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0</a:t>
                          </a:r>
                          <a:endParaRPr lang="zh-CN" altLang="en-US" sz="2000" b="1">
                            <a:solidFill>
                              <a:schemeClr val="accent6">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10003"/>
                      </a:ext>
                    </a:extLst>
                  </a:tr>
                  <a:tr h="341844">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1</a:t>
                          </a:r>
                          <a:endParaRPr lang="zh-CN" altLang="en-US" sz="2000" b="1">
                            <a:solidFill>
                              <a:schemeClr val="accent6">
                                <a:lumMod val="50000"/>
                              </a:schemeClr>
                            </a:solidFill>
                            <a:latin typeface="Cambria" panose="02040503050406030204" pitchFamily="18" charset="0"/>
                          </a:endParaRPr>
                        </a:p>
                      </a:txBody>
                      <a:tcPr>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1</a:t>
                          </a:r>
                          <a:endParaRPr lang="zh-CN" altLang="en-US" sz="2000" b="1">
                            <a:solidFill>
                              <a:schemeClr val="accent6">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dirty="0">
                              <a:solidFill>
                                <a:schemeClr val="accent2">
                                  <a:lumMod val="50000"/>
                                </a:schemeClr>
                              </a:solidFill>
                              <a:latin typeface="Cambria" panose="02040503050406030204" pitchFamily="18" charset="0"/>
                            </a:rPr>
                            <a:t>1</a:t>
                          </a:r>
                          <a:endParaRPr lang="zh-CN" altLang="en-US" sz="2000" b="1" dirty="0">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extLst>
                      <a:ext uri="{0D108BD9-81ED-4DB2-BD59-A6C34878D82A}">
                        <a16:rowId xmlns:a16="http://schemas.microsoft.com/office/drawing/2014/main" val="10004"/>
                      </a:ext>
                    </a:extLst>
                  </a:tr>
                </a:tbl>
              </a:graphicData>
            </a:graphic>
          </p:graphicFrame>
        </mc:Choice>
        <mc:Fallback>
          <p:graphicFrame>
            <p:nvGraphicFramePr>
              <p:cNvPr id="6" name="表格 5"/>
              <p:cNvGraphicFramePr>
                <a:graphicFrameLocks noGrp="1"/>
              </p:cNvGraphicFramePr>
              <p:nvPr>
                <p:extLst>
                  <p:ext uri="{D42A27DB-BD31-4B8C-83A1-F6EECF244321}">
                    <p14:modId xmlns:p14="http://schemas.microsoft.com/office/powerpoint/2010/main" val="3789168722"/>
                  </p:ext>
                </p:extLst>
              </p:nvPr>
            </p:nvGraphicFramePr>
            <p:xfrm>
              <a:off x="5884333" y="3558342"/>
              <a:ext cx="6121400" cy="1981200"/>
            </p:xfrm>
            <a:graphic>
              <a:graphicData uri="http://schemas.openxmlformats.org/drawingml/2006/table">
                <a:tbl>
                  <a:tblPr firstRow="1" bandRow="1">
                    <a:tableStyleId>{5C22544A-7EE6-4342-B048-85BDC9FD1C3A}</a:tableStyleId>
                  </a:tblPr>
                  <a:tblGrid>
                    <a:gridCol w="409185">
                      <a:extLst>
                        <a:ext uri="{9D8B030D-6E8A-4147-A177-3AD203B41FA5}">
                          <a16:colId xmlns:a16="http://schemas.microsoft.com/office/drawing/2014/main" val="20000"/>
                        </a:ext>
                      </a:extLst>
                    </a:gridCol>
                    <a:gridCol w="433735">
                      <a:extLst>
                        <a:ext uri="{9D8B030D-6E8A-4147-A177-3AD203B41FA5}">
                          <a16:colId xmlns:a16="http://schemas.microsoft.com/office/drawing/2014/main" val="20001"/>
                        </a:ext>
                      </a:extLst>
                    </a:gridCol>
                    <a:gridCol w="924757">
                      <a:extLst>
                        <a:ext uri="{9D8B030D-6E8A-4147-A177-3AD203B41FA5}">
                          <a16:colId xmlns:a16="http://schemas.microsoft.com/office/drawing/2014/main" val="20002"/>
                        </a:ext>
                      </a:extLst>
                    </a:gridCol>
                    <a:gridCol w="1203002">
                      <a:extLst>
                        <a:ext uri="{9D8B030D-6E8A-4147-A177-3AD203B41FA5}">
                          <a16:colId xmlns:a16="http://schemas.microsoft.com/office/drawing/2014/main" val="20003"/>
                        </a:ext>
                      </a:extLst>
                    </a:gridCol>
                    <a:gridCol w="613777">
                      <a:extLst>
                        <a:ext uri="{9D8B030D-6E8A-4147-A177-3AD203B41FA5}">
                          <a16:colId xmlns:a16="http://schemas.microsoft.com/office/drawing/2014/main" val="20004"/>
                        </a:ext>
                      </a:extLst>
                    </a:gridCol>
                    <a:gridCol w="638329">
                      <a:extLst>
                        <a:ext uri="{9D8B030D-6E8A-4147-A177-3AD203B41FA5}">
                          <a16:colId xmlns:a16="http://schemas.microsoft.com/office/drawing/2014/main" val="20005"/>
                        </a:ext>
                      </a:extLst>
                    </a:gridCol>
                    <a:gridCol w="1219369">
                      <a:extLst>
                        <a:ext uri="{9D8B030D-6E8A-4147-A177-3AD203B41FA5}">
                          <a16:colId xmlns:a16="http://schemas.microsoft.com/office/drawing/2014/main" val="20006"/>
                        </a:ext>
                      </a:extLst>
                    </a:gridCol>
                    <a:gridCol w="679246">
                      <a:extLst>
                        <a:ext uri="{9D8B030D-6E8A-4147-A177-3AD203B41FA5}">
                          <a16:colId xmlns:a16="http://schemas.microsoft.com/office/drawing/2014/main" val="20007"/>
                        </a:ext>
                      </a:extLst>
                    </a:gridCol>
                  </a:tblGrid>
                  <a:tr h="396240">
                    <a:tc>
                      <a:txBody>
                        <a:bodyPr/>
                        <a:lstStyle/>
                        <a:p>
                          <a:endParaRPr lang="zh-CN"/>
                        </a:p>
                      </a:txBody>
                      <a:tcPr>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blipFill>
                          <a:blip r:embed="rId7"/>
                          <a:stretch>
                            <a:fillRect l="-1493" t="-1538" r="-1402985" b="-429231"/>
                          </a:stretch>
                        </a:blipFill>
                      </a:tcPr>
                    </a:tc>
                    <a:tc>
                      <a:txBody>
                        <a:bodyPr/>
                        <a:lstStyle/>
                        <a:p>
                          <a:endParaRPr lang="zh-CN"/>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blipFill>
                          <a:blip r:embed="rId7"/>
                          <a:stretch>
                            <a:fillRect l="-95775" t="-1538" r="-1223944" b="-429231"/>
                          </a:stretch>
                        </a:blipFill>
                      </a:tcPr>
                    </a:tc>
                    <a:tc>
                      <a:txBody>
                        <a:bodyPr/>
                        <a:lstStyle/>
                        <a:p>
                          <a:endParaRPr lang="zh-CN"/>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blipFill>
                          <a:blip r:embed="rId7"/>
                          <a:stretch>
                            <a:fillRect l="-91447" t="-1538" r="-471711" b="-429231"/>
                          </a:stretch>
                        </a:blipFill>
                      </a:tcPr>
                    </a:tc>
                    <a:tc>
                      <a:txBody>
                        <a:bodyPr/>
                        <a:lstStyle/>
                        <a:p>
                          <a:endParaRPr lang="zh-CN"/>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blipFill>
                          <a:blip r:embed="rId7"/>
                          <a:stretch>
                            <a:fillRect l="-146970" t="-1538" r="-262121" b="-429231"/>
                          </a:stretch>
                        </a:blipFill>
                      </a:tcPr>
                    </a:tc>
                    <a:tc>
                      <a:txBody>
                        <a:bodyPr/>
                        <a:lstStyle/>
                        <a:p>
                          <a:endParaRPr lang="zh-CN"/>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blipFill>
                          <a:blip r:embed="rId7"/>
                          <a:stretch>
                            <a:fillRect l="-489000" t="-1538" r="-419000" b="-429231"/>
                          </a:stretch>
                        </a:blipFill>
                      </a:tcPr>
                    </a:tc>
                    <a:tc>
                      <a:txBody>
                        <a:bodyPr/>
                        <a:lstStyle/>
                        <a:p>
                          <a:endParaRPr lang="zh-CN"/>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blipFill>
                          <a:blip r:embed="rId7"/>
                          <a:stretch>
                            <a:fillRect l="-560952" t="-1538" r="-299048" b="-429231"/>
                          </a:stretch>
                        </a:blipFill>
                      </a:tcPr>
                    </a:tc>
                    <a:tc>
                      <a:txBody>
                        <a:bodyPr/>
                        <a:lstStyle/>
                        <a:p>
                          <a:endParaRPr lang="zh-CN"/>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B w="6350" cap="flat" cmpd="sng" algn="ctr">
                          <a:solidFill>
                            <a:schemeClr val="accent2">
                              <a:lumMod val="60000"/>
                              <a:lumOff val="40000"/>
                            </a:schemeClr>
                          </a:solidFill>
                          <a:prstDash val="solid"/>
                          <a:round/>
                          <a:headEnd type="none" w="med" len="med"/>
                          <a:tailEnd type="none" w="med" len="med"/>
                        </a:lnB>
                        <a:blipFill>
                          <a:blip r:embed="rId7"/>
                          <a:stretch>
                            <a:fillRect l="-347000" t="-1538" r="-57000" b="-429231"/>
                          </a:stretch>
                        </a:blipFill>
                      </a:tcPr>
                    </a:tc>
                    <a:tc>
                      <a:txBody>
                        <a:bodyPr/>
                        <a:lstStyle/>
                        <a:p>
                          <a:endParaRPr lang="zh-CN"/>
                        </a:p>
                      </a:txBody>
                      <a:tcPr>
                        <a:lnL w="6350" cap="flat" cmpd="sng" algn="ctr">
                          <a:solidFill>
                            <a:schemeClr val="accent2">
                              <a:lumMod val="60000"/>
                              <a:lumOff val="40000"/>
                            </a:schemeClr>
                          </a:solidFill>
                          <a:prstDash val="solid"/>
                          <a:round/>
                          <a:headEnd type="none" w="med" len="med"/>
                          <a:tailEnd type="none" w="med" len="med"/>
                        </a:lnL>
                        <a:lnB w="6350" cap="flat" cmpd="sng" algn="ctr">
                          <a:solidFill>
                            <a:schemeClr val="accent2">
                              <a:lumMod val="60000"/>
                              <a:lumOff val="40000"/>
                            </a:schemeClr>
                          </a:solidFill>
                          <a:prstDash val="solid"/>
                          <a:round/>
                          <a:headEnd type="none" w="med" len="med"/>
                          <a:tailEnd type="none" w="med" len="med"/>
                        </a:lnB>
                        <a:blipFill>
                          <a:blip r:embed="rId7"/>
                          <a:stretch>
                            <a:fillRect l="-798214" t="-1538" r="-1786" b="-429231"/>
                          </a:stretch>
                        </a:blipFill>
                      </a:tcPr>
                    </a:tc>
                    <a:extLst>
                      <a:ext uri="{0D108BD9-81ED-4DB2-BD59-A6C34878D82A}">
                        <a16:rowId xmlns:a16="http://schemas.microsoft.com/office/drawing/2014/main" val="10000"/>
                      </a:ext>
                    </a:extLst>
                  </a:tr>
                  <a:tr h="396240">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0</a:t>
                          </a:r>
                          <a:endParaRPr lang="zh-CN" altLang="en-US" sz="2000" b="1">
                            <a:solidFill>
                              <a:schemeClr val="accent6">
                                <a:lumMod val="50000"/>
                              </a:schemeClr>
                            </a:solidFill>
                            <a:latin typeface="Cambria" panose="02040503050406030204" pitchFamily="18" charset="0"/>
                          </a:endParaRPr>
                        </a:p>
                      </a:txBody>
                      <a:tcPr>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0</a:t>
                          </a:r>
                          <a:endParaRPr lang="zh-CN" altLang="en-US" sz="2000" b="1">
                            <a:solidFill>
                              <a:schemeClr val="accent6">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dirty="0">
                              <a:solidFill>
                                <a:schemeClr val="accent2">
                                  <a:lumMod val="50000"/>
                                </a:schemeClr>
                              </a:solidFill>
                              <a:latin typeface="Cambria" panose="02040503050406030204" pitchFamily="18" charset="0"/>
                            </a:rPr>
                            <a:t>1</a:t>
                          </a:r>
                          <a:endParaRPr lang="zh-CN" altLang="en-US" sz="2000" b="1" dirty="0">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10001"/>
                      </a:ext>
                    </a:extLst>
                  </a:tr>
                  <a:tr h="396240">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0</a:t>
                          </a:r>
                          <a:endParaRPr lang="zh-CN" altLang="en-US" sz="2000" b="1">
                            <a:solidFill>
                              <a:schemeClr val="accent6">
                                <a:lumMod val="50000"/>
                              </a:schemeClr>
                            </a:solidFill>
                            <a:latin typeface="Cambria" panose="02040503050406030204" pitchFamily="18" charset="0"/>
                          </a:endParaRPr>
                        </a:p>
                      </a:txBody>
                      <a:tcPr>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1</a:t>
                          </a:r>
                          <a:endParaRPr lang="zh-CN" altLang="en-US" sz="2000" b="1">
                            <a:solidFill>
                              <a:schemeClr val="accent6">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dirty="0">
                              <a:solidFill>
                                <a:schemeClr val="accent2">
                                  <a:lumMod val="50000"/>
                                </a:schemeClr>
                              </a:solidFill>
                              <a:latin typeface="Cambria" panose="02040503050406030204" pitchFamily="18" charset="0"/>
                            </a:rPr>
                            <a:t>0</a:t>
                          </a:r>
                          <a:endParaRPr lang="zh-CN" altLang="en-US" sz="2000" b="1" dirty="0">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10002"/>
                      </a:ext>
                    </a:extLst>
                  </a:tr>
                  <a:tr h="396240">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1</a:t>
                          </a:r>
                          <a:endParaRPr lang="zh-CN" altLang="en-US" sz="2000" b="1">
                            <a:solidFill>
                              <a:schemeClr val="accent6">
                                <a:lumMod val="50000"/>
                              </a:schemeClr>
                            </a:solidFill>
                            <a:latin typeface="Cambria" panose="02040503050406030204" pitchFamily="18" charset="0"/>
                          </a:endParaRPr>
                        </a:p>
                      </a:txBody>
                      <a:tcPr>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0</a:t>
                          </a:r>
                          <a:endParaRPr lang="zh-CN" altLang="en-US" sz="2000" b="1">
                            <a:solidFill>
                              <a:schemeClr val="accent6">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10003"/>
                      </a:ext>
                    </a:extLst>
                  </a:tr>
                  <a:tr h="396240">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1</a:t>
                          </a:r>
                          <a:endParaRPr lang="zh-CN" altLang="en-US" sz="2000" b="1">
                            <a:solidFill>
                              <a:schemeClr val="accent6">
                                <a:lumMod val="50000"/>
                              </a:schemeClr>
                            </a:solidFill>
                            <a:latin typeface="Cambria" panose="02040503050406030204" pitchFamily="18" charset="0"/>
                          </a:endParaRPr>
                        </a:p>
                      </a:txBody>
                      <a:tcPr>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6">
                                  <a:lumMod val="50000"/>
                                </a:schemeClr>
                              </a:solidFill>
                              <a:latin typeface="Cambria" panose="02040503050406030204" pitchFamily="18" charset="0"/>
                              <a:ea typeface="Cambria" panose="02040503050406030204" pitchFamily="18" charset="0"/>
                            </a:rPr>
                            <a:t>1</a:t>
                          </a:r>
                          <a:endParaRPr lang="zh-CN" altLang="en-US" sz="2000" b="1">
                            <a:solidFill>
                              <a:schemeClr val="accent6">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1</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a:solidFill>
                                <a:schemeClr val="accent2">
                                  <a:lumMod val="50000"/>
                                </a:schemeClr>
                              </a:solidFill>
                              <a:latin typeface="Cambria" panose="02040503050406030204" pitchFamily="18" charset="0"/>
                            </a:rPr>
                            <a:t>0</a:t>
                          </a:r>
                          <a:endParaRPr lang="zh-CN" altLang="en-US" sz="2000" b="1">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tc>
                      <a:txBody>
                        <a:bodyPr/>
                        <a:lstStyle/>
                        <a:p>
                          <a:pPr algn="ctr"/>
                          <a:r>
                            <a:rPr lang="en-US" altLang="zh-CN" sz="2000" b="1" dirty="0">
                              <a:solidFill>
                                <a:schemeClr val="accent2">
                                  <a:lumMod val="50000"/>
                                </a:schemeClr>
                              </a:solidFill>
                              <a:latin typeface="Cambria" panose="02040503050406030204" pitchFamily="18" charset="0"/>
                            </a:rPr>
                            <a:t>1</a:t>
                          </a:r>
                          <a:endParaRPr lang="zh-CN" altLang="en-US" sz="2000" b="1" dirty="0">
                            <a:solidFill>
                              <a:schemeClr val="accent2">
                                <a:lumMod val="50000"/>
                              </a:schemeClr>
                            </a:solidFill>
                            <a:latin typeface="Cambria" panose="02040503050406030204" pitchFamily="18" charset="0"/>
                          </a:endParaRPr>
                        </a:p>
                      </a:txBody>
                      <a:tcPr>
                        <a:lnL w="6350" cap="flat" cmpd="sng" algn="ctr">
                          <a:solidFill>
                            <a:schemeClr val="accent2">
                              <a:lumMod val="60000"/>
                              <a:lumOff val="40000"/>
                            </a:schemeClr>
                          </a:solidFill>
                          <a:prstDash val="solid"/>
                          <a:round/>
                          <a:headEnd type="none" w="med" len="med"/>
                          <a:tailEnd type="none" w="med" len="med"/>
                        </a:lnL>
                        <a:lnT w="6350" cap="flat" cmpd="sng" algn="ctr">
                          <a:solidFill>
                            <a:schemeClr val="accent2">
                              <a:lumMod val="60000"/>
                              <a:lumOff val="40000"/>
                            </a:schemeClr>
                          </a:solidFill>
                          <a:prstDash val="solid"/>
                          <a:round/>
                          <a:headEnd type="none" w="med" len="med"/>
                          <a:tailEnd type="none" w="med" len="med"/>
                        </a:lnT>
                        <a:solidFill>
                          <a:schemeClr val="accent4">
                            <a:lumMod val="20000"/>
                            <a:lumOff val="80000"/>
                            <a:alpha val="50000"/>
                          </a:schemeClr>
                        </a:solidFill>
                      </a:tcPr>
                    </a:tc>
                    <a:extLst>
                      <a:ext uri="{0D108BD9-81ED-4DB2-BD59-A6C34878D82A}">
                        <a16:rowId xmlns:a16="http://schemas.microsoft.com/office/drawing/2014/main" val="10004"/>
                      </a:ext>
                    </a:extLst>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p:cNvSpPr txBox="1"/>
          <p:nvPr/>
        </p:nvSpPr>
        <p:spPr>
          <a:xfrm>
            <a:off x="1175655" y="1464207"/>
            <a:ext cx="4988768" cy="2746906"/>
          </a:xfrm>
          <a:prstGeom prst="rect">
            <a:avLst/>
          </a:prstGeom>
          <a:noFill/>
        </p:spPr>
        <p:txBody>
          <a:bodyPr wrap="square" rtlCol="0">
            <a:spAutoFit/>
          </a:bodyPr>
          <a:lstStyle/>
          <a:p>
            <a:pPr>
              <a:lnSpc>
                <a:spcPct val="300000"/>
              </a:lnSpc>
            </a:pPr>
            <a:r>
              <a:rPr lang="zh-CN" altLang="en-US" sz="3200" b="1">
                <a:solidFill>
                  <a:schemeClr val="bg2"/>
                </a:solidFill>
                <a:latin typeface="仿宋" panose="02010609060101010101" pitchFamily="49" charset="-122"/>
                <a:ea typeface="仿宋" panose="02010609060101010101" pitchFamily="49" charset="-122"/>
              </a:rPr>
              <a:t>命题逻辑公式的逻辑等值</a:t>
            </a:r>
            <a:r>
              <a:rPr lang="zh-CN" altLang="en-US" sz="3200" b="1">
                <a:solidFill>
                  <a:schemeClr val="accent6">
                    <a:lumMod val="50000"/>
                  </a:schemeClr>
                </a:solidFill>
                <a:latin typeface="仿宋" panose="02010609060101010101" pitchFamily="49" charset="-122"/>
                <a:ea typeface="仿宋" panose="02010609060101010101" pitchFamily="49" charset="-122"/>
              </a:rPr>
              <a:t>命题逻辑的等值演算</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逻辑等值式模式</a:t>
            </a:r>
          </a:p>
        </p:txBody>
      </p:sp>
      <p:sp>
        <p:nvSpPr>
          <p:cNvPr id="11" name="矩形: 圆角 10"/>
          <p:cNvSpPr/>
          <p:nvPr/>
        </p:nvSpPr>
        <p:spPr>
          <a:xfrm>
            <a:off x="505903" y="1219254"/>
            <a:ext cx="4053016"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什么是命题逻辑的等值演算？</a:t>
            </a:r>
            <a:endParaRPr lang="zh-CN" altLang="en-US" sz="2400" b="1" dirty="0">
              <a:solidFill>
                <a:schemeClr val="accent2">
                  <a:lumMod val="50000"/>
                </a:schemeClr>
              </a:solidFill>
            </a:endParaRPr>
          </a:p>
        </p:txBody>
      </p:sp>
      <p:sp>
        <p:nvSpPr>
          <p:cNvPr id="12" name="文本框 11"/>
          <p:cNvSpPr txBox="1"/>
          <p:nvPr/>
        </p:nvSpPr>
        <p:spPr>
          <a:xfrm>
            <a:off x="1273701" y="1981810"/>
            <a:ext cx="9644595" cy="907300"/>
          </a:xfrm>
          <a:prstGeom prst="rect">
            <a:avLst/>
          </a:prstGeom>
          <a:solidFill>
            <a:srgbClr val="F9E5E5"/>
          </a:solidFill>
        </p:spPr>
        <p:txBody>
          <a:bodyPr wrap="square" rtlCol="0">
            <a:spAutoFit/>
          </a:bodyPr>
          <a:lstStyle/>
          <a:p>
            <a:pPr>
              <a:lnSpc>
                <a:spcPts val="3400"/>
              </a:lnSpc>
            </a:pPr>
            <a:r>
              <a:rPr lang="zh-CN" altLang="en-US" sz="2400" b="1" dirty="0">
                <a:solidFill>
                  <a:srgbClr val="002060"/>
                </a:solidFill>
                <a:latin typeface="楷体" panose="02010609060101010101" pitchFamily="49" charset="-122"/>
                <a:ea typeface="楷体" panose="02010609060101010101" pitchFamily="49" charset="-122"/>
              </a:rPr>
              <a:t>根据</a:t>
            </a:r>
            <a:r>
              <a:rPr lang="zh-CN" altLang="en-US" sz="2400" b="1" dirty="0">
                <a:solidFill>
                  <a:srgbClr val="C00000"/>
                </a:solidFill>
                <a:latin typeface="黑体" panose="02010609060101010101" pitchFamily="49" charset="-122"/>
                <a:ea typeface="黑体" panose="02010609060101010101" pitchFamily="49" charset="-122"/>
              </a:rPr>
              <a:t>基本逻辑等值式模式</a:t>
            </a:r>
            <a:r>
              <a:rPr lang="zh-CN" altLang="en-US" sz="2400" b="1" dirty="0">
                <a:solidFill>
                  <a:srgbClr val="002060"/>
                </a:solidFill>
                <a:latin typeface="楷体" panose="02010609060101010101" pitchFamily="49" charset="-122"/>
                <a:ea typeface="楷体" panose="02010609060101010101" pitchFamily="49" charset="-122"/>
              </a:rPr>
              <a:t>，从基本逻辑等值式出发，通过</a:t>
            </a:r>
            <a:r>
              <a:rPr lang="zh-CN" altLang="en-US" sz="2400" b="1" dirty="0">
                <a:solidFill>
                  <a:srgbClr val="C00000"/>
                </a:solidFill>
                <a:latin typeface="黑体" panose="02010609060101010101" pitchFamily="49" charset="-122"/>
                <a:ea typeface="黑体" panose="02010609060101010101" pitchFamily="49" charset="-122"/>
              </a:rPr>
              <a:t>等值子公式置换</a:t>
            </a:r>
            <a:r>
              <a:rPr lang="zh-CN" altLang="en-US" sz="2400" b="1" dirty="0">
                <a:solidFill>
                  <a:srgbClr val="002060"/>
                </a:solidFill>
                <a:latin typeface="楷体" panose="02010609060101010101" pitchFamily="49" charset="-122"/>
                <a:ea typeface="楷体" panose="02010609060101010101" pitchFamily="49" charset="-122"/>
              </a:rPr>
              <a:t>的方式对公式进行演算变形，从而验证两个公式逻辑等值的过程</a:t>
            </a:r>
            <a:endParaRPr lang="zh-CN" altLang="en-US" b="1" dirty="0">
              <a:solidFill>
                <a:schemeClr val="accent6">
                  <a:lumMod val="50000"/>
                </a:schemeClr>
              </a:solidFill>
              <a:latin typeface="宋体" panose="02010600030101010101" pitchFamily="2" charset="-122"/>
              <a:ea typeface="宋体" panose="02010600030101010101" pitchFamily="2" charset="-122"/>
            </a:endParaRPr>
          </a:p>
        </p:txBody>
      </p:sp>
      <p:sp>
        <p:nvSpPr>
          <p:cNvPr id="13" name="矩形: 圆角 12"/>
          <p:cNvSpPr/>
          <p:nvPr/>
        </p:nvSpPr>
        <p:spPr>
          <a:xfrm>
            <a:off x="505903" y="3641635"/>
            <a:ext cx="3547114"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什么是逻辑等值式模式？</a:t>
            </a:r>
            <a:endParaRPr lang="zh-CN" altLang="en-US" sz="2400" b="1" dirty="0">
              <a:solidFill>
                <a:schemeClr val="accent2">
                  <a:lumMod val="50000"/>
                </a:schemeClr>
              </a:solidFill>
            </a:endParaRPr>
          </a:p>
        </p:txBody>
      </p:sp>
      <p:sp>
        <p:nvSpPr>
          <p:cNvPr id="14" name="文本框 13"/>
          <p:cNvSpPr txBox="1"/>
          <p:nvPr/>
        </p:nvSpPr>
        <p:spPr>
          <a:xfrm>
            <a:off x="71434" y="4361250"/>
            <a:ext cx="5561276" cy="907300"/>
          </a:xfrm>
          <a:prstGeom prst="rect">
            <a:avLst/>
          </a:prstGeom>
          <a:solidFill>
            <a:srgbClr val="F9E5E5"/>
          </a:solidFill>
        </p:spPr>
        <p:txBody>
          <a:bodyPr wrap="square" rtlCol="0">
            <a:spAutoFit/>
          </a:bodyPr>
          <a:lstStyle/>
          <a:p>
            <a:pPr>
              <a:lnSpc>
                <a:spcPts val="3400"/>
              </a:lnSpc>
            </a:pPr>
            <a:r>
              <a:rPr lang="zh-CN" altLang="en-US" sz="2400" b="1" dirty="0">
                <a:solidFill>
                  <a:srgbClr val="002060"/>
                </a:solidFill>
                <a:latin typeface="楷体" panose="02010609060101010101" pitchFamily="49" charset="-122"/>
                <a:ea typeface="楷体" panose="02010609060101010101" pitchFamily="49" charset="-122"/>
              </a:rPr>
              <a:t>用代表任意公式的大写字母分别替换具体逻辑等值式的命题变量得到的符号串</a:t>
            </a:r>
            <a:endParaRPr lang="zh-CN" altLang="en-US" b="1" dirty="0">
              <a:solidFill>
                <a:schemeClr val="accent6">
                  <a:lumMod val="50000"/>
                </a:schemeClr>
              </a:solidFill>
              <a:latin typeface="宋体" panose="02010600030101010101" pitchFamily="2" charset="-122"/>
              <a:ea typeface="宋体" panose="02010600030101010101" pitchFamily="2" charset="-122"/>
            </a:endParaRPr>
          </a:p>
        </p:txBody>
      </p:sp>
      <p:grpSp>
        <p:nvGrpSpPr>
          <p:cNvPr id="2" name="组合 1">
            <a:extLst>
              <a:ext uri="{FF2B5EF4-FFF2-40B4-BE49-F238E27FC236}">
                <a16:creationId xmlns:a16="http://schemas.microsoft.com/office/drawing/2014/main" id="{EB212B1D-F1F3-4FFF-BBF5-5E7165688C53}"/>
              </a:ext>
            </a:extLst>
          </p:cNvPr>
          <p:cNvGrpSpPr/>
          <p:nvPr/>
        </p:nvGrpSpPr>
        <p:grpSpPr>
          <a:xfrm>
            <a:off x="5060285" y="3253553"/>
            <a:ext cx="6694176" cy="2692426"/>
            <a:chOff x="5060285" y="3253553"/>
            <a:chExt cx="6694176" cy="2692426"/>
          </a:xfrm>
        </p:grpSpPr>
        <p:grpSp>
          <p:nvGrpSpPr>
            <p:cNvPr id="27" name="组合 26"/>
            <p:cNvGrpSpPr/>
            <p:nvPr/>
          </p:nvGrpSpPr>
          <p:grpSpPr>
            <a:xfrm>
              <a:off x="5060285" y="3253553"/>
              <a:ext cx="6157397" cy="1063536"/>
              <a:chOff x="5058804" y="3381127"/>
              <a:chExt cx="6157397" cy="1063536"/>
            </a:xfrm>
          </p:grpSpPr>
          <mc:AlternateContent xmlns:mc="http://schemas.openxmlformats.org/markup-compatibility/2006" xmlns:a14="http://schemas.microsoft.com/office/drawing/2010/main">
            <mc:Choice Requires="a14">
              <p:sp>
                <p:nvSpPr>
                  <p:cNvPr id="15" name="文本框 14"/>
                  <p:cNvSpPr txBox="1"/>
                  <p:nvPr/>
                </p:nvSpPr>
                <p:spPr>
                  <a:xfrm>
                    <a:off x="5058804" y="3429000"/>
                    <a:ext cx="2420856" cy="1015663"/>
                  </a:xfrm>
                  <a:prstGeom prst="rect">
                    <a:avLst/>
                  </a:prstGeom>
                  <a:solidFill>
                    <a:srgbClr val="E5EFE5"/>
                  </a:solidFill>
                </p:spPr>
                <p:txBody>
                  <a:bodyPr wrap="square" rtlCol="0">
                    <a:spAutoFit/>
                  </a:bodyPr>
                  <a:lstStyle/>
                  <a:p>
                    <a:pPr algn="ctr">
                      <a:lnSpc>
                        <a:spcPts val="3000"/>
                      </a:lnSpc>
                      <a:spcBef>
                        <a:spcPts val="600"/>
                      </a:spcBef>
                      <a:spcAft>
                        <a:spcPts val="600"/>
                      </a:spcAft>
                    </a:pPr>
                    <a:r>
                      <a:rPr lang="zh-CN" altLang="en-US" b="1" dirty="0">
                        <a:solidFill>
                          <a:srgbClr val="C00000"/>
                        </a:solidFill>
                      </a:rPr>
                      <a:t>具体逻辑等值式</a:t>
                    </a:r>
                    <a:endParaRPr lang="en-US" altLang="zh-CN" b="1" dirty="0">
                      <a:solidFill>
                        <a:srgbClr val="C00000"/>
                      </a:solidFill>
                    </a:endParaRPr>
                  </a:p>
                  <a:p>
                    <a:pPr>
                      <a:lnSpc>
                        <a:spcPts val="3000"/>
                      </a:lnSpc>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d>
                            <m:dPr>
                              <m:ctrlPr>
                                <a:rPr lang="en-US" altLang="zh-CN"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6">
                                      <a:lumMod val="50000"/>
                                    </a:schemeClr>
                                  </a:solidFill>
                                  <a:latin typeface="Cambria Math" panose="02040503050406030204" pitchFamily="18" charset="0"/>
                                  <a:ea typeface="楷体" panose="02010609060101010101" pitchFamily="49" charset="-122"/>
                                </a:rPr>
                                <m:t>𝒑</m:t>
                              </m:r>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𝒒</m:t>
                              </m:r>
                            </m:e>
                          </m:d>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d>
                            <m:dPr>
                              <m:ctrlPr>
                                <a:rPr lang="en-US" altLang="zh-CN"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𝒑</m:t>
                              </m:r>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𝒒</m:t>
                              </m:r>
                            </m:e>
                          </m:d>
                        </m:oMath>
                      </m:oMathPara>
                    </a14:m>
                    <a:endParaRPr lang="en-US" altLang="zh-CN" b="1" dirty="0">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058804" y="3429000"/>
                    <a:ext cx="2420856" cy="1015663"/>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8729560" y="3429000"/>
                    <a:ext cx="2486641" cy="1015663"/>
                  </a:xfrm>
                  <a:prstGeom prst="rect">
                    <a:avLst/>
                  </a:prstGeom>
                  <a:solidFill>
                    <a:srgbClr val="E5EFE5"/>
                  </a:solidFill>
                </p:spPr>
                <p:txBody>
                  <a:bodyPr wrap="square" rtlCol="0">
                    <a:spAutoFit/>
                  </a:bodyPr>
                  <a:lstStyle/>
                  <a:p>
                    <a:pPr algn="ctr">
                      <a:lnSpc>
                        <a:spcPts val="3000"/>
                      </a:lnSpc>
                      <a:spcBef>
                        <a:spcPts val="600"/>
                      </a:spcBef>
                      <a:spcAft>
                        <a:spcPts val="600"/>
                      </a:spcAft>
                    </a:pPr>
                    <a:r>
                      <a:rPr lang="zh-CN" altLang="en-US" b="1">
                        <a:solidFill>
                          <a:srgbClr val="C00000"/>
                        </a:solidFill>
                      </a:rPr>
                      <a:t>逻辑等值式模式</a:t>
                    </a:r>
                    <a:endParaRPr lang="en-US" altLang="zh-CN" b="1">
                      <a:solidFill>
                        <a:srgbClr val="C00000"/>
                      </a:solidFill>
                    </a:endParaRPr>
                  </a:p>
                  <a:p>
                    <a:pPr>
                      <a:lnSpc>
                        <a:spcPts val="3000"/>
                      </a:lnSpc>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d>
                            <m:dPr>
                              <m:ctrlPr>
                                <a:rPr lang="en-US" altLang="zh-CN"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6">
                                      <a:lumMod val="50000"/>
                                    </a:schemeClr>
                                  </a:solidFill>
                                  <a:latin typeface="Cambria Math" panose="02040503050406030204" pitchFamily="18" charset="0"/>
                                  <a:ea typeface="楷体" panose="02010609060101010101" pitchFamily="49" charset="-122"/>
                                </a:rPr>
                                <m:t>𝑨</m:t>
                              </m:r>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𝑩</m:t>
                              </m:r>
                            </m:e>
                          </m:d>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d>
                            <m:dPr>
                              <m:ctrlPr>
                                <a:rPr lang="en-US" altLang="zh-CN"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𝑨</m:t>
                              </m:r>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𝑩</m:t>
                              </m:r>
                            </m:e>
                          </m:d>
                        </m:oMath>
                      </m:oMathPara>
                    </a14:m>
                    <a:endParaRPr lang="en-US" altLang="zh-CN"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8729560" y="3429000"/>
                    <a:ext cx="2486641" cy="1015663"/>
                  </a:xfrm>
                  <a:prstGeom prst="rect">
                    <a:avLst/>
                  </a:prstGeom>
                  <a:blipFill rotWithShape="1">
                    <a:blip r:embed="rId3"/>
                  </a:blipFill>
                </p:spPr>
                <p:txBody>
                  <a:bodyPr/>
                  <a:lstStyle/>
                  <a:p>
                    <a:r>
                      <a:rPr lang="zh-CN" altLang="en-US">
                        <a:noFill/>
                      </a:rPr>
                      <a:t> </a:t>
                    </a:r>
                  </a:p>
                </p:txBody>
              </p:sp>
            </mc:Fallback>
          </mc:AlternateContent>
          <p:sp>
            <p:nvSpPr>
              <p:cNvPr id="3" name="箭头: 下 2"/>
              <p:cNvSpPr/>
              <p:nvPr/>
            </p:nvSpPr>
            <p:spPr>
              <a:xfrm rot="16200000">
                <a:off x="8061674" y="3305479"/>
                <a:ext cx="85871" cy="1249900"/>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p:cNvSpPr txBox="1"/>
                  <p:nvPr/>
                </p:nvSpPr>
                <p:spPr>
                  <a:xfrm>
                    <a:off x="7662211" y="3381127"/>
                    <a:ext cx="884796" cy="492443"/>
                  </a:xfrm>
                  <a:prstGeom prst="rect">
                    <a:avLst/>
                  </a:prstGeom>
                  <a:solidFill>
                    <a:schemeClr val="accent2">
                      <a:lumMod val="20000"/>
                      <a:lumOff val="80000"/>
                    </a:schemeClr>
                  </a:solidFill>
                </p:spPr>
                <p:txBody>
                  <a:bodyPr wrap="square" tIns="0" bIns="0" rtlCol="0">
                    <a:spAutoFit/>
                  </a:bodyPr>
                  <a:lstStyle/>
                  <a:p>
                    <a:pPr algn="ctr"/>
                    <a14:m>
                      <m:oMath xmlns:m="http://schemas.openxmlformats.org/officeDocument/2006/math">
                        <m:r>
                          <a:rPr lang="en-US" altLang="zh-CN" sz="1600" i="1" smtClean="0">
                            <a:solidFill>
                              <a:srgbClr val="002060"/>
                            </a:solidFill>
                            <a:latin typeface="Cambria Math" panose="02040503050406030204" pitchFamily="18" charset="0"/>
                            <a:ea typeface="楷体" panose="02010609060101010101" pitchFamily="49" charset="-122"/>
                          </a:rPr>
                          <m:t>𝐴</m:t>
                        </m:r>
                      </m:oMath>
                    </a14:m>
                    <a:r>
                      <a:rPr lang="zh-CN" altLang="en-US" sz="16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600" i="1" smtClean="0">
                            <a:solidFill>
                              <a:srgbClr val="002060"/>
                            </a:solidFill>
                            <a:latin typeface="Cambria Math" panose="02040503050406030204" pitchFamily="18" charset="0"/>
                            <a:ea typeface="楷体" panose="02010609060101010101" pitchFamily="49" charset="-122"/>
                          </a:rPr>
                          <m:t>𝑝</m:t>
                        </m:r>
                      </m:oMath>
                    </a14:m>
                    <a:endParaRPr lang="en-US" altLang="zh-CN" sz="1600">
                      <a:solidFill>
                        <a:srgbClr val="002060"/>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1600" i="1" smtClean="0">
                            <a:solidFill>
                              <a:srgbClr val="002060"/>
                            </a:solidFill>
                            <a:latin typeface="Cambria Math" panose="02040503050406030204" pitchFamily="18" charset="0"/>
                            <a:ea typeface="楷体" panose="02010609060101010101" pitchFamily="49" charset="-122"/>
                          </a:rPr>
                          <m:t>𝐵</m:t>
                        </m:r>
                      </m:oMath>
                    </a14:m>
                    <a:r>
                      <a:rPr lang="zh-CN" altLang="en-US" sz="16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600" i="1" smtClean="0">
                            <a:solidFill>
                              <a:srgbClr val="002060"/>
                            </a:solidFill>
                            <a:latin typeface="Cambria Math" panose="02040503050406030204" pitchFamily="18" charset="0"/>
                            <a:ea typeface="楷体" panose="02010609060101010101" pitchFamily="49" charset="-122"/>
                          </a:rPr>
                          <m:t>𝑞</m:t>
                        </m:r>
                      </m:oMath>
                    </a14:m>
                    <a:endParaRPr lang="zh-CN" altLang="en-US" sz="1600">
                      <a:solidFill>
                        <a:srgbClr val="002060"/>
                      </a:solidFill>
                      <a:latin typeface="楷体" panose="02010609060101010101" pitchFamily="49" charset="-122"/>
                      <a:ea typeface="楷体" panose="02010609060101010101" pitchFamily="49"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7662211" y="3381127"/>
                    <a:ext cx="884796" cy="492443"/>
                  </a:xfrm>
                  <a:prstGeom prst="rect">
                    <a:avLst/>
                  </a:prstGeom>
                  <a:blipFill rotWithShape="1">
                    <a:blip r:embed="rId4"/>
                  </a:blipFill>
                </p:spPr>
                <p:txBody>
                  <a:bodyPr/>
                  <a:lstStyle/>
                  <a:p>
                    <a:r>
                      <a:rPr lang="zh-CN" altLang="en-US">
                        <a:noFill/>
                      </a:rPr>
                      <a:t> </a:t>
                    </a:r>
                  </a:p>
                </p:txBody>
              </p:sp>
            </mc:Fallback>
          </mc:AlternateContent>
          <p:sp>
            <p:nvSpPr>
              <p:cNvPr id="18" name="文本框 17"/>
              <p:cNvSpPr txBox="1"/>
              <p:nvPr/>
            </p:nvSpPr>
            <p:spPr>
              <a:xfrm>
                <a:off x="7738216" y="4001210"/>
                <a:ext cx="732787" cy="276999"/>
              </a:xfrm>
              <a:prstGeom prst="rect">
                <a:avLst/>
              </a:prstGeom>
              <a:solidFill>
                <a:schemeClr val="accent4">
                  <a:lumMod val="20000"/>
                  <a:lumOff val="80000"/>
                </a:schemeClr>
              </a:solidFill>
            </p:spPr>
            <p:txBody>
              <a:bodyPr wrap="square" tIns="0" bIns="0" rtlCol="0">
                <a:spAutoFit/>
              </a:bodyPr>
              <a:lstStyle/>
              <a:p>
                <a:r>
                  <a:rPr lang="zh-CN" altLang="en-US">
                    <a:solidFill>
                      <a:srgbClr val="C00000"/>
                    </a:solidFill>
                    <a:latin typeface="楷体" panose="02010609060101010101" pitchFamily="49" charset="-122"/>
                    <a:ea typeface="楷体" panose="02010609060101010101" pitchFamily="49" charset="-122"/>
                  </a:rPr>
                  <a:t>泛化</a:t>
                </a:r>
              </a:p>
            </p:txBody>
          </p:sp>
        </p:grpSp>
        <p:grpSp>
          <p:nvGrpSpPr>
            <p:cNvPr id="28" name="组合 27"/>
            <p:cNvGrpSpPr/>
            <p:nvPr/>
          </p:nvGrpSpPr>
          <p:grpSpPr>
            <a:xfrm>
              <a:off x="7064154" y="4331121"/>
              <a:ext cx="4690307" cy="1614858"/>
              <a:chOff x="7050997" y="4497554"/>
              <a:chExt cx="4690307" cy="1614858"/>
            </a:xfrm>
          </p:grpSpPr>
          <mc:AlternateContent xmlns:mc="http://schemas.openxmlformats.org/markup-compatibility/2006" xmlns:a14="http://schemas.microsoft.com/office/drawing/2010/main">
            <mc:Choice Requires="a14">
              <p:sp>
                <p:nvSpPr>
                  <p:cNvPr id="19" name="文本框 18"/>
                  <p:cNvSpPr txBox="1"/>
                  <p:nvPr/>
                </p:nvSpPr>
                <p:spPr>
                  <a:xfrm>
                    <a:off x="7050997" y="5077514"/>
                    <a:ext cx="2175973" cy="938719"/>
                  </a:xfrm>
                  <a:prstGeom prst="rect">
                    <a:avLst/>
                  </a:prstGeom>
                  <a:solidFill>
                    <a:srgbClr val="E5EFE5"/>
                  </a:solidFill>
                </p:spPr>
                <p:txBody>
                  <a:bodyPr wrap="square" rtlCol="0">
                    <a:spAutoFit/>
                  </a:bodyPr>
                  <a:lstStyle/>
                  <a:p>
                    <a:pPr algn="ctr">
                      <a:lnSpc>
                        <a:spcPts val="3000"/>
                      </a:lnSpc>
                      <a:spcAft>
                        <a:spcPts val="300"/>
                      </a:spcAft>
                    </a:pPr>
                    <a:r>
                      <a:rPr lang="zh-CN" altLang="en-US" sz="1600" b="1">
                        <a:solidFill>
                          <a:srgbClr val="C00000"/>
                        </a:solidFill>
                      </a:rPr>
                      <a:t>逻辑等值式模式实例</a:t>
                    </a:r>
                    <a:endParaRPr lang="en-US" altLang="zh-CN" sz="1600" b="1">
                      <a:solidFill>
                        <a:srgbClr val="C00000"/>
                      </a:solidFill>
                    </a:endParaRPr>
                  </a:p>
                  <a:p>
                    <a:pPr>
                      <a:lnSpc>
                        <a:spcPts val="3000"/>
                      </a:lnSpc>
                      <a:spcAft>
                        <a:spcPts val="300"/>
                      </a:spcAft>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6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𝒑</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𝒒</m:t>
                              </m:r>
                            </m:e>
                          </m:d>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6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𝒑</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𝒒</m:t>
                              </m:r>
                            </m:e>
                          </m:d>
                        </m:oMath>
                      </m:oMathPara>
                    </a14:m>
                    <a:endParaRPr lang="en-US" altLang="zh-CN" sz="16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7050997" y="5077514"/>
                    <a:ext cx="2175973" cy="938719"/>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670272" y="4981333"/>
                    <a:ext cx="2032731" cy="1131079"/>
                  </a:xfrm>
                  <a:prstGeom prst="rect">
                    <a:avLst/>
                  </a:prstGeom>
                  <a:solidFill>
                    <a:srgbClr val="E5EFE5"/>
                  </a:solidFill>
                </p:spPr>
                <p:txBody>
                  <a:bodyPr wrap="square" rtlCol="0">
                    <a:spAutoFit/>
                  </a:bodyPr>
                  <a:lstStyle/>
                  <a:p>
                    <a:pPr algn="ctr">
                      <a:lnSpc>
                        <a:spcPts val="3000"/>
                      </a:lnSpc>
                      <a:spcAft>
                        <a:spcPts val="300"/>
                      </a:spcAft>
                    </a:pPr>
                    <a:r>
                      <a:rPr lang="zh-CN" altLang="en-US" sz="1600" b="1">
                        <a:solidFill>
                          <a:srgbClr val="C00000"/>
                        </a:solidFill>
                      </a:rPr>
                      <a:t>逻辑等值式模式实例</a:t>
                    </a:r>
                    <a:endParaRPr lang="en-US" altLang="zh-CN" sz="1600" b="1">
                      <a:solidFill>
                        <a:srgbClr val="C00000"/>
                      </a:solidFill>
                    </a:endParaRPr>
                  </a:p>
                  <a:p>
                    <a:pPr>
                      <a:lnSpc>
                        <a:spcPts val="2400"/>
                      </a:lnSpc>
                      <a:spcAft>
                        <a:spcPts val="300"/>
                      </a:spcAft>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     ¬</m:t>
                          </m:r>
                          <m:d>
                            <m:dPr>
                              <m:ctrlPr>
                                <a:rPr lang="en-US" altLang="zh-CN" sz="16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𝒑</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𝒓</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𝒒</m:t>
                              </m:r>
                            </m:e>
                          </m:d>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d>
                            <m:dPr>
                              <m:ctrlPr>
                                <a:rPr lang="en-US" altLang="zh-CN" sz="1600"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𝒑</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𝒓</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6">
                                      <a:lumMod val="50000"/>
                                    </a:schemeClr>
                                  </a:solidFill>
                                  <a:latin typeface="Cambria Math" panose="02040503050406030204" pitchFamily="18" charset="0"/>
                                  <a:ea typeface="楷体" panose="02010609060101010101" pitchFamily="49" charset="-122"/>
                                </a:rPr>
                                <m:t>𝒒</m:t>
                              </m:r>
                            </m:e>
                          </m:d>
                        </m:oMath>
                      </m:oMathPara>
                    </a14:m>
                    <a:endParaRPr lang="en-US" altLang="zh-CN" sz="16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9670272" y="4981333"/>
                    <a:ext cx="2032731" cy="1131079"/>
                  </a:xfrm>
                  <a:prstGeom prst="rect">
                    <a:avLst/>
                  </a:prstGeom>
                  <a:blipFill rotWithShape="1">
                    <a:blip r:embed="rId6"/>
                  </a:blipFill>
                </p:spPr>
                <p:txBody>
                  <a:bodyPr/>
                  <a:lstStyle/>
                  <a:p>
                    <a:r>
                      <a:rPr lang="zh-CN" altLang="en-US">
                        <a:noFill/>
                      </a:rPr>
                      <a:t> </a:t>
                    </a:r>
                  </a:p>
                </p:txBody>
              </p:sp>
            </mc:Fallback>
          </mc:AlternateContent>
          <p:sp>
            <p:nvSpPr>
              <p:cNvPr id="21" name="箭头: 下 20"/>
              <p:cNvSpPr/>
              <p:nvPr/>
            </p:nvSpPr>
            <p:spPr>
              <a:xfrm rot="3986762" flipH="1">
                <a:off x="8796859" y="4124386"/>
                <a:ext cx="91831" cy="1281791"/>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432705" y="4626781"/>
                <a:ext cx="732787" cy="276999"/>
              </a:xfrm>
              <a:prstGeom prst="rect">
                <a:avLst/>
              </a:prstGeom>
              <a:solidFill>
                <a:schemeClr val="accent4">
                  <a:lumMod val="20000"/>
                  <a:lumOff val="80000"/>
                </a:schemeClr>
              </a:solidFill>
            </p:spPr>
            <p:txBody>
              <a:bodyPr wrap="square" tIns="0" bIns="0" rtlCol="0">
                <a:spAutoFit/>
              </a:bodyPr>
              <a:lstStyle/>
              <a:p>
                <a:r>
                  <a:rPr lang="zh-CN" altLang="en-US">
                    <a:solidFill>
                      <a:srgbClr val="C00000"/>
                    </a:solidFill>
                    <a:latin typeface="楷体" panose="02010609060101010101" pitchFamily="49" charset="-122"/>
                    <a:ea typeface="楷体" panose="02010609060101010101" pitchFamily="49" charset="-122"/>
                  </a:rPr>
                  <a:t>例化</a:t>
                </a:r>
              </a:p>
            </p:txBody>
          </p:sp>
          <p:sp>
            <p:nvSpPr>
              <p:cNvPr id="23" name="箭头: 下 22"/>
              <p:cNvSpPr/>
              <p:nvPr/>
            </p:nvSpPr>
            <p:spPr>
              <a:xfrm rot="18551516">
                <a:off x="10345891" y="4361382"/>
                <a:ext cx="82500" cy="748038"/>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p:cNvSpPr txBox="1"/>
                  <p:nvPr/>
                </p:nvSpPr>
                <p:spPr>
                  <a:xfrm>
                    <a:off x="7572150" y="4506421"/>
                    <a:ext cx="791961" cy="430887"/>
                  </a:xfrm>
                  <a:prstGeom prst="rect">
                    <a:avLst/>
                  </a:prstGeom>
                  <a:solidFill>
                    <a:schemeClr val="accent2">
                      <a:lumMod val="20000"/>
                      <a:lumOff val="80000"/>
                      <a:alpha val="50000"/>
                    </a:schemeClr>
                  </a:solidFill>
                </p:spPr>
                <p:txBody>
                  <a:bodyPr wrap="square" tIns="0" bIns="0" rtlCol="0">
                    <a:spAutoFit/>
                  </a:bodyPr>
                  <a:lstStyle/>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𝑝</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𝐴</m:t>
                        </m:r>
                      </m:oMath>
                    </a14:m>
                    <a:endParaRPr lang="en-US" altLang="zh-CN" sz="1400">
                      <a:solidFill>
                        <a:srgbClr val="002060"/>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𝑞</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𝐵</m:t>
                        </m:r>
                      </m:oMath>
                    </a14:m>
                    <a:endParaRPr lang="zh-CN" altLang="en-US" sz="1400">
                      <a:solidFill>
                        <a:srgbClr val="002060"/>
                      </a:solidFill>
                      <a:latin typeface="楷体" panose="02010609060101010101" pitchFamily="49" charset="-122"/>
                      <a:ea typeface="楷体" panose="02010609060101010101" pitchFamily="49" charset="-122"/>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7572150" y="4506421"/>
                    <a:ext cx="791961" cy="430887"/>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10703085" y="4497554"/>
                    <a:ext cx="1038219" cy="430887"/>
                  </a:xfrm>
                  <a:prstGeom prst="rect">
                    <a:avLst/>
                  </a:prstGeom>
                  <a:solidFill>
                    <a:schemeClr val="accent2">
                      <a:lumMod val="20000"/>
                      <a:lumOff val="80000"/>
                      <a:alpha val="50000"/>
                    </a:schemeClr>
                  </a:solidFill>
                </p:spPr>
                <p:txBody>
                  <a:bodyPr wrap="square" tIns="0" bIns="0" rtlCol="0">
                    <a:spAutoFit/>
                  </a:bodyPr>
                  <a:lstStyle/>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𝑝</m:t>
                        </m:r>
                        <m:r>
                          <a:rPr lang="en-US" altLang="zh-CN" sz="1400" b="0" i="1" smtClean="0">
                            <a:solidFill>
                              <a:srgbClr val="002060"/>
                            </a:solidFill>
                            <a:latin typeface="Cambria Math" panose="02040503050406030204" pitchFamily="18" charset="0"/>
                            <a:ea typeface="楷体" panose="02010609060101010101" pitchFamily="49" charset="-122"/>
                          </a:rPr>
                          <m:t>∧</m:t>
                        </m:r>
                        <m:r>
                          <a:rPr lang="en-US" altLang="zh-CN" sz="1400" b="0" i="1" smtClean="0">
                            <a:solidFill>
                              <a:srgbClr val="002060"/>
                            </a:solidFill>
                            <a:latin typeface="Cambria Math" panose="02040503050406030204" pitchFamily="18" charset="0"/>
                            <a:ea typeface="楷体" panose="02010609060101010101" pitchFamily="49" charset="-122"/>
                          </a:rPr>
                          <m:t>𝑟</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𝐴</m:t>
                        </m:r>
                      </m:oMath>
                    </a14:m>
                    <a:endParaRPr lang="en-US" altLang="zh-CN" sz="1400">
                      <a:solidFill>
                        <a:srgbClr val="002060"/>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𝑞</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𝐵</m:t>
                        </m:r>
                      </m:oMath>
                    </a14:m>
                    <a:endParaRPr lang="zh-CN" altLang="en-US" sz="1400">
                      <a:solidFill>
                        <a:srgbClr val="002060"/>
                      </a:solidFill>
                      <a:latin typeface="楷体" panose="02010609060101010101" pitchFamily="49" charset="-122"/>
                      <a:ea typeface="楷体" panose="02010609060101010101" pitchFamily="49" charset="-122"/>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0703085" y="4497554"/>
                    <a:ext cx="1038219" cy="430887"/>
                  </a:xfrm>
                  <a:prstGeom prst="rect">
                    <a:avLst/>
                  </a:prstGeom>
                  <a:blipFill rotWithShape="1">
                    <a:blip r:embed="rId8"/>
                  </a:blipFill>
                </p:spPr>
                <p:txBody>
                  <a:bodyPr/>
                  <a:lstStyle/>
                  <a:p>
                    <a:r>
                      <a:rPr lang="zh-CN" altLang="en-US">
                        <a:noFill/>
                      </a:rPr>
                      <a:t> </a:t>
                    </a:r>
                  </a:p>
                </p:txBody>
              </p:sp>
            </mc:Fallback>
          </mc:AlternateContent>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逻辑等值式模式练习</a:t>
            </a:r>
          </a:p>
        </p:txBody>
      </p:sp>
      <p:pic>
        <p:nvPicPr>
          <p:cNvPr id="3" name="图片 2"/>
          <p:cNvPicPr>
            <a:picLocks noChangeAspect="1"/>
          </p:cNvPicPr>
          <p:nvPr/>
        </p:nvPicPr>
        <p:blipFill>
          <a:blip r:embed="rId2"/>
          <a:stretch>
            <a:fillRect/>
          </a:stretch>
        </p:blipFill>
        <p:spPr>
          <a:xfrm>
            <a:off x="453911" y="1611054"/>
            <a:ext cx="11380662" cy="42408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逻辑等值式模式练习</a:t>
            </a:r>
          </a:p>
        </p:txBody>
      </p:sp>
      <p:pic>
        <p:nvPicPr>
          <p:cNvPr id="3" name="图片 2"/>
          <p:cNvPicPr>
            <a:picLocks noChangeAspect="1"/>
          </p:cNvPicPr>
          <p:nvPr/>
        </p:nvPicPr>
        <p:blipFill>
          <a:blip r:embed="rId2"/>
          <a:stretch>
            <a:fillRect/>
          </a:stretch>
        </p:blipFill>
        <p:spPr>
          <a:xfrm>
            <a:off x="453911" y="1611054"/>
            <a:ext cx="11380662" cy="4240829"/>
          </a:xfrm>
          <a:prstGeom prst="rect">
            <a:avLst/>
          </a:prstGeom>
        </p:spPr>
      </p:pic>
      <p:sp>
        <p:nvSpPr>
          <p:cNvPr id="11" name="文本框 10"/>
          <p:cNvSpPr txBox="1"/>
          <p:nvPr/>
        </p:nvSpPr>
        <p:spPr>
          <a:xfrm>
            <a:off x="5878913" y="2015063"/>
            <a:ext cx="530657" cy="461665"/>
          </a:xfrm>
          <a:prstGeom prst="rect">
            <a:avLst/>
          </a:prstGeom>
          <a:noFill/>
        </p:spPr>
        <p:txBody>
          <a:bodyPr wrap="square" rtlCol="0">
            <a:spAutoFit/>
          </a:bodyPr>
          <a:lstStyle/>
          <a:p>
            <a:r>
              <a:rPr lang="zh-CN" altLang="en-US" sz="2400">
                <a:solidFill>
                  <a:srgbClr val="C00000"/>
                </a:solidFill>
              </a:rPr>
              <a:t>是</a:t>
            </a:r>
          </a:p>
        </p:txBody>
      </p:sp>
      <p:sp>
        <p:nvSpPr>
          <p:cNvPr id="12" name="文本框 11"/>
          <p:cNvSpPr txBox="1"/>
          <p:nvPr/>
        </p:nvSpPr>
        <p:spPr>
          <a:xfrm>
            <a:off x="6554418" y="3642552"/>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3" name="文本框 12"/>
          <p:cNvSpPr txBox="1"/>
          <p:nvPr/>
        </p:nvSpPr>
        <p:spPr>
          <a:xfrm>
            <a:off x="2621622" y="4785281"/>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命题逻辑的等值演算</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第四讲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命题逻辑的等值演算</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基本逻辑等值式模式</a:t>
            </a:r>
          </a:p>
        </p:txBody>
      </p:sp>
      <p:pic>
        <p:nvPicPr>
          <p:cNvPr id="2" name="图片 1"/>
          <p:cNvPicPr>
            <a:picLocks noChangeAspect="1"/>
          </p:cNvPicPr>
          <p:nvPr/>
        </p:nvPicPr>
        <p:blipFill>
          <a:blip r:embed="rId2"/>
          <a:stretch>
            <a:fillRect/>
          </a:stretch>
        </p:blipFill>
        <p:spPr>
          <a:xfrm>
            <a:off x="535265" y="1103964"/>
            <a:ext cx="7035504" cy="5119219"/>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7880942" y="989129"/>
                <a:ext cx="3669063" cy="1677382"/>
              </a:xfrm>
              <a:prstGeom prst="rect">
                <a:avLst/>
              </a:prstGeom>
              <a:solidFill>
                <a:schemeClr val="accent5">
                  <a:lumMod val="20000"/>
                  <a:lumOff val="80000"/>
                </a:schemeClr>
              </a:solidFill>
            </p:spPr>
            <p:txBody>
              <a:bodyPr wrap="square" rtlCol="0">
                <a:spAutoFit/>
              </a:bodyPr>
              <a:lstStyle/>
              <a:p>
                <a:pPr>
                  <a:lnSpc>
                    <a:spcPts val="2600"/>
                  </a:lnSpc>
                  <a:spcBef>
                    <a:spcPts val="600"/>
                  </a:spcBef>
                </a:pPr>
                <a:r>
                  <a:rPr lang="zh-CN" altLang="en-US" sz="1600" b="1">
                    <a:solidFill>
                      <a:srgbClr val="002060"/>
                    </a:solidFill>
                    <a:latin typeface="楷体" panose="02010609060101010101" pitchFamily="49" charset="-122"/>
                    <a:ea typeface="楷体" panose="02010609060101010101" pitchFamily="49" charset="-122"/>
                  </a:rPr>
                  <a:t>基本逻辑等值式模式都是用字母</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r>
                      <a:rPr lang="en-US" altLang="zh-CN" sz="1600" b="1" i="1">
                        <a:solidFill>
                          <a:srgbClr val="002060"/>
                        </a:solidFill>
                        <a:latin typeface="Cambria Math" panose="02040503050406030204" pitchFamily="18" charset="0"/>
                        <a:ea typeface="楷体" panose="02010609060101010101" pitchFamily="49" charset="-122"/>
                      </a:rPr>
                      <m:t>, </m:t>
                    </m:r>
                    <m:r>
                      <a:rPr lang="en-US" altLang="zh-CN" sz="1600" b="1" i="1">
                        <a:solidFill>
                          <a:srgbClr val="002060"/>
                        </a:solidFill>
                        <a:latin typeface="Cambria Math" panose="02040503050406030204" pitchFamily="18" charset="0"/>
                        <a:ea typeface="楷体" panose="02010609060101010101" pitchFamily="49" charset="-122"/>
                      </a:rPr>
                      <m:t>𝑩</m:t>
                    </m:r>
                    <m:r>
                      <a:rPr lang="en-US" altLang="zh-CN" sz="1600" b="1" i="1">
                        <a:solidFill>
                          <a:srgbClr val="002060"/>
                        </a:solidFill>
                        <a:latin typeface="Cambria Math" panose="02040503050406030204" pitchFamily="18" charset="0"/>
                        <a:ea typeface="楷体" panose="02010609060101010101" pitchFamily="49" charset="-122"/>
                      </a:rPr>
                      <m:t>, </m:t>
                    </m:r>
                    <m:r>
                      <a:rPr lang="en-US" altLang="zh-CN" sz="1600" b="1" i="1" smtClean="0">
                        <a:solidFill>
                          <a:srgbClr val="002060"/>
                        </a:solidFill>
                        <a:latin typeface="Cambria Math" panose="02040503050406030204" pitchFamily="18" charset="0"/>
                        <a:ea typeface="楷体" panose="02010609060101010101" pitchFamily="49" charset="-122"/>
                      </a:rPr>
                      <m:t>𝑪</m:t>
                    </m:r>
                  </m:oMath>
                </a14:m>
                <a:r>
                  <a:rPr lang="zh-CN" altLang="en-US" sz="1600" b="1">
                    <a:solidFill>
                      <a:srgbClr val="002060"/>
                    </a:solidFill>
                    <a:latin typeface="楷体" panose="02010609060101010101" pitchFamily="49" charset="-122"/>
                    <a:ea typeface="楷体" panose="02010609060101010101" pitchFamily="49" charset="-122"/>
                  </a:rPr>
                  <a:t>代表的任意公式替换简单的逻辑等值式的命题变量而得到</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en-US" altLang="zh-CN" sz="1400" b="1">
                    <a:solidFill>
                      <a:schemeClr val="accent2">
                        <a:lumMod val="50000"/>
                      </a:schemeClr>
                    </a:solidFill>
                    <a:latin typeface="Cambria" panose="02040503050406030204" pitchFamily="18" charset="0"/>
                    <a:ea typeface="Cambria" panose="02040503050406030204" pitchFamily="18" charset="0"/>
                    <a:cs typeface="Arial" panose="020B0604020202020204" pitchFamily="34" charset="0"/>
                  </a:rPr>
                  <a:t>0</a:t>
                </a:r>
                <a:r>
                  <a:rPr lang="zh-CN" altLang="en-US" sz="1400" b="1">
                    <a:solidFill>
                      <a:schemeClr val="accent2">
                        <a:lumMod val="50000"/>
                      </a:schemeClr>
                    </a:solidFill>
                    <a:latin typeface="宋体" panose="02010600030101010101" pitchFamily="2" charset="-122"/>
                    <a:ea typeface="宋体" panose="02010600030101010101" pitchFamily="2" charset="-122"/>
                  </a:rPr>
                  <a:t>代表任意的矛盾式，例如</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𝒑</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𝒑</m:t>
                        </m:r>
                      </m:e>
                    </m:d>
                  </m:oMath>
                </a14:m>
                <a:endParaRPr lang="en-US" altLang="zh-CN" sz="1400" b="1">
                  <a:solidFill>
                    <a:schemeClr val="accent2">
                      <a:lumMod val="50000"/>
                    </a:schemeClr>
                  </a:solidFill>
                  <a:latin typeface="宋体" panose="02010600030101010101" pitchFamily="2" charset="-122"/>
                  <a:ea typeface="宋体" panose="02010600030101010101" pitchFamily="2" charset="-122"/>
                </a:endParaRPr>
              </a:p>
              <a:p>
                <a:pPr marL="285750" indent="-285750">
                  <a:spcBef>
                    <a:spcPts val="600"/>
                  </a:spcBef>
                  <a:buFont typeface="Arial" panose="020B0604020202020204" pitchFamily="34" charset="0"/>
                  <a:buChar char="•"/>
                </a:pPr>
                <a:r>
                  <a:rPr lang="en-US" altLang="zh-CN" sz="1400" b="1">
                    <a:solidFill>
                      <a:schemeClr val="accent2">
                        <a:lumMod val="50000"/>
                      </a:schemeClr>
                    </a:solidFill>
                    <a:latin typeface="Cambria" panose="02040503050406030204" pitchFamily="18" charset="0"/>
                    <a:ea typeface="Cambria" panose="02040503050406030204" pitchFamily="18" charset="0"/>
                  </a:rPr>
                  <a:t>1</a:t>
                </a:r>
                <a:r>
                  <a:rPr lang="zh-CN" altLang="en-US" sz="1400" b="1">
                    <a:solidFill>
                      <a:schemeClr val="accent2">
                        <a:lumMod val="50000"/>
                      </a:schemeClr>
                    </a:solidFill>
                    <a:latin typeface="宋体" panose="02010600030101010101" pitchFamily="2" charset="-122"/>
                    <a:ea typeface="宋体" panose="02010600030101010101" pitchFamily="2" charset="-122"/>
                  </a:rPr>
                  <a:t>代表任意的永真式，例如</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𝒑</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𝒑</m:t>
                        </m:r>
                      </m:e>
                    </m:d>
                  </m:oMath>
                </a14:m>
                <a:endParaRPr lang="zh-CN" altLang="en-US" sz="1400" b="1">
                  <a:solidFill>
                    <a:schemeClr val="accent2">
                      <a:lumMod val="50000"/>
                    </a:schemeClr>
                  </a:solidFill>
                  <a:latin typeface="宋体" panose="02010600030101010101" pitchFamily="2" charset="-122"/>
                  <a:ea typeface="宋体" panose="02010600030101010101" pitchFamily="2"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7880942" y="989129"/>
                <a:ext cx="3669063" cy="1677382"/>
              </a:xfrm>
              <a:prstGeom prst="rect">
                <a:avLst/>
              </a:prstGeom>
              <a:blipFill rotWithShape="1">
                <a:blip r:embed="rId3"/>
                <a:stretch>
                  <a:fillRect l="-16" t="-26" r="17" b="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880942" y="2813745"/>
                <a:ext cx="3669063" cy="3521029"/>
              </a:xfrm>
              <a:prstGeom prst="rect">
                <a:avLst/>
              </a:prstGeom>
              <a:solidFill>
                <a:schemeClr val="accent2">
                  <a:lumMod val="20000"/>
                  <a:lumOff val="80000"/>
                  <a:alpha val="50000"/>
                </a:schemeClr>
              </a:solidFill>
            </p:spPr>
            <p:txBody>
              <a:bodyPr wrap="square" rtlCol="0">
                <a:spAutoFit/>
              </a:bodyPr>
              <a:lstStyle/>
              <a:p>
                <a:pPr>
                  <a:lnSpc>
                    <a:spcPts val="2000"/>
                  </a:lnSpc>
                  <a:spcBef>
                    <a:spcPts val="600"/>
                  </a:spcBef>
                </a:pPr>
                <a:r>
                  <a:rPr lang="zh-CN" altLang="en-US" sz="1600" b="1">
                    <a:solidFill>
                      <a:srgbClr val="002060"/>
                    </a:solidFill>
                    <a:latin typeface="楷体" panose="02010609060101010101" pitchFamily="49" charset="-122"/>
                    <a:ea typeface="楷体" panose="02010609060101010101" pitchFamily="49" charset="-122"/>
                  </a:rPr>
                  <a:t>基本逻辑等值式模式主要与合取和析取运算的运算性质有关</a:t>
                </a: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同一律</a:t>
                </a:r>
                <a:r>
                  <a:rPr lang="en-US" altLang="zh-CN" sz="140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(identity law)</a:t>
                </a: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表明永真式是合取的单位元，矛盾式是析取的单位元</a:t>
                </a: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零律</a:t>
                </a:r>
                <a:r>
                  <a:rPr lang="en-US" altLang="zh-CN" sz="140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(zero law)</a:t>
                </a: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表明矛盾式是合取的零元，而永真式是析取的零元</a:t>
                </a: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吸收律</a:t>
                </a:r>
                <a:r>
                  <a:rPr lang="en-US" altLang="zh-CN" sz="140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(absorption law)</a:t>
                </a:r>
                <a:r>
                  <a:rPr lang="zh-CN" altLang="en-US" sz="14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是数集运算不具备的性质，需特别留意吸收律的使用</a:t>
                </a:r>
              </a:p>
              <a:p>
                <a:pPr marL="285750" indent="-285750">
                  <a:lnSpc>
                    <a:spcPts val="2000"/>
                  </a:lnSpc>
                  <a:spcBef>
                    <a:spcPts val="600"/>
                  </a:spcBef>
                  <a:buFont typeface="Arial" panose="020B0604020202020204" pitchFamily="34" charset="0"/>
                  <a:buChar char="•"/>
                </a:pPr>
                <a:r>
                  <a:rPr lang="zh-CN" altLang="en-US" sz="1400" b="1">
                    <a:solidFill>
                      <a:schemeClr val="accent6">
                        <a:lumMod val="50000"/>
                      </a:schemeClr>
                    </a:solidFill>
                    <a:latin typeface="宋体" panose="02010600030101010101" pitchFamily="2" charset="-122"/>
                    <a:ea typeface="宋体" panose="02010600030101010101" pitchFamily="2" charset="-122"/>
                  </a:rPr>
                  <a:t>有些学生在碰到</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r>
                      <a:rPr lang="en-US" altLang="zh-CN" sz="1400" b="1" i="1" smtClean="0">
                        <a:solidFill>
                          <a:schemeClr val="accent6">
                            <a:lumMod val="50000"/>
                          </a:schemeClr>
                        </a:solidFill>
                        <a:latin typeface="Cambria Math" panose="02040503050406030204" pitchFamily="18" charset="0"/>
                      </a:rPr>
                      <m:t>∧</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𝑨</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𝑩</m:t>
                        </m:r>
                      </m:e>
                    </m:d>
                  </m:oMath>
                </a14:m>
                <a:r>
                  <a:rPr lang="zh-CN" altLang="en-US" sz="1400" b="1">
                    <a:solidFill>
                      <a:schemeClr val="accent6">
                        <a:lumMod val="50000"/>
                      </a:schemeClr>
                    </a:solidFill>
                    <a:latin typeface="宋体" panose="02010600030101010101" pitchFamily="2" charset="-122"/>
                    <a:ea typeface="宋体" panose="02010600030101010101" pitchFamily="2" charset="-122"/>
                  </a:rPr>
                  <a:t>这种形式的公式时更容易想到分配律而不是吸收律</a:t>
                </a:r>
                <a:endParaRPr lang="en-US" altLang="zh-CN" sz="1400" b="1">
                  <a:solidFill>
                    <a:schemeClr val="accent6">
                      <a:lumMod val="50000"/>
                    </a:schemeClr>
                  </a:solidFill>
                  <a:latin typeface="宋体" panose="02010600030101010101" pitchFamily="2" charset="-122"/>
                  <a:ea typeface="宋体" panose="02010600030101010101" pitchFamily="2" charset="-122"/>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蕴涵等值式</a:t>
                </a:r>
                <a:r>
                  <a:rPr lang="zh-CN" altLang="en-US" sz="1400" b="1">
                    <a:solidFill>
                      <a:schemeClr val="accent6">
                        <a:lumMod val="50000"/>
                      </a:schemeClr>
                    </a:solidFill>
                    <a:latin typeface="宋体" panose="02010600030101010101" pitchFamily="2" charset="-122"/>
                    <a:ea typeface="宋体" panose="02010600030101010101" pitchFamily="2" charset="-122"/>
                  </a:rPr>
                  <a:t>和</a:t>
                </a:r>
                <a:r>
                  <a:rPr lang="zh-CN" altLang="en-US" sz="1400" b="1">
                    <a:solidFill>
                      <a:schemeClr val="accent2">
                        <a:lumMod val="50000"/>
                      </a:schemeClr>
                    </a:solidFill>
                    <a:latin typeface="黑体" panose="02010609060101010101" pitchFamily="49" charset="-122"/>
                    <a:ea typeface="黑体" panose="02010609060101010101" pitchFamily="49" charset="-122"/>
                    <a:cs typeface="Arial" panose="020B0604020202020204" pitchFamily="34" charset="0"/>
                  </a:rPr>
                  <a:t>双蕴涵等值式</a:t>
                </a:r>
                <a:r>
                  <a:rPr lang="zh-CN" altLang="en-US" sz="1400" b="1">
                    <a:solidFill>
                      <a:schemeClr val="accent6">
                        <a:lumMod val="50000"/>
                      </a:schemeClr>
                    </a:solidFill>
                    <a:latin typeface="宋体" panose="02010600030101010101" pitchFamily="2" charset="-122"/>
                    <a:ea typeface="宋体" panose="02010600030101010101" pitchFamily="2" charset="-122"/>
                  </a:rPr>
                  <a:t>将含有蕴涵和双蕴涵的公式变为只含与、或、非的公式</a:t>
                </a:r>
              </a:p>
            </p:txBody>
          </p:sp>
        </mc:Choice>
        <mc:Fallback xmlns="">
          <p:sp>
            <p:nvSpPr>
              <p:cNvPr id="6" name="文本框 5"/>
              <p:cNvSpPr txBox="1">
                <a:spLocks noRot="1" noChangeAspect="1" noMove="1" noResize="1" noEditPoints="1" noAdjustHandles="1" noChangeArrowheads="1" noChangeShapeType="1" noTextEdit="1"/>
              </p:cNvSpPr>
              <p:nvPr/>
            </p:nvSpPr>
            <p:spPr>
              <a:xfrm>
                <a:off x="7880942" y="2813745"/>
                <a:ext cx="3669063" cy="3521029"/>
              </a:xfrm>
              <a:prstGeom prst="rect">
                <a:avLst/>
              </a:prstGeom>
              <a:blipFill rotWithShape="1">
                <a:blip r:embed="rId4"/>
                <a:stretch>
                  <a:fillRect l="-16" t="-2" r="17" b="-5897"/>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1556</Words>
  <Application>Microsoft Office PowerPoint</Application>
  <PresentationFormat>宽屏</PresentationFormat>
  <Paragraphs>254</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等线</vt:lpstr>
      <vt:lpstr>等线 Light</vt:lpstr>
      <vt:lpstr>仿宋</vt:lpstr>
      <vt:lpstr>黑体</vt:lpstr>
      <vt:lpstr>华文新魏</vt:lpstr>
      <vt:lpstr>楷体</vt:lpstr>
      <vt:lpstr>宋体</vt:lpstr>
      <vt:lpstr>Arial</vt:lpstr>
      <vt:lpstr>Cambria</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80</cp:revision>
  <dcterms:created xsi:type="dcterms:W3CDTF">2022-01-01T06:39:00Z</dcterms:created>
  <dcterms:modified xsi:type="dcterms:W3CDTF">2022-02-23T15:28:49Z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C28A32DC91CA4D63A5FC2213B0B981E5</vt:lpwstr>
  </property>
  <property fmtid="{D5CDD505-2E9C-101B-9397-08002B2CF9AE}" pid="3" name="KSOProductBuildVer">
    <vt:lpwstr>2052-11.1.0.11215</vt:lpwstr>
  </property>
</Properties>
</file>