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302" r:id="rId6"/>
    <p:sldId id="261" r:id="rId7"/>
    <p:sldId id="282" r:id="rId8"/>
    <p:sldId id="283" r:id="rId9"/>
    <p:sldId id="303" r:id="rId10"/>
    <p:sldId id="281" r:id="rId11"/>
    <p:sldId id="285" r:id="rId12"/>
    <p:sldId id="286" r:id="rId13"/>
    <p:sldId id="287" r:id="rId14"/>
    <p:sldId id="284" r:id="rId15"/>
    <p:sldId id="304" r:id="rId16"/>
    <p:sldId id="288" r:id="rId17"/>
    <p:sldId id="290" r:id="rId18"/>
    <p:sldId id="291" r:id="rId19"/>
    <p:sldId id="292" r:id="rId20"/>
    <p:sldId id="293" r:id="rId21"/>
    <p:sldId id="294" r:id="rId22"/>
    <p:sldId id="289" r:id="rId23"/>
    <p:sldId id="295" r:id="rId24"/>
    <p:sldId id="300" r:id="rId25"/>
    <p:sldId id="297" r:id="rId26"/>
    <p:sldId id="296" r:id="rId27"/>
    <p:sldId id="298" r:id="rId28"/>
    <p:sldId id="260" r:id="rId29"/>
    <p:sldId id="299" r:id="rId30"/>
    <p:sldId id="301" r:id="rId31"/>
    <p:sldId id="272" r:id="rId32"/>
    <p:sldId id="280" r:id="rId33"/>
    <p:sldId id="26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2"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10D257-3BE1-47F0-9688-13EF46E6FA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hyperlink" Target="https://mooc1-1.chaoxing.com/course/216273730.html"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48.png"/><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3" Type="http://schemas.openxmlformats.org/officeDocument/2006/relationships/slideLayout" Target="../slideLayouts/slideLayout1.xml"/><Relationship Id="rId12" Type="http://schemas.openxmlformats.org/officeDocument/2006/relationships/image" Target="../media/image52.png"/><Relationship Id="rId11" Type="http://schemas.openxmlformats.org/officeDocument/2006/relationships/image" Target="../media/image51.png"/><Relationship Id="rId10" Type="http://schemas.openxmlformats.org/officeDocument/2006/relationships/image" Target="../media/image50.png"/><Relationship Id="rId1" Type="http://schemas.openxmlformats.org/officeDocument/2006/relationships/image" Target="../media/image4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24.xml.rels><?xml version="1.0" encoding="UTF-8" standalone="yes"?>
<Relationships xmlns="http://schemas.openxmlformats.org/package/2006/relationships"><Relationship Id="rId9" Type="http://schemas.openxmlformats.org/officeDocument/2006/relationships/image" Target="../media/image64.png"/><Relationship Id="rId8" Type="http://schemas.openxmlformats.org/officeDocument/2006/relationships/image" Target="../media/image63.png"/><Relationship Id="rId7" Type="http://schemas.openxmlformats.org/officeDocument/2006/relationships/image" Target="../media/image62.png"/><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7" Type="http://schemas.openxmlformats.org/officeDocument/2006/relationships/slideLayout" Target="../slideLayouts/slideLayout1.xml"/><Relationship Id="rId16" Type="http://schemas.openxmlformats.org/officeDocument/2006/relationships/image" Target="../media/image71.png"/><Relationship Id="rId15" Type="http://schemas.openxmlformats.org/officeDocument/2006/relationships/image" Target="../media/image70.png"/><Relationship Id="rId14" Type="http://schemas.openxmlformats.org/officeDocument/2006/relationships/image" Target="../media/image69.png"/><Relationship Id="rId13" Type="http://schemas.openxmlformats.org/officeDocument/2006/relationships/image" Target="../media/image68.png"/><Relationship Id="rId12" Type="http://schemas.openxmlformats.org/officeDocument/2006/relationships/image" Target="../media/image67.png"/><Relationship Id="rId11" Type="http://schemas.openxmlformats.org/officeDocument/2006/relationships/image" Target="../media/image66.png"/><Relationship Id="rId10" Type="http://schemas.openxmlformats.org/officeDocument/2006/relationships/image" Target="../media/image65.png"/><Relationship Id="rId1" Type="http://schemas.openxmlformats.org/officeDocument/2006/relationships/image" Target="../media/image5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2.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6.png"/></Relationships>
</file>

<file path=ppt/slides/_rels/slide28.xml.rels><?xml version="1.0" encoding="UTF-8" standalone="yes"?>
<Relationships xmlns="http://schemas.openxmlformats.org/package/2006/relationships"><Relationship Id="rId9" Type="http://schemas.openxmlformats.org/officeDocument/2006/relationships/image" Target="../media/image76.png"/><Relationship Id="rId8" Type="http://schemas.openxmlformats.org/officeDocument/2006/relationships/image" Target="../media/image84.png"/><Relationship Id="rId7" Type="http://schemas.openxmlformats.org/officeDocument/2006/relationships/image" Target="../media/image83.png"/><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image" Target="../media/image78.png"/><Relationship Id="rId10" Type="http://schemas.openxmlformats.org/officeDocument/2006/relationships/slideLayout" Target="../slideLayouts/slideLayout1.xml"/><Relationship Id="rId1" Type="http://schemas.openxmlformats.org/officeDocument/2006/relationships/image" Target="../media/image77.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6.png"/><Relationship Id="rId2" Type="http://schemas.openxmlformats.org/officeDocument/2006/relationships/image" Target="../media/image85.png"/><Relationship Id="rId1"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2" name="矩形: 圆角 11"/>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第五讲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命题逻辑公式的范式</a:t>
            </a:r>
            <a:endParaRPr lang="zh-CN" altLang="en-US" sz="4800" b="1">
              <a:latin typeface="仿宋" panose="02010609060101010101" pitchFamily="49" charset="-122"/>
              <a:ea typeface="仿宋" panose="02010609060101010101" pitchFamily="49" charset="-122"/>
            </a:endParaRPr>
          </a:p>
        </p:txBody>
      </p:sp>
      <p:sp>
        <p:nvSpPr>
          <p:cNvPr id="13" name="文本框 12"/>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endParaRPr lang="zh-CN" altLang="en-US" sz="4000" dirty="0">
              <a:solidFill>
                <a:srgbClr val="210694"/>
              </a:solidFill>
              <a:latin typeface="楷体" panose="02010609060101010101" pitchFamily="49" charset="-122"/>
              <a:ea typeface="楷体" panose="02010609060101010101" pitchFamily="49" charset="-122"/>
            </a:endParaRPr>
          </a:p>
        </p:txBody>
      </p:sp>
      <p:sp>
        <p:nvSpPr>
          <p:cNvPr id="14" name="文本框 13"/>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endParaRPr lang="zh-CN" altLang="en-US" sz="3200" b="1">
              <a:solidFill>
                <a:schemeClr val="accent6">
                  <a:lumMod val="50000"/>
                </a:schemeClr>
              </a:solidFill>
              <a:latin typeface="仿宋" panose="02010609060101010101" pitchFamily="49" charset="-122"/>
              <a:ea typeface="仿宋" panose="02010609060101010101" pitchFamily="49" charset="-122"/>
            </a:endParaRPr>
          </a:p>
        </p:txBody>
      </p:sp>
      <p:sp>
        <p:nvSpPr>
          <p:cNvPr id="15" name="文本框 14"/>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endPar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endParaRPr>
          </a:p>
        </p:txBody>
      </p:sp>
      <p:sp>
        <p:nvSpPr>
          <p:cNvPr id="16" name="文本框 15"/>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1"/>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析取范式与合取范式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使用等值演算求与公式逻辑等值的范式举例</a:t>
            </a:r>
            <a:endParaRPr lang="zh-CN" altLang="en-US"/>
          </a:p>
        </p:txBody>
      </p:sp>
      <p:pic>
        <p:nvPicPr>
          <p:cNvPr id="3" name="图片 2"/>
          <p:cNvPicPr>
            <a:picLocks noChangeAspect="1"/>
          </p:cNvPicPr>
          <p:nvPr/>
        </p:nvPicPr>
        <p:blipFill>
          <a:blip r:embed="rId1"/>
          <a:stretch>
            <a:fillRect/>
          </a:stretch>
        </p:blipFill>
        <p:spPr>
          <a:xfrm>
            <a:off x="564099" y="1182458"/>
            <a:ext cx="11063801" cy="5047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析取范式与合取范式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使用等值演算求与公式逻辑等值的范式举例</a:t>
            </a:r>
            <a:endParaRPr lang="zh-CN" altLang="en-US"/>
          </a:p>
        </p:txBody>
      </p:sp>
      <p:pic>
        <p:nvPicPr>
          <p:cNvPr id="11" name="图片 10"/>
          <p:cNvPicPr>
            <a:picLocks noChangeAspect="1"/>
          </p:cNvPicPr>
          <p:nvPr/>
        </p:nvPicPr>
        <p:blipFill>
          <a:blip r:embed="rId1"/>
          <a:stretch>
            <a:fillRect/>
          </a:stretch>
        </p:blipFill>
        <p:spPr>
          <a:xfrm>
            <a:off x="564098" y="1661726"/>
            <a:ext cx="11063801" cy="3534548"/>
          </a:xfrm>
          <a:prstGeom prst="rect">
            <a:avLst/>
          </a:prstGeom>
        </p:spPr>
      </p:pic>
      <p:sp>
        <p:nvSpPr>
          <p:cNvPr id="12" name="文本框 11"/>
          <p:cNvSpPr txBox="1"/>
          <p:nvPr/>
        </p:nvSpPr>
        <p:spPr>
          <a:xfrm>
            <a:off x="9108365" y="5490454"/>
            <a:ext cx="2519534" cy="369332"/>
          </a:xfrm>
          <a:prstGeom prst="rect">
            <a:avLst/>
          </a:prstGeom>
          <a:solidFill>
            <a:schemeClr val="accent6">
              <a:lumMod val="20000"/>
              <a:lumOff val="80000"/>
            </a:schemeClr>
          </a:solidFill>
        </p:spPr>
        <p:txBody>
          <a:bodyPr wrap="square" rtlCol="0">
            <a:spAutoFit/>
          </a:bodyPr>
          <a:lstStyle/>
          <a:p>
            <a:r>
              <a:rPr lang="en-US" altLang="zh-CN">
                <a:solidFill>
                  <a:srgbClr val="002060"/>
                </a:solidFill>
                <a:latin typeface="楷体" panose="02010609060101010101" pitchFamily="49" charset="-122"/>
                <a:ea typeface="楷体" panose="02010609060101010101" pitchFamily="49" charset="-122"/>
              </a:rPr>
              <a:t>(1)</a:t>
            </a:r>
            <a:r>
              <a:rPr lang="zh-CN" altLang="en-US">
                <a:solidFill>
                  <a:srgbClr val="002060"/>
                </a:solidFill>
                <a:latin typeface="楷体" panose="02010609060101010101" pitchFamily="49" charset="-122"/>
                <a:ea typeface="楷体" panose="02010609060101010101" pitchFamily="49" charset="-122"/>
              </a:rPr>
              <a:t>和</a:t>
            </a:r>
            <a:r>
              <a:rPr lang="en-US" altLang="zh-CN">
                <a:solidFill>
                  <a:srgbClr val="002060"/>
                </a:solidFill>
                <a:latin typeface="楷体" panose="02010609060101010101" pitchFamily="49" charset="-122"/>
                <a:ea typeface="楷体" panose="02010609060101010101" pitchFamily="49" charset="-122"/>
              </a:rPr>
              <a:t>(3)</a:t>
            </a:r>
            <a:r>
              <a:rPr lang="zh-CN" altLang="en-US">
                <a:solidFill>
                  <a:srgbClr val="002060"/>
                </a:solidFill>
                <a:latin typeface="楷体" panose="02010609060101010101" pitchFamily="49" charset="-122"/>
                <a:ea typeface="楷体" panose="02010609060101010101" pitchFamily="49" charset="-122"/>
              </a:rPr>
              <a:t>课后自行练习</a:t>
            </a:r>
            <a:endParaRPr lang="zh-CN" altLang="en-US">
              <a:solidFill>
                <a:srgbClr val="002060"/>
              </a:solidFill>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endParaRPr lang="zh-CN" altLang="en-US"/>
          </a:p>
        </p:txBody>
      </p:sp>
      <p:sp>
        <p:nvSpPr>
          <p:cNvPr id="2" name="文本框 1"/>
          <p:cNvSpPr txBox="1"/>
          <p:nvPr/>
        </p:nvSpPr>
        <p:spPr>
          <a:xfrm>
            <a:off x="1101012" y="1547536"/>
            <a:ext cx="4733731" cy="2746906"/>
          </a:xfrm>
          <a:prstGeom prst="rect">
            <a:avLst/>
          </a:prstGeom>
          <a:noFill/>
        </p:spPr>
        <p:txBody>
          <a:bodyPr wrap="square" rtlCol="0">
            <a:spAutoFit/>
          </a:bodyPr>
          <a:lstStyle/>
          <a:p>
            <a:pPr>
              <a:lnSpc>
                <a:spcPct val="300000"/>
              </a:lnSpc>
            </a:pPr>
            <a:r>
              <a:rPr lang="zh-CN" altLang="en-US" sz="3200" b="1">
                <a:solidFill>
                  <a:schemeClr val="bg2"/>
                </a:solidFill>
                <a:latin typeface="仿宋" panose="02010609060101010101" pitchFamily="49" charset="-122"/>
                <a:ea typeface="仿宋" panose="02010609060101010101" pitchFamily="49" charset="-122"/>
              </a:rPr>
              <a:t>析取范式与合取范式</a:t>
            </a:r>
            <a:endParaRPr lang="en-US" altLang="zh-CN" sz="3200" b="1">
              <a:solidFill>
                <a:schemeClr val="bg2"/>
              </a:solidFill>
              <a:latin typeface="仿宋" panose="02010609060101010101" pitchFamily="49" charset="-122"/>
              <a:ea typeface="仿宋" panose="02010609060101010101" pitchFamily="49" charset="-122"/>
            </a:endParaRPr>
          </a:p>
          <a:p>
            <a:pPr>
              <a:lnSpc>
                <a:spcPct val="3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主析取范式与主合取范式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主范式的定义</a:t>
            </a:r>
            <a:endParaRPr lang="zh-CN" altLang="en-US"/>
          </a:p>
        </p:txBody>
      </p:sp>
      <p:sp>
        <p:nvSpPr>
          <p:cNvPr id="11" name="矩形: 圆角 10"/>
          <p:cNvSpPr/>
          <p:nvPr/>
        </p:nvSpPr>
        <p:spPr>
          <a:xfrm>
            <a:off x="1871024" y="1077747"/>
            <a:ext cx="7546770"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什么是主析取范式</a:t>
            </a:r>
            <a:r>
              <a:rPr lang="en-US" altLang="zh-CN" sz="2400">
                <a:solidFill>
                  <a:schemeClr val="accent2">
                    <a:lumMod val="50000"/>
                  </a:schemeClr>
                </a:solidFill>
                <a:latin typeface="Arial" panose="020B0604020202020204" pitchFamily="34" charset="0"/>
                <a:cs typeface="Arial" panose="020B0604020202020204" pitchFamily="34" charset="0"/>
              </a:rPr>
              <a:t>(principal disjunctive normal form)</a:t>
            </a:r>
            <a:r>
              <a:rPr lang="zh-CN" altLang="en-US" sz="2400" b="1">
                <a:solidFill>
                  <a:schemeClr val="accent2">
                    <a:lumMod val="50000"/>
                  </a:schemeClr>
                </a:solidFill>
              </a:rPr>
              <a:t>？</a:t>
            </a:r>
            <a:endParaRPr lang="zh-CN" altLang="en-US" sz="2400" b="1" dirty="0">
              <a:solidFill>
                <a:schemeClr val="accent2">
                  <a:lumMod val="50000"/>
                </a:schemeClr>
              </a:solidFill>
            </a:endParaRPr>
          </a:p>
        </p:txBody>
      </p:sp>
      <mc:AlternateContent xmlns:mc="http://schemas.openxmlformats.org/markup-compatibility/2006">
        <mc:Choice xmlns:a14="http://schemas.microsoft.com/office/drawing/2010/main" Requires="a14">
          <p:sp>
            <p:nvSpPr>
              <p:cNvPr id="2" name="文本框 1"/>
              <p:cNvSpPr txBox="1"/>
              <p:nvPr/>
            </p:nvSpPr>
            <p:spPr>
              <a:xfrm>
                <a:off x="990935" y="1661755"/>
                <a:ext cx="9306949" cy="2031325"/>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sz="2400" b="1" dirty="0">
                    <a:solidFill>
                      <a:srgbClr val="002060"/>
                    </a:solidFill>
                    <a:latin typeface="Arial" panose="020B0604020202020204" pitchFamily="34" charset="0"/>
                    <a:cs typeface="Arial" panose="020B0604020202020204" pitchFamily="34" charset="0"/>
                  </a:rPr>
                  <a:t>含</a:t>
                </a:r>
                <a14:m>
                  <m:oMath xmlns:m="http://schemas.openxmlformats.org/officeDocument/2006/math">
                    <m:r>
                      <a:rPr lang="en-US" altLang="zh-CN" sz="2400" b="1" i="1" smtClean="0">
                        <a:solidFill>
                          <a:srgbClr val="002060"/>
                        </a:solidFill>
                        <a:latin typeface="Cambria Math" panose="02040503050406030204" pitchFamily="18" charset="0"/>
                        <a:cs typeface="Arial" panose="020B0604020202020204" pitchFamily="34" charset="0"/>
                      </a:rPr>
                      <m:t>𝒏</m:t>
                    </m:r>
                  </m:oMath>
                </a14:m>
                <a:r>
                  <a:rPr lang="zh-CN" altLang="en-US" sz="2400" b="1" dirty="0">
                    <a:solidFill>
                      <a:srgbClr val="002060"/>
                    </a:solidFill>
                    <a:latin typeface="Arial" panose="020B0604020202020204" pitchFamily="34" charset="0"/>
                    <a:cs typeface="Arial" panose="020B0604020202020204" pitchFamily="34" charset="0"/>
                  </a:rPr>
                  <a:t>个命题变量的</a:t>
                </a:r>
                <a:r>
                  <a:rPr lang="zh-CN" altLang="en-US" sz="2400" b="1" dirty="0">
                    <a:solidFill>
                      <a:srgbClr val="C00000"/>
                    </a:solidFill>
                    <a:latin typeface="Arial" panose="020B0604020202020204" pitchFamily="34" charset="0"/>
                    <a:cs typeface="Arial" panose="020B0604020202020204" pitchFamily="34" charset="0"/>
                  </a:rPr>
                  <a:t>主析取范式</a:t>
                </a:r>
                <a:r>
                  <a:rPr lang="zh-CN" altLang="en-US" sz="2400" b="1" dirty="0">
                    <a:solidFill>
                      <a:srgbClr val="002060"/>
                    </a:solidFill>
                    <a:latin typeface="Arial" panose="020B0604020202020204" pitchFamily="34" charset="0"/>
                    <a:cs typeface="Arial" panose="020B0604020202020204" pitchFamily="34" charset="0"/>
                  </a:rPr>
                  <a:t>是零个或多个</a:t>
                </a:r>
                <a:r>
                  <a:rPr lang="zh-CN" altLang="en-US" sz="2400" b="1" dirty="0">
                    <a:solidFill>
                      <a:srgbClr val="C00000"/>
                    </a:solidFill>
                    <a:latin typeface="Arial" panose="020B0604020202020204" pitchFamily="34" charset="0"/>
                    <a:cs typeface="Arial" panose="020B0604020202020204" pitchFamily="34" charset="0"/>
                  </a:rPr>
                  <a:t>极小项</a:t>
                </a:r>
                <a:r>
                  <a:rPr lang="en-US" altLang="zh-CN" sz="2400" dirty="0">
                    <a:solidFill>
                      <a:srgbClr val="002060"/>
                    </a:solidFill>
                    <a:latin typeface="Arial" panose="020B0604020202020204" pitchFamily="34" charset="0"/>
                    <a:cs typeface="Arial" panose="020B0604020202020204" pitchFamily="34" charset="0"/>
                  </a:rPr>
                  <a:t>(min-term)</a:t>
                </a:r>
                <a:r>
                  <a:rPr lang="zh-CN" altLang="en-US" sz="2400" b="1" dirty="0">
                    <a:solidFill>
                      <a:srgbClr val="002060"/>
                    </a:solidFill>
                    <a:latin typeface="Arial" panose="020B0604020202020204" pitchFamily="34" charset="0"/>
                    <a:cs typeface="Arial" panose="020B0604020202020204" pitchFamily="34" charset="0"/>
                  </a:rPr>
                  <a:t>的</a:t>
                </a:r>
                <a:r>
                  <a:rPr lang="zh-CN" altLang="en-US" sz="2400" b="1" dirty="0">
                    <a:solidFill>
                      <a:srgbClr val="C00000"/>
                    </a:solidFill>
                    <a:latin typeface="Arial" panose="020B0604020202020204" pitchFamily="34" charset="0"/>
                    <a:cs typeface="Arial" panose="020B0604020202020204" pitchFamily="34" charset="0"/>
                  </a:rPr>
                  <a:t>析取</a:t>
                </a:r>
                <a:endParaRPr lang="en-US" altLang="zh-CN" sz="2400" b="1" dirty="0">
                  <a:solidFill>
                    <a:srgbClr val="C00000"/>
                  </a:solidFill>
                  <a:latin typeface="Arial" panose="020B0604020202020204" pitchFamily="34" charset="0"/>
                  <a:cs typeface="Arial" panose="020B0604020202020204" pitchFamily="34" charset="0"/>
                </a:endParaRPr>
              </a:p>
              <a:p>
                <a:pPr marL="285750" indent="-285750">
                  <a:spcBef>
                    <a:spcPts val="600"/>
                  </a:spcBef>
                  <a:spcAft>
                    <a:spcPts val="600"/>
                  </a:spcAft>
                  <a:buFont typeface="Arial" panose="020B0604020202020204" pitchFamily="34" charset="0"/>
                  <a:buChar char="•"/>
                </a:pPr>
                <a:r>
                  <a:rPr lang="zh-CN" altLang="en-US" sz="2400" b="1"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含</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cs typeface="Arial" panose="020B0604020202020204" pitchFamily="34" charset="0"/>
                      </a:rPr>
                      <m:t>𝒏</m:t>
                    </m:r>
                  </m:oMath>
                </a14:m>
                <a:r>
                  <a:rPr lang="zh-CN" altLang="en-US" sz="2400" b="1"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个命题变量的</a:t>
                </a:r>
                <a:r>
                  <a:rPr lang="zh-CN" altLang="en-US" sz="2400" b="1" dirty="0">
                    <a:solidFill>
                      <a:srgbClr val="C00000"/>
                    </a:solidFill>
                    <a:latin typeface="黑体" panose="02010609060101010101" pitchFamily="49" charset="-122"/>
                    <a:ea typeface="黑体" panose="02010609060101010101" pitchFamily="49" charset="-122"/>
                    <a:cs typeface="Arial" panose="020B0604020202020204" pitchFamily="34" charset="0"/>
                  </a:rPr>
                  <a:t>极小项</a:t>
                </a:r>
                <a:r>
                  <a:rPr lang="zh-CN" altLang="en-US" sz="2400" b="1"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cs typeface="Arial" panose="020B0604020202020204" pitchFamily="34" charset="0"/>
                      </a:rPr>
                      <m:t>𝒏</m:t>
                    </m:r>
                  </m:oMath>
                </a14:m>
                <a:r>
                  <a:rPr lang="zh-CN" altLang="en-US" sz="2400" b="1"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个文字的</a:t>
                </a:r>
                <a:r>
                  <a:rPr lang="zh-CN" altLang="en-US" sz="2400" b="1" dirty="0">
                    <a:solidFill>
                      <a:srgbClr val="C00000"/>
                    </a:solidFill>
                    <a:latin typeface="黑体" panose="02010609060101010101" pitchFamily="49" charset="-122"/>
                    <a:ea typeface="黑体" panose="02010609060101010101" pitchFamily="49" charset="-122"/>
                    <a:cs typeface="Arial" panose="020B0604020202020204" pitchFamily="34" charset="0"/>
                  </a:rPr>
                  <a:t>合取</a:t>
                </a:r>
                <a:endParaRPr lang="en-US" altLang="zh-CN" sz="2400" b="1" dirty="0">
                  <a:solidFill>
                    <a:srgbClr val="C00000"/>
                  </a:solidFill>
                  <a:latin typeface="黑体" panose="02010609060101010101" pitchFamily="49" charset="-122"/>
                  <a:ea typeface="黑体" panose="02010609060101010101" pitchFamily="49" charset="-122"/>
                  <a:cs typeface="Arial" panose="020B0604020202020204" pitchFamily="34" charset="0"/>
                </a:endParaRPr>
              </a:p>
              <a:p>
                <a:pPr marL="742950" lvl="1" indent="-285750">
                  <a:spcBef>
                    <a:spcPts val="600"/>
                  </a:spcBef>
                  <a:spcAft>
                    <a:spcPts val="600"/>
                  </a:spcAft>
                  <a:buFont typeface="Arial" panose="020B0604020202020204" pitchFamily="34" charset="0"/>
                  <a:buChar char="•"/>
                </a:pPr>
                <a:r>
                  <a:rPr lang="zh-CN" altLang="en-US" sz="24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每个文字对应不同的命题变量</a:t>
                </a:r>
                <a:endParaRPr lang="en-US" altLang="zh-CN" sz="24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742950" lvl="1" indent="-285750">
                  <a:spcBef>
                    <a:spcPts val="600"/>
                  </a:spcBef>
                  <a:spcAft>
                    <a:spcPts val="600"/>
                  </a:spcAft>
                  <a:buFont typeface="Arial" panose="020B0604020202020204" pitchFamily="34" charset="0"/>
                  <a:buChar char="•"/>
                </a:pPr>
                <a:r>
                  <a:rPr lang="zh-CN" altLang="en-US" sz="24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每个文字是这个命题变量本身或者是它的否定</a:t>
                </a:r>
                <a:endParaRPr lang="zh-CN" altLang="en-US" sz="24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990935" y="1661755"/>
                <a:ext cx="9306949" cy="2031325"/>
              </a:xfrm>
              <a:prstGeom prst="rect">
                <a:avLst/>
              </a:prstGeom>
              <a:blipFill rotWithShape="1">
                <a:blip r:embed="rId1"/>
                <a:stretch>
                  <a:fillRect l="-4" t="-29" r="1" b="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nvGraphicFramePr>
            <p:xfrm>
              <a:off x="1972836" y="3912827"/>
              <a:ext cx="2948614" cy="1097280"/>
            </p:xfrm>
            <a:graphic>
              <a:graphicData uri="http://schemas.openxmlformats.org/drawingml/2006/table">
                <a:tbl>
                  <a:tblPr firstRow="1">
                    <a:tableStyleId>{5C22544A-7EE6-4342-B048-85BDC9FD1C3A}</a:tableStyleId>
                  </a:tblPr>
                  <a:tblGrid>
                    <a:gridCol w="1474307"/>
                    <a:gridCol w="1474307"/>
                  </a:tblGrid>
                  <a:tr h="0">
                    <a:tc gridSpan="2">
                      <a:txBody>
                        <a:bodyPr/>
                        <a:lstStyle/>
                        <a:p>
                          <a:r>
                            <a:rPr lang="zh-CN" altLang="en-US" sz="2000" dirty="0"/>
                            <a:t>含一个命题变量</a:t>
                          </a:r>
                          <a14:m>
                            <m:oMath xmlns:m="http://schemas.openxmlformats.org/officeDocument/2006/math">
                              <m:r>
                                <a:rPr lang="en-US" altLang="zh-CN" sz="2000" i="1" smtClean="0">
                                  <a:latin typeface="Cambria Math" panose="02040503050406030204" pitchFamily="18" charset="0"/>
                                </a:rPr>
                                <m:t>𝑝</m:t>
                              </m:r>
                            </m:oMath>
                          </a14:m>
                          <a:r>
                            <a:rPr lang="zh-CN" altLang="en-US" sz="2000" dirty="0"/>
                            <a:t>的极小项</a:t>
                          </a:r>
                          <a:endParaRPr lang="zh-CN" altLang="en-US" sz="2000" dirty="0"/>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6">
                            <a:lumMod val="50000"/>
                          </a:schemeClr>
                        </a:solidFill>
                      </a:tcPr>
                    </a:tc>
                    <a:tc hMerge="1">
                      <a:tcPr>
                        <a:solidFill>
                          <a:schemeClr val="accent6">
                            <a:lumMod val="50000"/>
                          </a:schemeClr>
                        </a:solidFill>
                      </a:tcPr>
                    </a:tc>
                  </a:tr>
                  <a:tr h="370840">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𝒑</m:t>
                                </m:r>
                              </m:oMath>
                            </m:oMathPara>
                          </a14:m>
                          <a:endParaRPr lang="zh-CN" altLang="en-US" sz="2000" b="1">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𝒑</m:t>
                                </m:r>
                              </m:oMath>
                            </m:oMathPara>
                          </a14:m>
                          <a:endParaRPr lang="zh-CN" altLang="en-US" sz="2000" b="1" dirty="0">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bl>
              </a:graphicData>
            </a:graphic>
          </p:graphicFrame>
        </mc:Choice>
        <mc:Fallback xmlns="">
          <p:graphicFrame>
            <p:nvGraphicFramePr>
              <p:cNvPr id="4" name="表格 3"/>
              <p:cNvGraphicFramePr>
                <a:graphicFrameLocks noGrp="1"/>
              </p:cNvGraphicFramePr>
              <p:nvPr/>
            </p:nvGraphicFramePr>
            <p:xfrm>
              <a:off x="1972836" y="3912827"/>
              <a:ext cx="2948614" cy="1097280"/>
            </p:xfrm>
            <a:graphic>
              <a:graphicData uri="http://schemas.openxmlformats.org/drawingml/2006/table">
                <a:tbl>
                  <a:tblPr firstRow="1">
                    <a:tableStyleId>{5C22544A-7EE6-4342-B048-85BDC9FD1C3A}</a:tableStyleId>
                  </a:tblPr>
                  <a:tblGrid>
                    <a:gridCol w="1474307"/>
                    <a:gridCol w="1474307"/>
                  </a:tblGrid>
                  <a:tr h="701040">
                    <a:tc gridSpan="2">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hMerge="1">
                      <a:tcPr>
                        <a:solidFill>
                          <a:schemeClr val="accent6">
                            <a:lumMod val="50000"/>
                          </a:schemeClr>
                        </a:solidFill>
                      </a:tcPr>
                    </a:tc>
                  </a:tr>
                  <a:tr h="396240">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nvGraphicFramePr>
            <p:xfrm>
              <a:off x="5508171" y="3889740"/>
              <a:ext cx="3114201" cy="1493520"/>
            </p:xfrm>
            <a:graphic>
              <a:graphicData uri="http://schemas.openxmlformats.org/drawingml/2006/table">
                <a:tbl>
                  <a:tblPr firstRow="1">
                    <a:tableStyleId>{5C22544A-7EE6-4342-B048-85BDC9FD1C3A}</a:tableStyleId>
                  </a:tblPr>
                  <a:tblGrid>
                    <a:gridCol w="1548814"/>
                    <a:gridCol w="1565387"/>
                  </a:tblGrid>
                  <a:tr h="0">
                    <a:tc gridSpan="2">
                      <a:txBody>
                        <a:bodyPr/>
                        <a:lstStyle/>
                        <a:p>
                          <a:r>
                            <a:rPr lang="zh-CN" altLang="en-US" sz="2000" dirty="0"/>
                            <a:t>含两个命题变量</a:t>
                          </a:r>
                          <a14:m>
                            <m:oMath xmlns:m="http://schemas.openxmlformats.org/officeDocument/2006/math">
                              <m:r>
                                <a:rPr lang="en-US" altLang="zh-CN" sz="2000" i="1" smtClean="0">
                                  <a:latin typeface="Cambria Math" panose="02040503050406030204" pitchFamily="18" charset="0"/>
                                </a:rPr>
                                <m:t>𝑝</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𝒒</m:t>
                              </m:r>
                            </m:oMath>
                          </a14:m>
                          <a:r>
                            <a:rPr lang="zh-CN" altLang="en-US" sz="2000" dirty="0"/>
                            <a:t>的极小项</a:t>
                          </a:r>
                          <a:endParaRPr lang="zh-CN" altLang="en-US" sz="2000" dirty="0"/>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6">
                            <a:lumMod val="50000"/>
                          </a:schemeClr>
                        </a:solidFill>
                      </a:tcPr>
                    </a:tc>
                    <a:tc hMerge="1">
                      <a:tcPr>
                        <a:solidFill>
                          <a:schemeClr val="accent6">
                            <a:lumMod val="50000"/>
                          </a:schemeClr>
                        </a:solidFill>
                      </a:tcPr>
                    </a:tc>
                  </a:tr>
                  <a:tr h="370840">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oMath>
                            </m:oMathPara>
                          </a14:m>
                          <a:endParaRPr lang="zh-CN" altLang="en-US" sz="2000" b="1" dirty="0">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oMath>
                            </m:oMathPara>
                          </a14:m>
                          <a:endParaRPr lang="zh-CN" altLang="en-US" sz="2000" b="1" dirty="0">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70840">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oMath>
                            </m:oMathPara>
                          </a14:m>
                          <a:endParaRPr lang="zh-CN" altLang="en-US" sz="2000" b="1">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oMath>
                            </m:oMathPara>
                          </a14:m>
                          <a:endParaRPr lang="zh-CN" altLang="en-US" sz="2000" b="1" dirty="0">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bl>
              </a:graphicData>
            </a:graphic>
          </p:graphicFrame>
        </mc:Choice>
        <mc:Fallback xmlns="">
          <p:graphicFrame>
            <p:nvGraphicFramePr>
              <p:cNvPr id="12" name="表格 11"/>
              <p:cNvGraphicFramePr>
                <a:graphicFrameLocks noGrp="1"/>
              </p:cNvGraphicFramePr>
              <p:nvPr/>
            </p:nvGraphicFramePr>
            <p:xfrm>
              <a:off x="5508171" y="3889740"/>
              <a:ext cx="3114201" cy="1493520"/>
            </p:xfrm>
            <a:graphic>
              <a:graphicData uri="http://schemas.openxmlformats.org/drawingml/2006/table">
                <a:tbl>
                  <a:tblPr firstRow="1">
                    <a:tableStyleId>{5C22544A-7EE6-4342-B048-85BDC9FD1C3A}</a:tableStyleId>
                  </a:tblPr>
                  <a:tblGrid>
                    <a:gridCol w="1548814"/>
                    <a:gridCol w="1565387"/>
                  </a:tblGrid>
                  <a:tr h="701040">
                    <a:tc gridSpan="2">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hMerge="1">
                      <a:tcPr>
                        <a:solidFill>
                          <a:schemeClr val="accent6">
                            <a:lumMod val="50000"/>
                          </a:schemeClr>
                        </a:solidFill>
                      </a:tcPr>
                    </a:tc>
                  </a:tr>
                  <a:tr h="396240">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r h="396240">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mc:Choice xmlns:a14="http://schemas.microsoft.com/office/drawing/2010/main" Requires="a14">
          <p:sp>
            <p:nvSpPr>
              <p:cNvPr id="6" name="文本框 5"/>
              <p:cNvSpPr txBox="1"/>
              <p:nvPr/>
            </p:nvSpPr>
            <p:spPr>
              <a:xfrm>
                <a:off x="2390217" y="5614404"/>
                <a:ext cx="5812315" cy="461665"/>
              </a:xfrm>
              <a:prstGeom prst="rect">
                <a:avLst/>
              </a:prstGeom>
              <a:solidFill>
                <a:schemeClr val="accent5">
                  <a:lumMod val="20000"/>
                  <a:lumOff val="80000"/>
                </a:schemeClr>
              </a:solidFill>
            </p:spPr>
            <p:txBody>
              <a:bodyPr wrap="square" rtlCol="0">
                <a:spAutoFit/>
              </a:bodyPr>
              <a:lstStyle/>
              <a:p>
                <a:r>
                  <a:rPr lang="zh-CN" altLang="en-US" sz="2400" b="1" dirty="0">
                    <a:solidFill>
                      <a:srgbClr val="C00000"/>
                    </a:solidFill>
                  </a:rPr>
                  <a:t>含</a:t>
                </a:r>
                <a14:m>
                  <m:oMath xmlns:m="http://schemas.openxmlformats.org/officeDocument/2006/math">
                    <m:r>
                      <a:rPr lang="en-US" altLang="zh-CN" sz="2400" b="1" i="1" smtClean="0">
                        <a:solidFill>
                          <a:srgbClr val="C00000"/>
                        </a:solidFill>
                        <a:latin typeface="Cambria Math" panose="02040503050406030204" pitchFamily="18" charset="0"/>
                      </a:rPr>
                      <m:t>𝒏</m:t>
                    </m:r>
                  </m:oMath>
                </a14:m>
                <a:r>
                  <a:rPr lang="zh-CN" altLang="en-US" sz="2400" b="1" dirty="0">
                    <a:solidFill>
                      <a:srgbClr val="C00000"/>
                    </a:solidFill>
                  </a:rPr>
                  <a:t>个命题变量的极小项恰有</a:t>
                </a:r>
                <a14:m>
                  <m:oMath xmlns:m="http://schemas.openxmlformats.org/officeDocument/2006/math">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𝟐</m:t>
                        </m:r>
                      </m:e>
                      <m:sup>
                        <m:r>
                          <a:rPr lang="en-US" altLang="zh-CN" sz="2400" b="1" i="1" smtClean="0">
                            <a:solidFill>
                              <a:srgbClr val="C00000"/>
                            </a:solidFill>
                            <a:latin typeface="Cambria Math" panose="02040503050406030204" pitchFamily="18" charset="0"/>
                          </a:rPr>
                          <m:t>𝒏</m:t>
                        </m:r>
                      </m:sup>
                    </m:sSup>
                  </m:oMath>
                </a14:m>
                <a:r>
                  <a:rPr lang="zh-CN" altLang="en-US" sz="2400" b="1" dirty="0">
                    <a:solidFill>
                      <a:srgbClr val="C00000"/>
                    </a:solidFill>
                  </a:rPr>
                  <a:t>个</a:t>
                </a:r>
                <a:endParaRPr lang="zh-CN" altLang="en-US" sz="2400" b="1" dirty="0">
                  <a:solidFill>
                    <a:srgbClr val="C00000"/>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2390217" y="5614404"/>
                <a:ext cx="5812315" cy="461665"/>
              </a:xfrm>
              <a:prstGeom prst="rect">
                <a:avLst/>
              </a:prstGeom>
              <a:blipFill rotWithShape="1">
                <a:blip r:embed="rId4"/>
                <a:stretch>
                  <a:fillRect l="-1" t="-80" r="4" b="84"/>
                </a:stretch>
              </a:blipFill>
            </p:spPr>
            <p:txBody>
              <a:bodyPr/>
              <a:lstStyle/>
              <a:p>
                <a:r>
                  <a:rPr lang="zh-CN" altLang="en-US">
                    <a:noFill/>
                  </a:rPr>
                  <a:t> </a:t>
                </a:r>
              </a:p>
            </p:txBody>
          </p:sp>
        </mc:Fallback>
      </mc:AlternateContent>
      <p:cxnSp>
        <p:nvCxnSpPr>
          <p:cNvPr id="20" name="直接连接符 19"/>
          <p:cNvCxnSpPr/>
          <p:nvPr/>
        </p:nvCxnSpPr>
        <p:spPr>
          <a:xfrm flipV="1">
            <a:off x="480224" y="3660312"/>
            <a:ext cx="11433289" cy="968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主范式的定义</a:t>
            </a:r>
            <a:endParaRPr lang="zh-CN" altLang="en-US"/>
          </a:p>
        </p:txBody>
      </p:sp>
      <p:sp>
        <p:nvSpPr>
          <p:cNvPr id="14" name="矩形: 圆角 13"/>
          <p:cNvSpPr/>
          <p:nvPr/>
        </p:nvSpPr>
        <p:spPr>
          <a:xfrm>
            <a:off x="2067178" y="939339"/>
            <a:ext cx="7546770"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什么是主合取范式</a:t>
            </a:r>
            <a:r>
              <a:rPr lang="en-US" altLang="zh-CN" sz="2400">
                <a:solidFill>
                  <a:schemeClr val="accent2">
                    <a:lumMod val="50000"/>
                  </a:schemeClr>
                </a:solidFill>
                <a:latin typeface="Arial" panose="020B0604020202020204" pitchFamily="34" charset="0"/>
                <a:cs typeface="Arial" panose="020B0604020202020204" pitchFamily="34" charset="0"/>
              </a:rPr>
              <a:t>(principal conjunctive normal form)</a:t>
            </a:r>
            <a:r>
              <a:rPr lang="zh-CN" altLang="en-US" sz="2400" b="1">
                <a:solidFill>
                  <a:schemeClr val="accent2">
                    <a:lumMod val="50000"/>
                  </a:schemeClr>
                </a:solidFill>
              </a:rPr>
              <a:t>？</a:t>
            </a:r>
            <a:endParaRPr lang="zh-CN" altLang="en-US" sz="2400" b="1" dirty="0">
              <a:solidFill>
                <a:schemeClr val="accent2">
                  <a:lumMod val="50000"/>
                </a:schemeClr>
              </a:solidFill>
            </a:endParaRPr>
          </a:p>
        </p:txBody>
      </p:sp>
      <mc:AlternateContent xmlns:mc="http://schemas.openxmlformats.org/markup-compatibility/2006">
        <mc:Choice xmlns:a14="http://schemas.microsoft.com/office/drawing/2010/main" Requires="a14">
          <p:sp>
            <p:nvSpPr>
              <p:cNvPr id="15" name="文本框 14"/>
              <p:cNvSpPr txBox="1"/>
              <p:nvPr/>
            </p:nvSpPr>
            <p:spPr>
              <a:xfrm>
                <a:off x="1121985" y="1556336"/>
                <a:ext cx="9437157" cy="2031325"/>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sz="2400" b="1" dirty="0">
                    <a:solidFill>
                      <a:srgbClr val="002060"/>
                    </a:solidFill>
                    <a:latin typeface="Arial" panose="020B0604020202020204" pitchFamily="34" charset="0"/>
                    <a:cs typeface="Arial" panose="020B0604020202020204" pitchFamily="34" charset="0"/>
                  </a:rPr>
                  <a:t>含</a:t>
                </a:r>
                <a14:m>
                  <m:oMath xmlns:m="http://schemas.openxmlformats.org/officeDocument/2006/math">
                    <m:r>
                      <a:rPr lang="en-US" altLang="zh-CN" sz="2400" b="1" i="1" smtClean="0">
                        <a:solidFill>
                          <a:srgbClr val="002060"/>
                        </a:solidFill>
                        <a:latin typeface="Cambria Math" panose="02040503050406030204" pitchFamily="18" charset="0"/>
                        <a:cs typeface="Arial" panose="020B0604020202020204" pitchFamily="34" charset="0"/>
                      </a:rPr>
                      <m:t>𝒏</m:t>
                    </m:r>
                  </m:oMath>
                </a14:m>
                <a:r>
                  <a:rPr lang="zh-CN" altLang="en-US" sz="2400" b="1" dirty="0">
                    <a:solidFill>
                      <a:srgbClr val="002060"/>
                    </a:solidFill>
                    <a:latin typeface="Arial" panose="020B0604020202020204" pitchFamily="34" charset="0"/>
                    <a:cs typeface="Arial" panose="020B0604020202020204" pitchFamily="34" charset="0"/>
                  </a:rPr>
                  <a:t>个命题变量的</a:t>
                </a:r>
                <a:r>
                  <a:rPr lang="zh-CN" altLang="en-US" sz="2400" b="1" dirty="0">
                    <a:solidFill>
                      <a:srgbClr val="C00000"/>
                    </a:solidFill>
                    <a:latin typeface="Arial" panose="020B0604020202020204" pitchFamily="34" charset="0"/>
                    <a:cs typeface="Arial" panose="020B0604020202020204" pitchFamily="34" charset="0"/>
                  </a:rPr>
                  <a:t>主合取范式</a:t>
                </a:r>
                <a:r>
                  <a:rPr lang="zh-CN" altLang="en-US" sz="2400" b="1" dirty="0">
                    <a:solidFill>
                      <a:srgbClr val="002060"/>
                    </a:solidFill>
                    <a:latin typeface="Arial" panose="020B0604020202020204" pitchFamily="34" charset="0"/>
                    <a:cs typeface="Arial" panose="020B0604020202020204" pitchFamily="34" charset="0"/>
                  </a:rPr>
                  <a:t>是零个或多个</a:t>
                </a:r>
                <a:r>
                  <a:rPr lang="zh-CN" altLang="en-US" sz="2400" b="1" dirty="0">
                    <a:solidFill>
                      <a:srgbClr val="C00000"/>
                    </a:solidFill>
                    <a:latin typeface="Arial" panose="020B0604020202020204" pitchFamily="34" charset="0"/>
                    <a:cs typeface="Arial" panose="020B0604020202020204" pitchFamily="34" charset="0"/>
                  </a:rPr>
                  <a:t>极大项</a:t>
                </a:r>
                <a:r>
                  <a:rPr lang="en-US" altLang="zh-CN" sz="2400" dirty="0">
                    <a:solidFill>
                      <a:srgbClr val="002060"/>
                    </a:solidFill>
                    <a:latin typeface="Arial" panose="020B0604020202020204" pitchFamily="34" charset="0"/>
                    <a:cs typeface="Arial" panose="020B0604020202020204" pitchFamily="34" charset="0"/>
                  </a:rPr>
                  <a:t>(max-term)</a:t>
                </a:r>
                <a:r>
                  <a:rPr lang="zh-CN" altLang="en-US" sz="2400" b="1" dirty="0">
                    <a:solidFill>
                      <a:srgbClr val="002060"/>
                    </a:solidFill>
                    <a:latin typeface="Arial" panose="020B0604020202020204" pitchFamily="34" charset="0"/>
                    <a:cs typeface="Arial" panose="020B0604020202020204" pitchFamily="34" charset="0"/>
                  </a:rPr>
                  <a:t>的</a:t>
                </a:r>
                <a:r>
                  <a:rPr lang="zh-CN" altLang="en-US" sz="2400" b="1" dirty="0">
                    <a:solidFill>
                      <a:srgbClr val="C00000"/>
                    </a:solidFill>
                    <a:latin typeface="Arial" panose="020B0604020202020204" pitchFamily="34" charset="0"/>
                    <a:cs typeface="Arial" panose="020B0604020202020204" pitchFamily="34" charset="0"/>
                  </a:rPr>
                  <a:t>合取</a:t>
                </a:r>
                <a:endParaRPr lang="en-US" altLang="zh-CN" sz="2400" b="1" dirty="0">
                  <a:solidFill>
                    <a:srgbClr val="C00000"/>
                  </a:solidFill>
                  <a:latin typeface="Arial" panose="020B0604020202020204" pitchFamily="34" charset="0"/>
                  <a:cs typeface="Arial" panose="020B0604020202020204" pitchFamily="34" charset="0"/>
                </a:endParaRPr>
              </a:p>
              <a:p>
                <a:pPr marL="285750" indent="-285750">
                  <a:spcBef>
                    <a:spcPts val="600"/>
                  </a:spcBef>
                  <a:spcAft>
                    <a:spcPts val="600"/>
                  </a:spcAft>
                  <a:buFont typeface="Arial" panose="020B0604020202020204" pitchFamily="34" charset="0"/>
                  <a:buChar char="•"/>
                </a:pPr>
                <a:r>
                  <a:rPr lang="zh-CN" altLang="en-US" sz="2400" b="1"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含</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cs typeface="Arial" panose="020B0604020202020204" pitchFamily="34" charset="0"/>
                      </a:rPr>
                      <m:t>𝒏</m:t>
                    </m:r>
                  </m:oMath>
                </a14:m>
                <a:r>
                  <a:rPr lang="zh-CN" altLang="en-US" sz="2400" b="1"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个命题变量的</a:t>
                </a:r>
                <a:r>
                  <a:rPr lang="zh-CN" altLang="en-US" sz="2400" b="1" dirty="0">
                    <a:solidFill>
                      <a:srgbClr val="C00000"/>
                    </a:solidFill>
                    <a:latin typeface="黑体" panose="02010609060101010101" pitchFamily="49" charset="-122"/>
                    <a:ea typeface="黑体" panose="02010609060101010101" pitchFamily="49" charset="-122"/>
                    <a:cs typeface="Arial" panose="020B0604020202020204" pitchFamily="34" charset="0"/>
                  </a:rPr>
                  <a:t>极大项</a:t>
                </a:r>
                <a:r>
                  <a:rPr lang="zh-CN" altLang="en-US" sz="2400" b="1"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cs typeface="Arial" panose="020B0604020202020204" pitchFamily="34" charset="0"/>
                      </a:rPr>
                      <m:t>𝒏</m:t>
                    </m:r>
                  </m:oMath>
                </a14:m>
                <a:r>
                  <a:rPr lang="zh-CN" altLang="en-US" sz="2400" b="1"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个文字的</a:t>
                </a:r>
                <a:r>
                  <a:rPr lang="zh-CN" altLang="en-US" sz="2400" b="1" dirty="0">
                    <a:solidFill>
                      <a:srgbClr val="C00000"/>
                    </a:solidFill>
                    <a:latin typeface="黑体" panose="02010609060101010101" pitchFamily="49" charset="-122"/>
                    <a:ea typeface="黑体" panose="02010609060101010101" pitchFamily="49" charset="-122"/>
                    <a:cs typeface="Arial" panose="020B0604020202020204" pitchFamily="34" charset="0"/>
                  </a:rPr>
                  <a:t>析取</a:t>
                </a:r>
                <a:endParaRPr lang="en-US" altLang="zh-CN" sz="2400" b="1" dirty="0">
                  <a:solidFill>
                    <a:srgbClr val="C00000"/>
                  </a:solidFill>
                  <a:latin typeface="黑体" panose="02010609060101010101" pitchFamily="49" charset="-122"/>
                  <a:ea typeface="黑体" panose="02010609060101010101" pitchFamily="49" charset="-122"/>
                  <a:cs typeface="Arial" panose="020B0604020202020204" pitchFamily="34" charset="0"/>
                </a:endParaRPr>
              </a:p>
              <a:p>
                <a:pPr marL="742950" lvl="1" indent="-285750">
                  <a:spcBef>
                    <a:spcPts val="600"/>
                  </a:spcBef>
                  <a:spcAft>
                    <a:spcPts val="600"/>
                  </a:spcAft>
                  <a:buFont typeface="Arial" panose="020B0604020202020204" pitchFamily="34" charset="0"/>
                  <a:buChar char="•"/>
                </a:pPr>
                <a:r>
                  <a:rPr lang="zh-CN" altLang="en-US" sz="24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每个文字对应不同的命题变量</a:t>
                </a:r>
                <a:endParaRPr lang="en-US" altLang="zh-CN" sz="24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742950" lvl="1" indent="-285750">
                  <a:spcBef>
                    <a:spcPts val="600"/>
                  </a:spcBef>
                  <a:spcAft>
                    <a:spcPts val="600"/>
                  </a:spcAft>
                  <a:buFont typeface="Arial" panose="020B0604020202020204" pitchFamily="34" charset="0"/>
                  <a:buChar char="•"/>
                </a:pPr>
                <a:r>
                  <a:rPr lang="zh-CN" altLang="en-US" sz="24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每个文字是这个命题变量本身或者是它的否定</a:t>
                </a:r>
                <a:endParaRPr lang="zh-CN" altLang="en-US" sz="24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1121985" y="1556336"/>
                <a:ext cx="9437157" cy="2031325"/>
              </a:xfrm>
              <a:prstGeom prst="rect">
                <a:avLst/>
              </a:prstGeom>
              <a:blipFill rotWithShape="1">
                <a:blip r:embed="rId1"/>
                <a:stretch>
                  <a:fillRect l="-6" t="-29" r="4" b="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格 15"/>
              <p:cNvGraphicFramePr>
                <a:graphicFrameLocks noGrp="1"/>
              </p:cNvGraphicFramePr>
              <p:nvPr/>
            </p:nvGraphicFramePr>
            <p:xfrm>
              <a:off x="1710080" y="3765850"/>
              <a:ext cx="2948614" cy="1097280"/>
            </p:xfrm>
            <a:graphic>
              <a:graphicData uri="http://schemas.openxmlformats.org/drawingml/2006/table">
                <a:tbl>
                  <a:tblPr firstRow="1">
                    <a:tableStyleId>{5C22544A-7EE6-4342-B048-85BDC9FD1C3A}</a:tableStyleId>
                  </a:tblPr>
                  <a:tblGrid>
                    <a:gridCol w="1474307"/>
                    <a:gridCol w="1474307"/>
                  </a:tblGrid>
                  <a:tr h="370840">
                    <a:tc gridSpan="2">
                      <a:txBody>
                        <a:bodyPr/>
                        <a:lstStyle/>
                        <a:p>
                          <a:r>
                            <a:rPr lang="zh-CN" altLang="en-US" sz="2000" dirty="0"/>
                            <a:t>含一个命题变量</a:t>
                          </a:r>
                          <a14:m>
                            <m:oMath xmlns:m="http://schemas.openxmlformats.org/officeDocument/2006/math">
                              <m:r>
                                <a:rPr lang="en-US" altLang="zh-CN" sz="2000" i="1" smtClean="0">
                                  <a:latin typeface="Cambria Math" panose="02040503050406030204" pitchFamily="18" charset="0"/>
                                </a:rPr>
                                <m:t>𝑝</m:t>
                              </m:r>
                            </m:oMath>
                          </a14:m>
                          <a:r>
                            <a:rPr lang="zh-CN" altLang="en-US" sz="2000" dirty="0"/>
                            <a:t>的极大项</a:t>
                          </a:r>
                          <a:endParaRPr lang="zh-CN" altLang="en-US" sz="2000" dirty="0"/>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6">
                            <a:lumMod val="50000"/>
                          </a:schemeClr>
                        </a:solidFill>
                      </a:tcPr>
                    </a:tc>
                    <a:tc hMerge="1">
                      <a:tcPr>
                        <a:solidFill>
                          <a:schemeClr val="accent6">
                            <a:lumMod val="50000"/>
                          </a:schemeClr>
                        </a:solidFill>
                      </a:tcPr>
                    </a:tc>
                  </a:tr>
                  <a:tr h="370840">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𝒑</m:t>
                                </m:r>
                              </m:oMath>
                            </m:oMathPara>
                          </a14:m>
                          <a:endParaRPr lang="zh-CN" altLang="en-US" sz="2000" b="1" dirty="0">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𝒑</m:t>
                                </m:r>
                              </m:oMath>
                            </m:oMathPara>
                          </a14:m>
                          <a:endParaRPr lang="zh-CN" altLang="en-US" sz="2000" b="1" dirty="0">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bl>
              </a:graphicData>
            </a:graphic>
          </p:graphicFrame>
        </mc:Choice>
        <mc:Fallback xmlns="">
          <p:graphicFrame>
            <p:nvGraphicFramePr>
              <p:cNvPr id="16" name="表格 15"/>
              <p:cNvGraphicFramePr>
                <a:graphicFrameLocks noGrp="1"/>
              </p:cNvGraphicFramePr>
              <p:nvPr/>
            </p:nvGraphicFramePr>
            <p:xfrm>
              <a:off x="1710080" y="3765850"/>
              <a:ext cx="2948614" cy="1097280"/>
            </p:xfrm>
            <a:graphic>
              <a:graphicData uri="http://schemas.openxmlformats.org/drawingml/2006/table">
                <a:tbl>
                  <a:tblPr firstRow="1">
                    <a:tableStyleId>{5C22544A-7EE6-4342-B048-85BDC9FD1C3A}</a:tableStyleId>
                  </a:tblPr>
                  <a:tblGrid>
                    <a:gridCol w="1474307"/>
                    <a:gridCol w="1474307"/>
                  </a:tblGrid>
                  <a:tr h="701040">
                    <a:tc gridSpan="2">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hMerge="1">
                      <a:tcPr>
                        <a:solidFill>
                          <a:schemeClr val="accent6">
                            <a:lumMod val="50000"/>
                          </a:schemeClr>
                        </a:solidFill>
                      </a:tcPr>
                    </a:tc>
                  </a:tr>
                  <a:tr h="396240">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8" name="表格 17"/>
              <p:cNvGraphicFramePr>
                <a:graphicFrameLocks noGrp="1"/>
              </p:cNvGraphicFramePr>
              <p:nvPr/>
            </p:nvGraphicFramePr>
            <p:xfrm>
              <a:off x="6483174" y="3745378"/>
              <a:ext cx="3130774" cy="1493520"/>
            </p:xfrm>
            <a:graphic>
              <a:graphicData uri="http://schemas.openxmlformats.org/drawingml/2006/table">
                <a:tbl>
                  <a:tblPr firstRow="1">
                    <a:tableStyleId>{5C22544A-7EE6-4342-B048-85BDC9FD1C3A}</a:tableStyleId>
                  </a:tblPr>
                  <a:tblGrid>
                    <a:gridCol w="1565387"/>
                    <a:gridCol w="1565387"/>
                  </a:tblGrid>
                  <a:tr h="0">
                    <a:tc gridSpan="2">
                      <a:txBody>
                        <a:bodyPr/>
                        <a:lstStyle/>
                        <a:p>
                          <a:r>
                            <a:rPr lang="zh-CN" altLang="en-US" sz="2000" dirty="0"/>
                            <a:t>含两个命题变量</a:t>
                          </a:r>
                          <a14:m>
                            <m:oMath xmlns:m="http://schemas.openxmlformats.org/officeDocument/2006/math">
                              <m:r>
                                <a:rPr lang="en-US" altLang="zh-CN" sz="2000" i="1" smtClean="0">
                                  <a:latin typeface="Cambria Math" panose="02040503050406030204" pitchFamily="18" charset="0"/>
                                </a:rPr>
                                <m:t>𝑝</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𝒒</m:t>
                              </m:r>
                            </m:oMath>
                          </a14:m>
                          <a:r>
                            <a:rPr lang="zh-CN" altLang="en-US" sz="2000" dirty="0"/>
                            <a:t>的极大项</a:t>
                          </a:r>
                          <a:endParaRPr lang="zh-CN" altLang="en-US" sz="2000" dirty="0"/>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6">
                            <a:lumMod val="50000"/>
                          </a:schemeClr>
                        </a:solidFill>
                      </a:tcPr>
                    </a:tc>
                    <a:tc hMerge="1">
                      <a:tcPr>
                        <a:solidFill>
                          <a:schemeClr val="accent6">
                            <a:lumMod val="50000"/>
                          </a:schemeClr>
                        </a:solidFill>
                      </a:tcPr>
                    </a:tc>
                  </a:tr>
                  <a:tr h="370840">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oMath>
                            </m:oMathPara>
                          </a14:m>
                          <a:endParaRPr lang="zh-CN" altLang="en-US" sz="2000" b="1" dirty="0">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oMath>
                            </m:oMathPara>
                          </a14:m>
                          <a:endParaRPr lang="zh-CN" altLang="en-US" sz="2000" b="1" dirty="0">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70840">
                    <a:tc>
                      <a:txBody>
                        <a:bodyPr/>
                        <a:lstStyle/>
                        <a:p>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oMath>
                            </m:oMathPara>
                          </a14:m>
                          <a:endParaRPr lang="zh-CN" altLang="en-US" sz="2000" b="1">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oMath>
                            </m:oMathPara>
                          </a14:m>
                          <a:endParaRPr lang="zh-CN" altLang="en-US" sz="2000" b="1" dirty="0">
                            <a:solidFill>
                              <a:srgbClr val="C00000"/>
                            </a:solidFill>
                          </a:endParaRPr>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bl>
              </a:graphicData>
            </a:graphic>
          </p:graphicFrame>
        </mc:Choice>
        <mc:Fallback xmlns="">
          <p:graphicFrame>
            <p:nvGraphicFramePr>
              <p:cNvPr id="18" name="表格 17"/>
              <p:cNvGraphicFramePr>
                <a:graphicFrameLocks noGrp="1"/>
              </p:cNvGraphicFramePr>
              <p:nvPr/>
            </p:nvGraphicFramePr>
            <p:xfrm>
              <a:off x="6483174" y="3745378"/>
              <a:ext cx="3130774" cy="1493520"/>
            </p:xfrm>
            <a:graphic>
              <a:graphicData uri="http://schemas.openxmlformats.org/drawingml/2006/table">
                <a:tbl>
                  <a:tblPr firstRow="1">
                    <a:tableStyleId>{5C22544A-7EE6-4342-B048-85BDC9FD1C3A}</a:tableStyleId>
                  </a:tblPr>
                  <a:tblGrid>
                    <a:gridCol w="1565387"/>
                    <a:gridCol w="1565387"/>
                  </a:tblGrid>
                  <a:tr h="701040">
                    <a:tc gridSpan="2">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hMerge="1">
                      <a:tcPr>
                        <a:solidFill>
                          <a:schemeClr val="accent6">
                            <a:lumMod val="50000"/>
                          </a:schemeClr>
                        </a:solidFill>
                      </a:tcPr>
                    </a:tc>
                  </a:tr>
                  <a:tr h="396240">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r h="396240">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mc:Choice xmlns:a14="http://schemas.microsoft.com/office/drawing/2010/main" Requires="a14">
          <p:sp>
            <p:nvSpPr>
              <p:cNvPr id="19" name="文本框 18"/>
              <p:cNvSpPr txBox="1"/>
              <p:nvPr/>
            </p:nvSpPr>
            <p:spPr>
              <a:xfrm>
                <a:off x="2915872" y="5485429"/>
                <a:ext cx="4863784" cy="461665"/>
              </a:xfrm>
              <a:prstGeom prst="rect">
                <a:avLst/>
              </a:prstGeom>
              <a:solidFill>
                <a:schemeClr val="accent5">
                  <a:lumMod val="20000"/>
                  <a:lumOff val="80000"/>
                </a:schemeClr>
              </a:solidFill>
            </p:spPr>
            <p:txBody>
              <a:bodyPr wrap="square" rtlCol="0">
                <a:spAutoFit/>
              </a:bodyPr>
              <a:lstStyle/>
              <a:p>
                <a:r>
                  <a:rPr lang="zh-CN" altLang="en-US" sz="2400" b="1" dirty="0">
                    <a:solidFill>
                      <a:srgbClr val="C00000"/>
                    </a:solidFill>
                  </a:rPr>
                  <a:t>含</a:t>
                </a:r>
                <a14:m>
                  <m:oMath xmlns:m="http://schemas.openxmlformats.org/officeDocument/2006/math">
                    <m:r>
                      <a:rPr lang="en-US" altLang="zh-CN" sz="2400" b="1" i="1" smtClean="0">
                        <a:solidFill>
                          <a:srgbClr val="C00000"/>
                        </a:solidFill>
                        <a:latin typeface="Cambria Math" panose="02040503050406030204" pitchFamily="18" charset="0"/>
                      </a:rPr>
                      <m:t>𝒏</m:t>
                    </m:r>
                  </m:oMath>
                </a14:m>
                <a:r>
                  <a:rPr lang="zh-CN" altLang="en-US" sz="2400" b="1" dirty="0">
                    <a:solidFill>
                      <a:srgbClr val="C00000"/>
                    </a:solidFill>
                  </a:rPr>
                  <a:t>个命题变量的极大项恰有</a:t>
                </a:r>
                <a14:m>
                  <m:oMath xmlns:m="http://schemas.openxmlformats.org/officeDocument/2006/math">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𝟐</m:t>
                        </m:r>
                      </m:e>
                      <m:sup>
                        <m:r>
                          <a:rPr lang="en-US" altLang="zh-CN" sz="2400" b="1" i="1" smtClean="0">
                            <a:solidFill>
                              <a:srgbClr val="C00000"/>
                            </a:solidFill>
                            <a:latin typeface="Cambria Math" panose="02040503050406030204" pitchFamily="18" charset="0"/>
                          </a:rPr>
                          <m:t>𝒏</m:t>
                        </m:r>
                      </m:sup>
                    </m:sSup>
                  </m:oMath>
                </a14:m>
                <a:r>
                  <a:rPr lang="zh-CN" altLang="en-US" sz="2400" b="1" dirty="0">
                    <a:solidFill>
                      <a:srgbClr val="C00000"/>
                    </a:solidFill>
                  </a:rPr>
                  <a:t>个</a:t>
                </a:r>
                <a:endParaRPr lang="zh-CN" altLang="en-US" sz="2400" b="1" dirty="0">
                  <a:solidFill>
                    <a:srgbClr val="C00000"/>
                  </a:solidFill>
                </a:endParaRPr>
              </a:p>
            </p:txBody>
          </p:sp>
        </mc:Choice>
        <mc:Fallback>
          <p:sp>
            <p:nvSpPr>
              <p:cNvPr id="19" name="文本框 18"/>
              <p:cNvSpPr txBox="1">
                <a:spLocks noRot="1" noChangeAspect="1" noMove="1" noResize="1" noEditPoints="1" noAdjustHandles="1" noChangeArrowheads="1" noChangeShapeType="1" noTextEdit="1"/>
              </p:cNvSpPr>
              <p:nvPr/>
            </p:nvSpPr>
            <p:spPr>
              <a:xfrm>
                <a:off x="2915872" y="5485429"/>
                <a:ext cx="4863784" cy="461665"/>
              </a:xfrm>
              <a:prstGeom prst="rect">
                <a:avLst/>
              </a:prstGeom>
              <a:blipFill rotWithShape="1">
                <a:blip r:embed="rId4"/>
                <a:stretch>
                  <a:fillRect l="-12" t="-65" r="6" b="6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极小项的编码</a:t>
            </a: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636170" y="1026342"/>
                <a:ext cx="8012512" cy="2577629"/>
              </a:xfrm>
              <a:prstGeom prst="rect">
                <a:avLst/>
              </a:prstGeom>
              <a:solidFill>
                <a:schemeClr val="accent5">
                  <a:lumMod val="20000"/>
                  <a:lumOff val="80000"/>
                </a:schemeClr>
              </a:solidFill>
            </p:spPr>
            <p:txBody>
              <a:bodyPr wrap="square" rtlCol="0">
                <a:spAutoFit/>
              </a:bodyPr>
              <a:lstStyle/>
              <a:p>
                <a:pPr algn="ctr">
                  <a:spcBef>
                    <a:spcPts val="600"/>
                  </a:spcBef>
                  <a:spcAft>
                    <a:spcPts val="300"/>
                  </a:spcAft>
                </a:pPr>
                <a:r>
                  <a:rPr lang="zh-CN" altLang="en-US" sz="2400" b="1" dirty="0">
                    <a:solidFill>
                      <a:srgbClr val="002060"/>
                    </a:solidFill>
                  </a:rPr>
                  <a:t>极小项的编码</a:t>
                </a:r>
                <a:endParaRPr lang="en-US" altLang="zh-CN" sz="2000" b="1" dirty="0">
                  <a:solidFill>
                    <a:srgbClr val="002060"/>
                  </a:solidFill>
                </a:endParaRPr>
              </a:p>
              <a:p>
                <a:pPr>
                  <a:spcBef>
                    <a:spcPts val="600"/>
                  </a:spcBef>
                  <a:spcAft>
                    <a:spcPts val="300"/>
                  </a:spcAft>
                </a:pPr>
                <a:r>
                  <a:rPr lang="zh-CN" altLang="en-US" sz="2000" b="1" dirty="0">
                    <a:solidFill>
                      <a:schemeClr val="accent6">
                        <a:lumMod val="50000"/>
                      </a:schemeClr>
                    </a:solidFill>
                    <a:latin typeface="宋体" panose="02010600030101010101" pitchFamily="2" charset="-122"/>
                    <a:ea typeface="宋体" panose="02010600030101010101" pitchFamily="2" charset="-122"/>
                  </a:rPr>
                  <a:t>固定</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𝒏</m:t>
                    </m:r>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个命题变量的顺序，</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𝟐</m:t>
                    </m:r>
                    <m:r>
                      <a:rPr lang="en-US" altLang="zh-CN" sz="2000" b="1" i="1">
                        <a:solidFill>
                          <a:schemeClr val="accent6">
                            <a:lumMod val="50000"/>
                          </a:schemeClr>
                        </a:solidFill>
                        <a:latin typeface="Cambria Math" panose="02040503050406030204" pitchFamily="18" charset="0"/>
                        <a:ea typeface="宋体" panose="02010600030101010101" pitchFamily="2" charset="-122"/>
                      </a:rPr>
                      <m:t>^</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𝒏</m:t>
                    </m:r>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个极小项可用长度为</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𝒏</m:t>
                    </m:r>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的二进制串编码  </a:t>
                </a:r>
                <a:endParaRPr lang="en-US" altLang="zh-CN" sz="2000" b="1" dirty="0">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300"/>
                  </a:spcAft>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如果一个极小项含有第</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𝒊</m:t>
                    </m:r>
                  </m:oMath>
                </a14:m>
                <a:r>
                  <a:rPr lang="zh-CN" altLang="en-US" sz="2000" b="1" dirty="0">
                    <a:solidFill>
                      <a:srgbClr val="C00000"/>
                    </a:solidFill>
                    <a:latin typeface="楷体" panose="02010609060101010101" pitchFamily="49" charset="-122"/>
                    <a:ea typeface="楷体" panose="02010609060101010101" pitchFamily="49" charset="-122"/>
                  </a:rPr>
                  <a:t>个命题变量本身则该极小项的第</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𝒊</m:t>
                    </m:r>
                  </m:oMath>
                </a14:m>
                <a:r>
                  <a:rPr lang="zh-CN" altLang="en-US" sz="2000" b="1" dirty="0">
                    <a:solidFill>
                      <a:srgbClr val="C00000"/>
                    </a:solidFill>
                    <a:latin typeface="楷体" panose="02010609060101010101" pitchFamily="49" charset="-122"/>
                    <a:ea typeface="楷体" panose="02010609060101010101" pitchFamily="49" charset="-122"/>
                  </a:rPr>
                  <a:t>位编码为</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cs typeface="Arial" panose="020B0604020202020204" pitchFamily="34" charset="0"/>
                      </a:rPr>
                      <m:t>𝟏</m:t>
                    </m:r>
                  </m:oMath>
                </a14:m>
                <a:endParaRPr lang="en-US" altLang="zh-CN" sz="2000" b="1"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285750" indent="-285750">
                  <a:spcBef>
                    <a:spcPts val="600"/>
                  </a:spcBef>
                  <a:spcAft>
                    <a:spcPts val="300"/>
                  </a:spcAft>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如果含有第</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𝒊</m:t>
                    </m:r>
                  </m:oMath>
                </a14:m>
                <a:r>
                  <a:rPr lang="zh-CN" altLang="en-US" sz="2000" b="1" dirty="0">
                    <a:solidFill>
                      <a:srgbClr val="C00000"/>
                    </a:solidFill>
                    <a:latin typeface="楷体" panose="02010609060101010101" pitchFamily="49" charset="-122"/>
                    <a:ea typeface="楷体" panose="02010609060101010101" pitchFamily="49" charset="-122"/>
                  </a:rPr>
                  <a:t>个命题变量的否定则其第</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𝒊</m:t>
                    </m:r>
                  </m:oMath>
                </a14:m>
                <a:r>
                  <a:rPr lang="zh-CN" altLang="en-US" sz="2000" b="1" dirty="0">
                    <a:solidFill>
                      <a:srgbClr val="C00000"/>
                    </a:solidFill>
                    <a:latin typeface="楷体" panose="02010609060101010101" pitchFamily="49" charset="-122"/>
                    <a:ea typeface="楷体" panose="02010609060101010101" pitchFamily="49" charset="-122"/>
                  </a:rPr>
                  <a:t>位编码为</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cs typeface="Arial" panose="020B0604020202020204" pitchFamily="34" charset="0"/>
                      </a:rPr>
                      <m:t>𝟎</m:t>
                    </m:r>
                  </m:oMath>
                </a14:m>
                <a:endParaRPr lang="en-US" altLang="zh-CN" sz="2000" b="1"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a:spcBef>
                    <a:spcPts val="600"/>
                  </a:spcBef>
                  <a:spcAft>
                    <a:spcPts val="300"/>
                  </a:spcAft>
                </a:pP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ea typeface="宋体" panose="02010600030101010101" pitchFamily="2" charset="-122"/>
                          </a:rPr>
                        </m:ctrlPr>
                      </m:sSupPr>
                      <m:e>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𝟐</m:t>
                        </m:r>
                      </m:e>
                      <m:sup>
                        <m:r>
                          <a:rPr lang="en-US" altLang="zh-CN" sz="2000" b="1" i="1">
                            <a:solidFill>
                              <a:schemeClr val="accent6">
                                <a:lumMod val="50000"/>
                              </a:schemeClr>
                            </a:solidFill>
                            <a:latin typeface="Cambria Math" panose="02040503050406030204" pitchFamily="18" charset="0"/>
                            <a:ea typeface="宋体" panose="02010600030101010101" pitchFamily="2" charset="-122"/>
                          </a:rPr>
                          <m:t>𝒏</m:t>
                        </m:r>
                      </m:sup>
                    </m:sSup>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个极小项刚好与</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𝟎</m:t>
                    </m:r>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到</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ea typeface="宋体" panose="02010600030101010101" pitchFamily="2" charset="-122"/>
                          </a:rPr>
                        </m:ctrlPr>
                      </m:sSupPr>
                      <m:e>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𝟐</m:t>
                        </m:r>
                      </m:e>
                      <m:sup>
                        <m:r>
                          <a:rPr lang="en-US" altLang="zh-CN" sz="2000" b="1" i="1">
                            <a:solidFill>
                              <a:schemeClr val="accent6">
                                <a:lumMod val="50000"/>
                              </a:schemeClr>
                            </a:solidFill>
                            <a:latin typeface="Cambria Math" panose="02040503050406030204" pitchFamily="18" charset="0"/>
                            <a:ea typeface="宋体" panose="02010600030101010101" pitchFamily="2" charset="-122"/>
                          </a:rPr>
                          <m:t>𝒏</m:t>
                        </m:r>
                      </m:sup>
                    </m:sSup>
                    <m:r>
                      <a:rPr lang="en-US" altLang="zh-CN" sz="2000" b="1" i="1">
                        <a:solidFill>
                          <a:schemeClr val="accent6">
                            <a:lumMod val="50000"/>
                          </a:schemeClr>
                        </a:solidFill>
                        <a:latin typeface="Cambria Math" panose="02040503050406030204" pitchFamily="18" charset="0"/>
                        <a:ea typeface="宋体" panose="02010600030101010101" pitchFamily="2" charset="-122"/>
                      </a:rPr>
                      <m:t>−</m:t>
                    </m:r>
                    <m:r>
                      <a:rPr lang="en-US" altLang="zh-CN" sz="2000" b="1" i="1">
                        <a:solidFill>
                          <a:schemeClr val="accent6">
                            <a:lumMod val="50000"/>
                          </a:schemeClr>
                        </a:solidFill>
                        <a:latin typeface="Cambria Math" panose="02040503050406030204" pitchFamily="18" charset="0"/>
                        <a:ea typeface="宋体" panose="02010600030101010101" pitchFamily="2" charset="-122"/>
                      </a:rPr>
                      <m:t>𝟏</m:t>
                    </m:r>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这</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ea typeface="宋体" panose="02010600030101010101" pitchFamily="2" charset="-122"/>
                          </a:rPr>
                        </m:ctrlPr>
                      </m:sSupPr>
                      <m:e>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𝟐</m:t>
                        </m:r>
                      </m:e>
                      <m:sup>
                        <m:r>
                          <a:rPr lang="en-US" altLang="zh-CN" sz="2000" b="1" i="1">
                            <a:solidFill>
                              <a:schemeClr val="accent6">
                                <a:lumMod val="50000"/>
                              </a:schemeClr>
                            </a:solidFill>
                            <a:latin typeface="Cambria Math" panose="02040503050406030204" pitchFamily="18" charset="0"/>
                            <a:ea typeface="宋体" panose="02010600030101010101" pitchFamily="2" charset="-122"/>
                          </a:rPr>
                          <m:t>𝒏</m:t>
                        </m:r>
                      </m:sup>
                    </m:sSup>
                  </m:oMath>
                </a14:m>
                <a:r>
                  <a:rPr lang="zh-CN" altLang="en-US" sz="2000" b="1" dirty="0">
                    <a:solidFill>
                      <a:schemeClr val="accent6">
                        <a:lumMod val="50000"/>
                      </a:schemeClr>
                    </a:solidFill>
                    <a:latin typeface="宋体" panose="02010600030101010101" pitchFamily="2" charset="-122"/>
                    <a:ea typeface="宋体" panose="02010600030101010101" pitchFamily="2" charset="-122"/>
                  </a:rPr>
                  <a:t>个自然数的二进制表示一一对应</a:t>
                </a:r>
                <a:endParaRPr lang="zh-CN" altLang="en-US" sz="2000" b="1" dirty="0">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300"/>
                  </a:spcAft>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分别使用</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smtClean="0">
                            <a:solidFill>
                              <a:srgbClr val="C00000"/>
                            </a:solidFill>
                            <a:latin typeface="Cambria Math" panose="02040503050406030204" pitchFamily="18" charset="0"/>
                            <a:ea typeface="楷体" panose="02010609060101010101" pitchFamily="49" charset="-122"/>
                          </a:rPr>
                          <m:t>𝒎</m:t>
                        </m:r>
                      </m:e>
                      <m:sub>
                        <m:r>
                          <a:rPr lang="en-US" altLang="zh-CN" sz="2000" b="1" i="1">
                            <a:solidFill>
                              <a:srgbClr val="C00000"/>
                            </a:solidFill>
                            <a:latin typeface="Cambria Math" panose="02040503050406030204" pitchFamily="18" charset="0"/>
                            <a:ea typeface="楷体" panose="02010609060101010101" pitchFamily="49" charset="-122"/>
                          </a:rPr>
                          <m:t>𝟎</m:t>
                        </m:r>
                      </m:sub>
                    </m:sSub>
                    <m:r>
                      <a:rPr lang="en-US" altLang="zh-CN" sz="2000" b="1" i="1">
                        <a:solidFill>
                          <a:srgbClr val="C00000"/>
                        </a:solidFill>
                        <a:latin typeface="Cambria Math" panose="02040503050406030204" pitchFamily="18" charset="0"/>
                        <a:ea typeface="楷体" panose="02010609060101010101" pitchFamily="49" charset="-122"/>
                      </a:rPr>
                      <m:t>, </m:t>
                    </m:r>
                    <m:sSub>
                      <m:sSubPr>
                        <m:ctrlPr>
                          <a:rPr lang="en-US" altLang="zh-CN" sz="2000" b="1" i="1">
                            <a:solidFill>
                              <a:srgbClr val="C00000"/>
                            </a:solidFill>
                            <a:latin typeface="Cambria Math" panose="02040503050406030204" pitchFamily="18" charset="0"/>
                            <a:ea typeface="楷体" panose="02010609060101010101" pitchFamily="49" charset="-122"/>
                          </a:rPr>
                        </m:ctrlPr>
                      </m:sSubPr>
                      <m:e>
                        <m:r>
                          <a:rPr lang="en-US" altLang="zh-CN" sz="2000" b="1" i="1">
                            <a:solidFill>
                              <a:srgbClr val="C00000"/>
                            </a:solidFill>
                            <a:latin typeface="Cambria Math" panose="02040503050406030204" pitchFamily="18" charset="0"/>
                            <a:ea typeface="楷体" panose="02010609060101010101" pitchFamily="49" charset="-122"/>
                          </a:rPr>
                          <m:t>𝒎</m:t>
                        </m:r>
                      </m:e>
                      <m:sub>
                        <m:r>
                          <a:rPr lang="en-US" altLang="zh-CN" sz="2000" b="1" i="1">
                            <a:solidFill>
                              <a:srgbClr val="C00000"/>
                            </a:solidFill>
                            <a:latin typeface="Cambria Math" panose="02040503050406030204" pitchFamily="18" charset="0"/>
                            <a:ea typeface="楷体" panose="02010609060101010101" pitchFamily="49" charset="-122"/>
                          </a:rPr>
                          <m:t>𝟏</m:t>
                        </m:r>
                      </m:sub>
                    </m:sSub>
                    <m:r>
                      <a:rPr lang="en-US" altLang="zh-CN" sz="2000" b="1" i="1">
                        <a:solidFill>
                          <a:srgbClr val="C00000"/>
                        </a:solidFill>
                        <a:latin typeface="Cambria Math" panose="02040503050406030204" pitchFamily="18" charset="0"/>
                        <a:ea typeface="楷体" panose="02010609060101010101" pitchFamily="49" charset="-122"/>
                      </a:rPr>
                      <m:t>, ⋯, </m:t>
                    </m:r>
                    <m:sSub>
                      <m:sSubPr>
                        <m:ctrlPr>
                          <a:rPr lang="en-US" altLang="zh-CN" sz="2000" b="1" i="1">
                            <a:solidFill>
                              <a:srgbClr val="C00000"/>
                            </a:solidFill>
                            <a:latin typeface="Cambria Math" panose="02040503050406030204" pitchFamily="18" charset="0"/>
                            <a:ea typeface="楷体" panose="02010609060101010101" pitchFamily="49" charset="-122"/>
                          </a:rPr>
                        </m:ctrlPr>
                      </m:sSubPr>
                      <m:e>
                        <m:r>
                          <a:rPr lang="en-US" altLang="zh-CN" sz="2000" b="1" i="1">
                            <a:solidFill>
                              <a:srgbClr val="C00000"/>
                            </a:solidFill>
                            <a:latin typeface="Cambria Math" panose="02040503050406030204" pitchFamily="18" charset="0"/>
                            <a:ea typeface="楷体" panose="02010609060101010101" pitchFamily="49" charset="-122"/>
                          </a:rPr>
                          <m:t>𝒎</m:t>
                        </m:r>
                      </m:e>
                      <m:sub>
                        <m:sSup>
                          <m:sSupPr>
                            <m:ctrlPr>
                              <a:rPr lang="en-US" altLang="zh-CN" sz="2000" b="1" i="1" smtClean="0">
                                <a:solidFill>
                                  <a:srgbClr val="C00000"/>
                                </a:solidFill>
                                <a:latin typeface="Cambria Math" panose="02040503050406030204" pitchFamily="18" charset="0"/>
                                <a:ea typeface="楷体" panose="02010609060101010101" pitchFamily="49" charset="-122"/>
                              </a:rPr>
                            </m:ctrlPr>
                          </m:sSupPr>
                          <m:e>
                            <m:r>
                              <a:rPr lang="en-US" altLang="zh-CN" sz="2000" b="1" i="1" smtClean="0">
                                <a:solidFill>
                                  <a:srgbClr val="C00000"/>
                                </a:solidFill>
                                <a:latin typeface="Cambria Math" panose="02040503050406030204" pitchFamily="18" charset="0"/>
                                <a:ea typeface="楷体" panose="02010609060101010101" pitchFamily="49" charset="-122"/>
                              </a:rPr>
                              <m:t>𝟐</m:t>
                            </m:r>
                          </m:e>
                          <m:sup>
                            <m:r>
                              <a:rPr lang="en-US" altLang="zh-CN" sz="2000" b="1" i="1" smtClean="0">
                                <a:solidFill>
                                  <a:srgbClr val="C00000"/>
                                </a:solidFill>
                                <a:latin typeface="Cambria Math" panose="02040503050406030204" pitchFamily="18" charset="0"/>
                                <a:ea typeface="楷体" panose="02010609060101010101" pitchFamily="49" charset="-122"/>
                              </a:rPr>
                              <m:t>𝒏</m:t>
                            </m:r>
                          </m:sup>
                        </m:sSup>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𝟏</m:t>
                        </m:r>
                      </m:sub>
                    </m:sSub>
                  </m:oMath>
                </a14:m>
                <a:r>
                  <a:rPr lang="zh-CN" altLang="en-US" sz="2000" b="1" dirty="0">
                    <a:solidFill>
                      <a:srgbClr val="C00000"/>
                    </a:solidFill>
                    <a:latin typeface="楷体" panose="02010609060101010101" pitchFamily="49" charset="-122"/>
                    <a:ea typeface="楷体" panose="02010609060101010101" pitchFamily="49" charset="-122"/>
                  </a:rPr>
                  <a:t>命名</a:t>
                </a:r>
                <a:endParaRPr lang="zh-CN" altLang="en-US" sz="2000" b="1" dirty="0">
                  <a:solidFill>
                    <a:srgbClr val="C00000"/>
                  </a:solidFill>
                  <a:latin typeface="楷体" panose="02010609060101010101" pitchFamily="49" charset="-122"/>
                  <a:ea typeface="楷体" panose="02010609060101010101" pitchFamily="49"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636170" y="1026342"/>
                <a:ext cx="8012512" cy="2577629"/>
              </a:xfrm>
              <a:prstGeom prst="rect">
                <a:avLst/>
              </a:prstGeom>
              <a:blipFill rotWithShape="1">
                <a:blip r:embed="rId1"/>
                <a:stretch>
                  <a:fillRect l="-7" t="-7" r="8" b="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nvGraphicFramePr>
            <p:xfrm>
              <a:off x="4498998" y="3947804"/>
              <a:ext cx="7103593" cy="2231661"/>
            </p:xfrm>
            <a:graphic>
              <a:graphicData uri="http://schemas.openxmlformats.org/drawingml/2006/table">
                <a:tbl>
                  <a:tblPr firstRow="1">
                    <a:tableStyleId>{5C22544A-7EE6-4342-B048-85BDC9FD1C3A}</a:tableStyleId>
                  </a:tblPr>
                  <a:tblGrid>
                    <a:gridCol w="1739873"/>
                    <a:gridCol w="960665"/>
                    <a:gridCol w="848589"/>
                    <a:gridCol w="1849282"/>
                    <a:gridCol w="920638"/>
                    <a:gridCol w="784546"/>
                  </a:tblGrid>
                  <a:tr h="387236">
                    <a:tc gridSpan="6">
                      <a:txBody>
                        <a:bodyPr/>
                        <a:lstStyle/>
                        <a:p>
                          <a:pPr algn="ctr"/>
                          <a:r>
                            <a:rPr lang="zh-CN" altLang="en-US" sz="2000"/>
                            <a:t>含三个命题变量</a:t>
                          </a:r>
                          <a14:m>
                            <m:oMath xmlns:m="http://schemas.openxmlformats.org/officeDocument/2006/math">
                              <m:r>
                                <a:rPr lang="en-US" altLang="zh-CN" sz="2000" i="1" smtClean="0">
                                  <a:latin typeface="Cambria Math" panose="02040503050406030204" pitchFamily="18" charset="0"/>
                                </a:rPr>
                                <m:t>𝑝</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𝒒</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𝒓</m:t>
                              </m:r>
                            </m:oMath>
                          </a14:m>
                          <a:r>
                            <a:rPr lang="zh-CN" altLang="en-US" sz="2000"/>
                            <a:t>的极小项的编码</a:t>
                          </a:r>
                          <a:r>
                            <a:rPr lang="en-US" altLang="zh-CN" sz="2000"/>
                            <a:t>(</a:t>
                          </a:r>
                          <a:r>
                            <a:rPr lang="zh-CN" altLang="en-US" sz="2000"/>
                            <a:t>固定顺序</a:t>
                          </a:r>
                          <a14:m>
                            <m:oMath xmlns:m="http://schemas.openxmlformats.org/officeDocument/2006/math">
                              <m:r>
                                <a:rPr lang="en-US" altLang="zh-CN" sz="2000" i="1" smtClean="0">
                                  <a:latin typeface="Cambria Math" panose="02040503050406030204" pitchFamily="18" charset="0"/>
                                </a:rPr>
                                <m:t>𝑝</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𝑞</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𝑟</m:t>
                              </m:r>
                            </m:oMath>
                          </a14:m>
                          <a:r>
                            <a:rPr lang="en-US" altLang="zh-CN" sz="2000"/>
                            <a:t>)</a:t>
                          </a:r>
                          <a:endParaRPr lang="zh-CN" altLang="en-US" sz="2000"/>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6">
                            <a:lumMod val="50000"/>
                          </a:schemeClr>
                        </a:solidFill>
                      </a:tcPr>
                    </a:tc>
                    <a:tc hMerge="1">
                      <a:tcPr/>
                    </a:tc>
                    <a:tc hMerge="1">
                      <a:tcPr/>
                    </a:tc>
                    <a:tc hMerge="1">
                      <a:tcPr/>
                    </a:tc>
                    <a:tc hMerge="1">
                      <a:tcPr/>
                    </a:tc>
                    <a:tc hMerge="1">
                      <a:tcPr>
                        <a:solidFill>
                          <a:schemeClr val="accent6">
                            <a:lumMod val="50000"/>
                          </a:schemeClr>
                        </a:solidFill>
                      </a:tcPr>
                    </a:tc>
                  </a:tr>
                  <a:tr h="373932">
                    <a:tc>
                      <a:txBody>
                        <a:bodyPr/>
                        <a:lstStyle/>
                        <a:p>
                          <a:pPr algn="ctr">
                            <a:lnSpc>
                              <a:spcPts val="1800"/>
                            </a:lnSpc>
                          </a:pPr>
                          <a:r>
                            <a:rPr lang="zh-CN" altLang="en-US" sz="2000" b="1">
                              <a:solidFill>
                                <a:schemeClr val="accent4">
                                  <a:lumMod val="20000"/>
                                  <a:lumOff val="80000"/>
                                </a:schemeClr>
                              </a:solidFill>
                            </a:rPr>
                            <a:t>极小项</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编码</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名称</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极小项</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编码</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名称</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r>
                  <a:tr h="373932">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oMath>
                            </m:oMathPara>
                          </a14:m>
                          <a:endParaRPr lang="zh-CN" altLang="en-US" sz="20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𝟎𝟎𝟎</m:t>
                                </m:r>
                              </m:oMath>
                            </m:oMathPara>
                          </a14:m>
                          <a:endParaRPr lang="zh-CN" altLang="en-US" sz="20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𝟎</m:t>
                                    </m:r>
                                  </m:sub>
                                </m:sSub>
                              </m:oMath>
                            </m:oMathPara>
                          </a14:m>
                          <a:endParaRPr lang="zh-CN" altLang="en-US" sz="2000" b="1">
                            <a:solidFill>
                              <a:srgbClr val="00206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oMath>
                            </m:oMathPara>
                          </a14:m>
                          <a:endParaRPr lang="zh-CN" altLang="en-US" sz="20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𝟏𝟎𝟎</m:t>
                                </m:r>
                              </m:oMath>
                            </m:oMathPara>
                          </a14:m>
                          <a:endParaRPr lang="zh-CN" altLang="en-US" sz="20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kern="1200" smtClean="0">
                                        <a:solidFill>
                                          <a:srgbClr val="002060"/>
                                        </a:solidFill>
                                        <a:latin typeface="Cambria Math" panose="02040503050406030204" pitchFamily="18" charset="0"/>
                                        <a:ea typeface="+mn-ea"/>
                                        <a:cs typeface="+mn-cs"/>
                                      </a:rPr>
                                    </m:ctrlPr>
                                  </m:sSubPr>
                                  <m:e>
                                    <m:r>
                                      <a:rPr lang="en-US" altLang="zh-CN" sz="2000" b="1" i="1" kern="1200" smtClean="0">
                                        <a:solidFill>
                                          <a:srgbClr val="002060"/>
                                        </a:solidFill>
                                        <a:latin typeface="Cambria Math" panose="02040503050406030204" pitchFamily="18" charset="0"/>
                                        <a:ea typeface="+mn-ea"/>
                                        <a:cs typeface="+mn-cs"/>
                                      </a:rPr>
                                      <m:t>𝒎</m:t>
                                    </m:r>
                                  </m:e>
                                  <m:sub>
                                    <m:r>
                                      <a:rPr lang="en-US" altLang="zh-CN" sz="2000" b="1" i="1" kern="1200" smtClean="0">
                                        <a:solidFill>
                                          <a:srgbClr val="002060"/>
                                        </a:solidFill>
                                        <a:latin typeface="Cambria Math" panose="02040503050406030204" pitchFamily="18" charset="0"/>
                                        <a:ea typeface="+mn-ea"/>
                                        <a:cs typeface="+mn-cs"/>
                                      </a:rPr>
                                      <m:t>𝟒</m:t>
                                    </m:r>
                                  </m:sub>
                                </m:sSub>
                              </m:oMath>
                            </m:oMathPara>
                          </a14:m>
                          <a:endParaRPr lang="zh-CN" altLang="en-US" sz="20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2519">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oMath>
                            </m:oMathPara>
                          </a14:m>
                          <a:endParaRPr lang="zh-CN" altLang="en-US" sz="20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2000" b="1" i="1" kern="1200" smtClean="0">
                                    <a:solidFill>
                                      <a:srgbClr val="C00000"/>
                                    </a:solidFill>
                                    <a:latin typeface="Cambria Math" panose="02040503050406030204" pitchFamily="18" charset="0"/>
                                    <a:ea typeface="+mn-ea"/>
                                    <a:cs typeface="+mn-cs"/>
                                  </a:rPr>
                                  <m:t>𝟎𝟎𝟏</m:t>
                                </m:r>
                              </m:oMath>
                            </m:oMathPara>
                          </a14:m>
                          <a:endParaRPr lang="zh-CN" altLang="en-US" sz="20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kern="1200" smtClean="0">
                                        <a:solidFill>
                                          <a:srgbClr val="002060"/>
                                        </a:solidFill>
                                        <a:latin typeface="Cambria Math" panose="02040503050406030204" pitchFamily="18" charset="0"/>
                                        <a:ea typeface="+mn-ea"/>
                                        <a:cs typeface="+mn-cs"/>
                                      </a:rPr>
                                    </m:ctrlPr>
                                  </m:sSubPr>
                                  <m:e>
                                    <m:r>
                                      <a:rPr lang="en-US" altLang="zh-CN" sz="2000" b="1" i="1" kern="1200" smtClean="0">
                                        <a:solidFill>
                                          <a:srgbClr val="002060"/>
                                        </a:solidFill>
                                        <a:latin typeface="Cambria Math" panose="02040503050406030204" pitchFamily="18" charset="0"/>
                                        <a:ea typeface="+mn-ea"/>
                                        <a:cs typeface="+mn-cs"/>
                                      </a:rPr>
                                      <m:t>𝒎</m:t>
                                    </m:r>
                                  </m:e>
                                  <m:sub>
                                    <m:r>
                                      <a:rPr lang="en-US" altLang="zh-CN" sz="2000" b="1" i="0" kern="1200" smtClean="0">
                                        <a:solidFill>
                                          <a:srgbClr val="002060"/>
                                        </a:solidFill>
                                        <a:latin typeface="Cambria Math" panose="02040503050406030204" pitchFamily="18" charset="0"/>
                                        <a:ea typeface="+mn-ea"/>
                                        <a:cs typeface="+mn-cs"/>
                                      </a:rPr>
                                      <m:t>𝟏</m:t>
                                    </m:r>
                                  </m:sub>
                                </m:sSub>
                              </m:oMath>
                            </m:oMathPara>
                          </a14:m>
                          <a:endParaRPr lang="zh-CN" altLang="en-US" sz="2000" b="1" i="0"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oMath>
                            </m:oMathPara>
                          </a14:m>
                          <a:endParaRPr lang="zh-CN" altLang="en-US" sz="20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2000" b="1" i="1" kern="1200" smtClean="0">
                                    <a:solidFill>
                                      <a:srgbClr val="C00000"/>
                                    </a:solidFill>
                                    <a:latin typeface="Cambria Math" panose="02040503050406030204" pitchFamily="18" charset="0"/>
                                    <a:ea typeface="+mn-ea"/>
                                    <a:cs typeface="+mn-cs"/>
                                  </a:rPr>
                                  <m:t>𝟏𝟎𝟏</m:t>
                                </m:r>
                              </m:oMath>
                            </m:oMathPara>
                          </a14:m>
                          <a:endParaRPr lang="zh-CN" altLang="en-US" sz="20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kern="1200" smtClean="0">
                                        <a:solidFill>
                                          <a:srgbClr val="002060"/>
                                        </a:solidFill>
                                        <a:latin typeface="Cambria Math" panose="02040503050406030204" pitchFamily="18" charset="0"/>
                                        <a:ea typeface="+mn-ea"/>
                                        <a:cs typeface="+mn-cs"/>
                                      </a:rPr>
                                    </m:ctrlPr>
                                  </m:sSubPr>
                                  <m:e>
                                    <m:r>
                                      <a:rPr lang="en-US" altLang="zh-CN" sz="2000" b="1" i="1" kern="1200" smtClean="0">
                                        <a:solidFill>
                                          <a:srgbClr val="002060"/>
                                        </a:solidFill>
                                        <a:latin typeface="Cambria Math" panose="02040503050406030204" pitchFamily="18" charset="0"/>
                                        <a:ea typeface="+mn-ea"/>
                                        <a:cs typeface="+mn-cs"/>
                                      </a:rPr>
                                      <m:t>𝒎</m:t>
                                    </m:r>
                                  </m:e>
                                  <m:sub>
                                    <m:r>
                                      <a:rPr lang="en-US" altLang="zh-CN" sz="2000" b="1" i="1" kern="1200" smtClean="0">
                                        <a:solidFill>
                                          <a:srgbClr val="002060"/>
                                        </a:solidFill>
                                        <a:latin typeface="Cambria Math" panose="02040503050406030204" pitchFamily="18" charset="0"/>
                                        <a:ea typeface="+mn-ea"/>
                                        <a:cs typeface="+mn-cs"/>
                                      </a:rPr>
                                      <m:t>𝟓</m:t>
                                    </m:r>
                                  </m:sub>
                                </m:sSub>
                              </m:oMath>
                            </m:oMathPara>
                          </a14:m>
                          <a:endParaRPr lang="zh-CN" altLang="en-US" sz="20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2519">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oMath>
                            </m:oMathPara>
                          </a14:m>
                          <a:endParaRPr lang="zh-CN" altLang="en-US" sz="20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𝟎𝟏𝟎</m:t>
                                </m:r>
                              </m:oMath>
                            </m:oMathPara>
                          </a14:m>
                          <a:endParaRPr lang="zh-CN" altLang="en-US" sz="20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𝟐</m:t>
                                    </m:r>
                                  </m:sub>
                                </m:sSub>
                              </m:oMath>
                            </m:oMathPara>
                          </a14:m>
                          <a:endParaRPr lang="zh-CN" altLang="en-US" sz="2000" b="1">
                            <a:solidFill>
                              <a:srgbClr val="00206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oMath>
                            </m:oMathPara>
                          </a14:m>
                          <a:endParaRPr lang="zh-CN" altLang="en-US" sz="20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𝟏𝟏𝟎</m:t>
                                </m:r>
                              </m:oMath>
                            </m:oMathPara>
                          </a14:m>
                          <a:endParaRPr lang="zh-CN" altLang="en-US" sz="20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kern="1200" smtClean="0">
                                        <a:solidFill>
                                          <a:srgbClr val="002060"/>
                                        </a:solidFill>
                                        <a:latin typeface="Cambria Math" panose="02040503050406030204" pitchFamily="18" charset="0"/>
                                        <a:ea typeface="+mn-ea"/>
                                        <a:cs typeface="+mn-cs"/>
                                      </a:rPr>
                                    </m:ctrlPr>
                                  </m:sSubPr>
                                  <m:e>
                                    <m:r>
                                      <a:rPr lang="en-US" altLang="zh-CN" sz="2000" b="1" i="1" kern="1200" smtClean="0">
                                        <a:solidFill>
                                          <a:srgbClr val="002060"/>
                                        </a:solidFill>
                                        <a:latin typeface="Cambria Math" panose="02040503050406030204" pitchFamily="18" charset="0"/>
                                        <a:ea typeface="+mn-ea"/>
                                        <a:cs typeface="+mn-cs"/>
                                      </a:rPr>
                                      <m:t>𝒎</m:t>
                                    </m:r>
                                  </m:e>
                                  <m:sub>
                                    <m:r>
                                      <a:rPr lang="en-US" altLang="zh-CN" sz="2000" b="1" i="1" kern="1200" smtClean="0">
                                        <a:solidFill>
                                          <a:srgbClr val="002060"/>
                                        </a:solidFill>
                                        <a:latin typeface="Cambria Math" panose="02040503050406030204" pitchFamily="18" charset="0"/>
                                        <a:ea typeface="+mn-ea"/>
                                        <a:cs typeface="+mn-cs"/>
                                      </a:rPr>
                                      <m:t>𝟔</m:t>
                                    </m:r>
                                  </m:sub>
                                </m:sSub>
                              </m:oMath>
                            </m:oMathPara>
                          </a14:m>
                          <a:endParaRPr lang="zh-CN" altLang="en-US" sz="20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2519">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oMath>
                            </m:oMathPara>
                          </a14:m>
                          <a:endParaRPr lang="zh-CN" altLang="en-US" sz="2000" b="1" i="1" kern="1200">
                            <a:solidFill>
                              <a:schemeClr val="accent6">
                                <a:lumMod val="50000"/>
                              </a:schemeClr>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2000" b="1" i="1" kern="1200" smtClean="0">
                                    <a:solidFill>
                                      <a:srgbClr val="C00000"/>
                                    </a:solidFill>
                                    <a:latin typeface="Cambria Math" panose="02040503050406030204" pitchFamily="18" charset="0"/>
                                    <a:ea typeface="+mn-ea"/>
                                    <a:cs typeface="+mn-cs"/>
                                  </a:rPr>
                                  <m:t>𝟎𝟏𝟏</m:t>
                                </m:r>
                              </m:oMath>
                            </m:oMathPara>
                          </a14:m>
                          <a:endParaRPr lang="zh-CN" altLang="en-US" sz="20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kern="1200" smtClean="0">
                                        <a:solidFill>
                                          <a:srgbClr val="002060"/>
                                        </a:solidFill>
                                        <a:latin typeface="Cambria Math" panose="02040503050406030204" pitchFamily="18" charset="0"/>
                                        <a:ea typeface="+mn-ea"/>
                                        <a:cs typeface="+mn-cs"/>
                                      </a:rPr>
                                    </m:ctrlPr>
                                  </m:sSubPr>
                                  <m:e>
                                    <m:r>
                                      <a:rPr lang="en-US" altLang="zh-CN" sz="2000" b="1" i="1" kern="1200" smtClean="0">
                                        <a:solidFill>
                                          <a:srgbClr val="002060"/>
                                        </a:solidFill>
                                        <a:latin typeface="Cambria Math" panose="02040503050406030204" pitchFamily="18" charset="0"/>
                                        <a:ea typeface="+mn-ea"/>
                                        <a:cs typeface="+mn-cs"/>
                                      </a:rPr>
                                      <m:t>𝒎</m:t>
                                    </m:r>
                                  </m:e>
                                  <m:sub>
                                    <m:r>
                                      <a:rPr lang="en-US" altLang="zh-CN" sz="2000" b="1" i="1" kern="1200" smtClean="0">
                                        <a:solidFill>
                                          <a:srgbClr val="002060"/>
                                        </a:solidFill>
                                        <a:latin typeface="Cambria Math" panose="02040503050406030204" pitchFamily="18" charset="0"/>
                                        <a:ea typeface="+mn-ea"/>
                                        <a:cs typeface="+mn-cs"/>
                                      </a:rPr>
                                      <m:t>𝟑</m:t>
                                    </m:r>
                                  </m:sub>
                                </m:sSub>
                              </m:oMath>
                            </m:oMathPara>
                          </a14:m>
                          <a:endParaRPr lang="zh-CN" altLang="en-US" sz="2000" b="1" i="0"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𝒓</m:t>
                                </m:r>
                              </m:oMath>
                            </m:oMathPara>
                          </a14:m>
                          <a:endParaRPr lang="zh-CN" altLang="en-US" sz="2000" b="1" i="1" kern="1200">
                            <a:solidFill>
                              <a:schemeClr val="accent6">
                                <a:lumMod val="50000"/>
                              </a:schemeClr>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2000" b="1" i="1" kern="1200" smtClean="0">
                                    <a:solidFill>
                                      <a:srgbClr val="C00000"/>
                                    </a:solidFill>
                                    <a:latin typeface="Cambria Math" panose="02040503050406030204" pitchFamily="18" charset="0"/>
                                    <a:ea typeface="+mn-ea"/>
                                    <a:cs typeface="+mn-cs"/>
                                  </a:rPr>
                                  <m:t>𝟏𝟏𝟏</m:t>
                                </m:r>
                              </m:oMath>
                            </m:oMathPara>
                          </a14:m>
                          <a:endParaRPr lang="zh-CN" altLang="en-US" sz="20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kern="1200" smtClean="0">
                                        <a:solidFill>
                                          <a:srgbClr val="002060"/>
                                        </a:solidFill>
                                        <a:latin typeface="Cambria Math" panose="02040503050406030204" pitchFamily="18" charset="0"/>
                                        <a:ea typeface="+mn-ea"/>
                                        <a:cs typeface="+mn-cs"/>
                                      </a:rPr>
                                    </m:ctrlPr>
                                  </m:sSubPr>
                                  <m:e>
                                    <m:r>
                                      <a:rPr lang="en-US" altLang="zh-CN" sz="2000" b="1" i="1" kern="1200" smtClean="0">
                                        <a:solidFill>
                                          <a:srgbClr val="002060"/>
                                        </a:solidFill>
                                        <a:latin typeface="Cambria Math" panose="02040503050406030204" pitchFamily="18" charset="0"/>
                                        <a:ea typeface="+mn-ea"/>
                                        <a:cs typeface="+mn-cs"/>
                                      </a:rPr>
                                      <m:t>𝒎</m:t>
                                    </m:r>
                                  </m:e>
                                  <m:sub>
                                    <m:r>
                                      <a:rPr lang="en-US" altLang="zh-CN" sz="2000" b="1" i="1" kern="1200" smtClean="0">
                                        <a:solidFill>
                                          <a:srgbClr val="002060"/>
                                        </a:solidFill>
                                        <a:latin typeface="Cambria Math" panose="02040503050406030204" pitchFamily="18" charset="0"/>
                                        <a:ea typeface="+mn-ea"/>
                                        <a:cs typeface="+mn-cs"/>
                                      </a:rPr>
                                      <m:t>𝟕</m:t>
                                    </m:r>
                                  </m:sub>
                                </m:sSub>
                              </m:oMath>
                            </m:oMathPara>
                          </a14:m>
                          <a:endParaRPr lang="zh-CN" altLang="en-US" sz="2000" b="1" i="1" kern="1200" dirty="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bl>
              </a:graphicData>
            </a:graphic>
          </p:graphicFrame>
        </mc:Choice>
        <mc:Fallback xmlns="">
          <p:graphicFrame>
            <p:nvGraphicFramePr>
              <p:cNvPr id="11" name="表格 10"/>
              <p:cNvGraphicFramePr>
                <a:graphicFrameLocks noGrp="1"/>
              </p:cNvGraphicFramePr>
              <p:nvPr/>
            </p:nvGraphicFramePr>
            <p:xfrm>
              <a:off x="4498998" y="3947804"/>
              <a:ext cx="7103593" cy="2231661"/>
            </p:xfrm>
            <a:graphic>
              <a:graphicData uri="http://schemas.openxmlformats.org/drawingml/2006/table">
                <a:tbl>
                  <a:tblPr firstRow="1">
                    <a:tableStyleId>{5C22544A-7EE6-4342-B048-85BDC9FD1C3A}</a:tableStyleId>
                  </a:tblPr>
                  <a:tblGrid>
                    <a:gridCol w="1739873"/>
                    <a:gridCol w="960665"/>
                    <a:gridCol w="848589"/>
                    <a:gridCol w="1849282"/>
                    <a:gridCol w="920638"/>
                    <a:gridCol w="784546"/>
                  </a:tblGrid>
                  <a:tr h="396240">
                    <a:tc gridSpan="6">
                      <a:txBody>
                        <a:bodyPr/>
                        <a:lstStyle/>
                        <a:p>
                          <a:endParaRPr lang="zh-CN"/>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hMerge="1">
                      <a:tcPr/>
                    </a:tc>
                    <a:tc hMerge="1">
                      <a:tcPr/>
                    </a:tc>
                    <a:tc hMerge="1">
                      <a:tcPr/>
                    </a:tc>
                    <a:tc hMerge="1">
                      <a:tcPr/>
                    </a:tc>
                    <a:tc hMerge="1">
                      <a:tcPr>
                        <a:solidFill>
                          <a:schemeClr val="accent6">
                            <a:lumMod val="50000"/>
                          </a:schemeClr>
                        </a:solidFill>
                      </a:tcPr>
                    </a:tc>
                  </a:tr>
                  <a:tr h="373932">
                    <a:tc>
                      <a:txBody>
                        <a:bodyPr/>
                        <a:lstStyle/>
                        <a:p>
                          <a:pPr algn="ctr">
                            <a:lnSpc>
                              <a:spcPts val="1800"/>
                            </a:lnSpc>
                          </a:pPr>
                          <a:r>
                            <a:rPr lang="zh-CN" altLang="en-US" sz="2000" b="1">
                              <a:solidFill>
                                <a:schemeClr val="accent4">
                                  <a:lumMod val="20000"/>
                                  <a:lumOff val="80000"/>
                                </a:schemeClr>
                              </a:solidFill>
                            </a:rPr>
                            <a:t>极小项</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编码</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名称</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极小项</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编码</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名称</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r>
                  <a:tr h="37401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r h="361950">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r h="36258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r h="36258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nvGraphicFramePr>
            <p:xfrm>
              <a:off x="636170" y="3825885"/>
              <a:ext cx="3416847" cy="2475501"/>
            </p:xfrm>
            <a:graphic>
              <a:graphicData uri="http://schemas.openxmlformats.org/drawingml/2006/table">
                <a:tbl>
                  <a:tblPr firstRow="1">
                    <a:tableStyleId>{5C22544A-7EE6-4342-B048-85BDC9FD1C3A}</a:tableStyleId>
                  </a:tblPr>
                  <a:tblGrid>
                    <a:gridCol w="1634096"/>
                    <a:gridCol w="920978"/>
                    <a:gridCol w="861773"/>
                  </a:tblGrid>
                  <a:tr h="387236">
                    <a:tc gridSpan="3">
                      <a:txBody>
                        <a:bodyPr/>
                        <a:lstStyle/>
                        <a:p>
                          <a:pPr algn="ctr"/>
                          <a:r>
                            <a:rPr lang="zh-CN" altLang="en-US" sz="1800" dirty="0"/>
                            <a:t>含两个变量</a:t>
                          </a:r>
                          <a14:m>
                            <m:oMath xmlns:m="http://schemas.openxmlformats.org/officeDocument/2006/math">
                              <m:r>
                                <a:rPr lang="en-US" altLang="zh-CN" sz="1800" i="1" smtClean="0">
                                  <a:latin typeface="Cambria Math" panose="02040503050406030204" pitchFamily="18" charset="0"/>
                                </a:rPr>
                                <m:t>𝑝</m:t>
                              </m:r>
                              <m:r>
                                <a:rPr lang="en-US" altLang="zh-CN" sz="1800" i="1" smtClean="0">
                                  <a:latin typeface="Cambria Math" panose="02040503050406030204" pitchFamily="18" charset="0"/>
                                </a:rPr>
                                <m:t>, </m:t>
                              </m:r>
                              <m:r>
                                <a:rPr lang="en-US" altLang="zh-CN" sz="1800" i="1" smtClean="0">
                                  <a:latin typeface="Cambria Math" panose="02040503050406030204" pitchFamily="18" charset="0"/>
                                </a:rPr>
                                <m:t>𝑞</m:t>
                              </m:r>
                            </m:oMath>
                          </a14:m>
                          <a:r>
                            <a:rPr lang="zh-CN" altLang="en-US" sz="1800" dirty="0"/>
                            <a:t>的极小项编码</a:t>
                          </a:r>
                          <a:endParaRPr lang="en-US" altLang="zh-CN" sz="1800" dirty="0"/>
                        </a:p>
                        <a:p>
                          <a:pPr algn="ctr"/>
                          <a:r>
                            <a:rPr lang="en-US" altLang="zh-CN" sz="1800" dirty="0"/>
                            <a:t>(</a:t>
                          </a:r>
                          <a:r>
                            <a:rPr lang="zh-CN" altLang="en-US" sz="1800" dirty="0"/>
                            <a:t>固定顺序</a:t>
                          </a:r>
                          <a14:m>
                            <m:oMath xmlns:m="http://schemas.openxmlformats.org/officeDocument/2006/math">
                              <m:r>
                                <a:rPr lang="en-US" altLang="zh-CN" sz="1800" i="1" smtClean="0">
                                  <a:latin typeface="Cambria Math" panose="02040503050406030204" pitchFamily="18" charset="0"/>
                                </a:rPr>
                                <m:t>𝑝</m:t>
                              </m:r>
                              <m:r>
                                <a:rPr lang="en-US" altLang="zh-CN" sz="1800" i="1" smtClean="0">
                                  <a:latin typeface="Cambria Math" panose="02040503050406030204" pitchFamily="18" charset="0"/>
                                </a:rPr>
                                <m:t>,</m:t>
                              </m:r>
                              <m:r>
                                <a:rPr lang="en-US" altLang="zh-CN" sz="1800" i="1" smtClean="0">
                                  <a:latin typeface="Cambria Math" panose="02040503050406030204" pitchFamily="18" charset="0"/>
                                </a:rPr>
                                <m:t>𝑞</m:t>
                              </m:r>
                            </m:oMath>
                          </a14:m>
                          <a:r>
                            <a:rPr lang="en-US" altLang="zh-CN" sz="1800" dirty="0"/>
                            <a:t>)</a:t>
                          </a:r>
                          <a:endParaRPr lang="zh-CN" altLang="en-US" sz="1800" dirty="0"/>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6">
                            <a:lumMod val="50000"/>
                          </a:schemeClr>
                        </a:solidFill>
                      </a:tcPr>
                    </a:tc>
                    <a:tc hMerge="1">
                      <a:tcPr/>
                    </a:tc>
                    <a:tc hMerge="1">
                      <a:tcPr/>
                    </a:tc>
                  </a:tr>
                  <a:tr h="373932">
                    <a:tc>
                      <a:txBody>
                        <a:bodyPr/>
                        <a:lstStyle/>
                        <a:p>
                          <a:pPr algn="ctr">
                            <a:lnSpc>
                              <a:spcPts val="1800"/>
                            </a:lnSpc>
                          </a:pPr>
                          <a:r>
                            <a:rPr lang="zh-CN" altLang="en-US" sz="2000" b="1">
                              <a:solidFill>
                                <a:schemeClr val="accent4">
                                  <a:lumMod val="20000"/>
                                  <a:lumOff val="80000"/>
                                </a:schemeClr>
                              </a:solidFill>
                            </a:rPr>
                            <a:t>极小项</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编码</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名称</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r>
                  <a:tr h="373932">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oMath>
                            </m:oMathPara>
                          </a14:m>
                          <a:endParaRPr lang="zh-CN" altLang="en-US" sz="20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𝟎𝟎</m:t>
                                </m:r>
                              </m:oMath>
                            </m:oMathPara>
                          </a14:m>
                          <a:endParaRPr lang="zh-CN" altLang="en-US" sz="20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𝟎</m:t>
                                    </m:r>
                                  </m:sub>
                                </m:sSub>
                              </m:oMath>
                            </m:oMathPara>
                          </a14:m>
                          <a:endParaRPr lang="zh-CN" altLang="en-US" sz="2000" b="1">
                            <a:solidFill>
                              <a:srgbClr val="00206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2519">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oMath>
                            </m:oMathPara>
                          </a14:m>
                          <a:endParaRPr lang="zh-CN" altLang="en-US" sz="20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2000" b="1" i="1" kern="1200" smtClean="0">
                                    <a:solidFill>
                                      <a:srgbClr val="C00000"/>
                                    </a:solidFill>
                                    <a:latin typeface="Cambria Math" panose="02040503050406030204" pitchFamily="18" charset="0"/>
                                    <a:ea typeface="+mn-ea"/>
                                    <a:cs typeface="+mn-cs"/>
                                  </a:rPr>
                                  <m:t>𝟎𝟏</m:t>
                                </m:r>
                              </m:oMath>
                            </m:oMathPara>
                          </a14:m>
                          <a:endParaRPr lang="zh-CN" altLang="en-US" sz="20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kern="1200" smtClean="0">
                                        <a:solidFill>
                                          <a:srgbClr val="002060"/>
                                        </a:solidFill>
                                        <a:latin typeface="Cambria Math" panose="02040503050406030204" pitchFamily="18" charset="0"/>
                                        <a:ea typeface="+mn-ea"/>
                                        <a:cs typeface="+mn-cs"/>
                                      </a:rPr>
                                    </m:ctrlPr>
                                  </m:sSubPr>
                                  <m:e>
                                    <m:r>
                                      <a:rPr lang="en-US" altLang="zh-CN" sz="2000" b="1" i="1" kern="1200" smtClean="0">
                                        <a:solidFill>
                                          <a:srgbClr val="002060"/>
                                        </a:solidFill>
                                        <a:latin typeface="Cambria Math" panose="02040503050406030204" pitchFamily="18" charset="0"/>
                                        <a:ea typeface="+mn-ea"/>
                                        <a:cs typeface="+mn-cs"/>
                                      </a:rPr>
                                      <m:t>𝒎</m:t>
                                    </m:r>
                                  </m:e>
                                  <m:sub>
                                    <m:r>
                                      <a:rPr lang="en-US" altLang="zh-CN" sz="2000" b="1" i="0" kern="1200" smtClean="0">
                                        <a:solidFill>
                                          <a:srgbClr val="002060"/>
                                        </a:solidFill>
                                        <a:latin typeface="Cambria Math" panose="02040503050406030204" pitchFamily="18" charset="0"/>
                                        <a:ea typeface="+mn-ea"/>
                                        <a:cs typeface="+mn-cs"/>
                                      </a:rPr>
                                      <m:t>𝟏</m:t>
                                    </m:r>
                                  </m:sub>
                                </m:sSub>
                              </m:oMath>
                            </m:oMathPara>
                          </a14:m>
                          <a:endParaRPr lang="zh-CN" altLang="en-US" sz="2000" b="1" i="0"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2519">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oMath>
                            </m:oMathPara>
                          </a14:m>
                          <a:endParaRPr lang="zh-CN" altLang="en-US" sz="20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𝟏𝟎</m:t>
                                </m:r>
                              </m:oMath>
                            </m:oMathPara>
                          </a14:m>
                          <a:endParaRPr lang="zh-CN" altLang="en-US" sz="20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𝟐</m:t>
                                    </m:r>
                                  </m:sub>
                                </m:sSub>
                              </m:oMath>
                            </m:oMathPara>
                          </a14:m>
                          <a:endParaRPr lang="zh-CN" altLang="en-US" sz="2000" b="1">
                            <a:solidFill>
                              <a:srgbClr val="00206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2519">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rPr>
                                  <m:t>𝒑</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oMath>
                            </m:oMathPara>
                          </a14:m>
                          <a:endParaRPr lang="zh-CN" altLang="en-US" sz="2000" b="1" i="1" kern="1200">
                            <a:solidFill>
                              <a:schemeClr val="accent6">
                                <a:lumMod val="50000"/>
                              </a:schemeClr>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2000" b="1" i="1" kern="1200" smtClean="0">
                                    <a:solidFill>
                                      <a:srgbClr val="C00000"/>
                                    </a:solidFill>
                                    <a:latin typeface="Cambria Math" panose="02040503050406030204" pitchFamily="18" charset="0"/>
                                    <a:ea typeface="+mn-ea"/>
                                    <a:cs typeface="+mn-cs"/>
                                  </a:rPr>
                                  <m:t>𝟏𝟏</m:t>
                                </m:r>
                              </m:oMath>
                            </m:oMathPara>
                          </a14:m>
                          <a:endParaRPr lang="zh-CN" altLang="en-US" sz="20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2000" b="1" i="1" kern="1200" smtClean="0">
                                        <a:solidFill>
                                          <a:srgbClr val="002060"/>
                                        </a:solidFill>
                                        <a:latin typeface="Cambria Math" panose="02040503050406030204" pitchFamily="18" charset="0"/>
                                        <a:ea typeface="+mn-ea"/>
                                        <a:cs typeface="+mn-cs"/>
                                      </a:rPr>
                                    </m:ctrlPr>
                                  </m:sSubPr>
                                  <m:e>
                                    <m:r>
                                      <a:rPr lang="en-US" altLang="zh-CN" sz="2000" b="1" i="1" kern="1200" smtClean="0">
                                        <a:solidFill>
                                          <a:srgbClr val="002060"/>
                                        </a:solidFill>
                                        <a:latin typeface="Cambria Math" panose="02040503050406030204" pitchFamily="18" charset="0"/>
                                        <a:ea typeface="+mn-ea"/>
                                        <a:cs typeface="+mn-cs"/>
                                      </a:rPr>
                                      <m:t>𝒎</m:t>
                                    </m:r>
                                  </m:e>
                                  <m:sub>
                                    <m:r>
                                      <a:rPr lang="en-US" altLang="zh-CN" sz="2000" b="1" i="1" kern="1200" smtClean="0">
                                        <a:solidFill>
                                          <a:srgbClr val="002060"/>
                                        </a:solidFill>
                                        <a:latin typeface="Cambria Math" panose="02040503050406030204" pitchFamily="18" charset="0"/>
                                        <a:ea typeface="+mn-ea"/>
                                        <a:cs typeface="+mn-cs"/>
                                      </a:rPr>
                                      <m:t>𝟑</m:t>
                                    </m:r>
                                  </m:sub>
                                </m:sSub>
                              </m:oMath>
                            </m:oMathPara>
                          </a14:m>
                          <a:endParaRPr lang="zh-CN" altLang="en-US" sz="2000" b="1" i="0" kern="1200" dirty="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bl>
              </a:graphicData>
            </a:graphic>
          </p:graphicFrame>
        </mc:Choice>
        <mc:Fallback xmlns="">
          <p:graphicFrame>
            <p:nvGraphicFramePr>
              <p:cNvPr id="15" name="表格 14"/>
              <p:cNvGraphicFramePr>
                <a:graphicFrameLocks noGrp="1"/>
              </p:cNvGraphicFramePr>
              <p:nvPr/>
            </p:nvGraphicFramePr>
            <p:xfrm>
              <a:off x="636170" y="3825885"/>
              <a:ext cx="3416847" cy="2475501"/>
            </p:xfrm>
            <a:graphic>
              <a:graphicData uri="http://schemas.openxmlformats.org/drawingml/2006/table">
                <a:tbl>
                  <a:tblPr firstRow="1">
                    <a:tableStyleId>{5C22544A-7EE6-4342-B048-85BDC9FD1C3A}</a:tableStyleId>
                  </a:tblPr>
                  <a:tblGrid>
                    <a:gridCol w="1634096"/>
                    <a:gridCol w="920978"/>
                    <a:gridCol w="861773"/>
                  </a:tblGrid>
                  <a:tr h="640080">
                    <a:tc gridSpan="3">
                      <a:txBody>
                        <a:bodyPr/>
                        <a:lstStyle/>
                        <a:p>
                          <a:endParaRPr lang="zh-CN"/>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hMerge="1">
                      <a:tcPr/>
                    </a:tc>
                    <a:tc hMerge="1">
                      <a:tcPr/>
                    </a:tc>
                  </a:tr>
                  <a:tr h="373932">
                    <a:tc>
                      <a:txBody>
                        <a:bodyPr/>
                        <a:lstStyle/>
                        <a:p>
                          <a:pPr algn="ctr">
                            <a:lnSpc>
                              <a:spcPts val="1800"/>
                            </a:lnSpc>
                          </a:pPr>
                          <a:r>
                            <a:rPr lang="zh-CN" altLang="en-US" sz="2000" b="1">
                              <a:solidFill>
                                <a:schemeClr val="accent4">
                                  <a:lumMod val="20000"/>
                                  <a:lumOff val="80000"/>
                                </a:schemeClr>
                              </a:solidFill>
                            </a:rPr>
                            <a:t>极小项</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编码</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2000" b="1">
                              <a:solidFill>
                                <a:schemeClr val="accent4">
                                  <a:lumMod val="20000"/>
                                  <a:lumOff val="80000"/>
                                </a:schemeClr>
                              </a:solidFill>
                            </a:rPr>
                            <a:t>名称</a:t>
                          </a:r>
                          <a:endParaRPr lang="zh-CN" altLang="en-US" sz="20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r>
                  <a:tr h="37401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r h="361950">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r h="36258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r h="36258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bl>
              </a:graphicData>
            </a:graphic>
          </p:graphicFrame>
        </mc:Fallback>
      </mc:AlternateContent>
      <p:sp>
        <p:nvSpPr>
          <p:cNvPr id="4" name="文本框 3"/>
          <p:cNvSpPr txBox="1"/>
          <p:nvPr/>
        </p:nvSpPr>
        <p:spPr>
          <a:xfrm>
            <a:off x="9069900" y="1807324"/>
            <a:ext cx="2532691" cy="1015663"/>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极小项的编码是使得该极小项的真值为</a:t>
            </a:r>
            <a:r>
              <a:rPr lang="en-US" altLang="zh-CN" sz="2000" b="1">
                <a:solidFill>
                  <a:schemeClr val="accent2">
                    <a:lumMod val="50000"/>
                  </a:schemeClr>
                </a:solidFill>
              </a:rPr>
              <a:t>1</a:t>
            </a:r>
            <a:r>
              <a:rPr lang="zh-CN" altLang="en-US" sz="2000" b="1">
                <a:solidFill>
                  <a:schemeClr val="accent2">
                    <a:lumMod val="50000"/>
                  </a:schemeClr>
                </a:solidFill>
              </a:rPr>
              <a:t>的唯一真值赋值方式</a:t>
            </a:r>
            <a:endParaRPr lang="zh-CN" altLang="en-US" sz="2000" b="1">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极小项和极大项的编码</a:t>
            </a: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495574" y="1155648"/>
                <a:ext cx="5203528" cy="2693045"/>
              </a:xfrm>
              <a:prstGeom prst="rect">
                <a:avLst/>
              </a:prstGeom>
              <a:solidFill>
                <a:schemeClr val="accent5">
                  <a:lumMod val="20000"/>
                  <a:lumOff val="80000"/>
                </a:schemeClr>
              </a:solidFill>
            </p:spPr>
            <p:txBody>
              <a:bodyPr wrap="square" rtlCol="0">
                <a:spAutoFit/>
              </a:bodyPr>
              <a:lstStyle/>
              <a:p>
                <a:pPr algn="ctr">
                  <a:spcBef>
                    <a:spcPts val="600"/>
                  </a:spcBef>
                  <a:spcAft>
                    <a:spcPts val="1200"/>
                  </a:spcAft>
                </a:pPr>
                <a:r>
                  <a:rPr lang="zh-CN" altLang="en-US" sz="2400" b="1">
                    <a:solidFill>
                      <a:srgbClr val="C00000"/>
                    </a:solidFill>
                  </a:rPr>
                  <a:t>极小项</a:t>
                </a:r>
                <a:r>
                  <a:rPr lang="zh-CN" altLang="en-US" sz="2400" b="1">
                    <a:solidFill>
                      <a:schemeClr val="accent6">
                        <a:lumMod val="50000"/>
                      </a:schemeClr>
                    </a:solidFill>
                  </a:rPr>
                  <a:t>的编码</a:t>
                </a:r>
                <a:endParaRPr lang="en-US" altLang="zh-CN" sz="2000" b="1">
                  <a:solidFill>
                    <a:schemeClr val="accent6">
                      <a:lumMod val="50000"/>
                    </a:schemeClr>
                  </a:solidFill>
                </a:endParaRPr>
              </a:p>
              <a:p>
                <a:pPr marL="285750" indent="-285750">
                  <a:spcBef>
                    <a:spcPts val="12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含有第</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𝒊</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个</a:t>
                </a:r>
                <a:r>
                  <a:rPr lang="zh-CN" altLang="en-US" sz="2000" b="1">
                    <a:solidFill>
                      <a:srgbClr val="C00000"/>
                    </a:solidFill>
                    <a:latin typeface="黑体" panose="02010609060101010101" pitchFamily="49" charset="-122"/>
                    <a:ea typeface="黑体" panose="02010609060101010101" pitchFamily="49" charset="-122"/>
                  </a:rPr>
                  <a:t>命题变量本身</a:t>
                </a:r>
                <a:r>
                  <a:rPr lang="zh-CN" altLang="en-US" sz="2000" b="1">
                    <a:solidFill>
                      <a:schemeClr val="accent6">
                        <a:lumMod val="50000"/>
                      </a:schemeClr>
                    </a:solidFill>
                    <a:latin typeface="宋体" panose="02010600030101010101" pitchFamily="2" charset="-122"/>
                    <a:ea typeface="宋体" panose="02010600030101010101" pitchFamily="2" charset="-122"/>
                  </a:rPr>
                  <a:t>则第</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𝒊</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位</a:t>
                </a:r>
                <a:r>
                  <a:rPr lang="zh-CN" altLang="en-US" sz="2000" b="1">
                    <a:solidFill>
                      <a:srgbClr val="C00000"/>
                    </a:solidFill>
                    <a:latin typeface="黑体" panose="02010609060101010101" pitchFamily="49" charset="-122"/>
                    <a:ea typeface="黑体" panose="02010609060101010101" pitchFamily="49" charset="-122"/>
                  </a:rPr>
                  <a:t>编码为</a:t>
                </a:r>
                <a14:m>
                  <m:oMath xmlns:m="http://schemas.openxmlformats.org/officeDocument/2006/math">
                    <m:r>
                      <a:rPr lang="en-US" altLang="zh-CN" sz="2000" b="1">
                        <a:solidFill>
                          <a:srgbClr val="C00000"/>
                        </a:solidFill>
                        <a:latin typeface="Cambria Math" panose="02040503050406030204" pitchFamily="18" charset="0"/>
                        <a:ea typeface="黑体" panose="02010609060101010101" pitchFamily="49" charset="-122"/>
                      </a:rPr>
                      <m:t>𝟏</m:t>
                    </m:r>
                  </m:oMath>
                </a14:m>
                <a:endParaRPr lang="en-US" altLang="zh-CN" sz="2000" b="1">
                  <a:solidFill>
                    <a:srgbClr val="C00000"/>
                  </a:solidFill>
                  <a:latin typeface="黑体" panose="02010609060101010101" pitchFamily="49" charset="-122"/>
                  <a:ea typeface="黑体" panose="02010609060101010101" pitchFamily="49" charset="-122"/>
                </a:endParaRPr>
              </a:p>
              <a:p>
                <a:pPr marL="285750" indent="-285750">
                  <a:spcBef>
                    <a:spcPts val="12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含有第</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𝒊</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个</a:t>
                </a:r>
                <a:r>
                  <a:rPr lang="zh-CN" altLang="en-US" sz="2000" b="1">
                    <a:solidFill>
                      <a:srgbClr val="C00000"/>
                    </a:solidFill>
                    <a:latin typeface="黑体" panose="02010609060101010101" pitchFamily="49" charset="-122"/>
                    <a:ea typeface="黑体" panose="02010609060101010101" pitchFamily="49" charset="-122"/>
                  </a:rPr>
                  <a:t>命题变量的否定</a:t>
                </a:r>
                <a:r>
                  <a:rPr lang="zh-CN" altLang="en-US" sz="2000" b="1">
                    <a:solidFill>
                      <a:schemeClr val="accent6">
                        <a:lumMod val="50000"/>
                      </a:schemeClr>
                    </a:solidFill>
                    <a:latin typeface="宋体" panose="02010600030101010101" pitchFamily="2" charset="-122"/>
                    <a:ea typeface="宋体" panose="02010600030101010101" pitchFamily="2" charset="-122"/>
                  </a:rPr>
                  <a:t>则第</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𝒊</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位</a:t>
                </a:r>
                <a:r>
                  <a:rPr lang="zh-CN" altLang="en-US" sz="2000" b="1">
                    <a:solidFill>
                      <a:srgbClr val="C00000"/>
                    </a:solidFill>
                    <a:latin typeface="黑体" panose="02010609060101010101" pitchFamily="49" charset="-122"/>
                    <a:ea typeface="黑体" panose="02010609060101010101" pitchFamily="49" charset="-122"/>
                  </a:rPr>
                  <a:t>编码为</a:t>
                </a:r>
                <a14:m>
                  <m:oMath xmlns:m="http://schemas.openxmlformats.org/officeDocument/2006/math">
                    <m:r>
                      <a:rPr lang="en-US" altLang="zh-CN" sz="2000" b="1">
                        <a:solidFill>
                          <a:srgbClr val="C00000"/>
                        </a:solidFill>
                        <a:latin typeface="Cambria Math" panose="02040503050406030204" pitchFamily="18" charset="0"/>
                        <a:ea typeface="黑体" panose="02010609060101010101" pitchFamily="49" charset="-122"/>
                      </a:rPr>
                      <m:t>𝟎</m:t>
                    </m:r>
                  </m:oMath>
                </a14:m>
                <a:endParaRPr lang="en-US" altLang="zh-CN" sz="2000" b="1">
                  <a:solidFill>
                    <a:srgbClr val="C00000"/>
                  </a:solidFill>
                  <a:latin typeface="黑体" panose="02010609060101010101" pitchFamily="49" charset="-122"/>
                  <a:ea typeface="黑体" panose="02010609060101010101" pitchFamily="49" charset="-122"/>
                </a:endParaRPr>
              </a:p>
              <a:p>
                <a:pPr marL="285750" indent="-285750">
                  <a:spcBef>
                    <a:spcPts val="12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是</a:t>
                </a:r>
                <a:r>
                  <a:rPr lang="zh-CN" altLang="en-US" sz="2000" b="1">
                    <a:solidFill>
                      <a:srgbClr val="C00000"/>
                    </a:solidFill>
                    <a:latin typeface="黑体" panose="02010609060101010101" pitchFamily="49" charset="-122"/>
                    <a:ea typeface="黑体" panose="02010609060101010101" pitchFamily="49" charset="-122"/>
                  </a:rPr>
                  <a:t>使得其真值为</a:t>
                </a:r>
                <a14:m>
                  <m:oMath xmlns:m="http://schemas.openxmlformats.org/officeDocument/2006/math">
                    <m:r>
                      <a:rPr lang="en-US" altLang="zh-CN" sz="2000" b="1">
                        <a:solidFill>
                          <a:srgbClr val="C00000"/>
                        </a:solidFill>
                        <a:latin typeface="Cambria Math" panose="02040503050406030204" pitchFamily="18" charset="0"/>
                        <a:ea typeface="黑体" panose="02010609060101010101" pitchFamily="49" charset="-122"/>
                      </a:rPr>
                      <m:t>𝟏</m:t>
                    </m:r>
                  </m:oMath>
                </a14:m>
                <a:r>
                  <a:rPr lang="zh-CN" altLang="en-US" sz="2000" b="1">
                    <a:solidFill>
                      <a:schemeClr val="accent6">
                        <a:lumMod val="50000"/>
                      </a:schemeClr>
                    </a:solidFill>
                    <a:latin typeface="宋体" panose="02010600030101010101" pitchFamily="2" charset="-122"/>
                    <a:ea typeface="宋体" panose="02010600030101010101" pitchFamily="2" charset="-122"/>
                  </a:rPr>
                  <a:t>的唯一真值赋值方式</a:t>
                </a:r>
                <a:endParaRPr lang="en-US" altLang="zh-CN" sz="2000"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12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分别使用</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𝒎</m:t>
                        </m:r>
                      </m:e>
                      <m:sub>
                        <m:r>
                          <a:rPr lang="en-US" altLang="zh-CN" sz="2000" b="1" i="1">
                            <a:solidFill>
                              <a:schemeClr val="accent6">
                                <a:lumMod val="50000"/>
                              </a:schemeClr>
                            </a:solidFill>
                            <a:latin typeface="Cambria Math" panose="02040503050406030204" pitchFamily="18" charset="0"/>
                            <a:ea typeface="楷体" panose="02010609060101010101" pitchFamily="49" charset="-122"/>
                          </a:rPr>
                          <m:t>𝟎</m:t>
                        </m:r>
                      </m:sub>
                    </m:sSub>
                    <m:r>
                      <a:rPr lang="en-US" altLang="zh-CN" sz="2000" b="1" i="1">
                        <a:solidFill>
                          <a:schemeClr val="accent6">
                            <a:lumMod val="50000"/>
                          </a:schemeClr>
                        </a:solidFill>
                        <a:latin typeface="Cambria Math" panose="02040503050406030204" pitchFamily="18" charset="0"/>
                        <a:ea typeface="楷体" panose="02010609060101010101" pitchFamily="49" charset="-122"/>
                      </a:rPr>
                      <m:t>, </m:t>
                    </m:r>
                    <m:sSub>
                      <m:sSubPr>
                        <m:ctrlPr>
                          <a:rPr lang="en-US" altLang="zh-CN" sz="20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a:solidFill>
                              <a:schemeClr val="accent6">
                                <a:lumMod val="50000"/>
                              </a:schemeClr>
                            </a:solidFill>
                            <a:latin typeface="Cambria Math" panose="02040503050406030204" pitchFamily="18" charset="0"/>
                            <a:ea typeface="楷体" panose="02010609060101010101" pitchFamily="49" charset="-122"/>
                          </a:rPr>
                          <m:t>𝒎</m:t>
                        </m:r>
                      </m:e>
                      <m:sub>
                        <m:r>
                          <a:rPr lang="en-US" altLang="zh-CN" sz="2000" b="1" i="1">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2000" b="1" i="1">
                        <a:solidFill>
                          <a:schemeClr val="accent6">
                            <a:lumMod val="50000"/>
                          </a:schemeClr>
                        </a:solidFill>
                        <a:latin typeface="Cambria Math" panose="02040503050406030204" pitchFamily="18" charset="0"/>
                        <a:ea typeface="楷体" panose="02010609060101010101" pitchFamily="49" charset="-122"/>
                      </a:rPr>
                      <m:t>, ⋯, </m:t>
                    </m:r>
                    <m:sSub>
                      <m:sSubPr>
                        <m:ctrlPr>
                          <a:rPr lang="en-US" altLang="zh-CN" sz="20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a:solidFill>
                              <a:schemeClr val="accent6">
                                <a:lumMod val="50000"/>
                              </a:schemeClr>
                            </a:solidFill>
                            <a:latin typeface="Cambria Math" panose="02040503050406030204" pitchFamily="18" charset="0"/>
                            <a:ea typeface="楷体" panose="02010609060101010101" pitchFamily="49" charset="-122"/>
                          </a:rPr>
                          <m:t>𝒎</m:t>
                        </m:r>
                      </m:e>
                      <m:sub>
                        <m:sSup>
                          <m:sSupPr>
                            <m:ctrlPr>
                              <a:rPr lang="en-US" altLang="zh-CN" sz="2000" b="1" i="1" smtClean="0">
                                <a:solidFill>
                                  <a:schemeClr val="accent6">
                                    <a:lumMod val="50000"/>
                                  </a:schemeClr>
                                </a:solidFill>
                                <a:latin typeface="Cambria Math" panose="02040503050406030204" pitchFamily="18" charset="0"/>
                                <a:ea typeface="楷体" panose="02010609060101010101" pitchFamily="49" charset="-122"/>
                              </a:rPr>
                            </m:ctrlPr>
                          </m:sSup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𝟐</m:t>
                            </m:r>
                          </m:e>
                          <m:sup>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𝒏</m:t>
                            </m:r>
                          </m:sup>
                        </m:sSup>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𝟏</m:t>
                        </m:r>
                      </m:sub>
                    </m:sSub>
                  </m:oMath>
                </a14:m>
                <a:r>
                  <a:rPr lang="zh-CN" altLang="en-US" sz="2000" b="1">
                    <a:solidFill>
                      <a:schemeClr val="accent6">
                        <a:lumMod val="50000"/>
                      </a:schemeClr>
                    </a:solidFill>
                    <a:latin typeface="宋体" panose="02010600030101010101" pitchFamily="2" charset="-122"/>
                    <a:ea typeface="宋体" panose="02010600030101010101" pitchFamily="2" charset="-122"/>
                  </a:rPr>
                  <a:t>命名</a:t>
                </a:r>
                <a:endParaRPr lang="en-US" altLang="zh-CN" sz="2000" b="1">
                  <a:solidFill>
                    <a:schemeClr val="accent6">
                      <a:lumMod val="50000"/>
                    </a:schemeClr>
                  </a:solidFill>
                  <a:latin typeface="宋体" panose="02010600030101010101" pitchFamily="2" charset="-122"/>
                  <a:ea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95574" y="1155648"/>
                <a:ext cx="5203528" cy="2693045"/>
              </a:xfrm>
              <a:prstGeom prst="rect">
                <a:avLst/>
              </a:prstGeom>
              <a:blipFill rotWithShape="1">
                <a:blip r:embed="rId1"/>
                <a:stretch>
                  <a:fillRect l="-5" t="-22" r="12" b="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nvGraphicFramePr>
            <p:xfrm>
              <a:off x="155689" y="4034819"/>
              <a:ext cx="5883299" cy="2222657"/>
            </p:xfrm>
            <a:graphic>
              <a:graphicData uri="http://schemas.openxmlformats.org/drawingml/2006/table">
                <a:tbl>
                  <a:tblPr firstRow="1">
                    <a:tableStyleId>{5C22544A-7EE6-4342-B048-85BDC9FD1C3A}</a:tableStyleId>
                  </a:tblPr>
                  <a:tblGrid>
                    <a:gridCol w="1440988"/>
                    <a:gridCol w="795637"/>
                    <a:gridCol w="702814"/>
                    <a:gridCol w="1531602"/>
                    <a:gridCol w="762486"/>
                    <a:gridCol w="649772"/>
                  </a:tblGrid>
                  <a:tr h="369329">
                    <a:tc gridSpan="6">
                      <a:txBody>
                        <a:bodyPr/>
                        <a:lstStyle/>
                        <a:p>
                          <a:pPr algn="ctr"/>
                          <a:r>
                            <a:rPr lang="zh-CN" altLang="en-US" sz="1800"/>
                            <a:t>含三个命题变量</a:t>
                          </a:r>
                          <a14:m>
                            <m:oMath xmlns:m="http://schemas.openxmlformats.org/officeDocument/2006/math">
                              <m:r>
                                <a:rPr lang="en-US" altLang="zh-CN" sz="1800" i="1" smtClean="0">
                                  <a:latin typeface="Cambria Math" panose="02040503050406030204" pitchFamily="18" charset="0"/>
                                </a:rPr>
                                <m:t>𝑝</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𝒒</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𝒓</m:t>
                              </m:r>
                            </m:oMath>
                          </a14:m>
                          <a:r>
                            <a:rPr lang="zh-CN" altLang="en-US" sz="1800"/>
                            <a:t>的</a:t>
                          </a:r>
                          <a:r>
                            <a:rPr lang="zh-CN" altLang="en-US" sz="1800">
                              <a:solidFill>
                                <a:srgbClr val="C00000"/>
                              </a:solidFill>
                            </a:rPr>
                            <a:t>极小项</a:t>
                          </a:r>
                          <a:r>
                            <a:rPr lang="zh-CN" altLang="en-US" sz="1800"/>
                            <a:t>的编码</a:t>
                          </a:r>
                          <a:endParaRPr lang="zh-CN" altLang="en-US" sz="1800"/>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6">
                            <a:lumMod val="50000"/>
                          </a:schemeClr>
                        </a:solidFill>
                      </a:tcPr>
                    </a:tc>
                    <a:tc hMerge="1">
                      <a:tcPr/>
                    </a:tc>
                    <a:tc hMerge="1">
                      <a:tcPr/>
                    </a:tc>
                    <a:tc hMerge="1">
                      <a:tcPr/>
                    </a:tc>
                    <a:tc hMerge="1">
                      <a:tcPr/>
                    </a:tc>
                    <a:tc hMerge="1">
                      <a:tcPr>
                        <a:solidFill>
                          <a:schemeClr val="accent6">
                            <a:lumMod val="50000"/>
                          </a:schemeClr>
                        </a:solidFill>
                      </a:tcPr>
                    </a:tc>
                  </a:tr>
                  <a:tr h="377580">
                    <a:tc>
                      <a:txBody>
                        <a:bodyPr/>
                        <a:lstStyle/>
                        <a:p>
                          <a:pPr algn="ctr">
                            <a:lnSpc>
                              <a:spcPts val="1800"/>
                            </a:lnSpc>
                          </a:pPr>
                          <a:r>
                            <a:rPr lang="zh-CN" altLang="en-US" sz="1800" b="1">
                              <a:solidFill>
                                <a:schemeClr val="accent4">
                                  <a:lumMod val="20000"/>
                                  <a:lumOff val="80000"/>
                                </a:schemeClr>
                              </a:solidFill>
                            </a:rPr>
                            <a:t>极小项</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编码</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名称</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极小项</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编码</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名称</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r>
                  <a:tr h="377580">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𝟎𝟎𝟎</m:t>
                                </m:r>
                              </m:oMath>
                            </m:oMathPara>
                          </a14:m>
                          <a:endParaRPr lang="zh-CN" altLang="en-US" sz="16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𝒎</m:t>
                                    </m:r>
                                  </m:e>
                                  <m:sub>
                                    <m:r>
                                      <a:rPr lang="en-US" altLang="zh-CN" sz="1600" b="1" i="1" smtClean="0">
                                        <a:solidFill>
                                          <a:srgbClr val="002060"/>
                                        </a:solidFill>
                                        <a:latin typeface="Cambria Math" panose="02040503050406030204" pitchFamily="18" charset="0"/>
                                      </a:rPr>
                                      <m:t>𝟎</m:t>
                                    </m:r>
                                  </m:sub>
                                </m:sSub>
                              </m:oMath>
                            </m:oMathPara>
                          </a14:m>
                          <a:endParaRPr lang="zh-CN" altLang="en-US" sz="1600" b="1">
                            <a:solidFill>
                              <a:srgbClr val="00206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𝟏𝟎𝟎</m:t>
                                </m:r>
                              </m:oMath>
                            </m:oMathPara>
                          </a14:m>
                          <a:endParaRPr lang="zh-CN" altLang="en-US" sz="16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kern="1200" smtClean="0">
                                        <a:solidFill>
                                          <a:srgbClr val="002060"/>
                                        </a:solidFill>
                                        <a:latin typeface="Cambria Math" panose="02040503050406030204" pitchFamily="18" charset="0"/>
                                        <a:ea typeface="+mn-ea"/>
                                        <a:cs typeface="+mn-cs"/>
                                      </a:rPr>
                                      <m:t>𝒎</m:t>
                                    </m:r>
                                  </m:e>
                                  <m:sub>
                                    <m:r>
                                      <a:rPr lang="en-US" altLang="zh-CN" sz="1600" b="1" i="1" kern="1200" smtClean="0">
                                        <a:solidFill>
                                          <a:srgbClr val="002060"/>
                                        </a:solidFill>
                                        <a:latin typeface="Cambria Math" panose="02040503050406030204" pitchFamily="18" charset="0"/>
                                        <a:ea typeface="+mn-ea"/>
                                        <a:cs typeface="+mn-cs"/>
                                      </a:rPr>
                                      <m:t>𝟒</m:t>
                                    </m:r>
                                  </m:sub>
                                </m:sSub>
                              </m:oMath>
                            </m:oMathPara>
                          </a14:m>
                          <a:endParaRPr lang="zh-CN" altLang="en-US" sz="16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6056">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kern="1200" smtClean="0">
                                    <a:solidFill>
                                      <a:srgbClr val="C00000"/>
                                    </a:solidFill>
                                    <a:latin typeface="Cambria Math" panose="02040503050406030204" pitchFamily="18" charset="0"/>
                                    <a:ea typeface="+mn-ea"/>
                                    <a:cs typeface="+mn-cs"/>
                                  </a:rPr>
                                  <m:t>𝟎𝟎𝟏</m:t>
                                </m:r>
                              </m:oMath>
                            </m:oMathPara>
                          </a14:m>
                          <a:endParaRPr lang="zh-CN" altLang="en-US" sz="16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kern="1200" smtClean="0">
                                        <a:solidFill>
                                          <a:srgbClr val="002060"/>
                                        </a:solidFill>
                                        <a:latin typeface="Cambria Math" panose="02040503050406030204" pitchFamily="18" charset="0"/>
                                        <a:ea typeface="+mn-ea"/>
                                        <a:cs typeface="+mn-cs"/>
                                      </a:rPr>
                                      <m:t>𝒎</m:t>
                                    </m:r>
                                  </m:e>
                                  <m:sub>
                                    <m:r>
                                      <a:rPr lang="en-US" altLang="zh-CN" sz="1600" b="1" i="0" kern="1200" smtClean="0">
                                        <a:solidFill>
                                          <a:srgbClr val="002060"/>
                                        </a:solidFill>
                                        <a:latin typeface="Cambria Math" panose="02040503050406030204" pitchFamily="18" charset="0"/>
                                        <a:ea typeface="+mn-ea"/>
                                        <a:cs typeface="+mn-cs"/>
                                      </a:rPr>
                                      <m:t>𝟏</m:t>
                                    </m:r>
                                  </m:sub>
                                </m:sSub>
                              </m:oMath>
                            </m:oMathPara>
                          </a14:m>
                          <a:endParaRPr lang="zh-CN" altLang="en-US" sz="1600" b="1" i="0"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kern="1200" smtClean="0">
                                    <a:solidFill>
                                      <a:srgbClr val="C00000"/>
                                    </a:solidFill>
                                    <a:latin typeface="Cambria Math" panose="02040503050406030204" pitchFamily="18" charset="0"/>
                                    <a:ea typeface="+mn-ea"/>
                                    <a:cs typeface="+mn-cs"/>
                                  </a:rPr>
                                  <m:t>𝟏𝟎𝟏</m:t>
                                </m:r>
                              </m:oMath>
                            </m:oMathPara>
                          </a14:m>
                          <a:endParaRPr lang="zh-CN" altLang="en-US" sz="16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kern="1200" smtClean="0">
                                        <a:solidFill>
                                          <a:srgbClr val="002060"/>
                                        </a:solidFill>
                                        <a:latin typeface="Cambria Math" panose="02040503050406030204" pitchFamily="18" charset="0"/>
                                        <a:ea typeface="+mn-ea"/>
                                        <a:cs typeface="+mn-cs"/>
                                      </a:rPr>
                                      <m:t>𝒎</m:t>
                                    </m:r>
                                  </m:e>
                                  <m:sub>
                                    <m:r>
                                      <a:rPr lang="en-US" altLang="zh-CN" sz="1600" b="1" i="1" kern="1200" smtClean="0">
                                        <a:solidFill>
                                          <a:srgbClr val="002060"/>
                                        </a:solidFill>
                                        <a:latin typeface="Cambria Math" panose="02040503050406030204" pitchFamily="18" charset="0"/>
                                        <a:ea typeface="+mn-ea"/>
                                        <a:cs typeface="+mn-cs"/>
                                      </a:rPr>
                                      <m:t>𝟓</m:t>
                                    </m:r>
                                  </m:sub>
                                </m:sSub>
                              </m:oMath>
                            </m:oMathPara>
                          </a14:m>
                          <a:endParaRPr lang="zh-CN" altLang="en-US" sz="16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6056">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𝟎𝟏𝟎</m:t>
                                </m:r>
                              </m:oMath>
                            </m:oMathPara>
                          </a14:m>
                          <a:endParaRPr lang="zh-CN" altLang="en-US" sz="16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𝒎</m:t>
                                    </m:r>
                                  </m:e>
                                  <m:sub>
                                    <m:r>
                                      <a:rPr lang="en-US" altLang="zh-CN" sz="1600" b="1" i="1" smtClean="0">
                                        <a:solidFill>
                                          <a:srgbClr val="002060"/>
                                        </a:solidFill>
                                        <a:latin typeface="Cambria Math" panose="02040503050406030204" pitchFamily="18" charset="0"/>
                                      </a:rPr>
                                      <m:t>𝟐</m:t>
                                    </m:r>
                                  </m:sub>
                                </m:sSub>
                              </m:oMath>
                            </m:oMathPara>
                          </a14:m>
                          <a:endParaRPr lang="zh-CN" altLang="en-US" sz="1600" b="1">
                            <a:solidFill>
                              <a:srgbClr val="00206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𝟏𝟏𝟎</m:t>
                                </m:r>
                              </m:oMath>
                            </m:oMathPara>
                          </a14:m>
                          <a:endParaRPr lang="zh-CN" altLang="en-US" sz="16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kern="1200" smtClean="0">
                                        <a:solidFill>
                                          <a:srgbClr val="002060"/>
                                        </a:solidFill>
                                        <a:latin typeface="Cambria Math" panose="02040503050406030204" pitchFamily="18" charset="0"/>
                                        <a:ea typeface="+mn-ea"/>
                                        <a:cs typeface="+mn-cs"/>
                                      </a:rPr>
                                      <m:t>𝒎</m:t>
                                    </m:r>
                                  </m:e>
                                  <m:sub>
                                    <m:r>
                                      <a:rPr lang="en-US" altLang="zh-CN" sz="1600" b="1" i="1" kern="1200" smtClean="0">
                                        <a:solidFill>
                                          <a:srgbClr val="002060"/>
                                        </a:solidFill>
                                        <a:latin typeface="Cambria Math" panose="02040503050406030204" pitchFamily="18" charset="0"/>
                                        <a:ea typeface="+mn-ea"/>
                                        <a:cs typeface="+mn-cs"/>
                                      </a:rPr>
                                      <m:t>𝟔</m:t>
                                    </m:r>
                                  </m:sub>
                                </m:sSub>
                              </m:oMath>
                            </m:oMathPara>
                          </a14:m>
                          <a:endParaRPr lang="zh-CN" altLang="en-US" sz="16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6056">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i="1" kern="1200">
                            <a:solidFill>
                              <a:schemeClr val="accent6">
                                <a:lumMod val="50000"/>
                              </a:schemeClr>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kern="1200" smtClean="0">
                                    <a:solidFill>
                                      <a:srgbClr val="C00000"/>
                                    </a:solidFill>
                                    <a:latin typeface="Cambria Math" panose="02040503050406030204" pitchFamily="18" charset="0"/>
                                    <a:ea typeface="+mn-ea"/>
                                    <a:cs typeface="+mn-cs"/>
                                  </a:rPr>
                                  <m:t>𝟎𝟏𝟏</m:t>
                                </m:r>
                              </m:oMath>
                            </m:oMathPara>
                          </a14:m>
                          <a:endParaRPr lang="zh-CN" altLang="en-US" sz="16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kern="1200" smtClean="0">
                                        <a:solidFill>
                                          <a:srgbClr val="002060"/>
                                        </a:solidFill>
                                        <a:latin typeface="Cambria Math" panose="02040503050406030204" pitchFamily="18" charset="0"/>
                                        <a:ea typeface="+mn-ea"/>
                                        <a:cs typeface="+mn-cs"/>
                                      </a:rPr>
                                      <m:t>𝒎</m:t>
                                    </m:r>
                                  </m:e>
                                  <m:sub>
                                    <m:r>
                                      <a:rPr lang="en-US" altLang="zh-CN" sz="1600" b="1" i="1" kern="1200" smtClean="0">
                                        <a:solidFill>
                                          <a:srgbClr val="002060"/>
                                        </a:solidFill>
                                        <a:latin typeface="Cambria Math" panose="02040503050406030204" pitchFamily="18" charset="0"/>
                                        <a:ea typeface="+mn-ea"/>
                                        <a:cs typeface="+mn-cs"/>
                                      </a:rPr>
                                      <m:t>𝟑</m:t>
                                    </m:r>
                                  </m:sub>
                                </m:sSub>
                              </m:oMath>
                            </m:oMathPara>
                          </a14:m>
                          <a:endParaRPr lang="zh-CN" altLang="en-US" sz="1600" b="1" i="0"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i="1" kern="1200">
                            <a:solidFill>
                              <a:schemeClr val="accent6">
                                <a:lumMod val="50000"/>
                              </a:schemeClr>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kern="1200" smtClean="0">
                                    <a:solidFill>
                                      <a:srgbClr val="C00000"/>
                                    </a:solidFill>
                                    <a:latin typeface="Cambria Math" panose="02040503050406030204" pitchFamily="18" charset="0"/>
                                    <a:ea typeface="+mn-ea"/>
                                    <a:cs typeface="+mn-cs"/>
                                  </a:rPr>
                                  <m:t>𝟏𝟏𝟏</m:t>
                                </m:r>
                              </m:oMath>
                            </m:oMathPara>
                          </a14:m>
                          <a:endParaRPr lang="zh-CN" altLang="en-US" sz="16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kern="1200" smtClean="0">
                                        <a:solidFill>
                                          <a:srgbClr val="002060"/>
                                        </a:solidFill>
                                        <a:latin typeface="Cambria Math" panose="02040503050406030204" pitchFamily="18" charset="0"/>
                                        <a:ea typeface="+mn-ea"/>
                                        <a:cs typeface="+mn-cs"/>
                                      </a:rPr>
                                      <m:t>𝒎</m:t>
                                    </m:r>
                                  </m:e>
                                  <m:sub>
                                    <m:r>
                                      <a:rPr lang="en-US" altLang="zh-CN" sz="1600" b="1" i="1" kern="1200" smtClean="0">
                                        <a:solidFill>
                                          <a:srgbClr val="002060"/>
                                        </a:solidFill>
                                        <a:latin typeface="Cambria Math" panose="02040503050406030204" pitchFamily="18" charset="0"/>
                                        <a:ea typeface="+mn-ea"/>
                                        <a:cs typeface="+mn-cs"/>
                                      </a:rPr>
                                      <m:t>𝟕</m:t>
                                    </m:r>
                                  </m:sub>
                                </m:sSub>
                              </m:oMath>
                            </m:oMathPara>
                          </a14:m>
                          <a:endParaRPr lang="zh-CN" altLang="en-US" sz="16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bl>
              </a:graphicData>
            </a:graphic>
          </p:graphicFrame>
        </mc:Choice>
        <mc:Fallback xmlns="">
          <p:graphicFrame>
            <p:nvGraphicFramePr>
              <p:cNvPr id="11" name="表格 10"/>
              <p:cNvGraphicFramePr>
                <a:graphicFrameLocks noGrp="1"/>
              </p:cNvGraphicFramePr>
              <p:nvPr/>
            </p:nvGraphicFramePr>
            <p:xfrm>
              <a:off x="155689" y="4034819"/>
              <a:ext cx="5883299" cy="2222657"/>
            </p:xfrm>
            <a:graphic>
              <a:graphicData uri="http://schemas.openxmlformats.org/drawingml/2006/table">
                <a:tbl>
                  <a:tblPr firstRow="1">
                    <a:tableStyleId>{5C22544A-7EE6-4342-B048-85BDC9FD1C3A}</a:tableStyleId>
                  </a:tblPr>
                  <a:tblGrid>
                    <a:gridCol w="1440988"/>
                    <a:gridCol w="795637"/>
                    <a:gridCol w="702814"/>
                    <a:gridCol w="1531602"/>
                    <a:gridCol w="762486"/>
                    <a:gridCol w="649772"/>
                  </a:tblGrid>
                  <a:tr h="369570">
                    <a:tc gridSpan="6">
                      <a:txBody>
                        <a:bodyPr/>
                        <a:lstStyle/>
                        <a:p>
                          <a:endParaRPr lang="zh-CN"/>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hMerge="1">
                      <a:tcPr/>
                    </a:tc>
                    <a:tc hMerge="1">
                      <a:tcPr/>
                    </a:tc>
                    <a:tc hMerge="1">
                      <a:tcPr/>
                    </a:tc>
                    <a:tc hMerge="1">
                      <a:tcPr/>
                    </a:tc>
                    <a:tc hMerge="1">
                      <a:tcPr>
                        <a:solidFill>
                          <a:schemeClr val="accent6">
                            <a:lumMod val="50000"/>
                          </a:schemeClr>
                        </a:solidFill>
                      </a:tcPr>
                    </a:tc>
                  </a:tr>
                  <a:tr h="377580">
                    <a:tc>
                      <a:txBody>
                        <a:bodyPr/>
                        <a:lstStyle/>
                        <a:p>
                          <a:pPr algn="ctr">
                            <a:lnSpc>
                              <a:spcPts val="1800"/>
                            </a:lnSpc>
                          </a:pPr>
                          <a:r>
                            <a:rPr lang="zh-CN" altLang="en-US" sz="1800" b="1">
                              <a:solidFill>
                                <a:schemeClr val="accent4">
                                  <a:lumMod val="20000"/>
                                  <a:lumOff val="80000"/>
                                </a:schemeClr>
                              </a:solidFill>
                            </a:rPr>
                            <a:t>极小项</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编码</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名称</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极小项</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编码</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名称</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r>
                  <a:tr h="37782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r h="365760">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r h="36639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r h="365760">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2"/>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nvGraphicFramePr>
            <p:xfrm>
              <a:off x="6153014" y="4034818"/>
              <a:ext cx="5883299" cy="2222657"/>
            </p:xfrm>
            <a:graphic>
              <a:graphicData uri="http://schemas.openxmlformats.org/drawingml/2006/table">
                <a:tbl>
                  <a:tblPr firstRow="1">
                    <a:tableStyleId>{5C22544A-7EE6-4342-B048-85BDC9FD1C3A}</a:tableStyleId>
                  </a:tblPr>
                  <a:tblGrid>
                    <a:gridCol w="1440988"/>
                    <a:gridCol w="795637"/>
                    <a:gridCol w="702814"/>
                    <a:gridCol w="1531602"/>
                    <a:gridCol w="762486"/>
                    <a:gridCol w="649772"/>
                  </a:tblGrid>
                  <a:tr h="387236">
                    <a:tc gridSpan="6">
                      <a:txBody>
                        <a:bodyPr/>
                        <a:lstStyle/>
                        <a:p>
                          <a:pPr algn="ctr"/>
                          <a:r>
                            <a:rPr lang="zh-CN" altLang="en-US" sz="1800"/>
                            <a:t>含三个命题变量</a:t>
                          </a:r>
                          <a14:m>
                            <m:oMath xmlns:m="http://schemas.openxmlformats.org/officeDocument/2006/math">
                              <m:r>
                                <a:rPr lang="en-US" altLang="zh-CN" sz="1800" i="1" smtClean="0">
                                  <a:latin typeface="Cambria Math" panose="02040503050406030204" pitchFamily="18" charset="0"/>
                                </a:rPr>
                                <m:t>𝑝</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𝒒</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𝒓</m:t>
                              </m:r>
                            </m:oMath>
                          </a14:m>
                          <a:r>
                            <a:rPr lang="zh-CN" altLang="en-US" sz="1800"/>
                            <a:t>的</a:t>
                          </a:r>
                          <a:r>
                            <a:rPr lang="zh-CN" altLang="en-US" sz="1800" b="1" kern="1200">
                              <a:solidFill>
                                <a:srgbClr val="C00000"/>
                              </a:solidFill>
                              <a:latin typeface="+mn-lt"/>
                              <a:ea typeface="+mn-ea"/>
                              <a:cs typeface="+mn-cs"/>
                            </a:rPr>
                            <a:t>极大项</a:t>
                          </a:r>
                          <a:r>
                            <a:rPr lang="zh-CN" altLang="en-US" sz="1800"/>
                            <a:t>的编码</a:t>
                          </a:r>
                          <a:endParaRPr lang="zh-CN" altLang="en-US" sz="1800"/>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6">
                            <a:lumMod val="50000"/>
                          </a:schemeClr>
                        </a:solidFill>
                      </a:tcPr>
                    </a:tc>
                    <a:tc hMerge="1">
                      <a:tcPr/>
                    </a:tc>
                    <a:tc hMerge="1">
                      <a:tcPr/>
                    </a:tc>
                    <a:tc hMerge="1">
                      <a:tcPr/>
                    </a:tc>
                    <a:tc hMerge="1">
                      <a:tcPr/>
                    </a:tc>
                    <a:tc hMerge="1">
                      <a:tcPr>
                        <a:solidFill>
                          <a:schemeClr val="accent6">
                            <a:lumMod val="50000"/>
                          </a:schemeClr>
                        </a:solidFill>
                      </a:tcPr>
                    </a:tc>
                  </a:tr>
                  <a:tr h="373932">
                    <a:tc>
                      <a:txBody>
                        <a:bodyPr/>
                        <a:lstStyle/>
                        <a:p>
                          <a:pPr algn="ctr">
                            <a:lnSpc>
                              <a:spcPts val="1800"/>
                            </a:lnSpc>
                          </a:pPr>
                          <a:r>
                            <a:rPr lang="zh-CN" altLang="en-US" sz="1800" b="1">
                              <a:solidFill>
                                <a:schemeClr val="accent4">
                                  <a:lumMod val="20000"/>
                                  <a:lumOff val="80000"/>
                                </a:schemeClr>
                              </a:solidFill>
                            </a:rPr>
                            <a:t>极</a:t>
                          </a:r>
                          <a:r>
                            <a:rPr lang="zh-CN" altLang="en-US" sz="1800" b="1" kern="1200">
                              <a:solidFill>
                                <a:schemeClr val="accent4">
                                  <a:lumMod val="20000"/>
                                  <a:lumOff val="80000"/>
                                </a:schemeClr>
                              </a:solidFill>
                              <a:latin typeface="+mn-lt"/>
                              <a:ea typeface="+mn-ea"/>
                              <a:cs typeface="+mn-cs"/>
                            </a:rPr>
                            <a:t>大</a:t>
                          </a:r>
                          <a:r>
                            <a:rPr lang="zh-CN" altLang="en-US" sz="1800" b="1">
                              <a:solidFill>
                                <a:schemeClr val="accent4">
                                  <a:lumMod val="20000"/>
                                  <a:lumOff val="80000"/>
                                </a:schemeClr>
                              </a:solidFill>
                            </a:rPr>
                            <a:t>项</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编码</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名称</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极</a:t>
                          </a:r>
                          <a:r>
                            <a:rPr lang="zh-CN" altLang="en-US" sz="1800" b="1" kern="1200">
                              <a:solidFill>
                                <a:schemeClr val="accent4">
                                  <a:lumMod val="20000"/>
                                  <a:lumOff val="80000"/>
                                </a:schemeClr>
                              </a:solidFill>
                              <a:latin typeface="+mn-lt"/>
                              <a:ea typeface="+mn-ea"/>
                              <a:cs typeface="+mn-cs"/>
                            </a:rPr>
                            <a:t>大</a:t>
                          </a:r>
                          <a:r>
                            <a:rPr lang="zh-CN" altLang="en-US" sz="1800" b="1">
                              <a:solidFill>
                                <a:schemeClr val="accent4">
                                  <a:lumMod val="20000"/>
                                  <a:lumOff val="80000"/>
                                </a:schemeClr>
                              </a:solidFill>
                            </a:rPr>
                            <a:t>项</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编码</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名称</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r>
                  <a:tr h="373932">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𝟎𝟎𝟎</m:t>
                                </m:r>
                              </m:oMath>
                            </m:oMathPara>
                          </a14:m>
                          <a:endParaRPr lang="zh-CN" altLang="en-US" sz="16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𝑴</m:t>
                                    </m:r>
                                  </m:e>
                                  <m:sub>
                                    <m:r>
                                      <a:rPr lang="en-US" altLang="zh-CN" sz="1600" b="1" i="1" smtClean="0">
                                        <a:solidFill>
                                          <a:srgbClr val="002060"/>
                                        </a:solidFill>
                                        <a:latin typeface="Cambria Math" panose="02040503050406030204" pitchFamily="18" charset="0"/>
                                      </a:rPr>
                                      <m:t>𝟎</m:t>
                                    </m:r>
                                  </m:sub>
                                </m:sSub>
                              </m:oMath>
                            </m:oMathPara>
                          </a14:m>
                          <a:endParaRPr lang="zh-CN" altLang="en-US" sz="1600" b="1">
                            <a:solidFill>
                              <a:srgbClr val="00206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𝟏𝟎𝟎</m:t>
                                </m:r>
                              </m:oMath>
                            </m:oMathPara>
                          </a14:m>
                          <a:endParaRPr lang="zh-CN" altLang="en-US" sz="16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smtClean="0">
                                        <a:solidFill>
                                          <a:srgbClr val="002060"/>
                                        </a:solidFill>
                                        <a:latin typeface="Cambria Math" panose="02040503050406030204" pitchFamily="18" charset="0"/>
                                      </a:rPr>
                                      <m:t>𝑴</m:t>
                                    </m:r>
                                  </m:e>
                                  <m:sub>
                                    <m:r>
                                      <a:rPr lang="en-US" altLang="zh-CN" sz="1600" b="1" i="1" kern="1200" smtClean="0">
                                        <a:solidFill>
                                          <a:srgbClr val="002060"/>
                                        </a:solidFill>
                                        <a:latin typeface="Cambria Math" panose="02040503050406030204" pitchFamily="18" charset="0"/>
                                        <a:ea typeface="+mn-ea"/>
                                        <a:cs typeface="+mn-cs"/>
                                      </a:rPr>
                                      <m:t>𝟒</m:t>
                                    </m:r>
                                  </m:sub>
                                </m:sSub>
                              </m:oMath>
                            </m:oMathPara>
                          </a14:m>
                          <a:endParaRPr lang="zh-CN" altLang="en-US" sz="16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2519">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kern="1200" smtClean="0">
                                    <a:solidFill>
                                      <a:srgbClr val="C00000"/>
                                    </a:solidFill>
                                    <a:latin typeface="Cambria Math" panose="02040503050406030204" pitchFamily="18" charset="0"/>
                                    <a:ea typeface="+mn-ea"/>
                                    <a:cs typeface="+mn-cs"/>
                                  </a:rPr>
                                  <m:t>𝟎𝟎𝟏</m:t>
                                </m:r>
                              </m:oMath>
                            </m:oMathPara>
                          </a14:m>
                          <a:endParaRPr lang="zh-CN" altLang="en-US" sz="16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smtClean="0">
                                        <a:solidFill>
                                          <a:srgbClr val="002060"/>
                                        </a:solidFill>
                                        <a:latin typeface="Cambria Math" panose="02040503050406030204" pitchFamily="18" charset="0"/>
                                      </a:rPr>
                                      <m:t>𝑴</m:t>
                                    </m:r>
                                  </m:e>
                                  <m:sub>
                                    <m:r>
                                      <a:rPr lang="en-US" altLang="zh-CN" sz="1600" b="1" i="0" kern="1200" smtClean="0">
                                        <a:solidFill>
                                          <a:srgbClr val="002060"/>
                                        </a:solidFill>
                                        <a:latin typeface="Cambria Math" panose="02040503050406030204" pitchFamily="18" charset="0"/>
                                        <a:ea typeface="+mn-ea"/>
                                        <a:cs typeface="+mn-cs"/>
                                      </a:rPr>
                                      <m:t>𝟏</m:t>
                                    </m:r>
                                  </m:sub>
                                </m:sSub>
                              </m:oMath>
                            </m:oMathPara>
                          </a14:m>
                          <a:endParaRPr lang="zh-CN" altLang="en-US" sz="1600" b="1" i="0"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kern="1200" smtClean="0">
                                    <a:solidFill>
                                      <a:srgbClr val="C00000"/>
                                    </a:solidFill>
                                    <a:latin typeface="Cambria Math" panose="02040503050406030204" pitchFamily="18" charset="0"/>
                                    <a:ea typeface="+mn-ea"/>
                                    <a:cs typeface="+mn-cs"/>
                                  </a:rPr>
                                  <m:t>𝟏𝟎𝟏</m:t>
                                </m:r>
                              </m:oMath>
                            </m:oMathPara>
                          </a14:m>
                          <a:endParaRPr lang="zh-CN" altLang="en-US" sz="16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smtClean="0">
                                        <a:solidFill>
                                          <a:srgbClr val="002060"/>
                                        </a:solidFill>
                                        <a:latin typeface="Cambria Math" panose="02040503050406030204" pitchFamily="18" charset="0"/>
                                      </a:rPr>
                                      <m:t>𝑴</m:t>
                                    </m:r>
                                  </m:e>
                                  <m:sub>
                                    <m:r>
                                      <a:rPr lang="en-US" altLang="zh-CN" sz="1600" b="1" i="1" kern="1200" smtClean="0">
                                        <a:solidFill>
                                          <a:srgbClr val="002060"/>
                                        </a:solidFill>
                                        <a:latin typeface="Cambria Math" panose="02040503050406030204" pitchFamily="18" charset="0"/>
                                        <a:ea typeface="+mn-ea"/>
                                        <a:cs typeface="+mn-cs"/>
                                      </a:rPr>
                                      <m:t>𝟓</m:t>
                                    </m:r>
                                  </m:sub>
                                </m:sSub>
                              </m:oMath>
                            </m:oMathPara>
                          </a14:m>
                          <a:endParaRPr lang="zh-CN" altLang="en-US" sz="16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2519">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𝟎𝟏𝟎</m:t>
                                </m:r>
                              </m:oMath>
                            </m:oMathPara>
                          </a14:m>
                          <a:endParaRPr lang="zh-CN" altLang="en-US" sz="16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002060"/>
                                        </a:solidFill>
                                        <a:latin typeface="Cambria Math" panose="02040503050406030204" pitchFamily="18" charset="0"/>
                                      </a:rPr>
                                    </m:ctrlPr>
                                  </m:sSubPr>
                                  <m:e>
                                    <m:r>
                                      <a:rPr lang="en-US" altLang="zh-CN" sz="1600" b="1" i="1" smtClean="0">
                                        <a:solidFill>
                                          <a:srgbClr val="002060"/>
                                        </a:solidFill>
                                        <a:latin typeface="Cambria Math" panose="02040503050406030204" pitchFamily="18" charset="0"/>
                                      </a:rPr>
                                      <m:t>𝑴</m:t>
                                    </m:r>
                                  </m:e>
                                  <m:sub>
                                    <m:r>
                                      <a:rPr lang="en-US" altLang="zh-CN" sz="1600" b="1" i="1" smtClean="0">
                                        <a:solidFill>
                                          <a:srgbClr val="002060"/>
                                        </a:solidFill>
                                        <a:latin typeface="Cambria Math" panose="02040503050406030204" pitchFamily="18" charset="0"/>
                                      </a:rPr>
                                      <m:t>𝟐</m:t>
                                    </m:r>
                                  </m:sub>
                                </m:sSub>
                              </m:oMath>
                            </m:oMathPara>
                          </a14:m>
                          <a:endParaRPr lang="zh-CN" altLang="en-US" sz="1600" b="1">
                            <a:solidFill>
                              <a:srgbClr val="00206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marR="0" lvl="0" indent="0" algn="l" defTabSz="914400" rtl="0" eaLnBrk="1" fontAlgn="auto" latinLnBrk="0" hangingPunct="1">
                            <a:lnSpc>
                              <a:spcPts val="18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a:solidFill>
                              <a:schemeClr val="accent6">
                                <a:lumMod val="50000"/>
                              </a:schemeClr>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𝟏𝟏𝟎</m:t>
                                </m:r>
                              </m:oMath>
                            </m:oMathPara>
                          </a14:m>
                          <a:endParaRPr lang="zh-CN" altLang="en-US" sz="1600" b="1">
                            <a:solidFill>
                              <a:srgbClr val="C00000"/>
                            </a:solidFill>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smtClean="0">
                                        <a:solidFill>
                                          <a:srgbClr val="002060"/>
                                        </a:solidFill>
                                        <a:latin typeface="Cambria Math" panose="02040503050406030204" pitchFamily="18" charset="0"/>
                                      </a:rPr>
                                      <m:t>𝑴</m:t>
                                    </m:r>
                                  </m:e>
                                  <m:sub>
                                    <m:r>
                                      <a:rPr lang="en-US" altLang="zh-CN" sz="1600" b="1" i="1" kern="1200" smtClean="0">
                                        <a:solidFill>
                                          <a:srgbClr val="002060"/>
                                        </a:solidFill>
                                        <a:latin typeface="Cambria Math" panose="02040503050406030204" pitchFamily="18" charset="0"/>
                                        <a:ea typeface="+mn-ea"/>
                                        <a:cs typeface="+mn-cs"/>
                                      </a:rPr>
                                      <m:t>𝟔</m:t>
                                    </m:r>
                                  </m:sub>
                                </m:sSub>
                              </m:oMath>
                            </m:oMathPara>
                          </a14:m>
                          <a:endParaRPr lang="zh-CN" altLang="en-US" sz="16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r h="362519">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i="1" kern="1200">
                            <a:solidFill>
                              <a:schemeClr val="accent6">
                                <a:lumMod val="50000"/>
                              </a:schemeClr>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kern="1200" smtClean="0">
                                    <a:solidFill>
                                      <a:srgbClr val="C00000"/>
                                    </a:solidFill>
                                    <a:latin typeface="Cambria Math" panose="02040503050406030204" pitchFamily="18" charset="0"/>
                                    <a:ea typeface="+mn-ea"/>
                                    <a:cs typeface="+mn-cs"/>
                                  </a:rPr>
                                  <m:t>𝟎𝟏𝟏</m:t>
                                </m:r>
                              </m:oMath>
                            </m:oMathPara>
                          </a14:m>
                          <a:endParaRPr lang="zh-CN" altLang="en-US" sz="16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smtClean="0">
                                        <a:solidFill>
                                          <a:srgbClr val="002060"/>
                                        </a:solidFill>
                                        <a:latin typeface="Cambria Math" panose="02040503050406030204" pitchFamily="18" charset="0"/>
                                      </a:rPr>
                                      <m:t>𝑴</m:t>
                                    </m:r>
                                  </m:e>
                                  <m:sub>
                                    <m:r>
                                      <a:rPr lang="en-US" altLang="zh-CN" sz="1600" b="1" i="1" kern="1200" smtClean="0">
                                        <a:solidFill>
                                          <a:srgbClr val="002060"/>
                                        </a:solidFill>
                                        <a:latin typeface="Cambria Math" panose="02040503050406030204" pitchFamily="18" charset="0"/>
                                        <a:ea typeface="+mn-ea"/>
                                        <a:cs typeface="+mn-cs"/>
                                      </a:rPr>
                                      <m:t>𝟑</m:t>
                                    </m:r>
                                  </m:sub>
                                </m:sSub>
                              </m:oMath>
                            </m:oMathPara>
                          </a14:m>
                          <a:endParaRPr lang="zh-CN" altLang="en-US" sz="1600" b="1" i="0"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oMath>
                            </m:oMathPara>
                          </a14:m>
                          <a:endParaRPr lang="zh-CN" altLang="en-US" sz="1600" b="1" i="1" kern="1200">
                            <a:solidFill>
                              <a:schemeClr val="accent6">
                                <a:lumMod val="50000"/>
                              </a:schemeClr>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r>
                                  <a:rPr lang="en-US" altLang="zh-CN" sz="1600" b="1" i="1" kern="1200" smtClean="0">
                                    <a:solidFill>
                                      <a:srgbClr val="C00000"/>
                                    </a:solidFill>
                                    <a:latin typeface="Cambria Math" panose="02040503050406030204" pitchFamily="18" charset="0"/>
                                    <a:ea typeface="+mn-ea"/>
                                    <a:cs typeface="+mn-cs"/>
                                  </a:rPr>
                                  <m:t>𝟏𝟏𝟏</m:t>
                                </m:r>
                              </m:oMath>
                            </m:oMathPara>
                          </a14:m>
                          <a:endParaRPr lang="zh-CN" altLang="en-US" sz="1600" b="1" i="0" kern="1200">
                            <a:solidFill>
                              <a:srgbClr val="C0000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c>
                      <a:txBody>
                        <a:bodyPr/>
                        <a:lstStyle/>
                        <a:p>
                          <a:pPr marL="0" algn="l" defTabSz="914400" rtl="0" eaLnBrk="1" latinLnBrk="0" hangingPunct="1">
                            <a:lnSpc>
                              <a:spcPts val="1800"/>
                            </a:lnSpc>
                          </a:pPr>
                          <a14:m>
                            <m:oMathPara xmlns:m="http://schemas.openxmlformats.org/officeDocument/2006/math">
                              <m:oMathParaPr>
                                <m:jc m:val="centerGroup"/>
                              </m:oMathParaPr>
                              <m:oMath xmlns:m="http://schemas.openxmlformats.org/officeDocument/2006/math">
                                <m:sSub>
                                  <m:sSubPr>
                                    <m:ctrlPr>
                                      <a:rPr lang="en-US" altLang="zh-CN" sz="1600" b="1" i="1" kern="1200" smtClean="0">
                                        <a:solidFill>
                                          <a:srgbClr val="002060"/>
                                        </a:solidFill>
                                        <a:latin typeface="Cambria Math" panose="02040503050406030204" pitchFamily="18" charset="0"/>
                                        <a:ea typeface="+mn-ea"/>
                                        <a:cs typeface="+mn-cs"/>
                                      </a:rPr>
                                    </m:ctrlPr>
                                  </m:sSubPr>
                                  <m:e>
                                    <m:r>
                                      <a:rPr lang="en-US" altLang="zh-CN" sz="1600" b="1" i="1" smtClean="0">
                                        <a:solidFill>
                                          <a:srgbClr val="002060"/>
                                        </a:solidFill>
                                        <a:latin typeface="Cambria Math" panose="02040503050406030204" pitchFamily="18" charset="0"/>
                                      </a:rPr>
                                      <m:t>𝑴</m:t>
                                    </m:r>
                                  </m:e>
                                  <m:sub>
                                    <m:r>
                                      <a:rPr lang="en-US" altLang="zh-CN" sz="1600" b="1" i="1" kern="1200" smtClean="0">
                                        <a:solidFill>
                                          <a:srgbClr val="002060"/>
                                        </a:solidFill>
                                        <a:latin typeface="Cambria Math" panose="02040503050406030204" pitchFamily="18" charset="0"/>
                                        <a:ea typeface="+mn-ea"/>
                                        <a:cs typeface="+mn-cs"/>
                                      </a:rPr>
                                      <m:t>𝟕</m:t>
                                    </m:r>
                                  </m:sub>
                                </m:sSub>
                              </m:oMath>
                            </m:oMathPara>
                          </a14:m>
                          <a:endParaRPr lang="zh-CN" altLang="en-US" sz="1600" b="1" i="1" kern="1200">
                            <a:solidFill>
                              <a:srgbClr val="002060"/>
                            </a:solidFill>
                            <a:latin typeface="Cambria Math" panose="02040503050406030204" pitchFamily="18" charset="0"/>
                            <a:ea typeface="+mn-ea"/>
                            <a:cs typeface="+mn-cs"/>
                          </a:endParaRPr>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20000"/>
                            <a:lumOff val="80000"/>
                            <a:alpha val="50000"/>
                          </a:schemeClr>
                        </a:solidFill>
                      </a:tcPr>
                    </a:tc>
                  </a:tr>
                </a:tbl>
              </a:graphicData>
            </a:graphic>
          </p:graphicFrame>
        </mc:Choice>
        <mc:Fallback xmlns="">
          <p:graphicFrame>
            <p:nvGraphicFramePr>
              <p:cNvPr id="12" name="表格 11"/>
              <p:cNvGraphicFramePr>
                <a:graphicFrameLocks noGrp="1"/>
              </p:cNvGraphicFramePr>
              <p:nvPr/>
            </p:nvGraphicFramePr>
            <p:xfrm>
              <a:off x="6153014" y="4034818"/>
              <a:ext cx="5883299" cy="2222657"/>
            </p:xfrm>
            <a:graphic>
              <a:graphicData uri="http://schemas.openxmlformats.org/drawingml/2006/table">
                <a:tbl>
                  <a:tblPr firstRow="1">
                    <a:tableStyleId>{5C22544A-7EE6-4342-B048-85BDC9FD1C3A}</a:tableStyleId>
                  </a:tblPr>
                  <a:tblGrid>
                    <a:gridCol w="1440988"/>
                    <a:gridCol w="795637"/>
                    <a:gridCol w="702814"/>
                    <a:gridCol w="1531602"/>
                    <a:gridCol w="762486"/>
                    <a:gridCol w="649772"/>
                  </a:tblGrid>
                  <a:tr h="387350">
                    <a:tc gridSpan="6">
                      <a:txBody>
                        <a:bodyPr/>
                        <a:lstStyle/>
                        <a:p>
                          <a:endParaRPr lang="zh-CN"/>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hMerge="1">
                      <a:tcPr/>
                    </a:tc>
                    <a:tc hMerge="1">
                      <a:tcPr/>
                    </a:tc>
                    <a:tc hMerge="1">
                      <a:tcPr/>
                    </a:tc>
                    <a:tc hMerge="1">
                      <a:tcPr/>
                    </a:tc>
                    <a:tc hMerge="1">
                      <a:tcPr>
                        <a:solidFill>
                          <a:schemeClr val="accent6">
                            <a:lumMod val="50000"/>
                          </a:schemeClr>
                        </a:solidFill>
                      </a:tcPr>
                    </a:tc>
                  </a:tr>
                  <a:tr h="373932">
                    <a:tc>
                      <a:txBody>
                        <a:bodyPr/>
                        <a:lstStyle/>
                        <a:p>
                          <a:pPr algn="ctr">
                            <a:lnSpc>
                              <a:spcPts val="1800"/>
                            </a:lnSpc>
                          </a:pPr>
                          <a:r>
                            <a:rPr lang="zh-CN" altLang="en-US" sz="1800" b="1">
                              <a:solidFill>
                                <a:schemeClr val="accent4">
                                  <a:lumMod val="20000"/>
                                  <a:lumOff val="80000"/>
                                </a:schemeClr>
                              </a:solidFill>
                            </a:rPr>
                            <a:t>极</a:t>
                          </a:r>
                          <a:r>
                            <a:rPr lang="zh-CN" altLang="en-US" sz="1800" b="1" kern="1200">
                              <a:solidFill>
                                <a:schemeClr val="accent4">
                                  <a:lumMod val="20000"/>
                                  <a:lumOff val="80000"/>
                                </a:schemeClr>
                              </a:solidFill>
                              <a:latin typeface="+mn-lt"/>
                              <a:ea typeface="+mn-ea"/>
                              <a:cs typeface="+mn-cs"/>
                            </a:rPr>
                            <a:t>大</a:t>
                          </a:r>
                          <a:r>
                            <a:rPr lang="zh-CN" altLang="en-US" sz="1800" b="1">
                              <a:solidFill>
                                <a:schemeClr val="accent4">
                                  <a:lumMod val="20000"/>
                                  <a:lumOff val="80000"/>
                                </a:schemeClr>
                              </a:solidFill>
                            </a:rPr>
                            <a:t>项</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编码</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名称</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极</a:t>
                          </a:r>
                          <a:r>
                            <a:rPr lang="zh-CN" altLang="en-US" sz="1800" b="1" kern="1200">
                              <a:solidFill>
                                <a:schemeClr val="accent4">
                                  <a:lumMod val="20000"/>
                                  <a:lumOff val="80000"/>
                                </a:schemeClr>
                              </a:solidFill>
                              <a:latin typeface="+mn-lt"/>
                              <a:ea typeface="+mn-ea"/>
                              <a:cs typeface="+mn-cs"/>
                            </a:rPr>
                            <a:t>大</a:t>
                          </a:r>
                          <a:r>
                            <a:rPr lang="zh-CN" altLang="en-US" sz="1800" b="1">
                              <a:solidFill>
                                <a:schemeClr val="accent4">
                                  <a:lumMod val="20000"/>
                                  <a:lumOff val="80000"/>
                                </a:schemeClr>
                              </a:solidFill>
                            </a:rPr>
                            <a:t>项</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编码</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c>
                      <a:txBody>
                        <a:bodyPr/>
                        <a:lstStyle/>
                        <a:p>
                          <a:pPr algn="ctr">
                            <a:lnSpc>
                              <a:spcPts val="1800"/>
                            </a:lnSpc>
                          </a:pPr>
                          <a:r>
                            <a:rPr lang="zh-CN" altLang="en-US" sz="1800" b="1">
                              <a:solidFill>
                                <a:schemeClr val="accent4">
                                  <a:lumMod val="20000"/>
                                  <a:lumOff val="80000"/>
                                </a:schemeClr>
                              </a:solidFill>
                            </a:rPr>
                            <a:t>名称</a:t>
                          </a:r>
                          <a:endParaRPr lang="zh-CN" altLang="en-US" sz="1800" b="1">
                            <a:solidFill>
                              <a:schemeClr val="accent4">
                                <a:lumMod val="20000"/>
                                <a:lumOff val="80000"/>
                              </a:schemeClr>
                            </a:solidFill>
                          </a:endParaRPr>
                        </a:p>
                      </a:txBody>
                      <a:tcPr anchor="b">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solidFill>
                          <a:schemeClr val="accent2">
                            <a:lumMod val="50000"/>
                          </a:schemeClr>
                        </a:solidFill>
                      </a:tcPr>
                    </a:tc>
                  </a:tr>
                  <a:tr h="37401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r h="361950">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r h="36258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r h="362585">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c>
                      <a:txBody>
                        <a:bodyPr/>
                        <a:lstStyle/>
                        <a:p>
                          <a:endParaRPr lang="zh-CN"/>
                        </a:p>
                      </a:txBody>
                      <a:tcPr anchor="ctr">
                        <a:lnL w="12700" cap="flat" cmpd="sng" algn="ctr">
                          <a:solidFill>
                            <a:schemeClr val="accent2">
                              <a:lumMod val="40000"/>
                              <a:lumOff val="60000"/>
                            </a:schemeClr>
                          </a:solidFill>
                          <a:prstDash val="solid"/>
                          <a:round/>
                          <a:headEnd type="none" w="med" len="med"/>
                          <a:tailEnd type="none" w="med" len="med"/>
                        </a:lnL>
                        <a:lnR w="12700" cap="flat" cmpd="sng" algn="ctr">
                          <a:solidFill>
                            <a:schemeClr val="accent2">
                              <a:lumMod val="40000"/>
                              <a:lumOff val="60000"/>
                            </a:schemeClr>
                          </a:solidFill>
                          <a:prstDash val="solid"/>
                          <a:round/>
                          <a:headEnd type="none" w="med" len="med"/>
                          <a:tailEnd type="none" w="med" len="med"/>
                        </a:lnR>
                        <a:lnT w="12700" cap="flat" cmpd="sng" algn="ctr">
                          <a:solidFill>
                            <a:schemeClr val="accent2">
                              <a:lumMod val="40000"/>
                              <a:lumOff val="60000"/>
                            </a:schemeClr>
                          </a:solidFill>
                          <a:prstDash val="solid"/>
                          <a:round/>
                          <a:headEnd type="none" w="med" len="med"/>
                          <a:tailEnd type="none" w="med" len="med"/>
                        </a:lnT>
                        <a:lnB w="12700" cap="flat" cmpd="sng" algn="ctr">
                          <a:solidFill>
                            <a:schemeClr val="accent2">
                              <a:lumMod val="40000"/>
                              <a:lumOff val="60000"/>
                            </a:schemeClr>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mc:Choice xmlns:a14="http://schemas.microsoft.com/office/drawing/2010/main" Requires="a14">
          <p:sp>
            <p:nvSpPr>
              <p:cNvPr id="13" name="文本框 12"/>
              <p:cNvSpPr txBox="1"/>
              <p:nvPr/>
            </p:nvSpPr>
            <p:spPr>
              <a:xfrm>
                <a:off x="6492900" y="1155648"/>
                <a:ext cx="5203526" cy="2693045"/>
              </a:xfrm>
              <a:prstGeom prst="rect">
                <a:avLst/>
              </a:prstGeom>
              <a:solidFill>
                <a:schemeClr val="accent5">
                  <a:lumMod val="20000"/>
                  <a:lumOff val="80000"/>
                </a:schemeClr>
              </a:solidFill>
            </p:spPr>
            <p:txBody>
              <a:bodyPr wrap="square" rtlCol="0">
                <a:spAutoFit/>
              </a:bodyPr>
              <a:lstStyle/>
              <a:p>
                <a:pPr algn="ctr">
                  <a:spcBef>
                    <a:spcPts val="600"/>
                  </a:spcBef>
                  <a:spcAft>
                    <a:spcPts val="1200"/>
                  </a:spcAft>
                </a:pPr>
                <a:r>
                  <a:rPr lang="zh-CN" altLang="en-US" sz="2400" b="1">
                    <a:solidFill>
                      <a:srgbClr val="C00000"/>
                    </a:solidFill>
                  </a:rPr>
                  <a:t>极大项</a:t>
                </a:r>
                <a:r>
                  <a:rPr lang="zh-CN" altLang="en-US" sz="2400" b="1">
                    <a:solidFill>
                      <a:schemeClr val="accent6">
                        <a:lumMod val="50000"/>
                      </a:schemeClr>
                    </a:solidFill>
                  </a:rPr>
                  <a:t>的编码</a:t>
                </a:r>
                <a:endParaRPr lang="en-US" altLang="zh-CN" sz="2000" b="1">
                  <a:solidFill>
                    <a:schemeClr val="accent6">
                      <a:lumMod val="50000"/>
                    </a:schemeClr>
                  </a:solidFill>
                </a:endParaRPr>
              </a:p>
              <a:p>
                <a:pPr marL="285750" indent="-285750">
                  <a:spcBef>
                    <a:spcPts val="12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含有第</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𝒊</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个</a:t>
                </a:r>
                <a:r>
                  <a:rPr lang="zh-CN" altLang="en-US" sz="2000" b="1">
                    <a:solidFill>
                      <a:srgbClr val="C00000"/>
                    </a:solidFill>
                    <a:latin typeface="黑体" panose="02010609060101010101" pitchFamily="49" charset="-122"/>
                    <a:ea typeface="黑体" panose="02010609060101010101" pitchFamily="49" charset="-122"/>
                  </a:rPr>
                  <a:t>命题变量本身</a:t>
                </a:r>
                <a:r>
                  <a:rPr lang="zh-CN" altLang="en-US" sz="2000" b="1">
                    <a:solidFill>
                      <a:schemeClr val="accent6">
                        <a:lumMod val="50000"/>
                      </a:schemeClr>
                    </a:solidFill>
                    <a:latin typeface="宋体" panose="02010600030101010101" pitchFamily="2" charset="-122"/>
                    <a:ea typeface="宋体" panose="02010600030101010101" pitchFamily="2" charset="-122"/>
                  </a:rPr>
                  <a:t>则第</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𝒊</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位</a:t>
                </a:r>
                <a:r>
                  <a:rPr lang="zh-CN" altLang="en-US" sz="2000" b="1">
                    <a:solidFill>
                      <a:srgbClr val="C00000"/>
                    </a:solidFill>
                    <a:latin typeface="黑体" panose="02010609060101010101" pitchFamily="49" charset="-122"/>
                    <a:ea typeface="黑体" panose="02010609060101010101" pitchFamily="49" charset="-122"/>
                  </a:rPr>
                  <a:t>编码为</a:t>
                </a:r>
                <a14:m>
                  <m:oMath xmlns:m="http://schemas.openxmlformats.org/officeDocument/2006/math">
                    <m:r>
                      <a:rPr lang="en-US" altLang="zh-CN" sz="2000" b="1">
                        <a:solidFill>
                          <a:srgbClr val="C00000"/>
                        </a:solidFill>
                        <a:latin typeface="Cambria Math" panose="02040503050406030204" pitchFamily="18" charset="0"/>
                        <a:ea typeface="黑体" panose="02010609060101010101" pitchFamily="49" charset="-122"/>
                      </a:rPr>
                      <m:t>𝟎</m:t>
                    </m:r>
                  </m:oMath>
                </a14:m>
                <a:endParaRPr lang="en-US" altLang="zh-CN" sz="2000" b="1">
                  <a:solidFill>
                    <a:srgbClr val="C00000"/>
                  </a:solidFill>
                  <a:latin typeface="黑体" panose="02010609060101010101" pitchFamily="49" charset="-122"/>
                  <a:ea typeface="黑体" panose="02010609060101010101" pitchFamily="49" charset="-122"/>
                </a:endParaRPr>
              </a:p>
              <a:p>
                <a:pPr marL="285750" indent="-285750">
                  <a:spcBef>
                    <a:spcPts val="12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含有第</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𝒊</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个</a:t>
                </a:r>
                <a:r>
                  <a:rPr lang="zh-CN" altLang="en-US" sz="2000" b="1">
                    <a:solidFill>
                      <a:srgbClr val="C00000"/>
                    </a:solidFill>
                    <a:latin typeface="黑体" panose="02010609060101010101" pitchFamily="49" charset="-122"/>
                    <a:ea typeface="黑体" panose="02010609060101010101" pitchFamily="49" charset="-122"/>
                  </a:rPr>
                  <a:t>命题变量的否定</a:t>
                </a:r>
                <a:r>
                  <a:rPr lang="zh-CN" altLang="en-US" sz="2000" b="1">
                    <a:solidFill>
                      <a:schemeClr val="accent6">
                        <a:lumMod val="50000"/>
                      </a:schemeClr>
                    </a:solidFill>
                    <a:latin typeface="宋体" panose="02010600030101010101" pitchFamily="2" charset="-122"/>
                    <a:ea typeface="宋体" panose="02010600030101010101" pitchFamily="2" charset="-122"/>
                  </a:rPr>
                  <a:t>则第</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𝒊</m:t>
                    </m:r>
                  </m:oMath>
                </a14:m>
                <a:r>
                  <a:rPr lang="zh-CN" altLang="en-US" sz="2000" b="1">
                    <a:solidFill>
                      <a:schemeClr val="accent6">
                        <a:lumMod val="50000"/>
                      </a:schemeClr>
                    </a:solidFill>
                    <a:latin typeface="宋体" panose="02010600030101010101" pitchFamily="2" charset="-122"/>
                    <a:ea typeface="宋体" panose="02010600030101010101" pitchFamily="2" charset="-122"/>
                  </a:rPr>
                  <a:t>位</a:t>
                </a:r>
                <a:r>
                  <a:rPr lang="zh-CN" altLang="en-US" sz="2000" b="1">
                    <a:solidFill>
                      <a:srgbClr val="C00000"/>
                    </a:solidFill>
                    <a:latin typeface="黑体" panose="02010609060101010101" pitchFamily="49" charset="-122"/>
                    <a:ea typeface="黑体" panose="02010609060101010101" pitchFamily="49" charset="-122"/>
                  </a:rPr>
                  <a:t>编码为</a:t>
                </a:r>
                <a14:m>
                  <m:oMath xmlns:m="http://schemas.openxmlformats.org/officeDocument/2006/math">
                    <m:r>
                      <a:rPr lang="en-US" altLang="zh-CN" sz="2000" b="1">
                        <a:solidFill>
                          <a:srgbClr val="C00000"/>
                        </a:solidFill>
                        <a:latin typeface="Cambria Math" panose="02040503050406030204" pitchFamily="18" charset="0"/>
                        <a:ea typeface="黑体" panose="02010609060101010101" pitchFamily="49" charset="-122"/>
                      </a:rPr>
                      <m:t>𝟏</m:t>
                    </m:r>
                  </m:oMath>
                </a14:m>
                <a:endParaRPr lang="en-US" altLang="zh-CN" sz="2000" b="1">
                  <a:solidFill>
                    <a:srgbClr val="C00000"/>
                  </a:solidFill>
                  <a:latin typeface="黑体" panose="02010609060101010101" pitchFamily="49" charset="-122"/>
                  <a:ea typeface="黑体" panose="02010609060101010101" pitchFamily="49" charset="-122"/>
                </a:endParaRPr>
              </a:p>
              <a:p>
                <a:pPr marL="285750" indent="-285750">
                  <a:spcBef>
                    <a:spcPts val="12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是</a:t>
                </a:r>
                <a:r>
                  <a:rPr lang="zh-CN" altLang="en-US" sz="2000" b="1">
                    <a:solidFill>
                      <a:srgbClr val="C00000"/>
                    </a:solidFill>
                    <a:latin typeface="黑体" panose="02010609060101010101" pitchFamily="49" charset="-122"/>
                    <a:ea typeface="黑体" panose="02010609060101010101" pitchFamily="49" charset="-122"/>
                  </a:rPr>
                  <a:t>使得其真值为</a:t>
                </a:r>
                <a14:m>
                  <m:oMath xmlns:m="http://schemas.openxmlformats.org/officeDocument/2006/math">
                    <m:r>
                      <a:rPr lang="en-US" altLang="zh-CN" sz="2000" b="1">
                        <a:solidFill>
                          <a:srgbClr val="C00000"/>
                        </a:solidFill>
                        <a:latin typeface="Cambria Math" panose="02040503050406030204" pitchFamily="18" charset="0"/>
                        <a:ea typeface="黑体" panose="02010609060101010101" pitchFamily="49" charset="-122"/>
                      </a:rPr>
                      <m:t>𝟎</m:t>
                    </m:r>
                  </m:oMath>
                </a14:m>
                <a:r>
                  <a:rPr lang="zh-CN" altLang="en-US" sz="2000" b="1">
                    <a:solidFill>
                      <a:schemeClr val="accent6">
                        <a:lumMod val="50000"/>
                      </a:schemeClr>
                    </a:solidFill>
                    <a:latin typeface="宋体" panose="02010600030101010101" pitchFamily="2" charset="-122"/>
                    <a:ea typeface="宋体" panose="02010600030101010101" pitchFamily="2" charset="-122"/>
                  </a:rPr>
                  <a:t>的唯一真值赋值方式</a:t>
                </a:r>
                <a:endParaRPr lang="en-US" altLang="zh-CN" sz="2000" b="1">
                  <a:solidFill>
                    <a:schemeClr val="accent6">
                      <a:lumMod val="50000"/>
                    </a:schemeClr>
                  </a:solidFill>
                  <a:latin typeface="宋体" panose="02010600030101010101" pitchFamily="2" charset="-122"/>
                  <a:ea typeface="宋体" panose="02010600030101010101" pitchFamily="2" charset="-122"/>
                  <a:cs typeface="Arial" panose="020B0604020202020204" pitchFamily="34" charset="0"/>
                </a:endParaRPr>
              </a:p>
              <a:p>
                <a:pPr marL="285750" indent="-285750">
                  <a:spcBef>
                    <a:spcPts val="12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分别使用</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𝑴</m:t>
                        </m:r>
                      </m:e>
                      <m:sub>
                        <m:r>
                          <a:rPr lang="en-US" altLang="zh-CN" sz="2000" b="1" i="1">
                            <a:solidFill>
                              <a:schemeClr val="accent6">
                                <a:lumMod val="50000"/>
                              </a:schemeClr>
                            </a:solidFill>
                            <a:latin typeface="Cambria Math" panose="02040503050406030204" pitchFamily="18" charset="0"/>
                            <a:ea typeface="楷体" panose="02010609060101010101" pitchFamily="49" charset="-122"/>
                          </a:rPr>
                          <m:t>𝟎</m:t>
                        </m:r>
                      </m:sub>
                    </m:sSub>
                    <m:r>
                      <a:rPr lang="en-US" altLang="zh-CN" sz="2000" b="1" i="1">
                        <a:solidFill>
                          <a:schemeClr val="accent6">
                            <a:lumMod val="50000"/>
                          </a:schemeClr>
                        </a:solidFill>
                        <a:latin typeface="Cambria Math" panose="02040503050406030204" pitchFamily="18" charset="0"/>
                        <a:ea typeface="楷体" panose="02010609060101010101" pitchFamily="49" charset="-122"/>
                      </a:rPr>
                      <m:t>, </m:t>
                    </m:r>
                    <m:sSub>
                      <m:sSubPr>
                        <m:ctrlPr>
                          <a:rPr lang="en-US" altLang="zh-CN" sz="20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a:solidFill>
                              <a:schemeClr val="accent6">
                                <a:lumMod val="50000"/>
                              </a:schemeClr>
                            </a:solidFill>
                            <a:latin typeface="Cambria Math" panose="02040503050406030204" pitchFamily="18" charset="0"/>
                            <a:ea typeface="楷体" panose="02010609060101010101" pitchFamily="49" charset="-122"/>
                          </a:rPr>
                          <m:t>𝑴</m:t>
                        </m:r>
                      </m:e>
                      <m:sub>
                        <m:r>
                          <a:rPr lang="en-US" altLang="zh-CN" sz="2000" b="1" i="1">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2000" b="1" i="1">
                        <a:solidFill>
                          <a:schemeClr val="accent6">
                            <a:lumMod val="50000"/>
                          </a:schemeClr>
                        </a:solidFill>
                        <a:latin typeface="Cambria Math" panose="02040503050406030204" pitchFamily="18" charset="0"/>
                        <a:ea typeface="楷体" panose="02010609060101010101" pitchFamily="49" charset="-122"/>
                      </a:rPr>
                      <m:t>, ⋯, </m:t>
                    </m:r>
                    <m:sSub>
                      <m:sSubPr>
                        <m:ctrlPr>
                          <a:rPr lang="en-US" altLang="zh-CN" sz="20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a:solidFill>
                              <a:schemeClr val="accent6">
                                <a:lumMod val="50000"/>
                              </a:schemeClr>
                            </a:solidFill>
                            <a:latin typeface="Cambria Math" panose="02040503050406030204" pitchFamily="18" charset="0"/>
                            <a:ea typeface="楷体" panose="02010609060101010101" pitchFamily="49" charset="-122"/>
                          </a:rPr>
                          <m:t>𝑴</m:t>
                        </m:r>
                      </m:e>
                      <m:sub>
                        <m:sSup>
                          <m:sSupPr>
                            <m:ctrlPr>
                              <a:rPr lang="en-US" altLang="zh-CN" sz="2000" b="1" i="1" smtClean="0">
                                <a:solidFill>
                                  <a:schemeClr val="accent6">
                                    <a:lumMod val="50000"/>
                                  </a:schemeClr>
                                </a:solidFill>
                                <a:latin typeface="Cambria Math" panose="02040503050406030204" pitchFamily="18" charset="0"/>
                                <a:ea typeface="楷体" panose="02010609060101010101" pitchFamily="49" charset="-122"/>
                              </a:rPr>
                            </m:ctrlPr>
                          </m:sSup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𝟐</m:t>
                            </m:r>
                          </m:e>
                          <m:sup>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𝒏</m:t>
                            </m:r>
                          </m:sup>
                        </m:sSup>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𝟏</m:t>
                        </m:r>
                      </m:sub>
                    </m:sSub>
                  </m:oMath>
                </a14:m>
                <a:r>
                  <a:rPr lang="zh-CN" altLang="en-US" sz="2000" b="1">
                    <a:solidFill>
                      <a:schemeClr val="accent6">
                        <a:lumMod val="50000"/>
                      </a:schemeClr>
                    </a:solidFill>
                    <a:latin typeface="宋体" panose="02010600030101010101" pitchFamily="2" charset="-122"/>
                    <a:ea typeface="宋体" panose="02010600030101010101" pitchFamily="2" charset="-122"/>
                  </a:rPr>
                  <a:t>命名</a:t>
                </a:r>
                <a:endParaRPr lang="zh-CN" altLang="en-US" sz="2000" b="1">
                  <a:solidFill>
                    <a:srgbClr val="002060"/>
                  </a:solidFill>
                  <a:latin typeface="宋体" panose="02010600030101010101" pitchFamily="2" charset="-122"/>
                  <a:ea typeface="宋体" panose="02010600030101010101" pitchFamily="2"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6492900" y="1155648"/>
                <a:ext cx="5203526" cy="2693045"/>
              </a:xfrm>
              <a:prstGeom prst="rect">
                <a:avLst/>
              </a:prstGeom>
              <a:blipFill rotWithShape="1">
                <a:blip r:embed="rId4"/>
                <a:stretch>
                  <a:fillRect t="-22" r="7" b="22"/>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极小项及其编码的练习</a:t>
            </a:r>
            <a:endParaRPr lang="zh-CN" altLang="en-US"/>
          </a:p>
        </p:txBody>
      </p:sp>
      <p:pic>
        <p:nvPicPr>
          <p:cNvPr id="2" name="图片 1"/>
          <p:cNvPicPr>
            <a:picLocks noChangeAspect="1"/>
          </p:cNvPicPr>
          <p:nvPr/>
        </p:nvPicPr>
        <p:blipFill>
          <a:blip r:embed="rId1"/>
          <a:stretch>
            <a:fillRect/>
          </a:stretch>
        </p:blipFill>
        <p:spPr>
          <a:xfrm>
            <a:off x="519695" y="1644876"/>
            <a:ext cx="11264442" cy="3415969"/>
          </a:xfrm>
          <a:prstGeom prst="rect">
            <a:avLst/>
          </a:prstGeom>
        </p:spPr>
      </p:pic>
      <p:sp>
        <p:nvSpPr>
          <p:cNvPr id="3" name="文本框 2"/>
          <p:cNvSpPr txBox="1"/>
          <p:nvPr/>
        </p:nvSpPr>
        <p:spPr>
          <a:xfrm>
            <a:off x="760903" y="5479822"/>
            <a:ext cx="10782026" cy="369332"/>
          </a:xfrm>
          <a:prstGeom prst="rect">
            <a:avLst/>
          </a:prstGeom>
          <a:solidFill>
            <a:schemeClr val="accent6">
              <a:lumMod val="20000"/>
              <a:lumOff val="80000"/>
              <a:alpha val="50000"/>
            </a:schemeClr>
          </a:solidFill>
        </p:spPr>
        <p:txBody>
          <a:bodyPr wrap="square" rtlCol="0">
            <a:spAutoFit/>
          </a:bodyPr>
          <a:lstStyle/>
          <a:p>
            <a:r>
              <a:rPr lang="en-US" altLang="zh-CN">
                <a:solidFill>
                  <a:srgbClr val="002060"/>
                </a:solidFill>
              </a:rPr>
              <a:t>20</a:t>
            </a:r>
            <a:r>
              <a:rPr lang="zh-CN" altLang="en-US">
                <a:solidFill>
                  <a:srgbClr val="002060"/>
                </a:solidFill>
              </a:rPr>
              <a:t>的二进制表示是</a:t>
            </a:r>
            <a:r>
              <a:rPr lang="en-US" altLang="zh-CN">
                <a:solidFill>
                  <a:srgbClr val="002060"/>
                </a:solidFill>
              </a:rPr>
              <a:t>10100</a:t>
            </a:r>
            <a:r>
              <a:rPr lang="zh-CN" altLang="en-US">
                <a:solidFill>
                  <a:srgbClr val="002060"/>
                </a:solidFill>
              </a:rPr>
              <a:t>，</a:t>
            </a:r>
            <a:r>
              <a:rPr lang="en-US" altLang="zh-CN">
                <a:solidFill>
                  <a:srgbClr val="002060"/>
                </a:solidFill>
              </a:rPr>
              <a:t>18</a:t>
            </a:r>
            <a:r>
              <a:rPr lang="zh-CN" altLang="en-US">
                <a:solidFill>
                  <a:srgbClr val="002060"/>
                </a:solidFill>
              </a:rPr>
              <a:t>的二进制表示是</a:t>
            </a:r>
            <a:r>
              <a:rPr lang="en-US" altLang="zh-CN">
                <a:solidFill>
                  <a:srgbClr val="002060"/>
                </a:solidFill>
              </a:rPr>
              <a:t>10010</a:t>
            </a:r>
            <a:r>
              <a:rPr lang="zh-CN" altLang="en-US">
                <a:solidFill>
                  <a:srgbClr val="002060"/>
                </a:solidFill>
              </a:rPr>
              <a:t>，</a:t>
            </a:r>
            <a:r>
              <a:rPr lang="en-US" altLang="zh-CN">
                <a:solidFill>
                  <a:srgbClr val="002060"/>
                </a:solidFill>
              </a:rPr>
              <a:t>13</a:t>
            </a:r>
            <a:r>
              <a:rPr lang="zh-CN" altLang="en-US">
                <a:solidFill>
                  <a:srgbClr val="002060"/>
                </a:solidFill>
              </a:rPr>
              <a:t>的二进制表示是</a:t>
            </a:r>
            <a:r>
              <a:rPr lang="en-US" altLang="zh-CN">
                <a:solidFill>
                  <a:srgbClr val="002060"/>
                </a:solidFill>
              </a:rPr>
              <a:t>01101</a:t>
            </a:r>
            <a:r>
              <a:rPr lang="zh-CN" altLang="en-US">
                <a:solidFill>
                  <a:srgbClr val="002060"/>
                </a:solidFill>
              </a:rPr>
              <a:t>，</a:t>
            </a:r>
            <a:r>
              <a:rPr lang="en-US" altLang="zh-CN">
                <a:solidFill>
                  <a:srgbClr val="002060"/>
                </a:solidFill>
              </a:rPr>
              <a:t>10</a:t>
            </a:r>
            <a:r>
              <a:rPr lang="zh-CN" altLang="en-US">
                <a:solidFill>
                  <a:srgbClr val="002060"/>
                </a:solidFill>
              </a:rPr>
              <a:t>的二进制表示是</a:t>
            </a:r>
            <a:r>
              <a:rPr lang="en-US" altLang="zh-CN">
                <a:solidFill>
                  <a:srgbClr val="002060"/>
                </a:solidFill>
              </a:rPr>
              <a:t>01010</a:t>
            </a:r>
            <a:endParaRPr lang="zh-CN" altLang="en-US">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极小项及其编码的练习</a:t>
            </a:r>
            <a:endParaRPr lang="zh-CN" altLang="en-US"/>
          </a:p>
        </p:txBody>
      </p:sp>
      <p:pic>
        <p:nvPicPr>
          <p:cNvPr id="2" name="图片 1"/>
          <p:cNvPicPr>
            <a:picLocks noChangeAspect="1"/>
          </p:cNvPicPr>
          <p:nvPr/>
        </p:nvPicPr>
        <p:blipFill>
          <a:blip r:embed="rId1"/>
          <a:stretch>
            <a:fillRect/>
          </a:stretch>
        </p:blipFill>
        <p:spPr>
          <a:xfrm>
            <a:off x="519695" y="1644876"/>
            <a:ext cx="11264442" cy="3415969"/>
          </a:xfrm>
          <a:prstGeom prst="rect">
            <a:avLst/>
          </a:prstGeom>
        </p:spPr>
      </p:pic>
      <p:sp>
        <p:nvSpPr>
          <p:cNvPr id="3" name="文本框 2"/>
          <p:cNvSpPr txBox="1"/>
          <p:nvPr/>
        </p:nvSpPr>
        <p:spPr>
          <a:xfrm>
            <a:off x="760903" y="5479822"/>
            <a:ext cx="10782026" cy="369332"/>
          </a:xfrm>
          <a:prstGeom prst="rect">
            <a:avLst/>
          </a:prstGeom>
          <a:solidFill>
            <a:schemeClr val="accent6">
              <a:lumMod val="20000"/>
              <a:lumOff val="80000"/>
              <a:alpha val="50000"/>
            </a:schemeClr>
          </a:solidFill>
        </p:spPr>
        <p:txBody>
          <a:bodyPr wrap="square" rtlCol="0">
            <a:spAutoFit/>
          </a:bodyPr>
          <a:lstStyle/>
          <a:p>
            <a:r>
              <a:rPr lang="en-US" altLang="zh-CN">
                <a:solidFill>
                  <a:srgbClr val="002060"/>
                </a:solidFill>
              </a:rPr>
              <a:t>20</a:t>
            </a:r>
            <a:r>
              <a:rPr lang="zh-CN" altLang="en-US">
                <a:solidFill>
                  <a:srgbClr val="002060"/>
                </a:solidFill>
              </a:rPr>
              <a:t>的二进制表示是</a:t>
            </a:r>
            <a:r>
              <a:rPr lang="en-US" altLang="zh-CN">
                <a:solidFill>
                  <a:srgbClr val="002060"/>
                </a:solidFill>
              </a:rPr>
              <a:t>10100</a:t>
            </a:r>
            <a:r>
              <a:rPr lang="zh-CN" altLang="en-US">
                <a:solidFill>
                  <a:srgbClr val="002060"/>
                </a:solidFill>
              </a:rPr>
              <a:t>，</a:t>
            </a:r>
            <a:r>
              <a:rPr lang="en-US" altLang="zh-CN">
                <a:solidFill>
                  <a:srgbClr val="002060"/>
                </a:solidFill>
              </a:rPr>
              <a:t>18</a:t>
            </a:r>
            <a:r>
              <a:rPr lang="zh-CN" altLang="en-US">
                <a:solidFill>
                  <a:srgbClr val="002060"/>
                </a:solidFill>
              </a:rPr>
              <a:t>的二进制表示是</a:t>
            </a:r>
            <a:r>
              <a:rPr lang="en-US" altLang="zh-CN">
                <a:solidFill>
                  <a:srgbClr val="002060"/>
                </a:solidFill>
              </a:rPr>
              <a:t>10010</a:t>
            </a:r>
            <a:r>
              <a:rPr lang="zh-CN" altLang="en-US">
                <a:solidFill>
                  <a:srgbClr val="002060"/>
                </a:solidFill>
              </a:rPr>
              <a:t>，</a:t>
            </a:r>
            <a:r>
              <a:rPr lang="en-US" altLang="zh-CN">
                <a:solidFill>
                  <a:srgbClr val="002060"/>
                </a:solidFill>
              </a:rPr>
              <a:t>13</a:t>
            </a:r>
            <a:r>
              <a:rPr lang="zh-CN" altLang="en-US">
                <a:solidFill>
                  <a:srgbClr val="002060"/>
                </a:solidFill>
              </a:rPr>
              <a:t>的二进制表示是</a:t>
            </a:r>
            <a:r>
              <a:rPr lang="en-US" altLang="zh-CN">
                <a:solidFill>
                  <a:srgbClr val="002060"/>
                </a:solidFill>
              </a:rPr>
              <a:t>01101</a:t>
            </a:r>
            <a:r>
              <a:rPr lang="zh-CN" altLang="en-US">
                <a:solidFill>
                  <a:srgbClr val="002060"/>
                </a:solidFill>
              </a:rPr>
              <a:t>，</a:t>
            </a:r>
            <a:r>
              <a:rPr lang="en-US" altLang="zh-CN">
                <a:solidFill>
                  <a:srgbClr val="002060"/>
                </a:solidFill>
              </a:rPr>
              <a:t>10</a:t>
            </a:r>
            <a:r>
              <a:rPr lang="zh-CN" altLang="en-US">
                <a:solidFill>
                  <a:srgbClr val="002060"/>
                </a:solidFill>
              </a:rPr>
              <a:t>的二进制表示是</a:t>
            </a:r>
            <a:r>
              <a:rPr lang="en-US" altLang="zh-CN">
                <a:solidFill>
                  <a:srgbClr val="002060"/>
                </a:solidFill>
              </a:rPr>
              <a:t>01010</a:t>
            </a:r>
            <a:endParaRPr lang="zh-CN" altLang="en-US">
              <a:solidFill>
                <a:srgbClr val="002060"/>
              </a:solidFill>
            </a:endParaRPr>
          </a:p>
        </p:txBody>
      </p:sp>
      <p:sp>
        <p:nvSpPr>
          <p:cNvPr id="11" name="文本框 10"/>
          <p:cNvSpPr txBox="1"/>
          <p:nvPr/>
        </p:nvSpPr>
        <p:spPr>
          <a:xfrm>
            <a:off x="6743590" y="2599946"/>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2" name="文本框 11"/>
          <p:cNvSpPr txBox="1"/>
          <p:nvPr/>
        </p:nvSpPr>
        <p:spPr>
          <a:xfrm>
            <a:off x="4105645" y="4047198"/>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19696" y="1646228"/>
            <a:ext cx="11314878" cy="3451296"/>
          </a:xfrm>
          <a:prstGeom prst="rect">
            <a:avLst/>
          </a:prstGeom>
        </p:spPr>
      </p:pic>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极大项及其编码的练习</a:t>
            </a:r>
            <a:endParaRPr lang="zh-CN" altLang="en-US"/>
          </a:p>
        </p:txBody>
      </p:sp>
      <p:sp>
        <p:nvSpPr>
          <p:cNvPr id="3" name="文本框 2"/>
          <p:cNvSpPr txBox="1"/>
          <p:nvPr/>
        </p:nvSpPr>
        <p:spPr>
          <a:xfrm>
            <a:off x="760903" y="5479822"/>
            <a:ext cx="10782026" cy="369332"/>
          </a:xfrm>
          <a:prstGeom prst="rect">
            <a:avLst/>
          </a:prstGeom>
          <a:solidFill>
            <a:schemeClr val="accent6">
              <a:lumMod val="20000"/>
              <a:lumOff val="80000"/>
              <a:alpha val="50000"/>
            </a:schemeClr>
          </a:solidFill>
        </p:spPr>
        <p:txBody>
          <a:bodyPr wrap="square" rtlCol="0">
            <a:spAutoFit/>
          </a:bodyPr>
          <a:lstStyle/>
          <a:p>
            <a:r>
              <a:rPr lang="en-US" altLang="zh-CN">
                <a:solidFill>
                  <a:srgbClr val="002060"/>
                </a:solidFill>
              </a:rPr>
              <a:t>20</a:t>
            </a:r>
            <a:r>
              <a:rPr lang="zh-CN" altLang="en-US">
                <a:solidFill>
                  <a:srgbClr val="002060"/>
                </a:solidFill>
              </a:rPr>
              <a:t>的二进制表示是</a:t>
            </a:r>
            <a:r>
              <a:rPr lang="en-US" altLang="zh-CN">
                <a:solidFill>
                  <a:srgbClr val="002060"/>
                </a:solidFill>
              </a:rPr>
              <a:t>10100</a:t>
            </a:r>
            <a:r>
              <a:rPr lang="zh-CN" altLang="en-US">
                <a:solidFill>
                  <a:srgbClr val="002060"/>
                </a:solidFill>
              </a:rPr>
              <a:t>，</a:t>
            </a:r>
            <a:r>
              <a:rPr lang="en-US" altLang="zh-CN">
                <a:solidFill>
                  <a:srgbClr val="002060"/>
                </a:solidFill>
              </a:rPr>
              <a:t>18</a:t>
            </a:r>
            <a:r>
              <a:rPr lang="zh-CN" altLang="en-US">
                <a:solidFill>
                  <a:srgbClr val="002060"/>
                </a:solidFill>
              </a:rPr>
              <a:t>的二进制表示是</a:t>
            </a:r>
            <a:r>
              <a:rPr lang="en-US" altLang="zh-CN">
                <a:solidFill>
                  <a:srgbClr val="002060"/>
                </a:solidFill>
              </a:rPr>
              <a:t>10010</a:t>
            </a:r>
            <a:r>
              <a:rPr lang="zh-CN" altLang="en-US">
                <a:solidFill>
                  <a:srgbClr val="002060"/>
                </a:solidFill>
              </a:rPr>
              <a:t>，</a:t>
            </a:r>
            <a:r>
              <a:rPr lang="en-US" altLang="zh-CN">
                <a:solidFill>
                  <a:srgbClr val="002060"/>
                </a:solidFill>
              </a:rPr>
              <a:t>13</a:t>
            </a:r>
            <a:r>
              <a:rPr lang="zh-CN" altLang="en-US">
                <a:solidFill>
                  <a:srgbClr val="002060"/>
                </a:solidFill>
              </a:rPr>
              <a:t>的二进制表示是</a:t>
            </a:r>
            <a:r>
              <a:rPr lang="en-US" altLang="zh-CN">
                <a:solidFill>
                  <a:srgbClr val="002060"/>
                </a:solidFill>
              </a:rPr>
              <a:t>01101</a:t>
            </a:r>
            <a:r>
              <a:rPr lang="zh-CN" altLang="en-US">
                <a:solidFill>
                  <a:srgbClr val="002060"/>
                </a:solidFill>
              </a:rPr>
              <a:t>，</a:t>
            </a:r>
            <a:r>
              <a:rPr lang="en-US" altLang="zh-CN">
                <a:solidFill>
                  <a:srgbClr val="002060"/>
                </a:solidFill>
              </a:rPr>
              <a:t>10</a:t>
            </a:r>
            <a:r>
              <a:rPr lang="zh-CN" altLang="en-US">
                <a:solidFill>
                  <a:srgbClr val="002060"/>
                </a:solidFill>
              </a:rPr>
              <a:t>的二进制表示是</a:t>
            </a:r>
            <a:r>
              <a:rPr lang="en-US" altLang="zh-CN">
                <a:solidFill>
                  <a:srgbClr val="002060"/>
                </a:solidFill>
              </a:rPr>
              <a:t>01010</a:t>
            </a:r>
            <a:endParaRPr lang="zh-CN" altLang="en-US">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endParaRPr lang="zh-CN" altLang="en-US"/>
          </a:p>
        </p:txBody>
      </p:sp>
      <p:sp>
        <p:nvSpPr>
          <p:cNvPr id="2" name="文本框 1"/>
          <p:cNvSpPr txBox="1"/>
          <p:nvPr/>
        </p:nvSpPr>
        <p:spPr>
          <a:xfrm>
            <a:off x="1086498" y="905553"/>
            <a:ext cx="4733731" cy="2746906"/>
          </a:xfrm>
          <a:prstGeom prst="rect">
            <a:avLst/>
          </a:prstGeom>
          <a:noFill/>
        </p:spPr>
        <p:txBody>
          <a:bodyPr wrap="square" rtlCol="0">
            <a:spAutoFit/>
          </a:bodyPr>
          <a:lstStyle/>
          <a:p>
            <a:pPr>
              <a:lnSpc>
                <a:spcPct val="3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析取范式与合取范式</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主析取范式与主合取范式</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p:txBody>
      </p:sp>
      <p:sp>
        <p:nvSpPr>
          <p:cNvPr id="11" name="文本框 10"/>
          <p:cNvSpPr txBox="1"/>
          <p:nvPr/>
        </p:nvSpPr>
        <p:spPr>
          <a:xfrm>
            <a:off x="1014171" y="4333825"/>
            <a:ext cx="10163655" cy="150810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endParaRPr lang="zh-CN" altLang="en-US" sz="2400" b="1">
              <a:solidFill>
                <a:srgbClr val="C00000"/>
              </a:solidFill>
            </a:endParaRP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能判断一个公式是否是析取范式、合取范式、主析取范式、主合取范式</a:t>
            </a:r>
            <a:endParaRPr lang="zh-CN" altLang="en-US" sz="2400" b="1">
              <a:solidFill>
                <a:schemeClr val="accent2">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能用等值演算法、构造真值表法求与一个公式逻辑等值的范式和主范式</a:t>
            </a:r>
            <a:endParaRPr lang="zh-CN" altLang="en-US" sz="2400" b="1">
              <a:solidFill>
                <a:schemeClr val="accent2">
                  <a:lumMod val="50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19696" y="1646228"/>
            <a:ext cx="11314878" cy="3451296"/>
          </a:xfrm>
          <a:prstGeom prst="rect">
            <a:avLst/>
          </a:prstGeom>
        </p:spPr>
      </p:pic>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极大项及其编码的练习</a:t>
            </a:r>
            <a:endParaRPr lang="zh-CN" altLang="en-US"/>
          </a:p>
        </p:txBody>
      </p:sp>
      <p:sp>
        <p:nvSpPr>
          <p:cNvPr id="3" name="文本框 2"/>
          <p:cNvSpPr txBox="1"/>
          <p:nvPr/>
        </p:nvSpPr>
        <p:spPr>
          <a:xfrm>
            <a:off x="760903" y="5479822"/>
            <a:ext cx="10782026" cy="369332"/>
          </a:xfrm>
          <a:prstGeom prst="rect">
            <a:avLst/>
          </a:prstGeom>
          <a:solidFill>
            <a:schemeClr val="accent6">
              <a:lumMod val="20000"/>
              <a:lumOff val="80000"/>
              <a:alpha val="50000"/>
            </a:schemeClr>
          </a:solidFill>
        </p:spPr>
        <p:txBody>
          <a:bodyPr wrap="square" rtlCol="0">
            <a:spAutoFit/>
          </a:bodyPr>
          <a:lstStyle/>
          <a:p>
            <a:r>
              <a:rPr lang="en-US" altLang="zh-CN">
                <a:solidFill>
                  <a:srgbClr val="002060"/>
                </a:solidFill>
              </a:rPr>
              <a:t>20</a:t>
            </a:r>
            <a:r>
              <a:rPr lang="zh-CN" altLang="en-US">
                <a:solidFill>
                  <a:srgbClr val="002060"/>
                </a:solidFill>
              </a:rPr>
              <a:t>的二进制表示是</a:t>
            </a:r>
            <a:r>
              <a:rPr lang="en-US" altLang="zh-CN">
                <a:solidFill>
                  <a:srgbClr val="002060"/>
                </a:solidFill>
              </a:rPr>
              <a:t>10100</a:t>
            </a:r>
            <a:r>
              <a:rPr lang="zh-CN" altLang="en-US">
                <a:solidFill>
                  <a:srgbClr val="002060"/>
                </a:solidFill>
              </a:rPr>
              <a:t>，</a:t>
            </a:r>
            <a:r>
              <a:rPr lang="en-US" altLang="zh-CN">
                <a:solidFill>
                  <a:srgbClr val="002060"/>
                </a:solidFill>
              </a:rPr>
              <a:t>18</a:t>
            </a:r>
            <a:r>
              <a:rPr lang="zh-CN" altLang="en-US">
                <a:solidFill>
                  <a:srgbClr val="002060"/>
                </a:solidFill>
              </a:rPr>
              <a:t>的二进制表示是</a:t>
            </a:r>
            <a:r>
              <a:rPr lang="en-US" altLang="zh-CN">
                <a:solidFill>
                  <a:srgbClr val="002060"/>
                </a:solidFill>
              </a:rPr>
              <a:t>10010</a:t>
            </a:r>
            <a:r>
              <a:rPr lang="zh-CN" altLang="en-US">
                <a:solidFill>
                  <a:srgbClr val="002060"/>
                </a:solidFill>
              </a:rPr>
              <a:t>，</a:t>
            </a:r>
            <a:r>
              <a:rPr lang="en-US" altLang="zh-CN">
                <a:solidFill>
                  <a:srgbClr val="002060"/>
                </a:solidFill>
              </a:rPr>
              <a:t>13</a:t>
            </a:r>
            <a:r>
              <a:rPr lang="zh-CN" altLang="en-US">
                <a:solidFill>
                  <a:srgbClr val="002060"/>
                </a:solidFill>
              </a:rPr>
              <a:t>的二进制表示是</a:t>
            </a:r>
            <a:r>
              <a:rPr lang="en-US" altLang="zh-CN">
                <a:solidFill>
                  <a:srgbClr val="002060"/>
                </a:solidFill>
              </a:rPr>
              <a:t>01101</a:t>
            </a:r>
            <a:r>
              <a:rPr lang="zh-CN" altLang="en-US">
                <a:solidFill>
                  <a:srgbClr val="002060"/>
                </a:solidFill>
              </a:rPr>
              <a:t>，</a:t>
            </a:r>
            <a:r>
              <a:rPr lang="en-US" altLang="zh-CN">
                <a:solidFill>
                  <a:srgbClr val="002060"/>
                </a:solidFill>
              </a:rPr>
              <a:t>10</a:t>
            </a:r>
            <a:r>
              <a:rPr lang="zh-CN" altLang="en-US">
                <a:solidFill>
                  <a:srgbClr val="002060"/>
                </a:solidFill>
              </a:rPr>
              <a:t>的二进制表示是</a:t>
            </a:r>
            <a:r>
              <a:rPr lang="en-US" altLang="zh-CN">
                <a:solidFill>
                  <a:srgbClr val="002060"/>
                </a:solidFill>
              </a:rPr>
              <a:t>01010</a:t>
            </a:r>
            <a:endParaRPr lang="zh-CN" altLang="en-US">
              <a:solidFill>
                <a:srgbClr val="002060"/>
              </a:solidFill>
            </a:endParaRPr>
          </a:p>
        </p:txBody>
      </p:sp>
      <p:sp>
        <p:nvSpPr>
          <p:cNvPr id="11" name="文本框 10"/>
          <p:cNvSpPr txBox="1"/>
          <p:nvPr/>
        </p:nvSpPr>
        <p:spPr>
          <a:xfrm>
            <a:off x="3112304" y="3060436"/>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2" name="文本框 11"/>
          <p:cNvSpPr txBox="1"/>
          <p:nvPr/>
        </p:nvSpPr>
        <p:spPr>
          <a:xfrm>
            <a:off x="7342227" y="4034041"/>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与公式逻辑等值的主范式</a:t>
            </a:r>
            <a:endParaRPr lang="zh-CN" altLang="en-US"/>
          </a:p>
        </p:txBody>
      </p:sp>
      <p:sp>
        <p:nvSpPr>
          <p:cNvPr id="11" name="矩形: 圆角 10"/>
          <p:cNvSpPr/>
          <p:nvPr/>
        </p:nvSpPr>
        <p:spPr>
          <a:xfrm>
            <a:off x="727022" y="1414755"/>
            <a:ext cx="3019337"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为什么需要主范式？</a:t>
            </a:r>
            <a:endParaRPr lang="zh-CN" altLang="en-US" sz="2400" b="1" dirty="0">
              <a:solidFill>
                <a:schemeClr val="accent2">
                  <a:lumMod val="50000"/>
                </a:schemeClr>
              </a:solidFill>
            </a:endParaRPr>
          </a:p>
        </p:txBody>
      </p:sp>
      <p:sp>
        <p:nvSpPr>
          <p:cNvPr id="2" name="文本框 1"/>
          <p:cNvSpPr txBox="1"/>
          <p:nvPr/>
        </p:nvSpPr>
        <p:spPr>
          <a:xfrm>
            <a:off x="727022" y="2142394"/>
            <a:ext cx="5374566" cy="3036729"/>
          </a:xfrm>
          <a:prstGeom prst="rect">
            <a:avLst/>
          </a:prstGeom>
          <a:solidFill>
            <a:schemeClr val="accent5">
              <a:lumMod val="20000"/>
              <a:lumOff val="80000"/>
              <a:alpha val="5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主范式可认为是公式真值表的一种表达形式</a:t>
            </a:r>
            <a:endParaRPr lang="en-US" altLang="zh-CN" sz="2000" b="1">
              <a:solidFill>
                <a:srgbClr val="C00000"/>
              </a:solidFill>
              <a:latin typeface="楷体" panose="02010609060101010101" pitchFamily="49" charset="-122"/>
              <a:ea typeface="楷体" panose="02010609060101010101" pitchFamily="49" charset="-122"/>
            </a:endParaRPr>
          </a:p>
          <a:p>
            <a:pPr marL="742950" lvl="1" indent="-285750">
              <a:lnSpc>
                <a:spcPts val="28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与公式逻辑等值的主析取范式包含的极小项给出公式的成真赋值</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742950" lvl="1" indent="-285750">
              <a:lnSpc>
                <a:spcPts val="28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与公式逻辑等值的主合取范式包含的极大项给出公式的成假赋值</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每个公式都有与它逻辑等值的唯一的主范式</a:t>
            </a:r>
            <a:endParaRPr lang="en-US" altLang="zh-CN" sz="2000" b="1">
              <a:solidFill>
                <a:srgbClr val="C0000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与公式逻辑等值的范式不唯一</a:t>
            </a:r>
            <a:endParaRPr lang="en-US" altLang="zh-CN" b="1">
              <a:solidFill>
                <a:schemeClr val="accent6">
                  <a:lumMod val="50000"/>
                </a:schemeClr>
              </a:solidFill>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7373535" y="1122368"/>
                <a:ext cx="3409655" cy="584775"/>
              </a:xfrm>
              <a:prstGeom prst="rect">
                <a:avLst/>
              </a:prstGeom>
              <a:solidFill>
                <a:schemeClr val="accent5">
                  <a:lumMod val="20000"/>
                  <a:lumOff val="80000"/>
                  <a:alpha val="25000"/>
                </a:schemeClr>
              </a:solidFill>
              <a:ln w="12700">
                <a:solidFill>
                  <a:schemeClr val="accent1">
                    <a:shade val="50000"/>
                  </a:schemeClr>
                </a:solidFill>
                <a:prstDash val="sysDash"/>
              </a:ln>
            </p:spPr>
            <p:txBody>
              <a:bodyPr wrap="square" rtlCol="0">
                <a:spAutoFit/>
              </a:bodyPr>
              <a:lstStyle/>
              <a:p>
                <a:r>
                  <a:rPr lang="zh-CN" altLang="en-US" sz="1600">
                    <a:solidFill>
                      <a:srgbClr val="002060"/>
                    </a:solidFill>
                  </a:rPr>
                  <a:t>假设公式含</a:t>
                </a:r>
                <a14:m>
                  <m:oMath xmlns:m="http://schemas.openxmlformats.org/officeDocument/2006/math">
                    <m:r>
                      <a:rPr lang="en-US" altLang="zh-CN" sz="1600" i="1" smtClean="0">
                        <a:solidFill>
                          <a:srgbClr val="002060"/>
                        </a:solidFill>
                        <a:latin typeface="Cambria Math" panose="02040503050406030204" pitchFamily="18" charset="0"/>
                      </a:rPr>
                      <m:t>𝑝</m:t>
                    </m:r>
                    <m:r>
                      <a:rPr lang="en-US" altLang="zh-CN" sz="1600" i="1" smtClean="0">
                        <a:solidFill>
                          <a:srgbClr val="002060"/>
                        </a:solidFill>
                        <a:latin typeface="Cambria Math" panose="02040503050406030204" pitchFamily="18" charset="0"/>
                      </a:rPr>
                      <m:t>, </m:t>
                    </m:r>
                    <m:r>
                      <a:rPr lang="en-US" altLang="zh-CN" sz="1600" i="1" smtClean="0">
                        <a:solidFill>
                          <a:srgbClr val="002060"/>
                        </a:solidFill>
                        <a:latin typeface="Cambria Math" panose="02040503050406030204" pitchFamily="18" charset="0"/>
                      </a:rPr>
                      <m:t>𝑞</m:t>
                    </m:r>
                    <m:r>
                      <a:rPr lang="en-US" altLang="zh-CN" sz="1600" i="1" smtClean="0">
                        <a:solidFill>
                          <a:srgbClr val="002060"/>
                        </a:solidFill>
                        <a:latin typeface="Cambria Math" panose="02040503050406030204" pitchFamily="18" charset="0"/>
                      </a:rPr>
                      <m:t>, </m:t>
                    </m:r>
                    <m:r>
                      <a:rPr lang="en-US" altLang="zh-CN" sz="1600" i="1" smtClean="0">
                        <a:solidFill>
                          <a:srgbClr val="002060"/>
                        </a:solidFill>
                        <a:latin typeface="Cambria Math" panose="02040503050406030204" pitchFamily="18" charset="0"/>
                      </a:rPr>
                      <m:t>𝑟</m:t>
                    </m:r>
                  </m:oMath>
                </a14:m>
                <a:r>
                  <a:rPr lang="zh-CN" altLang="en-US" sz="1600">
                    <a:solidFill>
                      <a:srgbClr val="002060"/>
                    </a:solidFill>
                  </a:rPr>
                  <a:t>三个命题变量，对它们的真值赋值写作</a:t>
                </a:r>
                <a:r>
                  <a:rPr lang="en-US" altLang="zh-CN" sz="1600">
                    <a:solidFill>
                      <a:srgbClr val="002060"/>
                    </a:solidFill>
                  </a:rPr>
                  <a:t>000, 001, </a:t>
                </a:r>
                <a:r>
                  <a:rPr lang="zh-CN" altLang="en-US" sz="1600">
                    <a:solidFill>
                      <a:srgbClr val="002060"/>
                    </a:solidFill>
                  </a:rPr>
                  <a:t>等等</a:t>
                </a:r>
                <a:endParaRPr lang="zh-CN" altLang="en-US" sz="1600">
                  <a:solidFill>
                    <a:srgbClr val="002060"/>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7373535" y="1122368"/>
                <a:ext cx="3409655" cy="584775"/>
              </a:xfrm>
              <a:prstGeom prst="rect">
                <a:avLst/>
              </a:prstGeom>
              <a:blipFill rotWithShape="1">
                <a:blip r:embed="rId1"/>
                <a:stretch>
                  <a:fillRect l="-202" t="-1141" r="-179" b="-1041"/>
                </a:stretch>
              </a:blipFill>
              <a:ln w="12700">
                <a:solidFill>
                  <a:schemeClr val="accent1">
                    <a:shade val="50000"/>
                  </a:schemeClr>
                </a:solidFill>
                <a:prstDash val="sysDash"/>
              </a:ln>
            </p:spPr>
            <p:txBody>
              <a:bodyPr/>
              <a:lstStyle/>
              <a:p>
                <a:r>
                  <a:rPr lang="zh-CN" altLang="en-US">
                    <a:noFill/>
                  </a:rPr>
                  <a:t> </a:t>
                </a:r>
              </a:p>
            </p:txBody>
          </p:sp>
        </mc:Fallback>
      </mc:AlternateContent>
      <p:grpSp>
        <p:nvGrpSpPr>
          <p:cNvPr id="29" name="组合 28"/>
          <p:cNvGrpSpPr/>
          <p:nvPr/>
        </p:nvGrpSpPr>
        <p:grpSpPr>
          <a:xfrm>
            <a:off x="6360457" y="1904633"/>
            <a:ext cx="5493528" cy="2072201"/>
            <a:chOff x="6361329" y="1513035"/>
            <a:chExt cx="5493528" cy="2072201"/>
          </a:xfrm>
        </p:grpSpPr>
        <p:grpSp>
          <p:nvGrpSpPr>
            <p:cNvPr id="26" name="组合 25"/>
            <p:cNvGrpSpPr/>
            <p:nvPr/>
          </p:nvGrpSpPr>
          <p:grpSpPr>
            <a:xfrm>
              <a:off x="6433143" y="1609907"/>
              <a:ext cx="5364696" cy="1856754"/>
              <a:chOff x="6399702" y="1254673"/>
              <a:chExt cx="5364696" cy="1856754"/>
            </a:xfrm>
          </p:grpSpPr>
          <mc:AlternateContent xmlns:mc="http://schemas.openxmlformats.org/markup-compatibility/2006">
            <mc:Choice xmlns:a14="http://schemas.microsoft.com/office/drawing/2010/main" Requires="a14">
              <p:sp>
                <p:nvSpPr>
                  <p:cNvPr id="3" name="文本框 2"/>
                  <p:cNvSpPr txBox="1"/>
                  <p:nvPr/>
                </p:nvSpPr>
                <p:spPr>
                  <a:xfrm>
                    <a:off x="6589146" y="1254673"/>
                    <a:ext cx="4971012" cy="720775"/>
                  </a:xfrm>
                  <a:prstGeom prst="rect">
                    <a:avLst/>
                  </a:prstGeom>
                  <a:solidFill>
                    <a:schemeClr val="accent6">
                      <a:lumMod val="20000"/>
                      <a:lumOff val="80000"/>
                      <a:alpha val="50000"/>
                    </a:schemeClr>
                  </a:solidFill>
                </p:spPr>
                <p:txBody>
                  <a:bodyPr wrap="square" rtlCol="0">
                    <a:spAutoFit/>
                  </a:bodyPr>
                  <a:lstStyle/>
                  <a:p>
                    <a:pPr algn="ctr">
                      <a:spcAft>
                        <a:spcPts val="300"/>
                      </a:spcAft>
                    </a:pPr>
                    <a:r>
                      <a:rPr lang="zh-CN" altLang="en-US" b="1">
                        <a:solidFill>
                          <a:srgbClr val="C00000"/>
                        </a:solidFill>
                      </a:rPr>
                      <a:t>每个极小项有唯一的成真赋值</a:t>
                    </a:r>
                    <a:endParaRPr lang="en-US" altLang="zh-CN" b="1">
                      <a:solidFill>
                        <a:srgbClr val="C00000"/>
                      </a:solidFill>
                    </a:endParaRPr>
                  </a:p>
                  <a:p>
                    <a:pPr>
                      <a:lnSpc>
                        <a:spcPts val="2800"/>
                      </a:lnSpc>
                      <a:spcAft>
                        <a:spcPts val="300"/>
                      </a:spcAft>
                    </a:pPr>
                    <a:r>
                      <a:rPr lang="zh-CN" altLang="en-US" sz="1600" b="1">
                        <a:solidFill>
                          <a:schemeClr val="accent2">
                            <a:lumMod val="50000"/>
                          </a:schemeClr>
                        </a:solidFill>
                        <a:latin typeface="楷体" panose="02010609060101010101" pitchFamily="49" charset="-122"/>
                        <a:ea typeface="楷体" panose="02010609060101010101" pitchFamily="49" charset="-122"/>
                      </a:rPr>
                      <a:t>例如，极小项</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𝒎</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𝟓</m:t>
                            </m:r>
                          </m:sub>
                        </m:s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𝒑</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𝒒</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𝒓</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的唯一成真赋值是</a:t>
                    </a:r>
                    <a14:m>
                      <m:oMath xmlns:m="http://schemas.openxmlformats.org/officeDocument/2006/math">
                        <m:r>
                          <a:rPr lang="en-US" altLang="zh-CN" sz="1600" b="1" i="0" smtClean="0">
                            <a:solidFill>
                              <a:schemeClr val="accent2">
                                <a:lumMod val="50000"/>
                              </a:schemeClr>
                            </a:solidFill>
                            <a:latin typeface="Cambria Math" panose="02040503050406030204" pitchFamily="18" charset="0"/>
                            <a:ea typeface="楷体" panose="02010609060101010101" pitchFamily="49" charset="-122"/>
                          </a:rPr>
                          <m:t>𝟏𝟎𝟏</m:t>
                        </m:r>
                      </m:oMath>
                    </a14:m>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6589146" y="1254673"/>
                    <a:ext cx="4971012" cy="720775"/>
                  </a:xfrm>
                  <a:prstGeom prst="rect">
                    <a:avLst/>
                  </a:prstGeom>
                  <a:blipFill rotWithShape="1">
                    <a:blip r:embed="rId2"/>
                  </a:blipFill>
                </p:spPr>
                <p:txBody>
                  <a:bodyPr/>
                  <a:lstStyle/>
                  <a:p>
                    <a:r>
                      <a:rPr lang="zh-CN" altLang="en-US">
                        <a:noFill/>
                      </a:rPr>
                      <a:t> </a:t>
                    </a:r>
                  </a:p>
                </p:txBody>
              </p:sp>
            </mc:Fallback>
          </mc:AlternateContent>
          <p:grpSp>
            <p:nvGrpSpPr>
              <p:cNvPr id="25" name="组合 24"/>
              <p:cNvGrpSpPr/>
              <p:nvPr/>
            </p:nvGrpSpPr>
            <p:grpSpPr>
              <a:xfrm>
                <a:off x="6399702" y="2044872"/>
                <a:ext cx="5364696" cy="1066555"/>
                <a:chOff x="6511535" y="1985548"/>
                <a:chExt cx="5364696" cy="1066555"/>
              </a:xfrm>
            </p:grpSpPr>
            <p:sp>
              <p:nvSpPr>
                <p:cNvPr id="14" name="文本框 13"/>
                <p:cNvSpPr txBox="1"/>
                <p:nvPr/>
              </p:nvSpPr>
              <p:spPr>
                <a:xfrm>
                  <a:off x="7631981" y="1985548"/>
                  <a:ext cx="3203690" cy="369332"/>
                </a:xfrm>
                <a:prstGeom prst="rect">
                  <a:avLst/>
                </a:prstGeom>
                <a:solidFill>
                  <a:schemeClr val="accent6">
                    <a:lumMod val="20000"/>
                    <a:lumOff val="80000"/>
                    <a:alpha val="25000"/>
                  </a:schemeClr>
                </a:solidFill>
              </p:spPr>
              <p:txBody>
                <a:bodyPr wrap="square" rtlCol="0">
                  <a:spAutoFit/>
                </a:bodyPr>
                <a:lstStyle/>
                <a:p>
                  <a:pPr algn="ctr">
                    <a:spcAft>
                      <a:spcPts val="300"/>
                    </a:spcAft>
                  </a:pPr>
                  <a:r>
                    <a:rPr lang="zh-CN" altLang="en-US" b="1">
                      <a:solidFill>
                        <a:srgbClr val="002060"/>
                      </a:solidFill>
                    </a:rPr>
                    <a:t>公式的成真赋值与主析取范式</a:t>
                  </a:r>
                  <a:endParaRPr lang="en-US" altLang="zh-CN" b="1">
                    <a:solidFill>
                      <a:srgbClr val="002060"/>
                    </a:solidFill>
                  </a:endParaRPr>
                </a:p>
              </p:txBody>
            </p:sp>
            <mc:AlternateContent xmlns:mc="http://schemas.openxmlformats.org/markup-compatibility/2006">
              <mc:Choice xmlns:a14="http://schemas.microsoft.com/office/drawing/2010/main" Requires="a14">
                <p:sp>
                  <p:nvSpPr>
                    <p:cNvPr id="22" name="文本框 21"/>
                    <p:cNvSpPr txBox="1"/>
                    <p:nvPr/>
                  </p:nvSpPr>
                  <p:spPr>
                    <a:xfrm>
                      <a:off x="6511535" y="2405772"/>
                      <a:ext cx="2438325" cy="646331"/>
                    </a:xfrm>
                    <a:prstGeom prst="rect">
                      <a:avLst/>
                    </a:prstGeom>
                    <a:solidFill>
                      <a:schemeClr val="accent4">
                        <a:lumMod val="20000"/>
                        <a:lumOff val="80000"/>
                        <a:alpha val="50000"/>
                      </a:schemeClr>
                    </a:solidFill>
                  </p:spPr>
                  <p:txBody>
                    <a:bodyPr wrap="square" rtlCol="0">
                      <a:spAutoFit/>
                    </a:bodyPr>
                    <a:lstStyle/>
                    <a:p>
                      <a:r>
                        <a:rPr lang="zh-CN" altLang="en-US" b="1">
                          <a:solidFill>
                            <a:schemeClr val="accent6">
                              <a:lumMod val="50000"/>
                            </a:schemeClr>
                          </a:solidFill>
                          <a:latin typeface="楷体" panose="02010609060101010101" pitchFamily="49" charset="-122"/>
                          <a:ea typeface="楷体" panose="02010609060101010101" pitchFamily="49" charset="-122"/>
                        </a:rPr>
                        <a:t>一个公式的成真赋值刚好有</a:t>
                      </a:r>
                      <a14:m>
                        <m:oMath xmlns:m="http://schemas.openxmlformats.org/officeDocument/2006/math">
                          <m:r>
                            <a:rPr lang="en-US" altLang="zh-CN" b="1" i="1">
                              <a:solidFill>
                                <a:schemeClr val="accent6">
                                  <a:lumMod val="50000"/>
                                </a:schemeClr>
                              </a:solidFill>
                              <a:latin typeface="Cambria Math" panose="02040503050406030204" pitchFamily="18" charset="0"/>
                              <a:ea typeface="楷体" panose="02010609060101010101" pitchFamily="49" charset="-122"/>
                            </a:rPr>
                            <m:t>𝟎𝟏𝟎</m:t>
                          </m:r>
                          <m:r>
                            <a:rPr lang="en-US" altLang="zh-CN" b="1" i="1">
                              <a:solidFill>
                                <a:schemeClr val="accent6">
                                  <a:lumMod val="50000"/>
                                </a:schemeClr>
                              </a:solidFill>
                              <a:latin typeface="Cambria Math" panose="02040503050406030204" pitchFamily="18" charset="0"/>
                              <a:ea typeface="楷体" panose="02010609060101010101" pitchFamily="49" charset="-122"/>
                            </a:rPr>
                            <m:t>, </m:t>
                          </m:r>
                          <m:r>
                            <a:rPr lang="en-US" altLang="zh-CN" b="1" i="1">
                              <a:solidFill>
                                <a:schemeClr val="accent6">
                                  <a:lumMod val="50000"/>
                                </a:schemeClr>
                              </a:solidFill>
                              <a:latin typeface="Cambria Math" panose="02040503050406030204" pitchFamily="18" charset="0"/>
                              <a:ea typeface="楷体" panose="02010609060101010101" pitchFamily="49" charset="-122"/>
                            </a:rPr>
                            <m:t>𝟏𝟎𝟏</m:t>
                          </m:r>
                        </m:oMath>
                      </a14:m>
                      <a:r>
                        <a:rPr lang="zh-CN" altLang="en-US"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b="1" i="1">
                              <a:solidFill>
                                <a:schemeClr val="accent6">
                                  <a:lumMod val="50000"/>
                                </a:schemeClr>
                              </a:solidFill>
                              <a:latin typeface="Cambria Math" panose="02040503050406030204" pitchFamily="18" charset="0"/>
                              <a:ea typeface="楷体" panose="02010609060101010101" pitchFamily="49" charset="-122"/>
                            </a:rPr>
                            <m:t>𝟏𝟏𝟎</m:t>
                          </m:r>
                        </m:oMath>
                      </a14:m>
                      <a:endParaRPr lang="zh-CN" altLang="en-US"/>
                    </a:p>
                  </p:txBody>
                </p:sp>
              </mc:Choice>
              <mc:Fallback>
                <p:sp>
                  <p:nvSpPr>
                    <p:cNvPr id="22" name="文本框 21"/>
                    <p:cNvSpPr txBox="1">
                      <a:spLocks noRot="1" noChangeAspect="1" noMove="1" noResize="1" noEditPoints="1" noAdjustHandles="1" noChangeArrowheads="1" noChangeShapeType="1" noTextEdit="1"/>
                    </p:cNvSpPr>
                    <p:nvPr/>
                  </p:nvSpPr>
                  <p:spPr>
                    <a:xfrm>
                      <a:off x="6511535" y="2405772"/>
                      <a:ext cx="2438325" cy="646331"/>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9365395" y="2401382"/>
                      <a:ext cx="2510836" cy="646331"/>
                    </a:xfrm>
                    <a:prstGeom prst="rect">
                      <a:avLst/>
                    </a:prstGeom>
                    <a:solidFill>
                      <a:schemeClr val="accent2">
                        <a:lumMod val="20000"/>
                        <a:lumOff val="80000"/>
                        <a:alpha val="50000"/>
                      </a:schemeClr>
                    </a:solidFill>
                  </p:spPr>
                  <p:txBody>
                    <a:bodyPr wrap="square" rtlCol="0">
                      <a:spAutoFit/>
                    </a:bodyPr>
                    <a:lstStyle/>
                    <a:p>
                      <a:r>
                        <a:rPr lang="zh-CN" altLang="en-US" b="1">
                          <a:solidFill>
                            <a:schemeClr val="accent6">
                              <a:lumMod val="50000"/>
                            </a:schemeClr>
                          </a:solidFill>
                          <a:latin typeface="楷体" panose="02010609060101010101" pitchFamily="49" charset="-122"/>
                          <a:ea typeface="楷体" panose="02010609060101010101" pitchFamily="49" charset="-122"/>
                        </a:rPr>
                        <a:t>与它逻辑等值的主析取范式是</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b="1" i="1">
                                  <a:solidFill>
                                    <a:schemeClr val="accent6">
                                      <a:lumMod val="50000"/>
                                    </a:schemeClr>
                                  </a:solidFill>
                                  <a:latin typeface="Cambria Math" panose="02040503050406030204" pitchFamily="18" charset="0"/>
                                  <a:ea typeface="楷体" panose="02010609060101010101" pitchFamily="49" charset="-122"/>
                                </a:rPr>
                                <m:t>𝒎</m:t>
                              </m:r>
                            </m:e>
                            <m:sub>
                              <m:r>
                                <a:rPr lang="en-US" altLang="zh-CN" b="1" i="1">
                                  <a:solidFill>
                                    <a:schemeClr val="accent6">
                                      <a:lumMod val="50000"/>
                                    </a:schemeClr>
                                  </a:solidFill>
                                  <a:latin typeface="Cambria Math" panose="02040503050406030204" pitchFamily="18" charset="0"/>
                                  <a:ea typeface="楷体" panose="02010609060101010101" pitchFamily="49" charset="-122"/>
                                </a:rPr>
                                <m:t>𝟐</m:t>
                              </m:r>
                            </m:sub>
                          </m:sSub>
                          <m:r>
                            <a:rPr lang="en-US" altLang="zh-CN" b="1" i="1">
                              <a:solidFill>
                                <a:schemeClr val="accent6">
                                  <a:lumMod val="50000"/>
                                </a:schemeClr>
                              </a:solidFill>
                              <a:latin typeface="Cambria Math" panose="02040503050406030204" pitchFamily="18" charset="0"/>
                              <a:ea typeface="楷体" panose="02010609060101010101" pitchFamily="49" charset="-122"/>
                            </a:rPr>
                            <m:t>∨</m:t>
                          </m:r>
                          <m:sSub>
                            <m:sSubPr>
                              <m:ctrlPr>
                                <a:rPr lang="en-US" altLang="zh-CN"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b="1" i="1">
                                  <a:solidFill>
                                    <a:schemeClr val="accent6">
                                      <a:lumMod val="50000"/>
                                    </a:schemeClr>
                                  </a:solidFill>
                                  <a:latin typeface="Cambria Math" panose="02040503050406030204" pitchFamily="18" charset="0"/>
                                  <a:ea typeface="楷体" panose="02010609060101010101" pitchFamily="49" charset="-122"/>
                                </a:rPr>
                                <m:t>𝒎</m:t>
                              </m:r>
                            </m:e>
                            <m:sub>
                              <m:r>
                                <a:rPr lang="en-US" altLang="zh-CN" b="1" i="1">
                                  <a:solidFill>
                                    <a:schemeClr val="accent6">
                                      <a:lumMod val="50000"/>
                                    </a:schemeClr>
                                  </a:solidFill>
                                  <a:latin typeface="Cambria Math" panose="02040503050406030204" pitchFamily="18" charset="0"/>
                                  <a:ea typeface="楷体" panose="02010609060101010101" pitchFamily="49" charset="-122"/>
                                </a:rPr>
                                <m:t>𝟓</m:t>
                              </m:r>
                            </m:sub>
                          </m:sSub>
                          <m:r>
                            <a:rPr lang="en-US" altLang="zh-CN" b="1" i="1">
                              <a:solidFill>
                                <a:schemeClr val="accent6">
                                  <a:lumMod val="50000"/>
                                </a:schemeClr>
                              </a:solidFill>
                              <a:latin typeface="Cambria Math" panose="02040503050406030204" pitchFamily="18" charset="0"/>
                              <a:ea typeface="楷体" panose="02010609060101010101" pitchFamily="49" charset="-122"/>
                            </a:rPr>
                            <m:t>∨</m:t>
                          </m:r>
                          <m:sSub>
                            <m:sSubPr>
                              <m:ctrlPr>
                                <a:rPr lang="en-US" altLang="zh-CN"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b="1" i="1">
                                  <a:solidFill>
                                    <a:schemeClr val="accent6">
                                      <a:lumMod val="50000"/>
                                    </a:schemeClr>
                                  </a:solidFill>
                                  <a:latin typeface="Cambria Math" panose="02040503050406030204" pitchFamily="18" charset="0"/>
                                  <a:ea typeface="楷体" panose="02010609060101010101" pitchFamily="49" charset="-122"/>
                                </a:rPr>
                                <m:t>𝒎</m:t>
                              </m:r>
                            </m:e>
                            <m:sub>
                              <m:r>
                                <a:rPr lang="en-US" altLang="zh-CN" b="1" i="1">
                                  <a:solidFill>
                                    <a:schemeClr val="accent6">
                                      <a:lumMod val="50000"/>
                                    </a:schemeClr>
                                  </a:solidFill>
                                  <a:latin typeface="Cambria Math" panose="02040503050406030204" pitchFamily="18" charset="0"/>
                                  <a:ea typeface="楷体" panose="02010609060101010101" pitchFamily="49" charset="-122"/>
                                </a:rPr>
                                <m:t>𝟔</m:t>
                              </m:r>
                            </m:sub>
                          </m:sSub>
                        </m:oMath>
                      </a14:m>
                      <a:endParaRPr lang="zh-CN" altLang="en-US"/>
                    </a:p>
                  </p:txBody>
                </p:sp>
              </mc:Choice>
              <mc:Fallback>
                <p:sp>
                  <p:nvSpPr>
                    <p:cNvPr id="23" name="文本框 22"/>
                    <p:cNvSpPr txBox="1">
                      <a:spLocks noRot="1" noChangeAspect="1" noMove="1" noResize="1" noEditPoints="1" noAdjustHandles="1" noChangeArrowheads="1" noChangeShapeType="1" noTextEdit="1"/>
                    </p:cNvSpPr>
                    <p:nvPr/>
                  </p:nvSpPr>
                  <p:spPr>
                    <a:xfrm>
                      <a:off x="9365395" y="2401382"/>
                      <a:ext cx="2510836" cy="646331"/>
                    </a:xfrm>
                    <a:prstGeom prst="rect">
                      <a:avLst/>
                    </a:prstGeom>
                    <a:blipFill rotWithShape="1">
                      <a:blip r:embed="rId4"/>
                    </a:blipFill>
                  </p:spPr>
                  <p:txBody>
                    <a:bodyPr/>
                    <a:lstStyle/>
                    <a:p>
                      <a:r>
                        <a:rPr lang="zh-CN" altLang="en-US">
                          <a:noFill/>
                        </a:rPr>
                        <a:t> </a:t>
                      </a:r>
                    </a:p>
                  </p:txBody>
                </p:sp>
              </mc:Fallback>
            </mc:AlternateContent>
            <p:sp>
              <p:nvSpPr>
                <p:cNvPr id="24" name="箭头: 右 23"/>
                <p:cNvSpPr/>
                <p:nvPr/>
              </p:nvSpPr>
              <p:spPr>
                <a:xfrm>
                  <a:off x="8949860" y="2697395"/>
                  <a:ext cx="415535" cy="85276"/>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矩形: 圆角 26"/>
            <p:cNvSpPr/>
            <p:nvPr/>
          </p:nvSpPr>
          <p:spPr>
            <a:xfrm>
              <a:off x="6361329" y="1513035"/>
              <a:ext cx="5493528" cy="207220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6313116" y="4136000"/>
            <a:ext cx="5493528" cy="2072201"/>
            <a:chOff x="6361329" y="1513035"/>
            <a:chExt cx="5493528" cy="2072201"/>
          </a:xfrm>
        </p:grpSpPr>
        <p:grpSp>
          <p:nvGrpSpPr>
            <p:cNvPr id="31" name="组合 30"/>
            <p:cNvGrpSpPr/>
            <p:nvPr/>
          </p:nvGrpSpPr>
          <p:grpSpPr>
            <a:xfrm>
              <a:off x="6433143" y="1609907"/>
              <a:ext cx="5364696" cy="1856754"/>
              <a:chOff x="6399702" y="1254673"/>
              <a:chExt cx="5364696" cy="1856754"/>
            </a:xfrm>
          </p:grpSpPr>
          <mc:AlternateContent xmlns:mc="http://schemas.openxmlformats.org/markup-compatibility/2006">
            <mc:Choice xmlns:a14="http://schemas.microsoft.com/office/drawing/2010/main" Requires="a14">
              <p:sp>
                <p:nvSpPr>
                  <p:cNvPr id="33" name="文本框 32"/>
                  <p:cNvSpPr txBox="1"/>
                  <p:nvPr/>
                </p:nvSpPr>
                <p:spPr>
                  <a:xfrm>
                    <a:off x="6536210" y="1254673"/>
                    <a:ext cx="5071289" cy="720775"/>
                  </a:xfrm>
                  <a:prstGeom prst="rect">
                    <a:avLst/>
                  </a:prstGeom>
                  <a:solidFill>
                    <a:schemeClr val="accent6">
                      <a:lumMod val="20000"/>
                      <a:lumOff val="80000"/>
                      <a:alpha val="50000"/>
                    </a:schemeClr>
                  </a:solidFill>
                </p:spPr>
                <p:txBody>
                  <a:bodyPr wrap="square" rtlCol="0">
                    <a:spAutoFit/>
                  </a:bodyPr>
                  <a:lstStyle/>
                  <a:p>
                    <a:pPr algn="ctr">
                      <a:spcAft>
                        <a:spcPts val="300"/>
                      </a:spcAft>
                    </a:pPr>
                    <a:r>
                      <a:rPr lang="zh-CN" altLang="en-US" b="1">
                        <a:solidFill>
                          <a:srgbClr val="C00000"/>
                        </a:solidFill>
                      </a:rPr>
                      <a:t>每个极大项有唯一的成假赋值</a:t>
                    </a:r>
                    <a:endParaRPr lang="en-US" altLang="zh-CN" b="1">
                      <a:solidFill>
                        <a:srgbClr val="C00000"/>
                      </a:solidFill>
                    </a:endParaRPr>
                  </a:p>
                  <a:p>
                    <a:pPr>
                      <a:lnSpc>
                        <a:spcPts val="2800"/>
                      </a:lnSpc>
                      <a:spcAft>
                        <a:spcPts val="300"/>
                      </a:spcAft>
                    </a:pPr>
                    <a:r>
                      <a:rPr lang="zh-CN" altLang="en-US" sz="1600" b="1">
                        <a:solidFill>
                          <a:schemeClr val="accent2">
                            <a:lumMod val="50000"/>
                          </a:schemeClr>
                        </a:solidFill>
                        <a:latin typeface="楷体" panose="02010609060101010101" pitchFamily="49" charset="-122"/>
                        <a:ea typeface="楷体" panose="02010609060101010101" pitchFamily="49" charset="-122"/>
                      </a:rPr>
                      <a:t>例如，极大项</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𝒎</m:t>
                            </m:r>
                          </m:e>
                          <m: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𝟓</m:t>
                            </m:r>
                          </m:sub>
                        </m:sSub>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𝒑</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𝒒</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𝒓</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的唯一成假赋值是</a:t>
                    </a:r>
                    <a14:m>
                      <m:oMath xmlns:m="http://schemas.openxmlformats.org/officeDocument/2006/math">
                        <m:r>
                          <a:rPr lang="en-US" altLang="zh-CN" sz="1600" b="1" i="0" smtClean="0">
                            <a:solidFill>
                              <a:schemeClr val="accent2">
                                <a:lumMod val="50000"/>
                              </a:schemeClr>
                            </a:solidFill>
                            <a:latin typeface="Cambria Math" panose="02040503050406030204" pitchFamily="18" charset="0"/>
                            <a:ea typeface="楷体" panose="02010609060101010101" pitchFamily="49" charset="-122"/>
                          </a:rPr>
                          <m:t>𝟏𝟎𝟏</m:t>
                        </m:r>
                      </m:oMath>
                    </a14:m>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p:sp>
                <p:nvSpPr>
                  <p:cNvPr id="33" name="文本框 32"/>
                  <p:cNvSpPr txBox="1">
                    <a:spLocks noRot="1" noChangeAspect="1" noMove="1" noResize="1" noEditPoints="1" noAdjustHandles="1" noChangeArrowheads="1" noChangeShapeType="1" noTextEdit="1"/>
                  </p:cNvSpPr>
                  <p:nvPr/>
                </p:nvSpPr>
                <p:spPr>
                  <a:xfrm>
                    <a:off x="6536210" y="1254673"/>
                    <a:ext cx="5071289" cy="720775"/>
                  </a:xfrm>
                  <a:prstGeom prst="rect">
                    <a:avLst/>
                  </a:prstGeom>
                  <a:blipFill rotWithShape="1">
                    <a:blip r:embed="rId5"/>
                  </a:blipFill>
                </p:spPr>
                <p:txBody>
                  <a:bodyPr/>
                  <a:lstStyle/>
                  <a:p>
                    <a:r>
                      <a:rPr lang="zh-CN" altLang="en-US">
                        <a:noFill/>
                      </a:rPr>
                      <a:t> </a:t>
                    </a:r>
                  </a:p>
                </p:txBody>
              </p:sp>
            </mc:Fallback>
          </mc:AlternateContent>
          <p:grpSp>
            <p:nvGrpSpPr>
              <p:cNvPr id="34" name="组合 33"/>
              <p:cNvGrpSpPr/>
              <p:nvPr/>
            </p:nvGrpSpPr>
            <p:grpSpPr>
              <a:xfrm>
                <a:off x="6399702" y="2044872"/>
                <a:ext cx="5364696" cy="1066555"/>
                <a:chOff x="6511535" y="1985548"/>
                <a:chExt cx="5364696" cy="1066555"/>
              </a:xfrm>
            </p:grpSpPr>
            <p:sp>
              <p:nvSpPr>
                <p:cNvPr id="35" name="文本框 34"/>
                <p:cNvSpPr txBox="1"/>
                <p:nvPr/>
              </p:nvSpPr>
              <p:spPr>
                <a:xfrm>
                  <a:off x="7631981" y="1985548"/>
                  <a:ext cx="3203690" cy="369332"/>
                </a:xfrm>
                <a:prstGeom prst="rect">
                  <a:avLst/>
                </a:prstGeom>
                <a:solidFill>
                  <a:schemeClr val="accent6">
                    <a:lumMod val="20000"/>
                    <a:lumOff val="80000"/>
                    <a:alpha val="25000"/>
                  </a:schemeClr>
                </a:solidFill>
              </p:spPr>
              <p:txBody>
                <a:bodyPr wrap="square" rtlCol="0">
                  <a:spAutoFit/>
                </a:bodyPr>
                <a:lstStyle/>
                <a:p>
                  <a:pPr algn="ctr">
                    <a:spcAft>
                      <a:spcPts val="300"/>
                    </a:spcAft>
                  </a:pPr>
                  <a:r>
                    <a:rPr lang="zh-CN" altLang="en-US" b="1">
                      <a:solidFill>
                        <a:srgbClr val="002060"/>
                      </a:solidFill>
                    </a:rPr>
                    <a:t>公式的成假赋值与主合取范式</a:t>
                  </a:r>
                  <a:endParaRPr lang="en-US" altLang="zh-CN" b="1">
                    <a:solidFill>
                      <a:srgbClr val="002060"/>
                    </a:solidFill>
                  </a:endParaRPr>
                </a:p>
              </p:txBody>
            </p:sp>
            <mc:AlternateContent xmlns:mc="http://schemas.openxmlformats.org/markup-compatibility/2006">
              <mc:Choice xmlns:a14="http://schemas.microsoft.com/office/drawing/2010/main" Requires="a14">
                <p:sp>
                  <p:nvSpPr>
                    <p:cNvPr id="36" name="文本框 35"/>
                    <p:cNvSpPr txBox="1"/>
                    <p:nvPr/>
                  </p:nvSpPr>
                  <p:spPr>
                    <a:xfrm>
                      <a:off x="6511535" y="2405772"/>
                      <a:ext cx="2438325" cy="646331"/>
                    </a:xfrm>
                    <a:prstGeom prst="rect">
                      <a:avLst/>
                    </a:prstGeom>
                    <a:solidFill>
                      <a:schemeClr val="accent4">
                        <a:lumMod val="20000"/>
                        <a:lumOff val="80000"/>
                        <a:alpha val="50000"/>
                      </a:schemeClr>
                    </a:solidFill>
                  </p:spPr>
                  <p:txBody>
                    <a:bodyPr wrap="square" rtlCol="0">
                      <a:spAutoFit/>
                    </a:bodyPr>
                    <a:lstStyle/>
                    <a:p>
                      <a:r>
                        <a:rPr lang="zh-CN" altLang="en-US" b="1">
                          <a:solidFill>
                            <a:schemeClr val="accent6">
                              <a:lumMod val="50000"/>
                            </a:schemeClr>
                          </a:solidFill>
                          <a:latin typeface="楷体" panose="02010609060101010101" pitchFamily="49" charset="-122"/>
                          <a:ea typeface="楷体" panose="02010609060101010101" pitchFamily="49" charset="-122"/>
                        </a:rPr>
                        <a:t>一个公式的成假赋值刚好有</a:t>
                      </a:r>
                      <a14:m>
                        <m:oMath xmlns:m="http://schemas.openxmlformats.org/officeDocument/2006/math">
                          <m:r>
                            <a:rPr lang="en-US" altLang="zh-CN" b="1" i="1">
                              <a:solidFill>
                                <a:schemeClr val="accent6">
                                  <a:lumMod val="50000"/>
                                </a:schemeClr>
                              </a:solidFill>
                              <a:latin typeface="Cambria Math" panose="02040503050406030204" pitchFamily="18" charset="0"/>
                              <a:ea typeface="楷体" panose="02010609060101010101" pitchFamily="49" charset="-122"/>
                            </a:rPr>
                            <m:t>𝟎𝟏𝟎</m:t>
                          </m:r>
                          <m:r>
                            <a:rPr lang="en-US" altLang="zh-CN" b="1" i="1">
                              <a:solidFill>
                                <a:schemeClr val="accent6">
                                  <a:lumMod val="50000"/>
                                </a:schemeClr>
                              </a:solidFill>
                              <a:latin typeface="Cambria Math" panose="02040503050406030204" pitchFamily="18" charset="0"/>
                              <a:ea typeface="楷体" panose="02010609060101010101" pitchFamily="49" charset="-122"/>
                            </a:rPr>
                            <m:t>, </m:t>
                          </m:r>
                          <m:r>
                            <a:rPr lang="en-US" altLang="zh-CN" b="1" i="1">
                              <a:solidFill>
                                <a:schemeClr val="accent6">
                                  <a:lumMod val="50000"/>
                                </a:schemeClr>
                              </a:solidFill>
                              <a:latin typeface="Cambria Math" panose="02040503050406030204" pitchFamily="18" charset="0"/>
                              <a:ea typeface="楷体" panose="02010609060101010101" pitchFamily="49" charset="-122"/>
                            </a:rPr>
                            <m:t>𝟏𝟎𝟏</m:t>
                          </m:r>
                        </m:oMath>
                      </a14:m>
                      <a:r>
                        <a:rPr lang="zh-CN" altLang="en-US"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b="1" i="1">
                              <a:solidFill>
                                <a:schemeClr val="accent6">
                                  <a:lumMod val="50000"/>
                                </a:schemeClr>
                              </a:solidFill>
                              <a:latin typeface="Cambria Math" panose="02040503050406030204" pitchFamily="18" charset="0"/>
                              <a:ea typeface="楷体" panose="02010609060101010101" pitchFamily="49" charset="-122"/>
                            </a:rPr>
                            <m:t>𝟏𝟏𝟎</m:t>
                          </m:r>
                        </m:oMath>
                      </a14:m>
                      <a:endParaRPr lang="zh-CN" altLang="en-US"/>
                    </a:p>
                  </p:txBody>
                </p:sp>
              </mc:Choice>
              <mc:Fallback>
                <p:sp>
                  <p:nvSpPr>
                    <p:cNvPr id="36" name="文本框 35"/>
                    <p:cNvSpPr txBox="1">
                      <a:spLocks noRot="1" noChangeAspect="1" noMove="1" noResize="1" noEditPoints="1" noAdjustHandles="1" noChangeArrowheads="1" noChangeShapeType="1" noTextEdit="1"/>
                    </p:cNvSpPr>
                    <p:nvPr/>
                  </p:nvSpPr>
                  <p:spPr>
                    <a:xfrm>
                      <a:off x="6511535" y="2405772"/>
                      <a:ext cx="2438325" cy="646331"/>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9365395" y="2401382"/>
                      <a:ext cx="2510836" cy="646331"/>
                    </a:xfrm>
                    <a:prstGeom prst="rect">
                      <a:avLst/>
                    </a:prstGeom>
                    <a:solidFill>
                      <a:schemeClr val="accent2">
                        <a:lumMod val="20000"/>
                        <a:lumOff val="80000"/>
                        <a:alpha val="50000"/>
                      </a:schemeClr>
                    </a:solidFill>
                  </p:spPr>
                  <p:txBody>
                    <a:bodyPr wrap="square" rtlCol="0">
                      <a:spAutoFit/>
                    </a:bodyPr>
                    <a:lstStyle/>
                    <a:p>
                      <a:r>
                        <a:rPr lang="zh-CN" altLang="en-US" b="1">
                          <a:solidFill>
                            <a:schemeClr val="accent6">
                              <a:lumMod val="50000"/>
                            </a:schemeClr>
                          </a:solidFill>
                          <a:latin typeface="楷体" panose="02010609060101010101" pitchFamily="49" charset="-122"/>
                          <a:ea typeface="楷体" panose="02010609060101010101" pitchFamily="49" charset="-122"/>
                        </a:rPr>
                        <a:t>与它逻辑等值的主合取范式是</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b="1" i="1" smtClean="0">
                                  <a:solidFill>
                                    <a:schemeClr val="accent6">
                                      <a:lumMod val="50000"/>
                                    </a:schemeClr>
                                  </a:solidFill>
                                  <a:latin typeface="Cambria Math" panose="02040503050406030204" pitchFamily="18" charset="0"/>
                                  <a:ea typeface="楷体" panose="02010609060101010101" pitchFamily="49" charset="-122"/>
                                </a:rPr>
                                <m:t>𝑴</m:t>
                              </m:r>
                            </m:e>
                            <m:sub>
                              <m:r>
                                <a:rPr lang="en-US" altLang="zh-CN" b="1" i="1">
                                  <a:solidFill>
                                    <a:schemeClr val="accent6">
                                      <a:lumMod val="50000"/>
                                    </a:schemeClr>
                                  </a:solidFill>
                                  <a:latin typeface="Cambria Math" panose="02040503050406030204" pitchFamily="18" charset="0"/>
                                  <a:ea typeface="楷体" panose="02010609060101010101" pitchFamily="49" charset="-122"/>
                                </a:rPr>
                                <m:t>𝟐</m:t>
                              </m:r>
                            </m:sub>
                          </m:sSub>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sSub>
                            <m:sSubPr>
                              <m:ctrlPr>
                                <a:rPr lang="en-US" altLang="zh-CN"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b="1" i="1" smtClean="0">
                                  <a:solidFill>
                                    <a:schemeClr val="accent6">
                                      <a:lumMod val="50000"/>
                                    </a:schemeClr>
                                  </a:solidFill>
                                  <a:latin typeface="Cambria Math" panose="02040503050406030204" pitchFamily="18" charset="0"/>
                                  <a:ea typeface="楷体" panose="02010609060101010101" pitchFamily="49" charset="-122"/>
                                </a:rPr>
                                <m:t>𝑴</m:t>
                              </m:r>
                            </m:e>
                            <m:sub>
                              <m:r>
                                <a:rPr lang="en-US" altLang="zh-CN" b="1" i="1">
                                  <a:solidFill>
                                    <a:schemeClr val="accent6">
                                      <a:lumMod val="50000"/>
                                    </a:schemeClr>
                                  </a:solidFill>
                                  <a:latin typeface="Cambria Math" panose="02040503050406030204" pitchFamily="18" charset="0"/>
                                  <a:ea typeface="楷体" panose="02010609060101010101" pitchFamily="49" charset="-122"/>
                                </a:rPr>
                                <m:t>𝟓</m:t>
                              </m:r>
                            </m:sub>
                          </m:sSub>
                          <m:r>
                            <a:rPr lang="en-US" altLang="zh-CN" b="1" i="1">
                              <a:solidFill>
                                <a:schemeClr val="accent6">
                                  <a:lumMod val="50000"/>
                                </a:schemeClr>
                              </a:solidFill>
                              <a:latin typeface="Cambria Math" panose="02040503050406030204" pitchFamily="18" charset="0"/>
                              <a:ea typeface="楷体" panose="02010609060101010101" pitchFamily="49" charset="-122"/>
                            </a:rPr>
                            <m:t>∧</m:t>
                          </m:r>
                          <m:sSub>
                            <m:sSubPr>
                              <m:ctrlPr>
                                <a:rPr lang="en-US" altLang="zh-CN"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b="1" i="1" smtClean="0">
                                  <a:solidFill>
                                    <a:schemeClr val="accent6">
                                      <a:lumMod val="50000"/>
                                    </a:schemeClr>
                                  </a:solidFill>
                                  <a:latin typeface="Cambria Math" panose="02040503050406030204" pitchFamily="18" charset="0"/>
                                  <a:ea typeface="楷体" panose="02010609060101010101" pitchFamily="49" charset="-122"/>
                                </a:rPr>
                                <m:t>𝑴</m:t>
                              </m:r>
                            </m:e>
                            <m:sub>
                              <m:r>
                                <a:rPr lang="en-US" altLang="zh-CN" b="1" i="1">
                                  <a:solidFill>
                                    <a:schemeClr val="accent6">
                                      <a:lumMod val="50000"/>
                                    </a:schemeClr>
                                  </a:solidFill>
                                  <a:latin typeface="Cambria Math" panose="02040503050406030204" pitchFamily="18" charset="0"/>
                                  <a:ea typeface="楷体" panose="02010609060101010101" pitchFamily="49" charset="-122"/>
                                </a:rPr>
                                <m:t>𝟔</m:t>
                              </m:r>
                            </m:sub>
                          </m:sSub>
                        </m:oMath>
                      </a14:m>
                      <a:endParaRPr lang="zh-CN" altLang="en-US"/>
                    </a:p>
                  </p:txBody>
                </p:sp>
              </mc:Choice>
              <mc:Fallback>
                <p:sp>
                  <p:nvSpPr>
                    <p:cNvPr id="37" name="文本框 36"/>
                    <p:cNvSpPr txBox="1">
                      <a:spLocks noRot="1" noChangeAspect="1" noMove="1" noResize="1" noEditPoints="1" noAdjustHandles="1" noChangeArrowheads="1" noChangeShapeType="1" noTextEdit="1"/>
                    </p:cNvSpPr>
                    <p:nvPr/>
                  </p:nvSpPr>
                  <p:spPr>
                    <a:xfrm>
                      <a:off x="9365395" y="2401382"/>
                      <a:ext cx="2510836" cy="646331"/>
                    </a:xfrm>
                    <a:prstGeom prst="rect">
                      <a:avLst/>
                    </a:prstGeom>
                    <a:blipFill rotWithShape="1">
                      <a:blip r:embed="rId7"/>
                    </a:blipFill>
                  </p:spPr>
                  <p:txBody>
                    <a:bodyPr/>
                    <a:lstStyle/>
                    <a:p>
                      <a:r>
                        <a:rPr lang="zh-CN" altLang="en-US">
                          <a:noFill/>
                        </a:rPr>
                        <a:t> </a:t>
                      </a:r>
                    </a:p>
                  </p:txBody>
                </p:sp>
              </mc:Fallback>
            </mc:AlternateContent>
            <p:sp>
              <p:nvSpPr>
                <p:cNvPr id="38" name="箭头: 右 37"/>
                <p:cNvSpPr/>
                <p:nvPr/>
              </p:nvSpPr>
              <p:spPr>
                <a:xfrm>
                  <a:off x="8949860" y="2697395"/>
                  <a:ext cx="415535" cy="85276"/>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矩形: 圆角 31"/>
            <p:cNvSpPr/>
            <p:nvPr/>
          </p:nvSpPr>
          <p:spPr>
            <a:xfrm>
              <a:off x="6361329" y="1513035"/>
              <a:ext cx="5493528" cy="207220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1613972" y="5320641"/>
            <a:ext cx="3477723" cy="584775"/>
          </a:xfrm>
          <a:prstGeom prst="rect">
            <a:avLst/>
          </a:prstGeom>
          <a:solidFill>
            <a:schemeClr val="accent2">
              <a:lumMod val="20000"/>
              <a:lumOff val="80000"/>
              <a:alpha val="50000"/>
            </a:schemeClr>
          </a:solidFill>
        </p:spPr>
        <p:txBody>
          <a:bodyPr wrap="square" rtlCol="0">
            <a:spAutoFit/>
          </a:bodyPr>
          <a:lstStyle/>
          <a:p>
            <a:r>
              <a:rPr lang="zh-CN" altLang="en-US" sz="1600" b="1">
                <a:solidFill>
                  <a:schemeClr val="accent2">
                    <a:lumMod val="50000"/>
                  </a:schemeClr>
                </a:solidFill>
                <a:latin typeface="楷体" panose="02010609060101010101" pitchFamily="49" charset="-122"/>
                <a:ea typeface="楷体" panose="02010609060101010101" pitchFamily="49" charset="-122"/>
              </a:rPr>
              <a:t>主范式在固定命题变量顺序，并固定极小项</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chemeClr val="accent2">
                    <a:lumMod val="50000"/>
                  </a:schemeClr>
                </a:solidFill>
                <a:latin typeface="楷体" panose="02010609060101010101" pitchFamily="49" charset="-122"/>
                <a:ea typeface="楷体" panose="02010609060101010101" pitchFamily="49" charset="-122"/>
              </a:rPr>
              <a:t>极大项顺序的意义下唯一！</a:t>
            </a:r>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主范式与真值表</a:t>
            </a:r>
            <a:endParaRPr lang="zh-CN" altLang="en-US"/>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nvGraphicFramePr>
            <p:xfrm>
              <a:off x="706883" y="1057899"/>
              <a:ext cx="6997814" cy="2991792"/>
            </p:xfrm>
            <a:graphic>
              <a:graphicData uri="http://schemas.openxmlformats.org/drawingml/2006/table">
                <a:tbl>
                  <a:tblPr firstRow="1" bandRow="1">
                    <a:tableStyleId>{5C22544A-7EE6-4342-B048-85BDC9FD1C3A}</a:tableStyleId>
                  </a:tblPr>
                  <a:tblGrid>
                    <a:gridCol w="352642"/>
                    <a:gridCol w="424475"/>
                    <a:gridCol w="411416"/>
                    <a:gridCol w="516606"/>
                    <a:gridCol w="796709"/>
                    <a:gridCol w="1593418"/>
                    <a:gridCol w="666101"/>
                    <a:gridCol w="1273428"/>
                    <a:gridCol w="963019"/>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4">
                            <a:lumMod val="40000"/>
                            <a:lumOff val="60000"/>
                            <a:alpha val="50000"/>
                          </a:schemeClr>
                        </a:solidFill>
                      </a:tcPr>
                    </a:tc>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4">
                            <a:lumMod val="60000"/>
                            <a:lumOff val="40000"/>
                            <a:alpha val="50000"/>
                          </a:schemeClr>
                        </a:solidFill>
                      </a:tcPr>
                    </a:tc>
                  </a:tr>
                </a:tbl>
              </a:graphicData>
            </a:graphic>
          </p:graphicFrame>
        </mc:Choice>
        <mc:Fallback xmlns="">
          <p:graphicFrame>
            <p:nvGraphicFramePr>
              <p:cNvPr id="11" name="表格 10"/>
              <p:cNvGraphicFramePr>
                <a:graphicFrameLocks noGrp="1"/>
              </p:cNvGraphicFramePr>
              <p:nvPr/>
            </p:nvGraphicFramePr>
            <p:xfrm>
              <a:off x="706883" y="1057899"/>
              <a:ext cx="6997814" cy="2991792"/>
            </p:xfrm>
            <a:graphic>
              <a:graphicData uri="http://schemas.openxmlformats.org/drawingml/2006/table">
                <a:tbl>
                  <a:tblPr firstRow="1" bandRow="1">
                    <a:tableStyleId>{5C22544A-7EE6-4342-B048-85BDC9FD1C3A}</a:tableStyleId>
                  </a:tblPr>
                  <a:tblGrid>
                    <a:gridCol w="352642"/>
                    <a:gridCol w="424475"/>
                    <a:gridCol w="411416"/>
                    <a:gridCol w="516606"/>
                    <a:gridCol w="796709"/>
                    <a:gridCol w="1593418"/>
                    <a:gridCol w="666101"/>
                    <a:gridCol w="1273428"/>
                    <a:gridCol w="963019"/>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
                        </a:blipFill>
                      </a:tcPr>
                    </a:tc>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4">
                            <a:lumMod val="40000"/>
                            <a:lumOff val="60000"/>
                            <a:alpha val="50000"/>
                          </a:schemeClr>
                        </a:solidFill>
                      </a:tcPr>
                    </a:tc>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2">
                            <a:lumMod val="40000"/>
                            <a:lumOff val="60000"/>
                            <a:alpha val="50000"/>
                          </a:schemeClr>
                        </a:solidFill>
                      </a:tcPr>
                    </a:tc>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4">
                            <a:lumMod val="60000"/>
                            <a:lumOff val="40000"/>
                            <a:alpha val="50000"/>
                          </a:schemeClr>
                        </a:solidFill>
                      </a:tcPr>
                    </a:tc>
                  </a:tr>
                </a:tbl>
              </a:graphicData>
            </a:graphic>
          </p:graphicFrame>
        </mc:Fallback>
      </mc:AlternateContent>
      <mc:AlternateContent xmlns:mc="http://schemas.openxmlformats.org/markup-compatibility/2006">
        <mc:Choice xmlns:a14="http://schemas.microsoft.com/office/drawing/2010/main" Requires="a14">
          <p:sp>
            <p:nvSpPr>
              <p:cNvPr id="3" name="文本框 2"/>
              <p:cNvSpPr txBox="1"/>
              <p:nvPr/>
            </p:nvSpPr>
            <p:spPr>
              <a:xfrm>
                <a:off x="9183472" y="2800950"/>
                <a:ext cx="2355074" cy="215444"/>
              </a:xfrm>
              <a:prstGeom prst="rect">
                <a:avLst/>
              </a:prstGeom>
              <a:solidFill>
                <a:schemeClr val="accent4">
                  <a:lumMod val="40000"/>
                  <a:lumOff val="60000"/>
                  <a:alpha val="50000"/>
                </a:schemeClr>
              </a:solidFill>
            </p:spPr>
            <p:txBody>
              <a:bodyPr wrap="square" tIns="0" bIns="0" rtlCol="0">
                <a:spAutoFit/>
              </a:bodyPr>
              <a:lstStyle/>
              <a:p>
                <a:r>
                  <a:rPr lang="zh-CN" altLang="en-US" sz="1400">
                    <a:solidFill>
                      <a:schemeClr val="accent2">
                        <a:lumMod val="50000"/>
                      </a:schemeClr>
                    </a:solidFill>
                  </a:rPr>
                  <a:t>极小项：</a:t>
                </a:r>
                <a14:m>
                  <m:oMath xmlns:m="http://schemas.openxmlformats.org/officeDocument/2006/math">
                    <m:sSub>
                      <m:sSubPr>
                        <m:ctrlPr>
                          <a:rPr lang="en-US" altLang="zh-CN" sz="1400" i="1" smtClean="0">
                            <a:solidFill>
                              <a:schemeClr val="accent2">
                                <a:lumMod val="50000"/>
                              </a:schemeClr>
                            </a:solidFill>
                            <a:latin typeface="Cambria Math" panose="02040503050406030204" pitchFamily="18" charset="0"/>
                          </a:rPr>
                        </m:ctrlPr>
                      </m:sSubPr>
                      <m:e>
                        <m:r>
                          <a:rPr lang="en-US" altLang="zh-CN" sz="1400" i="1" smtClean="0">
                            <a:solidFill>
                              <a:schemeClr val="accent2">
                                <a:lumMod val="50000"/>
                              </a:schemeClr>
                            </a:solidFill>
                            <a:latin typeface="Cambria Math" panose="02040503050406030204" pitchFamily="18" charset="0"/>
                          </a:rPr>
                          <m:t>𝑚</m:t>
                        </m:r>
                      </m:e>
                      <m:sub>
                        <m:r>
                          <a:rPr lang="en-US" altLang="zh-CN" sz="1400" i="1" smtClean="0">
                            <a:solidFill>
                              <a:schemeClr val="accent2">
                                <a:lumMod val="50000"/>
                              </a:schemeClr>
                            </a:solidFill>
                            <a:latin typeface="Cambria Math" panose="02040503050406030204" pitchFamily="18" charset="0"/>
                          </a:rPr>
                          <m:t>4</m:t>
                        </m:r>
                      </m:sub>
                    </m:sSub>
                    <m:r>
                      <a:rPr lang="en-US" altLang="zh-CN" sz="1400" i="1" smtClean="0">
                        <a:solidFill>
                          <a:schemeClr val="accent2">
                            <a:lumMod val="50000"/>
                          </a:schemeClr>
                        </a:solidFill>
                        <a:latin typeface="Cambria Math" panose="02040503050406030204" pitchFamily="18" charset="0"/>
                      </a:rPr>
                      <m:t>= </m:t>
                    </m:r>
                    <m:r>
                      <a:rPr lang="en-US" altLang="zh-CN" sz="1400" i="1" smtClean="0">
                        <a:solidFill>
                          <a:schemeClr val="accent2">
                            <a:lumMod val="50000"/>
                          </a:schemeClr>
                        </a:solidFill>
                        <a:latin typeface="Cambria Math" panose="02040503050406030204" pitchFamily="18" charset="0"/>
                      </a:rPr>
                      <m:t>𝑝</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oMath>
                </a14:m>
                <a:endParaRPr lang="zh-CN" altLang="en-US" sz="1400">
                  <a:solidFill>
                    <a:schemeClr val="accent2">
                      <a:lumMod val="50000"/>
                    </a:schemeClr>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a:off x="9183472" y="2800950"/>
                <a:ext cx="2355074" cy="215444"/>
              </a:xfrm>
              <a:prstGeom prst="rect">
                <a:avLst/>
              </a:prstGeom>
              <a:blipFill rotWithShape="1">
                <a:blip r:embed="rId2"/>
                <a:stretch>
                  <a:fillRect l="-4" t="-278" r="25" b="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9183473" y="3800511"/>
                <a:ext cx="2355073" cy="215444"/>
              </a:xfrm>
              <a:prstGeom prst="rect">
                <a:avLst/>
              </a:prstGeom>
              <a:solidFill>
                <a:schemeClr val="accent4">
                  <a:lumMod val="40000"/>
                  <a:lumOff val="60000"/>
                  <a:alpha val="50000"/>
                </a:schemeClr>
              </a:solidFill>
            </p:spPr>
            <p:txBody>
              <a:bodyPr wrap="square" tIns="0" bIns="0" rtlCol="0">
                <a:spAutoFit/>
              </a:bodyPr>
              <a:lstStyle/>
              <a:p>
                <a:r>
                  <a:rPr lang="zh-CN" altLang="en-US" sz="1400">
                    <a:solidFill>
                      <a:schemeClr val="accent2">
                        <a:lumMod val="50000"/>
                      </a:schemeClr>
                    </a:solidFill>
                  </a:rPr>
                  <a:t>极小项：</a:t>
                </a:r>
                <a14:m>
                  <m:oMath xmlns:m="http://schemas.openxmlformats.org/officeDocument/2006/math">
                    <m:sSub>
                      <m:sSubPr>
                        <m:ctrlPr>
                          <a:rPr lang="en-US" altLang="zh-CN" sz="1400" i="1" smtClean="0">
                            <a:solidFill>
                              <a:schemeClr val="accent2">
                                <a:lumMod val="50000"/>
                              </a:schemeClr>
                            </a:solidFill>
                            <a:latin typeface="Cambria Math" panose="02040503050406030204" pitchFamily="18" charset="0"/>
                          </a:rPr>
                        </m:ctrlPr>
                      </m:sSubPr>
                      <m:e>
                        <m:r>
                          <a:rPr lang="en-US" altLang="zh-CN" sz="1400" i="1" smtClean="0">
                            <a:solidFill>
                              <a:schemeClr val="accent2">
                                <a:lumMod val="50000"/>
                              </a:schemeClr>
                            </a:solidFill>
                            <a:latin typeface="Cambria Math" panose="02040503050406030204" pitchFamily="18" charset="0"/>
                          </a:rPr>
                          <m:t>𝑚</m:t>
                        </m:r>
                      </m:e>
                      <m:sub>
                        <m:r>
                          <a:rPr lang="en-US" altLang="zh-CN" sz="1400" b="0" i="1" smtClean="0">
                            <a:solidFill>
                              <a:schemeClr val="accent2">
                                <a:lumMod val="50000"/>
                              </a:schemeClr>
                            </a:solidFill>
                            <a:latin typeface="Cambria Math" panose="02040503050406030204" pitchFamily="18" charset="0"/>
                          </a:rPr>
                          <m:t>7</m:t>
                        </m:r>
                      </m:sub>
                    </m:sSub>
                    <m:r>
                      <a:rPr lang="en-US" altLang="zh-CN" sz="1400" i="1" smtClean="0">
                        <a:solidFill>
                          <a:schemeClr val="accent2">
                            <a:lumMod val="50000"/>
                          </a:schemeClr>
                        </a:solidFill>
                        <a:latin typeface="Cambria Math" panose="02040503050406030204" pitchFamily="18" charset="0"/>
                      </a:rPr>
                      <m:t>= </m:t>
                    </m:r>
                    <m:r>
                      <a:rPr lang="en-US" altLang="zh-CN" sz="1400" i="1" smtClean="0">
                        <a:solidFill>
                          <a:schemeClr val="accent2">
                            <a:lumMod val="50000"/>
                          </a:schemeClr>
                        </a:solidFill>
                        <a:latin typeface="Cambria Math" panose="02040503050406030204" pitchFamily="18" charset="0"/>
                      </a:rPr>
                      <m:t>𝑝</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oMath>
                </a14:m>
                <a:endParaRPr lang="zh-CN" altLang="en-US" sz="1400">
                  <a:solidFill>
                    <a:schemeClr val="accent2">
                      <a:lumMod val="50000"/>
                    </a:schemeClr>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9183473" y="3800511"/>
                <a:ext cx="2355073" cy="215444"/>
              </a:xfrm>
              <a:prstGeom prst="rect">
                <a:avLst/>
              </a:prstGeom>
              <a:blipFill rotWithShape="1">
                <a:blip r:embed="rId3"/>
                <a:stretch>
                  <a:fillRect l="-4" t="-17" r="25" b="100"/>
                </a:stretch>
              </a:blipFill>
            </p:spPr>
            <p:txBody>
              <a:bodyPr/>
              <a:lstStyle/>
              <a:p>
                <a:r>
                  <a:rPr lang="zh-CN" altLang="en-US">
                    <a:noFill/>
                  </a:rPr>
                  <a:t> </a:t>
                </a:r>
              </a:p>
            </p:txBody>
          </p:sp>
        </mc:Fallback>
      </mc:AlternateContent>
      <p:sp>
        <p:nvSpPr>
          <p:cNvPr id="4" name="箭头: 右 3"/>
          <p:cNvSpPr/>
          <p:nvPr/>
        </p:nvSpPr>
        <p:spPr>
          <a:xfrm>
            <a:off x="7704697" y="2892115"/>
            <a:ext cx="1478774" cy="45719"/>
          </a:xfrm>
          <a:prstGeom prst="rightArrow">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a:off x="7704696" y="3885374"/>
            <a:ext cx="1478775" cy="45719"/>
          </a:xfrm>
          <a:prstGeom prst="rightArrow">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p:cNvSpPr txBox="1"/>
              <p:nvPr/>
            </p:nvSpPr>
            <p:spPr>
              <a:xfrm>
                <a:off x="7894101" y="1490071"/>
                <a:ext cx="2355073" cy="215444"/>
              </a:xfrm>
              <a:prstGeom prst="rect">
                <a:avLst/>
              </a:prstGeom>
              <a:solidFill>
                <a:schemeClr val="accent2">
                  <a:lumMod val="40000"/>
                  <a:lumOff val="60000"/>
                  <a:alpha val="50000"/>
                </a:schemeClr>
              </a:solidFill>
            </p:spPr>
            <p:txBody>
              <a:bodyPr wrap="square" tIns="0" bIns="0" rtlCol="0">
                <a:spAutoFit/>
              </a:bodyPr>
              <a:lstStyle/>
              <a:p>
                <a:r>
                  <a:rPr lang="zh-CN" altLang="en-US" sz="1400">
                    <a:solidFill>
                      <a:schemeClr val="accent2">
                        <a:lumMod val="50000"/>
                      </a:schemeClr>
                    </a:solidFill>
                  </a:rPr>
                  <a:t>极大项：</a:t>
                </a:r>
                <a14:m>
                  <m:oMath xmlns:m="http://schemas.openxmlformats.org/officeDocument/2006/math">
                    <m:sSub>
                      <m:sSubPr>
                        <m:ctrlPr>
                          <a:rPr lang="en-US" altLang="zh-CN" sz="1400" i="1" smtClean="0">
                            <a:solidFill>
                              <a:schemeClr val="accent2">
                                <a:lumMod val="50000"/>
                              </a:schemeClr>
                            </a:solidFill>
                            <a:latin typeface="Cambria Math" panose="02040503050406030204" pitchFamily="18" charset="0"/>
                          </a:rPr>
                        </m:ctrlPr>
                      </m:sSubPr>
                      <m:e>
                        <m:r>
                          <a:rPr lang="en-US" altLang="zh-CN" sz="1400" b="0" i="1" smtClean="0">
                            <a:solidFill>
                              <a:schemeClr val="accent2">
                                <a:lumMod val="50000"/>
                              </a:schemeClr>
                            </a:solidFill>
                            <a:latin typeface="Cambria Math" panose="02040503050406030204" pitchFamily="18" charset="0"/>
                          </a:rPr>
                          <m:t>𝑀</m:t>
                        </m:r>
                      </m:e>
                      <m:sub>
                        <m:r>
                          <a:rPr lang="en-US" altLang="zh-CN" sz="1400" b="0" i="1" smtClean="0">
                            <a:solidFill>
                              <a:schemeClr val="accent2">
                                <a:lumMod val="50000"/>
                              </a:schemeClr>
                            </a:solidFill>
                            <a:latin typeface="Cambria Math" panose="02040503050406030204" pitchFamily="18" charset="0"/>
                          </a:rPr>
                          <m:t>0</m:t>
                        </m:r>
                      </m:sub>
                    </m:sSub>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oMath>
                </a14:m>
                <a:endParaRPr lang="zh-CN" altLang="en-US" sz="1400">
                  <a:solidFill>
                    <a:schemeClr val="accent2">
                      <a:lumMod val="50000"/>
                    </a:schemeClr>
                  </a:solidFill>
                </a:endParaRPr>
              </a:p>
            </p:txBody>
          </p:sp>
        </mc:Choice>
        <mc:Fallback>
          <p:sp>
            <p:nvSpPr>
              <p:cNvPr id="15" name="文本框 14"/>
              <p:cNvSpPr txBox="1">
                <a:spLocks noRot="1" noChangeAspect="1" noMove="1" noResize="1" noEditPoints="1" noAdjustHandles="1" noChangeArrowheads="1" noChangeShapeType="1" noTextEdit="1"/>
              </p:cNvSpPr>
              <p:nvPr/>
            </p:nvSpPr>
            <p:spPr>
              <a:xfrm>
                <a:off x="7894101" y="1490071"/>
                <a:ext cx="2355073" cy="215444"/>
              </a:xfrm>
              <a:prstGeom prst="rect">
                <a:avLst/>
              </a:prstGeom>
              <a:blipFill rotWithShape="1">
                <a:blip r:embed="rId4"/>
                <a:stretch>
                  <a:fillRect l="-18" t="-168" r="12" b="2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7894101" y="1811685"/>
                <a:ext cx="2355074" cy="215444"/>
              </a:xfrm>
              <a:prstGeom prst="rect">
                <a:avLst/>
              </a:prstGeom>
              <a:solidFill>
                <a:schemeClr val="accent2">
                  <a:lumMod val="40000"/>
                  <a:lumOff val="60000"/>
                  <a:alpha val="50000"/>
                </a:schemeClr>
              </a:solidFill>
            </p:spPr>
            <p:txBody>
              <a:bodyPr wrap="square" tIns="0" bIns="0" rtlCol="0">
                <a:spAutoFit/>
              </a:bodyPr>
              <a:lstStyle/>
              <a:p>
                <a:r>
                  <a:rPr lang="zh-CN" altLang="en-US" sz="1400">
                    <a:solidFill>
                      <a:schemeClr val="accent2">
                        <a:lumMod val="50000"/>
                      </a:schemeClr>
                    </a:solidFill>
                  </a:rPr>
                  <a:t>极大项：</a:t>
                </a:r>
                <a14:m>
                  <m:oMath xmlns:m="http://schemas.openxmlformats.org/officeDocument/2006/math">
                    <m:sSub>
                      <m:sSubPr>
                        <m:ctrlPr>
                          <a:rPr lang="en-US" altLang="zh-CN" sz="1400" i="1" smtClean="0">
                            <a:solidFill>
                              <a:schemeClr val="accent2">
                                <a:lumMod val="50000"/>
                              </a:schemeClr>
                            </a:solidFill>
                            <a:latin typeface="Cambria Math" panose="02040503050406030204" pitchFamily="18" charset="0"/>
                          </a:rPr>
                        </m:ctrlPr>
                      </m:sSubPr>
                      <m:e>
                        <m:r>
                          <a:rPr lang="en-US" altLang="zh-CN" sz="1400" b="0" i="1" smtClean="0">
                            <a:solidFill>
                              <a:schemeClr val="accent2">
                                <a:lumMod val="50000"/>
                              </a:schemeClr>
                            </a:solidFill>
                            <a:latin typeface="Cambria Math" panose="02040503050406030204" pitchFamily="18" charset="0"/>
                          </a:rPr>
                          <m:t>𝑀</m:t>
                        </m:r>
                      </m:e>
                      <m:sub>
                        <m:r>
                          <a:rPr lang="en-US" altLang="zh-CN" sz="1400" b="0" i="1" smtClean="0">
                            <a:solidFill>
                              <a:schemeClr val="accent2">
                                <a:lumMod val="50000"/>
                              </a:schemeClr>
                            </a:solidFill>
                            <a:latin typeface="Cambria Math" panose="02040503050406030204" pitchFamily="18" charset="0"/>
                          </a:rPr>
                          <m:t>1</m:t>
                        </m:r>
                      </m:sub>
                    </m:sSub>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oMath>
                </a14:m>
                <a:endParaRPr lang="zh-CN" altLang="en-US" sz="1400">
                  <a:solidFill>
                    <a:schemeClr val="accent2">
                      <a:lumMod val="50000"/>
                    </a:schemeClr>
                  </a:solidFill>
                </a:endParaRPr>
              </a:p>
            </p:txBody>
          </p:sp>
        </mc:Choice>
        <mc:Fallback>
          <p:sp>
            <p:nvSpPr>
              <p:cNvPr id="16" name="文本框 15"/>
              <p:cNvSpPr txBox="1">
                <a:spLocks noRot="1" noChangeAspect="1" noMove="1" noResize="1" noEditPoints="1" noAdjustHandles="1" noChangeArrowheads="1" noChangeShapeType="1" noTextEdit="1"/>
              </p:cNvSpPr>
              <p:nvPr/>
            </p:nvSpPr>
            <p:spPr>
              <a:xfrm>
                <a:off x="7894101" y="1811685"/>
                <a:ext cx="2355074" cy="215444"/>
              </a:xfrm>
              <a:prstGeom prst="rect">
                <a:avLst/>
              </a:prstGeom>
              <a:blipFill rotWithShape="1">
                <a:blip r:embed="rId5"/>
                <a:stretch>
                  <a:fillRect l="-18" t="-14" r="12"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7894101" y="2157245"/>
                <a:ext cx="2355074" cy="215444"/>
              </a:xfrm>
              <a:prstGeom prst="rect">
                <a:avLst/>
              </a:prstGeom>
              <a:solidFill>
                <a:schemeClr val="accent2">
                  <a:lumMod val="40000"/>
                  <a:lumOff val="60000"/>
                  <a:alpha val="50000"/>
                </a:schemeClr>
              </a:solidFill>
            </p:spPr>
            <p:txBody>
              <a:bodyPr wrap="square" tIns="0" bIns="0" rtlCol="0">
                <a:spAutoFit/>
              </a:bodyPr>
              <a:lstStyle/>
              <a:p>
                <a:r>
                  <a:rPr lang="zh-CN" altLang="en-US" sz="1400">
                    <a:solidFill>
                      <a:schemeClr val="accent2">
                        <a:lumMod val="50000"/>
                      </a:schemeClr>
                    </a:solidFill>
                  </a:rPr>
                  <a:t>极大项：</a:t>
                </a:r>
                <a14:m>
                  <m:oMath xmlns:m="http://schemas.openxmlformats.org/officeDocument/2006/math">
                    <m:sSub>
                      <m:sSubPr>
                        <m:ctrlPr>
                          <a:rPr lang="en-US" altLang="zh-CN" sz="1400" i="1" smtClean="0">
                            <a:solidFill>
                              <a:schemeClr val="accent2">
                                <a:lumMod val="50000"/>
                              </a:schemeClr>
                            </a:solidFill>
                            <a:latin typeface="Cambria Math" panose="02040503050406030204" pitchFamily="18" charset="0"/>
                          </a:rPr>
                        </m:ctrlPr>
                      </m:sSubPr>
                      <m:e>
                        <m:r>
                          <a:rPr lang="en-US" altLang="zh-CN" sz="1400" b="0" i="1" smtClean="0">
                            <a:solidFill>
                              <a:schemeClr val="accent2">
                                <a:lumMod val="50000"/>
                              </a:schemeClr>
                            </a:solidFill>
                            <a:latin typeface="Cambria Math" panose="02040503050406030204" pitchFamily="18" charset="0"/>
                          </a:rPr>
                          <m:t>𝑀</m:t>
                        </m:r>
                      </m:e>
                      <m:sub>
                        <m:r>
                          <a:rPr lang="en-US" altLang="zh-CN" sz="1400" b="0" i="1" smtClean="0">
                            <a:solidFill>
                              <a:schemeClr val="accent2">
                                <a:lumMod val="50000"/>
                              </a:schemeClr>
                            </a:solidFill>
                            <a:latin typeface="Cambria Math" panose="02040503050406030204" pitchFamily="18" charset="0"/>
                          </a:rPr>
                          <m:t>2</m:t>
                        </m:r>
                      </m:sub>
                    </m:sSub>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oMath>
                </a14:m>
                <a:endParaRPr lang="zh-CN" altLang="en-US" sz="1400">
                  <a:solidFill>
                    <a:schemeClr val="accent2">
                      <a:lumMod val="50000"/>
                    </a:schemeClr>
                  </a:solidFill>
                </a:endParaRPr>
              </a:p>
            </p:txBody>
          </p:sp>
        </mc:Choice>
        <mc:Fallback>
          <p:sp>
            <p:nvSpPr>
              <p:cNvPr id="18" name="文本框 17"/>
              <p:cNvSpPr txBox="1">
                <a:spLocks noRot="1" noChangeAspect="1" noMove="1" noResize="1" noEditPoints="1" noAdjustHandles="1" noChangeArrowheads="1" noChangeShapeType="1" noTextEdit="1"/>
              </p:cNvSpPr>
              <p:nvPr/>
            </p:nvSpPr>
            <p:spPr>
              <a:xfrm>
                <a:off x="7894101" y="2157245"/>
                <a:ext cx="2355074" cy="215444"/>
              </a:xfrm>
              <a:prstGeom prst="rect">
                <a:avLst/>
              </a:prstGeom>
              <a:blipFill rotWithShape="1">
                <a:blip r:embed="rId6"/>
                <a:stretch>
                  <a:fillRect l="-18" t="-70" r="12" b="1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7894101" y="2469865"/>
                <a:ext cx="2355074" cy="215444"/>
              </a:xfrm>
              <a:prstGeom prst="rect">
                <a:avLst/>
              </a:prstGeom>
              <a:solidFill>
                <a:schemeClr val="accent2">
                  <a:lumMod val="40000"/>
                  <a:lumOff val="60000"/>
                  <a:alpha val="50000"/>
                </a:schemeClr>
              </a:solidFill>
            </p:spPr>
            <p:txBody>
              <a:bodyPr wrap="square" tIns="0" bIns="0" rtlCol="0">
                <a:spAutoFit/>
              </a:bodyPr>
              <a:lstStyle/>
              <a:p>
                <a:r>
                  <a:rPr lang="zh-CN" altLang="en-US" sz="1400">
                    <a:solidFill>
                      <a:schemeClr val="accent2">
                        <a:lumMod val="50000"/>
                      </a:schemeClr>
                    </a:solidFill>
                  </a:rPr>
                  <a:t>极大项：</a:t>
                </a:r>
                <a14:m>
                  <m:oMath xmlns:m="http://schemas.openxmlformats.org/officeDocument/2006/math">
                    <m:sSub>
                      <m:sSubPr>
                        <m:ctrlPr>
                          <a:rPr lang="en-US" altLang="zh-CN" sz="1400" i="1" smtClean="0">
                            <a:solidFill>
                              <a:schemeClr val="accent2">
                                <a:lumMod val="50000"/>
                              </a:schemeClr>
                            </a:solidFill>
                            <a:latin typeface="Cambria Math" panose="02040503050406030204" pitchFamily="18" charset="0"/>
                          </a:rPr>
                        </m:ctrlPr>
                      </m:sSubPr>
                      <m:e>
                        <m:r>
                          <a:rPr lang="en-US" altLang="zh-CN" sz="1400" b="0" i="1" smtClean="0">
                            <a:solidFill>
                              <a:schemeClr val="accent2">
                                <a:lumMod val="50000"/>
                              </a:schemeClr>
                            </a:solidFill>
                            <a:latin typeface="Cambria Math" panose="02040503050406030204" pitchFamily="18" charset="0"/>
                          </a:rPr>
                          <m:t>𝑀</m:t>
                        </m:r>
                      </m:e>
                      <m:sub>
                        <m:r>
                          <a:rPr lang="en-US" altLang="zh-CN" sz="1400" b="0" i="1" smtClean="0">
                            <a:solidFill>
                              <a:schemeClr val="accent2">
                                <a:lumMod val="50000"/>
                              </a:schemeClr>
                            </a:solidFill>
                            <a:latin typeface="Cambria Math" panose="02040503050406030204" pitchFamily="18" charset="0"/>
                          </a:rPr>
                          <m:t>3</m:t>
                        </m:r>
                      </m:sub>
                    </m:sSub>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oMath>
                </a14:m>
                <a:endParaRPr lang="zh-CN" altLang="en-US" sz="1400">
                  <a:solidFill>
                    <a:schemeClr val="accent2">
                      <a:lumMod val="50000"/>
                    </a:schemeClr>
                  </a:solidFill>
                </a:endParaRPr>
              </a:p>
            </p:txBody>
          </p:sp>
        </mc:Choice>
        <mc:Fallback>
          <p:sp>
            <p:nvSpPr>
              <p:cNvPr id="19" name="文本框 18"/>
              <p:cNvSpPr txBox="1">
                <a:spLocks noRot="1" noChangeAspect="1" noMove="1" noResize="1" noEditPoints="1" noAdjustHandles="1" noChangeArrowheads="1" noChangeShapeType="1" noTextEdit="1"/>
              </p:cNvSpPr>
              <p:nvPr/>
            </p:nvSpPr>
            <p:spPr>
              <a:xfrm>
                <a:off x="7894101" y="2469865"/>
                <a:ext cx="2355074" cy="215444"/>
              </a:xfrm>
              <a:prstGeom prst="rect">
                <a:avLst/>
              </a:prstGeom>
              <a:blipFill rotWithShape="1">
                <a:blip r:embed="rId7"/>
                <a:stretch>
                  <a:fillRect l="-18" t="-162" r="12" b="2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7894101" y="3104079"/>
                <a:ext cx="2355074" cy="215444"/>
              </a:xfrm>
              <a:prstGeom prst="rect">
                <a:avLst/>
              </a:prstGeom>
              <a:solidFill>
                <a:schemeClr val="accent2">
                  <a:lumMod val="40000"/>
                  <a:lumOff val="60000"/>
                  <a:alpha val="50000"/>
                </a:schemeClr>
              </a:solidFill>
            </p:spPr>
            <p:txBody>
              <a:bodyPr wrap="square" tIns="0" bIns="0" rtlCol="0">
                <a:spAutoFit/>
              </a:bodyPr>
              <a:lstStyle/>
              <a:p>
                <a:r>
                  <a:rPr lang="zh-CN" altLang="en-US" sz="1400">
                    <a:solidFill>
                      <a:schemeClr val="accent2">
                        <a:lumMod val="50000"/>
                      </a:schemeClr>
                    </a:solidFill>
                  </a:rPr>
                  <a:t>极大项：</a:t>
                </a:r>
                <a14:m>
                  <m:oMath xmlns:m="http://schemas.openxmlformats.org/officeDocument/2006/math">
                    <m:sSub>
                      <m:sSubPr>
                        <m:ctrlPr>
                          <a:rPr lang="en-US" altLang="zh-CN" sz="1400" i="1" smtClean="0">
                            <a:solidFill>
                              <a:schemeClr val="accent2">
                                <a:lumMod val="50000"/>
                              </a:schemeClr>
                            </a:solidFill>
                            <a:latin typeface="Cambria Math" panose="02040503050406030204" pitchFamily="18" charset="0"/>
                          </a:rPr>
                        </m:ctrlPr>
                      </m:sSubPr>
                      <m:e>
                        <m:r>
                          <a:rPr lang="en-US" altLang="zh-CN" sz="1400" b="0" i="1" smtClean="0">
                            <a:solidFill>
                              <a:schemeClr val="accent2">
                                <a:lumMod val="50000"/>
                              </a:schemeClr>
                            </a:solidFill>
                            <a:latin typeface="Cambria Math" panose="02040503050406030204" pitchFamily="18" charset="0"/>
                          </a:rPr>
                          <m:t>𝑀</m:t>
                        </m:r>
                      </m:e>
                      <m:sub>
                        <m:r>
                          <a:rPr lang="en-US" altLang="zh-CN" sz="1400" b="0" i="1" smtClean="0">
                            <a:solidFill>
                              <a:schemeClr val="accent2">
                                <a:lumMod val="50000"/>
                              </a:schemeClr>
                            </a:solidFill>
                            <a:latin typeface="Cambria Math" panose="02040503050406030204" pitchFamily="18" charset="0"/>
                          </a:rPr>
                          <m:t>5</m:t>
                        </m:r>
                      </m:sub>
                    </m:sSub>
                    <m:r>
                      <a:rPr lang="en-US" altLang="zh-CN" sz="1400" i="1" smtClean="0">
                        <a:solidFill>
                          <a:schemeClr val="accent2">
                            <a:lumMod val="50000"/>
                          </a:schemeClr>
                        </a:solidFill>
                        <a:latin typeface="Cambria Math" panose="02040503050406030204" pitchFamily="18" charset="0"/>
                      </a:rPr>
                      <m:t>=</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oMath>
                </a14:m>
                <a:endParaRPr lang="zh-CN" altLang="en-US" sz="1400">
                  <a:solidFill>
                    <a:schemeClr val="accent2">
                      <a:lumMod val="50000"/>
                    </a:schemeClr>
                  </a:solidFill>
                </a:endParaRPr>
              </a:p>
            </p:txBody>
          </p:sp>
        </mc:Choice>
        <mc:Fallback>
          <p:sp>
            <p:nvSpPr>
              <p:cNvPr id="20" name="文本框 19"/>
              <p:cNvSpPr txBox="1">
                <a:spLocks noRot="1" noChangeAspect="1" noMove="1" noResize="1" noEditPoints="1" noAdjustHandles="1" noChangeArrowheads="1" noChangeShapeType="1" noTextEdit="1"/>
              </p:cNvSpPr>
              <p:nvPr/>
            </p:nvSpPr>
            <p:spPr>
              <a:xfrm>
                <a:off x="7894101" y="3104079"/>
                <a:ext cx="2355074" cy="215444"/>
              </a:xfrm>
              <a:prstGeom prst="rect">
                <a:avLst/>
              </a:prstGeom>
              <a:blipFill rotWithShape="1">
                <a:blip r:embed="rId8"/>
                <a:stretch>
                  <a:fillRect l="-18" t="-92" r="12" b="1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7894099" y="3444566"/>
                <a:ext cx="2355075" cy="215444"/>
              </a:xfrm>
              <a:prstGeom prst="rect">
                <a:avLst/>
              </a:prstGeom>
              <a:solidFill>
                <a:schemeClr val="accent2">
                  <a:lumMod val="40000"/>
                  <a:lumOff val="60000"/>
                  <a:alpha val="50000"/>
                </a:schemeClr>
              </a:solidFill>
            </p:spPr>
            <p:txBody>
              <a:bodyPr wrap="square" tIns="0" bIns="0" rtlCol="0">
                <a:spAutoFit/>
              </a:bodyPr>
              <a:lstStyle/>
              <a:p>
                <a:r>
                  <a:rPr lang="zh-CN" altLang="en-US" sz="1400">
                    <a:solidFill>
                      <a:schemeClr val="accent2">
                        <a:lumMod val="50000"/>
                      </a:schemeClr>
                    </a:solidFill>
                  </a:rPr>
                  <a:t>极大项：</a:t>
                </a:r>
                <a14:m>
                  <m:oMath xmlns:m="http://schemas.openxmlformats.org/officeDocument/2006/math">
                    <m:sSub>
                      <m:sSubPr>
                        <m:ctrlPr>
                          <a:rPr lang="en-US" altLang="zh-CN" sz="1400" i="1" smtClean="0">
                            <a:solidFill>
                              <a:schemeClr val="accent2">
                                <a:lumMod val="50000"/>
                              </a:schemeClr>
                            </a:solidFill>
                            <a:latin typeface="Cambria Math" panose="02040503050406030204" pitchFamily="18" charset="0"/>
                          </a:rPr>
                        </m:ctrlPr>
                      </m:sSubPr>
                      <m:e>
                        <m:r>
                          <a:rPr lang="en-US" altLang="zh-CN" sz="1400" b="0" i="1" smtClean="0">
                            <a:solidFill>
                              <a:schemeClr val="accent2">
                                <a:lumMod val="50000"/>
                              </a:schemeClr>
                            </a:solidFill>
                            <a:latin typeface="Cambria Math" panose="02040503050406030204" pitchFamily="18" charset="0"/>
                          </a:rPr>
                          <m:t>𝑀</m:t>
                        </m:r>
                      </m:e>
                      <m:sub>
                        <m:r>
                          <a:rPr lang="en-US" altLang="zh-CN" sz="1400" b="0" i="1" smtClean="0">
                            <a:solidFill>
                              <a:schemeClr val="accent2">
                                <a:lumMod val="50000"/>
                              </a:schemeClr>
                            </a:solidFill>
                            <a:latin typeface="Cambria Math" panose="02040503050406030204" pitchFamily="18" charset="0"/>
                          </a:rPr>
                          <m:t>6</m:t>
                        </m:r>
                      </m:sub>
                    </m:sSub>
                    <m:r>
                      <a:rPr lang="en-US" altLang="zh-CN" sz="1400" i="1" smtClean="0">
                        <a:solidFill>
                          <a:schemeClr val="accent2">
                            <a:lumMod val="50000"/>
                          </a:schemeClr>
                        </a:solidFill>
                        <a:latin typeface="Cambria Math" panose="02040503050406030204" pitchFamily="18" charset="0"/>
                      </a:rPr>
                      <m:t>=</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oMath>
                </a14:m>
                <a:endParaRPr lang="zh-CN" altLang="en-US" sz="1400">
                  <a:solidFill>
                    <a:schemeClr val="accent2">
                      <a:lumMod val="50000"/>
                    </a:schemeClr>
                  </a:solidFill>
                </a:endParaRPr>
              </a:p>
            </p:txBody>
          </p:sp>
        </mc:Choice>
        <mc:Fallback>
          <p:sp>
            <p:nvSpPr>
              <p:cNvPr id="21" name="文本框 20"/>
              <p:cNvSpPr txBox="1">
                <a:spLocks noRot="1" noChangeAspect="1" noMove="1" noResize="1" noEditPoints="1" noAdjustHandles="1" noChangeArrowheads="1" noChangeShapeType="1" noTextEdit="1"/>
              </p:cNvSpPr>
              <p:nvPr/>
            </p:nvSpPr>
            <p:spPr>
              <a:xfrm>
                <a:off x="7894099" y="3444566"/>
                <a:ext cx="2355075" cy="215444"/>
              </a:xfrm>
              <a:prstGeom prst="rect">
                <a:avLst/>
              </a:prstGeom>
              <a:blipFill rotWithShape="1">
                <a:blip r:embed="rId9"/>
                <a:stretch>
                  <a:fillRect l="-18" t="-151" r="12" b="234"/>
                </a:stretch>
              </a:blipFill>
            </p:spPr>
            <p:txBody>
              <a:bodyPr/>
              <a:lstStyle/>
              <a:p>
                <a:r>
                  <a:rPr lang="zh-CN" altLang="en-US">
                    <a:noFill/>
                  </a:rPr>
                  <a:t> </a:t>
                </a:r>
              </a:p>
            </p:txBody>
          </p:sp>
        </mc:Fallback>
      </mc:AlternateContent>
      <p:sp>
        <p:nvSpPr>
          <p:cNvPr id="22" name="箭头: 右 21"/>
          <p:cNvSpPr/>
          <p:nvPr/>
        </p:nvSpPr>
        <p:spPr>
          <a:xfrm>
            <a:off x="7704697" y="1589053"/>
            <a:ext cx="189404" cy="45719"/>
          </a:xfrm>
          <a:prstGeom prst="rightArrow">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p:cNvSpPr/>
          <p:nvPr/>
        </p:nvSpPr>
        <p:spPr>
          <a:xfrm>
            <a:off x="7704695" y="1919407"/>
            <a:ext cx="189404" cy="45719"/>
          </a:xfrm>
          <a:prstGeom prst="rightArrow">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p:cNvSpPr/>
          <p:nvPr/>
        </p:nvSpPr>
        <p:spPr>
          <a:xfrm>
            <a:off x="7704695" y="2242045"/>
            <a:ext cx="189404" cy="45719"/>
          </a:xfrm>
          <a:prstGeom prst="rightArrow">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p:cNvSpPr/>
          <p:nvPr/>
        </p:nvSpPr>
        <p:spPr>
          <a:xfrm>
            <a:off x="7704695" y="2561761"/>
            <a:ext cx="189404" cy="45719"/>
          </a:xfrm>
          <a:prstGeom prst="rightArrow">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p:cNvSpPr/>
          <p:nvPr/>
        </p:nvSpPr>
        <p:spPr>
          <a:xfrm>
            <a:off x="7704695" y="3208082"/>
            <a:ext cx="189404" cy="45719"/>
          </a:xfrm>
          <a:prstGeom prst="rightArrow">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p:cNvSpPr/>
          <p:nvPr/>
        </p:nvSpPr>
        <p:spPr>
          <a:xfrm>
            <a:off x="7704695" y="3536429"/>
            <a:ext cx="189404" cy="45719"/>
          </a:xfrm>
          <a:prstGeom prst="rightArrow">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7799397" y="1079405"/>
                <a:ext cx="3601000" cy="277961"/>
              </a:xfrm>
              <a:prstGeom prst="rect">
                <a:avLst/>
              </a:prstGeom>
              <a:solidFill>
                <a:schemeClr val="accent6">
                  <a:lumMod val="50000"/>
                </a:schemeClr>
              </a:solidFill>
            </p:spPr>
            <p:txBody>
              <a:bodyPr wrap="square" tIns="0" bIns="0" rtlCol="0">
                <a:spAutoFit/>
              </a:bodyPr>
              <a:lstStyle/>
              <a:p>
                <a:r>
                  <a:rPr lang="zh-CN" altLang="en-US" sz="1600">
                    <a:solidFill>
                      <a:schemeClr val="bg1"/>
                    </a:solidFill>
                  </a:rPr>
                  <a:t>公式</a:t>
                </a:r>
                <a14:m>
                  <m:oMath xmlns:m="http://schemas.openxmlformats.org/officeDocument/2006/math">
                    <m:r>
                      <a:rPr lang="en-US" altLang="zh-CN" sz="1600" i="1" smtClean="0">
                        <a:solidFill>
                          <a:schemeClr val="bg1"/>
                        </a:solidFill>
                        <a:latin typeface="Cambria Math" panose="02040503050406030204" pitchFamily="18" charset="0"/>
                      </a:rPr>
                      <m:t>𝐴</m:t>
                    </m:r>
                    <m:r>
                      <a:rPr lang="en-US" altLang="zh-CN" sz="1600" i="1" smtClean="0">
                        <a:solidFill>
                          <a:schemeClr val="bg1"/>
                        </a:solidFill>
                        <a:latin typeface="Cambria Math" panose="02040503050406030204" pitchFamily="18" charset="0"/>
                      </a:rPr>
                      <m:t> = </m:t>
                    </m:r>
                    <m:d>
                      <m:dPr>
                        <m:ctrlPr>
                          <a:rPr lang="en-US" altLang="zh-CN" sz="1600" i="1" smtClean="0">
                            <a:solidFill>
                              <a:schemeClr val="bg1"/>
                            </a:solidFill>
                            <a:latin typeface="Cambria Math" panose="02040503050406030204" pitchFamily="18" charset="0"/>
                          </a:rPr>
                        </m:ctrlPr>
                      </m:dPr>
                      <m:e>
                        <m:r>
                          <a:rPr lang="en-US" altLang="zh-CN" sz="1600" i="1" smtClean="0">
                            <a:solidFill>
                              <a:schemeClr val="bg1"/>
                            </a:solidFill>
                            <a:latin typeface="Cambria Math" panose="02040503050406030204" pitchFamily="18" charset="0"/>
                          </a:rPr>
                          <m:t>𝑟</m:t>
                        </m:r>
                        <m:r>
                          <a:rPr lang="en-US" altLang="zh-CN" sz="1600" i="1" smtClean="0">
                            <a:solidFill>
                              <a:schemeClr val="bg1"/>
                            </a:solidFill>
                            <a:latin typeface="Cambria Math" panose="02040503050406030204" pitchFamily="18" charset="0"/>
                          </a:rPr>
                          <m:t>∨</m:t>
                        </m:r>
                        <m:d>
                          <m:dPr>
                            <m:ctrlPr>
                              <a:rPr lang="en-US" altLang="zh-CN" sz="1600" i="1" smtClean="0">
                                <a:solidFill>
                                  <a:schemeClr val="bg1"/>
                                </a:solidFill>
                                <a:latin typeface="Cambria Math" panose="02040503050406030204" pitchFamily="18" charset="0"/>
                              </a:rPr>
                            </m:ctrlPr>
                          </m:dPr>
                          <m:e>
                            <m:r>
                              <a:rPr lang="en-US" altLang="zh-CN" sz="1600" i="1" smtClean="0">
                                <a:solidFill>
                                  <a:schemeClr val="bg1"/>
                                </a:solidFill>
                                <a:latin typeface="Cambria Math" panose="02040503050406030204" pitchFamily="18" charset="0"/>
                              </a:rPr>
                              <m:t>𝑝</m:t>
                            </m:r>
                            <m:r>
                              <a:rPr lang="en-US" altLang="zh-CN" sz="1600" i="1" smtClean="0">
                                <a:solidFill>
                                  <a:schemeClr val="bg1"/>
                                </a:solidFill>
                                <a:latin typeface="Cambria Math" panose="02040503050406030204" pitchFamily="18" charset="0"/>
                              </a:rPr>
                              <m:t>∧¬</m:t>
                            </m:r>
                            <m:r>
                              <a:rPr lang="en-US" altLang="zh-CN" sz="1600" i="1" smtClean="0">
                                <a:solidFill>
                                  <a:schemeClr val="bg1"/>
                                </a:solidFill>
                                <a:latin typeface="Cambria Math" panose="02040503050406030204" pitchFamily="18" charset="0"/>
                              </a:rPr>
                              <m:t>𝑞</m:t>
                            </m:r>
                          </m:e>
                        </m:d>
                      </m:e>
                    </m:d>
                    <m:r>
                      <a:rPr lang="en-US" altLang="zh-CN" sz="1600" i="1" smtClean="0">
                        <a:solidFill>
                          <a:schemeClr val="bg1"/>
                        </a:solidFill>
                        <a:latin typeface="Cambria Math" panose="02040503050406030204" pitchFamily="18" charset="0"/>
                      </a:rPr>
                      <m:t>∧</m:t>
                    </m:r>
                    <m:d>
                      <m:dPr>
                        <m:ctrlPr>
                          <a:rPr lang="en-US" altLang="zh-CN" sz="1600" i="1" smtClean="0">
                            <a:solidFill>
                              <a:schemeClr val="bg1"/>
                            </a:solidFill>
                            <a:latin typeface="Cambria Math" panose="02040503050406030204" pitchFamily="18" charset="0"/>
                          </a:rPr>
                        </m:ctrlPr>
                      </m:dPr>
                      <m:e>
                        <m:r>
                          <a:rPr lang="en-US" altLang="zh-CN" sz="1600" i="1" smtClean="0">
                            <a:solidFill>
                              <a:schemeClr val="bg1"/>
                            </a:solidFill>
                            <a:latin typeface="Cambria Math" panose="02040503050406030204" pitchFamily="18" charset="0"/>
                          </a:rPr>
                          <m:t>𝑟</m:t>
                        </m:r>
                        <m:r>
                          <a:rPr lang="en-US" altLang="zh-CN" sz="1600" i="1" smtClean="0">
                            <a:solidFill>
                              <a:schemeClr val="bg1"/>
                            </a:solidFill>
                            <a:latin typeface="Cambria Math" panose="02040503050406030204" pitchFamily="18" charset="0"/>
                          </a:rPr>
                          <m:t>→</m:t>
                        </m:r>
                        <m:r>
                          <a:rPr lang="en-US" altLang="zh-CN" sz="1600" i="1" smtClean="0">
                            <a:solidFill>
                              <a:schemeClr val="bg1"/>
                            </a:solidFill>
                            <a:latin typeface="Cambria Math" panose="02040503050406030204" pitchFamily="18" charset="0"/>
                          </a:rPr>
                          <m:t>𝑝</m:t>
                        </m:r>
                        <m:r>
                          <a:rPr lang="en-US" altLang="zh-CN" sz="1600" i="1" smtClean="0">
                            <a:solidFill>
                              <a:schemeClr val="bg1"/>
                            </a:solidFill>
                            <a:latin typeface="Cambria Math" panose="02040503050406030204" pitchFamily="18" charset="0"/>
                          </a:rPr>
                          <m:t>∧</m:t>
                        </m:r>
                        <m:r>
                          <a:rPr lang="en-US" altLang="zh-CN" sz="1600" i="1" smtClean="0">
                            <a:solidFill>
                              <a:schemeClr val="bg1"/>
                            </a:solidFill>
                            <a:latin typeface="Cambria Math" panose="02040503050406030204" pitchFamily="18" charset="0"/>
                          </a:rPr>
                          <m:t>𝑞</m:t>
                        </m:r>
                      </m:e>
                    </m:d>
                  </m:oMath>
                </a14:m>
                <a:endParaRPr lang="zh-CN" altLang="en-US" sz="1600">
                  <a:solidFill>
                    <a:schemeClr val="bg1"/>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7799397" y="1079405"/>
                <a:ext cx="3601000" cy="277961"/>
              </a:xfrm>
              <a:prstGeom prst="rect">
                <a:avLst/>
              </a:prstGeom>
              <a:blipFill rotWithShape="1">
                <a:blip r:embed="rId10"/>
                <a:stretch>
                  <a:fillRect l="-9" t="-194" r="7" b="133"/>
                </a:stretch>
              </a:blipFill>
            </p:spPr>
            <p:txBody>
              <a:bodyPr/>
              <a:lstStyle/>
              <a:p>
                <a:r>
                  <a:rPr lang="zh-CN" altLang="en-US">
                    <a:noFill/>
                  </a:rPr>
                  <a:t> </a:t>
                </a:r>
              </a:p>
            </p:txBody>
          </p:sp>
        </mc:Fallback>
      </mc:AlternateContent>
      <p:sp>
        <p:nvSpPr>
          <p:cNvPr id="28" name="文本框 27"/>
          <p:cNvSpPr txBox="1"/>
          <p:nvPr/>
        </p:nvSpPr>
        <p:spPr>
          <a:xfrm>
            <a:off x="312861" y="4307058"/>
            <a:ext cx="8481809" cy="1846659"/>
          </a:xfrm>
          <a:prstGeom prst="rect">
            <a:avLst/>
          </a:prstGeom>
          <a:solidFill>
            <a:schemeClr val="accent4">
              <a:lumMod val="20000"/>
              <a:lumOff val="80000"/>
              <a:alpha val="50000"/>
            </a:schemeClr>
          </a:solidFill>
        </p:spPr>
        <p:txBody>
          <a:bodyPr wrap="none" rtlCol="0">
            <a:spAutoFit/>
          </a:bodyPr>
          <a:lstStyle/>
          <a:p>
            <a:pPr algn="ctr">
              <a:spcBef>
                <a:spcPts val="600"/>
              </a:spcBef>
              <a:spcAft>
                <a:spcPts val="600"/>
              </a:spcAft>
            </a:pPr>
            <a:r>
              <a:rPr lang="zh-CN" altLang="en-US" sz="2400" b="1">
                <a:solidFill>
                  <a:srgbClr val="002060"/>
                </a:solidFill>
              </a:rPr>
              <a:t>公式的真值表和与它逻辑等值的主范式</a:t>
            </a:r>
            <a:endParaRPr lang="en-US" altLang="zh-CN" sz="2400" b="1">
              <a:solidFill>
                <a:srgbClr val="002060"/>
              </a:solidFill>
            </a:endParaRPr>
          </a:p>
          <a:p>
            <a:pPr marL="342900" indent="-342900">
              <a:spcBef>
                <a:spcPts val="6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成真赋值对应编码的极小项的析取就是与该公式等值的主析取范式</a:t>
            </a:r>
            <a:endParaRPr lang="en-US" altLang="zh-CN" sz="2000" b="1">
              <a:solidFill>
                <a:srgbClr val="C0000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成假赋值对应编码的极大项的合取就是与该公式等值的主合取范式</a:t>
            </a:r>
            <a:endParaRPr lang="zh-CN" altLang="en-US" sz="2000" b="1">
              <a:solidFill>
                <a:srgbClr val="C0000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公式的主析取范式的极小项编码集与其主合取范式的极大项编码集互补</a:t>
            </a:r>
            <a:endParaRPr lang="zh-CN" altLang="en-US" sz="2000" b="1">
              <a:solidFill>
                <a:srgbClr val="C00000"/>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29" name="文本框 28"/>
              <p:cNvSpPr txBox="1"/>
              <p:nvPr/>
            </p:nvSpPr>
            <p:spPr>
              <a:xfrm>
                <a:off x="8932006" y="4117548"/>
                <a:ext cx="2947133" cy="1269578"/>
              </a:xfrm>
              <a:prstGeom prst="rect">
                <a:avLst/>
              </a:prstGeom>
              <a:solidFill>
                <a:schemeClr val="accent5">
                  <a:lumMod val="20000"/>
                  <a:lumOff val="80000"/>
                  <a:alpha val="50000"/>
                </a:schemeClr>
              </a:solidFill>
            </p:spPr>
            <p:txBody>
              <a:bodyPr wrap="square" rtlCol="0">
                <a:spAutoFit/>
              </a:bodyPr>
              <a:lstStyle/>
              <a:p>
                <a:pPr algn="ctr"/>
                <a:r>
                  <a:rPr lang="zh-CN" altLang="en-US" sz="1600" b="1">
                    <a:solidFill>
                      <a:srgbClr val="002060"/>
                    </a:solidFill>
                  </a:rPr>
                  <a:t>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的主析取范式</a:t>
                </a:r>
                <a:endParaRPr lang="en-US" altLang="zh-CN" sz="1600" b="1">
                  <a:solidFill>
                    <a:srgbClr val="002060"/>
                  </a:solidFill>
                </a:endParaRPr>
              </a:p>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𝒎</m:t>
                          </m:r>
                        </m:e>
                        <m:sub>
                          <m:r>
                            <a:rPr lang="en-US" altLang="zh-CN" sz="1600" b="1" i="1" smtClean="0">
                              <a:solidFill>
                                <a:schemeClr val="accent6">
                                  <a:lumMod val="50000"/>
                                </a:schemeClr>
                              </a:solidFill>
                              <a:latin typeface="Cambria Math" panose="02040503050406030204" pitchFamily="18" charset="0"/>
                            </a:rPr>
                            <m:t>𝟒</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𝒎</m:t>
                          </m:r>
                        </m:e>
                        <m:sub>
                          <m:r>
                            <a:rPr lang="en-US" altLang="zh-CN" sz="1600" b="1" i="1" smtClean="0">
                              <a:solidFill>
                                <a:schemeClr val="accent6">
                                  <a:lumMod val="50000"/>
                                </a:schemeClr>
                              </a:solidFill>
                              <a:latin typeface="Cambria Math" panose="02040503050406030204" pitchFamily="18" charset="0"/>
                            </a:rPr>
                            <m:t>𝟕</m:t>
                          </m:r>
                        </m:sub>
                      </m:sSub>
                    </m:oMath>
                  </m:oMathPara>
                </a14:m>
                <a:endParaRPr lang="en-US" altLang="zh-CN" sz="1600" b="1"/>
              </a:p>
              <a:p>
                <a:pPr algn="ctr">
                  <a:spcBef>
                    <a:spcPts val="1200"/>
                  </a:spcBef>
                  <a:spcAft>
                    <a:spcPts val="300"/>
                  </a:spcAft>
                </a:pPr>
                <a:r>
                  <a:rPr lang="zh-CN" altLang="en-US" sz="1600" b="1">
                    <a:solidFill>
                      <a:srgbClr val="002060"/>
                    </a:solidFill>
                  </a:rPr>
                  <a:t>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的主合取范式</a:t>
                </a:r>
                <a:endParaRPr lang="en-US" altLang="zh-CN" sz="1600" b="1">
                  <a:solidFill>
                    <a:srgbClr val="002060"/>
                  </a:solidFill>
                </a:endParaRPr>
              </a:p>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𝟎</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𝟐</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𝟑</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𝟓</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p>
            </p:txBody>
          </p:sp>
        </mc:Choice>
        <mc:Fallback>
          <p:sp>
            <p:nvSpPr>
              <p:cNvPr id="29" name="文本框 28"/>
              <p:cNvSpPr txBox="1">
                <a:spLocks noRot="1" noChangeAspect="1" noMove="1" noResize="1" noEditPoints="1" noAdjustHandles="1" noChangeArrowheads="1" noChangeShapeType="1" noTextEdit="1"/>
              </p:cNvSpPr>
              <p:nvPr/>
            </p:nvSpPr>
            <p:spPr>
              <a:xfrm>
                <a:off x="8932006" y="4117548"/>
                <a:ext cx="2947133" cy="1269578"/>
              </a:xfrm>
              <a:prstGeom prst="rect">
                <a:avLst/>
              </a:prstGeom>
              <a:blipFill rotWithShape="1">
                <a:blip r:embed="rId11"/>
                <a:stretch>
                  <a:fillRect l="-3" t="-16" r="7"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9205009" y="5573581"/>
                <a:ext cx="2401125"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永真式的主范式记为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oMath>
                </a14:m>
                <a:endParaRPr lang="en-US" altLang="zh-CN" b="1">
                  <a:solidFill>
                    <a:schemeClr val="accent2">
                      <a:lumMod val="50000"/>
                    </a:schemeClr>
                  </a:solidFill>
                </a:endParaRPr>
              </a:p>
              <a:p>
                <a:r>
                  <a:rPr lang="zh-CN" altLang="en-US" b="1">
                    <a:solidFill>
                      <a:schemeClr val="accent2">
                        <a:lumMod val="50000"/>
                      </a:schemeClr>
                    </a:solidFill>
                  </a:rPr>
                  <a:t>矛盾式的主范式记为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𝟎</m:t>
                    </m:r>
                  </m:oMath>
                </a14:m>
                <a:endParaRPr lang="zh-CN" altLang="en-US" b="1">
                  <a:solidFill>
                    <a:schemeClr val="accent2">
                      <a:lumMod val="50000"/>
                    </a:schemeClr>
                  </a:solidFill>
                </a:endParaRPr>
              </a:p>
            </p:txBody>
          </p:sp>
        </mc:Choice>
        <mc:Fallback>
          <p:sp>
            <p:nvSpPr>
              <p:cNvPr id="30" name="文本框 29"/>
              <p:cNvSpPr txBox="1">
                <a:spLocks noRot="1" noChangeAspect="1" noMove="1" noResize="1" noEditPoints="1" noAdjustHandles="1" noChangeArrowheads="1" noChangeShapeType="1" noTextEdit="1"/>
              </p:cNvSpPr>
              <p:nvPr/>
            </p:nvSpPr>
            <p:spPr>
              <a:xfrm>
                <a:off x="9205009" y="5573581"/>
                <a:ext cx="2401125" cy="646331"/>
              </a:xfrm>
              <a:prstGeom prst="rect">
                <a:avLst/>
              </a:prstGeom>
              <a:blipFill rotWithShape="1">
                <a:blip r:embed="rId12"/>
                <a:stretch>
                  <a:fillRect l="-2" t="-29" r="10" b="13"/>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等值演算法求与公式逻辑等值的主范式练习</a:t>
            </a:r>
            <a:endParaRPr lang="zh-CN" altLang="en-US"/>
          </a:p>
        </p:txBody>
      </p:sp>
      <mc:AlternateContent xmlns:mc="http://schemas.openxmlformats.org/markup-compatibility/2006">
        <mc:Choice xmlns:a14="http://schemas.microsoft.com/office/drawing/2010/main" Requires="a14">
          <p:sp>
            <p:nvSpPr>
              <p:cNvPr id="11" name="文本框 10"/>
              <p:cNvSpPr txBox="1"/>
              <p:nvPr/>
            </p:nvSpPr>
            <p:spPr>
              <a:xfrm>
                <a:off x="438418" y="902536"/>
                <a:ext cx="10771205" cy="645048"/>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rPr>
                  <a:t>怎样想到逻辑等值式</a:t>
                </a:r>
                <a14:m>
                  <m:oMath xmlns:m="http://schemas.openxmlformats.org/officeDocument/2006/math">
                    <m:r>
                      <a:rPr lang="en-US" altLang="zh-CN" sz="2400" b="1" i="1" smtClean="0">
                        <a:solidFill>
                          <a:srgbClr val="C00000"/>
                        </a:solidFill>
                        <a:latin typeface="Cambria Math" panose="02040503050406030204" pitchFamily="18" charset="0"/>
                        <a:ea typeface="宋体" panose="02010600030101010101" pitchFamily="2" charset="-122"/>
                      </a:rPr>
                      <m:t>𝑨</m:t>
                    </m:r>
                    <m:r>
                      <a:rPr lang="en-US" altLang="zh-CN" sz="2400" b="1" i="0" smtClean="0">
                        <a:solidFill>
                          <a:srgbClr val="C00000"/>
                        </a:solidFill>
                        <a:latin typeface="Cambria Math" panose="02040503050406030204" pitchFamily="18" charset="0"/>
                        <a:ea typeface="宋体" panose="02010600030101010101" pitchFamily="2" charset="-122"/>
                      </a:rPr>
                      <m:t>=</m:t>
                    </m:r>
                    <m:d>
                      <m:dPr>
                        <m:ctrlPr>
                          <a:rPr lang="en-US" altLang="zh-CN" sz="2400" b="1" i="1">
                            <a:solidFill>
                              <a:srgbClr val="C00000"/>
                            </a:solidFill>
                            <a:latin typeface="Cambria Math" panose="02040503050406030204" pitchFamily="18" charset="0"/>
                            <a:ea typeface="宋体" panose="02010600030101010101" pitchFamily="2" charset="-122"/>
                          </a:rPr>
                        </m:ctrlPr>
                      </m:dPr>
                      <m:e>
                        <m:r>
                          <a:rPr lang="en-US" altLang="zh-CN" sz="2400" b="1" i="1">
                            <a:solidFill>
                              <a:srgbClr val="C00000"/>
                            </a:solidFill>
                            <a:latin typeface="Cambria Math" panose="02040503050406030204" pitchFamily="18" charset="0"/>
                            <a:ea typeface="宋体" panose="02010600030101010101" pitchFamily="2" charset="-122"/>
                          </a:rPr>
                          <m:t>𝒔</m:t>
                        </m:r>
                        <m:r>
                          <a:rPr lang="en-US" altLang="zh-CN" sz="2400" b="1" i="1">
                            <a:solidFill>
                              <a:srgbClr val="C00000"/>
                            </a:solidFill>
                            <a:latin typeface="Cambria Math" panose="02040503050406030204" pitchFamily="18" charset="0"/>
                            <a:ea typeface="宋体" panose="02010600030101010101" pitchFamily="2" charset="-122"/>
                          </a:rPr>
                          <m:t>↔</m:t>
                        </m:r>
                        <m:d>
                          <m:dPr>
                            <m:ctrlPr>
                              <a:rPr lang="en-US" altLang="zh-CN" sz="2400" b="1" i="1">
                                <a:solidFill>
                                  <a:srgbClr val="C00000"/>
                                </a:solidFill>
                                <a:latin typeface="Cambria Math" panose="02040503050406030204" pitchFamily="18" charset="0"/>
                                <a:ea typeface="宋体" panose="02010600030101010101" pitchFamily="2" charset="-122"/>
                              </a:rPr>
                            </m:ctrlPr>
                          </m:dPr>
                          <m:e>
                            <m:r>
                              <a:rPr lang="en-US" altLang="zh-CN" sz="2400" b="1" i="1">
                                <a:solidFill>
                                  <a:srgbClr val="C00000"/>
                                </a:solidFill>
                                <a:latin typeface="Cambria Math" panose="02040503050406030204" pitchFamily="18" charset="0"/>
                                <a:ea typeface="宋体" panose="02010600030101010101" pitchFamily="2" charset="-122"/>
                              </a:rPr>
                              <m:t>𝒓</m:t>
                            </m:r>
                            <m:r>
                              <a:rPr lang="en-US" altLang="zh-CN" sz="2400" b="1" i="1">
                                <a:solidFill>
                                  <a:srgbClr val="C00000"/>
                                </a:solidFill>
                                <a:latin typeface="Cambria Math" panose="02040503050406030204" pitchFamily="18" charset="0"/>
                                <a:ea typeface="宋体" panose="02010600030101010101" pitchFamily="2" charset="-122"/>
                              </a:rPr>
                              <m:t>∨</m:t>
                            </m:r>
                            <m:d>
                              <m:dPr>
                                <m:ctrlPr>
                                  <a:rPr lang="en-US" altLang="zh-CN" sz="2400" b="1" i="1">
                                    <a:solidFill>
                                      <a:srgbClr val="C00000"/>
                                    </a:solidFill>
                                    <a:latin typeface="Cambria Math" panose="02040503050406030204" pitchFamily="18" charset="0"/>
                                    <a:ea typeface="宋体" panose="02010600030101010101" pitchFamily="2" charset="-122"/>
                                  </a:rPr>
                                </m:ctrlPr>
                              </m:dPr>
                              <m:e>
                                <m:r>
                                  <a:rPr lang="en-US" altLang="zh-CN" sz="2400" b="1" i="1">
                                    <a:solidFill>
                                      <a:srgbClr val="C00000"/>
                                    </a:solidFill>
                                    <a:latin typeface="Cambria Math" panose="02040503050406030204" pitchFamily="18" charset="0"/>
                                    <a:ea typeface="宋体" panose="02010600030101010101" pitchFamily="2" charset="-122"/>
                                  </a:rPr>
                                  <m:t>𝒑</m:t>
                                </m:r>
                                <m:r>
                                  <a:rPr lang="en-US" altLang="zh-CN" sz="2400" b="1" i="1">
                                    <a:solidFill>
                                      <a:srgbClr val="C00000"/>
                                    </a:solidFill>
                                    <a:latin typeface="Cambria Math" panose="02040503050406030204" pitchFamily="18" charset="0"/>
                                    <a:ea typeface="宋体" panose="02010600030101010101" pitchFamily="2" charset="-122"/>
                                  </a:rPr>
                                  <m:t>∧¬</m:t>
                                </m:r>
                                <m:r>
                                  <a:rPr lang="en-US" altLang="zh-CN" sz="2400" b="1" i="1">
                                    <a:solidFill>
                                      <a:srgbClr val="C00000"/>
                                    </a:solidFill>
                                    <a:latin typeface="Cambria Math" panose="02040503050406030204" pitchFamily="18" charset="0"/>
                                    <a:ea typeface="宋体" panose="02010600030101010101" pitchFamily="2" charset="-122"/>
                                  </a:rPr>
                                  <m:t>𝒒</m:t>
                                </m:r>
                              </m:e>
                            </m:d>
                          </m:e>
                        </m:d>
                      </m:e>
                    </m:d>
                    <m:r>
                      <a:rPr lang="en-US" altLang="zh-CN" sz="2400" b="1" i="1">
                        <a:solidFill>
                          <a:srgbClr val="C00000"/>
                        </a:solidFill>
                        <a:latin typeface="Cambria Math" panose="02040503050406030204" pitchFamily="18" charset="0"/>
                        <a:ea typeface="宋体" panose="02010600030101010101" pitchFamily="2" charset="-122"/>
                      </a:rPr>
                      <m:t>→</m:t>
                    </m:r>
                    <m:d>
                      <m:dPr>
                        <m:ctrlPr>
                          <a:rPr lang="en-US" altLang="zh-CN" sz="2400" b="1" i="1">
                            <a:solidFill>
                              <a:srgbClr val="C00000"/>
                            </a:solidFill>
                            <a:latin typeface="Cambria Math" panose="02040503050406030204" pitchFamily="18" charset="0"/>
                            <a:ea typeface="宋体" panose="02010600030101010101" pitchFamily="2" charset="-122"/>
                          </a:rPr>
                        </m:ctrlPr>
                      </m:dPr>
                      <m:e>
                        <m:r>
                          <a:rPr lang="en-US" altLang="zh-CN" sz="2400" b="1" i="1">
                            <a:solidFill>
                              <a:srgbClr val="C00000"/>
                            </a:solidFill>
                            <a:latin typeface="Cambria Math" panose="02040503050406030204" pitchFamily="18" charset="0"/>
                            <a:ea typeface="宋体" panose="02010600030101010101" pitchFamily="2" charset="-122"/>
                          </a:rPr>
                          <m:t>𝒔</m:t>
                        </m:r>
                        <m:r>
                          <a:rPr lang="en-US" altLang="zh-CN" sz="2400" b="1" i="1">
                            <a:solidFill>
                              <a:srgbClr val="C00000"/>
                            </a:solidFill>
                            <a:latin typeface="Cambria Math" panose="02040503050406030204" pitchFamily="18" charset="0"/>
                            <a:ea typeface="宋体" panose="02010600030101010101" pitchFamily="2" charset="-122"/>
                          </a:rPr>
                          <m:t>∨¬</m:t>
                        </m:r>
                        <m:r>
                          <a:rPr lang="en-US" altLang="zh-CN" sz="2400" b="1" i="1">
                            <a:solidFill>
                              <a:srgbClr val="C00000"/>
                            </a:solidFill>
                            <a:latin typeface="Cambria Math" panose="02040503050406030204" pitchFamily="18" charset="0"/>
                            <a:ea typeface="宋体" panose="02010600030101010101" pitchFamily="2" charset="-122"/>
                          </a:rPr>
                          <m:t>𝒑</m:t>
                        </m:r>
                      </m:e>
                    </m:d>
                    <m:r>
                      <a:rPr lang="en-US" altLang="zh-CN" sz="2400" b="1" i="1">
                        <a:solidFill>
                          <a:srgbClr val="C00000"/>
                        </a:solidFill>
                        <a:latin typeface="Cambria Math" panose="02040503050406030204" pitchFamily="18" charset="0"/>
                        <a:ea typeface="宋体" panose="02010600030101010101" pitchFamily="2" charset="-122"/>
                      </a:rPr>
                      <m:t>≡(</m:t>
                    </m:r>
                    <m:r>
                      <a:rPr lang="en-US" altLang="zh-CN" sz="2400" b="1" i="1">
                        <a:solidFill>
                          <a:srgbClr val="C00000"/>
                        </a:solidFill>
                        <a:latin typeface="Cambria Math" panose="02040503050406030204" pitchFamily="18" charset="0"/>
                        <a:ea typeface="宋体" panose="02010600030101010101" pitchFamily="2" charset="-122"/>
                      </a:rPr>
                      <m:t>𝒑</m:t>
                    </m:r>
                    <m:r>
                      <a:rPr lang="en-US" altLang="zh-CN" sz="2400" b="1" i="1">
                        <a:solidFill>
                          <a:srgbClr val="C00000"/>
                        </a:solidFill>
                        <a:latin typeface="Cambria Math" panose="02040503050406030204" pitchFamily="18" charset="0"/>
                        <a:ea typeface="宋体" panose="02010600030101010101" pitchFamily="2" charset="-122"/>
                      </a:rPr>
                      <m:t>∧</m:t>
                    </m:r>
                    <m:r>
                      <a:rPr lang="en-US" altLang="zh-CN" sz="2400" b="1" i="1">
                        <a:solidFill>
                          <a:srgbClr val="C00000"/>
                        </a:solidFill>
                        <a:latin typeface="Cambria Math" panose="02040503050406030204" pitchFamily="18" charset="0"/>
                        <a:ea typeface="宋体" panose="02010600030101010101" pitchFamily="2" charset="-122"/>
                      </a:rPr>
                      <m:t>𝒒</m:t>
                    </m:r>
                    <m:r>
                      <a:rPr lang="en-US" altLang="zh-CN" sz="2400" b="1" i="1">
                        <a:solidFill>
                          <a:srgbClr val="C00000"/>
                        </a:solidFill>
                        <a:latin typeface="Cambria Math" panose="02040503050406030204" pitchFamily="18" charset="0"/>
                        <a:ea typeface="宋体" panose="02010600030101010101" pitchFamily="2" charset="-122"/>
                      </a:rPr>
                      <m:t>→</m:t>
                    </m:r>
                    <m:r>
                      <a:rPr lang="en-US" altLang="zh-CN" sz="2400" b="1" i="1">
                        <a:solidFill>
                          <a:srgbClr val="C00000"/>
                        </a:solidFill>
                        <a:latin typeface="Cambria Math" panose="02040503050406030204" pitchFamily="18" charset="0"/>
                        <a:ea typeface="宋体" panose="02010600030101010101" pitchFamily="2" charset="-122"/>
                      </a:rPr>
                      <m:t>𝒔</m:t>
                    </m:r>
                    <m:r>
                      <a:rPr lang="en-US" altLang="zh-CN" sz="2400" b="1" i="1">
                        <a:solidFill>
                          <a:srgbClr val="C00000"/>
                        </a:solidFill>
                        <a:latin typeface="Cambria Math" panose="02040503050406030204" pitchFamily="18" charset="0"/>
                        <a:ea typeface="宋体" panose="02010600030101010101" pitchFamily="2" charset="-122"/>
                      </a:rPr>
                      <m:t>∨</m:t>
                    </m:r>
                    <m:r>
                      <a:rPr lang="en-US" altLang="zh-CN" sz="2400" b="1" i="1">
                        <a:solidFill>
                          <a:srgbClr val="C00000"/>
                        </a:solidFill>
                        <a:latin typeface="Cambria Math" panose="02040503050406030204" pitchFamily="18" charset="0"/>
                        <a:ea typeface="宋体" panose="02010600030101010101" pitchFamily="2" charset="-122"/>
                      </a:rPr>
                      <m:t>𝒓</m:t>
                    </m:r>
                    <m:r>
                      <a:rPr lang="en-US" altLang="zh-CN" sz="2400" b="1" i="1">
                        <a:solidFill>
                          <a:srgbClr val="C00000"/>
                        </a:solidFill>
                        <a:latin typeface="Cambria Math" panose="02040503050406030204" pitchFamily="18" charset="0"/>
                        <a:ea typeface="宋体" panose="02010600030101010101" pitchFamily="2" charset="-122"/>
                      </a:rPr>
                      <m:t>) </m:t>
                    </m:r>
                  </m:oMath>
                </a14:m>
                <a:r>
                  <a:rPr lang="zh-CN" altLang="en-US" sz="2400" b="1">
                    <a:solidFill>
                      <a:srgbClr val="C00000"/>
                    </a:solidFill>
                  </a:rPr>
                  <a:t>？</a:t>
                </a:r>
                <a:endParaRPr lang="zh-CN" altLang="en-US" sz="2400" b="1">
                  <a:solidFill>
                    <a:srgbClr val="C00000"/>
                  </a:solidFill>
                </a:endParaRPr>
              </a:p>
            </p:txBody>
          </p:sp>
        </mc:Choice>
        <mc:Fallback>
          <p:sp>
            <p:nvSpPr>
              <p:cNvPr id="11" name="文本框 10"/>
              <p:cNvSpPr txBox="1">
                <a:spLocks noRot="1" noChangeAspect="1" noMove="1" noResize="1" noEditPoints="1" noAdjustHandles="1" noChangeArrowheads="1" noChangeShapeType="1" noTextEdit="1"/>
              </p:cNvSpPr>
              <p:nvPr/>
            </p:nvSpPr>
            <p:spPr>
              <a:xfrm>
                <a:off x="438418" y="902536"/>
                <a:ext cx="10771205" cy="645048"/>
              </a:xfrm>
              <a:prstGeom prst="rect">
                <a:avLst/>
              </a:prstGeom>
              <a:blipFill rotWithShape="1">
                <a:blip r:embed="rId1"/>
                <a:stretch>
                  <a:fillRect l="-2" t="-31" r="6" b="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nvGraphicFramePr>
            <p:xfrm>
              <a:off x="438418" y="1668499"/>
              <a:ext cx="8839198" cy="5028057"/>
            </p:xfrm>
            <a:graphic>
              <a:graphicData uri="http://schemas.openxmlformats.org/drawingml/2006/table">
                <a:tbl>
                  <a:tblPr firstRow="1" bandRow="1">
                    <a:tableStyleId>{2D5ABB26-0587-4C30-8999-92F81FD0307C}</a:tableStyleId>
                  </a:tblPr>
                  <a:tblGrid>
                    <a:gridCol w="376268"/>
                    <a:gridCol w="351594"/>
                    <a:gridCol w="370099"/>
                    <a:gridCol w="425614"/>
                    <a:gridCol w="444120"/>
                    <a:gridCol w="749001"/>
                    <a:gridCol w="1020418"/>
                    <a:gridCol w="1623391"/>
                    <a:gridCol w="430696"/>
                    <a:gridCol w="655982"/>
                    <a:gridCol w="2392015"/>
                  </a:tblGrid>
                  <a:tr h="0">
                    <a:tc>
                      <a:txBody>
                        <a:bodyPr/>
                        <a:lstStyle/>
                        <a:p>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𝑝</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𝑞</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𝑟</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𝑠</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𝑞</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𝑝</m:t>
                                </m:r>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𝑞</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𝑟</m:t>
                                </m:r>
                                <m:r>
                                  <a:rPr lang="en-US" altLang="zh-CN" sz="1200" i="1" smtClean="0">
                                    <a:solidFill>
                                      <a:schemeClr val="bg1"/>
                                    </a:solidFill>
                                    <a:latin typeface="Cambria Math" panose="02040503050406030204" pitchFamily="18" charset="0"/>
                                  </a:rPr>
                                  <m:t>∨</m:t>
                                </m:r>
                                <m:d>
                                  <m:dPr>
                                    <m:ctrlPr>
                                      <a:rPr lang="en-US" altLang="zh-CN" sz="1200" i="1" smtClean="0">
                                        <a:solidFill>
                                          <a:schemeClr val="bg1"/>
                                        </a:solidFill>
                                        <a:latin typeface="Cambria Math" panose="02040503050406030204" pitchFamily="18" charset="0"/>
                                      </a:rPr>
                                    </m:ctrlPr>
                                  </m:dPr>
                                  <m:e>
                                    <m:r>
                                      <a:rPr lang="en-US" altLang="zh-CN" sz="1200" i="1" smtClean="0">
                                        <a:solidFill>
                                          <a:schemeClr val="bg1"/>
                                        </a:solidFill>
                                        <a:latin typeface="Cambria Math" panose="02040503050406030204" pitchFamily="18" charset="0"/>
                                      </a:rPr>
                                      <m:t>𝑝</m:t>
                                    </m:r>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𝑞</m:t>
                                    </m:r>
                                  </m:e>
                                </m:d>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d>
                                  <m:dPr>
                                    <m:ctrlPr>
                                      <a:rPr lang="en-US" altLang="zh-CN" sz="1200" i="1" smtClean="0">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𝑠</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𝑟</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𝑝</m:t>
                                            </m:r>
                                            <m:r>
                                              <a:rPr lang="en-US" altLang="zh-CN" sz="1200">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𝑞</m:t>
                                            </m:r>
                                          </m:e>
                                        </m:d>
                                      </m:e>
                                    </m:d>
                                  </m:e>
                                </m:d>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𝑝</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𝑠</m:t>
                                </m:r>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𝑝</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14:m>
                            <m:oMathPara xmlns:m="http://schemas.openxmlformats.org/officeDocument/2006/math">
                              <m:oMathParaPr>
                                <m:jc m:val="centerGroup"/>
                              </m:oMathParaPr>
                              <m:oMath xmlns:m="http://schemas.openxmlformats.org/officeDocument/2006/math">
                                <m:d>
                                  <m:dPr>
                                    <m:ctrlPr>
                                      <a:rPr lang="en-US" altLang="zh-CN" sz="1200" i="1" smtClean="0">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𝑠</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𝑟</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𝑝</m:t>
                                            </m:r>
                                            <m:r>
                                              <a:rPr lang="en-US" altLang="zh-CN" sz="1200">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𝑞</m:t>
                                            </m:r>
                                          </m:e>
                                        </m:d>
                                      </m:e>
                                    </m:d>
                                  </m:e>
                                </m:d>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𝑠</m:t>
                                    </m:r>
                                    <m:r>
                                      <a:rPr lang="en-US" altLang="zh-CN" sz="120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𝑝</m:t>
                                    </m:r>
                                  </m:e>
                                </m:d>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chemeClr val="accent2">
                                  <a:lumMod val="50000"/>
                                </a:schemeClr>
                              </a:solidFill>
                              <a:latin typeface="+mn-lt"/>
                              <a:ea typeface="+mn-ea"/>
                              <a:cs typeface="+mn-cs"/>
                            </a:rPr>
                            <a:t>0</a:t>
                          </a:r>
                          <a:endParaRPr lang="zh-CN" altLang="en-US" sz="12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bl>
              </a:graphicData>
            </a:graphic>
          </p:graphicFrame>
        </mc:Choice>
        <mc:Fallback xmlns="">
          <p:graphicFrame>
            <p:nvGraphicFramePr>
              <p:cNvPr id="13" name="表格 12"/>
              <p:cNvGraphicFramePr>
                <a:graphicFrameLocks noGrp="1"/>
              </p:cNvGraphicFramePr>
              <p:nvPr/>
            </p:nvGraphicFramePr>
            <p:xfrm>
              <a:off x="438418" y="1668499"/>
              <a:ext cx="8839198" cy="5028057"/>
            </p:xfrm>
            <a:graphic>
              <a:graphicData uri="http://schemas.openxmlformats.org/drawingml/2006/table">
                <a:tbl>
                  <a:tblPr firstRow="1" bandRow="1">
                    <a:tableStyleId>{2D5ABB26-0587-4C30-8999-92F81FD0307C}</a:tableStyleId>
                  </a:tblPr>
                  <a:tblGrid>
                    <a:gridCol w="376268"/>
                    <a:gridCol w="351594"/>
                    <a:gridCol w="370099"/>
                    <a:gridCol w="425614"/>
                    <a:gridCol w="444120"/>
                    <a:gridCol w="749001"/>
                    <a:gridCol w="1020418"/>
                    <a:gridCol w="1623391"/>
                    <a:gridCol w="430696"/>
                    <a:gridCol w="655982"/>
                    <a:gridCol w="2392015"/>
                  </a:tblGrid>
                  <a:tr h="361950">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blip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chemeClr val="accent2">
                                  <a:lumMod val="50000"/>
                                </a:schemeClr>
                              </a:solidFill>
                              <a:latin typeface="+mn-lt"/>
                              <a:ea typeface="+mn-ea"/>
                              <a:cs typeface="+mn-cs"/>
                            </a:rPr>
                            <a:t>0</a:t>
                          </a:r>
                          <a:endParaRPr lang="zh-CN" altLang="en-US" sz="12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r>
                </a:tbl>
              </a:graphicData>
            </a:graphic>
          </p:graphicFrame>
        </mc:Fallback>
      </mc:AlternateContent>
      <p:sp>
        <p:nvSpPr>
          <p:cNvPr id="2" name="箭头: 右 1"/>
          <p:cNvSpPr/>
          <p:nvPr/>
        </p:nvSpPr>
        <p:spPr>
          <a:xfrm>
            <a:off x="9277616" y="5446929"/>
            <a:ext cx="440754" cy="46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9718370" y="4876136"/>
                <a:ext cx="2223505" cy="1187633"/>
              </a:xfrm>
              <a:prstGeom prst="rect">
                <a:avLst/>
              </a:prstGeom>
              <a:solidFill>
                <a:schemeClr val="accent4">
                  <a:lumMod val="20000"/>
                  <a:lumOff val="80000"/>
                </a:schemeClr>
              </a:solidFill>
            </p:spPr>
            <p:txBody>
              <a:bodyPr wrap="square" rtlCol="0">
                <a:spAutoFit/>
              </a:bodyPr>
              <a:lstStyle/>
              <a:p>
                <a:r>
                  <a:rPr lang="zh-CN" altLang="en-US" b="1">
                    <a:solidFill>
                      <a:srgbClr val="C00000"/>
                    </a:solidFill>
                  </a:rPr>
                  <a:t>公式</a:t>
                </a:r>
                <a14:m>
                  <m:oMath xmlns:m="http://schemas.openxmlformats.org/officeDocument/2006/math">
                    <m:r>
                      <a:rPr lang="en-US" altLang="zh-CN" b="1" i="1" smtClean="0">
                        <a:solidFill>
                          <a:srgbClr val="C00000"/>
                        </a:solidFill>
                        <a:latin typeface="Cambria Math" panose="02040503050406030204" pitchFamily="18" charset="0"/>
                      </a:rPr>
                      <m:t>𝑨</m:t>
                    </m:r>
                  </m:oMath>
                </a14:m>
                <a:r>
                  <a:rPr lang="zh-CN" altLang="en-US" b="1">
                    <a:solidFill>
                      <a:srgbClr val="C00000"/>
                    </a:solidFill>
                  </a:rPr>
                  <a:t>的主合取范式</a:t>
                </a:r>
                <a:endParaRPr lang="en-US" altLang="zh-CN" b="1">
                  <a:solidFill>
                    <a:srgbClr val="C00000"/>
                  </a:solidFill>
                </a:endParaRPr>
              </a:p>
              <a:p>
                <a14:m>
                  <m:oMathPara xmlns:m="http://schemas.openxmlformats.org/officeDocument/2006/math">
                    <m:oMathParaPr>
                      <m:jc m:val="center"/>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𝑴</m:t>
                          </m:r>
                        </m:e>
                        <m:sub>
                          <m:r>
                            <a:rPr lang="en-US" altLang="zh-CN" b="1" i="1" smtClean="0">
                              <a:solidFill>
                                <a:schemeClr val="accent2">
                                  <a:lumMod val="50000"/>
                                </a:schemeClr>
                              </a:solidFill>
                              <a:latin typeface="Cambria Math" panose="02040503050406030204" pitchFamily="18" charset="0"/>
                            </a:rPr>
                            <m:t>𝟏𝟐</m:t>
                          </m:r>
                        </m:sub>
                      </m:sSub>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oMath>
                  </m:oMathPara>
                </a14:m>
                <a:endParaRPr lang="zh-CN" altLang="en-US" b="1">
                  <a:solidFill>
                    <a:schemeClr val="accent2">
                      <a:lumMod val="50000"/>
                    </a:schemeClr>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a:off x="9718370" y="4876136"/>
                <a:ext cx="2223505" cy="1187633"/>
              </a:xfrm>
              <a:prstGeom prst="rect">
                <a:avLst/>
              </a:prstGeom>
              <a:blipFill rotWithShape="1">
                <a:blip r:embed="rId3"/>
                <a:stretch>
                  <a:fillRect l="-15" t="-51" r="3" b="13"/>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使用等值演算求与公式逻辑等值的主范式</a:t>
            </a:r>
            <a:endParaRPr lang="zh-CN" altLang="en-US"/>
          </a:p>
        </p:txBody>
      </p:sp>
      <p:sp>
        <p:nvSpPr>
          <p:cNvPr id="13" name="文本框 12"/>
          <p:cNvSpPr txBox="1"/>
          <p:nvPr/>
        </p:nvSpPr>
        <p:spPr>
          <a:xfrm>
            <a:off x="574833" y="1133971"/>
            <a:ext cx="9739975" cy="1608133"/>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300"/>
              </a:spcAft>
            </a:pPr>
            <a:r>
              <a:rPr lang="zh-CN" altLang="en-US" sz="2000" b="1">
                <a:solidFill>
                  <a:srgbClr val="C00000"/>
                </a:solidFill>
                <a:latin typeface="黑体" panose="02010609060101010101" pitchFamily="49" charset="-122"/>
                <a:ea typeface="黑体" panose="02010609060101010101" pitchFamily="49" charset="-122"/>
              </a:rPr>
              <a:t>等值演算法求与公式逻辑等值的主范式</a:t>
            </a:r>
            <a:endParaRPr lang="en-US" altLang="zh-CN" sz="2000" b="1">
              <a:solidFill>
                <a:srgbClr val="C00000"/>
              </a:solidFill>
              <a:latin typeface="黑体" panose="02010609060101010101" pitchFamily="49" charset="-122"/>
              <a:ea typeface="黑体" panose="02010609060101010101" pitchFamily="49" charset="-122"/>
            </a:endParaRPr>
          </a:p>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先用等值演算求与公式逻辑等值的范式，然后将范式扩展为主范式</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将析取范式的每个简单合取式扩展为极小项，或将合取范式的每个简单析取式扩展为极大项</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固定命题变量的顺序，这种扩展可通过编码进行，并编写为计算机程序</a:t>
            </a:r>
            <a:endParaRPr lang="en-US" altLang="zh-CN" b="1">
              <a:solidFill>
                <a:schemeClr val="accent6">
                  <a:lumMod val="50000"/>
                </a:schemeClr>
              </a:solidFill>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14" name="文本框 13"/>
              <p:cNvSpPr txBox="1"/>
              <p:nvPr/>
            </p:nvSpPr>
            <p:spPr>
              <a:xfrm>
                <a:off x="450463" y="2924124"/>
                <a:ext cx="10887279" cy="312650"/>
              </a:xfrm>
              <a:prstGeom prst="rect">
                <a:avLst/>
              </a:prstGeom>
              <a:solidFill>
                <a:schemeClr val="accent6">
                  <a:lumMod val="50000"/>
                </a:schemeClr>
              </a:solidFill>
            </p:spPr>
            <p:txBody>
              <a:bodyPr wrap="square" tIns="0" bIns="0" rtlCol="0">
                <a:spAutoFit/>
              </a:bodyPr>
              <a:lstStyle/>
              <a:p>
                <a:r>
                  <a:rPr lang="zh-CN" altLang="en-US">
                    <a:solidFill>
                      <a:schemeClr val="bg1"/>
                    </a:solidFill>
                  </a:rPr>
                  <a:t>与公式</a:t>
                </a:r>
                <a14:m>
                  <m:oMath xmlns:m="http://schemas.openxmlformats.org/officeDocument/2006/math">
                    <m:r>
                      <a:rPr lang="en-US" altLang="zh-CN" i="1" smtClean="0">
                        <a:solidFill>
                          <a:schemeClr val="bg1"/>
                        </a:solidFill>
                        <a:latin typeface="Cambria Math" panose="02040503050406030204" pitchFamily="18" charset="0"/>
                      </a:rPr>
                      <m:t>𝐴</m:t>
                    </m:r>
                    <m:r>
                      <a:rPr lang="en-US" altLang="zh-CN" i="1" smtClean="0">
                        <a:solidFill>
                          <a:schemeClr val="bg1"/>
                        </a:solidFill>
                        <a:latin typeface="Cambria Math" panose="02040503050406030204" pitchFamily="18" charset="0"/>
                      </a:rPr>
                      <m:t> = </m:t>
                    </m:r>
                    <m:d>
                      <m:dPr>
                        <m:ctrlPr>
                          <a:rPr lang="en-US" altLang="zh-CN" i="1" smtClean="0">
                            <a:solidFill>
                              <a:schemeClr val="bg1"/>
                            </a:solidFill>
                            <a:latin typeface="Cambria Math" panose="02040503050406030204" pitchFamily="18" charset="0"/>
                          </a:rPr>
                        </m:ctrlPr>
                      </m:dPr>
                      <m:e>
                        <m:r>
                          <a:rPr lang="en-US" altLang="zh-CN" i="1" smtClean="0">
                            <a:solidFill>
                              <a:schemeClr val="bg1"/>
                            </a:solidFill>
                            <a:latin typeface="Cambria Math" panose="02040503050406030204" pitchFamily="18" charset="0"/>
                          </a:rPr>
                          <m:t>𝑟</m:t>
                        </m:r>
                        <m:r>
                          <a:rPr lang="en-US" altLang="zh-CN" i="1" smtClean="0">
                            <a:solidFill>
                              <a:schemeClr val="bg1"/>
                            </a:solidFill>
                            <a:latin typeface="Cambria Math" panose="02040503050406030204" pitchFamily="18" charset="0"/>
                          </a:rPr>
                          <m:t>∨</m:t>
                        </m:r>
                        <m:d>
                          <m:dPr>
                            <m:ctrlPr>
                              <a:rPr lang="en-US" altLang="zh-CN" i="1" smtClean="0">
                                <a:solidFill>
                                  <a:schemeClr val="bg1"/>
                                </a:solidFill>
                                <a:latin typeface="Cambria Math" panose="02040503050406030204" pitchFamily="18" charset="0"/>
                              </a:rPr>
                            </m:ctrlPr>
                          </m:dPr>
                          <m:e>
                            <m:r>
                              <a:rPr lang="en-US" altLang="zh-CN" i="1" smtClean="0">
                                <a:solidFill>
                                  <a:schemeClr val="bg1"/>
                                </a:solidFill>
                                <a:latin typeface="Cambria Math" panose="02040503050406030204" pitchFamily="18" charset="0"/>
                              </a:rPr>
                              <m:t>𝑝</m:t>
                            </m:r>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𝑞</m:t>
                            </m:r>
                          </m:e>
                        </m:d>
                      </m:e>
                    </m:d>
                    <m:r>
                      <a:rPr lang="en-US" altLang="zh-CN" i="1" smtClean="0">
                        <a:solidFill>
                          <a:schemeClr val="bg1"/>
                        </a:solidFill>
                        <a:latin typeface="Cambria Math" panose="02040503050406030204" pitchFamily="18" charset="0"/>
                      </a:rPr>
                      <m:t>∧</m:t>
                    </m:r>
                    <m:d>
                      <m:dPr>
                        <m:ctrlPr>
                          <a:rPr lang="en-US" altLang="zh-CN" i="1" smtClean="0">
                            <a:solidFill>
                              <a:schemeClr val="bg1"/>
                            </a:solidFill>
                            <a:latin typeface="Cambria Math" panose="02040503050406030204" pitchFamily="18" charset="0"/>
                          </a:rPr>
                        </m:ctrlPr>
                      </m:dPr>
                      <m:e>
                        <m:r>
                          <a:rPr lang="en-US" altLang="zh-CN" i="1" smtClean="0">
                            <a:solidFill>
                              <a:schemeClr val="bg1"/>
                            </a:solidFill>
                            <a:latin typeface="Cambria Math" panose="02040503050406030204" pitchFamily="18" charset="0"/>
                          </a:rPr>
                          <m:t>𝑟</m:t>
                        </m:r>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𝑝</m:t>
                        </m:r>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𝑞</m:t>
                        </m:r>
                      </m:e>
                    </m:d>
                  </m:oMath>
                </a14:m>
                <a:r>
                  <a:rPr lang="zh-CN" altLang="en-US">
                    <a:solidFill>
                      <a:schemeClr val="bg1"/>
                    </a:solidFill>
                  </a:rPr>
                  <a:t>逻辑等值的一个合取范式是</a:t>
                </a:r>
                <a14:m>
                  <m:oMath xmlns:m="http://schemas.openxmlformats.org/officeDocument/2006/math">
                    <m:d>
                      <m:dPr>
                        <m:ctrlPr>
                          <a:rPr lang="en-US" altLang="zh-CN" i="1" smtClean="0">
                            <a:solidFill>
                              <a:schemeClr val="bg1"/>
                            </a:solidFill>
                            <a:latin typeface="Cambria Math" panose="02040503050406030204" pitchFamily="18" charset="0"/>
                          </a:rPr>
                        </m:ctrlPr>
                      </m:dPr>
                      <m:e>
                        <m:r>
                          <a:rPr lang="en-US" altLang="zh-CN" i="1" smtClean="0">
                            <a:solidFill>
                              <a:schemeClr val="bg1"/>
                            </a:solidFill>
                            <a:latin typeface="Cambria Math" panose="02040503050406030204" pitchFamily="18" charset="0"/>
                          </a:rPr>
                          <m:t>𝑟</m:t>
                        </m:r>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𝑝</m:t>
                        </m:r>
                      </m:e>
                    </m:d>
                    <m:r>
                      <a:rPr lang="en-US" altLang="zh-CN" i="1" smtClean="0">
                        <a:solidFill>
                          <a:schemeClr val="bg1"/>
                        </a:solidFill>
                        <a:latin typeface="Cambria Math" panose="02040503050406030204" pitchFamily="18" charset="0"/>
                      </a:rPr>
                      <m:t>∧</m:t>
                    </m:r>
                    <m:d>
                      <m:dPr>
                        <m:ctrlPr>
                          <a:rPr lang="en-US" altLang="zh-CN" i="1" smtClean="0">
                            <a:solidFill>
                              <a:schemeClr val="bg1"/>
                            </a:solidFill>
                            <a:latin typeface="Cambria Math" panose="02040503050406030204" pitchFamily="18" charset="0"/>
                          </a:rPr>
                        </m:ctrlPr>
                      </m:dPr>
                      <m:e>
                        <m:r>
                          <a:rPr lang="en-US" altLang="zh-CN" i="1" smtClean="0">
                            <a:solidFill>
                              <a:schemeClr val="bg1"/>
                            </a:solidFill>
                            <a:latin typeface="Cambria Math" panose="02040503050406030204" pitchFamily="18" charset="0"/>
                          </a:rPr>
                          <m:t>𝑟</m:t>
                        </m:r>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𝑞</m:t>
                        </m:r>
                      </m:e>
                    </m:d>
                    <m:r>
                      <a:rPr lang="en-US" altLang="zh-CN" i="1" smtClean="0">
                        <a:solidFill>
                          <a:schemeClr val="bg1"/>
                        </a:solidFill>
                        <a:latin typeface="Cambria Math" panose="02040503050406030204" pitchFamily="18" charset="0"/>
                      </a:rPr>
                      <m:t>∧</m:t>
                    </m:r>
                    <m:d>
                      <m:dPr>
                        <m:ctrlPr>
                          <a:rPr lang="en-US" altLang="zh-CN" i="1" smtClean="0">
                            <a:solidFill>
                              <a:schemeClr val="bg1"/>
                            </a:solidFill>
                            <a:latin typeface="Cambria Math" panose="02040503050406030204" pitchFamily="18" charset="0"/>
                          </a:rPr>
                        </m:ctrlPr>
                      </m:dPr>
                      <m:e>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𝑟</m:t>
                        </m:r>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𝑝</m:t>
                        </m:r>
                      </m:e>
                    </m:d>
                    <m:r>
                      <a:rPr lang="en-US" altLang="zh-CN" i="1" smtClean="0">
                        <a:solidFill>
                          <a:schemeClr val="bg1"/>
                        </a:solidFill>
                        <a:latin typeface="Cambria Math" panose="02040503050406030204" pitchFamily="18" charset="0"/>
                      </a:rPr>
                      <m:t>∧</m:t>
                    </m:r>
                    <m:d>
                      <m:dPr>
                        <m:ctrlPr>
                          <a:rPr lang="en-US" altLang="zh-CN" i="1" smtClean="0">
                            <a:solidFill>
                              <a:schemeClr val="bg1"/>
                            </a:solidFill>
                            <a:latin typeface="Cambria Math" panose="02040503050406030204" pitchFamily="18" charset="0"/>
                          </a:rPr>
                        </m:ctrlPr>
                      </m:dPr>
                      <m:e>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𝑟</m:t>
                        </m:r>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𝑞</m:t>
                        </m:r>
                      </m:e>
                    </m:d>
                  </m:oMath>
                </a14:m>
                <a:endParaRPr lang="zh-CN" altLang="en-US">
                  <a:solidFill>
                    <a:schemeClr val="bg1"/>
                  </a:solidFill>
                </a:endParaRPr>
              </a:p>
            </p:txBody>
          </p:sp>
        </mc:Choice>
        <mc:Fallback>
          <p:sp>
            <p:nvSpPr>
              <p:cNvPr id="14" name="文本框 13"/>
              <p:cNvSpPr txBox="1">
                <a:spLocks noRot="1" noChangeAspect="1" noMove="1" noResize="1" noEditPoints="1" noAdjustHandles="1" noChangeArrowheads="1" noChangeShapeType="1" noTextEdit="1"/>
              </p:cNvSpPr>
              <p:nvPr/>
            </p:nvSpPr>
            <p:spPr>
              <a:xfrm>
                <a:off x="450463" y="2924124"/>
                <a:ext cx="10887279" cy="312650"/>
              </a:xfrm>
              <a:prstGeom prst="rect">
                <a:avLst/>
              </a:prstGeom>
              <a:blipFill rotWithShape="1">
                <a:blip r:embed="rId1"/>
                <a:stretch>
                  <a:fillRect l="-2" t="-187" r="4" b="57"/>
                </a:stretch>
              </a:blipFill>
            </p:spPr>
            <p:txBody>
              <a:bodyPr/>
              <a:lstStyle/>
              <a:p>
                <a:r>
                  <a:rPr lang="zh-CN" altLang="en-US">
                    <a:noFill/>
                  </a:rPr>
                  <a:t> </a:t>
                </a:r>
              </a:p>
            </p:txBody>
          </p:sp>
        </mc:Fallback>
      </mc:AlternateContent>
      <p:grpSp>
        <p:nvGrpSpPr>
          <p:cNvPr id="21" name="组合 20"/>
          <p:cNvGrpSpPr/>
          <p:nvPr/>
        </p:nvGrpSpPr>
        <p:grpSpPr>
          <a:xfrm>
            <a:off x="263589" y="3339773"/>
            <a:ext cx="10582932" cy="1293617"/>
            <a:chOff x="184196" y="3601569"/>
            <a:chExt cx="11801035" cy="1134066"/>
          </a:xfrm>
        </p:grpSpPr>
        <mc:AlternateContent xmlns:mc="http://schemas.openxmlformats.org/markup-compatibility/2006">
          <mc:Choice xmlns:a14="http://schemas.microsoft.com/office/drawing/2010/main" Requires="a14">
            <p:sp>
              <p:nvSpPr>
                <p:cNvPr id="2" name="文本框 1"/>
                <p:cNvSpPr txBox="1"/>
                <p:nvPr/>
              </p:nvSpPr>
              <p:spPr>
                <a:xfrm>
                  <a:off x="184196" y="3601569"/>
                  <a:ext cx="11795102" cy="246221"/>
                </a:xfrm>
                <a:prstGeom prst="rect">
                  <a:avLst/>
                </a:prstGeom>
                <a:solidFill>
                  <a:schemeClr val="bg1">
                    <a:lumMod val="95000"/>
                  </a:schemeClr>
                </a:solidFill>
              </p:spPr>
              <p:txBody>
                <a:bodyPr wrap="square" tIns="0" bIns="0" rtlCol="0">
                  <a:spAutoFit/>
                </a:bodyPr>
                <a:lstStyle/>
                <a:p>
                  <a:r>
                    <a:rPr lang="zh-CN" altLang="en-US" sz="1600" b="1">
                      <a:solidFill>
                        <a:schemeClr val="accent6">
                          <a:lumMod val="50000"/>
                        </a:schemeClr>
                      </a:solidFill>
                    </a:rPr>
                    <a:t>扩展简单析取式</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e>
                      </m:d>
                      <m:r>
                        <a:rPr lang="zh-CN" altLang="en-US" sz="1600" b="1" i="1">
                          <a:solidFill>
                            <a:schemeClr val="accent6">
                              <a:lumMod val="50000"/>
                            </a:schemeClr>
                          </a:solidFill>
                          <a:latin typeface="Cambria Math" panose="02040503050406030204" pitchFamily="18" charset="0"/>
                        </a:rPr>
                        <m:t>以</m:t>
                      </m:r>
                    </m:oMath>
                  </a14:m>
                  <a:r>
                    <a:rPr lang="zh-CN" altLang="en-US" sz="1600" b="1">
                      <a:solidFill>
                        <a:schemeClr val="accent6">
                          <a:lumMod val="50000"/>
                        </a:schemeClr>
                      </a:solidFill>
                    </a:rPr>
                    <a:t>包含变量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𝒒</m:t>
                      </m:r>
                    </m:oMath>
                  </a14:m>
                  <a:r>
                    <a:rPr lang="zh-CN" altLang="en-US" sz="1600" b="1">
                      <a:solidFill>
                        <a:schemeClr val="accent6">
                          <a:lumMod val="50000"/>
                        </a:schemeClr>
                      </a:solidFill>
                    </a:rPr>
                    <a:t>：</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𝟎</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𝟐</m:t>
                          </m:r>
                        </m:sub>
                      </m:sSub>
                    </m:oMath>
                  </a14:m>
                  <a:endParaRPr lang="zh-CN" altLang="en-US" sz="1600" b="1">
                    <a:solidFill>
                      <a:schemeClr val="accent6">
                        <a:lumMod val="50000"/>
                      </a:schemeClr>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184196" y="3601569"/>
                  <a:ext cx="11795102" cy="246221"/>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190130" y="3897626"/>
                  <a:ext cx="11795101" cy="230940"/>
                </a:xfrm>
                <a:prstGeom prst="rect">
                  <a:avLst/>
                </a:prstGeom>
                <a:solidFill>
                  <a:schemeClr val="bg1">
                    <a:lumMod val="95000"/>
                  </a:schemeClr>
                </a:solidFill>
              </p:spPr>
              <p:txBody>
                <a:bodyPr wrap="square" tIns="0" bIns="0" rtlCol="0">
                  <a:spAutoFit/>
                </a:bodyPr>
                <a:lstStyle/>
                <a:p>
                  <a:r>
                    <a:rPr lang="zh-CN" altLang="en-US" sz="1600" b="1">
                      <a:solidFill>
                        <a:schemeClr val="accent6">
                          <a:lumMod val="50000"/>
                        </a:schemeClr>
                      </a:solidFill>
                    </a:rPr>
                    <a:t>扩展简单析取式</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e>
                      </m:d>
                      <m:r>
                        <a:rPr lang="zh-CN" altLang="en-US" sz="1600" b="1" i="1">
                          <a:solidFill>
                            <a:schemeClr val="accent6">
                              <a:lumMod val="50000"/>
                            </a:schemeClr>
                          </a:solidFill>
                          <a:latin typeface="Cambria Math" panose="02040503050406030204" pitchFamily="18" charset="0"/>
                        </a:rPr>
                        <m:t>以</m:t>
                      </m:r>
                    </m:oMath>
                  </a14:m>
                  <a:r>
                    <a:rPr lang="zh-CN" altLang="en-US" sz="1600" b="1">
                      <a:solidFill>
                        <a:schemeClr val="accent6">
                          <a:lumMod val="50000"/>
                        </a:schemeClr>
                      </a:solidFill>
                    </a:rPr>
                    <a:t>包含变量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oMath>
                  </a14:m>
                  <a:r>
                    <a:rPr lang="zh-CN" altLang="en-US" sz="1600" b="1">
                      <a:solidFill>
                        <a:schemeClr val="accent6">
                          <a:lumMod val="50000"/>
                        </a:schemeClr>
                      </a:solidFill>
                    </a:rPr>
                    <a:t>：</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𝟐</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𝟔</m:t>
                          </m:r>
                        </m:sub>
                      </m:sSub>
                    </m:oMath>
                  </a14:m>
                  <a:endParaRPr lang="zh-CN" altLang="en-US" sz="1600" b="1">
                    <a:solidFill>
                      <a:schemeClr val="accent6">
                        <a:lumMod val="50000"/>
                      </a:schemeClr>
                    </a:solidFill>
                  </a:endParaRPr>
                </a:p>
              </p:txBody>
            </p:sp>
          </mc:Choice>
          <mc:Fallback>
            <p:sp>
              <p:nvSpPr>
                <p:cNvPr id="16" name="文本框 15"/>
                <p:cNvSpPr txBox="1">
                  <a:spLocks noRot="1" noChangeAspect="1" noMove="1" noResize="1" noEditPoints="1" noAdjustHandles="1" noChangeArrowheads="1" noChangeShapeType="1" noTextEdit="1"/>
                </p:cNvSpPr>
                <p:nvPr/>
              </p:nvSpPr>
              <p:spPr>
                <a:xfrm>
                  <a:off x="190130" y="3897626"/>
                  <a:ext cx="11795101" cy="230940"/>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184197" y="4203083"/>
                  <a:ext cx="11795100" cy="230940"/>
                </a:xfrm>
                <a:prstGeom prst="rect">
                  <a:avLst/>
                </a:prstGeom>
                <a:solidFill>
                  <a:schemeClr val="bg1">
                    <a:lumMod val="95000"/>
                  </a:schemeClr>
                </a:solidFill>
              </p:spPr>
              <p:txBody>
                <a:bodyPr wrap="square" tIns="0" bIns="0" rtlCol="0">
                  <a:spAutoFit/>
                </a:bodyPr>
                <a:lstStyle/>
                <a:p>
                  <a:r>
                    <a:rPr lang="zh-CN" altLang="en-US" sz="1600" b="1">
                      <a:solidFill>
                        <a:schemeClr val="accent6">
                          <a:lumMod val="50000"/>
                        </a:schemeClr>
                      </a:solidFill>
                    </a:rPr>
                    <a:t>扩展简单析取式</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e>
                      </m:d>
                      <m:r>
                        <a:rPr lang="zh-CN" altLang="en-US" sz="1600" b="1" i="1">
                          <a:solidFill>
                            <a:schemeClr val="accent6">
                              <a:lumMod val="50000"/>
                            </a:schemeClr>
                          </a:solidFill>
                          <a:latin typeface="Cambria Math" panose="02040503050406030204" pitchFamily="18" charset="0"/>
                        </a:rPr>
                        <m:t>以</m:t>
                      </m:r>
                    </m:oMath>
                  </a14:m>
                  <a:r>
                    <a:rPr lang="zh-CN" altLang="en-US" sz="1600" b="1">
                      <a:solidFill>
                        <a:schemeClr val="accent6">
                          <a:lumMod val="50000"/>
                        </a:schemeClr>
                      </a:solidFill>
                    </a:rPr>
                    <a:t>包含变量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𝒒</m:t>
                      </m:r>
                    </m:oMath>
                  </a14:m>
                  <a:r>
                    <a:rPr lang="zh-CN" altLang="en-US" sz="1600" b="1">
                      <a:solidFill>
                        <a:schemeClr val="accent6">
                          <a:lumMod val="50000"/>
                        </a:schemeClr>
                      </a:solidFill>
                    </a:rPr>
                    <a:t>：</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𝟑</m:t>
                          </m:r>
                        </m:sub>
                      </m:sSub>
                    </m:oMath>
                  </a14:m>
                  <a:endParaRPr lang="zh-CN" altLang="en-US" sz="1600" b="1">
                    <a:solidFill>
                      <a:schemeClr val="accent6">
                        <a:lumMod val="50000"/>
                      </a:schemeClr>
                    </a:solidFill>
                  </a:endParaRPr>
                </a:p>
              </p:txBody>
            </p:sp>
          </mc:Choice>
          <mc:Fallback>
            <p:sp>
              <p:nvSpPr>
                <p:cNvPr id="18" name="文本框 17"/>
                <p:cNvSpPr txBox="1">
                  <a:spLocks noRot="1" noChangeAspect="1" noMove="1" noResize="1" noEditPoints="1" noAdjustHandles="1" noChangeArrowheads="1" noChangeShapeType="1" noTextEdit="1"/>
                </p:cNvSpPr>
                <p:nvPr/>
              </p:nvSpPr>
              <p:spPr>
                <a:xfrm>
                  <a:off x="184197" y="4203083"/>
                  <a:ext cx="11795100" cy="23094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184197" y="4504695"/>
                  <a:ext cx="11795100" cy="230940"/>
                </a:xfrm>
                <a:prstGeom prst="rect">
                  <a:avLst/>
                </a:prstGeom>
                <a:solidFill>
                  <a:schemeClr val="bg1">
                    <a:lumMod val="95000"/>
                  </a:schemeClr>
                </a:solidFill>
              </p:spPr>
              <p:txBody>
                <a:bodyPr wrap="square" tIns="0" bIns="0" rtlCol="0">
                  <a:spAutoFit/>
                </a:bodyPr>
                <a:lstStyle/>
                <a:p>
                  <a:r>
                    <a:rPr lang="zh-CN" altLang="en-US" sz="1600" b="1">
                      <a:solidFill>
                        <a:schemeClr val="accent6">
                          <a:lumMod val="50000"/>
                        </a:schemeClr>
                      </a:solidFill>
                    </a:rPr>
                    <a:t>扩展简单析取式</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e>
                      </m:d>
                      <m:r>
                        <a:rPr lang="zh-CN" altLang="en-US" sz="1600" b="1" i="1">
                          <a:solidFill>
                            <a:schemeClr val="accent6">
                              <a:lumMod val="50000"/>
                            </a:schemeClr>
                          </a:solidFill>
                          <a:latin typeface="Cambria Math" panose="02040503050406030204" pitchFamily="18" charset="0"/>
                        </a:rPr>
                        <m:t>以</m:t>
                      </m:r>
                    </m:oMath>
                  </a14:m>
                  <a:r>
                    <a:rPr lang="zh-CN" altLang="en-US" sz="1600" b="1">
                      <a:solidFill>
                        <a:schemeClr val="accent6">
                          <a:lumMod val="50000"/>
                        </a:schemeClr>
                      </a:solidFill>
                    </a:rPr>
                    <a:t>包含变量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𝒑</m:t>
                      </m:r>
                    </m:oMath>
                  </a14:m>
                  <a:r>
                    <a:rPr lang="zh-CN" altLang="en-US" sz="1600" b="1">
                      <a:solidFill>
                        <a:schemeClr val="accent6">
                          <a:lumMod val="50000"/>
                        </a:schemeClr>
                      </a:solidFill>
                    </a:rPr>
                    <a:t>：</a:t>
                  </a:r>
                  <a14:m>
                    <m:oMath xmlns:m="http://schemas.openxmlformats.org/officeDocument/2006/math">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e>
                      </m:d>
                      <m:r>
                        <a:rPr lang="en-US" altLang="zh-CN" sz="1600" b="1" i="1" smtClean="0">
                          <a:solidFill>
                            <a:schemeClr val="accent6">
                              <a:lumMod val="50000"/>
                            </a:schemeClr>
                          </a:solidFill>
                          <a:latin typeface="Cambria Math" panose="02040503050406030204" pitchFamily="18" charset="0"/>
                        </a:rPr>
                        <m:t>≡</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e>
                      </m:d>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𝒑</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𝒒</m:t>
                      </m:r>
                      <m:r>
                        <a:rPr lang="en-US" altLang="zh-CN" sz="1600" b="1" i="1" smtClean="0">
                          <a:solidFill>
                            <a:schemeClr val="accent6">
                              <a:lumMod val="50000"/>
                            </a:schemeClr>
                          </a:solidFill>
                          <a:latin typeface="Cambria Math" panose="02040503050406030204" pitchFamily="18" charset="0"/>
                        </a:rPr>
                        <m:t>∨¬</m:t>
                      </m:r>
                      <m:r>
                        <a:rPr lang="en-US" altLang="zh-CN" sz="1600" b="1" i="1" smtClean="0">
                          <a:solidFill>
                            <a:schemeClr val="accent6">
                              <a:lumMod val="50000"/>
                            </a:schemeClr>
                          </a:solidFill>
                          <a:latin typeface="Cambria Math" panose="02040503050406030204" pitchFamily="18" charset="0"/>
                        </a:rPr>
                        <m:t>𝒓</m:t>
                      </m:r>
                      <m:r>
                        <a:rPr lang="en-US" altLang="zh-CN" sz="1600" b="1" i="1" smtClean="0">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a:solidFill>
                            <a:schemeClr val="accent6">
                              <a:lumMod val="50000"/>
                            </a:schemeClr>
                          </a:solidFill>
                          <a:latin typeface="Cambria Math" panose="02040503050406030204" pitchFamily="18" charset="0"/>
                        </a:rPr>
                        <m:t>∧</m:t>
                      </m:r>
                      <m:sSub>
                        <m:sSubPr>
                          <m:ctrlPr>
                            <a:rPr lang="en-US" altLang="zh-CN" sz="1600" b="1" i="1">
                              <a:solidFill>
                                <a:schemeClr val="accent6">
                                  <a:lumMod val="50000"/>
                                </a:schemeClr>
                              </a:solidFill>
                              <a:latin typeface="Cambria Math" panose="02040503050406030204" pitchFamily="18" charset="0"/>
                            </a:rPr>
                          </m:ctrlPr>
                        </m:sSubPr>
                        <m:e>
                          <m:r>
                            <a:rPr lang="en-US" altLang="zh-CN" sz="1600" b="1" i="1">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𝟓</m:t>
                          </m:r>
                        </m:sub>
                      </m:sSub>
                    </m:oMath>
                  </a14:m>
                  <a:endParaRPr lang="zh-CN" altLang="en-US" sz="1600" b="1">
                    <a:solidFill>
                      <a:schemeClr val="accent6">
                        <a:lumMod val="50000"/>
                      </a:schemeClr>
                    </a:solidFill>
                  </a:endParaRPr>
                </a:p>
              </p:txBody>
            </p:sp>
          </mc:Choice>
          <mc:Fallback>
            <p:sp>
              <p:nvSpPr>
                <p:cNvPr id="19" name="文本框 18"/>
                <p:cNvSpPr txBox="1">
                  <a:spLocks noRot="1" noChangeAspect="1" noMove="1" noResize="1" noEditPoints="1" noAdjustHandles="1" noChangeArrowheads="1" noChangeShapeType="1" noTextEdit="1"/>
                </p:cNvSpPr>
                <p:nvPr/>
              </p:nvSpPr>
              <p:spPr>
                <a:xfrm>
                  <a:off x="184197" y="4504695"/>
                  <a:ext cx="11795100" cy="230940"/>
                </a:xfrm>
                <a:prstGeom prst="rect">
                  <a:avLst/>
                </a:prstGeom>
                <a:blipFill rotWithShape="1">
                  <a:blip r:embed="rId5"/>
                </a:blipFill>
              </p:spPr>
              <p:txBody>
                <a:bodyPr/>
                <a:lstStyle/>
                <a:p>
                  <a:r>
                    <a:rPr lang="zh-CN" altLang="en-US">
                      <a:noFill/>
                    </a:rPr>
                    <a:t> </a:t>
                  </a:r>
                </a:p>
              </p:txBody>
            </p:sp>
          </mc:Fallback>
        </mc:AlternateContent>
      </p:grpSp>
      <p:grpSp>
        <p:nvGrpSpPr>
          <p:cNvPr id="48" name="组合 47"/>
          <p:cNvGrpSpPr/>
          <p:nvPr/>
        </p:nvGrpSpPr>
        <p:grpSpPr>
          <a:xfrm>
            <a:off x="263589" y="4908574"/>
            <a:ext cx="8583997" cy="1138545"/>
            <a:chOff x="257011" y="4912475"/>
            <a:chExt cx="8583997" cy="1138545"/>
          </a:xfrm>
        </p:grpSpPr>
        <p:grpSp>
          <p:nvGrpSpPr>
            <p:cNvPr id="24" name="组合 23"/>
            <p:cNvGrpSpPr/>
            <p:nvPr/>
          </p:nvGrpSpPr>
          <p:grpSpPr>
            <a:xfrm>
              <a:off x="257011" y="5515183"/>
              <a:ext cx="4105803" cy="530915"/>
              <a:chOff x="424149" y="5305608"/>
              <a:chExt cx="4105803" cy="530915"/>
            </a:xfrm>
          </p:grpSpPr>
          <p:grpSp>
            <p:nvGrpSpPr>
              <p:cNvPr id="22" name="组合 21"/>
              <p:cNvGrpSpPr/>
              <p:nvPr/>
            </p:nvGrpSpPr>
            <p:grpSpPr>
              <a:xfrm>
                <a:off x="424149" y="5305608"/>
                <a:ext cx="4105803" cy="530915"/>
                <a:chOff x="424149" y="5251203"/>
                <a:chExt cx="4105803" cy="530915"/>
              </a:xfrm>
            </p:grpSpPr>
            <mc:AlternateContent xmlns:mc="http://schemas.openxmlformats.org/markup-compatibility/2006">
              <mc:Choice xmlns:a14="http://schemas.microsoft.com/office/drawing/2010/main" Requires="a14">
                <p:sp>
                  <p:nvSpPr>
                    <p:cNvPr id="4" name="文本框 3"/>
                    <p:cNvSpPr txBox="1"/>
                    <p:nvPr/>
                  </p:nvSpPr>
                  <p:spPr>
                    <a:xfrm>
                      <a:off x="424149" y="5344450"/>
                      <a:ext cx="2569032" cy="276999"/>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𝒒</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𝒓</m:t>
                              </m:r>
                            </m:e>
                          </m:d>
                        </m:oMath>
                      </a14:m>
                      <a:r>
                        <a:rPr lang="zh-CN" altLang="en-US" b="1">
                          <a:solidFill>
                            <a:srgbClr val="C00000"/>
                          </a:solidFill>
                        </a:rPr>
                        <a:t>编码为</a:t>
                      </a:r>
                      <a:r>
                        <a:rPr lang="en-US" altLang="zh-CN" b="1">
                          <a:solidFill>
                            <a:srgbClr val="C00000"/>
                          </a:solidFill>
                          <a:latin typeface="Cambria Math" panose="02040503050406030204" pitchFamily="18" charset="0"/>
                          <a:ea typeface="Cambria Math" panose="02040503050406030204" pitchFamily="18" charset="0"/>
                        </a:rPr>
                        <a:t>(- 1 0)</a:t>
                      </a:r>
                      <a:endParaRPr lang="zh-CN" altLang="en-US" b="1">
                        <a:solidFill>
                          <a:srgbClr val="C00000"/>
                        </a:solidFill>
                        <a:latin typeface="Cambria Math" panose="020405030504060302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424149" y="5344450"/>
                      <a:ext cx="2569032" cy="276999"/>
                    </a:xfrm>
                    <a:prstGeom prst="rect">
                      <a:avLst/>
                    </a:prstGeom>
                    <a:blipFill rotWithShape="1">
                      <a:blip r:embed="rId6"/>
                    </a:blipFill>
                  </p:spPr>
                  <p:txBody>
                    <a:bodyPr/>
                    <a:lstStyle/>
                    <a:p>
                      <a:r>
                        <a:rPr lang="zh-CN" altLang="en-US">
                          <a:noFill/>
                        </a:rPr>
                        <a:t> </a:t>
                      </a:r>
                    </a:p>
                  </p:txBody>
                </p:sp>
              </mc:Fallback>
            </mc:AlternateContent>
            <p:sp>
              <p:nvSpPr>
                <p:cNvPr id="6" name="箭头: 右 5"/>
                <p:cNvSpPr/>
                <p:nvPr/>
              </p:nvSpPr>
              <p:spPr>
                <a:xfrm>
                  <a:off x="2993181" y="5450685"/>
                  <a:ext cx="578900" cy="8787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3576081" y="5251203"/>
                      <a:ext cx="953871" cy="530915"/>
                    </a:xfrm>
                    <a:prstGeom prst="rect">
                      <a:avLst/>
                    </a:prstGeom>
                    <a:solidFill>
                      <a:schemeClr val="accent2">
                        <a:lumMod val="20000"/>
                        <a:lumOff val="80000"/>
                      </a:schemeClr>
                    </a:solidFill>
                  </p:spPr>
                  <p:txBody>
                    <a:bodyPr wrap="square" tIns="0" bIns="0" rtlCol="0">
                      <a:spAutoFit/>
                    </a:bodyPr>
                    <a:lstStyle/>
                    <a:p>
                      <a:pPr>
                        <a:spcAft>
                          <a:spcPts val="300"/>
                        </a:spcAft>
                      </a:pPr>
                      <a:r>
                        <a:rPr lang="en-US" altLang="zh-CN" sz="1600" b="1">
                          <a:solidFill>
                            <a:srgbClr val="C00000"/>
                          </a:solidFill>
                          <a:latin typeface="Cambria Math" panose="02040503050406030204" pitchFamily="18" charset="0"/>
                          <a:ea typeface="Cambria Math" panose="02040503050406030204" pitchFamily="18" charset="0"/>
                        </a:rPr>
                        <a:t>0</a:t>
                      </a:r>
                      <a:r>
                        <a:rPr lang="en-US" altLang="zh-CN" sz="1600" b="1">
                          <a:solidFill>
                            <a:srgbClr val="002060"/>
                          </a:solidFill>
                          <a:latin typeface="Cambria Math" panose="02040503050406030204" pitchFamily="18" charset="0"/>
                          <a:ea typeface="Cambria Math" panose="02040503050406030204" pitchFamily="18" charset="0"/>
                        </a:rPr>
                        <a:t>10</a:t>
                      </a:r>
                      <a:r>
                        <a:rPr lang="en-US" altLang="zh-CN" sz="1600"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𝑴</m:t>
                              </m:r>
                            </m:e>
                            <m:sub>
                              <m:r>
                                <a:rPr lang="en-US" altLang="zh-CN" sz="1600" b="1" i="1" smtClean="0">
                                  <a:solidFill>
                                    <a:srgbClr val="C00000"/>
                                  </a:solidFill>
                                  <a:latin typeface="Cambria Math" panose="02040503050406030204" pitchFamily="18" charset="0"/>
                                </a:rPr>
                                <m:t>𝟐</m:t>
                              </m:r>
                            </m:sub>
                          </m:sSub>
                        </m:oMath>
                      </a14:m>
                      <a:endParaRPr lang="en-US" altLang="zh-CN" sz="1600" b="1">
                        <a:solidFill>
                          <a:srgbClr val="C00000"/>
                        </a:solidFill>
                      </a:endParaRPr>
                    </a:p>
                    <a:p>
                      <a:pPr>
                        <a:spcAft>
                          <a:spcPts val="300"/>
                        </a:spcAft>
                      </a:pPr>
                      <a:r>
                        <a:rPr lang="en-US" altLang="zh-CN" sz="1600" b="1">
                          <a:solidFill>
                            <a:srgbClr val="C00000"/>
                          </a:solidFill>
                          <a:latin typeface="Cambria Math" panose="02040503050406030204" pitchFamily="18" charset="0"/>
                          <a:ea typeface="Cambria Math" panose="02040503050406030204" pitchFamily="18" charset="0"/>
                        </a:rPr>
                        <a:t>1</a:t>
                      </a:r>
                      <a:r>
                        <a:rPr lang="en-US" altLang="zh-CN" sz="1600" b="1">
                          <a:solidFill>
                            <a:srgbClr val="002060"/>
                          </a:solidFill>
                          <a:latin typeface="Cambria Math" panose="02040503050406030204" pitchFamily="18" charset="0"/>
                          <a:ea typeface="Cambria Math" panose="02040503050406030204" pitchFamily="18" charset="0"/>
                        </a:rPr>
                        <a:t>10</a:t>
                      </a:r>
                      <a:r>
                        <a:rPr lang="en-US" altLang="zh-CN" sz="1600"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𝑴</m:t>
                              </m:r>
                            </m:e>
                            <m:sub>
                              <m:r>
                                <a:rPr lang="en-US" altLang="zh-CN" sz="1600" b="1" i="1" smtClean="0">
                                  <a:solidFill>
                                    <a:srgbClr val="C00000"/>
                                  </a:solidFill>
                                  <a:latin typeface="Cambria Math" panose="02040503050406030204" pitchFamily="18" charset="0"/>
                                </a:rPr>
                                <m:t>𝟔</m:t>
                              </m:r>
                            </m:sub>
                          </m:sSub>
                        </m:oMath>
                      </a14:m>
                      <a:endParaRPr lang="zh-CN" altLang="en-US" sz="1600" b="1">
                        <a:solidFill>
                          <a:srgbClr val="C00000"/>
                        </a:solidFill>
                      </a:endParaRPr>
                    </a:p>
                  </p:txBody>
                </p:sp>
              </mc:Choice>
              <mc:Fallback>
                <p:sp>
                  <p:nvSpPr>
                    <p:cNvPr id="20" name="文本框 19"/>
                    <p:cNvSpPr txBox="1">
                      <a:spLocks noRot="1" noChangeAspect="1" noMove="1" noResize="1" noEditPoints="1" noAdjustHandles="1" noChangeArrowheads="1" noChangeShapeType="1" noTextEdit="1"/>
                    </p:cNvSpPr>
                    <p:nvPr/>
                  </p:nvSpPr>
                  <p:spPr>
                    <a:xfrm>
                      <a:off x="3576081" y="5251203"/>
                      <a:ext cx="953871" cy="530915"/>
                    </a:xfrm>
                    <a:prstGeom prst="rect">
                      <a:avLst/>
                    </a:prstGeom>
                    <a:blipFill rotWithShape="1">
                      <a:blip r:embed="rId7"/>
                    </a:blipFill>
                  </p:spPr>
                  <p:txBody>
                    <a:bodyPr/>
                    <a:lstStyle/>
                    <a:p>
                      <a:r>
                        <a:rPr lang="zh-CN" altLang="en-US">
                          <a:noFill/>
                        </a:rPr>
                        <a:t> </a:t>
                      </a:r>
                    </a:p>
                  </p:txBody>
                </p:sp>
              </mc:Fallback>
            </mc:AlternateContent>
          </p:grpSp>
          <p:sp>
            <p:nvSpPr>
              <p:cNvPr id="23" name="文本框 22"/>
              <p:cNvSpPr txBox="1"/>
              <p:nvPr/>
            </p:nvSpPr>
            <p:spPr>
              <a:xfrm>
                <a:off x="2993181" y="5576998"/>
                <a:ext cx="578900" cy="215444"/>
              </a:xfrm>
              <a:prstGeom prst="rect">
                <a:avLst/>
              </a:prstGeom>
              <a:noFill/>
            </p:spPr>
            <p:txBody>
              <a:bodyPr wrap="square" tIns="0" bIns="0" rtlCol="0">
                <a:spAutoFit/>
              </a:bodyPr>
              <a:lstStyle/>
              <a:p>
                <a:r>
                  <a:rPr lang="zh-CN" altLang="en-US" sz="1400" b="1">
                    <a:solidFill>
                      <a:schemeClr val="accent2">
                        <a:lumMod val="50000"/>
                      </a:schemeClr>
                    </a:solidFill>
                    <a:latin typeface="楷体" panose="02010609060101010101" pitchFamily="49" charset="-122"/>
                    <a:ea typeface="楷体" panose="02010609060101010101" pitchFamily="49" charset="-122"/>
                  </a:rPr>
                  <a:t>扩展</a:t>
                </a:r>
                <a:endParaRPr lang="zh-CN" altLang="en-US" sz="1400" b="1">
                  <a:solidFill>
                    <a:schemeClr val="accent2">
                      <a:lumMod val="50000"/>
                    </a:schemeClr>
                  </a:solidFill>
                  <a:latin typeface="楷体" panose="02010609060101010101" pitchFamily="49" charset="-122"/>
                  <a:ea typeface="楷体" panose="02010609060101010101" pitchFamily="49" charset="-122"/>
                </a:endParaRPr>
              </a:p>
            </p:txBody>
          </p:sp>
        </p:grpSp>
        <p:grpSp>
          <p:nvGrpSpPr>
            <p:cNvPr id="25" name="组合 24"/>
            <p:cNvGrpSpPr/>
            <p:nvPr/>
          </p:nvGrpSpPr>
          <p:grpSpPr>
            <a:xfrm>
              <a:off x="257011" y="4912476"/>
              <a:ext cx="4105803" cy="530915"/>
              <a:chOff x="424149" y="5305608"/>
              <a:chExt cx="4105803" cy="530915"/>
            </a:xfrm>
          </p:grpSpPr>
          <p:grpSp>
            <p:nvGrpSpPr>
              <p:cNvPr id="26" name="组合 25"/>
              <p:cNvGrpSpPr/>
              <p:nvPr/>
            </p:nvGrpSpPr>
            <p:grpSpPr>
              <a:xfrm>
                <a:off x="424149" y="5305608"/>
                <a:ext cx="4105803" cy="530915"/>
                <a:chOff x="424149" y="5251203"/>
                <a:chExt cx="4105803" cy="530915"/>
              </a:xfrm>
            </p:grpSpPr>
            <mc:AlternateContent xmlns:mc="http://schemas.openxmlformats.org/markup-compatibility/2006">
              <mc:Choice xmlns:a14="http://schemas.microsoft.com/office/drawing/2010/main" Requires="a14">
                <p:sp>
                  <p:nvSpPr>
                    <p:cNvPr id="28" name="文本框 27"/>
                    <p:cNvSpPr txBox="1"/>
                    <p:nvPr/>
                  </p:nvSpPr>
                  <p:spPr>
                    <a:xfrm>
                      <a:off x="424149" y="5344450"/>
                      <a:ext cx="2569032" cy="276999"/>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𝒑</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𝒓</m:t>
                              </m:r>
                            </m:e>
                          </m:d>
                        </m:oMath>
                      </a14:m>
                      <a:r>
                        <a:rPr lang="zh-CN" altLang="en-US" b="1">
                          <a:solidFill>
                            <a:srgbClr val="C00000"/>
                          </a:solidFill>
                        </a:rPr>
                        <a:t>编码为</a:t>
                      </a:r>
                      <a:r>
                        <a:rPr lang="en-US" altLang="zh-CN" b="1">
                          <a:solidFill>
                            <a:srgbClr val="C00000"/>
                          </a:solidFill>
                          <a:latin typeface="Cambria Math" panose="02040503050406030204" pitchFamily="18" charset="0"/>
                          <a:ea typeface="Cambria Math" panose="02040503050406030204" pitchFamily="18" charset="0"/>
                        </a:rPr>
                        <a:t>(0 - 0)</a:t>
                      </a:r>
                      <a:endParaRPr lang="zh-CN" altLang="en-US" b="1">
                        <a:solidFill>
                          <a:srgbClr val="C00000"/>
                        </a:solidFill>
                        <a:latin typeface="Cambria Math" panose="02040503050406030204" pitchFamily="18"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424149" y="5344450"/>
                      <a:ext cx="2569032" cy="276999"/>
                    </a:xfrm>
                    <a:prstGeom prst="rect">
                      <a:avLst/>
                    </a:prstGeom>
                    <a:blipFill rotWithShape="1">
                      <a:blip r:embed="rId8"/>
                    </a:blipFill>
                  </p:spPr>
                  <p:txBody>
                    <a:bodyPr/>
                    <a:lstStyle/>
                    <a:p>
                      <a:r>
                        <a:rPr lang="zh-CN" altLang="en-US">
                          <a:noFill/>
                        </a:rPr>
                        <a:t> </a:t>
                      </a:r>
                    </a:p>
                  </p:txBody>
                </p:sp>
              </mc:Fallback>
            </mc:AlternateContent>
            <p:sp>
              <p:nvSpPr>
                <p:cNvPr id="29" name="箭头: 右 28"/>
                <p:cNvSpPr/>
                <p:nvPr/>
              </p:nvSpPr>
              <p:spPr>
                <a:xfrm>
                  <a:off x="2993181" y="5450685"/>
                  <a:ext cx="578900" cy="8787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0" name="文本框 29"/>
                    <p:cNvSpPr txBox="1"/>
                    <p:nvPr/>
                  </p:nvSpPr>
                  <p:spPr>
                    <a:xfrm>
                      <a:off x="3576081" y="5251203"/>
                      <a:ext cx="953871" cy="530915"/>
                    </a:xfrm>
                    <a:prstGeom prst="rect">
                      <a:avLst/>
                    </a:prstGeom>
                    <a:solidFill>
                      <a:schemeClr val="accent2">
                        <a:lumMod val="20000"/>
                        <a:lumOff val="80000"/>
                      </a:schemeClr>
                    </a:solidFill>
                  </p:spPr>
                  <p:txBody>
                    <a:bodyPr wrap="square" tIns="0" bIns="0" rtlCol="0">
                      <a:spAutoFit/>
                    </a:bodyPr>
                    <a:lstStyle/>
                    <a:p>
                      <a:pPr>
                        <a:spcAft>
                          <a:spcPts val="300"/>
                        </a:spcAft>
                      </a:pPr>
                      <a:r>
                        <a:rPr lang="en-US" altLang="zh-CN" sz="1600" b="1">
                          <a:solidFill>
                            <a:srgbClr val="002060"/>
                          </a:solidFill>
                          <a:latin typeface="Cambria Math" panose="02040503050406030204" pitchFamily="18" charset="0"/>
                          <a:ea typeface="Cambria Math" panose="02040503050406030204" pitchFamily="18" charset="0"/>
                        </a:rPr>
                        <a:t>0</a:t>
                      </a:r>
                      <a:r>
                        <a:rPr lang="en-US" altLang="zh-CN" sz="1600" b="1">
                          <a:solidFill>
                            <a:srgbClr val="C00000"/>
                          </a:solidFill>
                          <a:latin typeface="Cambria Math" panose="02040503050406030204" pitchFamily="18" charset="0"/>
                          <a:ea typeface="Cambria Math" panose="02040503050406030204" pitchFamily="18" charset="0"/>
                        </a:rPr>
                        <a:t>0</a:t>
                      </a:r>
                      <a:r>
                        <a:rPr lang="en-US" altLang="zh-CN" sz="1600" b="1">
                          <a:solidFill>
                            <a:srgbClr val="002060"/>
                          </a:solidFill>
                          <a:latin typeface="Cambria Math" panose="02040503050406030204" pitchFamily="18" charset="0"/>
                          <a:ea typeface="Cambria Math" panose="02040503050406030204" pitchFamily="18" charset="0"/>
                        </a:rPr>
                        <a:t>0</a:t>
                      </a:r>
                      <a:r>
                        <a:rPr lang="en-US" altLang="zh-CN" sz="1600"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𝑴</m:t>
                              </m:r>
                            </m:e>
                            <m:sub>
                              <m:r>
                                <a:rPr lang="en-US" altLang="zh-CN" sz="1600" b="1" i="1" smtClean="0">
                                  <a:solidFill>
                                    <a:srgbClr val="C00000"/>
                                  </a:solidFill>
                                  <a:latin typeface="Cambria Math" panose="02040503050406030204" pitchFamily="18" charset="0"/>
                                </a:rPr>
                                <m:t>𝟎</m:t>
                              </m:r>
                            </m:sub>
                          </m:sSub>
                        </m:oMath>
                      </a14:m>
                      <a:endParaRPr lang="en-US" altLang="zh-CN" sz="1600" b="1">
                        <a:solidFill>
                          <a:srgbClr val="C00000"/>
                        </a:solidFill>
                      </a:endParaRPr>
                    </a:p>
                    <a:p>
                      <a:pPr>
                        <a:spcAft>
                          <a:spcPts val="300"/>
                        </a:spcAft>
                      </a:pPr>
                      <a:r>
                        <a:rPr lang="en-US" altLang="zh-CN" sz="1600" b="1">
                          <a:solidFill>
                            <a:srgbClr val="002060"/>
                          </a:solidFill>
                          <a:latin typeface="Cambria Math" panose="02040503050406030204" pitchFamily="18" charset="0"/>
                          <a:ea typeface="Cambria Math" panose="02040503050406030204" pitchFamily="18" charset="0"/>
                        </a:rPr>
                        <a:t>0</a:t>
                      </a:r>
                      <a:r>
                        <a:rPr lang="en-US" altLang="zh-CN" sz="1600" b="1">
                          <a:solidFill>
                            <a:srgbClr val="C00000"/>
                          </a:solidFill>
                          <a:latin typeface="Cambria Math" panose="02040503050406030204" pitchFamily="18" charset="0"/>
                          <a:ea typeface="Cambria Math" panose="02040503050406030204" pitchFamily="18" charset="0"/>
                        </a:rPr>
                        <a:t>1</a:t>
                      </a:r>
                      <a:r>
                        <a:rPr lang="en-US" altLang="zh-CN" sz="1600" b="1">
                          <a:solidFill>
                            <a:srgbClr val="002060"/>
                          </a:solidFill>
                          <a:latin typeface="Cambria Math" panose="02040503050406030204" pitchFamily="18" charset="0"/>
                          <a:ea typeface="Cambria Math" panose="02040503050406030204" pitchFamily="18" charset="0"/>
                        </a:rPr>
                        <a:t>0</a:t>
                      </a:r>
                      <a:r>
                        <a:rPr lang="en-US" altLang="zh-CN" sz="1600"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𝑴</m:t>
                              </m:r>
                            </m:e>
                            <m:sub>
                              <m:r>
                                <a:rPr lang="en-US" altLang="zh-CN" sz="1600" b="1" i="1" smtClean="0">
                                  <a:solidFill>
                                    <a:srgbClr val="C00000"/>
                                  </a:solidFill>
                                  <a:latin typeface="Cambria Math" panose="02040503050406030204" pitchFamily="18" charset="0"/>
                                </a:rPr>
                                <m:t>𝟐</m:t>
                              </m:r>
                            </m:sub>
                          </m:sSub>
                        </m:oMath>
                      </a14:m>
                      <a:endParaRPr lang="zh-CN" altLang="en-US" sz="1600" b="1">
                        <a:solidFill>
                          <a:srgbClr val="C00000"/>
                        </a:solidFill>
                      </a:endParaRPr>
                    </a:p>
                  </p:txBody>
                </p:sp>
              </mc:Choice>
              <mc:Fallback>
                <p:sp>
                  <p:nvSpPr>
                    <p:cNvPr id="30" name="文本框 29"/>
                    <p:cNvSpPr txBox="1">
                      <a:spLocks noRot="1" noChangeAspect="1" noMove="1" noResize="1" noEditPoints="1" noAdjustHandles="1" noChangeArrowheads="1" noChangeShapeType="1" noTextEdit="1"/>
                    </p:cNvSpPr>
                    <p:nvPr/>
                  </p:nvSpPr>
                  <p:spPr>
                    <a:xfrm>
                      <a:off x="3576081" y="5251203"/>
                      <a:ext cx="953871" cy="530915"/>
                    </a:xfrm>
                    <a:prstGeom prst="rect">
                      <a:avLst/>
                    </a:prstGeom>
                    <a:blipFill rotWithShape="1">
                      <a:blip r:embed="rId9"/>
                    </a:blipFill>
                  </p:spPr>
                  <p:txBody>
                    <a:bodyPr/>
                    <a:lstStyle/>
                    <a:p>
                      <a:r>
                        <a:rPr lang="zh-CN" altLang="en-US">
                          <a:noFill/>
                        </a:rPr>
                        <a:t> </a:t>
                      </a:r>
                    </a:p>
                  </p:txBody>
                </p:sp>
              </mc:Fallback>
            </mc:AlternateContent>
          </p:grpSp>
          <p:sp>
            <p:nvSpPr>
              <p:cNvPr id="27" name="文本框 26"/>
              <p:cNvSpPr txBox="1"/>
              <p:nvPr/>
            </p:nvSpPr>
            <p:spPr>
              <a:xfrm>
                <a:off x="2993181" y="5576998"/>
                <a:ext cx="578900" cy="215444"/>
              </a:xfrm>
              <a:prstGeom prst="rect">
                <a:avLst/>
              </a:prstGeom>
              <a:noFill/>
            </p:spPr>
            <p:txBody>
              <a:bodyPr wrap="square" tIns="0" bIns="0" rtlCol="0">
                <a:spAutoFit/>
              </a:bodyPr>
              <a:lstStyle/>
              <a:p>
                <a:r>
                  <a:rPr lang="zh-CN" altLang="en-US" sz="1400" b="1">
                    <a:solidFill>
                      <a:schemeClr val="accent2">
                        <a:lumMod val="50000"/>
                      </a:schemeClr>
                    </a:solidFill>
                    <a:latin typeface="楷体" panose="02010609060101010101" pitchFamily="49" charset="-122"/>
                    <a:ea typeface="楷体" panose="02010609060101010101" pitchFamily="49" charset="-122"/>
                  </a:rPr>
                  <a:t>扩展</a:t>
                </a:r>
                <a:endParaRPr lang="zh-CN" altLang="en-US" sz="1400" b="1">
                  <a:solidFill>
                    <a:schemeClr val="accent2">
                      <a:lumMod val="50000"/>
                    </a:schemeClr>
                  </a:solidFill>
                  <a:latin typeface="楷体" panose="02010609060101010101" pitchFamily="49" charset="-122"/>
                  <a:ea typeface="楷体" panose="02010609060101010101" pitchFamily="49" charset="-122"/>
                </a:endParaRPr>
              </a:p>
            </p:txBody>
          </p:sp>
        </p:grpSp>
        <p:grpSp>
          <p:nvGrpSpPr>
            <p:cNvPr id="31" name="组合 30"/>
            <p:cNvGrpSpPr/>
            <p:nvPr/>
          </p:nvGrpSpPr>
          <p:grpSpPr>
            <a:xfrm>
              <a:off x="4735205" y="4912475"/>
              <a:ext cx="4105803" cy="530915"/>
              <a:chOff x="424149" y="5305608"/>
              <a:chExt cx="4105803" cy="530915"/>
            </a:xfrm>
          </p:grpSpPr>
          <p:grpSp>
            <p:nvGrpSpPr>
              <p:cNvPr id="32" name="组合 31"/>
              <p:cNvGrpSpPr/>
              <p:nvPr/>
            </p:nvGrpSpPr>
            <p:grpSpPr>
              <a:xfrm>
                <a:off x="424149" y="5305608"/>
                <a:ext cx="4105803" cy="530915"/>
                <a:chOff x="424149" y="5251203"/>
                <a:chExt cx="4105803" cy="530915"/>
              </a:xfrm>
            </p:grpSpPr>
            <mc:AlternateContent xmlns:mc="http://schemas.openxmlformats.org/markup-compatibility/2006">
              <mc:Choice xmlns:a14="http://schemas.microsoft.com/office/drawing/2010/main" Requires="a14">
                <p:sp>
                  <p:nvSpPr>
                    <p:cNvPr id="34" name="文本框 33"/>
                    <p:cNvSpPr txBox="1"/>
                    <p:nvPr/>
                  </p:nvSpPr>
                  <p:spPr>
                    <a:xfrm>
                      <a:off x="424149" y="5344450"/>
                      <a:ext cx="2569032" cy="276999"/>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𝒑</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𝒓</m:t>
                              </m:r>
                            </m:e>
                          </m:d>
                        </m:oMath>
                      </a14:m>
                      <a:r>
                        <a:rPr lang="zh-CN" altLang="en-US" b="1">
                          <a:solidFill>
                            <a:srgbClr val="C00000"/>
                          </a:solidFill>
                        </a:rPr>
                        <a:t>编码为</a:t>
                      </a:r>
                      <a:r>
                        <a:rPr lang="en-US" altLang="zh-CN" b="1">
                          <a:solidFill>
                            <a:srgbClr val="C00000"/>
                          </a:solidFill>
                          <a:latin typeface="Cambria Math" panose="02040503050406030204" pitchFamily="18" charset="0"/>
                          <a:ea typeface="Cambria Math" panose="02040503050406030204" pitchFamily="18" charset="0"/>
                        </a:rPr>
                        <a:t>(0 - 1)</a:t>
                      </a:r>
                      <a:endParaRPr lang="zh-CN" altLang="en-US" b="1">
                        <a:solidFill>
                          <a:srgbClr val="C00000"/>
                        </a:solidFill>
                        <a:latin typeface="Cambria Math" panose="02040503050406030204" pitchFamily="18" charset="0"/>
                      </a:endParaRPr>
                    </a:p>
                  </p:txBody>
                </p:sp>
              </mc:Choice>
              <mc:Fallback>
                <p:sp>
                  <p:nvSpPr>
                    <p:cNvPr id="34" name="文本框 33"/>
                    <p:cNvSpPr txBox="1">
                      <a:spLocks noRot="1" noChangeAspect="1" noMove="1" noResize="1" noEditPoints="1" noAdjustHandles="1" noChangeArrowheads="1" noChangeShapeType="1" noTextEdit="1"/>
                    </p:cNvSpPr>
                    <p:nvPr/>
                  </p:nvSpPr>
                  <p:spPr>
                    <a:xfrm>
                      <a:off x="424149" y="5344450"/>
                      <a:ext cx="2569032" cy="276999"/>
                    </a:xfrm>
                    <a:prstGeom prst="rect">
                      <a:avLst/>
                    </a:prstGeom>
                    <a:blipFill rotWithShape="1">
                      <a:blip r:embed="rId10"/>
                    </a:blipFill>
                  </p:spPr>
                  <p:txBody>
                    <a:bodyPr/>
                    <a:lstStyle/>
                    <a:p>
                      <a:r>
                        <a:rPr lang="zh-CN" altLang="en-US">
                          <a:noFill/>
                        </a:rPr>
                        <a:t> </a:t>
                      </a:r>
                    </a:p>
                  </p:txBody>
                </p:sp>
              </mc:Fallback>
            </mc:AlternateContent>
            <p:sp>
              <p:nvSpPr>
                <p:cNvPr id="35" name="箭头: 右 34"/>
                <p:cNvSpPr/>
                <p:nvPr/>
              </p:nvSpPr>
              <p:spPr>
                <a:xfrm>
                  <a:off x="2993181" y="5450685"/>
                  <a:ext cx="578900" cy="8787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6" name="文本框 35"/>
                    <p:cNvSpPr txBox="1"/>
                    <p:nvPr/>
                  </p:nvSpPr>
                  <p:spPr>
                    <a:xfrm>
                      <a:off x="3576081" y="5251203"/>
                      <a:ext cx="953871" cy="530915"/>
                    </a:xfrm>
                    <a:prstGeom prst="rect">
                      <a:avLst/>
                    </a:prstGeom>
                    <a:solidFill>
                      <a:schemeClr val="accent2">
                        <a:lumMod val="20000"/>
                        <a:lumOff val="80000"/>
                      </a:schemeClr>
                    </a:solidFill>
                  </p:spPr>
                  <p:txBody>
                    <a:bodyPr wrap="square" tIns="0" bIns="0" rtlCol="0">
                      <a:spAutoFit/>
                    </a:bodyPr>
                    <a:lstStyle/>
                    <a:p>
                      <a:pPr>
                        <a:spcAft>
                          <a:spcPts val="300"/>
                        </a:spcAft>
                      </a:pPr>
                      <a:r>
                        <a:rPr lang="en-US" altLang="zh-CN" sz="1600" b="1">
                          <a:solidFill>
                            <a:srgbClr val="002060"/>
                          </a:solidFill>
                          <a:latin typeface="Cambria Math" panose="02040503050406030204" pitchFamily="18" charset="0"/>
                          <a:ea typeface="Cambria Math" panose="02040503050406030204" pitchFamily="18" charset="0"/>
                        </a:rPr>
                        <a:t>0</a:t>
                      </a:r>
                      <a:r>
                        <a:rPr lang="en-US" altLang="zh-CN" sz="1600" b="1">
                          <a:solidFill>
                            <a:srgbClr val="C00000"/>
                          </a:solidFill>
                          <a:latin typeface="Cambria Math" panose="02040503050406030204" pitchFamily="18" charset="0"/>
                          <a:ea typeface="Cambria Math" panose="02040503050406030204" pitchFamily="18" charset="0"/>
                        </a:rPr>
                        <a:t>0</a:t>
                      </a:r>
                      <a:r>
                        <a:rPr lang="en-US" altLang="zh-CN" sz="1600" b="1">
                          <a:solidFill>
                            <a:srgbClr val="002060"/>
                          </a:solidFill>
                          <a:latin typeface="Cambria Math" panose="02040503050406030204" pitchFamily="18" charset="0"/>
                          <a:ea typeface="Cambria Math" panose="02040503050406030204" pitchFamily="18" charset="0"/>
                        </a:rPr>
                        <a:t>1</a:t>
                      </a:r>
                      <a:r>
                        <a:rPr lang="en-US" altLang="zh-CN" sz="1600"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𝑴</m:t>
                              </m:r>
                            </m:e>
                            <m:sub>
                              <m:r>
                                <a:rPr lang="en-US" altLang="zh-CN" sz="1600" b="1" i="1" smtClean="0">
                                  <a:solidFill>
                                    <a:srgbClr val="C00000"/>
                                  </a:solidFill>
                                  <a:latin typeface="Cambria Math" panose="02040503050406030204" pitchFamily="18" charset="0"/>
                                </a:rPr>
                                <m:t>𝟏</m:t>
                              </m:r>
                            </m:sub>
                          </m:sSub>
                        </m:oMath>
                      </a14:m>
                      <a:endParaRPr lang="en-US" altLang="zh-CN" sz="1600" b="1">
                        <a:solidFill>
                          <a:srgbClr val="C00000"/>
                        </a:solidFill>
                      </a:endParaRPr>
                    </a:p>
                    <a:p>
                      <a:pPr>
                        <a:spcAft>
                          <a:spcPts val="300"/>
                        </a:spcAft>
                      </a:pPr>
                      <a:r>
                        <a:rPr lang="en-US" altLang="zh-CN" sz="1600" b="1">
                          <a:solidFill>
                            <a:srgbClr val="002060"/>
                          </a:solidFill>
                          <a:latin typeface="Cambria Math" panose="02040503050406030204" pitchFamily="18" charset="0"/>
                          <a:ea typeface="Cambria Math" panose="02040503050406030204" pitchFamily="18" charset="0"/>
                        </a:rPr>
                        <a:t>0</a:t>
                      </a:r>
                      <a:r>
                        <a:rPr lang="en-US" altLang="zh-CN" sz="1600" b="1">
                          <a:solidFill>
                            <a:srgbClr val="C00000"/>
                          </a:solidFill>
                          <a:latin typeface="Cambria Math" panose="02040503050406030204" pitchFamily="18" charset="0"/>
                          <a:ea typeface="Cambria Math" panose="02040503050406030204" pitchFamily="18" charset="0"/>
                        </a:rPr>
                        <a:t>1</a:t>
                      </a:r>
                      <a:r>
                        <a:rPr lang="en-US" altLang="zh-CN" sz="1600" b="1">
                          <a:solidFill>
                            <a:srgbClr val="002060"/>
                          </a:solidFill>
                          <a:latin typeface="Cambria Math" panose="02040503050406030204" pitchFamily="18" charset="0"/>
                          <a:ea typeface="Cambria Math" panose="02040503050406030204" pitchFamily="18" charset="0"/>
                        </a:rPr>
                        <a:t>1</a:t>
                      </a:r>
                      <a:r>
                        <a:rPr lang="en-US" altLang="zh-CN" sz="1600"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𝑴</m:t>
                              </m:r>
                            </m:e>
                            <m:sub>
                              <m:r>
                                <a:rPr lang="en-US" altLang="zh-CN" sz="1600" b="1" i="1" smtClean="0">
                                  <a:solidFill>
                                    <a:srgbClr val="C00000"/>
                                  </a:solidFill>
                                  <a:latin typeface="Cambria Math" panose="02040503050406030204" pitchFamily="18" charset="0"/>
                                </a:rPr>
                                <m:t>𝟑</m:t>
                              </m:r>
                            </m:sub>
                          </m:sSub>
                        </m:oMath>
                      </a14:m>
                      <a:endParaRPr lang="zh-CN" altLang="en-US" sz="1600" b="1">
                        <a:solidFill>
                          <a:srgbClr val="C00000"/>
                        </a:solidFill>
                      </a:endParaRPr>
                    </a:p>
                  </p:txBody>
                </p:sp>
              </mc:Choice>
              <mc:Fallback>
                <p:sp>
                  <p:nvSpPr>
                    <p:cNvPr id="36" name="文本框 35"/>
                    <p:cNvSpPr txBox="1">
                      <a:spLocks noRot="1" noChangeAspect="1" noMove="1" noResize="1" noEditPoints="1" noAdjustHandles="1" noChangeArrowheads="1" noChangeShapeType="1" noTextEdit="1"/>
                    </p:cNvSpPr>
                    <p:nvPr/>
                  </p:nvSpPr>
                  <p:spPr>
                    <a:xfrm>
                      <a:off x="3576081" y="5251203"/>
                      <a:ext cx="953871" cy="530915"/>
                    </a:xfrm>
                    <a:prstGeom prst="rect">
                      <a:avLst/>
                    </a:prstGeom>
                    <a:blipFill rotWithShape="1">
                      <a:blip r:embed="rId11"/>
                    </a:blipFill>
                  </p:spPr>
                  <p:txBody>
                    <a:bodyPr/>
                    <a:lstStyle/>
                    <a:p>
                      <a:r>
                        <a:rPr lang="zh-CN" altLang="en-US">
                          <a:noFill/>
                        </a:rPr>
                        <a:t> </a:t>
                      </a:r>
                    </a:p>
                  </p:txBody>
                </p:sp>
              </mc:Fallback>
            </mc:AlternateContent>
          </p:grpSp>
          <p:sp>
            <p:nvSpPr>
              <p:cNvPr id="33" name="文本框 32"/>
              <p:cNvSpPr txBox="1"/>
              <p:nvPr/>
            </p:nvSpPr>
            <p:spPr>
              <a:xfrm>
                <a:off x="2993181" y="5576998"/>
                <a:ext cx="578900" cy="215444"/>
              </a:xfrm>
              <a:prstGeom prst="rect">
                <a:avLst/>
              </a:prstGeom>
              <a:noFill/>
            </p:spPr>
            <p:txBody>
              <a:bodyPr wrap="square" tIns="0" bIns="0" rtlCol="0">
                <a:spAutoFit/>
              </a:bodyPr>
              <a:lstStyle/>
              <a:p>
                <a:r>
                  <a:rPr lang="zh-CN" altLang="en-US" sz="1400" b="1">
                    <a:solidFill>
                      <a:schemeClr val="accent2">
                        <a:lumMod val="50000"/>
                      </a:schemeClr>
                    </a:solidFill>
                    <a:latin typeface="楷体" panose="02010609060101010101" pitchFamily="49" charset="-122"/>
                    <a:ea typeface="楷体" panose="02010609060101010101" pitchFamily="49" charset="-122"/>
                  </a:rPr>
                  <a:t>扩展</a:t>
                </a:r>
                <a:endParaRPr lang="zh-CN" altLang="en-US" sz="1400" b="1">
                  <a:solidFill>
                    <a:schemeClr val="accent2">
                      <a:lumMod val="50000"/>
                    </a:schemeClr>
                  </a:solidFill>
                  <a:latin typeface="楷体" panose="02010609060101010101" pitchFamily="49" charset="-122"/>
                  <a:ea typeface="楷体" panose="02010609060101010101" pitchFamily="49" charset="-122"/>
                </a:endParaRPr>
              </a:p>
            </p:txBody>
          </p:sp>
        </p:grpSp>
        <p:grpSp>
          <p:nvGrpSpPr>
            <p:cNvPr id="37" name="组合 36"/>
            <p:cNvGrpSpPr/>
            <p:nvPr/>
          </p:nvGrpSpPr>
          <p:grpSpPr>
            <a:xfrm>
              <a:off x="4735205" y="5520105"/>
              <a:ext cx="4105803" cy="530915"/>
              <a:chOff x="424149" y="5305608"/>
              <a:chExt cx="4105803" cy="530915"/>
            </a:xfrm>
          </p:grpSpPr>
          <p:grpSp>
            <p:nvGrpSpPr>
              <p:cNvPr id="38" name="组合 37"/>
              <p:cNvGrpSpPr/>
              <p:nvPr/>
            </p:nvGrpSpPr>
            <p:grpSpPr>
              <a:xfrm>
                <a:off x="424149" y="5305608"/>
                <a:ext cx="4105803" cy="530915"/>
                <a:chOff x="424149" y="5251203"/>
                <a:chExt cx="4105803" cy="530915"/>
              </a:xfrm>
            </p:grpSpPr>
            <mc:AlternateContent xmlns:mc="http://schemas.openxmlformats.org/markup-compatibility/2006">
              <mc:Choice xmlns:a14="http://schemas.microsoft.com/office/drawing/2010/main" Requires="a14">
                <p:sp>
                  <p:nvSpPr>
                    <p:cNvPr id="40" name="文本框 39"/>
                    <p:cNvSpPr txBox="1"/>
                    <p:nvPr/>
                  </p:nvSpPr>
                  <p:spPr>
                    <a:xfrm>
                      <a:off x="424149" y="5344450"/>
                      <a:ext cx="2569032" cy="276999"/>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𝒒</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𝒓</m:t>
                              </m:r>
                            </m:e>
                          </m:d>
                        </m:oMath>
                      </a14:m>
                      <a:r>
                        <a:rPr lang="zh-CN" altLang="en-US" b="1">
                          <a:solidFill>
                            <a:srgbClr val="C00000"/>
                          </a:solidFill>
                        </a:rPr>
                        <a:t>编码为</a:t>
                      </a:r>
                      <a:r>
                        <a:rPr lang="en-US" altLang="zh-CN" b="1">
                          <a:solidFill>
                            <a:srgbClr val="C00000"/>
                          </a:solidFill>
                          <a:latin typeface="Cambria Math" panose="02040503050406030204" pitchFamily="18" charset="0"/>
                          <a:ea typeface="Cambria Math" panose="02040503050406030204" pitchFamily="18" charset="0"/>
                        </a:rPr>
                        <a:t>(- 0 1)</a:t>
                      </a:r>
                      <a:endParaRPr lang="zh-CN" altLang="en-US" b="1">
                        <a:solidFill>
                          <a:srgbClr val="C00000"/>
                        </a:solidFill>
                        <a:latin typeface="Cambria Math" panose="02040503050406030204" pitchFamily="18" charset="0"/>
                      </a:endParaRPr>
                    </a:p>
                  </p:txBody>
                </p:sp>
              </mc:Choice>
              <mc:Fallback>
                <p:sp>
                  <p:nvSpPr>
                    <p:cNvPr id="40" name="文本框 39"/>
                    <p:cNvSpPr txBox="1">
                      <a:spLocks noRot="1" noChangeAspect="1" noMove="1" noResize="1" noEditPoints="1" noAdjustHandles="1" noChangeArrowheads="1" noChangeShapeType="1" noTextEdit="1"/>
                    </p:cNvSpPr>
                    <p:nvPr/>
                  </p:nvSpPr>
                  <p:spPr>
                    <a:xfrm>
                      <a:off x="424149" y="5344450"/>
                      <a:ext cx="2569032" cy="276999"/>
                    </a:xfrm>
                    <a:prstGeom prst="rect">
                      <a:avLst/>
                    </a:prstGeom>
                    <a:blipFill rotWithShape="1">
                      <a:blip r:embed="rId12"/>
                    </a:blipFill>
                  </p:spPr>
                  <p:txBody>
                    <a:bodyPr/>
                    <a:lstStyle/>
                    <a:p>
                      <a:r>
                        <a:rPr lang="zh-CN" altLang="en-US">
                          <a:noFill/>
                        </a:rPr>
                        <a:t> </a:t>
                      </a:r>
                    </a:p>
                  </p:txBody>
                </p:sp>
              </mc:Fallback>
            </mc:AlternateContent>
            <p:sp>
              <p:nvSpPr>
                <p:cNvPr id="41" name="箭头: 右 40"/>
                <p:cNvSpPr/>
                <p:nvPr/>
              </p:nvSpPr>
              <p:spPr>
                <a:xfrm>
                  <a:off x="2993181" y="5450685"/>
                  <a:ext cx="578900" cy="8787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2" name="文本框 41"/>
                    <p:cNvSpPr txBox="1"/>
                    <p:nvPr/>
                  </p:nvSpPr>
                  <p:spPr>
                    <a:xfrm>
                      <a:off x="3576081" y="5251203"/>
                      <a:ext cx="953871" cy="530915"/>
                    </a:xfrm>
                    <a:prstGeom prst="rect">
                      <a:avLst/>
                    </a:prstGeom>
                    <a:solidFill>
                      <a:schemeClr val="accent2">
                        <a:lumMod val="20000"/>
                        <a:lumOff val="80000"/>
                      </a:schemeClr>
                    </a:solidFill>
                  </p:spPr>
                  <p:txBody>
                    <a:bodyPr wrap="square" tIns="0" bIns="0" rtlCol="0">
                      <a:spAutoFit/>
                    </a:bodyPr>
                    <a:lstStyle/>
                    <a:p>
                      <a:pPr>
                        <a:spcAft>
                          <a:spcPts val="300"/>
                        </a:spcAft>
                      </a:pPr>
                      <a:r>
                        <a:rPr lang="en-US" altLang="zh-CN" sz="1600" b="1">
                          <a:solidFill>
                            <a:srgbClr val="C00000"/>
                          </a:solidFill>
                          <a:latin typeface="Cambria Math" panose="02040503050406030204" pitchFamily="18" charset="0"/>
                          <a:ea typeface="Cambria Math" panose="02040503050406030204" pitchFamily="18" charset="0"/>
                        </a:rPr>
                        <a:t>0</a:t>
                      </a:r>
                      <a:r>
                        <a:rPr lang="en-US" altLang="zh-CN" sz="1600" b="1">
                          <a:solidFill>
                            <a:srgbClr val="002060"/>
                          </a:solidFill>
                          <a:latin typeface="Cambria Math" panose="02040503050406030204" pitchFamily="18" charset="0"/>
                          <a:ea typeface="Cambria Math" panose="02040503050406030204" pitchFamily="18" charset="0"/>
                        </a:rPr>
                        <a:t>01</a:t>
                      </a:r>
                      <a:r>
                        <a:rPr lang="en-US" altLang="zh-CN" sz="1600"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𝑴</m:t>
                              </m:r>
                            </m:e>
                            <m:sub>
                              <m:r>
                                <a:rPr lang="en-US" altLang="zh-CN" sz="1600" b="1" i="1" smtClean="0">
                                  <a:solidFill>
                                    <a:srgbClr val="C00000"/>
                                  </a:solidFill>
                                  <a:latin typeface="Cambria Math" panose="02040503050406030204" pitchFamily="18" charset="0"/>
                                </a:rPr>
                                <m:t>𝟏</m:t>
                              </m:r>
                            </m:sub>
                          </m:sSub>
                        </m:oMath>
                      </a14:m>
                      <a:endParaRPr lang="en-US" altLang="zh-CN" sz="1600" b="1">
                        <a:solidFill>
                          <a:srgbClr val="C00000"/>
                        </a:solidFill>
                      </a:endParaRPr>
                    </a:p>
                    <a:p>
                      <a:pPr>
                        <a:spcAft>
                          <a:spcPts val="300"/>
                        </a:spcAft>
                      </a:pPr>
                      <a:r>
                        <a:rPr lang="en-US" altLang="zh-CN" sz="1600" b="1">
                          <a:solidFill>
                            <a:srgbClr val="C00000"/>
                          </a:solidFill>
                          <a:latin typeface="Cambria Math" panose="02040503050406030204" pitchFamily="18" charset="0"/>
                          <a:ea typeface="Cambria Math" panose="02040503050406030204" pitchFamily="18" charset="0"/>
                        </a:rPr>
                        <a:t>1</a:t>
                      </a:r>
                      <a:r>
                        <a:rPr lang="en-US" altLang="zh-CN" sz="1600" b="1">
                          <a:solidFill>
                            <a:srgbClr val="002060"/>
                          </a:solidFill>
                          <a:latin typeface="Cambria Math" panose="02040503050406030204" pitchFamily="18" charset="0"/>
                          <a:ea typeface="Cambria Math" panose="02040503050406030204" pitchFamily="18" charset="0"/>
                        </a:rPr>
                        <a:t>01</a:t>
                      </a:r>
                      <a:r>
                        <a:rPr lang="en-US" altLang="zh-CN" sz="1600"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sz="1600" b="1" i="1" smtClean="0">
                                  <a:solidFill>
                                    <a:srgbClr val="C00000"/>
                                  </a:solidFill>
                                  <a:latin typeface="Cambria Math" panose="02040503050406030204" pitchFamily="18" charset="0"/>
                                </a:rPr>
                              </m:ctrlPr>
                            </m:sSubPr>
                            <m:e>
                              <m:r>
                                <a:rPr lang="en-US" altLang="zh-CN" sz="1600" b="1" i="1" smtClean="0">
                                  <a:solidFill>
                                    <a:srgbClr val="C00000"/>
                                  </a:solidFill>
                                  <a:latin typeface="Cambria Math" panose="02040503050406030204" pitchFamily="18" charset="0"/>
                                </a:rPr>
                                <m:t>𝑴</m:t>
                              </m:r>
                            </m:e>
                            <m:sub>
                              <m:r>
                                <a:rPr lang="en-US" altLang="zh-CN" sz="1600" b="1" i="1" smtClean="0">
                                  <a:solidFill>
                                    <a:srgbClr val="C00000"/>
                                  </a:solidFill>
                                  <a:latin typeface="Cambria Math" panose="02040503050406030204" pitchFamily="18" charset="0"/>
                                </a:rPr>
                                <m:t>𝟓</m:t>
                              </m:r>
                            </m:sub>
                          </m:sSub>
                        </m:oMath>
                      </a14:m>
                      <a:endParaRPr lang="zh-CN" altLang="en-US" sz="1600" b="1">
                        <a:solidFill>
                          <a:srgbClr val="C00000"/>
                        </a:solidFill>
                      </a:endParaRPr>
                    </a:p>
                  </p:txBody>
                </p:sp>
              </mc:Choice>
              <mc:Fallback>
                <p:sp>
                  <p:nvSpPr>
                    <p:cNvPr id="42" name="文本框 41"/>
                    <p:cNvSpPr txBox="1">
                      <a:spLocks noRot="1" noChangeAspect="1" noMove="1" noResize="1" noEditPoints="1" noAdjustHandles="1" noChangeArrowheads="1" noChangeShapeType="1" noTextEdit="1"/>
                    </p:cNvSpPr>
                    <p:nvPr/>
                  </p:nvSpPr>
                  <p:spPr>
                    <a:xfrm>
                      <a:off x="3576081" y="5251203"/>
                      <a:ext cx="953871" cy="530915"/>
                    </a:xfrm>
                    <a:prstGeom prst="rect">
                      <a:avLst/>
                    </a:prstGeom>
                    <a:blipFill rotWithShape="1">
                      <a:blip r:embed="rId13"/>
                    </a:blipFill>
                  </p:spPr>
                  <p:txBody>
                    <a:bodyPr/>
                    <a:lstStyle/>
                    <a:p>
                      <a:r>
                        <a:rPr lang="zh-CN" altLang="en-US">
                          <a:noFill/>
                        </a:rPr>
                        <a:t> </a:t>
                      </a:r>
                    </a:p>
                  </p:txBody>
                </p:sp>
              </mc:Fallback>
            </mc:AlternateContent>
          </p:grpSp>
          <p:sp>
            <p:nvSpPr>
              <p:cNvPr id="39" name="文本框 38"/>
              <p:cNvSpPr txBox="1"/>
              <p:nvPr/>
            </p:nvSpPr>
            <p:spPr>
              <a:xfrm>
                <a:off x="2993181" y="5576998"/>
                <a:ext cx="578900" cy="215444"/>
              </a:xfrm>
              <a:prstGeom prst="rect">
                <a:avLst/>
              </a:prstGeom>
              <a:noFill/>
            </p:spPr>
            <p:txBody>
              <a:bodyPr wrap="square" tIns="0" bIns="0" rtlCol="0">
                <a:spAutoFit/>
              </a:bodyPr>
              <a:lstStyle/>
              <a:p>
                <a:r>
                  <a:rPr lang="zh-CN" altLang="en-US" sz="1400" b="1">
                    <a:solidFill>
                      <a:schemeClr val="accent2">
                        <a:lumMod val="50000"/>
                      </a:schemeClr>
                    </a:solidFill>
                    <a:latin typeface="楷体" panose="02010609060101010101" pitchFamily="49" charset="-122"/>
                    <a:ea typeface="楷体" panose="02010609060101010101" pitchFamily="49" charset="-122"/>
                  </a:rPr>
                  <a:t>扩展</a:t>
                </a:r>
                <a:endParaRPr lang="zh-CN" altLang="en-US" sz="1400" b="1">
                  <a:solidFill>
                    <a:schemeClr val="accent2">
                      <a:lumMod val="50000"/>
                    </a:schemeClr>
                  </a:solidFill>
                  <a:latin typeface="楷体" panose="02010609060101010101" pitchFamily="49" charset="-122"/>
                  <a:ea typeface="楷体" panose="02010609060101010101" pitchFamily="49" charset="-122"/>
                </a:endParaRPr>
              </a:p>
            </p:txBody>
          </p:sp>
        </p:grpSp>
      </p:grpSp>
      <mc:AlternateContent xmlns:mc="http://schemas.openxmlformats.org/markup-compatibility/2006">
        <mc:Choice xmlns:a14="http://schemas.microsoft.com/office/drawing/2010/main" Requires="a14">
          <p:sp>
            <p:nvSpPr>
              <p:cNvPr id="43" name="文本框 42"/>
              <p:cNvSpPr txBox="1"/>
              <p:nvPr/>
            </p:nvSpPr>
            <p:spPr>
              <a:xfrm>
                <a:off x="9035640" y="4745504"/>
                <a:ext cx="2947133" cy="623248"/>
              </a:xfrm>
              <a:prstGeom prst="rect">
                <a:avLst/>
              </a:prstGeom>
              <a:solidFill>
                <a:schemeClr val="accent5">
                  <a:lumMod val="20000"/>
                  <a:lumOff val="80000"/>
                  <a:alpha val="50000"/>
                </a:schemeClr>
              </a:solidFill>
            </p:spPr>
            <p:txBody>
              <a:bodyPr wrap="square" rtlCol="0">
                <a:spAutoFit/>
              </a:bodyPr>
              <a:lstStyle/>
              <a:p>
                <a:pPr algn="ctr">
                  <a:spcBef>
                    <a:spcPts val="1200"/>
                  </a:spcBef>
                  <a:spcAft>
                    <a:spcPts val="300"/>
                  </a:spcAft>
                </a:pPr>
                <a:r>
                  <a:rPr lang="zh-CN" altLang="en-US" sz="1600" b="1">
                    <a:solidFill>
                      <a:srgbClr val="002060"/>
                    </a:solidFill>
                  </a:rPr>
                  <a:t>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的主合取范式</a:t>
                </a:r>
                <a:endParaRPr lang="en-US" altLang="zh-CN" sz="1600" b="1">
                  <a:solidFill>
                    <a:srgbClr val="002060"/>
                  </a:solidFill>
                </a:endParaRPr>
              </a:p>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𝟎</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𝟐</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𝟑</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𝟓</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𝑴</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p>
            </p:txBody>
          </p:sp>
        </mc:Choice>
        <mc:Fallback>
          <p:sp>
            <p:nvSpPr>
              <p:cNvPr id="43" name="文本框 42"/>
              <p:cNvSpPr txBox="1">
                <a:spLocks noRot="1" noChangeAspect="1" noMove="1" noResize="1" noEditPoints="1" noAdjustHandles="1" noChangeArrowheads="1" noChangeShapeType="1" noTextEdit="1"/>
              </p:cNvSpPr>
              <p:nvPr/>
            </p:nvSpPr>
            <p:spPr>
              <a:xfrm>
                <a:off x="9035640" y="4745504"/>
                <a:ext cx="2947133" cy="623248"/>
              </a:xfrm>
              <a:prstGeom prst="rect">
                <a:avLst/>
              </a:prstGeom>
              <a:blipFill rotWithShape="1">
                <a:blip r:embed="rId14"/>
                <a:stretch>
                  <a:fillRect l="-8" t="-24" r="11" b="74"/>
                </a:stretch>
              </a:blipFill>
            </p:spPr>
            <p:txBody>
              <a:bodyPr/>
              <a:lstStyle/>
              <a:p>
                <a:r>
                  <a:rPr lang="zh-CN" altLang="en-US">
                    <a:noFill/>
                  </a:rPr>
                  <a:t> </a:t>
                </a:r>
              </a:p>
            </p:txBody>
          </p:sp>
        </mc:Fallback>
      </mc:AlternateContent>
      <p:sp>
        <p:nvSpPr>
          <p:cNvPr id="44" name="箭头: 下 43"/>
          <p:cNvSpPr/>
          <p:nvPr/>
        </p:nvSpPr>
        <p:spPr>
          <a:xfrm>
            <a:off x="10509207" y="5368752"/>
            <a:ext cx="82045" cy="476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5" name="文本框 44"/>
              <p:cNvSpPr txBox="1"/>
              <p:nvPr/>
            </p:nvSpPr>
            <p:spPr>
              <a:xfrm>
                <a:off x="9035640" y="5837703"/>
                <a:ext cx="2947133" cy="584775"/>
              </a:xfrm>
              <a:prstGeom prst="rect">
                <a:avLst/>
              </a:prstGeom>
              <a:solidFill>
                <a:schemeClr val="accent5">
                  <a:lumMod val="20000"/>
                  <a:lumOff val="80000"/>
                  <a:alpha val="50000"/>
                </a:schemeClr>
              </a:solidFill>
            </p:spPr>
            <p:txBody>
              <a:bodyPr wrap="square" rtlCol="0">
                <a:spAutoFit/>
              </a:bodyPr>
              <a:lstStyle/>
              <a:p>
                <a:pPr algn="ctr"/>
                <a:r>
                  <a:rPr lang="zh-CN" altLang="en-US" sz="1600" b="1">
                    <a:solidFill>
                      <a:srgbClr val="002060"/>
                    </a:solidFill>
                  </a:rPr>
                  <a:t>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的主析取范式</a:t>
                </a:r>
                <a:endParaRPr lang="en-US" altLang="zh-CN" sz="1600" b="1">
                  <a:solidFill>
                    <a:srgbClr val="002060"/>
                  </a:solidFill>
                </a:endParaRPr>
              </a:p>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𝒎</m:t>
                          </m:r>
                        </m:e>
                        <m:sub>
                          <m:r>
                            <a:rPr lang="en-US" altLang="zh-CN" sz="1600" b="1" i="1" smtClean="0">
                              <a:solidFill>
                                <a:schemeClr val="accent6">
                                  <a:lumMod val="50000"/>
                                </a:schemeClr>
                              </a:solidFill>
                              <a:latin typeface="Cambria Math" panose="02040503050406030204" pitchFamily="18" charset="0"/>
                            </a:rPr>
                            <m:t>𝟒</m:t>
                          </m:r>
                        </m:sub>
                      </m:sSub>
                      <m:r>
                        <a:rPr lang="en-US" altLang="zh-CN" sz="1600" b="1" i="1" smtClean="0">
                          <a:solidFill>
                            <a:schemeClr val="accent6">
                              <a:lumMod val="50000"/>
                            </a:schemeClr>
                          </a:solidFill>
                          <a:latin typeface="Cambria Math" panose="02040503050406030204" pitchFamily="18" charset="0"/>
                        </a:rPr>
                        <m:t>∨</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𝒎</m:t>
                          </m:r>
                        </m:e>
                        <m:sub>
                          <m:r>
                            <a:rPr lang="en-US" altLang="zh-CN" sz="1600" b="1" i="1" smtClean="0">
                              <a:solidFill>
                                <a:schemeClr val="accent6">
                                  <a:lumMod val="50000"/>
                                </a:schemeClr>
                              </a:solidFill>
                              <a:latin typeface="Cambria Math" panose="02040503050406030204" pitchFamily="18" charset="0"/>
                            </a:rPr>
                            <m:t>𝟕</m:t>
                          </m:r>
                        </m:sub>
                      </m:sSub>
                    </m:oMath>
                  </m:oMathPara>
                </a14:m>
                <a:endParaRPr lang="en-US" altLang="zh-CN" sz="1600" b="1"/>
              </a:p>
            </p:txBody>
          </p:sp>
        </mc:Choice>
        <mc:Fallback>
          <p:sp>
            <p:nvSpPr>
              <p:cNvPr id="45" name="文本框 44"/>
              <p:cNvSpPr txBox="1">
                <a:spLocks noRot="1" noChangeAspect="1" noMove="1" noResize="1" noEditPoints="1" noAdjustHandles="1" noChangeArrowheads="1" noChangeShapeType="1" noTextEdit="1"/>
              </p:cNvSpPr>
              <p:nvPr/>
            </p:nvSpPr>
            <p:spPr>
              <a:xfrm>
                <a:off x="9035640" y="5837703"/>
                <a:ext cx="2947133" cy="584775"/>
              </a:xfrm>
              <a:prstGeom prst="rect">
                <a:avLst/>
              </a:prstGeom>
              <a:blipFill rotWithShape="1">
                <a:blip r:embed="rId15"/>
                <a:stretch>
                  <a:fillRect l="-8" t="-25" r="11"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文本框 45"/>
              <p:cNvSpPr txBox="1"/>
              <p:nvPr/>
            </p:nvSpPr>
            <p:spPr>
              <a:xfrm>
                <a:off x="10426912" y="2264009"/>
                <a:ext cx="1555861" cy="584775"/>
              </a:xfrm>
              <a:prstGeom prst="rect">
                <a:avLst/>
              </a:prstGeom>
              <a:solidFill>
                <a:schemeClr val="accent5">
                  <a:lumMod val="20000"/>
                  <a:lumOff val="80000"/>
                </a:schemeClr>
              </a:solidFill>
              <a:ln w="12700">
                <a:solidFill>
                  <a:schemeClr val="accent1">
                    <a:shade val="50000"/>
                  </a:schemeClr>
                </a:solidFill>
                <a:prstDash val="dash"/>
              </a:ln>
            </p:spPr>
            <p:txBody>
              <a:bodyPr wrap="square" rtlCol="0">
                <a:spAutoFit/>
              </a:bodyPr>
              <a:lstStyle/>
              <a:p>
                <a:r>
                  <a:rPr lang="zh-CN" altLang="en-US" sz="1600">
                    <a:solidFill>
                      <a:schemeClr val="accent2">
                        <a:lumMod val="50000"/>
                      </a:schemeClr>
                    </a:solidFill>
                    <a:latin typeface="楷体" panose="02010609060101010101" pitchFamily="49" charset="-122"/>
                    <a:ea typeface="楷体" panose="02010609060101010101" pitchFamily="49" charset="-122"/>
                  </a:rPr>
                  <a:t>固定变量为</a:t>
                </a:r>
                <a14:m>
                  <m:oMath xmlns:m="http://schemas.openxmlformats.org/officeDocument/2006/math">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𝑝</m:t>
                    </m:r>
                    <m:r>
                      <a:rPr lang="en-US" altLang="zh-CN" sz="1600"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𝑞</m:t>
                    </m:r>
                    <m:r>
                      <a:rPr lang="en-US" altLang="zh-CN" sz="1600"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𝑟</m:t>
                    </m:r>
                  </m:oMath>
                </a14:m>
                <a:r>
                  <a:rPr lang="zh-CN" altLang="en-US" sz="1600">
                    <a:solidFill>
                      <a:schemeClr val="accent2">
                        <a:lumMod val="50000"/>
                      </a:schemeClr>
                    </a:solidFill>
                    <a:latin typeface="楷体" panose="02010609060101010101" pitchFamily="49" charset="-122"/>
                    <a:ea typeface="楷体" panose="02010609060101010101" pitchFamily="49" charset="-122"/>
                  </a:rPr>
                  <a:t>的顺序！</a:t>
                </a:r>
                <a:endParaRPr lang="zh-CN" altLang="en-US" sz="1600">
                  <a:solidFill>
                    <a:schemeClr val="accent2">
                      <a:lumMod val="50000"/>
                    </a:schemeClr>
                  </a:solidFill>
                  <a:latin typeface="楷体" panose="02010609060101010101" pitchFamily="49" charset="-122"/>
                  <a:ea typeface="楷体" panose="02010609060101010101" pitchFamily="49" charset="-122"/>
                </a:endParaRPr>
              </a:p>
            </p:txBody>
          </p:sp>
        </mc:Choice>
        <mc:Fallback>
          <p:sp>
            <p:nvSpPr>
              <p:cNvPr id="46" name="文本框 45"/>
              <p:cNvSpPr txBox="1">
                <a:spLocks noRot="1" noChangeAspect="1" noMove="1" noResize="1" noEditPoints="1" noAdjustHandles="1" noChangeArrowheads="1" noChangeShapeType="1" noTextEdit="1"/>
              </p:cNvSpPr>
              <p:nvPr/>
            </p:nvSpPr>
            <p:spPr>
              <a:xfrm>
                <a:off x="10426912" y="2264009"/>
                <a:ext cx="1555861" cy="584775"/>
              </a:xfrm>
              <a:prstGeom prst="rect">
                <a:avLst/>
              </a:prstGeom>
              <a:blipFill rotWithShape="1">
                <a:blip r:embed="rId16"/>
                <a:stretch>
                  <a:fillRect l="-422" t="-1126" r="-387" b="-1056"/>
                </a:stretch>
              </a:blipFill>
              <a:ln w="12700">
                <a:solidFill>
                  <a:schemeClr val="accent1">
                    <a:shade val="50000"/>
                  </a:schemeClr>
                </a:solidFill>
                <a:prstDash val="dash"/>
              </a:ln>
            </p:spPr>
            <p:txBody>
              <a:bodyPr/>
              <a:lstStyle/>
              <a:p>
                <a:r>
                  <a:rPr lang="zh-CN" altLang="en-US">
                    <a:noFill/>
                  </a:rPr>
                  <a:t> </a:t>
                </a:r>
              </a:p>
            </p:txBody>
          </p:sp>
        </mc:Fallback>
      </mc:AlternateContent>
      <p:sp>
        <p:nvSpPr>
          <p:cNvPr id="47" name="文本框 46"/>
          <p:cNvSpPr txBox="1"/>
          <p:nvPr/>
        </p:nvSpPr>
        <p:spPr>
          <a:xfrm>
            <a:off x="9293683" y="5495005"/>
            <a:ext cx="2513091" cy="215444"/>
          </a:xfrm>
          <a:prstGeom prst="rect">
            <a:avLst/>
          </a:prstGeom>
          <a:solidFill>
            <a:schemeClr val="bg1"/>
          </a:solidFill>
        </p:spPr>
        <p:txBody>
          <a:bodyPr wrap="square" lIns="0" tIns="0" rIns="0" bIns="0" rtlCol="0">
            <a:spAutoFit/>
          </a:bodyPr>
          <a:lstStyle/>
          <a:p>
            <a:r>
              <a:rPr lang="zh-CN" altLang="en-US" sz="1400">
                <a:solidFill>
                  <a:srgbClr val="C00000"/>
                </a:solidFill>
              </a:rPr>
              <a:t>主析取与主合取范式编码集互补</a:t>
            </a:r>
            <a:endParaRPr lang="zh-CN" altLang="en-US" sz="1400">
              <a:solidFill>
                <a:srgbClr val="C00000"/>
              </a:solidFill>
            </a:endParaRPr>
          </a:p>
        </p:txBody>
      </p:sp>
      <p:sp>
        <p:nvSpPr>
          <p:cNvPr id="49" name="文本框 48"/>
          <p:cNvSpPr txBox="1"/>
          <p:nvPr/>
        </p:nvSpPr>
        <p:spPr>
          <a:xfrm>
            <a:off x="10999115" y="3440207"/>
            <a:ext cx="923976" cy="1077218"/>
          </a:xfrm>
          <a:prstGeom prst="rect">
            <a:avLst/>
          </a:prstGeom>
          <a:solidFill>
            <a:schemeClr val="accent2">
              <a:lumMod val="20000"/>
              <a:lumOff val="80000"/>
              <a:alpha val="50000"/>
            </a:schemeClr>
          </a:solidFill>
        </p:spPr>
        <p:txBody>
          <a:bodyPr wrap="square" rtlCol="0">
            <a:spAutoFit/>
          </a:bodyPr>
          <a:lstStyle/>
          <a:p>
            <a:r>
              <a:rPr lang="zh-CN" altLang="en-US" sz="1600">
                <a:solidFill>
                  <a:srgbClr val="C00000"/>
                </a:solidFill>
              </a:rPr>
              <a:t>交换律、排中律、同一律、</a:t>
            </a:r>
            <a:endParaRPr lang="en-US" altLang="zh-CN" sz="1600">
              <a:solidFill>
                <a:srgbClr val="C00000"/>
              </a:solidFill>
            </a:endParaRPr>
          </a:p>
          <a:p>
            <a:r>
              <a:rPr lang="zh-CN" altLang="en-US" sz="1600">
                <a:solidFill>
                  <a:srgbClr val="C00000"/>
                </a:solidFill>
              </a:rPr>
              <a:t>分配律</a:t>
            </a:r>
            <a:endParaRPr lang="zh-CN" altLang="en-US" sz="160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真值表法求与公式逻辑等值的主范式练习</a:t>
            </a: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592058" y="1164380"/>
                <a:ext cx="10255752" cy="461665"/>
              </a:xfrm>
              <a:prstGeom prst="rect">
                <a:avLst/>
              </a:prstGeom>
              <a:solidFill>
                <a:schemeClr val="accent6">
                  <a:lumMod val="20000"/>
                  <a:lumOff val="80000"/>
                </a:schemeClr>
              </a:solidFill>
            </p:spPr>
            <p:txBody>
              <a:bodyPr wrap="square" rtlCol="0">
                <a:spAutoFit/>
              </a:bodyPr>
              <a:lstStyle/>
              <a:p>
                <a:r>
                  <a:rPr lang="zh-CN" altLang="en-US" sz="2400" b="1">
                    <a:solidFill>
                      <a:srgbClr val="002060"/>
                    </a:solidFill>
                  </a:rPr>
                  <a:t>求与公式</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 = ¬</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𝒑</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𝒒</m:t>
                        </m:r>
                      </m:e>
                    </m:d>
                    <m:r>
                      <a:rPr lang="en-US" altLang="zh-CN" sz="2400" b="1" i="1">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𝒒</m:t>
                        </m:r>
                        <m: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𝒓</m:t>
                        </m:r>
                      </m:e>
                    </m:d>
                  </m:oMath>
                </a14:m>
                <a:r>
                  <a:rPr lang="zh-CN" altLang="en-US" sz="2400" b="1">
                    <a:solidFill>
                      <a:srgbClr val="002060"/>
                    </a:solidFill>
                  </a:rPr>
                  <a:t>逻辑等值的主析取范式和主合取范式</a:t>
                </a:r>
                <a:endParaRPr lang="zh-CN" altLang="en-US" sz="2400" b="1">
                  <a:solidFill>
                    <a:srgbClr val="002060"/>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592058" y="1164380"/>
                <a:ext cx="10255752" cy="461665"/>
              </a:xfrm>
              <a:prstGeom prst="rect">
                <a:avLst/>
              </a:prstGeom>
              <a:blipFill rotWithShape="1">
                <a:blip r:embed="rId1"/>
                <a:stretch>
                  <a:fillRect l="-2" t="-92" r="1" b="96"/>
                </a:stretch>
              </a:blipFill>
            </p:spPr>
            <p:txBody>
              <a:bodyPr/>
              <a:lstStyle/>
              <a:p>
                <a:r>
                  <a:rPr lang="zh-CN" altLang="en-US">
                    <a:noFill/>
                  </a:rPr>
                  <a:t> </a:t>
                </a:r>
              </a:p>
            </p:txBody>
          </p:sp>
        </mc:Fallback>
      </mc:AlternateContent>
      <p:sp>
        <p:nvSpPr>
          <p:cNvPr id="11" name="文本框 10"/>
          <p:cNvSpPr txBox="1"/>
          <p:nvPr/>
        </p:nvSpPr>
        <p:spPr>
          <a:xfrm>
            <a:off x="1830247" y="2390254"/>
            <a:ext cx="8531503" cy="2077492"/>
          </a:xfrm>
          <a:prstGeom prst="rect">
            <a:avLst/>
          </a:prstGeom>
          <a:solidFill>
            <a:schemeClr val="accent4">
              <a:lumMod val="20000"/>
              <a:lumOff val="80000"/>
              <a:alpha val="50000"/>
            </a:schemeClr>
          </a:solidFill>
        </p:spPr>
        <p:txBody>
          <a:bodyPr wrap="none" rtlCol="0">
            <a:spAutoFit/>
          </a:bodyPr>
          <a:lstStyle/>
          <a:p>
            <a:pPr algn="ctr">
              <a:spcBef>
                <a:spcPts val="1200"/>
              </a:spcBef>
              <a:spcAft>
                <a:spcPts val="600"/>
              </a:spcAft>
            </a:pPr>
            <a:r>
              <a:rPr lang="zh-CN" altLang="en-US" sz="2400" b="1">
                <a:solidFill>
                  <a:srgbClr val="002060"/>
                </a:solidFill>
              </a:rPr>
              <a:t>公式的真值表和与它逻辑等值的主范式</a:t>
            </a:r>
            <a:endParaRPr lang="en-US" altLang="zh-CN" sz="2400" b="1">
              <a:solidFill>
                <a:srgbClr val="002060"/>
              </a:solidFill>
            </a:endParaRPr>
          </a:p>
          <a:p>
            <a:pPr marL="342900" indent="-342900">
              <a:spcBef>
                <a:spcPts val="12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成真赋值对应编码的极小项的析取就是与该公式等值的主析取范式</a:t>
            </a:r>
            <a:endParaRPr lang="en-US" altLang="zh-CN" sz="2000" b="1">
              <a:solidFill>
                <a:srgbClr val="C00000"/>
              </a:solidFill>
              <a:latin typeface="楷体" panose="02010609060101010101" pitchFamily="49" charset="-122"/>
              <a:ea typeface="楷体" panose="02010609060101010101" pitchFamily="49" charset="-122"/>
            </a:endParaRPr>
          </a:p>
          <a:p>
            <a:pPr marL="342900" indent="-342900">
              <a:spcBef>
                <a:spcPts val="12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成假赋值对应编码的极大项的合取就是与该公式等值的主合取范式</a:t>
            </a:r>
            <a:endParaRPr lang="zh-CN" altLang="en-US" sz="2000" b="1">
              <a:solidFill>
                <a:srgbClr val="C00000"/>
              </a:solidFill>
              <a:latin typeface="楷体" panose="02010609060101010101" pitchFamily="49" charset="-122"/>
              <a:ea typeface="楷体" panose="02010609060101010101" pitchFamily="49" charset="-122"/>
            </a:endParaRPr>
          </a:p>
          <a:p>
            <a:pPr marL="342900" indent="-342900">
              <a:spcBef>
                <a:spcPts val="12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公式的主析取范式的极小项编码集与其主合取范式的极大项编码集互补</a:t>
            </a:r>
            <a:endParaRPr lang="zh-CN" altLang="en-US" sz="2000" b="1">
              <a:solidFill>
                <a:srgbClr val="C00000"/>
              </a:solidFill>
              <a:latin typeface="楷体" panose="02010609060101010101" pitchFamily="49" charset="-122"/>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真值表法求与公式逻辑等值的主范式练习</a:t>
            </a:r>
            <a:endParaRPr lang="zh-CN" altLang="en-US"/>
          </a:p>
        </p:txBody>
      </p:sp>
      <p:pic>
        <p:nvPicPr>
          <p:cNvPr id="3" name="图片 2"/>
          <p:cNvPicPr>
            <a:picLocks noChangeAspect="1"/>
          </p:cNvPicPr>
          <p:nvPr/>
        </p:nvPicPr>
        <p:blipFill>
          <a:blip r:embed="rId1"/>
          <a:stretch>
            <a:fillRect/>
          </a:stretch>
        </p:blipFill>
        <p:spPr>
          <a:xfrm>
            <a:off x="1980104" y="1804620"/>
            <a:ext cx="7032328" cy="3501871"/>
          </a:xfrm>
          <a:prstGeom prst="rect">
            <a:avLst/>
          </a:prstGeom>
        </p:spPr>
      </p:pic>
      <p:sp>
        <p:nvSpPr>
          <p:cNvPr id="6" name="箭头: 右 5"/>
          <p:cNvSpPr/>
          <p:nvPr/>
        </p:nvSpPr>
        <p:spPr>
          <a:xfrm>
            <a:off x="8841393" y="4193741"/>
            <a:ext cx="414440" cy="85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p:cNvSpPr txBox="1"/>
              <p:nvPr/>
            </p:nvSpPr>
            <p:spPr>
              <a:xfrm>
                <a:off x="9255833" y="4049015"/>
                <a:ext cx="519695" cy="374969"/>
              </a:xfrm>
              <a:prstGeom prst="rect">
                <a:avLst/>
              </a:prstGeom>
              <a:solidFill>
                <a:schemeClr val="accent2">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solidFill>
                                <a:schemeClr val="accent2">
                                  <a:lumMod val="50000"/>
                                </a:schemeClr>
                              </a:solidFill>
                              <a:latin typeface="Cambria Math" panose="02040503050406030204" pitchFamily="18" charset="0"/>
                            </a:rPr>
                          </m:ctrlPr>
                        </m:sSubPr>
                        <m:e>
                          <m:r>
                            <a:rPr lang="en-US" altLang="zh-CN" i="1" smtClean="0">
                              <a:solidFill>
                                <a:schemeClr val="accent2">
                                  <a:lumMod val="50000"/>
                                </a:schemeClr>
                              </a:solidFill>
                              <a:latin typeface="Cambria Math" panose="02040503050406030204" pitchFamily="18" charset="0"/>
                            </a:rPr>
                            <m:t>𝑚</m:t>
                          </m:r>
                        </m:e>
                        <m:sub>
                          <m:r>
                            <a:rPr lang="en-US" altLang="zh-CN" i="1" smtClean="0">
                              <a:solidFill>
                                <a:schemeClr val="accent2">
                                  <a:lumMod val="50000"/>
                                </a:schemeClr>
                              </a:solidFill>
                              <a:latin typeface="Cambria Math" panose="02040503050406030204" pitchFamily="18" charset="0"/>
                            </a:rPr>
                            <m:t>5</m:t>
                          </m:r>
                        </m:sub>
                      </m:sSub>
                    </m:oMath>
                  </m:oMathPara>
                </a14:m>
                <a:endParaRPr lang="zh-CN" altLang="en-US">
                  <a:solidFill>
                    <a:schemeClr val="accent2">
                      <a:lumMod val="50000"/>
                    </a:schemeClr>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9255833" y="4049015"/>
                <a:ext cx="519695" cy="374969"/>
              </a:xfrm>
              <a:prstGeom prst="rect">
                <a:avLst/>
              </a:prstGeom>
              <a:blipFill rotWithShape="1">
                <a:blip r:embed="rId2"/>
                <a:stretch>
                  <a:fillRect l="-14" t="-68" r="65" b="1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1980104" y="5399733"/>
                <a:ext cx="7032328" cy="784830"/>
              </a:xfrm>
              <a:prstGeom prst="rect">
                <a:avLst/>
              </a:prstGeom>
              <a:solidFill>
                <a:schemeClr val="accent2">
                  <a:lumMod val="20000"/>
                  <a:lumOff val="80000"/>
                  <a:alpha val="50000"/>
                </a:schemeClr>
              </a:solidFill>
            </p:spPr>
            <p:txBody>
              <a:bodyPr wrap="square" rtlCol="0">
                <a:spAutoFit/>
              </a:bodyPr>
              <a:lstStyle/>
              <a:p>
                <a:pPr>
                  <a:spcBef>
                    <a:spcPts val="600"/>
                  </a:spcBef>
                </a:pPr>
                <a:r>
                  <a:rPr lang="zh-CN" altLang="en-US" sz="2000" b="1">
                    <a:solidFill>
                      <a:srgbClr val="002060"/>
                    </a:solidFill>
                  </a:rPr>
                  <a:t>公式</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rPr>
                  <a:t>的主析取范式是：</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𝟓</m:t>
                        </m:r>
                      </m:sub>
                    </m:sSub>
                  </m:oMath>
                </a14:m>
                <a:endParaRPr lang="en-US" altLang="zh-CN" sz="2000" b="1">
                  <a:solidFill>
                    <a:srgbClr val="002060"/>
                  </a:solidFill>
                </a:endParaRPr>
              </a:p>
              <a:p>
                <a:pPr>
                  <a:spcBef>
                    <a:spcPts val="600"/>
                  </a:spcBef>
                </a:pPr>
                <a:r>
                  <a:rPr lang="zh-CN" altLang="en-US" sz="2000" b="1">
                    <a:solidFill>
                      <a:srgbClr val="002060"/>
                    </a:solidFill>
                  </a:rPr>
                  <a:t>公式</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rPr>
                  <a:t>的主合取范式是：</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𝑴</m:t>
                        </m:r>
                      </m:e>
                      <m:sub>
                        <m:r>
                          <a:rPr lang="en-US" altLang="zh-CN" sz="2000" b="1" i="1" smtClean="0">
                            <a:solidFill>
                              <a:srgbClr val="002060"/>
                            </a:solidFill>
                            <a:latin typeface="Cambria Math" panose="02040503050406030204" pitchFamily="18" charset="0"/>
                          </a:rPr>
                          <m:t>𝟎</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𝑴</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𝑴</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𝑴</m:t>
                        </m:r>
                      </m:e>
                      <m:sub>
                        <m:r>
                          <a:rPr lang="en-US" altLang="zh-CN" sz="2000" b="1" i="1" smtClean="0">
                            <a:solidFill>
                              <a:srgbClr val="002060"/>
                            </a:solidFill>
                            <a:latin typeface="Cambria Math" panose="02040503050406030204" pitchFamily="18" charset="0"/>
                          </a:rPr>
                          <m:t>𝟑</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𝑴</m:t>
                        </m:r>
                      </m:e>
                      <m:sub>
                        <m:r>
                          <a:rPr lang="en-US" altLang="zh-CN" sz="2000" b="1" i="1" smtClean="0">
                            <a:solidFill>
                              <a:srgbClr val="002060"/>
                            </a:solidFill>
                            <a:latin typeface="Cambria Math" panose="02040503050406030204" pitchFamily="18" charset="0"/>
                          </a:rPr>
                          <m:t>𝟒</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𝑴</m:t>
                        </m:r>
                      </m:e>
                      <m:sub>
                        <m:r>
                          <a:rPr lang="en-US" altLang="zh-CN" sz="2000" b="1" i="1" smtClean="0">
                            <a:solidFill>
                              <a:srgbClr val="002060"/>
                            </a:solidFill>
                            <a:latin typeface="Cambria Math" panose="02040503050406030204" pitchFamily="18" charset="0"/>
                          </a:rPr>
                          <m:t>𝟔</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𝑴</m:t>
                        </m:r>
                      </m:e>
                      <m:sub>
                        <m:r>
                          <a:rPr lang="en-US" altLang="zh-CN" sz="2000" b="1" i="1" smtClean="0">
                            <a:solidFill>
                              <a:srgbClr val="002060"/>
                            </a:solidFill>
                            <a:latin typeface="Cambria Math" panose="02040503050406030204" pitchFamily="18" charset="0"/>
                          </a:rPr>
                          <m:t>𝟕</m:t>
                        </m:r>
                      </m:sub>
                    </m:sSub>
                  </m:oMath>
                </a14:m>
                <a:endParaRPr lang="zh-CN" altLang="en-US" sz="2000" b="1">
                  <a:solidFill>
                    <a:srgbClr val="002060"/>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1980104" y="5399733"/>
                <a:ext cx="7032328" cy="784830"/>
              </a:xfrm>
              <a:prstGeom prst="rect">
                <a:avLst/>
              </a:prstGeom>
              <a:blipFill rotWithShape="1">
                <a:blip r:embed="rId3"/>
                <a:stretch>
                  <a:fillRect l="-2" t="-42" r="7" b="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592058" y="1164380"/>
                <a:ext cx="10255752" cy="461665"/>
              </a:xfrm>
              <a:prstGeom prst="rect">
                <a:avLst/>
              </a:prstGeom>
              <a:solidFill>
                <a:schemeClr val="accent6">
                  <a:lumMod val="20000"/>
                  <a:lumOff val="80000"/>
                </a:schemeClr>
              </a:solidFill>
            </p:spPr>
            <p:txBody>
              <a:bodyPr wrap="square" rtlCol="0">
                <a:spAutoFit/>
              </a:bodyPr>
              <a:lstStyle/>
              <a:p>
                <a:r>
                  <a:rPr lang="zh-CN" altLang="en-US" sz="2400" b="1">
                    <a:solidFill>
                      <a:srgbClr val="002060"/>
                    </a:solidFill>
                  </a:rPr>
                  <a:t>求与公式</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 = ¬</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𝒑</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𝒒</m:t>
                        </m:r>
                      </m:e>
                    </m:d>
                    <m:r>
                      <a:rPr lang="en-US" altLang="zh-CN" sz="2400" b="1" i="1">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𝒒</m:t>
                        </m:r>
                        <m: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𝒓</m:t>
                        </m:r>
                      </m:e>
                    </m:d>
                  </m:oMath>
                </a14:m>
                <a:r>
                  <a:rPr lang="zh-CN" altLang="en-US" sz="2400" b="1">
                    <a:solidFill>
                      <a:srgbClr val="002060"/>
                    </a:solidFill>
                  </a:rPr>
                  <a:t>逻辑等值的主析取范式和主合取范式</a:t>
                </a:r>
                <a:endParaRPr lang="zh-CN" altLang="en-US" sz="2400" b="1">
                  <a:solidFill>
                    <a:srgbClr val="002060"/>
                  </a:solidFill>
                </a:endParaRPr>
              </a:p>
            </p:txBody>
          </p:sp>
        </mc:Choice>
        <mc:Fallback>
          <p:sp>
            <p:nvSpPr>
              <p:cNvPr id="14" name="文本框 13"/>
              <p:cNvSpPr txBox="1">
                <a:spLocks noRot="1" noChangeAspect="1" noMove="1" noResize="1" noEditPoints="1" noAdjustHandles="1" noChangeArrowheads="1" noChangeShapeType="1" noTextEdit="1"/>
              </p:cNvSpPr>
              <p:nvPr/>
            </p:nvSpPr>
            <p:spPr>
              <a:xfrm>
                <a:off x="592058" y="1164380"/>
                <a:ext cx="10255752" cy="461665"/>
              </a:xfrm>
              <a:prstGeom prst="rect">
                <a:avLst/>
              </a:prstGeom>
              <a:blipFill rotWithShape="1">
                <a:blip r:embed="rId4"/>
                <a:stretch>
                  <a:fillRect l="-2" t="-92" r="1" b="96"/>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等值演算法求与公式逻辑等值的主范式练习</a:t>
            </a:r>
            <a:endParaRPr lang="zh-CN" altLang="en-US"/>
          </a:p>
        </p:txBody>
      </p:sp>
      <p:sp>
        <p:nvSpPr>
          <p:cNvPr id="12" name="文本框 11"/>
          <p:cNvSpPr txBox="1"/>
          <p:nvPr/>
        </p:nvSpPr>
        <p:spPr>
          <a:xfrm>
            <a:off x="1226011" y="2389113"/>
            <a:ext cx="9739975" cy="1954381"/>
          </a:xfrm>
          <a:prstGeom prst="rect">
            <a:avLst/>
          </a:prstGeom>
          <a:solidFill>
            <a:schemeClr val="accent5">
              <a:lumMod val="20000"/>
              <a:lumOff val="80000"/>
              <a:alpha val="50000"/>
            </a:schemeClr>
          </a:solidFill>
        </p:spPr>
        <p:txBody>
          <a:bodyPr wrap="square" rtlCol="0">
            <a:spAutoFit/>
          </a:bodyPr>
          <a:lstStyle/>
          <a:p>
            <a:pPr algn="ctr">
              <a:spcBef>
                <a:spcPts val="1200"/>
              </a:spcBef>
              <a:spcAft>
                <a:spcPts val="600"/>
              </a:spcAft>
            </a:pPr>
            <a:r>
              <a:rPr lang="zh-CN" altLang="en-US" sz="2000" b="1">
                <a:solidFill>
                  <a:srgbClr val="C00000"/>
                </a:solidFill>
                <a:latin typeface="黑体" panose="02010609060101010101" pitchFamily="49" charset="-122"/>
                <a:ea typeface="黑体" panose="02010609060101010101" pitchFamily="49" charset="-122"/>
              </a:rPr>
              <a:t>等值演算法求与公式逻辑等值的主范式</a:t>
            </a:r>
            <a:endParaRPr lang="en-US" altLang="zh-CN" sz="2000" b="1">
              <a:solidFill>
                <a:srgbClr val="C00000"/>
              </a:solidFill>
              <a:latin typeface="黑体" panose="02010609060101010101" pitchFamily="49" charset="-122"/>
              <a:ea typeface="黑体" panose="02010609060101010101" pitchFamily="49" charset="-122"/>
            </a:endParaRPr>
          </a:p>
          <a:p>
            <a:pPr>
              <a:spcBef>
                <a:spcPts val="12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先用等值演算求与公式逻辑等值的范式，然后将范式扩展为主范式</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spcBef>
                <a:spcPts val="12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将析取范式的每个简单合取式扩展为极小项，或将合取范式的每个简单析取式扩展为极大项</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12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固定命题变量的顺序，这种扩展可通过编码进行</a:t>
            </a:r>
            <a:endParaRPr lang="en-US" altLang="zh-CN" b="1">
              <a:solidFill>
                <a:schemeClr val="accent6">
                  <a:lumMod val="50000"/>
                </a:schemeClr>
              </a:solidFill>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13" name="文本框 12"/>
              <p:cNvSpPr txBox="1"/>
              <p:nvPr/>
            </p:nvSpPr>
            <p:spPr>
              <a:xfrm>
                <a:off x="598636" y="1167044"/>
                <a:ext cx="9420294" cy="461665"/>
              </a:xfrm>
              <a:prstGeom prst="rect">
                <a:avLst/>
              </a:prstGeom>
              <a:solidFill>
                <a:schemeClr val="accent6">
                  <a:lumMod val="20000"/>
                  <a:lumOff val="80000"/>
                </a:schemeClr>
              </a:solidFill>
            </p:spPr>
            <p:txBody>
              <a:bodyPr wrap="square" rtlCol="0">
                <a:spAutoFit/>
              </a:bodyPr>
              <a:lstStyle/>
              <a:p>
                <a:r>
                  <a:rPr lang="zh-CN" altLang="en-US" sz="2400" b="1">
                    <a:solidFill>
                      <a:srgbClr val="002060"/>
                    </a:solidFill>
                  </a:rPr>
                  <a:t>求与公式</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 = </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𝒑</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𝒓</m:t>
                        </m:r>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𝒒</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𝒔</m:t>
                        </m:r>
                      </m:e>
                    </m:d>
                  </m:oMath>
                </a14:m>
                <a:r>
                  <a:rPr lang="zh-CN" altLang="en-US" sz="2400" b="1">
                    <a:solidFill>
                      <a:srgbClr val="002060"/>
                    </a:solidFill>
                  </a:rPr>
                  <a:t>逻辑等值的主析取范式和主合取范式</a:t>
                </a:r>
                <a:endParaRPr lang="zh-CN" altLang="en-US" sz="2400" b="1">
                  <a:solidFill>
                    <a:srgbClr val="002060"/>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598636" y="1167044"/>
                <a:ext cx="9420294" cy="461665"/>
              </a:xfrm>
              <a:prstGeom prst="rect">
                <a:avLst/>
              </a:prstGeom>
              <a:blipFill rotWithShape="1">
                <a:blip r:embed="rId1"/>
                <a:stretch>
                  <a:fillRect l="-5" t="-119" r="6" b="123"/>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等值演算法求与公式逻辑等值的主范式练习</a:t>
            </a:r>
            <a:endParaRPr lang="zh-CN" altLang="en-US"/>
          </a:p>
        </p:txBody>
      </p:sp>
      <mc:AlternateContent xmlns:mc="http://schemas.openxmlformats.org/markup-compatibility/2006">
        <mc:Choice xmlns:a14="http://schemas.microsoft.com/office/drawing/2010/main" Requires="a14">
          <p:sp>
            <p:nvSpPr>
              <p:cNvPr id="13" name="文本框 12"/>
              <p:cNvSpPr txBox="1"/>
              <p:nvPr/>
            </p:nvSpPr>
            <p:spPr>
              <a:xfrm>
                <a:off x="598636" y="1928759"/>
                <a:ext cx="7917284" cy="276999"/>
              </a:xfrm>
              <a:prstGeom prst="rect">
                <a:avLst/>
              </a:prstGeom>
              <a:solidFill>
                <a:schemeClr val="accent6">
                  <a:lumMod val="50000"/>
                </a:schemeClr>
              </a:solidFill>
            </p:spPr>
            <p:txBody>
              <a:bodyPr wrap="square" tIns="0" bIns="0" rtlCol="0">
                <a:spAutoFit/>
              </a:bodyPr>
              <a:lstStyle/>
              <a:p>
                <a:r>
                  <a:rPr lang="zh-CN" altLang="en-US">
                    <a:solidFill>
                      <a:schemeClr val="bg1"/>
                    </a:solidFill>
                  </a:rPr>
                  <a:t>与公式</a:t>
                </a:r>
                <a14:m>
                  <m:oMath xmlns:m="http://schemas.openxmlformats.org/officeDocument/2006/math">
                    <m:r>
                      <a:rPr lang="en-US" altLang="zh-CN" i="1" smtClean="0">
                        <a:solidFill>
                          <a:schemeClr val="bg1"/>
                        </a:solidFill>
                        <a:latin typeface="Cambria Math" panose="02040503050406030204" pitchFamily="18" charset="0"/>
                      </a:rPr>
                      <m:t>𝐴</m:t>
                    </m:r>
                    <m:r>
                      <a:rPr lang="en-US" altLang="zh-CN" i="1" smtClean="0">
                        <a:solidFill>
                          <a:schemeClr val="bg1"/>
                        </a:solidFill>
                        <a:latin typeface="Cambria Math" panose="02040503050406030204" pitchFamily="18" charset="0"/>
                      </a:rPr>
                      <m:t> =</m:t>
                    </m:r>
                    <m:d>
                      <m:dPr>
                        <m:ctrlPr>
                          <a:rPr lang="en-US" altLang="zh-CN" b="0"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𝑝</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𝑟</m:t>
                        </m:r>
                      </m:e>
                    </m:d>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𝑞</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𝑠</m:t>
                    </m:r>
                    <m:r>
                      <a:rPr lang="en-US" altLang="zh-CN" b="0" i="1" smtClean="0">
                        <a:solidFill>
                          <a:schemeClr val="bg1"/>
                        </a:solidFill>
                        <a:latin typeface="Cambria Math" panose="02040503050406030204" pitchFamily="18" charset="0"/>
                      </a:rPr>
                      <m:t>) </m:t>
                    </m:r>
                  </m:oMath>
                </a14:m>
                <a:r>
                  <a:rPr lang="zh-CN" altLang="en-US">
                    <a:solidFill>
                      <a:schemeClr val="bg1"/>
                    </a:solidFill>
                  </a:rPr>
                  <a:t>逻辑等值的一个合取范式是</a:t>
                </a:r>
                <a14:m>
                  <m:oMath xmlns:m="http://schemas.openxmlformats.org/officeDocument/2006/math">
                    <m:d>
                      <m:dPr>
                        <m:ctrlPr>
                          <a:rPr lang="en-US" altLang="zh-CN"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𝑝</m:t>
                        </m:r>
                        <m:r>
                          <a:rPr lang="en-US" altLang="zh-CN"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𝑟</m:t>
                        </m:r>
                      </m:e>
                    </m:d>
                    <m:r>
                      <a:rPr lang="en-US" altLang="zh-CN" i="1" smtClean="0">
                        <a:solidFill>
                          <a:schemeClr val="bg1"/>
                        </a:solidFill>
                        <a:latin typeface="Cambria Math" panose="02040503050406030204" pitchFamily="18" charset="0"/>
                      </a:rPr>
                      <m:t>∧</m:t>
                    </m:r>
                    <m:d>
                      <m:dPr>
                        <m:ctrlPr>
                          <a:rPr lang="en-US" altLang="zh-CN"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𝑞</m:t>
                        </m:r>
                        <m:r>
                          <a:rPr lang="en-US" altLang="zh-CN"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𝑠</m:t>
                        </m:r>
                      </m:e>
                    </m:d>
                  </m:oMath>
                </a14:m>
                <a:endParaRPr lang="zh-CN" altLang="en-US">
                  <a:solidFill>
                    <a:schemeClr val="bg1"/>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598636" y="1928759"/>
                <a:ext cx="7917284" cy="276999"/>
              </a:xfrm>
              <a:prstGeom prst="rect">
                <a:avLst/>
              </a:prstGeom>
              <a:blipFill rotWithShape="1">
                <a:blip r:embed="rId1"/>
                <a:stretch>
                  <a:fillRect l="-6" t="-95" r="7"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8992818" y="1923802"/>
                <a:ext cx="2539148" cy="338554"/>
              </a:xfrm>
              <a:prstGeom prst="rect">
                <a:avLst/>
              </a:prstGeom>
              <a:solidFill>
                <a:schemeClr val="accent5">
                  <a:lumMod val="20000"/>
                  <a:lumOff val="80000"/>
                </a:schemeClr>
              </a:solidFill>
              <a:ln w="12700">
                <a:solidFill>
                  <a:schemeClr val="accent1">
                    <a:shade val="50000"/>
                  </a:schemeClr>
                </a:solidFill>
                <a:prstDash val="dash"/>
              </a:ln>
            </p:spPr>
            <p:txBody>
              <a:bodyPr wrap="square" rtlCol="0">
                <a:spAutoFit/>
              </a:bodyPr>
              <a:lstStyle/>
              <a:p>
                <a:r>
                  <a:rPr lang="zh-CN" altLang="en-US" sz="1600">
                    <a:solidFill>
                      <a:schemeClr val="accent2">
                        <a:lumMod val="50000"/>
                      </a:schemeClr>
                    </a:solidFill>
                    <a:latin typeface="楷体" panose="02010609060101010101" pitchFamily="49" charset="-122"/>
                    <a:ea typeface="楷体" panose="02010609060101010101" pitchFamily="49" charset="-122"/>
                  </a:rPr>
                  <a:t>固定变量为</a:t>
                </a:r>
                <a14:m>
                  <m:oMath xmlns:m="http://schemas.openxmlformats.org/officeDocument/2006/math">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𝑝</m:t>
                    </m:r>
                    <m:r>
                      <a:rPr lang="en-US" altLang="zh-CN" sz="1600"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𝑞</m:t>
                    </m:r>
                    <m:r>
                      <a:rPr lang="en-US" altLang="zh-CN" sz="1600"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𝑟</m:t>
                    </m:r>
                    <m:r>
                      <a:rPr lang="en-US" altLang="zh-CN" sz="1600" b="0"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i="1">
                        <a:solidFill>
                          <a:schemeClr val="accent2">
                            <a:lumMod val="50000"/>
                          </a:schemeClr>
                        </a:solidFill>
                        <a:latin typeface="Cambria Math" panose="02040503050406030204" pitchFamily="18" charset="0"/>
                        <a:ea typeface="楷体" panose="02010609060101010101" pitchFamily="49" charset="-122"/>
                      </a:rPr>
                      <m:t>𝑠</m:t>
                    </m:r>
                  </m:oMath>
                </a14:m>
                <a:r>
                  <a:rPr lang="zh-CN" altLang="en-US" sz="1600">
                    <a:solidFill>
                      <a:schemeClr val="accent2">
                        <a:lumMod val="50000"/>
                      </a:schemeClr>
                    </a:solidFill>
                    <a:latin typeface="楷体" panose="02010609060101010101" pitchFamily="49" charset="-122"/>
                    <a:ea typeface="楷体" panose="02010609060101010101" pitchFamily="49" charset="-122"/>
                  </a:rPr>
                  <a:t>的顺序！</a:t>
                </a:r>
                <a:endParaRPr lang="zh-CN" altLang="en-US" sz="1600">
                  <a:solidFill>
                    <a:schemeClr val="accent2">
                      <a:lumMod val="50000"/>
                    </a:schemeClr>
                  </a:solidFill>
                  <a:latin typeface="楷体" panose="02010609060101010101" pitchFamily="49" charset="-122"/>
                  <a:ea typeface="楷体" panose="02010609060101010101" pitchFamily="49" charset="-122"/>
                </a:endParaRPr>
              </a:p>
            </p:txBody>
          </p:sp>
        </mc:Choice>
        <mc:Fallback>
          <p:sp>
            <p:nvSpPr>
              <p:cNvPr id="18" name="文本框 17"/>
              <p:cNvSpPr txBox="1">
                <a:spLocks noRot="1" noChangeAspect="1" noMove="1" noResize="1" noEditPoints="1" noAdjustHandles="1" noChangeArrowheads="1" noChangeShapeType="1" noTextEdit="1"/>
              </p:cNvSpPr>
              <p:nvPr/>
            </p:nvSpPr>
            <p:spPr>
              <a:xfrm>
                <a:off x="8992818" y="1923802"/>
                <a:ext cx="2539148" cy="338554"/>
              </a:xfrm>
              <a:prstGeom prst="rect">
                <a:avLst/>
              </a:prstGeom>
              <a:blipFill rotWithShape="1">
                <a:blip r:embed="rId2"/>
                <a:stretch>
                  <a:fillRect l="-273" t="-1990" r="-236" b="-57438"/>
                </a:stretch>
              </a:blipFill>
              <a:ln w="12700">
                <a:solidFill>
                  <a:schemeClr val="accent1">
                    <a:shade val="50000"/>
                  </a:schemeClr>
                </a:solidFill>
                <a:prstDash val="dash"/>
              </a:ln>
            </p:spPr>
            <p:txBody>
              <a:bodyPr/>
              <a:lstStyle/>
              <a:p>
                <a:r>
                  <a:rPr lang="zh-CN" altLang="en-US">
                    <a:noFill/>
                  </a:rPr>
                  <a:t> </a:t>
                </a:r>
              </a:p>
            </p:txBody>
          </p:sp>
        </mc:Fallback>
      </mc:AlternateContent>
      <p:grpSp>
        <p:nvGrpSpPr>
          <p:cNvPr id="29" name="组合 28"/>
          <p:cNvGrpSpPr/>
          <p:nvPr/>
        </p:nvGrpSpPr>
        <p:grpSpPr>
          <a:xfrm>
            <a:off x="770579" y="2767147"/>
            <a:ext cx="10469705" cy="1223412"/>
            <a:chOff x="770579" y="2948694"/>
            <a:chExt cx="10469705" cy="1223412"/>
          </a:xfrm>
        </p:grpSpPr>
        <p:grpSp>
          <p:nvGrpSpPr>
            <p:cNvPr id="3" name="组合 2"/>
            <p:cNvGrpSpPr/>
            <p:nvPr/>
          </p:nvGrpSpPr>
          <p:grpSpPr>
            <a:xfrm>
              <a:off x="770579" y="2948694"/>
              <a:ext cx="4880282" cy="1223412"/>
              <a:chOff x="744265" y="2956397"/>
              <a:chExt cx="4880282" cy="1223412"/>
            </a:xfrm>
          </p:grpSpPr>
          <p:grpSp>
            <p:nvGrpSpPr>
              <p:cNvPr id="2" name="组合 1"/>
              <p:cNvGrpSpPr/>
              <p:nvPr/>
            </p:nvGrpSpPr>
            <p:grpSpPr>
              <a:xfrm>
                <a:off x="744265" y="2956397"/>
                <a:ext cx="4880282" cy="1223412"/>
                <a:chOff x="585479" y="2989434"/>
                <a:chExt cx="4436432" cy="1025343"/>
              </a:xfrm>
            </p:grpSpPr>
            <mc:AlternateContent xmlns:mc="http://schemas.openxmlformats.org/markup-compatibility/2006">
              <mc:Choice xmlns:a14="http://schemas.microsoft.com/office/drawing/2010/main" Requires="a14">
                <p:sp>
                  <p:nvSpPr>
                    <p:cNvPr id="14" name="文本框 13"/>
                    <p:cNvSpPr txBox="1"/>
                    <p:nvPr/>
                  </p:nvSpPr>
                  <p:spPr>
                    <a:xfrm>
                      <a:off x="585479" y="3389415"/>
                      <a:ext cx="2569032" cy="257948"/>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𝒓</m:t>
                              </m:r>
                            </m:e>
                          </m:d>
                        </m:oMath>
                      </a14:m>
                      <a:r>
                        <a:rPr lang="zh-CN" altLang="en-US" sz="2000" b="1">
                          <a:solidFill>
                            <a:srgbClr val="C00000"/>
                          </a:solidFill>
                        </a:rPr>
                        <a:t>编码为</a:t>
                      </a:r>
                      <a:r>
                        <a:rPr lang="en-US" altLang="zh-CN" sz="2000" b="1">
                          <a:solidFill>
                            <a:srgbClr val="C00000"/>
                          </a:solidFill>
                          <a:latin typeface="Cambria Math" panose="02040503050406030204" pitchFamily="18" charset="0"/>
                          <a:ea typeface="Cambria Math" panose="02040503050406030204" pitchFamily="18" charset="0"/>
                        </a:rPr>
                        <a:t>(1 - 0 - )</a:t>
                      </a:r>
                      <a:endParaRPr lang="zh-CN" altLang="en-US" sz="2000" b="1">
                        <a:solidFill>
                          <a:srgbClr val="C00000"/>
                        </a:solidFill>
                        <a:latin typeface="Cambria Math" panose="02040503050406030204" pitchFamily="18"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585479" y="3389415"/>
                      <a:ext cx="2569032" cy="257948"/>
                    </a:xfrm>
                    <a:prstGeom prst="rect">
                      <a:avLst/>
                    </a:prstGeom>
                    <a:blipFill rotWithShape="1">
                      <a:blip r:embed="rId3"/>
                    </a:blipFill>
                  </p:spPr>
                  <p:txBody>
                    <a:bodyPr/>
                    <a:lstStyle/>
                    <a:p>
                      <a:r>
                        <a:rPr lang="zh-CN" altLang="en-US">
                          <a:noFill/>
                        </a:rPr>
                        <a:t> </a:t>
                      </a:r>
                    </a:p>
                  </p:txBody>
                </p:sp>
              </mc:Fallback>
            </mc:AlternateContent>
            <p:sp>
              <p:nvSpPr>
                <p:cNvPr id="15" name="箭头: 右 14"/>
                <p:cNvSpPr/>
                <p:nvPr/>
              </p:nvSpPr>
              <p:spPr>
                <a:xfrm>
                  <a:off x="3154511" y="3495650"/>
                  <a:ext cx="578900" cy="8787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6" name="文本框 15"/>
                    <p:cNvSpPr txBox="1"/>
                    <p:nvPr/>
                  </p:nvSpPr>
                  <p:spPr>
                    <a:xfrm>
                      <a:off x="3733411" y="2989434"/>
                      <a:ext cx="1288500" cy="1025343"/>
                    </a:xfrm>
                    <a:prstGeom prst="rect">
                      <a:avLst/>
                    </a:prstGeom>
                    <a:solidFill>
                      <a:schemeClr val="accent2">
                        <a:lumMod val="20000"/>
                        <a:lumOff val="80000"/>
                      </a:schemeClr>
                    </a:solidFill>
                  </p:spPr>
                  <p:txBody>
                    <a:bodyPr wrap="square" tIns="0" bIns="0" rtlCol="0">
                      <a:spAutoFit/>
                    </a:bodyPr>
                    <a:lstStyle/>
                    <a:p>
                      <a:pPr>
                        <a:spcAft>
                          <a:spcPts val="300"/>
                        </a:spcAft>
                      </a:pPr>
                      <a:r>
                        <a:rPr lang="en-US" altLang="zh-CN" b="1">
                          <a:solidFill>
                            <a:srgbClr val="002060"/>
                          </a:solidFill>
                          <a:latin typeface="Cambria Math" panose="02040503050406030204" pitchFamily="18" charset="0"/>
                          <a:ea typeface="Cambria Math" panose="02040503050406030204" pitchFamily="18" charset="0"/>
                        </a:rPr>
                        <a:t>1</a:t>
                      </a:r>
                      <a:r>
                        <a:rPr lang="en-US" altLang="zh-CN" b="1">
                          <a:solidFill>
                            <a:srgbClr val="C00000"/>
                          </a:solidFill>
                          <a:latin typeface="Cambria Math" panose="02040503050406030204" pitchFamily="18" charset="0"/>
                          <a:ea typeface="Cambria Math" panose="02040503050406030204" pitchFamily="18" charset="0"/>
                        </a:rPr>
                        <a:t>0</a:t>
                      </a:r>
                      <a:r>
                        <a:rPr lang="en-US" altLang="zh-CN" b="1">
                          <a:solidFill>
                            <a:srgbClr val="002060"/>
                          </a:solidFill>
                          <a:latin typeface="Cambria Math" panose="02040503050406030204" pitchFamily="18" charset="0"/>
                          <a:ea typeface="Cambria Math" panose="02040503050406030204" pitchFamily="18" charset="0"/>
                        </a:rPr>
                        <a:t>0</a:t>
                      </a:r>
                      <a:r>
                        <a:rPr lang="en-US" altLang="zh-CN" b="1">
                          <a:solidFill>
                            <a:srgbClr val="C00000"/>
                          </a:solidFill>
                          <a:latin typeface="Cambria Math" panose="02040503050406030204" pitchFamily="18" charset="0"/>
                          <a:ea typeface="Cambria Math" panose="02040503050406030204" pitchFamily="18" charset="0"/>
                        </a:rPr>
                        <a:t>0 :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𝑴</m:t>
                              </m:r>
                            </m:e>
                            <m:sub>
                              <m:r>
                                <a:rPr lang="en-US" altLang="zh-CN" b="1" i="1" smtClean="0">
                                  <a:solidFill>
                                    <a:srgbClr val="C00000"/>
                                  </a:solidFill>
                                  <a:latin typeface="Cambria Math" panose="02040503050406030204" pitchFamily="18" charset="0"/>
                                </a:rPr>
                                <m:t>𝟖</m:t>
                              </m:r>
                            </m:sub>
                          </m:sSub>
                        </m:oMath>
                      </a14:m>
                      <a:endParaRPr lang="en-US" altLang="zh-CN" b="1">
                        <a:solidFill>
                          <a:srgbClr val="C00000"/>
                        </a:solidFill>
                      </a:endParaRPr>
                    </a:p>
                    <a:p>
                      <a:pPr>
                        <a:spcAft>
                          <a:spcPts val="300"/>
                        </a:spcAft>
                      </a:pPr>
                      <a:r>
                        <a:rPr lang="en-US" altLang="zh-CN" b="1">
                          <a:solidFill>
                            <a:srgbClr val="002060"/>
                          </a:solidFill>
                          <a:latin typeface="Cambria Math" panose="02040503050406030204" pitchFamily="18" charset="0"/>
                          <a:ea typeface="Cambria Math" panose="02040503050406030204" pitchFamily="18" charset="0"/>
                        </a:rPr>
                        <a:t>1</a:t>
                      </a:r>
                      <a:r>
                        <a:rPr lang="en-US" altLang="zh-CN" b="1">
                          <a:solidFill>
                            <a:srgbClr val="C00000"/>
                          </a:solidFill>
                          <a:latin typeface="Cambria Math" panose="02040503050406030204" pitchFamily="18" charset="0"/>
                          <a:ea typeface="Cambria Math" panose="02040503050406030204" pitchFamily="18" charset="0"/>
                        </a:rPr>
                        <a:t>0</a:t>
                      </a:r>
                      <a:r>
                        <a:rPr lang="en-US" altLang="zh-CN" b="1">
                          <a:solidFill>
                            <a:srgbClr val="002060"/>
                          </a:solidFill>
                          <a:latin typeface="Cambria Math" panose="02040503050406030204" pitchFamily="18" charset="0"/>
                          <a:ea typeface="Cambria Math" panose="02040503050406030204" pitchFamily="18" charset="0"/>
                        </a:rPr>
                        <a:t>0</a:t>
                      </a:r>
                      <a:r>
                        <a:rPr lang="en-US" altLang="zh-CN" b="1">
                          <a:solidFill>
                            <a:srgbClr val="C00000"/>
                          </a:solidFill>
                          <a:latin typeface="Cambria Math" panose="02040503050406030204" pitchFamily="18" charset="0"/>
                          <a:ea typeface="Cambria Math" panose="02040503050406030204" pitchFamily="18" charset="0"/>
                        </a:rPr>
                        <a:t>1 :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𝑴</m:t>
                              </m:r>
                            </m:e>
                            <m:sub>
                              <m:r>
                                <a:rPr lang="en-US" altLang="zh-CN" b="1" i="1" smtClean="0">
                                  <a:solidFill>
                                    <a:srgbClr val="C00000"/>
                                  </a:solidFill>
                                  <a:latin typeface="Cambria Math" panose="02040503050406030204" pitchFamily="18" charset="0"/>
                                </a:rPr>
                                <m:t>𝟗</m:t>
                              </m:r>
                            </m:sub>
                          </m:sSub>
                        </m:oMath>
                      </a14:m>
                      <a:endParaRPr lang="en-US" altLang="zh-CN" b="1">
                        <a:solidFill>
                          <a:srgbClr val="C00000"/>
                        </a:solidFill>
                      </a:endParaRPr>
                    </a:p>
                    <a:p>
                      <a:pPr>
                        <a:spcAft>
                          <a:spcPts val="300"/>
                        </a:spcAft>
                      </a:pPr>
                      <a:r>
                        <a:rPr lang="en-US" altLang="zh-CN" b="1">
                          <a:solidFill>
                            <a:srgbClr val="002060"/>
                          </a:solidFill>
                          <a:latin typeface="Cambria Math" panose="02040503050406030204" pitchFamily="18" charset="0"/>
                          <a:ea typeface="Cambria Math" panose="02040503050406030204" pitchFamily="18" charset="0"/>
                        </a:rPr>
                        <a:t>1</a:t>
                      </a:r>
                      <a:r>
                        <a:rPr lang="en-US" altLang="zh-CN" b="1">
                          <a:solidFill>
                            <a:srgbClr val="C00000"/>
                          </a:solidFill>
                          <a:latin typeface="Cambria Math" panose="02040503050406030204" pitchFamily="18" charset="0"/>
                          <a:ea typeface="Cambria Math" panose="02040503050406030204" pitchFamily="18" charset="0"/>
                        </a:rPr>
                        <a:t>1</a:t>
                      </a:r>
                      <a:r>
                        <a:rPr lang="en-US" altLang="zh-CN" b="1">
                          <a:solidFill>
                            <a:srgbClr val="002060"/>
                          </a:solidFill>
                          <a:latin typeface="Cambria Math" panose="02040503050406030204" pitchFamily="18" charset="0"/>
                          <a:ea typeface="Cambria Math" panose="02040503050406030204" pitchFamily="18" charset="0"/>
                        </a:rPr>
                        <a:t>0</a:t>
                      </a:r>
                      <a:r>
                        <a:rPr lang="en-US" altLang="zh-CN" b="1">
                          <a:solidFill>
                            <a:srgbClr val="C00000"/>
                          </a:solidFill>
                          <a:latin typeface="Cambria Math" panose="02040503050406030204" pitchFamily="18" charset="0"/>
                          <a:ea typeface="Cambria Math" panose="02040503050406030204" pitchFamily="18" charset="0"/>
                        </a:rPr>
                        <a:t>0 : </a:t>
                      </a:r>
                      <a14:m>
                        <m:oMath xmlns:m="http://schemas.openxmlformats.org/officeDocument/2006/math">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𝑴</m:t>
                              </m:r>
                            </m:e>
                            <m:sub>
                              <m:r>
                                <a:rPr lang="en-US" altLang="zh-CN" b="1" i="1" smtClean="0">
                                  <a:solidFill>
                                    <a:srgbClr val="C00000"/>
                                  </a:solidFill>
                                  <a:latin typeface="Cambria Math" panose="02040503050406030204" pitchFamily="18" charset="0"/>
                                </a:rPr>
                                <m:t>𝟏𝟐</m:t>
                              </m:r>
                            </m:sub>
                          </m:sSub>
                        </m:oMath>
                      </a14:m>
                      <a:endParaRPr lang="en-US" altLang="zh-CN" b="1">
                        <a:solidFill>
                          <a:srgbClr val="C00000"/>
                        </a:solidFill>
                      </a:endParaRPr>
                    </a:p>
                    <a:p>
                      <a:pPr>
                        <a:spcAft>
                          <a:spcPts val="300"/>
                        </a:spcAft>
                      </a:pPr>
                      <a:r>
                        <a:rPr lang="en-US" altLang="zh-CN" b="1">
                          <a:solidFill>
                            <a:srgbClr val="002060"/>
                          </a:solidFill>
                          <a:latin typeface="Cambria Math" panose="02040503050406030204" pitchFamily="18" charset="0"/>
                          <a:ea typeface="Cambria Math" panose="02040503050406030204" pitchFamily="18" charset="0"/>
                        </a:rPr>
                        <a:t>1</a:t>
                      </a:r>
                      <a:r>
                        <a:rPr lang="en-US" altLang="zh-CN" b="1">
                          <a:solidFill>
                            <a:srgbClr val="C00000"/>
                          </a:solidFill>
                          <a:latin typeface="Cambria Math" panose="02040503050406030204" pitchFamily="18" charset="0"/>
                          <a:ea typeface="Cambria Math" panose="02040503050406030204" pitchFamily="18" charset="0"/>
                        </a:rPr>
                        <a:t>1</a:t>
                      </a:r>
                      <a:r>
                        <a:rPr lang="en-US" altLang="zh-CN" b="1">
                          <a:solidFill>
                            <a:srgbClr val="002060"/>
                          </a:solidFill>
                          <a:latin typeface="Cambria Math" panose="02040503050406030204" pitchFamily="18" charset="0"/>
                          <a:ea typeface="Cambria Math" panose="02040503050406030204" pitchFamily="18" charset="0"/>
                        </a:rPr>
                        <a:t>0</a:t>
                      </a:r>
                      <a:r>
                        <a:rPr lang="en-US" altLang="zh-CN" b="1">
                          <a:solidFill>
                            <a:srgbClr val="C00000"/>
                          </a:solidFill>
                          <a:latin typeface="Cambria Math" panose="02040503050406030204" pitchFamily="18" charset="0"/>
                          <a:ea typeface="Cambria Math" panose="02040503050406030204" pitchFamily="18" charset="0"/>
                        </a:rPr>
                        <a:t>1 : </a:t>
                      </a:r>
                      <a14:m>
                        <m:oMath xmlns:m="http://schemas.openxmlformats.org/officeDocument/2006/math">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𝑴</m:t>
                              </m:r>
                            </m:e>
                            <m:sub>
                              <m:r>
                                <a:rPr lang="en-US" altLang="zh-CN" b="1" i="1" smtClean="0">
                                  <a:solidFill>
                                    <a:srgbClr val="C00000"/>
                                  </a:solidFill>
                                  <a:latin typeface="Cambria Math" panose="02040503050406030204" pitchFamily="18" charset="0"/>
                                </a:rPr>
                                <m:t>𝟏𝟑</m:t>
                              </m:r>
                            </m:sub>
                          </m:sSub>
                        </m:oMath>
                      </a14:m>
                      <a:endParaRPr lang="zh-CN" altLang="en-US" sz="1600" b="1">
                        <a:solidFill>
                          <a:srgbClr val="C00000"/>
                        </a:solidFill>
                      </a:endParaRPr>
                    </a:p>
                  </p:txBody>
                </p:sp>
              </mc:Choice>
              <mc:Fallback>
                <p:sp>
                  <p:nvSpPr>
                    <p:cNvPr id="16" name="文本框 15"/>
                    <p:cNvSpPr txBox="1">
                      <a:spLocks noRot="1" noChangeAspect="1" noMove="1" noResize="1" noEditPoints="1" noAdjustHandles="1" noChangeArrowheads="1" noChangeShapeType="1" noTextEdit="1"/>
                    </p:cNvSpPr>
                    <p:nvPr/>
                  </p:nvSpPr>
                  <p:spPr>
                    <a:xfrm>
                      <a:off x="3733411" y="2989434"/>
                      <a:ext cx="1288500" cy="1025343"/>
                    </a:xfrm>
                    <a:prstGeom prst="rect">
                      <a:avLst/>
                    </a:prstGeom>
                    <a:blipFill rotWithShape="1">
                      <a:blip r:embed="rId4"/>
                    </a:blipFill>
                  </p:spPr>
                  <p:txBody>
                    <a:bodyPr/>
                    <a:lstStyle/>
                    <a:p>
                      <a:r>
                        <a:rPr lang="zh-CN" altLang="en-US">
                          <a:noFill/>
                        </a:rPr>
                        <a:t> </a:t>
                      </a:r>
                    </a:p>
                  </p:txBody>
                </p:sp>
              </mc:Fallback>
            </mc:AlternateContent>
          </p:grpSp>
          <p:sp>
            <p:nvSpPr>
              <p:cNvPr id="23" name="文本框 22"/>
              <p:cNvSpPr txBox="1"/>
              <p:nvPr/>
            </p:nvSpPr>
            <p:spPr>
              <a:xfrm>
                <a:off x="3570320" y="3613441"/>
                <a:ext cx="607891" cy="246221"/>
              </a:xfrm>
              <a:prstGeom prst="rect">
                <a:avLst/>
              </a:prstGeom>
              <a:noFill/>
            </p:spPr>
            <p:txBody>
              <a:bodyPr wrap="square" tIns="0" bIns="0" rtlCol="0">
                <a:spAutoFit/>
              </a:bodyPr>
              <a:lstStyle/>
              <a:p>
                <a:r>
                  <a:rPr lang="zh-CN" altLang="en-US" sz="1600" b="1">
                    <a:solidFill>
                      <a:schemeClr val="accent2">
                        <a:lumMod val="50000"/>
                      </a:schemeClr>
                    </a:solidFill>
                    <a:latin typeface="楷体" panose="02010609060101010101" pitchFamily="49" charset="-122"/>
                    <a:ea typeface="楷体" panose="02010609060101010101" pitchFamily="49" charset="-122"/>
                  </a:rPr>
                  <a:t>扩展</a:t>
                </a:r>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p:grpSp>
        <p:grpSp>
          <p:nvGrpSpPr>
            <p:cNvPr id="4" name="组合 3"/>
            <p:cNvGrpSpPr/>
            <p:nvPr/>
          </p:nvGrpSpPr>
          <p:grpSpPr>
            <a:xfrm>
              <a:off x="6396375" y="2948694"/>
              <a:ext cx="4843909" cy="1223412"/>
              <a:chOff x="6261364" y="2956397"/>
              <a:chExt cx="4843909" cy="1223412"/>
            </a:xfrm>
          </p:grpSpPr>
          <p:grpSp>
            <p:nvGrpSpPr>
              <p:cNvPr id="19" name="组合 18"/>
              <p:cNvGrpSpPr/>
              <p:nvPr/>
            </p:nvGrpSpPr>
            <p:grpSpPr>
              <a:xfrm>
                <a:off x="6261364" y="2956397"/>
                <a:ext cx="4843909" cy="1223412"/>
                <a:chOff x="585479" y="2989434"/>
                <a:chExt cx="4436432" cy="1035912"/>
              </a:xfrm>
            </p:grpSpPr>
            <mc:AlternateContent xmlns:mc="http://schemas.openxmlformats.org/markup-compatibility/2006">
              <mc:Choice xmlns:a14="http://schemas.microsoft.com/office/drawing/2010/main" Requires="a14">
                <p:sp>
                  <p:nvSpPr>
                    <p:cNvPr id="20" name="文本框 19"/>
                    <p:cNvSpPr txBox="1"/>
                    <p:nvPr/>
                  </p:nvSpPr>
                  <p:spPr>
                    <a:xfrm>
                      <a:off x="585479" y="3389415"/>
                      <a:ext cx="2569032" cy="260607"/>
                    </a:xfrm>
                    <a:prstGeom prst="rect">
                      <a:avLst/>
                    </a:prstGeom>
                    <a:solidFill>
                      <a:schemeClr val="accent4">
                        <a:lumMod val="20000"/>
                        <a:lumOff val="80000"/>
                      </a:schemeClr>
                    </a:solidFill>
                  </p:spPr>
                  <p:txBody>
                    <a:bodyPr wrap="square" tIns="0" bIns="0" rtlCol="0">
                      <a:spAutoFit/>
                    </a:bodyPr>
                    <a:lstStyle/>
                    <a:p>
                      <a14:m>
                        <m:oMath xmlns:m="http://schemas.openxmlformats.org/officeDocument/2006/math">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𝒒</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𝒔</m:t>
                              </m:r>
                            </m:e>
                          </m:d>
                        </m:oMath>
                      </a14:m>
                      <a:r>
                        <a:rPr lang="zh-CN" altLang="en-US" sz="2000" b="1">
                          <a:solidFill>
                            <a:srgbClr val="C00000"/>
                          </a:solidFill>
                        </a:rPr>
                        <a:t>编码为</a:t>
                      </a:r>
                      <a:r>
                        <a:rPr lang="en-US" altLang="zh-CN" sz="2000" b="1">
                          <a:solidFill>
                            <a:srgbClr val="C00000"/>
                          </a:solidFill>
                          <a:latin typeface="Cambria Math" panose="02040503050406030204" pitchFamily="18" charset="0"/>
                          <a:ea typeface="Cambria Math" panose="02040503050406030204" pitchFamily="18" charset="0"/>
                        </a:rPr>
                        <a:t>(- 1 - 0)</a:t>
                      </a:r>
                      <a:endParaRPr lang="zh-CN" altLang="en-US" sz="2000" b="1">
                        <a:solidFill>
                          <a:srgbClr val="C00000"/>
                        </a:solidFill>
                        <a:latin typeface="Cambria Math" panose="020405030504060302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585479" y="3389415"/>
                      <a:ext cx="2569032" cy="260607"/>
                    </a:xfrm>
                    <a:prstGeom prst="rect">
                      <a:avLst/>
                    </a:prstGeom>
                    <a:blipFill rotWithShape="1">
                      <a:blip r:embed="rId5"/>
                    </a:blipFill>
                  </p:spPr>
                  <p:txBody>
                    <a:bodyPr/>
                    <a:lstStyle/>
                    <a:p>
                      <a:r>
                        <a:rPr lang="zh-CN" altLang="en-US">
                          <a:noFill/>
                        </a:rPr>
                        <a:t> </a:t>
                      </a:r>
                    </a:p>
                  </p:txBody>
                </p:sp>
              </mc:Fallback>
            </mc:AlternateContent>
            <p:sp>
              <p:nvSpPr>
                <p:cNvPr id="21" name="箭头: 右 20"/>
                <p:cNvSpPr/>
                <p:nvPr/>
              </p:nvSpPr>
              <p:spPr>
                <a:xfrm>
                  <a:off x="3154511" y="3495650"/>
                  <a:ext cx="578900" cy="8787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2" name="文本框 21"/>
                    <p:cNvSpPr txBox="1"/>
                    <p:nvPr/>
                  </p:nvSpPr>
                  <p:spPr>
                    <a:xfrm>
                      <a:off x="3733411" y="2989434"/>
                      <a:ext cx="1288500" cy="1035912"/>
                    </a:xfrm>
                    <a:prstGeom prst="rect">
                      <a:avLst/>
                    </a:prstGeom>
                    <a:solidFill>
                      <a:schemeClr val="accent2">
                        <a:lumMod val="20000"/>
                        <a:lumOff val="80000"/>
                      </a:schemeClr>
                    </a:solidFill>
                  </p:spPr>
                  <p:txBody>
                    <a:bodyPr wrap="square" tIns="0" bIns="0" rtlCol="0">
                      <a:spAutoFit/>
                    </a:bodyPr>
                    <a:lstStyle/>
                    <a:p>
                      <a:pPr>
                        <a:spcAft>
                          <a:spcPts val="300"/>
                        </a:spcAft>
                      </a:pPr>
                      <a:r>
                        <a:rPr lang="en-US" altLang="zh-CN" b="1">
                          <a:solidFill>
                            <a:srgbClr val="C00000"/>
                          </a:solidFill>
                          <a:latin typeface="Cambria Math" panose="02040503050406030204" pitchFamily="18" charset="0"/>
                          <a:ea typeface="Cambria Math" panose="02040503050406030204" pitchFamily="18" charset="0"/>
                        </a:rPr>
                        <a:t>0</a:t>
                      </a:r>
                      <a:r>
                        <a:rPr lang="en-US" altLang="zh-CN" b="1">
                          <a:solidFill>
                            <a:srgbClr val="002060"/>
                          </a:solidFill>
                          <a:latin typeface="Cambria Math" panose="02040503050406030204" pitchFamily="18" charset="0"/>
                          <a:ea typeface="Cambria Math" panose="02040503050406030204" pitchFamily="18" charset="0"/>
                        </a:rPr>
                        <a:t>1</a:t>
                      </a:r>
                      <a:r>
                        <a:rPr lang="en-US" altLang="zh-CN" b="1">
                          <a:solidFill>
                            <a:srgbClr val="C00000"/>
                          </a:solidFill>
                          <a:latin typeface="Cambria Math" panose="02040503050406030204" pitchFamily="18" charset="0"/>
                          <a:ea typeface="Cambria Math" panose="02040503050406030204" pitchFamily="18" charset="0"/>
                        </a:rPr>
                        <a:t>0</a:t>
                      </a:r>
                      <a:r>
                        <a:rPr lang="en-US" altLang="zh-CN" b="1">
                          <a:solidFill>
                            <a:srgbClr val="002060"/>
                          </a:solidFill>
                          <a:latin typeface="Cambria Math" panose="02040503050406030204" pitchFamily="18" charset="0"/>
                          <a:ea typeface="Cambria Math" panose="02040503050406030204" pitchFamily="18" charset="0"/>
                        </a:rPr>
                        <a:t>0</a:t>
                      </a:r>
                      <a:r>
                        <a:rPr lang="en-US" altLang="zh-CN"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𝑴</m:t>
                              </m:r>
                            </m:e>
                            <m:sub>
                              <m:r>
                                <a:rPr lang="en-US" altLang="zh-CN" b="1" i="1" smtClean="0">
                                  <a:solidFill>
                                    <a:srgbClr val="C00000"/>
                                  </a:solidFill>
                                  <a:latin typeface="Cambria Math" panose="02040503050406030204" pitchFamily="18" charset="0"/>
                                </a:rPr>
                                <m:t>𝟒</m:t>
                              </m:r>
                            </m:sub>
                          </m:sSub>
                        </m:oMath>
                      </a14:m>
                      <a:endParaRPr lang="en-US" altLang="zh-CN" b="1">
                        <a:solidFill>
                          <a:srgbClr val="C00000"/>
                        </a:solidFill>
                      </a:endParaRPr>
                    </a:p>
                    <a:p>
                      <a:pPr>
                        <a:spcAft>
                          <a:spcPts val="300"/>
                        </a:spcAft>
                      </a:pPr>
                      <a:r>
                        <a:rPr lang="en-US" altLang="zh-CN" b="1">
                          <a:solidFill>
                            <a:srgbClr val="C00000"/>
                          </a:solidFill>
                          <a:latin typeface="Cambria Math" panose="02040503050406030204" pitchFamily="18" charset="0"/>
                          <a:ea typeface="Cambria Math" panose="02040503050406030204" pitchFamily="18" charset="0"/>
                        </a:rPr>
                        <a:t>0</a:t>
                      </a:r>
                      <a:r>
                        <a:rPr lang="en-US" altLang="zh-CN" b="1">
                          <a:solidFill>
                            <a:srgbClr val="002060"/>
                          </a:solidFill>
                          <a:latin typeface="Cambria Math" panose="02040503050406030204" pitchFamily="18" charset="0"/>
                          <a:ea typeface="Cambria Math" panose="02040503050406030204" pitchFamily="18" charset="0"/>
                        </a:rPr>
                        <a:t>1</a:t>
                      </a:r>
                      <a:r>
                        <a:rPr lang="en-US" altLang="zh-CN" b="1">
                          <a:solidFill>
                            <a:srgbClr val="C00000"/>
                          </a:solidFill>
                          <a:latin typeface="Cambria Math" panose="02040503050406030204" pitchFamily="18" charset="0"/>
                          <a:ea typeface="Cambria Math" panose="02040503050406030204" pitchFamily="18" charset="0"/>
                        </a:rPr>
                        <a:t>1</a:t>
                      </a:r>
                      <a:r>
                        <a:rPr lang="en-US" altLang="zh-CN" b="1">
                          <a:solidFill>
                            <a:srgbClr val="002060"/>
                          </a:solidFill>
                          <a:latin typeface="Cambria Math" panose="02040503050406030204" pitchFamily="18" charset="0"/>
                          <a:ea typeface="Cambria Math" panose="02040503050406030204" pitchFamily="18" charset="0"/>
                        </a:rPr>
                        <a:t>0</a:t>
                      </a:r>
                      <a:r>
                        <a:rPr lang="en-US" altLang="zh-CN"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𝑴</m:t>
                              </m:r>
                            </m:e>
                            <m:sub>
                              <m:r>
                                <a:rPr lang="en-US" altLang="zh-CN" b="1" i="1" smtClean="0">
                                  <a:solidFill>
                                    <a:srgbClr val="C00000"/>
                                  </a:solidFill>
                                  <a:latin typeface="Cambria Math" panose="02040503050406030204" pitchFamily="18" charset="0"/>
                                </a:rPr>
                                <m:t>𝟔</m:t>
                              </m:r>
                            </m:sub>
                          </m:sSub>
                        </m:oMath>
                      </a14:m>
                      <a:endParaRPr lang="en-US" altLang="zh-CN" b="1">
                        <a:solidFill>
                          <a:srgbClr val="C00000"/>
                        </a:solidFill>
                      </a:endParaRPr>
                    </a:p>
                    <a:p>
                      <a:pPr>
                        <a:spcAft>
                          <a:spcPts val="300"/>
                        </a:spcAft>
                      </a:pPr>
                      <a:r>
                        <a:rPr lang="en-US" altLang="zh-CN" b="1">
                          <a:solidFill>
                            <a:srgbClr val="C00000"/>
                          </a:solidFill>
                          <a:latin typeface="Cambria Math" panose="02040503050406030204" pitchFamily="18" charset="0"/>
                          <a:ea typeface="Cambria Math" panose="02040503050406030204" pitchFamily="18" charset="0"/>
                        </a:rPr>
                        <a:t>1</a:t>
                      </a:r>
                      <a:r>
                        <a:rPr lang="en-US" altLang="zh-CN" b="1">
                          <a:solidFill>
                            <a:srgbClr val="002060"/>
                          </a:solidFill>
                          <a:latin typeface="Cambria Math" panose="02040503050406030204" pitchFamily="18" charset="0"/>
                          <a:ea typeface="Cambria Math" panose="02040503050406030204" pitchFamily="18" charset="0"/>
                        </a:rPr>
                        <a:t>1</a:t>
                      </a:r>
                      <a:r>
                        <a:rPr lang="en-US" altLang="zh-CN" b="1">
                          <a:solidFill>
                            <a:srgbClr val="C00000"/>
                          </a:solidFill>
                          <a:latin typeface="Cambria Math" panose="02040503050406030204" pitchFamily="18" charset="0"/>
                          <a:ea typeface="Cambria Math" panose="02040503050406030204" pitchFamily="18" charset="0"/>
                        </a:rPr>
                        <a:t>0</a:t>
                      </a:r>
                      <a:r>
                        <a:rPr lang="en-US" altLang="zh-CN" b="1">
                          <a:solidFill>
                            <a:srgbClr val="002060"/>
                          </a:solidFill>
                          <a:latin typeface="Cambria Math" panose="02040503050406030204" pitchFamily="18" charset="0"/>
                          <a:ea typeface="Cambria Math" panose="02040503050406030204" pitchFamily="18" charset="0"/>
                        </a:rPr>
                        <a:t>0</a:t>
                      </a:r>
                      <a:r>
                        <a:rPr lang="en-US" altLang="zh-CN"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𝑴</m:t>
                              </m:r>
                            </m:e>
                            <m:sub>
                              <m:r>
                                <a:rPr lang="en-US" altLang="zh-CN" b="1" i="1" smtClean="0">
                                  <a:solidFill>
                                    <a:srgbClr val="C00000"/>
                                  </a:solidFill>
                                  <a:latin typeface="Cambria Math" panose="02040503050406030204" pitchFamily="18" charset="0"/>
                                </a:rPr>
                                <m:t>𝟏𝟐</m:t>
                              </m:r>
                            </m:sub>
                          </m:sSub>
                        </m:oMath>
                      </a14:m>
                      <a:endParaRPr lang="en-US" altLang="zh-CN" b="1">
                        <a:solidFill>
                          <a:srgbClr val="C00000"/>
                        </a:solidFill>
                      </a:endParaRPr>
                    </a:p>
                    <a:p>
                      <a:pPr>
                        <a:spcAft>
                          <a:spcPts val="300"/>
                        </a:spcAft>
                      </a:pPr>
                      <a:r>
                        <a:rPr lang="en-US" altLang="zh-CN" b="1">
                          <a:solidFill>
                            <a:srgbClr val="C00000"/>
                          </a:solidFill>
                          <a:latin typeface="Cambria Math" panose="02040503050406030204" pitchFamily="18" charset="0"/>
                          <a:ea typeface="Cambria Math" panose="02040503050406030204" pitchFamily="18" charset="0"/>
                        </a:rPr>
                        <a:t>1</a:t>
                      </a:r>
                      <a:r>
                        <a:rPr lang="en-US" altLang="zh-CN" b="1">
                          <a:solidFill>
                            <a:srgbClr val="002060"/>
                          </a:solidFill>
                          <a:latin typeface="Cambria Math" panose="02040503050406030204" pitchFamily="18" charset="0"/>
                          <a:ea typeface="Cambria Math" panose="02040503050406030204" pitchFamily="18" charset="0"/>
                        </a:rPr>
                        <a:t>1</a:t>
                      </a:r>
                      <a:r>
                        <a:rPr lang="en-US" altLang="zh-CN" b="1">
                          <a:solidFill>
                            <a:srgbClr val="C00000"/>
                          </a:solidFill>
                          <a:latin typeface="Cambria Math" panose="02040503050406030204" pitchFamily="18" charset="0"/>
                          <a:ea typeface="Cambria Math" panose="02040503050406030204" pitchFamily="18" charset="0"/>
                        </a:rPr>
                        <a:t>1</a:t>
                      </a:r>
                      <a:r>
                        <a:rPr lang="en-US" altLang="zh-CN" b="1">
                          <a:solidFill>
                            <a:srgbClr val="002060"/>
                          </a:solidFill>
                          <a:latin typeface="Cambria Math" panose="02040503050406030204" pitchFamily="18" charset="0"/>
                          <a:ea typeface="Cambria Math" panose="02040503050406030204" pitchFamily="18" charset="0"/>
                        </a:rPr>
                        <a:t>0</a:t>
                      </a:r>
                      <a:r>
                        <a:rPr lang="en-US" altLang="zh-CN" b="1">
                          <a:solidFill>
                            <a:srgbClr val="C00000"/>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𝑴</m:t>
                              </m:r>
                            </m:e>
                            <m:sub>
                              <m:r>
                                <a:rPr lang="en-US" altLang="zh-CN" b="1" i="1" smtClean="0">
                                  <a:solidFill>
                                    <a:srgbClr val="C00000"/>
                                  </a:solidFill>
                                  <a:latin typeface="Cambria Math" panose="02040503050406030204" pitchFamily="18" charset="0"/>
                                </a:rPr>
                                <m:t>𝟏𝟒</m:t>
                              </m:r>
                            </m:sub>
                          </m:sSub>
                        </m:oMath>
                      </a14:m>
                      <a:endParaRPr lang="zh-CN" altLang="en-US" sz="1600" b="1">
                        <a:solidFill>
                          <a:srgbClr val="C00000"/>
                        </a:solidFill>
                      </a:endParaRPr>
                    </a:p>
                  </p:txBody>
                </p:sp>
              </mc:Choice>
              <mc:Fallback>
                <p:sp>
                  <p:nvSpPr>
                    <p:cNvPr id="22" name="文本框 21"/>
                    <p:cNvSpPr txBox="1">
                      <a:spLocks noRot="1" noChangeAspect="1" noMove="1" noResize="1" noEditPoints="1" noAdjustHandles="1" noChangeArrowheads="1" noChangeShapeType="1" noTextEdit="1"/>
                    </p:cNvSpPr>
                    <p:nvPr/>
                  </p:nvSpPr>
                  <p:spPr>
                    <a:xfrm>
                      <a:off x="3733411" y="2989434"/>
                      <a:ext cx="1288500" cy="1035912"/>
                    </a:xfrm>
                    <a:prstGeom prst="rect">
                      <a:avLst/>
                    </a:prstGeom>
                    <a:blipFill rotWithShape="1">
                      <a:blip r:embed="rId6"/>
                    </a:blipFill>
                  </p:spPr>
                  <p:txBody>
                    <a:bodyPr/>
                    <a:lstStyle/>
                    <a:p>
                      <a:r>
                        <a:rPr lang="zh-CN" altLang="en-US">
                          <a:noFill/>
                        </a:rPr>
                        <a:t> </a:t>
                      </a:r>
                    </a:p>
                  </p:txBody>
                </p:sp>
              </mc:Fallback>
            </mc:AlternateContent>
          </p:grpSp>
          <p:sp>
            <p:nvSpPr>
              <p:cNvPr id="24" name="文本框 23"/>
              <p:cNvSpPr txBox="1"/>
              <p:nvPr/>
            </p:nvSpPr>
            <p:spPr>
              <a:xfrm>
                <a:off x="9090536" y="3606125"/>
                <a:ext cx="607891" cy="246221"/>
              </a:xfrm>
              <a:prstGeom prst="rect">
                <a:avLst/>
              </a:prstGeom>
              <a:noFill/>
            </p:spPr>
            <p:txBody>
              <a:bodyPr wrap="square" tIns="0" bIns="0" rtlCol="0">
                <a:spAutoFit/>
              </a:bodyPr>
              <a:lstStyle/>
              <a:p>
                <a:r>
                  <a:rPr lang="zh-CN" altLang="en-US" sz="1600" b="1">
                    <a:solidFill>
                      <a:schemeClr val="accent2">
                        <a:lumMod val="50000"/>
                      </a:schemeClr>
                    </a:solidFill>
                    <a:latin typeface="楷体" panose="02010609060101010101" pitchFamily="49" charset="-122"/>
                    <a:ea typeface="楷体" panose="02010609060101010101" pitchFamily="49" charset="-122"/>
                  </a:rPr>
                  <a:t>扩展</a:t>
                </a:r>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p:grpSp>
      </p:grpSp>
      <p:grpSp>
        <p:nvGrpSpPr>
          <p:cNvPr id="31" name="组合 30"/>
          <p:cNvGrpSpPr/>
          <p:nvPr/>
        </p:nvGrpSpPr>
        <p:grpSpPr>
          <a:xfrm>
            <a:off x="533766" y="4534324"/>
            <a:ext cx="11221866" cy="1402273"/>
            <a:chOff x="533766" y="4534324"/>
            <a:chExt cx="11221866" cy="1402273"/>
          </a:xfrm>
        </p:grpSpPr>
        <p:grpSp>
          <p:nvGrpSpPr>
            <p:cNvPr id="27" name="组合 26"/>
            <p:cNvGrpSpPr/>
            <p:nvPr/>
          </p:nvGrpSpPr>
          <p:grpSpPr>
            <a:xfrm>
              <a:off x="533766" y="4534324"/>
              <a:ext cx="11221866" cy="1015663"/>
              <a:chOff x="533766" y="4677198"/>
              <a:chExt cx="11221866" cy="1015663"/>
            </a:xfrm>
          </p:grpSpPr>
          <mc:AlternateContent xmlns:mc="http://schemas.openxmlformats.org/markup-compatibility/2006">
            <mc:Choice xmlns:a14="http://schemas.microsoft.com/office/drawing/2010/main" Requires="a14">
              <p:sp>
                <p:nvSpPr>
                  <p:cNvPr id="25" name="文本框 24"/>
                  <p:cNvSpPr txBox="1"/>
                  <p:nvPr/>
                </p:nvSpPr>
                <p:spPr>
                  <a:xfrm>
                    <a:off x="533766" y="4677198"/>
                    <a:ext cx="4761860" cy="1015663"/>
                  </a:xfrm>
                  <a:prstGeom prst="rect">
                    <a:avLst/>
                  </a:prstGeom>
                  <a:solidFill>
                    <a:schemeClr val="accent5">
                      <a:lumMod val="20000"/>
                      <a:lumOff val="80000"/>
                      <a:alpha val="50000"/>
                    </a:schemeClr>
                  </a:solidFill>
                </p:spPr>
                <p:txBody>
                  <a:bodyPr wrap="square" rtlCol="0">
                    <a:spAutoFit/>
                  </a:bodyPr>
                  <a:lstStyle/>
                  <a:p>
                    <a:pPr algn="ctr">
                      <a:spcBef>
                        <a:spcPts val="1200"/>
                      </a:spcBef>
                      <a:spcAft>
                        <a:spcPts val="1200"/>
                      </a:spcAft>
                    </a:pPr>
                    <a:r>
                      <a:rPr lang="zh-CN" altLang="en-US" sz="2000" b="1">
                        <a:solidFill>
                          <a:srgbClr val="002060"/>
                        </a:solidFill>
                      </a:rPr>
                      <a:t>公式</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rPr>
                      <a:t>的主合取范式</a:t>
                    </a:r>
                    <a:endParaRPr lang="en-US" altLang="zh-CN" sz="2000" b="1">
                      <a:solidFill>
                        <a:srgbClr val="002060"/>
                      </a:solidFill>
                    </a:endParaRPr>
                  </a:p>
                  <a:p>
                    <a:pPr algn="ct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𝑴</m:t>
                              </m:r>
                            </m:e>
                            <m:sub>
                              <m:r>
                                <a:rPr lang="en-US" altLang="zh-CN" sz="2000" b="1" i="1" smtClean="0">
                                  <a:solidFill>
                                    <a:schemeClr val="accent6">
                                      <a:lumMod val="50000"/>
                                    </a:schemeClr>
                                  </a:solidFill>
                                  <a:latin typeface="Cambria Math" panose="02040503050406030204" pitchFamily="18" charset="0"/>
                                </a:rPr>
                                <m:t>𝟒</m:t>
                              </m:r>
                            </m:sub>
                          </m:sSub>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𝑴</m:t>
                              </m:r>
                            </m:e>
                            <m:sub>
                              <m:r>
                                <a:rPr lang="en-US" altLang="zh-CN" sz="2000" b="1" i="1" smtClean="0">
                                  <a:solidFill>
                                    <a:schemeClr val="accent6">
                                      <a:lumMod val="50000"/>
                                    </a:schemeClr>
                                  </a:solidFill>
                                  <a:latin typeface="Cambria Math" panose="02040503050406030204" pitchFamily="18" charset="0"/>
                                </a:rPr>
                                <m:t>𝟔</m:t>
                              </m:r>
                            </m:sub>
                          </m:sSub>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𝑴</m:t>
                              </m:r>
                            </m:e>
                            <m:sub>
                              <m:r>
                                <a:rPr lang="en-US" altLang="zh-CN" sz="2000" b="1" i="1" smtClean="0">
                                  <a:solidFill>
                                    <a:schemeClr val="accent6">
                                      <a:lumMod val="50000"/>
                                    </a:schemeClr>
                                  </a:solidFill>
                                  <a:latin typeface="Cambria Math" panose="02040503050406030204" pitchFamily="18" charset="0"/>
                                </a:rPr>
                                <m:t>𝟖</m:t>
                              </m:r>
                            </m:sub>
                          </m:sSub>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𝑴</m:t>
                              </m:r>
                            </m:e>
                            <m:sub>
                              <m:r>
                                <a:rPr lang="en-US" altLang="zh-CN" sz="2000" b="1" i="1" smtClean="0">
                                  <a:solidFill>
                                    <a:schemeClr val="accent6">
                                      <a:lumMod val="50000"/>
                                    </a:schemeClr>
                                  </a:solidFill>
                                  <a:latin typeface="Cambria Math" panose="02040503050406030204" pitchFamily="18" charset="0"/>
                                </a:rPr>
                                <m:t>𝟗</m:t>
                              </m:r>
                            </m:sub>
                          </m:sSub>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𝑴</m:t>
                              </m:r>
                            </m:e>
                            <m:sub>
                              <m:r>
                                <a:rPr lang="en-US" altLang="zh-CN" sz="2000" b="1" i="1" smtClean="0">
                                  <a:solidFill>
                                    <a:schemeClr val="accent6">
                                      <a:lumMod val="50000"/>
                                    </a:schemeClr>
                                  </a:solidFill>
                                  <a:latin typeface="Cambria Math" panose="02040503050406030204" pitchFamily="18" charset="0"/>
                                </a:rPr>
                                <m:t>𝟏𝟐</m:t>
                              </m:r>
                            </m:sub>
                          </m:sSub>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𝑴</m:t>
                              </m:r>
                            </m:e>
                            <m:sub>
                              <m:r>
                                <a:rPr lang="en-US" altLang="zh-CN" sz="2000" b="1" i="1" smtClean="0">
                                  <a:solidFill>
                                    <a:schemeClr val="accent6">
                                      <a:lumMod val="50000"/>
                                    </a:schemeClr>
                                  </a:solidFill>
                                  <a:latin typeface="Cambria Math" panose="02040503050406030204" pitchFamily="18" charset="0"/>
                                </a:rPr>
                                <m:t>𝟏𝟑</m:t>
                              </m:r>
                            </m:sub>
                          </m:sSub>
                          <m:r>
                            <a:rPr lang="en-US" altLang="zh-CN" sz="2000" b="1" i="1">
                              <a:solidFill>
                                <a:schemeClr val="accent6">
                                  <a:lumMod val="50000"/>
                                </a:schemeClr>
                              </a:solidFill>
                              <a:latin typeface="Cambria Math" panose="02040503050406030204" pitchFamily="18" charset="0"/>
                            </a:rPr>
                            <m:t>∧</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𝑴</m:t>
                              </m:r>
                            </m:e>
                            <m:sub>
                              <m:r>
                                <a:rPr lang="en-US" altLang="zh-CN" sz="2000" b="1" i="1">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𝟒</m:t>
                              </m:r>
                            </m:sub>
                          </m:sSub>
                        </m:oMath>
                      </m:oMathPara>
                    </a14:m>
                    <a:endParaRPr lang="zh-CN" altLang="en-US" sz="2000" b="1"/>
                  </a:p>
                </p:txBody>
              </p:sp>
            </mc:Choice>
            <mc:Fallback>
              <p:sp>
                <p:nvSpPr>
                  <p:cNvPr id="25" name="文本框 24"/>
                  <p:cNvSpPr txBox="1">
                    <a:spLocks noRot="1" noChangeAspect="1" noMove="1" noResize="1" noEditPoints="1" noAdjustHandles="1" noChangeArrowheads="1" noChangeShapeType="1" noTextEdit="1"/>
                  </p:cNvSpPr>
                  <p:nvPr/>
                </p:nvSpPr>
                <p:spPr>
                  <a:xfrm>
                    <a:off x="533766" y="4677198"/>
                    <a:ext cx="4761860" cy="1015663"/>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p:cNvSpPr txBox="1"/>
                  <p:nvPr/>
                </p:nvSpPr>
                <p:spPr>
                  <a:xfrm>
                    <a:off x="5835056" y="4677198"/>
                    <a:ext cx="5920576" cy="1015663"/>
                  </a:xfrm>
                  <a:prstGeom prst="rect">
                    <a:avLst/>
                  </a:prstGeom>
                  <a:solidFill>
                    <a:schemeClr val="accent5">
                      <a:lumMod val="20000"/>
                      <a:lumOff val="80000"/>
                      <a:alpha val="50000"/>
                    </a:schemeClr>
                  </a:solidFill>
                </p:spPr>
                <p:txBody>
                  <a:bodyPr wrap="square" rtlCol="0">
                    <a:spAutoFit/>
                  </a:bodyPr>
                  <a:lstStyle/>
                  <a:p>
                    <a:pPr algn="ctr">
                      <a:spcBef>
                        <a:spcPts val="1200"/>
                      </a:spcBef>
                      <a:spcAft>
                        <a:spcPts val="1200"/>
                      </a:spcAft>
                    </a:pPr>
                    <a:r>
                      <a:rPr lang="zh-CN" altLang="en-US" sz="2000" b="1">
                        <a:solidFill>
                          <a:srgbClr val="002060"/>
                        </a:solidFill>
                      </a:rPr>
                      <a:t>公式</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rPr>
                      <a:t>的主析取范式</a:t>
                    </a:r>
                    <a:endParaRPr lang="en-US" altLang="zh-CN" sz="2000" b="1">
                      <a:solidFill>
                        <a:srgbClr val="002060"/>
                      </a:solidFill>
                    </a:endParaRPr>
                  </a:p>
                  <a:p>
                    <a:pPr algn="ct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𝟎</m:t>
                              </m:r>
                            </m:sub>
                          </m:sSub>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𝟏</m:t>
                              </m:r>
                            </m:sub>
                          </m:sSub>
                          <m:r>
                            <a:rPr lang="en-US" altLang="zh-CN" sz="2000" b="1" i="1">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𝟐</m:t>
                              </m:r>
                            </m:sub>
                          </m:sSub>
                          <m:r>
                            <a:rPr lang="en-US" altLang="zh-CN" sz="2000" b="1" i="1">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𝟑</m:t>
                              </m:r>
                            </m:sub>
                          </m:sSub>
                          <m:r>
                            <a:rPr lang="en-US" altLang="zh-CN" sz="2000" b="1" i="1">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𝟓</m:t>
                              </m:r>
                            </m:sub>
                          </m:sSub>
                          <m:r>
                            <a:rPr lang="en-US" altLang="zh-CN" sz="2000" b="1" i="1">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𝟕</m:t>
                              </m:r>
                            </m:sub>
                          </m:sSub>
                          <m:r>
                            <a:rPr lang="en-US" altLang="zh-CN" sz="2000" b="1" i="1">
                              <a:solidFill>
                                <a:schemeClr val="accent6">
                                  <a:lumMod val="50000"/>
                                </a:schemeClr>
                              </a:solidFill>
                              <a:latin typeface="Cambria Math" panose="02040503050406030204" pitchFamily="18" charset="0"/>
                            </a:rPr>
                            <m:t>∨</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𝟎</m:t>
                              </m:r>
                            </m:sub>
                          </m:sSub>
                          <m:r>
                            <a:rPr lang="en-US" altLang="zh-CN" sz="2000" b="1" i="1">
                              <a:solidFill>
                                <a:schemeClr val="accent6">
                                  <a:lumMod val="50000"/>
                                </a:schemeClr>
                              </a:solidFill>
                              <a:latin typeface="Cambria Math" panose="02040503050406030204" pitchFamily="18" charset="0"/>
                            </a:rPr>
                            <m:t>∨</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𝟏𝟏</m:t>
                              </m:r>
                            </m:sub>
                          </m:sSub>
                          <m:r>
                            <a:rPr lang="en-US" altLang="zh-CN" sz="2000" b="1" i="1">
                              <a:solidFill>
                                <a:schemeClr val="accent6">
                                  <a:lumMod val="50000"/>
                                </a:schemeClr>
                              </a:solidFill>
                              <a:latin typeface="Cambria Math" panose="02040503050406030204" pitchFamily="18" charset="0"/>
                            </a:rPr>
                            <m:t>∨</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𝒎</m:t>
                              </m:r>
                            </m:e>
                            <m:sub>
                              <m:r>
                                <a:rPr lang="en-US" altLang="zh-CN" sz="2000" b="1" i="1">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𝟓</m:t>
                              </m:r>
                            </m:sub>
                          </m:sSub>
                        </m:oMath>
                      </m:oMathPara>
                    </a14:m>
                    <a:endParaRPr lang="zh-CN" altLang="en-US" sz="2000" b="1"/>
                  </a:p>
                </p:txBody>
              </p:sp>
            </mc:Choice>
            <mc:Fallback>
              <p:sp>
                <p:nvSpPr>
                  <p:cNvPr id="26" name="文本框 25"/>
                  <p:cNvSpPr txBox="1">
                    <a:spLocks noRot="1" noChangeAspect="1" noMove="1" noResize="1" noEditPoints="1" noAdjustHandles="1" noChangeArrowheads="1" noChangeShapeType="1" noTextEdit="1"/>
                  </p:cNvSpPr>
                  <p:nvPr/>
                </p:nvSpPr>
                <p:spPr>
                  <a:xfrm>
                    <a:off x="5835056" y="4677198"/>
                    <a:ext cx="5920576" cy="1015663"/>
                  </a:xfrm>
                  <a:prstGeom prst="rect">
                    <a:avLst/>
                  </a:prstGeom>
                  <a:blipFill rotWithShape="1">
                    <a:blip r:embed="rId8"/>
                  </a:blipFill>
                </p:spPr>
                <p:txBody>
                  <a:bodyPr/>
                  <a:lstStyle/>
                  <a:p>
                    <a:r>
                      <a:rPr lang="zh-CN" altLang="en-US">
                        <a:noFill/>
                      </a:rPr>
                      <a:t> </a:t>
                    </a:r>
                  </a:p>
                </p:txBody>
              </p:sp>
            </mc:Fallback>
          </mc:AlternateContent>
          <p:sp>
            <p:nvSpPr>
              <p:cNvPr id="6" name="箭头: 右 5"/>
              <p:cNvSpPr/>
              <p:nvPr/>
            </p:nvSpPr>
            <p:spPr>
              <a:xfrm>
                <a:off x="5295626" y="5124780"/>
                <a:ext cx="539430" cy="1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3690622" y="5628820"/>
              <a:ext cx="3703717" cy="307777"/>
            </a:xfrm>
            <a:prstGeom prst="rect">
              <a:avLst/>
            </a:prstGeom>
            <a:solidFill>
              <a:schemeClr val="accent4">
                <a:lumMod val="20000"/>
                <a:lumOff val="80000"/>
              </a:schemeClr>
            </a:solidFill>
          </p:spPr>
          <p:txBody>
            <a:bodyPr wrap="square" lIns="0" tIns="0" rIns="0" bIns="0" rtlCol="0">
              <a:spAutoFit/>
            </a:bodyPr>
            <a:lstStyle/>
            <a:p>
              <a:r>
                <a:rPr lang="zh-CN" altLang="en-US" sz="2000" b="1">
                  <a:solidFill>
                    <a:schemeClr val="accent2">
                      <a:lumMod val="50000"/>
                    </a:schemeClr>
                  </a:solidFill>
                </a:rPr>
                <a:t>主析取与主合取范式编码集互补</a:t>
              </a:r>
              <a:endParaRPr lang="zh-CN" altLang="en-US" sz="2000" b="1">
                <a:solidFill>
                  <a:schemeClr val="accent2">
                    <a:lumMod val="50000"/>
                  </a:schemeClr>
                </a:solidFill>
              </a:endParaRPr>
            </a:p>
          </p:txBody>
        </p:sp>
        <p:sp>
          <p:nvSpPr>
            <p:cNvPr id="30" name="箭头: 上 29"/>
            <p:cNvSpPr/>
            <p:nvPr/>
          </p:nvSpPr>
          <p:spPr>
            <a:xfrm>
              <a:off x="5506465" y="5084543"/>
              <a:ext cx="72033" cy="5365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32" name="文本框 31"/>
              <p:cNvSpPr txBox="1"/>
              <p:nvPr/>
            </p:nvSpPr>
            <p:spPr>
              <a:xfrm>
                <a:off x="598636" y="1167044"/>
                <a:ext cx="9420294" cy="461665"/>
              </a:xfrm>
              <a:prstGeom prst="rect">
                <a:avLst/>
              </a:prstGeom>
              <a:solidFill>
                <a:schemeClr val="accent6">
                  <a:lumMod val="20000"/>
                  <a:lumOff val="80000"/>
                </a:schemeClr>
              </a:solidFill>
            </p:spPr>
            <p:txBody>
              <a:bodyPr wrap="square" rtlCol="0">
                <a:spAutoFit/>
              </a:bodyPr>
              <a:lstStyle/>
              <a:p>
                <a:r>
                  <a:rPr lang="zh-CN" altLang="en-US" sz="2400" b="1">
                    <a:solidFill>
                      <a:srgbClr val="002060"/>
                    </a:solidFill>
                  </a:rPr>
                  <a:t>求与公式</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 = </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𝒑</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𝒓</m:t>
                        </m:r>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𝒒</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𝒔</m:t>
                        </m:r>
                      </m:e>
                    </m:d>
                  </m:oMath>
                </a14:m>
                <a:r>
                  <a:rPr lang="zh-CN" altLang="en-US" sz="2400" b="1">
                    <a:solidFill>
                      <a:srgbClr val="002060"/>
                    </a:solidFill>
                  </a:rPr>
                  <a:t>逻辑等值的主析取范式和主合取范式</a:t>
                </a:r>
                <a:endParaRPr lang="zh-CN" altLang="en-US" sz="2400" b="1">
                  <a:solidFill>
                    <a:srgbClr val="002060"/>
                  </a:solidFill>
                </a:endParaRPr>
              </a:p>
            </p:txBody>
          </p:sp>
        </mc:Choice>
        <mc:Fallback>
          <p:sp>
            <p:nvSpPr>
              <p:cNvPr id="32" name="文本框 31"/>
              <p:cNvSpPr txBox="1">
                <a:spLocks noRot="1" noChangeAspect="1" noMove="1" noResize="1" noEditPoints="1" noAdjustHandles="1" noChangeArrowheads="1" noChangeShapeType="1" noTextEdit="1"/>
              </p:cNvSpPr>
              <p:nvPr/>
            </p:nvSpPr>
            <p:spPr>
              <a:xfrm>
                <a:off x="598636" y="1167044"/>
                <a:ext cx="9420294" cy="461665"/>
              </a:xfrm>
              <a:prstGeom prst="rect">
                <a:avLst/>
              </a:prstGeom>
              <a:blipFill rotWithShape="1">
                <a:blip r:embed="rId9"/>
                <a:stretch>
                  <a:fillRect l="-5" t="-119" r="6" b="123"/>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主析取范式与主合取范式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等值演算法求与公式逻辑等值的主范式练习</a:t>
            </a:r>
            <a:endParaRPr lang="zh-CN" altLang="en-US"/>
          </a:p>
        </p:txBody>
      </p:sp>
      <mc:AlternateContent xmlns:mc="http://schemas.openxmlformats.org/markup-compatibility/2006">
        <mc:Choice xmlns:a14="http://schemas.microsoft.com/office/drawing/2010/main" Requires="a14">
          <p:sp>
            <p:nvSpPr>
              <p:cNvPr id="13" name="文本框 12"/>
              <p:cNvSpPr txBox="1"/>
              <p:nvPr/>
            </p:nvSpPr>
            <p:spPr>
              <a:xfrm>
                <a:off x="585479" y="1718060"/>
                <a:ext cx="7917284" cy="276999"/>
              </a:xfrm>
              <a:prstGeom prst="rect">
                <a:avLst/>
              </a:prstGeom>
              <a:solidFill>
                <a:schemeClr val="accent6">
                  <a:lumMod val="50000"/>
                </a:schemeClr>
              </a:solidFill>
            </p:spPr>
            <p:txBody>
              <a:bodyPr wrap="square" tIns="0" bIns="0" rtlCol="0">
                <a:spAutoFit/>
              </a:bodyPr>
              <a:lstStyle/>
              <a:p>
                <a:r>
                  <a:rPr lang="zh-CN" altLang="en-US">
                    <a:solidFill>
                      <a:schemeClr val="bg1"/>
                    </a:solidFill>
                  </a:rPr>
                  <a:t>与公式</a:t>
                </a:r>
                <a14:m>
                  <m:oMath xmlns:m="http://schemas.openxmlformats.org/officeDocument/2006/math">
                    <m:r>
                      <a:rPr lang="en-US" altLang="zh-CN" i="1" smtClean="0">
                        <a:solidFill>
                          <a:schemeClr val="bg1"/>
                        </a:solidFill>
                        <a:latin typeface="Cambria Math" panose="02040503050406030204" pitchFamily="18" charset="0"/>
                      </a:rPr>
                      <m:t>𝐴</m:t>
                    </m:r>
                    <m:r>
                      <a:rPr lang="en-US" altLang="zh-CN" i="1" smtClean="0">
                        <a:solidFill>
                          <a:schemeClr val="bg1"/>
                        </a:solidFill>
                        <a:latin typeface="Cambria Math" panose="02040503050406030204" pitchFamily="18" charset="0"/>
                      </a:rPr>
                      <m:t> =</m:t>
                    </m:r>
                    <m:d>
                      <m:dPr>
                        <m:ctrlPr>
                          <a:rPr lang="en-US" altLang="zh-CN" b="0"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𝑝</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𝑟</m:t>
                        </m:r>
                      </m:e>
                    </m:d>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𝑞</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𝑠</m:t>
                    </m:r>
                    <m:r>
                      <a:rPr lang="en-US" altLang="zh-CN" b="0" i="1" smtClean="0">
                        <a:solidFill>
                          <a:schemeClr val="bg1"/>
                        </a:solidFill>
                        <a:latin typeface="Cambria Math" panose="02040503050406030204" pitchFamily="18" charset="0"/>
                      </a:rPr>
                      <m:t>) </m:t>
                    </m:r>
                  </m:oMath>
                </a14:m>
                <a:r>
                  <a:rPr lang="zh-CN" altLang="en-US">
                    <a:solidFill>
                      <a:schemeClr val="bg1"/>
                    </a:solidFill>
                  </a:rPr>
                  <a:t>逻辑等值的一个合取范式是</a:t>
                </a:r>
                <a14:m>
                  <m:oMath xmlns:m="http://schemas.openxmlformats.org/officeDocument/2006/math">
                    <m:d>
                      <m:dPr>
                        <m:ctrlPr>
                          <a:rPr lang="en-US" altLang="zh-CN"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𝑝</m:t>
                        </m:r>
                        <m:r>
                          <a:rPr lang="en-US" altLang="zh-CN"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𝑟</m:t>
                        </m:r>
                      </m:e>
                    </m:d>
                    <m:r>
                      <a:rPr lang="en-US" altLang="zh-CN" i="1" smtClean="0">
                        <a:solidFill>
                          <a:schemeClr val="bg1"/>
                        </a:solidFill>
                        <a:latin typeface="Cambria Math" panose="02040503050406030204" pitchFamily="18" charset="0"/>
                      </a:rPr>
                      <m:t>∧</m:t>
                    </m:r>
                    <m:d>
                      <m:dPr>
                        <m:ctrlPr>
                          <a:rPr lang="en-US" altLang="zh-CN"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𝑞</m:t>
                        </m:r>
                        <m:r>
                          <a:rPr lang="en-US" altLang="zh-CN"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𝑠</m:t>
                        </m:r>
                      </m:e>
                    </m:d>
                  </m:oMath>
                </a14:m>
                <a:endParaRPr lang="zh-CN" altLang="en-US">
                  <a:solidFill>
                    <a:schemeClr val="bg1"/>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585479" y="1718060"/>
                <a:ext cx="7917284" cy="276999"/>
              </a:xfrm>
              <a:prstGeom prst="rect">
                <a:avLst/>
              </a:prstGeom>
              <a:blipFill rotWithShape="1">
                <a:blip r:embed="rId1"/>
                <a:stretch>
                  <a:fillRect t="-139" r="1" b="189"/>
                </a:stretch>
              </a:blipFill>
            </p:spPr>
            <p:txBody>
              <a:bodyPr/>
              <a:lstStyle/>
              <a:p>
                <a:r>
                  <a:rPr lang="zh-CN" altLang="en-US">
                    <a:noFill/>
                  </a:rPr>
                  <a:t> </a:t>
                </a:r>
              </a:p>
            </p:txBody>
          </p:sp>
        </mc:Fallback>
      </mc:AlternateContent>
      <p:pic>
        <p:nvPicPr>
          <p:cNvPr id="2" name="图片 1"/>
          <p:cNvPicPr>
            <a:picLocks noChangeAspect="1"/>
          </p:cNvPicPr>
          <p:nvPr/>
        </p:nvPicPr>
        <p:blipFill>
          <a:blip r:embed="rId2"/>
          <a:stretch>
            <a:fillRect/>
          </a:stretch>
        </p:blipFill>
        <p:spPr>
          <a:xfrm>
            <a:off x="2479796" y="2098515"/>
            <a:ext cx="7328623" cy="4300671"/>
          </a:xfrm>
          <a:prstGeom prst="rect">
            <a:avLst/>
          </a:prstGeom>
        </p:spPr>
      </p:pic>
      <p:sp>
        <p:nvSpPr>
          <p:cNvPr id="3" name="文本框 2"/>
          <p:cNvSpPr txBox="1"/>
          <p:nvPr/>
        </p:nvSpPr>
        <p:spPr>
          <a:xfrm>
            <a:off x="585479" y="2435776"/>
            <a:ext cx="1852921" cy="646331"/>
          </a:xfrm>
          <a:prstGeom prst="rect">
            <a:avLst/>
          </a:prstGeom>
          <a:solidFill>
            <a:schemeClr val="accent4">
              <a:lumMod val="20000"/>
              <a:lumOff val="80000"/>
            </a:schemeClr>
          </a:solidFill>
        </p:spPr>
        <p:txBody>
          <a:bodyPr wrap="square" rtlCol="0">
            <a:spAutoFit/>
          </a:bodyPr>
          <a:lstStyle/>
          <a:p>
            <a:r>
              <a:rPr lang="zh-CN" altLang="en-US" b="1">
                <a:solidFill>
                  <a:srgbClr val="FF0000"/>
                </a:solidFill>
              </a:rPr>
              <a:t>例题演示软件扩展范式为主范式</a:t>
            </a:r>
            <a:endParaRPr lang="zh-CN" altLang="en-US" b="1">
              <a:solidFill>
                <a:srgbClr val="FF0000"/>
              </a:solidFill>
            </a:endParaRPr>
          </a:p>
        </p:txBody>
      </p:sp>
      <mc:AlternateContent xmlns:mc="http://schemas.openxmlformats.org/markup-compatibility/2006">
        <mc:Choice xmlns:a14="http://schemas.microsoft.com/office/drawing/2010/main" Requires="a14">
          <p:sp>
            <p:nvSpPr>
              <p:cNvPr id="15" name="文本框 14"/>
              <p:cNvSpPr txBox="1"/>
              <p:nvPr/>
            </p:nvSpPr>
            <p:spPr>
              <a:xfrm>
                <a:off x="598636" y="1167044"/>
                <a:ext cx="9420294" cy="461665"/>
              </a:xfrm>
              <a:prstGeom prst="rect">
                <a:avLst/>
              </a:prstGeom>
              <a:solidFill>
                <a:schemeClr val="accent6">
                  <a:lumMod val="20000"/>
                  <a:lumOff val="80000"/>
                </a:schemeClr>
              </a:solidFill>
            </p:spPr>
            <p:txBody>
              <a:bodyPr wrap="square" rtlCol="0">
                <a:spAutoFit/>
              </a:bodyPr>
              <a:lstStyle/>
              <a:p>
                <a:r>
                  <a:rPr lang="zh-CN" altLang="en-US" sz="2400" b="1">
                    <a:solidFill>
                      <a:srgbClr val="002060"/>
                    </a:solidFill>
                  </a:rPr>
                  <a:t>求与公式</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 = </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𝒑</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𝒓</m:t>
                        </m:r>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𝒒</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𝒔</m:t>
                        </m:r>
                      </m:e>
                    </m:d>
                  </m:oMath>
                </a14:m>
                <a:r>
                  <a:rPr lang="zh-CN" altLang="en-US" sz="2400" b="1">
                    <a:solidFill>
                      <a:srgbClr val="002060"/>
                    </a:solidFill>
                  </a:rPr>
                  <a:t>逻辑等值的主析取范式和主合取范式</a:t>
                </a:r>
                <a:endParaRPr lang="zh-CN" altLang="en-US" sz="2400" b="1">
                  <a:solidFill>
                    <a:srgbClr val="002060"/>
                  </a:solidFill>
                </a:endParaRPr>
              </a:p>
            </p:txBody>
          </p:sp>
        </mc:Choice>
        <mc:Fallback>
          <p:sp>
            <p:nvSpPr>
              <p:cNvPr id="15" name="文本框 14"/>
              <p:cNvSpPr txBox="1">
                <a:spLocks noRot="1" noChangeAspect="1" noMove="1" noResize="1" noEditPoints="1" noAdjustHandles="1" noChangeArrowheads="1" noChangeShapeType="1" noTextEdit="1"/>
              </p:cNvSpPr>
              <p:nvPr/>
            </p:nvSpPr>
            <p:spPr>
              <a:xfrm>
                <a:off x="598636" y="1167044"/>
                <a:ext cx="9420294" cy="461665"/>
              </a:xfrm>
              <a:prstGeom prst="rect">
                <a:avLst/>
              </a:prstGeom>
              <a:blipFill rotWithShape="1">
                <a:blip r:embed="rId3"/>
                <a:stretch>
                  <a:fillRect l="-5" t="-119" r="6" b="123"/>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析取范式与合取范式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范式的定义</a:t>
            </a:r>
            <a:endParaRPr lang="zh-CN" altLang="en-US"/>
          </a:p>
        </p:txBody>
      </p:sp>
      <p:sp>
        <p:nvSpPr>
          <p:cNvPr id="11" name="矩形: 圆角 10"/>
          <p:cNvSpPr/>
          <p:nvPr/>
        </p:nvSpPr>
        <p:spPr>
          <a:xfrm>
            <a:off x="2783766" y="949219"/>
            <a:ext cx="5753259"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什么是析取范式</a:t>
            </a:r>
            <a:r>
              <a:rPr lang="en-US" altLang="zh-CN" sz="2400" dirty="0">
                <a:solidFill>
                  <a:schemeClr val="accent2">
                    <a:lumMod val="50000"/>
                  </a:schemeClr>
                </a:solidFill>
                <a:latin typeface="Arial" panose="020B0604020202020204" pitchFamily="34" charset="0"/>
                <a:cs typeface="Arial" panose="020B0604020202020204" pitchFamily="34" charset="0"/>
              </a:rPr>
              <a:t>(disjunctive norm form)</a:t>
            </a:r>
            <a:r>
              <a:rPr lang="zh-CN" altLang="en-US" sz="2400" b="1" dirty="0">
                <a:solidFill>
                  <a:schemeClr val="accent2">
                    <a:lumMod val="50000"/>
                  </a:schemeClr>
                </a:solidFill>
              </a:rPr>
              <a:t>？</a:t>
            </a:r>
            <a:endParaRPr lang="zh-CN" altLang="en-US" sz="2400" b="1" dirty="0">
              <a:solidFill>
                <a:schemeClr val="accent2">
                  <a:lumMod val="50000"/>
                </a:schemeClr>
              </a:solidFill>
            </a:endParaRPr>
          </a:p>
        </p:txBody>
      </p:sp>
      <p:sp>
        <p:nvSpPr>
          <p:cNvPr id="2" name="文本框 1"/>
          <p:cNvSpPr txBox="1"/>
          <p:nvPr/>
        </p:nvSpPr>
        <p:spPr>
          <a:xfrm>
            <a:off x="2789284" y="1600664"/>
            <a:ext cx="5753613" cy="846386"/>
          </a:xfrm>
          <a:prstGeom prst="rect">
            <a:avLst/>
          </a:prstGeom>
          <a:solidFill>
            <a:schemeClr val="accent2">
              <a:lumMod val="20000"/>
              <a:lumOff val="80000"/>
            </a:schemeClr>
          </a:solidFill>
        </p:spPr>
        <p:txBody>
          <a:bodyPr wrap="square" rtlCol="0">
            <a:spAutoFit/>
          </a:bodyPr>
          <a:lstStyle/>
          <a:p>
            <a:pPr>
              <a:spcBef>
                <a:spcPts val="600"/>
              </a:spcBef>
            </a:pPr>
            <a:r>
              <a:rPr lang="zh-CN" altLang="en-US" sz="2400" b="1" dirty="0">
                <a:solidFill>
                  <a:srgbClr val="C00000"/>
                </a:solidFill>
                <a:latin typeface="黑体" panose="02010609060101010101" pitchFamily="49" charset="-122"/>
                <a:ea typeface="黑体" panose="02010609060101010101" pitchFamily="49" charset="-122"/>
              </a:rPr>
              <a:t>析取范式</a:t>
            </a:r>
            <a:r>
              <a:rPr lang="zh-CN" altLang="en-US" sz="2400" b="1" dirty="0">
                <a:solidFill>
                  <a:srgbClr val="002060"/>
                </a:solidFill>
                <a:latin typeface="楷体" panose="02010609060101010101" pitchFamily="49" charset="-122"/>
                <a:ea typeface="楷体" panose="02010609060101010101" pitchFamily="49" charset="-122"/>
              </a:rPr>
              <a:t>是一个或多个</a:t>
            </a:r>
            <a:r>
              <a:rPr lang="zh-CN" altLang="en-US" sz="2400" b="1" dirty="0">
                <a:solidFill>
                  <a:srgbClr val="C00000"/>
                </a:solidFill>
                <a:latin typeface="楷体" panose="02010609060101010101" pitchFamily="49" charset="-122"/>
                <a:ea typeface="楷体" panose="02010609060101010101" pitchFamily="49" charset="-122"/>
              </a:rPr>
              <a:t>简单合取式</a:t>
            </a:r>
            <a:r>
              <a:rPr lang="zh-CN" altLang="en-US" sz="2400" b="1" dirty="0">
                <a:solidFill>
                  <a:srgbClr val="002060"/>
                </a:solidFill>
                <a:latin typeface="楷体" panose="02010609060101010101" pitchFamily="49" charset="-122"/>
                <a:ea typeface="楷体" panose="02010609060101010101" pitchFamily="49" charset="-122"/>
              </a:rPr>
              <a:t>的析取</a:t>
            </a:r>
            <a:endParaRPr lang="en-US" altLang="zh-CN" sz="2400" b="1" dirty="0">
              <a:solidFill>
                <a:srgbClr val="002060"/>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dirty="0">
                <a:solidFill>
                  <a:srgbClr val="C00000"/>
                </a:solidFill>
                <a:latin typeface="黑体" panose="02010609060101010101" pitchFamily="49" charset="-122"/>
                <a:ea typeface="黑体" panose="02010609060101010101" pitchFamily="49" charset="-122"/>
              </a:rPr>
              <a:t>简单合取式</a:t>
            </a:r>
            <a:r>
              <a:rPr lang="zh-CN" altLang="en-US" sz="2000" b="1" dirty="0">
                <a:solidFill>
                  <a:schemeClr val="accent6">
                    <a:lumMod val="50000"/>
                  </a:schemeClr>
                </a:solidFill>
                <a:latin typeface="宋体" panose="02010600030101010101" pitchFamily="2" charset="-122"/>
                <a:ea typeface="宋体" panose="02010600030101010101" pitchFamily="2" charset="-122"/>
              </a:rPr>
              <a:t>是一个或多个</a:t>
            </a:r>
            <a:r>
              <a:rPr lang="zh-CN" altLang="en-US" sz="2000" b="1" dirty="0">
                <a:solidFill>
                  <a:srgbClr val="C00000"/>
                </a:solidFill>
                <a:latin typeface="宋体" panose="02010600030101010101" pitchFamily="2" charset="-122"/>
                <a:ea typeface="宋体" panose="02010600030101010101" pitchFamily="2" charset="-122"/>
              </a:rPr>
              <a:t>文字</a:t>
            </a:r>
            <a:r>
              <a:rPr lang="zh-CN" altLang="en-US" sz="2000" b="1" dirty="0">
                <a:solidFill>
                  <a:schemeClr val="accent6">
                    <a:lumMod val="50000"/>
                  </a:schemeClr>
                </a:solidFill>
                <a:latin typeface="宋体" panose="02010600030101010101" pitchFamily="2" charset="-122"/>
                <a:ea typeface="宋体" panose="02010600030101010101" pitchFamily="2" charset="-122"/>
              </a:rPr>
              <a:t>的合取</a:t>
            </a:r>
            <a:endParaRPr lang="zh-CN" altLang="en-US" sz="2000" b="1" dirty="0">
              <a:solidFill>
                <a:schemeClr val="accent6">
                  <a:lumMod val="50000"/>
                </a:schemeClr>
              </a:solidFill>
              <a:latin typeface="宋体" panose="02010600030101010101" pitchFamily="2" charset="-122"/>
              <a:ea typeface="宋体" panose="02010600030101010101" pitchFamily="2" charset="-122"/>
            </a:endParaRPr>
          </a:p>
        </p:txBody>
      </p:sp>
      <p:sp>
        <p:nvSpPr>
          <p:cNvPr id="3" name="文本框 2"/>
          <p:cNvSpPr txBox="1"/>
          <p:nvPr/>
        </p:nvSpPr>
        <p:spPr>
          <a:xfrm>
            <a:off x="2783766" y="2546848"/>
            <a:ext cx="5753259" cy="461665"/>
          </a:xfrm>
          <a:prstGeom prst="rect">
            <a:avLst/>
          </a:prstGeom>
          <a:solidFill>
            <a:schemeClr val="accent2">
              <a:lumMod val="20000"/>
              <a:lumOff val="80000"/>
            </a:schemeClr>
          </a:solidFill>
        </p:spPr>
        <p:txBody>
          <a:bodyPr wrap="square" rtlCol="0">
            <a:spAutoFit/>
          </a:bodyPr>
          <a:lstStyle/>
          <a:p>
            <a:r>
              <a:rPr lang="zh-CN" altLang="en-US" sz="2400" b="1" dirty="0">
                <a:solidFill>
                  <a:srgbClr val="C00000"/>
                </a:solidFill>
                <a:latin typeface="黑体" panose="02010609060101010101" pitchFamily="49" charset="-122"/>
                <a:ea typeface="黑体" panose="02010609060101010101" pitchFamily="49" charset="-122"/>
              </a:rPr>
              <a:t>文字</a:t>
            </a:r>
            <a:r>
              <a:rPr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(literal)</a:t>
            </a:r>
            <a:r>
              <a:rPr lang="zh-CN" altLang="en-US" sz="2400" b="1" dirty="0">
                <a:solidFill>
                  <a:schemeClr val="accent6">
                    <a:lumMod val="50000"/>
                  </a:schemeClr>
                </a:solidFill>
                <a:latin typeface="宋体" panose="02010600030101010101" pitchFamily="2" charset="-122"/>
                <a:ea typeface="宋体" panose="02010600030101010101" pitchFamily="2" charset="-122"/>
              </a:rPr>
              <a:t>是命题变量或命题变量的否定</a:t>
            </a:r>
            <a:endParaRPr lang="zh-CN" altLang="en-US" sz="2400" b="1" dirty="0">
              <a:solidFill>
                <a:schemeClr val="accent6">
                  <a:lumMod val="50000"/>
                </a:schemeClr>
              </a:solidFill>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2676221" y="3131323"/>
                <a:ext cx="5968348" cy="1554272"/>
              </a:xfrm>
              <a:prstGeom prst="rect">
                <a:avLst/>
              </a:prstGeom>
              <a:solidFill>
                <a:schemeClr val="accent6">
                  <a:lumMod val="20000"/>
                  <a:lumOff val="80000"/>
                  <a:alpha val="50000"/>
                </a:schemeClr>
              </a:solidFill>
            </p:spPr>
            <p:txBody>
              <a:bodyPr wrap="square" rtlCol="0">
                <a:spAutoFit/>
              </a:bodyPr>
              <a:lstStyle/>
              <a:p>
                <a:pPr algn="ctr">
                  <a:spcBef>
                    <a:spcPts val="600"/>
                  </a:spcBef>
                </a:pPr>
                <a:r>
                  <a:rPr lang="zh-CN" altLang="en-US" sz="2000" b="1" dirty="0">
                    <a:solidFill>
                      <a:srgbClr val="002060"/>
                    </a:solidFill>
                  </a:rPr>
                  <a:t>析取范式举例</a:t>
                </a:r>
                <a:endParaRPr lang="en-US" altLang="zh-CN" sz="2000" b="1" dirty="0">
                  <a:solidFill>
                    <a:srgbClr val="002060"/>
                  </a:solidFill>
                </a:endParaRPr>
              </a:p>
              <a:p>
                <a:pPr>
                  <a:spcBef>
                    <a:spcPts val="600"/>
                  </a:spcBef>
                </a:pPr>
                <a:r>
                  <a:rPr lang="zh-CN" altLang="en-US" sz="2000" b="1" dirty="0">
                    <a:latin typeface="楷体" panose="02010609060101010101" pitchFamily="49" charset="-122"/>
                    <a:ea typeface="楷体" panose="02010609060101010101" pitchFamily="49" charset="-122"/>
                  </a:rPr>
                  <a:t>单个文字既是简单合取式也是析取范式：</a:t>
                </a:r>
                <a14:m>
                  <m:oMath xmlns:m="http://schemas.openxmlformats.org/officeDocument/2006/math">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  ¬</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  ⋯</m:t>
                    </m:r>
                  </m:oMath>
                </a14:m>
                <a:endParaRPr lang="en-US" altLang="zh-CN" sz="2000" b="1" dirty="0">
                  <a:latin typeface="楷体" panose="02010609060101010101" pitchFamily="49" charset="-122"/>
                  <a:ea typeface="楷体" panose="02010609060101010101" pitchFamily="49" charset="-122"/>
                </a:endParaRPr>
              </a:p>
              <a:p>
                <a:pPr>
                  <a:spcBef>
                    <a:spcPts val="600"/>
                  </a:spcBef>
                </a:pPr>
                <a:r>
                  <a:rPr lang="zh-CN" altLang="en-US" sz="2000" b="1" dirty="0">
                    <a:latin typeface="楷体" panose="02010609060101010101" pitchFamily="49" charset="-122"/>
                    <a:ea typeface="楷体" panose="02010609060101010101" pitchFamily="49" charset="-122"/>
                  </a:rPr>
                  <a:t>单个简单合取式是析取范式：</a:t>
                </a:r>
                <a14:m>
                  <m:oMath xmlns:m="http://schemas.openxmlformats.org/officeDocument/2006/math">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  </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𝒓</m:t>
                    </m:r>
                    <m:r>
                      <a:rPr lang="en-US" altLang="zh-CN" sz="2000" b="1" i="1" smtClean="0">
                        <a:latin typeface="Cambria Math" panose="02040503050406030204" pitchFamily="18" charset="0"/>
                        <a:ea typeface="楷体" panose="02010609060101010101" pitchFamily="49" charset="-122"/>
                      </a:rPr>
                      <m:t>,  ⋯</m:t>
                    </m:r>
                  </m:oMath>
                </a14:m>
                <a:endParaRPr lang="en-US" altLang="zh-CN" sz="2000" b="1" dirty="0">
                  <a:latin typeface="楷体" panose="02010609060101010101" pitchFamily="49" charset="-122"/>
                  <a:ea typeface="楷体" panose="02010609060101010101" pitchFamily="49" charset="-122"/>
                </a:endParaRPr>
              </a:p>
              <a:p>
                <a:pPr>
                  <a:spcBef>
                    <a:spcPts val="600"/>
                  </a:spcBef>
                </a:pPr>
                <a:r>
                  <a:rPr lang="zh-CN" altLang="en-US" sz="2000" b="1" dirty="0">
                    <a:latin typeface="楷体" panose="02010609060101010101" pitchFamily="49" charset="-122"/>
                    <a:ea typeface="楷体" panose="02010609060101010101" pitchFamily="49" charset="-122"/>
                  </a:rPr>
                  <a:t>多个简单合取式的析取范式：</a:t>
                </a:r>
                <a14:m>
                  <m:oMath xmlns:m="http://schemas.openxmlformats.org/officeDocument/2006/math">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d>
                      <m:dPr>
                        <m:ctrlPr>
                          <a:rPr lang="en-US" altLang="zh-CN" sz="2000" b="1" i="1" smtClean="0">
                            <a:latin typeface="Cambria Math" panose="02040503050406030204" pitchFamily="18" charset="0"/>
                            <a:ea typeface="楷体" panose="02010609060101010101" pitchFamily="49" charset="-122"/>
                          </a:rPr>
                        </m:ctrlPr>
                      </m:dPr>
                      <m:e>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𝒓</m:t>
                        </m:r>
                      </m:e>
                    </m:d>
                    <m:r>
                      <a:rPr lang="en-US" altLang="zh-CN" sz="2000" b="1" i="1" smtClean="0">
                        <a:latin typeface="Cambria Math" panose="02040503050406030204" pitchFamily="18" charset="0"/>
                        <a:ea typeface="楷体" panose="02010609060101010101" pitchFamily="49" charset="-122"/>
                      </a:rPr>
                      <m:t>, </m:t>
                    </m:r>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m:t>
                    </m:r>
                  </m:oMath>
                </a14:m>
                <a:endParaRPr lang="zh-CN" altLang="en-US" sz="2000" b="1" dirty="0">
                  <a:latin typeface="楷体" panose="02010609060101010101" pitchFamily="49" charset="-122"/>
                  <a:ea typeface="楷体" panose="02010609060101010101" pitchFamily="49"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2676221" y="3131323"/>
                <a:ext cx="5968348" cy="1554272"/>
              </a:xfrm>
              <a:prstGeom prst="rect">
                <a:avLst/>
              </a:prstGeom>
              <a:blipFill rotWithShape="1">
                <a:blip r:embed="rId1"/>
                <a:stretch>
                  <a:fillRect l="-6" t="-9" r="5"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2286000" y="4846320"/>
                <a:ext cx="8531860" cy="906780"/>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rgbClr val="002060"/>
                    </a:solidFill>
                    <a:latin typeface="楷体" panose="02010609060101010101" pitchFamily="49" charset="-122"/>
                    <a:ea typeface="楷体" panose="02010609060101010101" pitchFamily="49" charset="-122"/>
                  </a:rPr>
                  <a:t>下面公式</a:t>
                </a:r>
                <a:r>
                  <a:rPr lang="zh-CN" altLang="en-US" sz="2400" b="1" dirty="0">
                    <a:solidFill>
                      <a:srgbClr val="C00000"/>
                    </a:solidFill>
                    <a:latin typeface="楷体" panose="02010609060101010101" pitchFamily="49" charset="-122"/>
                    <a:ea typeface="楷体" panose="02010609060101010101" pitchFamily="49" charset="-122"/>
                  </a:rPr>
                  <a:t>不是</a:t>
                </a:r>
                <a:r>
                  <a:rPr lang="zh-CN" altLang="en-US" sz="2400" b="1" dirty="0">
                    <a:solidFill>
                      <a:srgbClr val="002060"/>
                    </a:solidFill>
                    <a:latin typeface="楷体" panose="02010609060101010101" pitchFamily="49" charset="-122"/>
                    <a:ea typeface="楷体" panose="02010609060101010101" pitchFamily="49" charset="-122"/>
                  </a:rPr>
                  <a:t>析取范式</a:t>
                </a:r>
                <a:endParaRPr lang="en-US" altLang="zh-CN" sz="2400" b="1" dirty="0">
                  <a:solidFill>
                    <a:srgbClr val="002060"/>
                  </a:solidFill>
                  <a:latin typeface="楷体" panose="02010609060101010101" pitchFamily="49" charset="-122"/>
                  <a:ea typeface="楷体" panose="02010609060101010101" pitchFamily="49" charset="-122"/>
                </a:endParaRPr>
              </a:p>
              <a:p>
                <a:pPr>
                  <a:spcBef>
                    <a:spcPts val="600"/>
                  </a:spcBef>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latin typeface="Cambria Math" panose="02040503050406030204" pitchFamily="18" charset="0"/>
                              <a:ea typeface="楷体" panose="02010609060101010101" pitchFamily="49" charset="-122"/>
                            </a:rPr>
                            <m:t>𝒑</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𝒒</m:t>
                          </m:r>
                        </m:e>
                      </m:d>
                      <m:r>
                        <a:rPr lang="en-US" altLang="zh-CN" sz="2400" b="1" i="1" smtClean="0">
                          <a:latin typeface="Cambria Math" panose="02040503050406030204" pitchFamily="18" charset="0"/>
                          <a:ea typeface="楷体" panose="02010609060101010101" pitchFamily="49" charset="-122"/>
                        </a:rPr>
                        <m:t>, </m:t>
                      </m:r>
                      <m:r>
                        <a:rPr lang="en-US" altLang="zh-CN" sz="2400" b="1" i="1" smtClean="0">
                          <a:latin typeface="Cambria Math" panose="02040503050406030204" pitchFamily="18" charset="0"/>
                          <a:ea typeface="楷体" panose="02010609060101010101" pitchFamily="49" charset="-122"/>
                        </a:rPr>
                        <m:t>𝒑</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𝒒</m:t>
                      </m:r>
                      <m:r>
                        <a:rPr lang="en-US" altLang="zh-CN" sz="2400" b="1" i="1" smtClean="0">
                          <a:latin typeface="Cambria Math" panose="02040503050406030204" pitchFamily="18" charset="0"/>
                          <a:ea typeface="楷体" panose="02010609060101010101" pitchFamily="49" charset="-122"/>
                        </a:rPr>
                        <m:t>, </m:t>
                      </m:r>
                      <m:r>
                        <a:rPr lang="en-US" altLang="zh-CN" sz="2400" b="1" i="1" smtClean="0">
                          <a:latin typeface="Cambria Math" panose="02040503050406030204" pitchFamily="18" charset="0"/>
                          <a:ea typeface="楷体" panose="02010609060101010101" pitchFamily="49" charset="-122"/>
                        </a:rPr>
                        <m:t>𝒑</m:t>
                      </m:r>
                      <m:r>
                        <a:rPr lang="en-US" altLang="zh-CN" sz="2400" b="1" i="1" smtClean="0">
                          <a:latin typeface="Cambria Math" panose="02040503050406030204" pitchFamily="18" charset="0"/>
                          <a:ea typeface="楷体" panose="02010609060101010101" pitchFamily="49" charset="-122"/>
                        </a:rPr>
                        <m:t>∧¬</m:t>
                      </m:r>
                      <m:d>
                        <m:dPr>
                          <m:ctrlPr>
                            <a:rPr lang="en-US" altLang="zh-CN" sz="2400" b="1" i="1" smtClean="0">
                              <a:latin typeface="Cambria Math" panose="02040503050406030204" pitchFamily="18" charset="0"/>
                              <a:ea typeface="楷体" panose="02010609060101010101" pitchFamily="49" charset="-122"/>
                            </a:rPr>
                          </m:ctrlPr>
                        </m:dPr>
                        <m:e>
                          <m:r>
                            <a:rPr lang="en-US" altLang="zh-CN" sz="2400" b="1" i="1" smtClean="0">
                              <a:latin typeface="Cambria Math" panose="02040503050406030204" pitchFamily="18" charset="0"/>
                              <a:ea typeface="楷体" panose="02010609060101010101" pitchFamily="49" charset="-122"/>
                            </a:rPr>
                            <m:t>𝒑</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𝒓</m:t>
                          </m:r>
                        </m:e>
                      </m:d>
                      <m:r>
                        <a:rPr lang="en-US" altLang="zh-CN" sz="2400" b="1" i="1" smtClean="0">
                          <a:latin typeface="Cambria Math" panose="02040503050406030204" pitchFamily="18" charset="0"/>
                          <a:ea typeface="楷体" panose="02010609060101010101" pitchFamily="49" charset="-122"/>
                        </a:rPr>
                        <m:t>, </m:t>
                      </m:r>
                      <m:d>
                        <m:dPr>
                          <m:ctrlPr>
                            <a:rPr lang="en-US" altLang="zh-CN" sz="2400" b="1" i="1" smtClean="0">
                              <a:latin typeface="Cambria Math" panose="02040503050406030204" pitchFamily="18" charset="0"/>
                              <a:ea typeface="楷体" panose="02010609060101010101" pitchFamily="49" charset="-122"/>
                            </a:rPr>
                          </m:ctrlPr>
                        </m:dPr>
                        <m:e>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𝒒</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𝒑</m:t>
                          </m:r>
                        </m:e>
                      </m:d>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𝒑</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𝒓</m:t>
                      </m:r>
                      <m:r>
                        <a:rPr lang="en-US" altLang="zh-CN" sz="2400" b="1" i="1" smtClean="0">
                          <a:latin typeface="Cambria Math" panose="02040503050406030204" pitchFamily="18" charset="0"/>
                          <a:ea typeface="楷体" panose="02010609060101010101" pitchFamily="49" charset="-122"/>
                        </a:rPr>
                        <m:t>), ⋯</m:t>
                      </m:r>
                    </m:oMath>
                  </m:oMathPara>
                </a14:m>
                <a:endParaRPr lang="en-US" altLang="zh-CN" sz="2400" b="1" dirty="0">
                  <a:latin typeface="楷体" panose="02010609060101010101" pitchFamily="49" charset="-122"/>
                  <a:ea typeface="楷体" panose="02010609060101010101" pitchFamily="49"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2286000" y="4846320"/>
                <a:ext cx="8531860" cy="90678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endParaRPr lang="zh-CN" altLang="en-US"/>
          </a:p>
        </p:txBody>
      </p:sp>
      <p:sp>
        <p:nvSpPr>
          <p:cNvPr id="2" name="文本框 1"/>
          <p:cNvSpPr txBox="1"/>
          <p:nvPr/>
        </p:nvSpPr>
        <p:spPr>
          <a:xfrm>
            <a:off x="762479" y="1422039"/>
            <a:ext cx="4571042" cy="2431435"/>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析取范式和合取范式</a:t>
            </a:r>
            <a:endParaRPr lang="zh-CN" altLang="en-US" sz="2400" b="1">
              <a:solidFill>
                <a:srgbClr val="002060"/>
              </a:solidFill>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析取范式是简单合取式的析取</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accent4">
                    <a:lumMod val="50000"/>
                  </a:schemeClr>
                </a:solidFill>
                <a:latin typeface="宋体" panose="02010600030101010101" pitchFamily="2" charset="-122"/>
                <a:ea typeface="宋体" panose="02010600030101010101" pitchFamily="2" charset="-122"/>
              </a:rPr>
              <a:t>简单合取式是文字的合取</a:t>
            </a:r>
            <a:endParaRPr lang="en-US" altLang="zh-CN" sz="2000" b="1">
              <a:solidFill>
                <a:schemeClr val="accent4">
                  <a:lumMod val="50000"/>
                </a:schemeClr>
              </a:solidFill>
              <a:latin typeface="宋体" panose="02010600030101010101" pitchFamily="2" charset="-122"/>
              <a:ea typeface="宋体" panose="02010600030101010101" pitchFamily="2"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合取范式是简单析取式的合取</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300"/>
              </a:spcAft>
              <a:buFont typeface="Arial" panose="020B0604020202020204" pitchFamily="34" charset="0"/>
              <a:buChar char="•"/>
            </a:pPr>
            <a:r>
              <a:rPr lang="zh-CN" altLang="en-US" sz="2000" b="1">
                <a:solidFill>
                  <a:schemeClr val="accent4">
                    <a:lumMod val="50000"/>
                  </a:schemeClr>
                </a:solidFill>
                <a:latin typeface="宋体" panose="02010600030101010101" pitchFamily="2" charset="-122"/>
                <a:ea typeface="宋体" panose="02010600030101010101" pitchFamily="2" charset="-122"/>
              </a:rPr>
              <a:t>简单析取式是文字的析取</a:t>
            </a:r>
            <a:endParaRPr lang="zh-CN" altLang="en-US" sz="2000" b="1">
              <a:solidFill>
                <a:schemeClr val="accent4">
                  <a:lumMod val="50000"/>
                </a:schemeClr>
              </a:solidFill>
              <a:latin typeface="宋体" panose="02010600030101010101" pitchFamily="2" charset="-122"/>
              <a:ea typeface="宋体" panose="02010600030101010101" pitchFamily="2" charset="-122"/>
            </a:endParaRPr>
          </a:p>
        </p:txBody>
      </p:sp>
      <p:sp>
        <p:nvSpPr>
          <p:cNvPr id="3" name="文本框 2"/>
          <p:cNvSpPr txBox="1"/>
          <p:nvPr/>
        </p:nvSpPr>
        <p:spPr>
          <a:xfrm>
            <a:off x="5784734" y="996441"/>
            <a:ext cx="5766968" cy="3282630"/>
          </a:xfrm>
          <a:prstGeom prst="rect">
            <a:avLst/>
          </a:prstGeom>
          <a:solidFill>
            <a:schemeClr val="accent5">
              <a:lumMod val="20000"/>
              <a:lumOff val="80000"/>
            </a:schemeClr>
          </a:solidFill>
        </p:spPr>
        <p:txBody>
          <a:bodyPr wrap="square" rtlCol="0">
            <a:spAutoFit/>
          </a:bodyPr>
          <a:lstStyle/>
          <a:p>
            <a:pPr algn="ctr">
              <a:spcAft>
                <a:spcPts val="600"/>
              </a:spcAft>
            </a:pPr>
            <a:r>
              <a:rPr lang="zh-CN" altLang="en-US" sz="2400" b="1">
                <a:solidFill>
                  <a:srgbClr val="002060"/>
                </a:solidFill>
              </a:rPr>
              <a:t>主析取范式和主合取范式</a:t>
            </a:r>
            <a:endParaRPr lang="zh-CN" altLang="en-US" sz="2400" b="1">
              <a:solidFill>
                <a:srgbClr val="002060"/>
              </a:solidFill>
            </a:endParaRPr>
          </a:p>
          <a:p>
            <a:pPr marL="342900" indent="-342900">
              <a:spcBef>
                <a:spcPts val="600"/>
              </a:spcBef>
              <a:spcAft>
                <a:spcPts val="3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主析取范式是零个或多个极小项的析取</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800100" lvl="1" indent="-342900">
              <a:lnSpc>
                <a:spcPts val="3200"/>
              </a:lnSpc>
              <a:spcBef>
                <a:spcPts val="600"/>
              </a:spcBef>
              <a:spcAft>
                <a:spcPts val="300"/>
              </a:spcAft>
              <a:buFont typeface="Arial" panose="020B0604020202020204" pitchFamily="34" charset="0"/>
              <a:buChar char="•"/>
            </a:pPr>
            <a:r>
              <a:rPr lang="zh-CN" altLang="en-US" sz="2000" b="1">
                <a:solidFill>
                  <a:schemeClr val="accent4">
                    <a:lumMod val="50000"/>
                  </a:schemeClr>
                </a:solidFill>
                <a:latin typeface="宋体" panose="02010600030101010101" pitchFamily="2" charset="-122"/>
                <a:ea typeface="宋体" panose="02010600030101010101" pitchFamily="2" charset="-122"/>
              </a:rPr>
              <a:t>极小项的编码是使得其真值为真的命题变量的唯一真值赋值方式</a:t>
            </a:r>
            <a:endParaRPr lang="zh-CN" altLang="en-US" sz="2000" b="1">
              <a:solidFill>
                <a:schemeClr val="accent4">
                  <a:lumMod val="50000"/>
                </a:schemeClr>
              </a:solidFill>
              <a:latin typeface="宋体" panose="02010600030101010101" pitchFamily="2" charset="-122"/>
              <a:ea typeface="宋体" panose="02010600030101010101" pitchFamily="2" charset="-122"/>
            </a:endParaRPr>
          </a:p>
          <a:p>
            <a:pPr marL="342900" indent="-342900">
              <a:spcBef>
                <a:spcPts val="600"/>
              </a:spcBef>
              <a:spcAft>
                <a:spcPts val="3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主合取范式是零个或多个极大项的合取</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800100" lvl="1" indent="-342900">
              <a:lnSpc>
                <a:spcPts val="3200"/>
              </a:lnSpc>
              <a:spcBef>
                <a:spcPts val="600"/>
              </a:spcBef>
              <a:spcAft>
                <a:spcPts val="300"/>
              </a:spcAft>
              <a:buFont typeface="Arial" panose="020B0604020202020204" pitchFamily="34" charset="0"/>
              <a:buChar char="•"/>
            </a:pPr>
            <a:r>
              <a:rPr lang="zh-CN" altLang="en-US" sz="2000" b="1">
                <a:solidFill>
                  <a:schemeClr val="accent4">
                    <a:lumMod val="50000"/>
                  </a:schemeClr>
                </a:solidFill>
                <a:latin typeface="宋体" panose="02010600030101010101" pitchFamily="2" charset="-122"/>
                <a:ea typeface="宋体" panose="02010600030101010101" pitchFamily="2" charset="-122"/>
              </a:rPr>
              <a:t>极大项的编码是使得其真值为假的命题变量的唯一真值赋值方式</a:t>
            </a:r>
            <a:endParaRPr lang="zh-CN" altLang="en-US" sz="2000" b="1">
              <a:solidFill>
                <a:schemeClr val="accent4">
                  <a:lumMod val="50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endParaRPr lang="zh-CN" altLang="en-US"/>
          </a:p>
        </p:txBody>
      </p:sp>
      <p:sp>
        <p:nvSpPr>
          <p:cNvPr id="2" name="文本框 1"/>
          <p:cNvSpPr txBox="1"/>
          <p:nvPr/>
        </p:nvSpPr>
        <p:spPr>
          <a:xfrm>
            <a:off x="1007165" y="3167390"/>
            <a:ext cx="9103862" cy="58356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2.18</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endParaRPr lang="zh-CN" altLang="en-US" sz="4000">
              <a:solidFill>
                <a:srgbClr val="C0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析取范式与合取范式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范式的定义</a:t>
            </a:r>
            <a:endParaRPr lang="zh-CN" altLang="en-US"/>
          </a:p>
        </p:txBody>
      </p:sp>
      <p:sp>
        <p:nvSpPr>
          <p:cNvPr id="12" name="矩形: 圆角 11"/>
          <p:cNvSpPr/>
          <p:nvPr/>
        </p:nvSpPr>
        <p:spPr>
          <a:xfrm>
            <a:off x="3113641" y="976713"/>
            <a:ext cx="575361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什么是合取范式</a:t>
            </a:r>
            <a:r>
              <a:rPr lang="en-US" altLang="zh-CN" sz="2400">
                <a:solidFill>
                  <a:schemeClr val="accent2">
                    <a:lumMod val="50000"/>
                  </a:schemeClr>
                </a:solidFill>
                <a:latin typeface="Arial" panose="020B0604020202020204" pitchFamily="34" charset="0"/>
                <a:cs typeface="Arial" panose="020B0604020202020204" pitchFamily="34" charset="0"/>
              </a:rPr>
              <a:t>(conjunctive norm form) </a:t>
            </a:r>
            <a:r>
              <a:rPr lang="zh-CN" altLang="en-US" sz="2400" b="1">
                <a:solidFill>
                  <a:schemeClr val="accent2">
                    <a:lumMod val="50000"/>
                  </a:schemeClr>
                </a:solidFill>
              </a:rPr>
              <a:t>？</a:t>
            </a:r>
            <a:endParaRPr lang="zh-CN" altLang="en-US" sz="2400" b="1" dirty="0">
              <a:solidFill>
                <a:schemeClr val="accent2">
                  <a:lumMod val="50000"/>
                </a:schemeClr>
              </a:solidFill>
            </a:endParaRPr>
          </a:p>
        </p:txBody>
      </p:sp>
      <p:sp>
        <p:nvSpPr>
          <p:cNvPr id="13" name="文本框 12"/>
          <p:cNvSpPr txBox="1"/>
          <p:nvPr/>
        </p:nvSpPr>
        <p:spPr>
          <a:xfrm>
            <a:off x="3113641" y="1628542"/>
            <a:ext cx="5753613" cy="907941"/>
          </a:xfrm>
          <a:prstGeom prst="rect">
            <a:avLst/>
          </a:prstGeom>
          <a:solidFill>
            <a:schemeClr val="accent2">
              <a:lumMod val="20000"/>
              <a:lumOff val="80000"/>
            </a:schemeClr>
          </a:solidFill>
        </p:spPr>
        <p:txBody>
          <a:bodyPr wrap="square" rtlCol="0">
            <a:spAutoFit/>
          </a:bodyPr>
          <a:lstStyle/>
          <a:p>
            <a:pPr>
              <a:spcBef>
                <a:spcPts val="600"/>
              </a:spcBef>
            </a:pPr>
            <a:r>
              <a:rPr lang="zh-CN" altLang="en-US" sz="2400" b="1" dirty="0">
                <a:solidFill>
                  <a:srgbClr val="C00000"/>
                </a:solidFill>
                <a:latin typeface="黑体" panose="02010609060101010101" pitchFamily="49" charset="-122"/>
                <a:ea typeface="黑体" panose="02010609060101010101" pitchFamily="49" charset="-122"/>
              </a:rPr>
              <a:t>合取范式</a:t>
            </a:r>
            <a:r>
              <a:rPr lang="zh-CN" altLang="en-US" sz="2400" b="1" dirty="0">
                <a:solidFill>
                  <a:srgbClr val="002060"/>
                </a:solidFill>
                <a:latin typeface="楷体" panose="02010609060101010101" pitchFamily="49" charset="-122"/>
                <a:ea typeface="楷体" panose="02010609060101010101" pitchFamily="49" charset="-122"/>
              </a:rPr>
              <a:t>是一个或多个</a:t>
            </a:r>
            <a:r>
              <a:rPr lang="zh-CN" altLang="en-US" sz="2400" b="1" dirty="0">
                <a:solidFill>
                  <a:srgbClr val="C00000"/>
                </a:solidFill>
                <a:latin typeface="楷体" panose="02010609060101010101" pitchFamily="49" charset="-122"/>
                <a:ea typeface="楷体" panose="02010609060101010101" pitchFamily="49" charset="-122"/>
              </a:rPr>
              <a:t>简单析取式</a:t>
            </a:r>
            <a:r>
              <a:rPr lang="zh-CN" altLang="en-US" sz="2400" b="1" dirty="0">
                <a:solidFill>
                  <a:srgbClr val="002060"/>
                </a:solidFill>
                <a:latin typeface="楷体" panose="02010609060101010101" pitchFamily="49" charset="-122"/>
                <a:ea typeface="楷体" panose="02010609060101010101" pitchFamily="49" charset="-122"/>
              </a:rPr>
              <a:t>的合取</a:t>
            </a:r>
            <a:endParaRPr lang="en-US" altLang="zh-CN" sz="2400" b="1" dirty="0">
              <a:solidFill>
                <a:srgbClr val="002060"/>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400" b="1" dirty="0">
                <a:solidFill>
                  <a:srgbClr val="C00000"/>
                </a:solidFill>
                <a:latin typeface="黑体" panose="02010609060101010101" pitchFamily="49" charset="-122"/>
                <a:ea typeface="黑体" panose="02010609060101010101" pitchFamily="49" charset="-122"/>
              </a:rPr>
              <a:t>简单析取式</a:t>
            </a:r>
            <a:r>
              <a:rPr lang="zh-CN" altLang="en-US" sz="2400" b="1" dirty="0">
                <a:solidFill>
                  <a:schemeClr val="accent6">
                    <a:lumMod val="50000"/>
                  </a:schemeClr>
                </a:solidFill>
                <a:latin typeface="宋体" panose="02010600030101010101" pitchFamily="2" charset="-122"/>
                <a:ea typeface="宋体" panose="02010600030101010101" pitchFamily="2" charset="-122"/>
              </a:rPr>
              <a:t>是一个或多个</a:t>
            </a:r>
            <a:r>
              <a:rPr lang="zh-CN" altLang="en-US" sz="2400" b="1" dirty="0">
                <a:solidFill>
                  <a:srgbClr val="C00000"/>
                </a:solidFill>
                <a:latin typeface="宋体" panose="02010600030101010101" pitchFamily="2" charset="-122"/>
                <a:ea typeface="宋体" panose="02010600030101010101" pitchFamily="2" charset="-122"/>
              </a:rPr>
              <a:t>文字</a:t>
            </a:r>
            <a:r>
              <a:rPr lang="zh-CN" altLang="en-US" sz="2400" b="1" dirty="0">
                <a:solidFill>
                  <a:schemeClr val="accent6">
                    <a:lumMod val="50000"/>
                  </a:schemeClr>
                </a:solidFill>
                <a:latin typeface="宋体" panose="02010600030101010101" pitchFamily="2" charset="-122"/>
                <a:ea typeface="宋体" panose="02010600030101010101" pitchFamily="2" charset="-122"/>
              </a:rPr>
              <a:t>的析取</a:t>
            </a:r>
            <a:endParaRPr lang="zh-CN" altLang="en-US" sz="2400" b="1" dirty="0">
              <a:solidFill>
                <a:schemeClr val="accent6">
                  <a:lumMod val="50000"/>
                </a:schemeClr>
              </a:solidFill>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4" name="文本框 3"/>
              <p:cNvSpPr txBox="1"/>
              <p:nvPr/>
            </p:nvSpPr>
            <p:spPr>
              <a:xfrm>
                <a:off x="2922905" y="2729230"/>
                <a:ext cx="6135370" cy="460375"/>
              </a:xfrm>
              <a:prstGeom prst="rect">
                <a:avLst/>
              </a:prstGeom>
              <a:solidFill>
                <a:schemeClr val="accent6">
                  <a:lumMod val="20000"/>
                  <a:lumOff val="80000"/>
                  <a:alpha val="49000"/>
                </a:schemeClr>
              </a:solidFill>
            </p:spPr>
            <p:txBody>
              <a:bodyPr wrap="square" rtlCol="0">
                <a:spAutoFit/>
              </a:bodyPr>
              <a:lstStyle/>
              <a:p>
                <a:r>
                  <a:rPr lang="zh-CN" altLang="en-US" sz="2400" b="1" dirty="0">
                    <a:solidFill>
                      <a:srgbClr val="002060"/>
                    </a:solidFill>
                  </a:rPr>
                  <a:t>文字举例：</a:t>
                </a:r>
                <a14:m>
                  <m:oMath xmlns:m="http://schemas.openxmlformats.org/officeDocument/2006/math">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𝒓</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𝒓</m:t>
                    </m:r>
                    <m:r>
                      <a:rPr lang="en-US" altLang="zh-CN" sz="2400" b="1" i="1" smtClean="0">
                        <a:latin typeface="Cambria Math" panose="02040503050406030204" pitchFamily="18" charset="0"/>
                      </a:rPr>
                      <m:t>, ⋯</m:t>
                    </m:r>
                  </m:oMath>
                </a14:m>
                <a:endParaRPr lang="zh-CN" altLang="en-US" sz="2400" b="1" dirty="0"/>
              </a:p>
            </p:txBody>
          </p:sp>
        </mc:Choice>
        <mc:Fallback>
          <p:sp>
            <p:nvSpPr>
              <p:cNvPr id="4" name="文本框 3"/>
              <p:cNvSpPr txBox="1">
                <a:spLocks noRot="1" noChangeAspect="1" noMove="1" noResize="1" noEditPoints="1" noAdjustHandles="1" noChangeArrowheads="1" noChangeShapeType="1" noTextEdit="1"/>
              </p:cNvSpPr>
              <p:nvPr/>
            </p:nvSpPr>
            <p:spPr>
              <a:xfrm>
                <a:off x="2922905" y="2729230"/>
                <a:ext cx="6135370" cy="46037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3021195" y="3227189"/>
                <a:ext cx="6149608" cy="1554272"/>
              </a:xfrm>
              <a:prstGeom prst="rect">
                <a:avLst/>
              </a:prstGeom>
              <a:solidFill>
                <a:schemeClr val="accent6">
                  <a:lumMod val="20000"/>
                  <a:lumOff val="80000"/>
                  <a:alpha val="50000"/>
                </a:schemeClr>
              </a:solidFill>
            </p:spPr>
            <p:txBody>
              <a:bodyPr wrap="square" rtlCol="0">
                <a:spAutoFit/>
              </a:bodyPr>
              <a:lstStyle/>
              <a:p>
                <a:pPr algn="ctr">
                  <a:spcBef>
                    <a:spcPts val="600"/>
                  </a:spcBef>
                </a:pPr>
                <a:r>
                  <a:rPr lang="zh-CN" altLang="en-US" sz="2000" b="1" dirty="0">
                    <a:solidFill>
                      <a:srgbClr val="002060"/>
                    </a:solidFill>
                  </a:rPr>
                  <a:t>合取范式举例</a:t>
                </a:r>
                <a:endParaRPr lang="en-US" altLang="zh-CN" sz="2000" b="1" dirty="0">
                  <a:solidFill>
                    <a:srgbClr val="002060"/>
                  </a:solidFill>
                </a:endParaRPr>
              </a:p>
              <a:p>
                <a:pPr>
                  <a:spcBef>
                    <a:spcPts val="600"/>
                  </a:spcBef>
                </a:pPr>
                <a:r>
                  <a:rPr lang="zh-CN" altLang="en-US" sz="2000" b="1" dirty="0">
                    <a:latin typeface="楷体" panose="02010609060101010101" pitchFamily="49" charset="-122"/>
                    <a:ea typeface="楷体" panose="02010609060101010101" pitchFamily="49" charset="-122"/>
                  </a:rPr>
                  <a:t>单个文字既是简单析取式也是合取范式：</a:t>
                </a:r>
                <a14:m>
                  <m:oMath xmlns:m="http://schemas.openxmlformats.org/officeDocument/2006/math">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  ¬</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  ⋯</m:t>
                    </m:r>
                  </m:oMath>
                </a14:m>
                <a:endParaRPr lang="en-US" altLang="zh-CN" sz="2000" b="1" dirty="0">
                  <a:latin typeface="楷体" panose="02010609060101010101" pitchFamily="49" charset="-122"/>
                  <a:ea typeface="楷体" panose="02010609060101010101" pitchFamily="49" charset="-122"/>
                </a:endParaRPr>
              </a:p>
              <a:p>
                <a:pPr>
                  <a:spcBef>
                    <a:spcPts val="600"/>
                  </a:spcBef>
                </a:pPr>
                <a:r>
                  <a:rPr lang="zh-CN" altLang="en-US" sz="2000" b="1" dirty="0">
                    <a:latin typeface="楷体" panose="02010609060101010101" pitchFamily="49" charset="-122"/>
                    <a:ea typeface="楷体" panose="02010609060101010101" pitchFamily="49" charset="-122"/>
                  </a:rPr>
                  <a:t>单个简单析取式是合取范式：</a:t>
                </a:r>
                <a14:m>
                  <m:oMath xmlns:m="http://schemas.openxmlformats.org/officeDocument/2006/math">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  </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𝒓</m:t>
                    </m:r>
                    <m:r>
                      <a:rPr lang="en-US" altLang="zh-CN" sz="2000" b="1" i="1" smtClean="0">
                        <a:latin typeface="Cambria Math" panose="02040503050406030204" pitchFamily="18" charset="0"/>
                        <a:ea typeface="楷体" panose="02010609060101010101" pitchFamily="49" charset="-122"/>
                      </a:rPr>
                      <m:t>,  ⋯</m:t>
                    </m:r>
                  </m:oMath>
                </a14:m>
                <a:endParaRPr lang="en-US" altLang="zh-CN" sz="2000" b="1" dirty="0">
                  <a:latin typeface="楷体" panose="02010609060101010101" pitchFamily="49" charset="-122"/>
                  <a:ea typeface="楷体" panose="02010609060101010101" pitchFamily="49" charset="-122"/>
                </a:endParaRPr>
              </a:p>
              <a:p>
                <a:pPr>
                  <a:spcBef>
                    <a:spcPts val="600"/>
                  </a:spcBef>
                </a:pPr>
                <a:r>
                  <a:rPr lang="zh-CN" altLang="en-US" sz="2000" b="1" dirty="0">
                    <a:latin typeface="楷体" panose="02010609060101010101" pitchFamily="49" charset="-122"/>
                    <a:ea typeface="楷体" panose="02010609060101010101" pitchFamily="49" charset="-122"/>
                  </a:rPr>
                  <a:t>多个简单合取式的析取范式：</a:t>
                </a:r>
                <a14:m>
                  <m:oMath xmlns:m="http://schemas.openxmlformats.org/officeDocument/2006/math">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d>
                      <m:dPr>
                        <m:ctrlPr>
                          <a:rPr lang="en-US" altLang="zh-CN" sz="2000" b="1" i="1" smtClean="0">
                            <a:latin typeface="Cambria Math" panose="02040503050406030204" pitchFamily="18" charset="0"/>
                            <a:ea typeface="楷体" panose="02010609060101010101" pitchFamily="49" charset="-122"/>
                          </a:rPr>
                        </m:ctrlPr>
                      </m:dPr>
                      <m:e>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𝒓</m:t>
                        </m:r>
                      </m:e>
                    </m:d>
                    <m:r>
                      <a:rPr lang="en-US" altLang="zh-CN" sz="2000" b="1" i="1" smtClean="0">
                        <a:latin typeface="Cambria Math" panose="02040503050406030204" pitchFamily="18" charset="0"/>
                        <a:ea typeface="楷体" panose="02010609060101010101" pitchFamily="49" charset="-122"/>
                      </a:rPr>
                      <m:t>, </m:t>
                    </m:r>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m:t>
                    </m:r>
                  </m:oMath>
                </a14:m>
                <a:endParaRPr lang="zh-CN" altLang="en-US" sz="2000" b="1" dirty="0">
                  <a:latin typeface="楷体" panose="02010609060101010101" pitchFamily="49" charset="-122"/>
                  <a:ea typeface="楷体" panose="02010609060101010101" pitchFamily="49" charset="-122"/>
                </a:endParaRPr>
              </a:p>
            </p:txBody>
          </p:sp>
        </mc:Choice>
        <mc:Fallback>
          <p:sp>
            <p:nvSpPr>
              <p:cNvPr id="16" name="文本框 15"/>
              <p:cNvSpPr txBox="1">
                <a:spLocks noRot="1" noChangeAspect="1" noMove="1" noResize="1" noEditPoints="1" noAdjustHandles="1" noChangeArrowheads="1" noChangeShapeType="1" noTextEdit="1"/>
              </p:cNvSpPr>
              <p:nvPr/>
            </p:nvSpPr>
            <p:spPr>
              <a:xfrm>
                <a:off x="3021195" y="3227189"/>
                <a:ext cx="6149608" cy="1554272"/>
              </a:xfrm>
              <a:prstGeom prst="rect">
                <a:avLst/>
              </a:prstGeom>
              <a:blipFill rotWithShape="1">
                <a:blip r:embed="rId2"/>
                <a:stretch>
                  <a:fillRect l="-8" t="-8" r="2"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3021195" y="4982050"/>
                <a:ext cx="6149608" cy="784830"/>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000" b="1" dirty="0">
                    <a:solidFill>
                      <a:srgbClr val="002060"/>
                    </a:solidFill>
                    <a:latin typeface="楷体" panose="02010609060101010101" pitchFamily="49" charset="-122"/>
                    <a:ea typeface="楷体" panose="02010609060101010101" pitchFamily="49" charset="-122"/>
                  </a:rPr>
                  <a:t>下面公式</a:t>
                </a:r>
                <a:r>
                  <a:rPr lang="zh-CN" altLang="en-US" sz="2000" b="1" dirty="0">
                    <a:solidFill>
                      <a:srgbClr val="C00000"/>
                    </a:solidFill>
                    <a:latin typeface="楷体" panose="02010609060101010101" pitchFamily="49" charset="-122"/>
                    <a:ea typeface="楷体" panose="02010609060101010101" pitchFamily="49" charset="-122"/>
                  </a:rPr>
                  <a:t>不是</a:t>
                </a:r>
                <a:r>
                  <a:rPr lang="zh-CN" altLang="en-US" sz="2000" b="1" dirty="0">
                    <a:solidFill>
                      <a:srgbClr val="002060"/>
                    </a:solidFill>
                    <a:latin typeface="楷体" panose="02010609060101010101" pitchFamily="49" charset="-122"/>
                    <a:ea typeface="楷体" panose="02010609060101010101" pitchFamily="49" charset="-122"/>
                  </a:rPr>
                  <a:t>合取范式</a:t>
                </a:r>
                <a:endParaRPr lang="en-US" altLang="zh-CN" sz="2000" b="1" dirty="0">
                  <a:solidFill>
                    <a:srgbClr val="002060"/>
                  </a:solidFill>
                  <a:latin typeface="楷体" panose="02010609060101010101" pitchFamily="49" charset="-122"/>
                  <a:ea typeface="楷体" panose="02010609060101010101" pitchFamily="49" charset="-122"/>
                </a:endParaRPr>
              </a:p>
              <a:p>
                <a:pPr>
                  <a:spcBef>
                    <a:spcPts val="600"/>
                  </a:spcBef>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𝒒</m:t>
                          </m:r>
                        </m:e>
                      </m:d>
                      <m:r>
                        <a:rPr lang="en-US" altLang="zh-CN" sz="2000" b="1" i="1" smtClean="0">
                          <a:latin typeface="Cambria Math" panose="02040503050406030204" pitchFamily="18" charset="0"/>
                          <a:ea typeface="楷体" panose="02010609060101010101" pitchFamily="49" charset="-122"/>
                        </a:rPr>
                        <m:t>, </m:t>
                      </m:r>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 </m:t>
                      </m:r>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d>
                        <m:dPr>
                          <m:ctrlPr>
                            <a:rPr lang="en-US" altLang="zh-CN" sz="2000" b="1" i="1" smtClean="0">
                              <a:latin typeface="Cambria Math" panose="02040503050406030204" pitchFamily="18" charset="0"/>
                              <a:ea typeface="楷体" panose="02010609060101010101" pitchFamily="49" charset="-122"/>
                            </a:rPr>
                          </m:ctrlPr>
                        </m:dPr>
                        <m:e>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𝒓</m:t>
                          </m:r>
                        </m:e>
                      </m:d>
                      <m:r>
                        <a:rPr lang="en-US" altLang="zh-CN" sz="2000" b="1" i="1" smtClean="0">
                          <a:latin typeface="Cambria Math" panose="02040503050406030204" pitchFamily="18" charset="0"/>
                          <a:ea typeface="楷体" panose="02010609060101010101" pitchFamily="49" charset="-122"/>
                        </a:rPr>
                        <m:t>, </m:t>
                      </m:r>
                      <m:d>
                        <m:dPr>
                          <m:ctrlPr>
                            <a:rPr lang="en-US" altLang="zh-CN" sz="2000" b="1" i="1" smtClean="0">
                              <a:latin typeface="Cambria Math" panose="02040503050406030204" pitchFamily="18" charset="0"/>
                              <a:ea typeface="楷体" panose="02010609060101010101" pitchFamily="49" charset="-122"/>
                            </a:rPr>
                          </m:ctrlPr>
                        </m:dPr>
                        <m:e>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𝒒</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𝒑</m:t>
                          </m:r>
                        </m:e>
                      </m:d>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𝒑</m:t>
                      </m:r>
                      <m:r>
                        <a:rPr lang="en-US" altLang="zh-CN" sz="2000" b="1" i="1" smtClean="0">
                          <a:latin typeface="Cambria Math" panose="02040503050406030204" pitchFamily="18" charset="0"/>
                          <a:ea typeface="楷体" panose="02010609060101010101" pitchFamily="49" charset="-122"/>
                        </a:rPr>
                        <m:t>∧</m:t>
                      </m:r>
                      <m:r>
                        <a:rPr lang="en-US" altLang="zh-CN" sz="2000" b="1" i="1" smtClean="0">
                          <a:latin typeface="Cambria Math" panose="02040503050406030204" pitchFamily="18" charset="0"/>
                          <a:ea typeface="楷体" panose="02010609060101010101" pitchFamily="49" charset="-122"/>
                        </a:rPr>
                        <m:t>𝒓</m:t>
                      </m:r>
                      <m:r>
                        <a:rPr lang="en-US" altLang="zh-CN" sz="2000" b="1" i="1" smtClean="0">
                          <a:latin typeface="Cambria Math" panose="02040503050406030204" pitchFamily="18" charset="0"/>
                          <a:ea typeface="楷体" panose="02010609060101010101" pitchFamily="49" charset="-122"/>
                        </a:rPr>
                        <m:t>), ⋯</m:t>
                      </m:r>
                    </m:oMath>
                  </m:oMathPara>
                </a14:m>
                <a:endParaRPr lang="en-US" altLang="zh-CN" sz="2000" b="1" dirty="0">
                  <a:latin typeface="楷体" panose="02010609060101010101" pitchFamily="49" charset="-122"/>
                  <a:ea typeface="楷体" panose="02010609060101010101" pitchFamily="49" charset="-122"/>
                </a:endParaRPr>
              </a:p>
            </p:txBody>
          </p:sp>
        </mc:Choice>
        <mc:Fallback>
          <p:sp>
            <p:nvSpPr>
              <p:cNvPr id="18" name="文本框 17"/>
              <p:cNvSpPr txBox="1">
                <a:spLocks noRot="1" noChangeAspect="1" noMove="1" noResize="1" noEditPoints="1" noAdjustHandles="1" noChangeArrowheads="1" noChangeShapeType="1" noTextEdit="1"/>
              </p:cNvSpPr>
              <p:nvPr/>
            </p:nvSpPr>
            <p:spPr>
              <a:xfrm>
                <a:off x="3021195" y="4982050"/>
                <a:ext cx="6149608" cy="784830"/>
              </a:xfrm>
              <a:prstGeom prst="rect">
                <a:avLst/>
              </a:prstGeom>
              <a:blipFill rotWithShape="1">
                <a:blip r:embed="rId3"/>
                <a:stretch>
                  <a:fillRect l="-8" t="-61" r="2" b="5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bldLvl="0" animBg="1"/>
      <p:bldP spid="16"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析取范式与合取范式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范式判断练习</a:t>
            </a:r>
            <a:endParaRPr lang="zh-CN" altLang="en-US"/>
          </a:p>
        </p:txBody>
      </p:sp>
      <p:pic>
        <p:nvPicPr>
          <p:cNvPr id="2" name="图片 1"/>
          <p:cNvPicPr>
            <a:picLocks noChangeAspect="1"/>
          </p:cNvPicPr>
          <p:nvPr/>
        </p:nvPicPr>
        <p:blipFill>
          <a:blip r:embed="rId1"/>
          <a:stretch>
            <a:fillRect/>
          </a:stretch>
        </p:blipFill>
        <p:spPr>
          <a:xfrm>
            <a:off x="388127" y="1559538"/>
            <a:ext cx="11534158" cy="40487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析取范式与合取范式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范式判断练习</a:t>
            </a:r>
            <a:endParaRPr lang="zh-CN" altLang="en-US"/>
          </a:p>
        </p:txBody>
      </p:sp>
      <p:pic>
        <p:nvPicPr>
          <p:cNvPr id="2" name="图片 1"/>
          <p:cNvPicPr>
            <a:picLocks noChangeAspect="1"/>
          </p:cNvPicPr>
          <p:nvPr/>
        </p:nvPicPr>
        <p:blipFill>
          <a:blip r:embed="rId1"/>
          <a:stretch>
            <a:fillRect/>
          </a:stretch>
        </p:blipFill>
        <p:spPr>
          <a:xfrm>
            <a:off x="388127" y="1559538"/>
            <a:ext cx="11534158" cy="4048782"/>
          </a:xfrm>
          <a:prstGeom prst="rect">
            <a:avLst/>
          </a:prstGeom>
        </p:spPr>
      </p:pic>
      <p:sp>
        <p:nvSpPr>
          <p:cNvPr id="11" name="文本框 10"/>
          <p:cNvSpPr txBox="1"/>
          <p:nvPr/>
        </p:nvSpPr>
        <p:spPr>
          <a:xfrm>
            <a:off x="2207181" y="2731515"/>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2" name="文本框 11"/>
          <p:cNvSpPr txBox="1"/>
          <p:nvPr/>
        </p:nvSpPr>
        <p:spPr>
          <a:xfrm>
            <a:off x="4053017" y="2731514"/>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3" name="文本框 12"/>
          <p:cNvSpPr txBox="1"/>
          <p:nvPr/>
        </p:nvSpPr>
        <p:spPr>
          <a:xfrm>
            <a:off x="2222531" y="3265667"/>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4" name="文本框 13"/>
          <p:cNvSpPr txBox="1"/>
          <p:nvPr/>
        </p:nvSpPr>
        <p:spPr>
          <a:xfrm>
            <a:off x="4053017" y="5056784"/>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5" name="文本框 14"/>
          <p:cNvSpPr txBox="1"/>
          <p:nvPr/>
        </p:nvSpPr>
        <p:spPr>
          <a:xfrm>
            <a:off x="7825150" y="3265666"/>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6" name="文本框 15"/>
          <p:cNvSpPr txBox="1"/>
          <p:nvPr/>
        </p:nvSpPr>
        <p:spPr>
          <a:xfrm>
            <a:off x="2207181" y="4505248"/>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8" name="文本框 17"/>
          <p:cNvSpPr txBox="1"/>
          <p:nvPr/>
        </p:nvSpPr>
        <p:spPr>
          <a:xfrm>
            <a:off x="4053017" y="4505248"/>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9" name="文本框 18"/>
          <p:cNvSpPr txBox="1"/>
          <p:nvPr/>
        </p:nvSpPr>
        <p:spPr>
          <a:xfrm>
            <a:off x="2207181" y="5039400"/>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析取范式与合取范式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公式等值的范式</a:t>
            </a:r>
            <a:endParaRPr lang="zh-CN" altLang="en-US"/>
          </a:p>
        </p:txBody>
      </p:sp>
      <p:sp>
        <p:nvSpPr>
          <p:cNvPr id="11" name="矩形: 圆角 10"/>
          <p:cNvSpPr/>
          <p:nvPr/>
        </p:nvSpPr>
        <p:spPr>
          <a:xfrm>
            <a:off x="3376365" y="1103964"/>
            <a:ext cx="4762619"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为什么研究命题逻辑公式的范式？</a:t>
            </a:r>
            <a:endParaRPr lang="zh-CN" altLang="en-US" sz="2400" b="1" dirty="0">
              <a:solidFill>
                <a:schemeClr val="accent2">
                  <a:lumMod val="50000"/>
                </a:schemeClr>
              </a:solidFill>
            </a:endParaRPr>
          </a:p>
        </p:txBody>
      </p:sp>
      <p:sp>
        <p:nvSpPr>
          <p:cNvPr id="2" name="文本框 1"/>
          <p:cNvSpPr txBox="1"/>
          <p:nvPr/>
        </p:nvSpPr>
        <p:spPr>
          <a:xfrm>
            <a:off x="2537127" y="1842829"/>
            <a:ext cx="6111194" cy="3335208"/>
          </a:xfrm>
          <a:prstGeom prst="rect">
            <a:avLst/>
          </a:prstGeom>
          <a:solidFill>
            <a:schemeClr val="accent5">
              <a:lumMod val="20000"/>
              <a:lumOff val="80000"/>
              <a:alpha val="25000"/>
            </a:schemeClr>
          </a:solidFill>
        </p:spPr>
        <p:txBody>
          <a:bodyPr wrap="square" rtlCol="0">
            <a:spAutoFit/>
          </a:bodyPr>
          <a:lstStyle/>
          <a:p>
            <a:pPr marL="342900" indent="-342900">
              <a:lnSpc>
                <a:spcPts val="2600"/>
              </a:lnSpc>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范式是一种相对标准的形式，更容易判断和比较</a:t>
            </a:r>
            <a:endParaRPr lang="en-US" altLang="zh-CN" sz="2000" b="1" dirty="0">
              <a:solidFill>
                <a:srgbClr val="002060"/>
              </a:solidFill>
              <a:latin typeface="楷体" panose="02010609060101010101" pitchFamily="49" charset="-122"/>
              <a:ea typeface="楷体" panose="02010609060101010101" pitchFamily="49" charset="-122"/>
            </a:endParaRPr>
          </a:p>
          <a:p>
            <a:pPr marL="800100" lvl="1" indent="-342900">
              <a:lnSpc>
                <a:spcPts val="2600"/>
              </a:lnSpc>
              <a:spcBef>
                <a:spcPts val="600"/>
              </a:spcBef>
              <a:spcAft>
                <a:spcPts val="600"/>
              </a:spcAft>
              <a:buFont typeface="Arial" panose="020B0604020202020204" pitchFamily="34" charset="0"/>
              <a:buChar char="•"/>
            </a:pPr>
            <a:r>
              <a:rPr lang="zh-CN" altLang="en-US" sz="2000" b="1" dirty="0">
                <a:solidFill>
                  <a:schemeClr val="accent6">
                    <a:lumMod val="50000"/>
                  </a:schemeClr>
                </a:solidFill>
                <a:latin typeface="宋体" panose="02010600030101010101" pitchFamily="2" charset="-122"/>
                <a:ea typeface="宋体" panose="02010600030101010101" pitchFamily="2" charset="-122"/>
              </a:rPr>
              <a:t>范式只含与、或、非运算，且否定只出现在命题变量的前面</a:t>
            </a:r>
            <a:endParaRPr lang="en-US" altLang="zh-CN" sz="2000" b="1" dirty="0">
              <a:solidFill>
                <a:schemeClr val="accent6">
                  <a:lumMod val="50000"/>
                </a:schemeClr>
              </a:solidFill>
              <a:latin typeface="宋体" panose="02010600030101010101" pitchFamily="2" charset="-122"/>
              <a:ea typeface="宋体" panose="02010600030101010101" pitchFamily="2" charset="-122"/>
            </a:endParaRPr>
          </a:p>
          <a:p>
            <a:pPr marL="800100" lvl="1" indent="-342900">
              <a:lnSpc>
                <a:spcPts val="2600"/>
              </a:lnSpc>
              <a:spcBef>
                <a:spcPts val="600"/>
              </a:spcBef>
              <a:spcAft>
                <a:spcPts val="600"/>
              </a:spcAft>
              <a:buFont typeface="Arial" panose="020B0604020202020204" pitchFamily="34" charset="0"/>
              <a:buChar char="•"/>
            </a:pPr>
            <a:r>
              <a:rPr lang="zh-CN" altLang="en-US" sz="2000" b="1" dirty="0">
                <a:solidFill>
                  <a:schemeClr val="accent6">
                    <a:lumMod val="50000"/>
                  </a:schemeClr>
                </a:solidFill>
                <a:latin typeface="宋体" panose="02010600030101010101" pitchFamily="2" charset="-122"/>
                <a:ea typeface="宋体" panose="02010600030101010101" pitchFamily="2" charset="-122"/>
              </a:rPr>
              <a:t>等值演算的常见思路是将公式变换为逻辑等值的范式，然后再进行比较</a:t>
            </a:r>
            <a:endParaRPr lang="en-US" altLang="zh-CN" sz="2000" b="1" dirty="0">
              <a:solidFill>
                <a:schemeClr val="accent6">
                  <a:lumMod val="50000"/>
                </a:schemeClr>
              </a:solidFill>
              <a:latin typeface="宋体" panose="02010600030101010101" pitchFamily="2" charset="-122"/>
              <a:ea typeface="宋体" panose="02010600030101010101" pitchFamily="2" charset="-122"/>
            </a:endParaRPr>
          </a:p>
          <a:p>
            <a:pPr marL="342900" indent="-342900">
              <a:lnSpc>
                <a:spcPts val="2600"/>
              </a:lnSpc>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每个命题逻辑公式都有与它逻辑等值的析取范式，也有与它逻辑等值的合取范式</a:t>
            </a:r>
            <a:endParaRPr lang="en-US" altLang="zh-CN" sz="2000" b="1" dirty="0">
              <a:solidFill>
                <a:srgbClr val="002060"/>
              </a:solidFill>
              <a:latin typeface="楷体" panose="02010609060101010101" pitchFamily="49" charset="-122"/>
              <a:ea typeface="楷体" panose="02010609060101010101" pitchFamily="49" charset="-122"/>
            </a:endParaRPr>
          </a:p>
          <a:p>
            <a:pPr marL="800100" lvl="1" indent="-342900">
              <a:lnSpc>
                <a:spcPts val="2600"/>
              </a:lnSpc>
              <a:spcBef>
                <a:spcPts val="600"/>
              </a:spcBef>
              <a:spcAft>
                <a:spcPts val="600"/>
              </a:spcAft>
              <a:buFont typeface="Arial" panose="020B0604020202020204" pitchFamily="34" charset="0"/>
              <a:buChar char="•"/>
            </a:pPr>
            <a:r>
              <a:rPr lang="zh-CN" altLang="en-US" sz="2000" b="1" dirty="0">
                <a:solidFill>
                  <a:schemeClr val="accent6">
                    <a:lumMod val="50000"/>
                  </a:schemeClr>
                </a:solidFill>
                <a:latin typeface="宋体" panose="02010600030101010101" pitchFamily="2" charset="-122"/>
                <a:ea typeface="宋体" panose="02010600030101010101" pitchFamily="2" charset="-122"/>
              </a:rPr>
              <a:t>使用等值演算可求与一个公式逻辑等值的范式</a:t>
            </a:r>
            <a:endParaRPr lang="en-US" altLang="zh-CN" sz="2000" b="1" dirty="0">
              <a:solidFill>
                <a:schemeClr val="accent6">
                  <a:lumMod val="50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析取范式与合取范式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公式等值的范式</a:t>
            </a: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860787" y="1478975"/>
                <a:ext cx="5438413" cy="2846933"/>
              </a:xfrm>
              <a:prstGeom prst="rect">
                <a:avLst/>
              </a:prstGeom>
              <a:solidFill>
                <a:schemeClr val="accent4">
                  <a:lumMod val="20000"/>
                  <a:lumOff val="80000"/>
                </a:schemeClr>
              </a:solidFill>
            </p:spPr>
            <p:txBody>
              <a:bodyPr wrap="square" rtlCol="0">
                <a:spAutoFit/>
              </a:bodyPr>
              <a:lstStyle/>
              <a:p>
                <a:pPr algn="ctr">
                  <a:spcBef>
                    <a:spcPts val="600"/>
                  </a:spcBef>
                </a:pPr>
                <a:r>
                  <a:rPr lang="zh-CN" altLang="en-US" sz="2400" b="1" dirty="0">
                    <a:solidFill>
                      <a:srgbClr val="C00000"/>
                    </a:solidFill>
                  </a:rPr>
                  <a:t>求与公式逻辑等值的析取范式</a:t>
                </a:r>
                <a:endParaRPr lang="en-US" altLang="zh-CN" sz="2400" b="1" dirty="0">
                  <a:solidFill>
                    <a:srgbClr val="C00000"/>
                  </a:solidFill>
                </a:endParaRPr>
              </a:p>
              <a:p>
                <a:pPr marL="285750" indent="-285750">
                  <a:lnSpc>
                    <a:spcPts val="2400"/>
                  </a:lnSpc>
                  <a:spcBef>
                    <a:spcPts val="600"/>
                  </a:spcBef>
                  <a:buFont typeface="Arial" panose="020B0604020202020204" pitchFamily="34" charset="0"/>
                  <a:buChar char="•"/>
                </a:pPr>
                <a:r>
                  <a:rPr lang="zh-CN" altLang="en-US" sz="2400" b="1" dirty="0">
                    <a:solidFill>
                      <a:srgbClr val="002060"/>
                    </a:solidFill>
                    <a:latin typeface="楷体" panose="02010609060101010101" pitchFamily="49" charset="-122"/>
                    <a:ea typeface="楷体" panose="02010609060101010101" pitchFamily="49" charset="-122"/>
                  </a:rPr>
                  <a:t>先通过</a:t>
                </a:r>
                <a:r>
                  <a:rPr lang="zh-CN" altLang="en-US" sz="2400" b="1" dirty="0">
                    <a:solidFill>
                      <a:srgbClr val="C00000"/>
                    </a:solidFill>
                    <a:latin typeface="黑体" panose="02010609060101010101" pitchFamily="49" charset="-122"/>
                    <a:ea typeface="黑体" panose="02010609060101010101" pitchFamily="49" charset="-122"/>
                  </a:rPr>
                  <a:t>蕴涵等值式</a:t>
                </a:r>
                <a:r>
                  <a:rPr lang="zh-CN" altLang="en-US" sz="2400" b="1" dirty="0">
                    <a:solidFill>
                      <a:srgbClr val="002060"/>
                    </a:solidFill>
                    <a:latin typeface="楷体" panose="02010609060101010101" pitchFamily="49" charset="-122"/>
                    <a:ea typeface="楷体" panose="02010609060101010101" pitchFamily="49" charset="-122"/>
                  </a:rPr>
                  <a:t>和</a:t>
                </a:r>
                <a:r>
                  <a:rPr lang="zh-CN" altLang="en-US" sz="2400" b="1" dirty="0">
                    <a:solidFill>
                      <a:srgbClr val="C00000"/>
                    </a:solidFill>
                    <a:latin typeface="黑体" panose="02010609060101010101" pitchFamily="49" charset="-122"/>
                    <a:ea typeface="黑体" panose="02010609060101010101" pitchFamily="49" charset="-122"/>
                  </a:rPr>
                  <a:t>双蕴涵等值式</a:t>
                </a:r>
                <a:r>
                  <a:rPr lang="zh-CN" altLang="en-US" sz="2400" b="1" dirty="0">
                    <a:solidFill>
                      <a:srgbClr val="002060"/>
                    </a:solidFill>
                    <a:latin typeface="楷体" panose="02010609060101010101" pitchFamily="49" charset="-122"/>
                    <a:ea typeface="楷体" panose="02010609060101010101" pitchFamily="49" charset="-122"/>
                  </a:rPr>
                  <a:t>转换为不含</a:t>
                </a:r>
                <a14:m>
                  <m:oMath xmlns:m="http://schemas.openxmlformats.org/officeDocument/2006/math">
                    <m:r>
                      <a:rPr lang="en-US" altLang="zh-CN" sz="2400" b="1" i="1" smtClean="0">
                        <a:solidFill>
                          <a:srgbClr val="002060"/>
                        </a:solidFill>
                        <a:latin typeface="Cambria Math" panose="02040503050406030204" pitchFamily="18" charset="0"/>
                      </a:rPr>
                      <m:t>→</m:t>
                    </m:r>
                  </m:oMath>
                </a14:m>
                <a:r>
                  <a:rPr lang="zh-CN" altLang="en-US" sz="2400" b="1" dirty="0">
                    <a:solidFill>
                      <a:srgbClr val="002060"/>
                    </a:solidFill>
                    <a:latin typeface="楷体" panose="02010609060101010101" pitchFamily="49" charset="-122"/>
                    <a:ea typeface="楷体" panose="02010609060101010101" pitchFamily="49" charset="-122"/>
                  </a:rPr>
                  <a:t>和</a:t>
                </a:r>
                <a:r>
                  <a:rPr lang="en-US" altLang="zh-CN" sz="2400" b="1" dirty="0">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2400" b="1" i="1" smtClean="0">
                        <a:solidFill>
                          <a:srgbClr val="002060"/>
                        </a:solidFill>
                        <a:latin typeface="Cambria Math" panose="02040503050406030204" pitchFamily="18" charset="0"/>
                      </a:rPr>
                      <m:t>↔</m:t>
                    </m:r>
                  </m:oMath>
                </a14:m>
                <a:r>
                  <a:rPr lang="zh-CN" altLang="en-US" sz="2400" b="1" dirty="0">
                    <a:solidFill>
                      <a:srgbClr val="002060"/>
                    </a:solidFill>
                    <a:latin typeface="楷体" panose="02010609060101010101" pitchFamily="49" charset="-122"/>
                    <a:ea typeface="楷体" panose="02010609060101010101" pitchFamily="49" charset="-122"/>
                  </a:rPr>
                  <a:t>的公式</a:t>
                </a:r>
                <a:endParaRPr lang="zh-CN" altLang="en-US" sz="2400" b="1" dirty="0">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2400" b="1" dirty="0">
                    <a:solidFill>
                      <a:srgbClr val="002060"/>
                    </a:solidFill>
                    <a:latin typeface="楷体" panose="02010609060101010101" pitchFamily="49" charset="-122"/>
                    <a:ea typeface="楷体" panose="02010609060101010101" pitchFamily="49" charset="-122"/>
                  </a:rPr>
                  <a:t>然后使用</a:t>
                </a:r>
                <a:r>
                  <a:rPr lang="zh-CN" altLang="en-US" sz="2400" b="1" dirty="0">
                    <a:solidFill>
                      <a:srgbClr val="C00000"/>
                    </a:solidFill>
                    <a:latin typeface="黑体" panose="02010609060101010101" pitchFamily="49" charset="-122"/>
                    <a:ea typeface="黑体" panose="02010609060101010101" pitchFamily="49" charset="-122"/>
                  </a:rPr>
                  <a:t>德摩尔根律</a:t>
                </a:r>
                <a:r>
                  <a:rPr lang="zh-CN" altLang="en-US" sz="2400" b="1" dirty="0">
                    <a:solidFill>
                      <a:srgbClr val="002060"/>
                    </a:solidFill>
                    <a:latin typeface="楷体" panose="02010609060101010101" pitchFamily="49" charset="-122"/>
                    <a:ea typeface="楷体" panose="02010609060101010101" pitchFamily="49" charset="-122"/>
                  </a:rPr>
                  <a:t>将所有否定运算符移到命题变量的前面</a:t>
                </a:r>
                <a:endParaRPr lang="zh-CN" altLang="en-US" sz="2400" b="1" dirty="0">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2400" b="1" dirty="0">
                    <a:solidFill>
                      <a:srgbClr val="002060"/>
                    </a:solidFill>
                    <a:latin typeface="楷体" panose="02010609060101010101" pitchFamily="49" charset="-122"/>
                    <a:ea typeface="楷体" panose="02010609060101010101" pitchFamily="49" charset="-122"/>
                  </a:rPr>
                  <a:t>最后使用</a:t>
                </a:r>
                <a:r>
                  <a:rPr lang="zh-CN" altLang="en-US" sz="2400" b="1" dirty="0">
                    <a:solidFill>
                      <a:srgbClr val="C00000"/>
                    </a:solidFill>
                    <a:latin typeface="黑体" panose="02010609060101010101" pitchFamily="49" charset="-122"/>
                    <a:ea typeface="黑体" panose="02010609060101010101" pitchFamily="49" charset="-122"/>
                  </a:rPr>
                  <a:t>分配律</a:t>
                </a:r>
                <a:r>
                  <a:rPr lang="zh-CN" altLang="en-US" sz="2400" b="1" dirty="0">
                    <a:solidFill>
                      <a:srgbClr val="002060"/>
                    </a:solidFill>
                    <a:latin typeface="楷体" panose="02010609060101010101" pitchFamily="49" charset="-122"/>
                    <a:ea typeface="楷体" panose="02010609060101010101" pitchFamily="49" charset="-122"/>
                  </a:rPr>
                  <a:t>将合取运算符放到括号里的文字之间，而析取运算符放到括号外的合取式之间</a:t>
                </a:r>
                <a:endParaRPr lang="zh-CN" altLang="en-US" sz="2400" b="1" dirty="0">
                  <a:solidFill>
                    <a:srgbClr val="002060"/>
                  </a:solidFill>
                  <a:latin typeface="楷体" panose="02010609060101010101" pitchFamily="49" charset="-122"/>
                  <a:ea typeface="楷体" panose="02010609060101010101" pitchFamily="49"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860787" y="1478975"/>
                <a:ext cx="5438413" cy="2846933"/>
              </a:xfrm>
              <a:prstGeom prst="rect">
                <a:avLst/>
              </a:prstGeom>
              <a:blipFill rotWithShape="1">
                <a:blip r:embed="rId1"/>
                <a:stretch>
                  <a:fillRect l="-7" t="-2" b="10"/>
                </a:stretch>
              </a:blipFill>
            </p:spPr>
            <p:txBody>
              <a:bodyPr/>
              <a:lstStyle/>
              <a:p>
                <a:r>
                  <a:rPr lang="zh-CN" altLang="en-US">
                    <a:noFill/>
                  </a:rPr>
                  <a:t> </a:t>
                </a:r>
              </a:p>
            </p:txBody>
          </p:sp>
        </mc:Fallback>
      </mc:AlternateContent>
      <p:sp>
        <p:nvSpPr>
          <p:cNvPr id="12" name="文本框 11"/>
          <p:cNvSpPr txBox="1"/>
          <p:nvPr/>
        </p:nvSpPr>
        <p:spPr>
          <a:xfrm>
            <a:off x="6845940" y="2041965"/>
            <a:ext cx="4596119" cy="1538883"/>
          </a:xfrm>
          <a:prstGeom prst="rect">
            <a:avLst/>
          </a:prstGeom>
          <a:solidFill>
            <a:schemeClr val="accent4">
              <a:lumMod val="20000"/>
              <a:lumOff val="80000"/>
            </a:schemeClr>
          </a:solidFill>
        </p:spPr>
        <p:txBody>
          <a:bodyPr wrap="square" rtlCol="0">
            <a:spAutoFit/>
          </a:bodyPr>
          <a:lstStyle/>
          <a:p>
            <a:pPr algn="ctr">
              <a:spcBef>
                <a:spcPts val="600"/>
              </a:spcBef>
            </a:pPr>
            <a:r>
              <a:rPr lang="zh-CN" altLang="en-US" sz="2400" b="1" dirty="0">
                <a:solidFill>
                  <a:srgbClr val="C00000"/>
                </a:solidFill>
              </a:rPr>
              <a:t>求与公式逻辑等值的合取范式</a:t>
            </a:r>
            <a:endParaRPr lang="en-US" altLang="zh-CN" sz="2400" b="1" dirty="0">
              <a:solidFill>
                <a:srgbClr val="C00000"/>
              </a:solidFill>
            </a:endParaRPr>
          </a:p>
          <a:p>
            <a:pPr marL="285750" indent="-285750">
              <a:lnSpc>
                <a:spcPts val="2400"/>
              </a:lnSpc>
              <a:spcBef>
                <a:spcPts val="600"/>
              </a:spcBef>
              <a:buFont typeface="Arial" panose="020B0604020202020204" pitchFamily="34" charset="0"/>
              <a:buChar char="•"/>
            </a:pPr>
            <a:r>
              <a:rPr lang="zh-CN" altLang="en-US" sz="2400" b="1" dirty="0">
                <a:solidFill>
                  <a:srgbClr val="002060"/>
                </a:solidFill>
                <a:latin typeface="楷体" panose="02010609060101010101" pitchFamily="49" charset="-122"/>
                <a:ea typeface="楷体" panose="02010609060101010101" pitchFamily="49" charset="-122"/>
              </a:rPr>
              <a:t>也是先消除与、或、非之外的运算符</a:t>
            </a:r>
            <a:endParaRPr lang="zh-CN" altLang="en-US" sz="2400" b="1" dirty="0">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sz="2400" b="1" dirty="0">
                <a:solidFill>
                  <a:srgbClr val="002060"/>
                </a:solidFill>
                <a:latin typeface="楷体" panose="02010609060101010101" pitchFamily="49" charset="-122"/>
                <a:ea typeface="楷体" panose="02010609060101010101" pitchFamily="49" charset="-122"/>
              </a:rPr>
              <a:t>然后使用德摩尔根律和分配律</a:t>
            </a:r>
            <a:endParaRPr lang="zh-CN" altLang="en-US" sz="2400" b="1" dirty="0">
              <a:solidFill>
                <a:srgbClr val="002060"/>
              </a:solidFill>
              <a:latin typeface="楷体" panose="02010609060101010101" pitchFamily="49" charset="-122"/>
              <a:ea typeface="楷体" panose="02010609060101010101" pitchFamily="49" charset="-122"/>
            </a:endParaRPr>
          </a:p>
        </p:txBody>
      </p:sp>
      <p:grpSp>
        <p:nvGrpSpPr>
          <p:cNvPr id="35" name="组合 34"/>
          <p:cNvGrpSpPr/>
          <p:nvPr/>
        </p:nvGrpSpPr>
        <p:grpSpPr>
          <a:xfrm>
            <a:off x="510923" y="4858838"/>
            <a:ext cx="11170152" cy="1131528"/>
            <a:chOff x="499960" y="5308783"/>
            <a:chExt cx="11170152" cy="1131528"/>
          </a:xfrm>
        </p:grpSpPr>
        <p:sp>
          <p:nvSpPr>
            <p:cNvPr id="34" name="矩形: 圆角 33"/>
            <p:cNvSpPr/>
            <p:nvPr/>
          </p:nvSpPr>
          <p:spPr>
            <a:xfrm>
              <a:off x="499960" y="5308783"/>
              <a:ext cx="11170152" cy="113152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592213" y="5418436"/>
              <a:ext cx="11007573" cy="938915"/>
              <a:chOff x="592213" y="5439765"/>
              <a:chExt cx="11007573" cy="938915"/>
            </a:xfrm>
          </p:grpSpPr>
          <mc:AlternateContent xmlns:mc="http://schemas.openxmlformats.org/markup-compatibility/2006">
            <mc:Choice xmlns:a14="http://schemas.microsoft.com/office/drawing/2010/main" Requires="a14">
              <p:sp>
                <p:nvSpPr>
                  <p:cNvPr id="4" name="文本框 3"/>
                  <p:cNvSpPr txBox="1"/>
                  <p:nvPr/>
                </p:nvSpPr>
                <p:spPr>
                  <a:xfrm>
                    <a:off x="592213" y="5439765"/>
                    <a:ext cx="1473410" cy="369332"/>
                  </a:xfrm>
                  <a:prstGeom prst="rect">
                    <a:avLst/>
                  </a:prstGeom>
                  <a:solidFill>
                    <a:schemeClr val="accent6">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US" altLang="zh-CN" i="1" smtClean="0">
                                  <a:solidFill>
                                    <a:srgbClr val="002060"/>
                                  </a:solidFill>
                                  <a:latin typeface="Cambria Math" panose="02040503050406030204" pitchFamily="18" charset="0"/>
                                </a:rPr>
                              </m:ctrlPr>
                            </m:dPr>
                            <m:e>
                              <m:r>
                                <a:rPr lang="en-US" altLang="zh-CN" i="1" smtClean="0">
                                  <a:solidFill>
                                    <a:srgbClr val="002060"/>
                                  </a:solidFill>
                                  <a:latin typeface="Cambria Math" panose="02040503050406030204" pitchFamily="18" charset="0"/>
                                </a:rPr>
                                <m:t>𝑝</m:t>
                              </m:r>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𝑞</m:t>
                              </m:r>
                            </m:e>
                          </m:d>
                          <m:r>
                            <a:rPr lang="en-US" altLang="zh-CN" i="1" smtClean="0">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rPr>
                            <m:t>𝑟</m:t>
                          </m:r>
                        </m:oMath>
                      </m:oMathPara>
                    </a14:m>
                    <a:endParaRPr lang="zh-CN" altLang="en-US">
                      <a:solidFill>
                        <a:srgbClr val="002060"/>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a:off x="592213" y="5439765"/>
                    <a:ext cx="1473410" cy="369332"/>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2727675" y="5452123"/>
                    <a:ext cx="1551968" cy="369332"/>
                  </a:xfrm>
                  <a:prstGeom prst="rect">
                    <a:avLst/>
                  </a:prstGeom>
                  <a:solidFill>
                    <a:schemeClr val="accent6">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US" altLang="zh-CN" i="1" smtClean="0">
                                  <a:solidFill>
                                    <a:srgbClr val="002060"/>
                                  </a:solidFill>
                                  <a:latin typeface="Cambria Math" panose="02040503050406030204" pitchFamily="18" charset="0"/>
                                </a:rPr>
                              </m:ctrlPr>
                            </m:dPr>
                            <m:e>
                              <m:r>
                                <a:rPr lang="en-US" altLang="zh-CN" b="0"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𝑝</m:t>
                              </m:r>
                              <m:r>
                                <a:rPr lang="en-US" altLang="zh-CN" b="0"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𝑞</m:t>
                              </m:r>
                            </m:e>
                          </m:d>
                          <m:r>
                            <a:rPr lang="en-US" altLang="zh-CN" i="1" smtClean="0">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rPr>
                            <m:t>𝑟</m:t>
                          </m:r>
                        </m:oMath>
                      </m:oMathPara>
                    </a14:m>
                    <a:endParaRPr lang="zh-CN" altLang="en-US">
                      <a:solidFill>
                        <a:srgbClr val="002060"/>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2727675" y="5452123"/>
                    <a:ext cx="1551968" cy="36933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5061765" y="5452123"/>
                    <a:ext cx="1607555" cy="369332"/>
                  </a:xfrm>
                  <a:prstGeom prst="rect">
                    <a:avLst/>
                  </a:prstGeom>
                  <a:solidFill>
                    <a:schemeClr val="accent6">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solidFill>
                                <a:srgbClr val="002060"/>
                              </a:solidFill>
                              <a:latin typeface="Cambria Math" panose="02040503050406030204" pitchFamily="18" charset="0"/>
                            </a:rPr>
                            <m:t>¬</m:t>
                          </m:r>
                          <m:d>
                            <m:dPr>
                              <m:ctrlPr>
                                <a:rPr lang="en-US" altLang="zh-CN" i="1" smtClean="0">
                                  <a:solidFill>
                                    <a:srgbClr val="002060"/>
                                  </a:solidFill>
                                  <a:latin typeface="Cambria Math" panose="02040503050406030204" pitchFamily="18" charset="0"/>
                                </a:rPr>
                              </m:ctrlPr>
                            </m:dPr>
                            <m:e>
                              <m:r>
                                <a:rPr lang="en-US" altLang="zh-CN" b="0"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𝑝</m:t>
                              </m:r>
                              <m:r>
                                <a:rPr lang="en-US" altLang="zh-CN" b="0"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𝑞</m:t>
                              </m:r>
                            </m:e>
                          </m:d>
                          <m:r>
                            <a:rPr lang="en-US" altLang="zh-CN" b="0" i="1" smtClean="0">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rPr>
                            <m:t>𝑟</m:t>
                          </m:r>
                        </m:oMath>
                      </m:oMathPara>
                    </a14:m>
                    <a:endParaRPr lang="zh-CN" altLang="en-US">
                      <a:solidFill>
                        <a:srgbClr val="002060"/>
                      </a:solidFill>
                    </a:endParaRPr>
                  </a:p>
                </p:txBody>
              </p:sp>
            </mc:Choice>
            <mc:Fallback>
              <p:sp>
                <p:nvSpPr>
                  <p:cNvPr id="14" name="文本框 13"/>
                  <p:cNvSpPr txBox="1">
                    <a:spLocks noRot="1" noChangeAspect="1" noMove="1" noResize="1" noEditPoints="1" noAdjustHandles="1" noChangeArrowheads="1" noChangeShapeType="1" noTextEdit="1"/>
                  </p:cNvSpPr>
                  <p:nvPr/>
                </p:nvSpPr>
                <p:spPr>
                  <a:xfrm>
                    <a:off x="5061765" y="5452123"/>
                    <a:ext cx="1607555" cy="369332"/>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7451442" y="5459384"/>
                    <a:ext cx="1607555" cy="369332"/>
                  </a:xfrm>
                  <a:prstGeom prst="rect">
                    <a:avLst/>
                  </a:prstGeom>
                  <a:solidFill>
                    <a:schemeClr val="accent6">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US" altLang="zh-CN" i="1" smtClean="0">
                                  <a:solidFill>
                                    <a:srgbClr val="002060"/>
                                  </a:solidFill>
                                  <a:latin typeface="Cambria Math" panose="02040503050406030204" pitchFamily="18" charset="0"/>
                                </a:rPr>
                              </m:ctrlPr>
                            </m:dPr>
                            <m:e>
                              <m:r>
                                <a:rPr lang="en-US" altLang="zh-CN" i="1" smtClean="0">
                                  <a:solidFill>
                                    <a:srgbClr val="002060"/>
                                  </a:solidFill>
                                  <a:latin typeface="Cambria Math" panose="02040503050406030204" pitchFamily="18" charset="0"/>
                                </a:rPr>
                                <m:t>𝑝</m:t>
                              </m:r>
                              <m:r>
                                <a:rPr lang="en-US" altLang="zh-CN" b="0"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𝑞</m:t>
                              </m:r>
                            </m:e>
                          </m:d>
                          <m:r>
                            <a:rPr lang="en-US" altLang="zh-CN" b="0" i="1" smtClean="0">
                              <a:solidFill>
                                <a:srgbClr val="002060"/>
                              </a:solidFill>
                              <a:latin typeface="Cambria Math" panose="02040503050406030204" pitchFamily="18" charset="0"/>
                            </a:rPr>
                            <m:t>∨</m:t>
                          </m:r>
                          <m:r>
                            <a:rPr lang="en-US" altLang="zh-CN" i="1">
                              <a:solidFill>
                                <a:srgbClr val="002060"/>
                              </a:solidFill>
                              <a:latin typeface="Cambria Math" panose="02040503050406030204" pitchFamily="18" charset="0"/>
                            </a:rPr>
                            <m:t>𝑟</m:t>
                          </m:r>
                        </m:oMath>
                      </m:oMathPara>
                    </a14:m>
                    <a:endParaRPr lang="zh-CN" altLang="en-US">
                      <a:solidFill>
                        <a:srgbClr val="002060"/>
                      </a:solidFill>
                    </a:endParaRPr>
                  </a:p>
                </p:txBody>
              </p:sp>
            </mc:Choice>
            <mc:Fallback>
              <p:sp>
                <p:nvSpPr>
                  <p:cNvPr id="15" name="文本框 14"/>
                  <p:cNvSpPr txBox="1">
                    <a:spLocks noRot="1" noChangeAspect="1" noMove="1" noResize="1" noEditPoints="1" noAdjustHandles="1" noChangeArrowheads="1" noChangeShapeType="1" noTextEdit="1"/>
                  </p:cNvSpPr>
                  <p:nvPr/>
                </p:nvSpPr>
                <p:spPr>
                  <a:xfrm>
                    <a:off x="7451442" y="5459384"/>
                    <a:ext cx="1607555" cy="369332"/>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9665462" y="5459384"/>
                    <a:ext cx="1934324" cy="369332"/>
                  </a:xfrm>
                  <a:prstGeom prst="rect">
                    <a:avLst/>
                  </a:prstGeom>
                  <a:solidFill>
                    <a:schemeClr val="accent6">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US" altLang="zh-CN" i="1" smtClean="0">
                                  <a:solidFill>
                                    <a:srgbClr val="002060"/>
                                  </a:solidFill>
                                  <a:latin typeface="Cambria Math" panose="02040503050406030204" pitchFamily="18" charset="0"/>
                                </a:rPr>
                              </m:ctrlPr>
                            </m:dPr>
                            <m:e>
                              <m:r>
                                <a:rPr lang="en-US" altLang="zh-CN" i="1" smtClean="0">
                                  <a:solidFill>
                                    <a:srgbClr val="002060"/>
                                  </a:solidFill>
                                  <a:latin typeface="Cambria Math" panose="02040503050406030204" pitchFamily="18" charset="0"/>
                                </a:rPr>
                                <m:t>𝑝</m:t>
                              </m:r>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𝑟</m:t>
                              </m:r>
                              <m:r>
                                <a:rPr lang="en-US" altLang="zh-CN" b="0"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𝑞</m:t>
                              </m:r>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𝑟</m:t>
                              </m:r>
                            </m:e>
                          </m:d>
                        </m:oMath>
                      </m:oMathPara>
                    </a14:m>
                    <a:endParaRPr lang="zh-CN" altLang="en-US">
                      <a:solidFill>
                        <a:srgbClr val="002060"/>
                      </a:solidFill>
                    </a:endParaRPr>
                  </a:p>
                </p:txBody>
              </p:sp>
            </mc:Choice>
            <mc:Fallback>
              <p:sp>
                <p:nvSpPr>
                  <p:cNvPr id="16" name="文本框 15"/>
                  <p:cNvSpPr txBox="1">
                    <a:spLocks noRot="1" noChangeAspect="1" noMove="1" noResize="1" noEditPoints="1" noAdjustHandles="1" noChangeArrowheads="1" noChangeShapeType="1" noTextEdit="1"/>
                  </p:cNvSpPr>
                  <p:nvPr/>
                </p:nvSpPr>
                <p:spPr>
                  <a:xfrm>
                    <a:off x="9665462" y="5459384"/>
                    <a:ext cx="1934324" cy="369332"/>
                  </a:xfrm>
                  <a:prstGeom prst="rect">
                    <a:avLst/>
                  </a:prstGeom>
                  <a:blipFill rotWithShape="1">
                    <a:blip r:embed="rId6"/>
                  </a:blipFill>
                </p:spPr>
                <p:txBody>
                  <a:bodyPr/>
                  <a:lstStyle/>
                  <a:p>
                    <a:r>
                      <a:rPr lang="zh-CN" altLang="en-US">
                        <a:noFill/>
                      </a:rPr>
                      <a:t> </a:t>
                    </a:r>
                  </a:p>
                </p:txBody>
              </p:sp>
            </mc:Fallback>
          </mc:AlternateContent>
          <p:sp>
            <p:nvSpPr>
              <p:cNvPr id="6" name="箭头: 右 5"/>
              <p:cNvSpPr/>
              <p:nvPr/>
            </p:nvSpPr>
            <p:spPr>
              <a:xfrm>
                <a:off x="2065623" y="5603839"/>
                <a:ext cx="662052" cy="6590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p:cNvSpPr/>
              <p:nvPr/>
            </p:nvSpPr>
            <p:spPr>
              <a:xfrm>
                <a:off x="4279643" y="5611397"/>
                <a:ext cx="782122" cy="6590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p:cNvSpPr/>
              <p:nvPr/>
            </p:nvSpPr>
            <p:spPr>
              <a:xfrm>
                <a:off x="6672640" y="5591481"/>
                <a:ext cx="778801" cy="78258"/>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p:cNvSpPr/>
              <p:nvPr/>
            </p:nvSpPr>
            <p:spPr>
              <a:xfrm>
                <a:off x="9058997" y="5603839"/>
                <a:ext cx="606465" cy="6590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690818" y="5828716"/>
                <a:ext cx="1357182" cy="276999"/>
              </a:xfrm>
              <a:prstGeom prst="rect">
                <a:avLst/>
              </a:prstGeom>
              <a:solidFill>
                <a:schemeClr val="accent4">
                  <a:lumMod val="20000"/>
                  <a:lumOff val="80000"/>
                </a:schemeClr>
              </a:solidFill>
            </p:spPr>
            <p:txBody>
              <a:bodyPr wrap="square" tIns="0" bIns="0" rtlCol="0">
                <a:spAutoFit/>
              </a:bodyPr>
              <a:lstStyle/>
              <a:p>
                <a:pPr algn="ctr"/>
                <a:r>
                  <a:rPr lang="zh-CN" altLang="en-US" b="1">
                    <a:solidFill>
                      <a:srgbClr val="C00000"/>
                    </a:solidFill>
                    <a:latin typeface="楷体" panose="02010609060101010101" pitchFamily="49" charset="-122"/>
                    <a:ea typeface="楷体" panose="02010609060101010101" pitchFamily="49" charset="-122"/>
                  </a:rPr>
                  <a:t>蕴涵等值式</a:t>
                </a:r>
                <a:endParaRPr lang="zh-CN" altLang="en-US" b="1">
                  <a:solidFill>
                    <a:srgbClr val="C00000"/>
                  </a:solidFill>
                  <a:latin typeface="楷体" panose="02010609060101010101" pitchFamily="49" charset="-122"/>
                  <a:ea typeface="楷体" panose="02010609060101010101" pitchFamily="49" charset="-122"/>
                </a:endParaRPr>
              </a:p>
            </p:txBody>
          </p:sp>
          <p:sp>
            <p:nvSpPr>
              <p:cNvPr id="22" name="文本框 21"/>
              <p:cNvSpPr txBox="1"/>
              <p:nvPr/>
            </p:nvSpPr>
            <p:spPr>
              <a:xfrm>
                <a:off x="3992113" y="5828716"/>
                <a:ext cx="1357182" cy="276999"/>
              </a:xfrm>
              <a:prstGeom prst="rect">
                <a:avLst/>
              </a:prstGeom>
              <a:solidFill>
                <a:schemeClr val="accent4">
                  <a:lumMod val="20000"/>
                  <a:lumOff val="80000"/>
                </a:schemeClr>
              </a:solidFill>
            </p:spPr>
            <p:txBody>
              <a:bodyPr wrap="square" tIns="0" bIns="0" rtlCol="0">
                <a:spAutoFit/>
              </a:bodyPr>
              <a:lstStyle/>
              <a:p>
                <a:pPr algn="ctr"/>
                <a:r>
                  <a:rPr lang="zh-CN" altLang="en-US" b="1">
                    <a:solidFill>
                      <a:srgbClr val="C00000"/>
                    </a:solidFill>
                    <a:latin typeface="楷体" panose="02010609060101010101" pitchFamily="49" charset="-122"/>
                    <a:ea typeface="楷体" panose="02010609060101010101" pitchFamily="49" charset="-122"/>
                  </a:rPr>
                  <a:t>蕴涵等值式</a:t>
                </a:r>
                <a:endParaRPr lang="zh-CN" altLang="en-US" b="1">
                  <a:solidFill>
                    <a:srgbClr val="C00000"/>
                  </a:solidFill>
                  <a:latin typeface="楷体" panose="02010609060101010101" pitchFamily="49" charset="-122"/>
                  <a:ea typeface="楷体" panose="02010609060101010101" pitchFamily="49" charset="-122"/>
                </a:endParaRPr>
              </a:p>
            </p:txBody>
          </p:sp>
          <p:sp>
            <p:nvSpPr>
              <p:cNvPr id="23" name="文本框 22"/>
              <p:cNvSpPr txBox="1"/>
              <p:nvPr/>
            </p:nvSpPr>
            <p:spPr>
              <a:xfrm>
                <a:off x="6145948" y="5824682"/>
                <a:ext cx="1608109" cy="553998"/>
              </a:xfrm>
              <a:prstGeom prst="rect">
                <a:avLst/>
              </a:prstGeom>
              <a:solidFill>
                <a:schemeClr val="accent4">
                  <a:lumMod val="20000"/>
                  <a:lumOff val="80000"/>
                </a:schemeClr>
              </a:solidFill>
            </p:spPr>
            <p:txBody>
              <a:bodyPr wrap="square" tIns="0" bIns="0" rtlCol="0">
                <a:spAutoFit/>
              </a:bodyPr>
              <a:lstStyle/>
              <a:p>
                <a:pPr algn="ctr"/>
                <a:r>
                  <a:rPr lang="zh-CN" altLang="en-US" b="1">
                    <a:solidFill>
                      <a:srgbClr val="C00000"/>
                    </a:solidFill>
                    <a:latin typeface="楷体" panose="02010609060101010101" pitchFamily="49" charset="-122"/>
                    <a:ea typeface="楷体" panose="02010609060101010101" pitchFamily="49" charset="-122"/>
                  </a:rPr>
                  <a:t>蕴德摩尔根律双重否定律</a:t>
                </a:r>
                <a:endParaRPr lang="zh-CN" altLang="en-US" b="1">
                  <a:solidFill>
                    <a:srgbClr val="C00000"/>
                  </a:solidFill>
                  <a:latin typeface="楷体" panose="02010609060101010101" pitchFamily="49" charset="-122"/>
                  <a:ea typeface="楷体" panose="02010609060101010101" pitchFamily="49" charset="-122"/>
                </a:endParaRPr>
              </a:p>
            </p:txBody>
          </p:sp>
          <p:sp>
            <p:nvSpPr>
              <p:cNvPr id="24" name="文本框 23"/>
              <p:cNvSpPr txBox="1"/>
              <p:nvPr/>
            </p:nvSpPr>
            <p:spPr>
              <a:xfrm>
                <a:off x="8952522" y="5834671"/>
                <a:ext cx="888597" cy="276999"/>
              </a:xfrm>
              <a:prstGeom prst="rect">
                <a:avLst/>
              </a:prstGeom>
              <a:solidFill>
                <a:schemeClr val="accent4">
                  <a:lumMod val="20000"/>
                  <a:lumOff val="80000"/>
                </a:schemeClr>
              </a:solidFill>
            </p:spPr>
            <p:txBody>
              <a:bodyPr wrap="square" tIns="0" bIns="0" rtlCol="0">
                <a:spAutoFit/>
              </a:bodyPr>
              <a:lstStyle/>
              <a:p>
                <a:pPr algn="ctr"/>
                <a:r>
                  <a:rPr lang="zh-CN" altLang="en-US" b="1">
                    <a:solidFill>
                      <a:srgbClr val="C00000"/>
                    </a:solidFill>
                    <a:latin typeface="楷体" panose="02010609060101010101" pitchFamily="49" charset="-122"/>
                    <a:ea typeface="楷体" panose="02010609060101010101" pitchFamily="49" charset="-122"/>
                  </a:rPr>
                  <a:t>分配律</a:t>
                </a:r>
                <a:endParaRPr lang="zh-CN" altLang="en-US" b="1">
                  <a:solidFill>
                    <a:srgbClr val="C00000"/>
                  </a:solidFill>
                  <a:latin typeface="楷体" panose="02010609060101010101" pitchFamily="49" charset="-122"/>
                  <a:ea typeface="楷体" panose="02010609060101010101" pitchFamily="49" charset="-122"/>
                </a:endParaRPr>
              </a:p>
            </p:txBody>
          </p:sp>
          <p:sp>
            <p:nvSpPr>
              <p:cNvPr id="25" name="文本框 24"/>
              <p:cNvSpPr txBox="1"/>
              <p:nvPr/>
            </p:nvSpPr>
            <p:spPr>
              <a:xfrm>
                <a:off x="7924824" y="6043278"/>
                <a:ext cx="888597" cy="246221"/>
              </a:xfrm>
              <a:prstGeom prst="rect">
                <a:avLst/>
              </a:prstGeom>
              <a:solidFill>
                <a:schemeClr val="accent5">
                  <a:lumMod val="20000"/>
                  <a:lumOff val="80000"/>
                </a:schemeClr>
              </a:solidFill>
            </p:spPr>
            <p:txBody>
              <a:bodyPr wrap="square" lIns="0" tIns="0" rIns="0" bIns="0" rtlCol="0">
                <a:spAutoFit/>
              </a:bodyPr>
              <a:lstStyle/>
              <a:p>
                <a:pPr algn="ctr"/>
                <a:r>
                  <a:rPr lang="zh-CN" altLang="en-US" sz="1600"/>
                  <a:t>析取范式</a:t>
                </a:r>
                <a:endParaRPr lang="zh-CN" altLang="en-US" sz="1600"/>
              </a:p>
            </p:txBody>
          </p:sp>
          <p:sp>
            <p:nvSpPr>
              <p:cNvPr id="26" name="文本框 25"/>
              <p:cNvSpPr txBox="1"/>
              <p:nvPr/>
            </p:nvSpPr>
            <p:spPr>
              <a:xfrm>
                <a:off x="10188325" y="6037805"/>
                <a:ext cx="888597" cy="246221"/>
              </a:xfrm>
              <a:prstGeom prst="rect">
                <a:avLst/>
              </a:prstGeom>
              <a:solidFill>
                <a:schemeClr val="accent5">
                  <a:lumMod val="20000"/>
                  <a:lumOff val="80000"/>
                </a:schemeClr>
              </a:solidFill>
            </p:spPr>
            <p:txBody>
              <a:bodyPr wrap="square" lIns="0" tIns="0" rIns="0" bIns="0" rtlCol="0">
                <a:spAutoFit/>
              </a:bodyPr>
              <a:lstStyle/>
              <a:p>
                <a:pPr algn="ctr"/>
                <a:r>
                  <a:rPr lang="zh-CN" altLang="en-US" sz="1600"/>
                  <a:t>合取范式</a:t>
                </a:r>
                <a:endParaRPr lang="zh-CN" altLang="en-US" sz="1600"/>
              </a:p>
            </p:txBody>
          </p:sp>
          <p:sp>
            <p:nvSpPr>
              <p:cNvPr id="27" name="箭头: 上 26"/>
              <p:cNvSpPr/>
              <p:nvPr/>
            </p:nvSpPr>
            <p:spPr>
              <a:xfrm>
                <a:off x="2323690" y="5689358"/>
                <a:ext cx="45719" cy="1197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上 27"/>
              <p:cNvSpPr/>
              <p:nvPr/>
            </p:nvSpPr>
            <p:spPr>
              <a:xfrm>
                <a:off x="4670704" y="5684558"/>
                <a:ext cx="45719" cy="1197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上 28"/>
              <p:cNvSpPr/>
              <p:nvPr/>
            </p:nvSpPr>
            <p:spPr>
              <a:xfrm>
                <a:off x="7039180" y="5684557"/>
                <a:ext cx="45719" cy="1197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上 29"/>
              <p:cNvSpPr/>
              <p:nvPr/>
            </p:nvSpPr>
            <p:spPr>
              <a:xfrm>
                <a:off x="9339370" y="5677297"/>
                <a:ext cx="45719" cy="1197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上 30"/>
              <p:cNvSpPr/>
              <p:nvPr/>
            </p:nvSpPr>
            <p:spPr>
              <a:xfrm>
                <a:off x="8360522" y="5828716"/>
                <a:ext cx="55120" cy="2090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上 31"/>
              <p:cNvSpPr/>
              <p:nvPr/>
            </p:nvSpPr>
            <p:spPr>
              <a:xfrm>
                <a:off x="10637772" y="5821455"/>
                <a:ext cx="55120" cy="2090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析取范式与合取范式</a:t>
            </a:r>
            <a:endParaRPr lang="zh-CN" altLang="en-US" sz="1400">
              <a:latin typeface="楷体" panose="02010609060101010101" pitchFamily="49" charset="-122"/>
              <a:ea typeface="楷体" panose="02010609060101010101" pitchFamily="49" charset="-122"/>
            </a:endParaRP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endParaRPr lang="zh-CN" altLang="en-US">
              <a:latin typeface="楷体" panose="02010609060101010101" pitchFamily="49" charset="-122"/>
              <a:ea typeface="楷体" panose="02010609060101010101" pitchFamily="49" charset="-122"/>
            </a:endParaRP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第五讲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命题逻辑公式的范式</a:t>
            </a:r>
            <a:endParaRPr lang="zh-CN" altLang="en-US">
              <a:latin typeface="楷体" panose="02010609060101010101" pitchFamily="49" charset="-122"/>
              <a:ea typeface="楷体" panose="02010609060101010101" pitchFamily="49" charset="-122"/>
            </a:endParaRP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使用等值演算求与公式逻辑等值的范式举例</a:t>
            </a:r>
            <a:endParaRPr lang="zh-CN" altLang="en-US"/>
          </a:p>
        </p:txBody>
      </p:sp>
      <p:pic>
        <p:nvPicPr>
          <p:cNvPr id="2" name="图片 1"/>
          <p:cNvPicPr>
            <a:picLocks noChangeAspect="1"/>
          </p:cNvPicPr>
          <p:nvPr/>
        </p:nvPicPr>
        <p:blipFill>
          <a:blip r:embed="rId1"/>
          <a:stretch>
            <a:fillRect/>
          </a:stretch>
        </p:blipFill>
        <p:spPr>
          <a:xfrm>
            <a:off x="453911" y="2160887"/>
            <a:ext cx="11442060" cy="226356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8526</Words>
  <Application>WPS 演示</Application>
  <PresentationFormat>宽屏</PresentationFormat>
  <Paragraphs>1500</Paragraphs>
  <Slides>32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Arial</vt:lpstr>
      <vt:lpstr>宋体</vt:lpstr>
      <vt:lpstr>Wingdings</vt:lpstr>
      <vt:lpstr>楷体</vt:lpstr>
      <vt:lpstr>仿宋</vt:lpstr>
      <vt:lpstr>黑体</vt:lpstr>
      <vt:lpstr>Cambria Math</vt:lpstr>
      <vt:lpstr>Consolas</vt:lpstr>
      <vt:lpstr>等线</vt:lpstr>
      <vt:lpstr>微软雅黑</vt:lpstr>
      <vt:lpstr>Arial Unicode MS</vt:lpstr>
      <vt:lpstr>等线 Light</vt:lpstr>
      <vt:lpstr>Calibri</vt:lpstr>
      <vt:lpstr>华文新魏</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201</cp:lastModifiedBy>
  <cp:revision>94</cp:revision>
  <dcterms:created xsi:type="dcterms:W3CDTF">2022-01-01T06:39:00Z</dcterms:created>
  <dcterms:modified xsi:type="dcterms:W3CDTF">2022-02-24T03:54:04Z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4C8920D3B45F4FE384866127E8B694A3</vt:lpwstr>
  </property>
  <property fmtid="{D5CDD505-2E9C-101B-9397-08002B2CF9AE}" pid="3" name="KSOProductBuildVer">
    <vt:lpwstr>2052-11.1.0.11115</vt:lpwstr>
  </property>
</Properties>
</file>