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81" r:id="rId5"/>
    <p:sldId id="282" r:id="rId6"/>
    <p:sldId id="284" r:id="rId7"/>
    <p:sldId id="261" r:id="rId8"/>
    <p:sldId id="285" r:id="rId9"/>
    <p:sldId id="286" r:id="rId10"/>
    <p:sldId id="288" r:id="rId11"/>
    <p:sldId id="292" r:id="rId12"/>
    <p:sldId id="289" r:id="rId13"/>
    <p:sldId id="287" r:id="rId14"/>
    <p:sldId id="283" r:id="rId15"/>
    <p:sldId id="294" r:id="rId16"/>
    <p:sldId id="304" r:id="rId17"/>
    <p:sldId id="296" r:id="rId18"/>
    <p:sldId id="297" r:id="rId19"/>
    <p:sldId id="293" r:id="rId20"/>
    <p:sldId id="299" r:id="rId21"/>
    <p:sldId id="301" r:id="rId22"/>
    <p:sldId id="305" r:id="rId23"/>
    <p:sldId id="302" r:id="rId24"/>
    <p:sldId id="300" r:id="rId25"/>
    <p:sldId id="303" r:id="rId26"/>
    <p:sldId id="298" r:id="rId27"/>
    <p:sldId id="260" r:id="rId28"/>
    <p:sldId id="280" r:id="rId29"/>
    <p:sldId id="2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FE5"/>
    <a:srgbClr val="3008DC"/>
    <a:srgbClr val="EBF1E9"/>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7" y="365"/>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F4151-0851-4685-8CA6-2FD9F70F5E39}" type="datetimeFigureOut">
              <a:rPr lang="zh-CN" altLang="en-US" smtClean="0"/>
              <a:t>2022/3/2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C926B-3B46-4346-824C-C02C435B1759}" type="slidenum">
              <a:rPr lang="zh-CN" altLang="en-US" smtClean="0"/>
              <a:t>‹#›</a:t>
            </a:fld>
            <a:endParaRPr lang="zh-CN" altLang="en-US"/>
          </a:p>
        </p:txBody>
      </p:sp>
    </p:spTree>
    <p:extLst>
      <p:ext uri="{BB962C8B-B14F-4D97-AF65-F5344CB8AC3E}">
        <p14:creationId xmlns:p14="http://schemas.microsoft.com/office/powerpoint/2010/main" val="298150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95C926B-3B46-4346-824C-C02C435B1759}" type="slidenum">
              <a:rPr lang="zh-CN" altLang="en-US" smtClean="0"/>
              <a:t>29</a:t>
            </a:fld>
            <a:endParaRPr lang="zh-CN" altLang="en-US"/>
          </a:p>
        </p:txBody>
      </p:sp>
    </p:spTree>
    <p:extLst>
      <p:ext uri="{BB962C8B-B14F-4D97-AF65-F5344CB8AC3E}">
        <p14:creationId xmlns:p14="http://schemas.microsoft.com/office/powerpoint/2010/main" val="332799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2022/3/2</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2022/3/2</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32.png"/><Relationship Id="rId1" Type="http://schemas.openxmlformats.org/officeDocument/2006/relationships/slideLayout" Target="../slideLayouts/slideLayout1.xml"/><Relationship Id="rId11" Type="http://schemas.openxmlformats.org/officeDocument/2006/relationships/image" Target="../media/image55.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100.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5.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33.png"/><Relationship Id="rId2" Type="http://schemas.openxmlformats.org/officeDocument/2006/relationships/image" Target="../media/image123.png"/><Relationship Id="rId1" Type="http://schemas.openxmlformats.org/officeDocument/2006/relationships/slideLayout" Target="../slideLayouts/slideLayout1.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0" Type="http://schemas.openxmlformats.org/officeDocument/2006/relationships/image" Target="../media/image131.png"/><Relationship Id="rId4" Type="http://schemas.openxmlformats.org/officeDocument/2006/relationships/image" Target="../media/image125.png"/><Relationship Id="rId9" Type="http://schemas.openxmlformats.org/officeDocument/2006/relationships/image" Target="../media/image130.png"/></Relationships>
</file>

<file path=ppt/slides/_rels/slide2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第六讲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命题逻辑的推理理论</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dirty="0">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1</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自然推理系统</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自然推理系统的论证</a:t>
            </a:r>
          </a:p>
        </p:txBody>
      </p:sp>
      <p:sp>
        <p:nvSpPr>
          <p:cNvPr id="2" name="文本框 1">
            <a:extLst>
              <a:ext uri="{FF2B5EF4-FFF2-40B4-BE49-F238E27FC236}">
                <a16:creationId xmlns:a16="http://schemas.microsoft.com/office/drawing/2014/main" id="{FA254C1E-DA25-4CB8-9063-901F3E63D4CC}"/>
              </a:ext>
            </a:extLst>
          </p:cNvPr>
          <p:cNvSpPr txBox="1"/>
          <p:nvPr/>
        </p:nvSpPr>
        <p:spPr>
          <a:xfrm>
            <a:off x="440756" y="1096175"/>
            <a:ext cx="8926910" cy="400110"/>
          </a:xfrm>
          <a:prstGeom prst="rect">
            <a:avLst/>
          </a:prstGeom>
          <a:solidFill>
            <a:schemeClr val="accent5">
              <a:lumMod val="20000"/>
              <a:lumOff val="80000"/>
            </a:schemeClr>
          </a:solidFill>
        </p:spPr>
        <p:txBody>
          <a:bodyPr wrap="square" rtlCol="0">
            <a:spAutoFit/>
          </a:bodyPr>
          <a:lstStyle/>
          <a:p>
            <a:r>
              <a:rPr lang="zh-CN" altLang="en-US" sz="2000" b="1">
                <a:solidFill>
                  <a:srgbClr val="002060"/>
                </a:solidFill>
              </a:rPr>
              <a:t>从形式系统的角度，有效的推理就是存在论证</a:t>
            </a:r>
            <a:r>
              <a:rPr lang="en-US" altLang="zh-CN" sz="2000" b="1">
                <a:solidFill>
                  <a:srgbClr val="002060"/>
                </a:solidFill>
                <a:latin typeface="Arial" panose="020B0604020202020204" pitchFamily="34" charset="0"/>
                <a:cs typeface="Arial" panose="020B0604020202020204" pitchFamily="34" charset="0"/>
              </a:rPr>
              <a:t>(</a:t>
            </a:r>
            <a:r>
              <a:rPr lang="en-US" altLang="zh-CN" sz="2000">
                <a:solidFill>
                  <a:srgbClr val="002060"/>
                </a:solidFill>
                <a:latin typeface="Arial" panose="020B0604020202020204" pitchFamily="34" charset="0"/>
                <a:cs typeface="Arial" panose="020B0604020202020204" pitchFamily="34" charset="0"/>
              </a:rPr>
              <a:t>argument</a:t>
            </a:r>
            <a:r>
              <a:rPr lang="en-US" altLang="zh-CN" sz="2000" b="1">
                <a:solidFill>
                  <a:srgbClr val="002060"/>
                </a:solidFill>
                <a:latin typeface="Arial" panose="020B0604020202020204" pitchFamily="34" charset="0"/>
                <a:cs typeface="Arial" panose="020B0604020202020204" pitchFamily="34" charset="0"/>
              </a:rPr>
              <a:t>)(</a:t>
            </a:r>
            <a:r>
              <a:rPr lang="zh-CN" altLang="en-US" sz="2000" b="1">
                <a:solidFill>
                  <a:srgbClr val="002060"/>
                </a:solidFill>
                <a:latin typeface="Arial" panose="020B0604020202020204" pitchFamily="34" charset="0"/>
                <a:cs typeface="Arial" panose="020B0604020202020204" pitchFamily="34" charset="0"/>
              </a:rPr>
              <a:t>或证明</a:t>
            </a:r>
            <a:r>
              <a:rPr lang="en-US" altLang="zh-CN" sz="2000">
                <a:solidFill>
                  <a:srgbClr val="002060"/>
                </a:solidFill>
                <a:latin typeface="Arial" panose="020B0604020202020204" pitchFamily="34" charset="0"/>
                <a:cs typeface="Arial" panose="020B0604020202020204" pitchFamily="34" charset="0"/>
              </a:rPr>
              <a:t>proof</a:t>
            </a:r>
            <a:r>
              <a:rPr lang="en-US" altLang="zh-CN" sz="2000" b="1">
                <a:solidFill>
                  <a:srgbClr val="002060"/>
                </a:solidFill>
                <a:latin typeface="Arial" panose="020B0604020202020204" pitchFamily="34" charset="0"/>
                <a:cs typeface="Arial" panose="020B0604020202020204" pitchFamily="34" charset="0"/>
              </a:rPr>
              <a:t>)</a:t>
            </a:r>
            <a:r>
              <a:rPr lang="zh-CN" altLang="en-US" sz="2000" b="1">
                <a:solidFill>
                  <a:srgbClr val="002060"/>
                </a:solidFill>
              </a:rPr>
              <a:t>的推理</a:t>
            </a:r>
          </a:p>
        </p:txBody>
      </p:sp>
      <p:sp>
        <p:nvSpPr>
          <p:cNvPr id="11" name="矩形: 圆角 10">
            <a:extLst>
              <a:ext uri="{FF2B5EF4-FFF2-40B4-BE49-F238E27FC236}">
                <a16:creationId xmlns:a16="http://schemas.microsoft.com/office/drawing/2014/main" id="{2F08418B-C5B0-467F-9BF3-2A5B41442318}"/>
              </a:ext>
            </a:extLst>
          </p:cNvPr>
          <p:cNvSpPr/>
          <p:nvPr/>
        </p:nvSpPr>
        <p:spPr>
          <a:xfrm>
            <a:off x="440755" y="1810838"/>
            <a:ext cx="4144401"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什么是自然推理系统的论证？</a:t>
            </a:r>
            <a:endParaRPr lang="zh-CN" altLang="en-US" sz="2400" b="1" dirty="0">
              <a:solidFill>
                <a:schemeClr val="accent2">
                  <a:lumMod val="50000"/>
                </a:schemeClr>
              </a:solidFill>
            </a:endParaRPr>
          </a:p>
        </p:txBody>
      </p:sp>
      <p:pic>
        <p:nvPicPr>
          <p:cNvPr id="13" name="图片 12">
            <a:extLst>
              <a:ext uri="{FF2B5EF4-FFF2-40B4-BE49-F238E27FC236}">
                <a16:creationId xmlns:a16="http://schemas.microsoft.com/office/drawing/2014/main" id="{F13E7062-CAF0-4188-A3BB-7D4F865C9ED3}"/>
              </a:ext>
            </a:extLst>
          </p:cNvPr>
          <p:cNvPicPr>
            <a:picLocks noChangeAspect="1"/>
          </p:cNvPicPr>
          <p:nvPr/>
        </p:nvPicPr>
        <p:blipFill>
          <a:blip r:embed="rId2"/>
          <a:stretch>
            <a:fillRect/>
          </a:stretch>
        </p:blipFill>
        <p:spPr>
          <a:xfrm>
            <a:off x="440755" y="2434974"/>
            <a:ext cx="8138983" cy="3724202"/>
          </a:xfrm>
          <a:prstGeom prst="rect">
            <a:avLst/>
          </a:prstGeom>
        </p:spPr>
      </p:pic>
      <p:grpSp>
        <p:nvGrpSpPr>
          <p:cNvPr id="3" name="组合 2">
            <a:extLst>
              <a:ext uri="{FF2B5EF4-FFF2-40B4-BE49-F238E27FC236}">
                <a16:creationId xmlns:a16="http://schemas.microsoft.com/office/drawing/2014/main" id="{51CE4EE7-7217-490F-8F56-99D5E6004808}"/>
              </a:ext>
            </a:extLst>
          </p:cNvPr>
          <p:cNvGrpSpPr/>
          <p:nvPr/>
        </p:nvGrpSpPr>
        <p:grpSpPr>
          <a:xfrm>
            <a:off x="7731231" y="1939317"/>
            <a:ext cx="4272978" cy="2472384"/>
            <a:chOff x="7731231" y="1939317"/>
            <a:chExt cx="4272978" cy="2472384"/>
          </a:xfrm>
        </p:grpSpPr>
        <p:pic>
          <p:nvPicPr>
            <p:cNvPr id="14" name="图片 13">
              <a:extLst>
                <a:ext uri="{FF2B5EF4-FFF2-40B4-BE49-F238E27FC236}">
                  <a16:creationId xmlns:a16="http://schemas.microsoft.com/office/drawing/2014/main" id="{2EAC9710-392B-49F0-855D-0DF703658095}"/>
                </a:ext>
              </a:extLst>
            </p:cNvPr>
            <p:cNvPicPr>
              <a:picLocks noChangeAspect="1"/>
            </p:cNvPicPr>
            <p:nvPr/>
          </p:nvPicPr>
          <p:blipFill>
            <a:blip r:embed="rId3"/>
            <a:stretch>
              <a:fillRect/>
            </a:stretch>
          </p:blipFill>
          <p:spPr>
            <a:xfrm>
              <a:off x="7731231" y="2305323"/>
              <a:ext cx="4272978" cy="2106378"/>
            </a:xfrm>
            <a:prstGeom prst="rect">
              <a:avLst/>
            </a:prstGeom>
          </p:spPr>
        </p:pic>
        <p:pic>
          <p:nvPicPr>
            <p:cNvPr id="16" name="图片 15">
              <a:extLst>
                <a:ext uri="{FF2B5EF4-FFF2-40B4-BE49-F238E27FC236}">
                  <a16:creationId xmlns:a16="http://schemas.microsoft.com/office/drawing/2014/main" id="{D13F1F75-BAEC-4E8A-8030-C103C06C87B0}"/>
                </a:ext>
              </a:extLst>
            </p:cNvPr>
            <p:cNvPicPr>
              <a:picLocks noChangeAspect="1"/>
            </p:cNvPicPr>
            <p:nvPr/>
          </p:nvPicPr>
          <p:blipFill>
            <a:blip r:embed="rId4"/>
            <a:stretch>
              <a:fillRect/>
            </a:stretch>
          </p:blipFill>
          <p:spPr>
            <a:xfrm>
              <a:off x="8316273" y="1939317"/>
              <a:ext cx="3471691" cy="322342"/>
            </a:xfrm>
            <a:prstGeom prst="rect">
              <a:avLst/>
            </a:prstGeom>
          </p:spPr>
        </p:pic>
      </p:grpSp>
      <p:sp>
        <p:nvSpPr>
          <p:cNvPr id="19" name="文本框 18">
            <a:extLst>
              <a:ext uri="{FF2B5EF4-FFF2-40B4-BE49-F238E27FC236}">
                <a16:creationId xmlns:a16="http://schemas.microsoft.com/office/drawing/2014/main" id="{53577768-7AB3-4C41-B9F6-A92CB8F616F8}"/>
              </a:ext>
            </a:extLst>
          </p:cNvPr>
          <p:cNvSpPr txBox="1"/>
          <p:nvPr/>
        </p:nvSpPr>
        <p:spPr>
          <a:xfrm>
            <a:off x="8813828" y="4715457"/>
            <a:ext cx="2493027" cy="1200329"/>
          </a:xfrm>
          <a:prstGeom prst="rect">
            <a:avLst/>
          </a:prstGeom>
          <a:solidFill>
            <a:schemeClr val="accent4">
              <a:lumMod val="40000"/>
              <a:lumOff val="60000"/>
              <a:alpha val="50000"/>
            </a:schemeClr>
          </a:solidFill>
        </p:spPr>
        <p:txBody>
          <a:bodyPr wrap="square" rtlCol="0">
            <a:spAutoFit/>
          </a:bodyPr>
          <a:lstStyle/>
          <a:p>
            <a:r>
              <a:rPr lang="zh-CN" altLang="en-US" b="1">
                <a:solidFill>
                  <a:srgbClr val="C00000"/>
                </a:solidFill>
              </a:rPr>
              <a:t>使用注释说明论证中的每个公式是前提之一还是由前面哪些公式通过怎样的推理规则得到！</a:t>
            </a:r>
          </a:p>
        </p:txBody>
      </p:sp>
    </p:spTree>
    <p:extLst>
      <p:ext uri="{BB962C8B-B14F-4D97-AF65-F5344CB8AC3E}">
        <p14:creationId xmlns:p14="http://schemas.microsoft.com/office/powerpoint/2010/main" val="264849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自然推理系统</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构造论证验证推理有效性的特点</a:t>
            </a:r>
            <a:r>
              <a:rPr lang="en-US" altLang="zh-CN">
                <a:solidFill>
                  <a:schemeClr val="accent2">
                    <a:lumMod val="20000"/>
                    <a:lumOff val="80000"/>
                  </a:schemeClr>
                </a:solidFill>
              </a:rPr>
              <a:t>*</a:t>
            </a:r>
            <a:endParaRPr lang="zh-CN" altLang="en-US"/>
          </a:p>
        </p:txBody>
      </p:sp>
      <p:sp>
        <p:nvSpPr>
          <p:cNvPr id="2" name="文本框 1">
            <a:extLst>
              <a:ext uri="{FF2B5EF4-FFF2-40B4-BE49-F238E27FC236}">
                <a16:creationId xmlns:a16="http://schemas.microsoft.com/office/drawing/2014/main" id="{B550FCAF-E8C9-4BB4-B97B-5338CE91F344}"/>
              </a:ext>
            </a:extLst>
          </p:cNvPr>
          <p:cNvSpPr txBox="1"/>
          <p:nvPr/>
        </p:nvSpPr>
        <p:spPr>
          <a:xfrm>
            <a:off x="567936" y="1208550"/>
            <a:ext cx="3510044" cy="1875322"/>
          </a:xfrm>
          <a:prstGeom prst="rect">
            <a:avLst/>
          </a:prstGeom>
          <a:solidFill>
            <a:schemeClr val="accent5">
              <a:lumMod val="20000"/>
              <a:lumOff val="80000"/>
            </a:schemeClr>
          </a:solidFill>
        </p:spPr>
        <p:txBody>
          <a:bodyPr wrap="square" rtlCol="0">
            <a:spAutoFit/>
          </a:bodyPr>
          <a:lstStyle/>
          <a:p>
            <a:pPr algn="ctr">
              <a:lnSpc>
                <a:spcPts val="3600"/>
              </a:lnSpc>
              <a:spcBef>
                <a:spcPts val="600"/>
              </a:spcBef>
            </a:pPr>
            <a:r>
              <a:rPr lang="zh-CN" altLang="en-US" sz="2400" b="1">
                <a:solidFill>
                  <a:srgbClr val="C00000"/>
                </a:solidFill>
              </a:rPr>
              <a:t>模块化与重用</a:t>
            </a:r>
            <a:endParaRPr lang="en-US" altLang="zh-CN" sz="2400" b="1">
              <a:solidFill>
                <a:srgbClr val="C00000"/>
              </a:solidFill>
            </a:endParaRPr>
          </a:p>
          <a:p>
            <a:pPr>
              <a:lnSpc>
                <a:spcPts val="3200"/>
              </a:lnSpc>
              <a:spcBef>
                <a:spcPts val="600"/>
              </a:spcBef>
            </a:pPr>
            <a:r>
              <a:rPr lang="zh-CN" altLang="en-US" sz="2000" b="1">
                <a:solidFill>
                  <a:srgbClr val="002060"/>
                </a:solidFill>
                <a:latin typeface="楷体" panose="02010609060101010101" pitchFamily="49" charset="-122"/>
                <a:ea typeface="楷体" panose="02010609060101010101" pitchFamily="49" charset="-122"/>
              </a:rPr>
              <a:t>推理规则模块化常用有效推理供重复使用</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lnSpc>
                <a:spcPts val="32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提高了验证推理有效性的效率</a:t>
            </a:r>
          </a:p>
        </p:txBody>
      </p:sp>
      <p:sp>
        <p:nvSpPr>
          <p:cNvPr id="3" name="文本框 2">
            <a:extLst>
              <a:ext uri="{FF2B5EF4-FFF2-40B4-BE49-F238E27FC236}">
                <a16:creationId xmlns:a16="http://schemas.microsoft.com/office/drawing/2014/main" id="{E88D6241-E02F-4F59-A3CB-DD2CE7F71498}"/>
              </a:ext>
            </a:extLst>
          </p:cNvPr>
          <p:cNvSpPr txBox="1"/>
          <p:nvPr/>
        </p:nvSpPr>
        <p:spPr>
          <a:xfrm>
            <a:off x="4461262" y="1208550"/>
            <a:ext cx="7121137" cy="1868910"/>
          </a:xfrm>
          <a:prstGeom prst="rect">
            <a:avLst/>
          </a:prstGeom>
          <a:solidFill>
            <a:schemeClr val="accent4">
              <a:lumMod val="20000"/>
              <a:lumOff val="80000"/>
              <a:alpha val="50000"/>
            </a:schemeClr>
          </a:solidFill>
        </p:spPr>
        <p:txBody>
          <a:bodyPr wrap="square" rtlCol="0">
            <a:spAutoFit/>
          </a:bodyPr>
          <a:lstStyle/>
          <a:p>
            <a:pPr algn="ctr">
              <a:lnSpc>
                <a:spcPts val="3600"/>
              </a:lnSpc>
              <a:spcBef>
                <a:spcPts val="600"/>
              </a:spcBef>
            </a:pPr>
            <a:r>
              <a:rPr lang="zh-CN" altLang="en-US" sz="2400" b="1">
                <a:solidFill>
                  <a:srgbClr val="C00000"/>
                </a:solidFill>
              </a:rPr>
              <a:t>推理逻辑更清晰</a:t>
            </a:r>
            <a:endParaRPr lang="en-US" altLang="zh-CN" sz="2400" b="1">
              <a:solidFill>
                <a:srgbClr val="C00000"/>
              </a:solidFill>
            </a:endParaRPr>
          </a:p>
          <a:p>
            <a:pPr>
              <a:lnSpc>
                <a:spcPts val="3000"/>
              </a:lnSpc>
              <a:spcBef>
                <a:spcPts val="600"/>
              </a:spcBef>
            </a:pPr>
            <a:r>
              <a:rPr lang="zh-CN" altLang="en-US" sz="2000" b="1">
                <a:solidFill>
                  <a:srgbClr val="002060"/>
                </a:solidFill>
                <a:latin typeface="楷体" panose="02010609060101010101" pitchFamily="49" charset="-122"/>
                <a:ea typeface="楷体" panose="02010609060101010101" pitchFamily="49" charset="-122"/>
              </a:rPr>
              <a:t>构造论证时引入的中间结论使前提和结论间的推理关系更明确</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2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每一步推理都用简单的基本推理规则</a:t>
            </a:r>
          </a:p>
          <a:p>
            <a:pPr marL="342900" indent="-342900">
              <a:lnSpc>
                <a:spcPts val="26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更符合人们日常推理和数学证明的思维方式，更容易理解和使用</a:t>
            </a:r>
          </a:p>
        </p:txBody>
      </p:sp>
      <p:sp>
        <p:nvSpPr>
          <p:cNvPr id="6" name="文本框 5">
            <a:extLst>
              <a:ext uri="{FF2B5EF4-FFF2-40B4-BE49-F238E27FC236}">
                <a16:creationId xmlns:a16="http://schemas.microsoft.com/office/drawing/2014/main" id="{377DE568-5290-49B3-8020-827532487DED}"/>
              </a:ext>
            </a:extLst>
          </p:cNvPr>
          <p:cNvSpPr txBox="1"/>
          <p:nvPr/>
        </p:nvSpPr>
        <p:spPr>
          <a:xfrm>
            <a:off x="567936" y="3350036"/>
            <a:ext cx="7786653" cy="2839239"/>
          </a:xfrm>
          <a:prstGeom prst="rect">
            <a:avLst/>
          </a:prstGeom>
          <a:solidFill>
            <a:schemeClr val="accent2">
              <a:lumMod val="20000"/>
              <a:lumOff val="80000"/>
              <a:alpha val="50000"/>
            </a:schemeClr>
          </a:solidFill>
        </p:spPr>
        <p:txBody>
          <a:bodyPr wrap="square" rtlCol="0">
            <a:spAutoFit/>
          </a:bodyPr>
          <a:lstStyle/>
          <a:p>
            <a:pPr algn="ctr">
              <a:lnSpc>
                <a:spcPts val="2880"/>
              </a:lnSpc>
              <a:spcBef>
                <a:spcPts val="600"/>
              </a:spcBef>
            </a:pPr>
            <a:r>
              <a:rPr lang="zh-CN" altLang="en-US" sz="2400" b="1">
                <a:solidFill>
                  <a:srgbClr val="C00000"/>
                </a:solidFill>
              </a:rPr>
              <a:t>更容易编写程序验证论证的正确性</a:t>
            </a:r>
            <a:endParaRPr lang="en-US" altLang="zh-CN" sz="2400" b="1">
              <a:solidFill>
                <a:srgbClr val="C00000"/>
              </a:solidFill>
            </a:endParaRPr>
          </a:p>
          <a:p>
            <a:pPr>
              <a:lnSpc>
                <a:spcPts val="2880"/>
              </a:lnSpc>
              <a:spcBef>
                <a:spcPts val="600"/>
              </a:spcBef>
            </a:pPr>
            <a:r>
              <a:rPr lang="zh-CN" altLang="en-US" sz="2000" b="1">
                <a:solidFill>
                  <a:srgbClr val="002060"/>
                </a:solidFill>
                <a:latin typeface="楷体" panose="02010609060101010101" pitchFamily="49" charset="-122"/>
                <a:ea typeface="楷体" panose="02010609060101010101" pitchFamily="49" charset="-122"/>
              </a:rPr>
              <a:t>与等值演算相比，构造的论证是否正确更适合使用计算机自动证明</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公理化的思维方式使得可使用比基本逻辑等值式更少的基本推理规则</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742950" lvl="1" indent="-285750">
              <a:lnSpc>
                <a:spcPts val="2600"/>
              </a:lnSpc>
              <a:spcBef>
                <a:spcPts val="600"/>
              </a:spcBef>
              <a:buFont typeface="Arial" panose="020B0604020202020204" pitchFamily="34" charset="0"/>
              <a:buChar char="•"/>
            </a:pPr>
            <a:r>
              <a:rPr lang="zh-CN" altLang="en-US" sz="1600" b="1">
                <a:solidFill>
                  <a:srgbClr val="C00000"/>
                </a:solidFill>
                <a:latin typeface="楷体" panose="02010609060101010101" pitchFamily="49" charset="-122"/>
                <a:ea typeface="楷体" panose="02010609060101010101" pitchFamily="49" charset="-122"/>
              </a:rPr>
              <a:t>实质上等值置换规则只需双重否定律和交换律</a:t>
            </a:r>
          </a:p>
          <a:p>
            <a:pPr marL="285750" indent="-285750">
              <a:lnSpc>
                <a:spcPts val="26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用具体公式替换规则中字母的所有出现比等值演算的子公式置换更明确</a:t>
            </a:r>
          </a:p>
          <a:p>
            <a:pPr marL="742950" lvl="1" indent="-285750">
              <a:lnSpc>
                <a:spcPts val="2600"/>
              </a:lnSpc>
              <a:spcBef>
                <a:spcPts val="600"/>
              </a:spcBef>
              <a:buFont typeface="Arial" panose="020B0604020202020204" pitchFamily="34" charset="0"/>
              <a:buChar char="•"/>
            </a:pPr>
            <a:r>
              <a:rPr lang="zh-CN" altLang="en-US" sz="1600" b="1">
                <a:solidFill>
                  <a:srgbClr val="C00000"/>
                </a:solidFill>
                <a:latin typeface="楷体" panose="02010609060101010101" pitchFamily="49" charset="-122"/>
                <a:ea typeface="楷体" panose="02010609060101010101" pitchFamily="49" charset="-122"/>
              </a:rPr>
              <a:t>从计算思维角度看，设计算法验证论证正确性（即是否满足前面论证定义中给出的条件）比验证等值演算正确性更容易</a:t>
            </a:r>
          </a:p>
        </p:txBody>
      </p:sp>
      <p:sp>
        <p:nvSpPr>
          <p:cNvPr id="15" name="对话气泡: 圆角矩形 14">
            <a:extLst>
              <a:ext uri="{FF2B5EF4-FFF2-40B4-BE49-F238E27FC236}">
                <a16:creationId xmlns:a16="http://schemas.microsoft.com/office/drawing/2014/main" id="{27FDD91F-D9D4-4FC0-98D2-590B16F5FED8}"/>
              </a:ext>
            </a:extLst>
          </p:cNvPr>
          <p:cNvSpPr/>
          <p:nvPr/>
        </p:nvSpPr>
        <p:spPr>
          <a:xfrm>
            <a:off x="8999277" y="3553967"/>
            <a:ext cx="2624787" cy="1747014"/>
          </a:xfrm>
          <a:prstGeom prst="wedgeRoundRectCallout">
            <a:avLst>
              <a:gd name="adj1" fmla="val -1289"/>
              <a:gd name="adj2" fmla="val -79622"/>
              <a:gd name="adj3" fmla="val 16667"/>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600" b="1">
                <a:solidFill>
                  <a:schemeClr val="accent2">
                    <a:lumMod val="50000"/>
                  </a:schemeClr>
                </a:solidFill>
                <a:latin typeface="楷体" panose="02010609060101010101" pitchFamily="49" charset="-122"/>
                <a:ea typeface="楷体" panose="02010609060101010101" pitchFamily="49" charset="-122"/>
              </a:rPr>
              <a:t>直观认为某个数学证明比另一个数学证明逻辑更清楚、更容易理解往往是因为前者给出的中间推理步骤更多，命题与命题间的推理关系更简单、更基本</a:t>
            </a:r>
          </a:p>
        </p:txBody>
      </p:sp>
    </p:spTree>
    <p:extLst>
      <p:ext uri="{BB962C8B-B14F-4D97-AF65-F5344CB8AC3E}">
        <p14:creationId xmlns:p14="http://schemas.microsoft.com/office/powerpoint/2010/main" val="402158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56995" y="1524954"/>
            <a:ext cx="4733731" cy="3547125"/>
          </a:xfrm>
          <a:prstGeom prst="rect">
            <a:avLst/>
          </a:prstGeom>
          <a:noFill/>
        </p:spPr>
        <p:txBody>
          <a:bodyPr wrap="square" rtlCol="0">
            <a:spAutoFit/>
          </a:bodyPr>
          <a:lstStyle/>
          <a:p>
            <a:pPr>
              <a:lnSpc>
                <a:spcPct val="250000"/>
              </a:lnSpc>
            </a:pPr>
            <a:r>
              <a:rPr lang="zh-CN" altLang="en-US" sz="3200" b="1">
                <a:solidFill>
                  <a:schemeClr val="bg2"/>
                </a:solidFill>
                <a:latin typeface="仿宋" panose="02010609060101010101" pitchFamily="49" charset="-122"/>
                <a:ea typeface="仿宋" panose="02010609060101010101" pitchFamily="49" charset="-122"/>
              </a:rPr>
              <a:t>推理的有效性</a:t>
            </a:r>
            <a:endParaRPr lang="en-US" altLang="zh-CN" sz="3200" b="1">
              <a:solidFill>
                <a:schemeClr val="bg2"/>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solidFill>
                <a:latin typeface="仿宋" panose="02010609060101010101" pitchFamily="49" charset="-122"/>
                <a:ea typeface="仿宋" panose="02010609060101010101" pitchFamily="49" charset="-122"/>
              </a:rPr>
              <a:t>自然推理系统</a:t>
            </a:r>
            <a:endParaRPr lang="en-US" altLang="zh-CN" sz="3200" b="1">
              <a:solidFill>
                <a:schemeClr val="bg2"/>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论证的构造方法</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7780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构造论证的基本思路</a:t>
            </a:r>
          </a:p>
        </p:txBody>
      </p:sp>
      <p:sp>
        <p:nvSpPr>
          <p:cNvPr id="11" name="矩形: 圆角 10">
            <a:extLst>
              <a:ext uri="{FF2B5EF4-FFF2-40B4-BE49-F238E27FC236}">
                <a16:creationId xmlns:a16="http://schemas.microsoft.com/office/drawing/2014/main" id="{6F851D46-970B-4037-BC3F-16A6FBD48BD6}"/>
              </a:ext>
            </a:extLst>
          </p:cNvPr>
          <p:cNvSpPr/>
          <p:nvPr/>
        </p:nvSpPr>
        <p:spPr>
          <a:xfrm>
            <a:off x="571383" y="1215931"/>
            <a:ext cx="4778168"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如何构造验证推理有效性的论证？</a:t>
            </a:r>
            <a:endParaRPr lang="zh-CN" altLang="en-US" sz="2400" b="1" dirty="0">
              <a:solidFill>
                <a:schemeClr val="accent2">
                  <a:lumMod val="50000"/>
                </a:schemeClr>
              </a:solidFill>
            </a:endParaRPr>
          </a:p>
        </p:txBody>
      </p:sp>
      <p:sp>
        <p:nvSpPr>
          <p:cNvPr id="3" name="文本框 2">
            <a:extLst>
              <a:ext uri="{FF2B5EF4-FFF2-40B4-BE49-F238E27FC236}">
                <a16:creationId xmlns:a16="http://schemas.microsoft.com/office/drawing/2014/main" id="{3F30DA62-88C8-4603-A108-D12ACF02A07A}"/>
              </a:ext>
            </a:extLst>
          </p:cNvPr>
          <p:cNvSpPr txBox="1"/>
          <p:nvPr/>
        </p:nvSpPr>
        <p:spPr>
          <a:xfrm>
            <a:off x="796211" y="2042597"/>
            <a:ext cx="5946667" cy="1147878"/>
          </a:xfrm>
          <a:prstGeom prst="rect">
            <a:avLst/>
          </a:prstGeom>
          <a:solidFill>
            <a:schemeClr val="accent5">
              <a:lumMod val="20000"/>
              <a:lumOff val="80000"/>
              <a:alpha val="50000"/>
            </a:schemeClr>
          </a:solidFill>
        </p:spPr>
        <p:txBody>
          <a:bodyPr wrap="square" rtlCol="0">
            <a:spAutoFit/>
          </a:bodyPr>
          <a:lstStyle/>
          <a:p>
            <a:pPr>
              <a:lnSpc>
                <a:spcPts val="2600"/>
              </a:lnSpc>
              <a:spcBef>
                <a:spcPts val="600"/>
              </a:spcBef>
            </a:pPr>
            <a:r>
              <a:rPr lang="zh-CN" altLang="en-US" b="1" dirty="0">
                <a:solidFill>
                  <a:srgbClr val="002060"/>
                </a:solidFill>
                <a:latin typeface="楷体" panose="02010609060101010101" pitchFamily="49" charset="-122"/>
                <a:ea typeface="楷体" panose="02010609060101010101" pitchFamily="49" charset="-122"/>
              </a:rPr>
              <a:t>构造论证的基本思路是从推理结论开始进行分析</a:t>
            </a:r>
            <a:endParaRPr lang="en-US" altLang="zh-CN" b="1" dirty="0">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dirty="0">
                <a:solidFill>
                  <a:schemeClr val="accent6">
                    <a:lumMod val="50000"/>
                  </a:schemeClr>
                </a:solidFill>
                <a:latin typeface="宋体" panose="02010600030101010101" pitchFamily="2" charset="-122"/>
                <a:ea typeface="宋体" panose="02010600030101010101" pitchFamily="2" charset="-122"/>
              </a:rPr>
              <a:t>思考要得到推理结论需要采用什么推理规则，引入什么中间结论等等，直到中间结论都可由推理前提得到</a:t>
            </a:r>
          </a:p>
        </p:txBody>
      </p:sp>
      <p:pic>
        <p:nvPicPr>
          <p:cNvPr id="13" name="图片 12">
            <a:extLst>
              <a:ext uri="{FF2B5EF4-FFF2-40B4-BE49-F238E27FC236}">
                <a16:creationId xmlns:a16="http://schemas.microsoft.com/office/drawing/2014/main" id="{B42E8B4F-BBBE-4C8C-A3A7-60FCE4420E22}"/>
              </a:ext>
            </a:extLst>
          </p:cNvPr>
          <p:cNvPicPr>
            <a:picLocks noChangeAspect="1"/>
          </p:cNvPicPr>
          <p:nvPr/>
        </p:nvPicPr>
        <p:blipFill>
          <a:blip r:embed="rId2"/>
          <a:stretch>
            <a:fillRect/>
          </a:stretch>
        </p:blipFill>
        <p:spPr>
          <a:xfrm>
            <a:off x="7010493" y="1217580"/>
            <a:ext cx="4672834" cy="2106378"/>
          </a:xfrm>
          <a:prstGeom prst="rect">
            <a:avLst/>
          </a:prstGeom>
        </p:spPr>
      </p:pic>
      <p:pic>
        <p:nvPicPr>
          <p:cNvPr id="14" name="图片 13">
            <a:extLst>
              <a:ext uri="{FF2B5EF4-FFF2-40B4-BE49-F238E27FC236}">
                <a16:creationId xmlns:a16="http://schemas.microsoft.com/office/drawing/2014/main" id="{5D28956F-DA94-4031-937A-73DD949018E6}"/>
              </a:ext>
            </a:extLst>
          </p:cNvPr>
          <p:cNvPicPr>
            <a:picLocks noChangeAspect="1"/>
          </p:cNvPicPr>
          <p:nvPr/>
        </p:nvPicPr>
        <p:blipFill>
          <a:blip r:embed="rId3"/>
          <a:stretch>
            <a:fillRect/>
          </a:stretch>
        </p:blipFill>
        <p:spPr>
          <a:xfrm>
            <a:off x="571383" y="3502300"/>
            <a:ext cx="4672834" cy="322342"/>
          </a:xfrm>
          <a:prstGeom prst="rect">
            <a:avLst/>
          </a:prstGeom>
        </p:spPr>
      </p:pic>
      <p:pic>
        <p:nvPicPr>
          <p:cNvPr id="4" name="图片 3">
            <a:extLst>
              <a:ext uri="{FF2B5EF4-FFF2-40B4-BE49-F238E27FC236}">
                <a16:creationId xmlns:a16="http://schemas.microsoft.com/office/drawing/2014/main" id="{1181A736-374B-479A-AC0B-1756D9ACD07E}"/>
              </a:ext>
            </a:extLst>
          </p:cNvPr>
          <p:cNvPicPr>
            <a:picLocks noChangeAspect="1"/>
          </p:cNvPicPr>
          <p:nvPr/>
        </p:nvPicPr>
        <p:blipFill>
          <a:blip r:embed="rId4">
            <a:duotone>
              <a:prstClr val="black"/>
              <a:srgbClr val="D9C3A5">
                <a:tint val="50000"/>
                <a:satMod val="180000"/>
              </a:srgbClr>
            </a:duotone>
          </a:blip>
          <a:stretch>
            <a:fillRect/>
          </a:stretch>
        </p:blipFill>
        <p:spPr>
          <a:xfrm>
            <a:off x="7029084" y="4002557"/>
            <a:ext cx="4654243" cy="2106377"/>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6552B48-16D8-4DC1-9C3F-08446FC5275D}"/>
                  </a:ext>
                </a:extLst>
              </p:cNvPr>
              <p:cNvSpPr txBox="1"/>
              <p:nvPr/>
            </p:nvSpPr>
            <p:spPr>
              <a:xfrm>
                <a:off x="1147567" y="3980962"/>
                <a:ext cx="4770292" cy="2154436"/>
              </a:xfrm>
              <a:prstGeom prst="rect">
                <a:avLst/>
              </a:prstGeom>
              <a:solidFill>
                <a:schemeClr val="accent4">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C00000"/>
                    </a:solidFill>
                  </a:rPr>
                  <a:t>如何得到结论</a:t>
                </a:r>
                <a14:m>
                  <m:oMath xmlns:m="http://schemas.openxmlformats.org/officeDocument/2006/math">
                    <m:r>
                      <a:rPr lang="en-US" altLang="zh-CN" sz="2000" b="1" i="1" smtClean="0">
                        <a:solidFill>
                          <a:srgbClr val="C00000"/>
                        </a:solidFill>
                        <a:latin typeface="Cambria Math" panose="02040503050406030204" pitchFamily="18" charset="0"/>
                      </a:rPr>
                      <m:t>𝒓</m:t>
                    </m:r>
                  </m:oMath>
                </a14:m>
                <a:r>
                  <a:rPr lang="zh-CN" altLang="en-US" sz="2000" b="1">
                    <a:solidFill>
                      <a:srgbClr val="C00000"/>
                    </a:solidFill>
                  </a:rPr>
                  <a:t>？</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只能由前提</a:t>
                </a:r>
                <a14:m>
                  <m:oMath xmlns:m="http://schemas.openxmlformats.org/officeDocument/2006/math">
                    <m:r>
                      <a:rPr lang="en-US" altLang="zh-CN" b="1" i="1" smtClean="0">
                        <a:solidFill>
                          <a:srgbClr val="002060"/>
                        </a:solidFill>
                        <a:latin typeface="Cambria Math" panose="02040503050406030204" pitchFamily="18" charset="0"/>
                      </a:rPr>
                      <m:t>𝒒</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𝒓</m:t>
                    </m:r>
                  </m:oMath>
                </a14:m>
                <a:r>
                  <a:rPr lang="zh-CN" altLang="en-US" b="1">
                    <a:solidFill>
                      <a:srgbClr val="002060"/>
                    </a:solidFill>
                    <a:latin typeface="楷体" panose="02010609060101010101" pitchFamily="49" charset="-122"/>
                    <a:ea typeface="楷体" panose="02010609060101010101" pitchFamily="49" charset="-122"/>
                  </a:rPr>
                  <a:t>得到，还需要什么前提？</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只能引入中间结论</a:t>
                </a:r>
                <a14:m>
                  <m:oMath xmlns:m="http://schemas.openxmlformats.org/officeDocument/2006/math">
                    <m:r>
                      <a:rPr lang="en-US" altLang="zh-CN" b="1" i="1" smtClean="0">
                        <a:solidFill>
                          <a:srgbClr val="002060"/>
                        </a:solidFill>
                        <a:latin typeface="Cambria Math" panose="02040503050406030204" pitchFamily="18" charset="0"/>
                      </a:rPr>
                      <m:t>𝒒</m:t>
                    </m:r>
                  </m:oMath>
                </a14:m>
                <a:r>
                  <a:rPr lang="zh-CN" altLang="en-US" b="1">
                    <a:solidFill>
                      <a:srgbClr val="002060"/>
                    </a:solidFill>
                    <a:latin typeface="楷体" panose="02010609060101010101" pitchFamily="49" charset="-122"/>
                    <a:ea typeface="楷体" panose="02010609060101010101" pitchFamily="49" charset="-122"/>
                  </a:rPr>
                  <a:t>再使用假言推理得到</a:t>
                </a:r>
                <a14:m>
                  <m:oMath xmlns:m="http://schemas.openxmlformats.org/officeDocument/2006/math">
                    <m:r>
                      <a:rPr lang="en-US" altLang="zh-CN" b="1" i="1" smtClean="0">
                        <a:solidFill>
                          <a:srgbClr val="002060"/>
                        </a:solidFill>
                        <a:latin typeface="Cambria Math" panose="02040503050406030204" pitchFamily="18" charset="0"/>
                      </a:rPr>
                      <m:t>𝒓</m:t>
                    </m:r>
                  </m:oMath>
                </a14:m>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r>
                  <a:rPr lang="zh-CN" altLang="en-US" sz="2000" b="1">
                    <a:solidFill>
                      <a:srgbClr val="C00000"/>
                    </a:solidFill>
                  </a:rPr>
                  <a:t>如何得到中间结论</a:t>
                </a:r>
                <a14:m>
                  <m:oMath xmlns:m="http://schemas.openxmlformats.org/officeDocument/2006/math">
                    <m:r>
                      <a:rPr lang="en-US" altLang="zh-CN" sz="2000" b="1" i="1" smtClean="0">
                        <a:solidFill>
                          <a:srgbClr val="C00000"/>
                        </a:solidFill>
                        <a:latin typeface="Cambria Math" panose="02040503050406030204" pitchFamily="18" charset="0"/>
                      </a:rPr>
                      <m:t>𝒒</m:t>
                    </m:r>
                  </m:oMath>
                </a14:m>
                <a:r>
                  <a:rPr lang="zh-CN" altLang="en-US" sz="2000" b="1">
                    <a:solidFill>
                      <a:srgbClr val="C00000"/>
                    </a:solidFill>
                  </a:rPr>
                  <a:t>？</a:t>
                </a:r>
                <a:endParaRPr lang="en-US" altLang="zh-CN" sz="2000"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只能由前提</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𝑝</m:t>
                    </m:r>
                    <m:r>
                      <a:rPr lang="en-US" altLang="zh-CN" b="1">
                        <a:solidFill>
                          <a:srgbClr val="002060"/>
                        </a:solidFill>
                        <a:latin typeface="Cambria Math" panose="02040503050406030204" pitchFamily="18" charset="0"/>
                        <a:ea typeface="楷体" panose="02010609060101010101" pitchFamily="49" charset="-122"/>
                      </a:rPr>
                      <m:t>→</m:t>
                    </m:r>
                    <m:r>
                      <a:rPr lang="en-US" altLang="zh-CN" b="1">
                        <a:solidFill>
                          <a:srgbClr val="002060"/>
                        </a:solidFill>
                        <a:latin typeface="Cambria Math" panose="02040503050406030204" pitchFamily="18" charset="0"/>
                        <a:ea typeface="楷体" panose="02010609060101010101" pitchFamily="49" charset="-122"/>
                      </a:rPr>
                      <m:t>𝑞</m:t>
                    </m:r>
                  </m:oMath>
                </a14:m>
                <a:r>
                  <a:rPr lang="zh-CN" altLang="en-US" b="1">
                    <a:solidFill>
                      <a:srgbClr val="002060"/>
                    </a:solidFill>
                    <a:latin typeface="楷体" panose="02010609060101010101" pitchFamily="49" charset="-122"/>
                    <a:ea typeface="楷体" panose="02010609060101010101" pitchFamily="49" charset="-122"/>
                  </a:rPr>
                  <a:t>和前提使用假言推理得到</a:t>
                </a:r>
              </a:p>
            </p:txBody>
          </p:sp>
        </mc:Choice>
        <mc:Fallback xmlns="">
          <p:sp>
            <p:nvSpPr>
              <p:cNvPr id="6" name="文本框 5">
                <a:extLst>
                  <a:ext uri="{FF2B5EF4-FFF2-40B4-BE49-F238E27FC236}">
                    <a16:creationId xmlns:a16="http://schemas.microsoft.com/office/drawing/2014/main" id="{A6552B48-16D8-4DC1-9C3F-08446FC5275D}"/>
                  </a:ext>
                </a:extLst>
              </p:cNvPr>
              <p:cNvSpPr txBox="1">
                <a:spLocks noRot="1" noChangeAspect="1" noMove="1" noResize="1" noEditPoints="1" noAdjustHandles="1" noChangeArrowheads="1" noChangeShapeType="1" noTextEdit="1"/>
              </p:cNvSpPr>
              <p:nvPr/>
            </p:nvSpPr>
            <p:spPr>
              <a:xfrm>
                <a:off x="1147567" y="3980962"/>
                <a:ext cx="4770292" cy="2154436"/>
              </a:xfrm>
              <a:prstGeom prst="rect">
                <a:avLst/>
              </a:prstGeom>
              <a:blipFill>
                <a:blip r:embed="rId5"/>
                <a:stretch>
                  <a:fillRect l="-1277" t="-1416" r="-255" b="-3116"/>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4415AA2D-0ACB-470E-B33D-449AAAC9E203}"/>
              </a:ext>
            </a:extLst>
          </p:cNvPr>
          <p:cNvSpPr/>
          <p:nvPr/>
        </p:nvSpPr>
        <p:spPr>
          <a:xfrm>
            <a:off x="5927154" y="4999597"/>
            <a:ext cx="1092635" cy="115762"/>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上 15">
            <a:extLst>
              <a:ext uri="{FF2B5EF4-FFF2-40B4-BE49-F238E27FC236}">
                <a16:creationId xmlns:a16="http://schemas.microsoft.com/office/drawing/2014/main" id="{05199891-09D1-4FAF-8D09-BE20C242E187}"/>
              </a:ext>
            </a:extLst>
          </p:cNvPr>
          <p:cNvSpPr/>
          <p:nvPr/>
        </p:nvSpPr>
        <p:spPr>
          <a:xfrm>
            <a:off x="9356205" y="3323958"/>
            <a:ext cx="123294" cy="678597"/>
          </a:xfrm>
          <a:prstGeom prst="up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000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论证构造练习</a:t>
            </a:r>
          </a:p>
        </p:txBody>
      </p:sp>
      <p:pic>
        <p:nvPicPr>
          <p:cNvPr id="2" name="图片 1">
            <a:extLst>
              <a:ext uri="{FF2B5EF4-FFF2-40B4-BE49-F238E27FC236}">
                <a16:creationId xmlns:a16="http://schemas.microsoft.com/office/drawing/2014/main" id="{795045D1-D566-4112-B880-A81EE9377BE3}"/>
              </a:ext>
            </a:extLst>
          </p:cNvPr>
          <p:cNvPicPr>
            <a:picLocks noChangeAspect="1"/>
          </p:cNvPicPr>
          <p:nvPr/>
        </p:nvPicPr>
        <p:blipFill>
          <a:blip r:embed="rId2"/>
          <a:stretch>
            <a:fillRect/>
          </a:stretch>
        </p:blipFill>
        <p:spPr>
          <a:xfrm>
            <a:off x="970315" y="1103964"/>
            <a:ext cx="10251367" cy="5236977"/>
          </a:xfrm>
          <a:prstGeom prst="rect">
            <a:avLst/>
          </a:prstGeom>
        </p:spPr>
      </p:pic>
    </p:spTree>
    <p:extLst>
      <p:ext uri="{BB962C8B-B14F-4D97-AF65-F5344CB8AC3E}">
        <p14:creationId xmlns:p14="http://schemas.microsoft.com/office/powerpoint/2010/main" val="3658708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论证构造练习</a:t>
            </a:r>
          </a:p>
        </p:txBody>
      </p:sp>
      <p:grpSp>
        <p:nvGrpSpPr>
          <p:cNvPr id="6" name="组合 5">
            <a:extLst>
              <a:ext uri="{FF2B5EF4-FFF2-40B4-BE49-F238E27FC236}">
                <a16:creationId xmlns:a16="http://schemas.microsoft.com/office/drawing/2014/main" id="{4F315913-1302-4952-9D28-812604BC9742}"/>
              </a:ext>
            </a:extLst>
          </p:cNvPr>
          <p:cNvGrpSpPr/>
          <p:nvPr/>
        </p:nvGrpSpPr>
        <p:grpSpPr>
          <a:xfrm>
            <a:off x="970315" y="1103964"/>
            <a:ext cx="10251367" cy="5236977"/>
            <a:chOff x="970315" y="1103964"/>
            <a:chExt cx="10251367" cy="5236977"/>
          </a:xfrm>
        </p:grpSpPr>
        <p:pic>
          <p:nvPicPr>
            <p:cNvPr id="2" name="图片 1">
              <a:extLst>
                <a:ext uri="{FF2B5EF4-FFF2-40B4-BE49-F238E27FC236}">
                  <a16:creationId xmlns:a16="http://schemas.microsoft.com/office/drawing/2014/main" id="{795045D1-D566-4112-B880-A81EE9377BE3}"/>
                </a:ext>
              </a:extLst>
            </p:cNvPr>
            <p:cNvPicPr>
              <a:picLocks noChangeAspect="1"/>
            </p:cNvPicPr>
            <p:nvPr/>
          </p:nvPicPr>
          <p:blipFill>
            <a:blip r:embed="rId2"/>
            <a:stretch>
              <a:fillRect/>
            </a:stretch>
          </p:blipFill>
          <p:spPr>
            <a:xfrm>
              <a:off x="970315" y="1103964"/>
              <a:ext cx="10251367" cy="5236977"/>
            </a:xfrm>
            <a:prstGeom prst="rect">
              <a:avLst/>
            </a:prstGeom>
          </p:spPr>
        </p:pic>
        <p:sp>
          <p:nvSpPr>
            <p:cNvPr id="3" name="文本框 2">
              <a:extLst>
                <a:ext uri="{FF2B5EF4-FFF2-40B4-BE49-F238E27FC236}">
                  <a16:creationId xmlns:a16="http://schemas.microsoft.com/office/drawing/2014/main" id="{D0D71609-0ADA-4534-89A4-1045249CF158}"/>
                </a:ext>
              </a:extLst>
            </p:cNvPr>
            <p:cNvSpPr txBox="1"/>
            <p:nvPr/>
          </p:nvSpPr>
          <p:spPr>
            <a:xfrm>
              <a:off x="7959885" y="3375460"/>
              <a:ext cx="1309105" cy="276999"/>
            </a:xfrm>
            <a:prstGeom prst="rect">
              <a:avLst/>
            </a:prstGeom>
            <a:solidFill>
              <a:schemeClr val="accent2">
                <a:lumMod val="20000"/>
                <a:lumOff val="80000"/>
              </a:schemeClr>
            </a:solidFill>
          </p:spPr>
          <p:txBody>
            <a:bodyPr wrap="square" lIns="0" tIns="0" rIns="0" bIns="0" rtlCol="0">
              <a:spAutoFit/>
            </a:bodyPr>
            <a:lstStyle/>
            <a:p>
              <a:r>
                <a:rPr lang="en-US" altLang="zh-CN" b="1">
                  <a:solidFill>
                    <a:srgbClr val="C00000"/>
                  </a:solidFill>
                  <a:latin typeface="楷体" panose="02010609060101010101" pitchFamily="49" charset="-122"/>
                  <a:ea typeface="楷体" panose="02010609060101010101" pitchFamily="49" charset="-122"/>
                </a:rPr>
                <a:t>(1)</a:t>
              </a:r>
              <a:r>
                <a:rPr lang="zh-CN" altLang="en-US" b="1">
                  <a:solidFill>
                    <a:srgbClr val="C00000"/>
                  </a:solidFill>
                  <a:latin typeface="楷体" panose="02010609060101010101" pitchFamily="49" charset="-122"/>
                  <a:ea typeface="楷体" panose="02010609060101010101" pitchFamily="49" charset="-122"/>
                </a:rPr>
                <a:t>化简规则</a:t>
              </a:r>
            </a:p>
          </p:txBody>
        </p:sp>
        <p:sp>
          <p:nvSpPr>
            <p:cNvPr id="11" name="文本框 10">
              <a:extLst>
                <a:ext uri="{FF2B5EF4-FFF2-40B4-BE49-F238E27FC236}">
                  <a16:creationId xmlns:a16="http://schemas.microsoft.com/office/drawing/2014/main" id="{DF626D9D-C31D-4CD3-8F9C-4E20B0F8365E}"/>
                </a:ext>
              </a:extLst>
            </p:cNvPr>
            <p:cNvSpPr txBox="1"/>
            <p:nvPr/>
          </p:nvSpPr>
          <p:spPr>
            <a:xfrm>
              <a:off x="7959884" y="4126496"/>
              <a:ext cx="1769595" cy="276999"/>
            </a:xfrm>
            <a:prstGeom prst="rect">
              <a:avLst/>
            </a:prstGeom>
            <a:solidFill>
              <a:schemeClr val="accent2">
                <a:lumMod val="20000"/>
                <a:lumOff val="80000"/>
              </a:schemeClr>
            </a:solidFill>
          </p:spPr>
          <p:txBody>
            <a:bodyPr wrap="square" lIns="0" tIns="0" rIns="0" bIns="0" rtlCol="0">
              <a:spAutoFit/>
            </a:bodyPr>
            <a:lstStyle/>
            <a:p>
              <a:r>
                <a:rPr lang="en-US" altLang="zh-CN" b="1">
                  <a:solidFill>
                    <a:srgbClr val="C00000"/>
                  </a:solidFill>
                  <a:latin typeface="楷体" panose="02010609060101010101" pitchFamily="49" charset="-122"/>
                  <a:ea typeface="楷体" panose="02010609060101010101" pitchFamily="49" charset="-122"/>
                </a:rPr>
                <a:t>(2),(3)</a:t>
              </a:r>
              <a:r>
                <a:rPr lang="zh-CN" altLang="en-US" b="1">
                  <a:solidFill>
                    <a:srgbClr val="C00000"/>
                  </a:solidFill>
                  <a:latin typeface="楷体" panose="02010609060101010101" pitchFamily="49" charset="-122"/>
                  <a:ea typeface="楷体" panose="02010609060101010101" pitchFamily="49" charset="-122"/>
                </a:rPr>
                <a:t>假言推理</a:t>
              </a:r>
            </a:p>
          </p:txBody>
        </p:sp>
        <p:sp>
          <p:nvSpPr>
            <p:cNvPr id="12" name="文本框 11">
              <a:extLst>
                <a:ext uri="{FF2B5EF4-FFF2-40B4-BE49-F238E27FC236}">
                  <a16:creationId xmlns:a16="http://schemas.microsoft.com/office/drawing/2014/main" id="{71984093-EDCD-406C-B2F3-F957D500EC90}"/>
                </a:ext>
              </a:extLst>
            </p:cNvPr>
            <p:cNvSpPr txBox="1"/>
            <p:nvPr/>
          </p:nvSpPr>
          <p:spPr>
            <a:xfrm>
              <a:off x="7959884" y="5243221"/>
              <a:ext cx="1769595" cy="276999"/>
            </a:xfrm>
            <a:prstGeom prst="rect">
              <a:avLst/>
            </a:prstGeom>
            <a:solidFill>
              <a:schemeClr val="accent2">
                <a:lumMod val="20000"/>
                <a:lumOff val="80000"/>
              </a:schemeClr>
            </a:solidFill>
          </p:spPr>
          <p:txBody>
            <a:bodyPr wrap="square" lIns="0" tIns="0" rIns="0" bIns="0" rtlCol="0">
              <a:spAutoFit/>
            </a:bodyPr>
            <a:lstStyle/>
            <a:p>
              <a:r>
                <a:rPr lang="en-US" altLang="zh-CN" b="1">
                  <a:solidFill>
                    <a:srgbClr val="C00000"/>
                  </a:solidFill>
                  <a:latin typeface="楷体" panose="02010609060101010101" pitchFamily="49" charset="-122"/>
                  <a:ea typeface="楷体" panose="02010609060101010101" pitchFamily="49" charset="-122"/>
                </a:rPr>
                <a:t>(5),(6)</a:t>
              </a:r>
              <a:r>
                <a:rPr lang="zh-CN" altLang="en-US" b="1">
                  <a:solidFill>
                    <a:srgbClr val="C00000"/>
                  </a:solidFill>
                  <a:latin typeface="楷体" panose="02010609060101010101" pitchFamily="49" charset="-122"/>
                  <a:ea typeface="楷体" panose="02010609060101010101" pitchFamily="49" charset="-122"/>
                </a:rPr>
                <a:t>假言推理</a:t>
              </a:r>
            </a:p>
          </p:txBody>
        </p:sp>
        <p:sp>
          <p:nvSpPr>
            <p:cNvPr id="13" name="文本框 12">
              <a:extLst>
                <a:ext uri="{FF2B5EF4-FFF2-40B4-BE49-F238E27FC236}">
                  <a16:creationId xmlns:a16="http://schemas.microsoft.com/office/drawing/2014/main" id="{5E1F489E-E051-4881-9E05-29AAEFA93E69}"/>
                </a:ext>
              </a:extLst>
            </p:cNvPr>
            <p:cNvSpPr txBox="1"/>
            <p:nvPr/>
          </p:nvSpPr>
          <p:spPr>
            <a:xfrm>
              <a:off x="7959883" y="5653581"/>
              <a:ext cx="2012998" cy="276999"/>
            </a:xfrm>
            <a:prstGeom prst="rect">
              <a:avLst/>
            </a:prstGeom>
            <a:solidFill>
              <a:schemeClr val="accent2">
                <a:lumMod val="20000"/>
                <a:lumOff val="80000"/>
              </a:schemeClr>
            </a:solidFill>
          </p:spPr>
          <p:txBody>
            <a:bodyPr wrap="square" lIns="0" tIns="0" rIns="0" bIns="0" rtlCol="0">
              <a:spAutoFit/>
            </a:bodyPr>
            <a:lstStyle/>
            <a:p>
              <a:r>
                <a:rPr lang="en-US" altLang="zh-CN" b="1">
                  <a:solidFill>
                    <a:srgbClr val="C00000"/>
                  </a:solidFill>
                  <a:latin typeface="楷体" panose="02010609060101010101" pitchFamily="49" charset="-122"/>
                  <a:ea typeface="楷体" panose="02010609060101010101" pitchFamily="49" charset="-122"/>
                </a:rPr>
                <a:t>(4),(7)</a:t>
              </a:r>
              <a:r>
                <a:rPr lang="zh-CN" altLang="en-US" b="1">
                  <a:solidFill>
                    <a:srgbClr val="C00000"/>
                  </a:solidFill>
                  <a:latin typeface="楷体" panose="02010609060101010101" pitchFamily="49" charset="-122"/>
                  <a:ea typeface="楷体" panose="02010609060101010101" pitchFamily="49" charset="-122"/>
                </a:rPr>
                <a:t>析取三段论</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A9FFD27-98B3-472C-ABC1-6D1316F21A2A}"/>
                    </a:ext>
                  </a:extLst>
                </p:cNvPr>
                <p:cNvSpPr txBox="1"/>
                <p:nvPr/>
              </p:nvSpPr>
              <p:spPr>
                <a:xfrm>
                  <a:off x="4645461" y="4126496"/>
                  <a:ext cx="551490"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b="1" i="1" smtClean="0">
                            <a:solidFill>
                              <a:srgbClr val="C00000"/>
                            </a:solidFill>
                            <a:latin typeface="Cambria Math" panose="02040503050406030204" pitchFamily="18" charset="0"/>
                            <a:ea typeface="楷体" panose="02010609060101010101" pitchFamily="49" charset="-122"/>
                          </a:rPr>
                          <m:t>𝒒</m:t>
                        </m:r>
                        <m:r>
                          <a:rPr lang="en-US" altLang="zh-CN" b="1" i="1" smtClean="0">
                            <a:solidFill>
                              <a:srgbClr val="C00000"/>
                            </a:solidFill>
                            <a:latin typeface="Cambria Math" panose="02040503050406030204" pitchFamily="18" charset="0"/>
                            <a:ea typeface="楷体" panose="02010609060101010101" pitchFamily="49" charset="-122"/>
                          </a:rPr>
                          <m:t>∨</m:t>
                        </m:r>
                        <m:r>
                          <a:rPr lang="en-US" altLang="zh-CN" b="1" i="1" smtClean="0">
                            <a:solidFill>
                              <a:srgbClr val="C00000"/>
                            </a:solidFill>
                            <a:latin typeface="Cambria Math" panose="02040503050406030204" pitchFamily="18" charset="0"/>
                            <a:ea typeface="楷体" panose="02010609060101010101" pitchFamily="49" charset="-122"/>
                          </a:rPr>
                          <m:t>𝒓</m:t>
                        </m:r>
                      </m:oMath>
                    </m:oMathPara>
                  </a14:m>
                  <a:endParaRPr lang="zh-CN" altLang="en-US" b="1">
                    <a:solidFill>
                      <a:srgbClr val="C00000"/>
                    </a:solidFill>
                    <a:latin typeface="楷体" panose="02010609060101010101" pitchFamily="49" charset="-122"/>
                    <a:ea typeface="楷体" panose="02010609060101010101" pitchFamily="49" charset="-122"/>
                  </a:endParaRPr>
                </a:p>
              </p:txBody>
            </p:sp>
          </mc:Choice>
          <mc:Fallback xmlns="">
            <p:sp>
              <p:nvSpPr>
                <p:cNvPr id="14" name="文本框 13">
                  <a:extLst>
                    <a:ext uri="{FF2B5EF4-FFF2-40B4-BE49-F238E27FC236}">
                      <a16:creationId xmlns:a16="http://schemas.microsoft.com/office/drawing/2014/main" id="{7A9FFD27-98B3-472C-ABC1-6D1316F21A2A}"/>
                    </a:ext>
                  </a:extLst>
                </p:cNvPr>
                <p:cNvSpPr txBox="1">
                  <a:spLocks noRot="1" noChangeAspect="1" noMove="1" noResize="1" noEditPoints="1" noAdjustHandles="1" noChangeArrowheads="1" noChangeShapeType="1" noTextEdit="1"/>
                </p:cNvSpPr>
                <p:nvPr/>
              </p:nvSpPr>
              <p:spPr>
                <a:xfrm>
                  <a:off x="4645461" y="4126496"/>
                  <a:ext cx="551490" cy="276999"/>
                </a:xfrm>
                <a:prstGeom prst="rect">
                  <a:avLst/>
                </a:prstGeom>
                <a:blipFill>
                  <a:blip r:embed="rId3"/>
                  <a:stretch>
                    <a:fillRect l="-15385" b="-3111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A52CD80F-113E-428A-8BB2-C8279CE57B6C}"/>
                </a:ext>
              </a:extLst>
            </p:cNvPr>
            <p:cNvSpPr/>
            <p:nvPr/>
          </p:nvSpPr>
          <p:spPr>
            <a:xfrm>
              <a:off x="5196951" y="4126496"/>
              <a:ext cx="309184" cy="276999"/>
            </a:xfrm>
            <a:prstGeom prst="rect">
              <a:avLst/>
            </a:prstGeom>
            <a:solidFill>
              <a:srgbClr val="E5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95CCAE2-6996-42BC-93E4-4D0804A657A6}"/>
                    </a:ext>
                  </a:extLst>
                </p:cNvPr>
                <p:cNvSpPr txBox="1"/>
                <p:nvPr/>
              </p:nvSpPr>
              <p:spPr>
                <a:xfrm>
                  <a:off x="4645461" y="5252724"/>
                  <a:ext cx="551489"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b="1" i="1" smtClean="0">
                            <a:solidFill>
                              <a:srgbClr val="C00000"/>
                            </a:solidFill>
                            <a:latin typeface="Cambria Math" panose="02040503050406030204" pitchFamily="18" charset="0"/>
                            <a:ea typeface="楷体" panose="02010609060101010101" pitchFamily="49" charset="-122"/>
                          </a:rPr>
                          <m:t>¬</m:t>
                        </m:r>
                        <m:r>
                          <a:rPr lang="en-US" altLang="zh-CN" b="1" i="1" smtClean="0">
                            <a:solidFill>
                              <a:srgbClr val="C00000"/>
                            </a:solidFill>
                            <a:latin typeface="Cambria Math" panose="02040503050406030204" pitchFamily="18" charset="0"/>
                            <a:ea typeface="楷体" panose="02010609060101010101" pitchFamily="49" charset="-122"/>
                          </a:rPr>
                          <m:t>𝒓</m:t>
                        </m:r>
                      </m:oMath>
                    </m:oMathPara>
                  </a14:m>
                  <a:endParaRPr lang="zh-CN" altLang="en-US" b="1">
                    <a:solidFill>
                      <a:srgbClr val="C00000"/>
                    </a:solidFill>
                    <a:latin typeface="楷体" panose="02010609060101010101" pitchFamily="49" charset="-122"/>
                    <a:ea typeface="楷体" panose="02010609060101010101" pitchFamily="49" charset="-122"/>
                  </a:endParaRPr>
                </a:p>
              </p:txBody>
            </p:sp>
          </mc:Choice>
          <mc:Fallback xmlns="">
            <p:sp>
              <p:nvSpPr>
                <p:cNvPr id="15" name="文本框 14">
                  <a:extLst>
                    <a:ext uri="{FF2B5EF4-FFF2-40B4-BE49-F238E27FC236}">
                      <a16:creationId xmlns:a16="http://schemas.microsoft.com/office/drawing/2014/main" id="{C95CCAE2-6996-42BC-93E4-4D0804A657A6}"/>
                    </a:ext>
                  </a:extLst>
                </p:cNvPr>
                <p:cNvSpPr txBox="1">
                  <a:spLocks noRot="1" noChangeAspect="1" noMove="1" noResize="1" noEditPoints="1" noAdjustHandles="1" noChangeArrowheads="1" noChangeShapeType="1" noTextEdit="1"/>
                </p:cNvSpPr>
                <p:nvPr/>
              </p:nvSpPr>
              <p:spPr>
                <a:xfrm>
                  <a:off x="4645461" y="5252724"/>
                  <a:ext cx="551489" cy="276999"/>
                </a:xfrm>
                <a:prstGeom prst="rect">
                  <a:avLst/>
                </a:prstGeom>
                <a:blipFill>
                  <a:blip r:embed="rId4"/>
                  <a:stretch>
                    <a:fillRect l="-7692" b="-4444"/>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5AA9529C-4D55-48FB-9C2E-A76CF0B81888}"/>
                </a:ext>
              </a:extLst>
            </p:cNvPr>
            <p:cNvSpPr/>
            <p:nvPr/>
          </p:nvSpPr>
          <p:spPr>
            <a:xfrm>
              <a:off x="5196951" y="5252724"/>
              <a:ext cx="309184" cy="276999"/>
            </a:xfrm>
            <a:prstGeom prst="rect">
              <a:avLst/>
            </a:prstGeom>
            <a:solidFill>
              <a:srgbClr val="E5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6AF44C8-D631-4BE9-880C-7BEC2E4889FE}"/>
                  </a:ext>
                </a:extLst>
              </p:cNvPr>
              <p:cNvSpPr txBox="1"/>
              <p:nvPr/>
            </p:nvSpPr>
            <p:spPr>
              <a:xfrm>
                <a:off x="1052545" y="3329293"/>
                <a:ext cx="244717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化简规则：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76AF44C8-D631-4BE9-880C-7BEC2E4889FE}"/>
                  </a:ext>
                </a:extLst>
              </p:cNvPr>
              <p:cNvSpPr txBox="1">
                <a:spLocks noRot="1" noChangeAspect="1" noMove="1" noResize="1" noEditPoints="1" noAdjustHandles="1" noChangeArrowheads="1" noChangeShapeType="1" noTextEdit="1"/>
              </p:cNvSpPr>
              <p:nvPr/>
            </p:nvSpPr>
            <p:spPr>
              <a:xfrm>
                <a:off x="1052545" y="3329293"/>
                <a:ext cx="2447171" cy="369332"/>
              </a:xfrm>
              <a:prstGeom prst="rect">
                <a:avLst/>
              </a:prstGeom>
              <a:blipFill>
                <a:blip r:embed="rId5"/>
                <a:stretch>
                  <a:fillRect l="-2244"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FA37E4C-A581-4611-ACB9-FAF5A3E1F2B0}"/>
                  </a:ext>
                </a:extLst>
              </p:cNvPr>
              <p:cNvSpPr txBox="1"/>
              <p:nvPr/>
            </p:nvSpPr>
            <p:spPr>
              <a:xfrm>
                <a:off x="1088724" y="4080329"/>
                <a:ext cx="283859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假言推理：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CFA37E4C-A581-4611-ACB9-FAF5A3E1F2B0}"/>
                  </a:ext>
                </a:extLst>
              </p:cNvPr>
              <p:cNvSpPr txBox="1">
                <a:spLocks noRot="1" noChangeAspect="1" noMove="1" noResize="1" noEditPoints="1" noAdjustHandles="1" noChangeArrowheads="1" noChangeShapeType="1" noTextEdit="1"/>
              </p:cNvSpPr>
              <p:nvPr/>
            </p:nvSpPr>
            <p:spPr>
              <a:xfrm>
                <a:off x="1088724" y="4080329"/>
                <a:ext cx="2838591" cy="369332"/>
              </a:xfrm>
              <a:prstGeom prst="rect">
                <a:avLst/>
              </a:prstGeom>
              <a:blipFill>
                <a:blip r:embed="rId7"/>
                <a:stretch>
                  <a:fillRect l="-193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D20FFD1D-91C7-4FE6-8B60-FBBD778AF80F}"/>
                  </a:ext>
                </a:extLst>
              </p:cNvPr>
              <p:cNvSpPr txBox="1"/>
              <p:nvPr/>
            </p:nvSpPr>
            <p:spPr>
              <a:xfrm>
                <a:off x="1088724" y="4480418"/>
                <a:ext cx="244717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化简规则：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42" name="文本框 41">
                <a:extLst>
                  <a:ext uri="{FF2B5EF4-FFF2-40B4-BE49-F238E27FC236}">
                    <a16:creationId xmlns:a16="http://schemas.microsoft.com/office/drawing/2014/main" id="{D20FFD1D-91C7-4FE6-8B60-FBBD778AF80F}"/>
                  </a:ext>
                </a:extLst>
              </p:cNvPr>
              <p:cNvSpPr txBox="1">
                <a:spLocks noRot="1" noChangeAspect="1" noMove="1" noResize="1" noEditPoints="1" noAdjustHandles="1" noChangeArrowheads="1" noChangeShapeType="1" noTextEdit="1"/>
              </p:cNvSpPr>
              <p:nvPr/>
            </p:nvSpPr>
            <p:spPr>
              <a:xfrm>
                <a:off x="1088724" y="4480418"/>
                <a:ext cx="2447171" cy="369332"/>
              </a:xfrm>
              <a:prstGeom prst="rect">
                <a:avLst/>
              </a:prstGeom>
              <a:blipFill>
                <a:blip r:embed="rId9"/>
                <a:stretch>
                  <a:fillRect l="-2244"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DAA71B20-780D-48DD-81A7-2976DDF25118}"/>
                  </a:ext>
                </a:extLst>
              </p:cNvPr>
              <p:cNvSpPr txBox="1"/>
              <p:nvPr/>
            </p:nvSpPr>
            <p:spPr>
              <a:xfrm>
                <a:off x="1088723" y="5206557"/>
                <a:ext cx="283859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假言推理：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endParaRPr lang="zh-CN" altLang="en-US" b="1">
                  <a:solidFill>
                    <a:schemeClr val="accent2">
                      <a:lumMod val="50000"/>
                    </a:schemeClr>
                  </a:solidFill>
                </a:endParaRPr>
              </a:p>
            </p:txBody>
          </p:sp>
        </mc:Choice>
        <mc:Fallback xmlns="">
          <p:sp>
            <p:nvSpPr>
              <p:cNvPr id="44" name="文本框 43">
                <a:extLst>
                  <a:ext uri="{FF2B5EF4-FFF2-40B4-BE49-F238E27FC236}">
                    <a16:creationId xmlns:a16="http://schemas.microsoft.com/office/drawing/2014/main" id="{DAA71B20-780D-48DD-81A7-2976DDF25118}"/>
                  </a:ext>
                </a:extLst>
              </p:cNvPr>
              <p:cNvSpPr txBox="1">
                <a:spLocks noRot="1" noChangeAspect="1" noMove="1" noResize="1" noEditPoints="1" noAdjustHandles="1" noChangeArrowheads="1" noChangeShapeType="1" noTextEdit="1"/>
              </p:cNvSpPr>
              <p:nvPr/>
            </p:nvSpPr>
            <p:spPr>
              <a:xfrm>
                <a:off x="1088723" y="5206557"/>
                <a:ext cx="2838591" cy="369332"/>
              </a:xfrm>
              <a:prstGeom prst="rect">
                <a:avLst/>
              </a:prstGeom>
              <a:blipFill>
                <a:blip r:embed="rId11"/>
                <a:stretch>
                  <a:fillRect l="-193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F0A91655-3B66-486D-9F5C-09C285420DEB}"/>
                  </a:ext>
                </a:extLst>
              </p:cNvPr>
              <p:cNvSpPr txBox="1"/>
              <p:nvPr/>
            </p:nvSpPr>
            <p:spPr>
              <a:xfrm>
                <a:off x="856833" y="5653581"/>
                <a:ext cx="3136265"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析取三段论：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a14:m>
                <a:endParaRPr lang="zh-CN" altLang="en-US" b="1">
                  <a:solidFill>
                    <a:schemeClr val="accent2">
                      <a:lumMod val="50000"/>
                    </a:schemeClr>
                  </a:solidFill>
                </a:endParaRPr>
              </a:p>
            </p:txBody>
          </p:sp>
        </mc:Choice>
        <mc:Fallback xmlns="">
          <p:sp>
            <p:nvSpPr>
              <p:cNvPr id="46" name="文本框 45">
                <a:extLst>
                  <a:ext uri="{FF2B5EF4-FFF2-40B4-BE49-F238E27FC236}">
                    <a16:creationId xmlns:a16="http://schemas.microsoft.com/office/drawing/2014/main" id="{F0A91655-3B66-486D-9F5C-09C285420DEB}"/>
                  </a:ext>
                </a:extLst>
              </p:cNvPr>
              <p:cNvSpPr txBox="1">
                <a:spLocks noRot="1" noChangeAspect="1" noMove="1" noResize="1" noEditPoints="1" noAdjustHandles="1" noChangeArrowheads="1" noChangeShapeType="1" noTextEdit="1"/>
              </p:cNvSpPr>
              <p:nvPr/>
            </p:nvSpPr>
            <p:spPr>
              <a:xfrm>
                <a:off x="856833" y="5653581"/>
                <a:ext cx="3136265" cy="369332"/>
              </a:xfrm>
              <a:prstGeom prst="rect">
                <a:avLst/>
              </a:prstGeom>
              <a:blipFill>
                <a:blip r:embed="rId13"/>
                <a:stretch>
                  <a:fillRect l="-1751"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34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论证构造练习</a:t>
            </a:r>
          </a:p>
        </p:txBody>
      </p:sp>
      <p:pic>
        <p:nvPicPr>
          <p:cNvPr id="2" name="图片 1">
            <a:extLst>
              <a:ext uri="{FF2B5EF4-FFF2-40B4-BE49-F238E27FC236}">
                <a16:creationId xmlns:a16="http://schemas.microsoft.com/office/drawing/2014/main" id="{795045D1-D566-4112-B880-A81EE9377BE3}"/>
              </a:ext>
            </a:extLst>
          </p:cNvPr>
          <p:cNvPicPr>
            <a:picLocks noChangeAspect="1"/>
          </p:cNvPicPr>
          <p:nvPr/>
        </p:nvPicPr>
        <p:blipFill>
          <a:blip r:embed="rId2"/>
          <a:stretch>
            <a:fillRect/>
          </a:stretch>
        </p:blipFill>
        <p:spPr>
          <a:xfrm>
            <a:off x="970315" y="1103964"/>
            <a:ext cx="10251367" cy="5236977"/>
          </a:xfrm>
          <a:prstGeom prst="rect">
            <a:avLst/>
          </a:prstGeom>
        </p:spPr>
      </p:pic>
      <p:grpSp>
        <p:nvGrpSpPr>
          <p:cNvPr id="43" name="组合 42">
            <a:extLst>
              <a:ext uri="{FF2B5EF4-FFF2-40B4-BE49-F238E27FC236}">
                <a16:creationId xmlns:a16="http://schemas.microsoft.com/office/drawing/2014/main" id="{B97ABA56-FE59-4412-9E49-BD6FDF6D3824}"/>
              </a:ext>
            </a:extLst>
          </p:cNvPr>
          <p:cNvGrpSpPr/>
          <p:nvPr/>
        </p:nvGrpSpPr>
        <p:grpSpPr>
          <a:xfrm>
            <a:off x="2026508" y="2539269"/>
            <a:ext cx="7690169" cy="3524749"/>
            <a:chOff x="1743281" y="2539269"/>
            <a:chExt cx="7690169" cy="3524749"/>
          </a:xfrm>
        </p:grpSpPr>
        <p:sp>
          <p:nvSpPr>
            <p:cNvPr id="3" name="矩形: 圆角 2">
              <a:extLst>
                <a:ext uri="{FF2B5EF4-FFF2-40B4-BE49-F238E27FC236}">
                  <a16:creationId xmlns:a16="http://schemas.microsoft.com/office/drawing/2014/main" id="{C09F948D-09C1-4EAF-9500-8C9CD4B9BBD8}"/>
                </a:ext>
              </a:extLst>
            </p:cNvPr>
            <p:cNvSpPr/>
            <p:nvPr/>
          </p:nvSpPr>
          <p:spPr>
            <a:xfrm>
              <a:off x="1743281" y="2539269"/>
              <a:ext cx="7690169" cy="3524749"/>
            </a:xfrm>
            <a:prstGeom prst="roundRect">
              <a:avLst>
                <a:gd name="adj" fmla="val 7149"/>
              </a:avLst>
            </a:prstGeom>
            <a:solidFill>
              <a:srgbClr val="E5EFE5"/>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BBC4642-F214-4D26-9F18-A0CE7AB2D2F0}"/>
                    </a:ext>
                  </a:extLst>
                </p:cNvPr>
                <p:cNvSpPr txBox="1"/>
                <p:nvPr/>
              </p:nvSpPr>
              <p:spPr>
                <a:xfrm>
                  <a:off x="5071959" y="2782745"/>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𝑞</m:t>
                        </m:r>
                      </m:oMath>
                    </m:oMathPara>
                  </a14:m>
                  <a:endParaRPr lang="zh-CN" altLang="en-US">
                    <a:solidFill>
                      <a:schemeClr val="accent5">
                        <a:lumMod val="50000"/>
                      </a:schemeClr>
                    </a:solidFill>
                  </a:endParaRPr>
                </a:p>
              </p:txBody>
            </p:sp>
          </mc:Choice>
          <mc:Fallback xmlns="">
            <p:sp>
              <p:nvSpPr>
                <p:cNvPr id="11" name="文本框 10">
                  <a:extLst>
                    <a:ext uri="{FF2B5EF4-FFF2-40B4-BE49-F238E27FC236}">
                      <a16:creationId xmlns:a16="http://schemas.microsoft.com/office/drawing/2014/main" id="{CBBC4642-F214-4D26-9F18-A0CE7AB2D2F0}"/>
                    </a:ext>
                  </a:extLst>
                </p:cNvPr>
                <p:cNvSpPr txBox="1">
                  <a:spLocks noRot="1" noChangeAspect="1" noMove="1" noResize="1" noEditPoints="1" noAdjustHandles="1" noChangeArrowheads="1" noChangeShapeType="1" noTextEdit="1"/>
                </p:cNvSpPr>
                <p:nvPr/>
              </p:nvSpPr>
              <p:spPr>
                <a:xfrm>
                  <a:off x="5071959" y="2782745"/>
                  <a:ext cx="1032811" cy="369332"/>
                </a:xfrm>
                <a:prstGeom prst="rect">
                  <a:avLst/>
                </a:prstGeom>
                <a:blipFill>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A328256-7107-4FA6-93B7-698DC4F8793E}"/>
                    </a:ext>
                  </a:extLst>
                </p:cNvPr>
                <p:cNvSpPr txBox="1"/>
                <p:nvPr/>
              </p:nvSpPr>
              <p:spPr>
                <a:xfrm>
                  <a:off x="3291503" y="3462859"/>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𝑞</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𝑟</m:t>
                        </m:r>
                      </m:oMath>
                    </m:oMathPara>
                  </a14:m>
                  <a:endParaRPr lang="zh-CN" altLang="en-US">
                    <a:solidFill>
                      <a:schemeClr val="accent5">
                        <a:lumMod val="50000"/>
                      </a:schemeClr>
                    </a:solidFill>
                  </a:endParaRPr>
                </a:p>
              </p:txBody>
            </p:sp>
          </mc:Choice>
          <mc:Fallback xmlns="">
            <p:sp>
              <p:nvSpPr>
                <p:cNvPr id="12" name="文本框 11">
                  <a:extLst>
                    <a:ext uri="{FF2B5EF4-FFF2-40B4-BE49-F238E27FC236}">
                      <a16:creationId xmlns:a16="http://schemas.microsoft.com/office/drawing/2014/main" id="{EA328256-7107-4FA6-93B7-698DC4F8793E}"/>
                    </a:ext>
                  </a:extLst>
                </p:cNvPr>
                <p:cNvSpPr txBox="1">
                  <a:spLocks noRot="1" noChangeAspect="1" noMove="1" noResize="1" noEditPoints="1" noAdjustHandles="1" noChangeArrowheads="1" noChangeShapeType="1" noTextEdit="1"/>
                </p:cNvSpPr>
                <p:nvPr/>
              </p:nvSpPr>
              <p:spPr>
                <a:xfrm>
                  <a:off x="3291503" y="3462859"/>
                  <a:ext cx="1032811" cy="369332"/>
                </a:xfrm>
                <a:prstGeom prst="rect">
                  <a:avLst/>
                </a:prstGeom>
                <a:blipFill>
                  <a:blip r:embed="rId4"/>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C7D3CCA-CC4C-457D-A085-2D010D73CEB3}"/>
                    </a:ext>
                  </a:extLst>
                </p:cNvPr>
                <p:cNvSpPr txBox="1"/>
                <p:nvPr/>
              </p:nvSpPr>
              <p:spPr>
                <a:xfrm>
                  <a:off x="6773577" y="3462859"/>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𝑟</m:t>
                        </m:r>
                      </m:oMath>
                    </m:oMathPara>
                  </a14:m>
                  <a:endParaRPr lang="zh-CN" altLang="en-US">
                    <a:solidFill>
                      <a:schemeClr val="accent5">
                        <a:lumMod val="50000"/>
                      </a:schemeClr>
                    </a:solidFill>
                  </a:endParaRPr>
                </a:p>
              </p:txBody>
            </p:sp>
          </mc:Choice>
          <mc:Fallback xmlns="">
            <p:sp>
              <p:nvSpPr>
                <p:cNvPr id="13" name="文本框 12">
                  <a:extLst>
                    <a:ext uri="{FF2B5EF4-FFF2-40B4-BE49-F238E27FC236}">
                      <a16:creationId xmlns:a16="http://schemas.microsoft.com/office/drawing/2014/main" id="{0C7D3CCA-CC4C-457D-A085-2D010D73CEB3}"/>
                    </a:ext>
                  </a:extLst>
                </p:cNvPr>
                <p:cNvSpPr txBox="1">
                  <a:spLocks noRot="1" noChangeAspect="1" noMove="1" noResize="1" noEditPoints="1" noAdjustHandles="1" noChangeArrowheads="1" noChangeShapeType="1" noTextEdit="1"/>
                </p:cNvSpPr>
                <p:nvPr/>
              </p:nvSpPr>
              <p:spPr>
                <a:xfrm>
                  <a:off x="6773577" y="3462859"/>
                  <a:ext cx="1032811"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2B95AC5-6B17-4857-A90C-D28306F36E56}"/>
                    </a:ext>
                  </a:extLst>
                </p:cNvPr>
                <p:cNvSpPr txBox="1"/>
                <p:nvPr/>
              </p:nvSpPr>
              <p:spPr>
                <a:xfrm>
                  <a:off x="4234513" y="4396978"/>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𝑝</m:t>
                        </m:r>
                      </m:oMath>
                    </m:oMathPara>
                  </a14:m>
                  <a:endParaRPr lang="zh-CN" altLang="en-US">
                    <a:solidFill>
                      <a:schemeClr val="accent5">
                        <a:lumMod val="50000"/>
                      </a:schemeClr>
                    </a:solidFill>
                  </a:endParaRPr>
                </a:p>
              </p:txBody>
            </p:sp>
          </mc:Choice>
          <mc:Fallback xmlns="">
            <p:sp>
              <p:nvSpPr>
                <p:cNvPr id="14" name="文本框 13">
                  <a:extLst>
                    <a:ext uri="{FF2B5EF4-FFF2-40B4-BE49-F238E27FC236}">
                      <a16:creationId xmlns:a16="http://schemas.microsoft.com/office/drawing/2014/main" id="{32B95AC5-6B17-4857-A90C-D28306F36E56}"/>
                    </a:ext>
                  </a:extLst>
                </p:cNvPr>
                <p:cNvSpPr txBox="1">
                  <a:spLocks noRot="1" noChangeAspect="1" noMove="1" noResize="1" noEditPoints="1" noAdjustHandles="1" noChangeArrowheads="1" noChangeShapeType="1" noTextEdit="1"/>
                </p:cNvSpPr>
                <p:nvPr/>
              </p:nvSpPr>
              <p:spPr>
                <a:xfrm>
                  <a:off x="4234513" y="4396978"/>
                  <a:ext cx="1032811"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E00D12B-3D49-464B-B938-FA8B9A2BF5DA}"/>
                    </a:ext>
                  </a:extLst>
                </p:cNvPr>
                <p:cNvSpPr txBox="1"/>
                <p:nvPr/>
              </p:nvSpPr>
              <p:spPr>
                <a:xfrm>
                  <a:off x="5579591" y="4396978"/>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𝑠</m:t>
                        </m:r>
                      </m:oMath>
                    </m:oMathPara>
                  </a14:m>
                  <a:endParaRPr lang="zh-CN" altLang="en-US">
                    <a:solidFill>
                      <a:schemeClr val="accent5">
                        <a:lumMod val="50000"/>
                      </a:schemeClr>
                    </a:solidFill>
                  </a:endParaRPr>
                </a:p>
              </p:txBody>
            </p:sp>
          </mc:Choice>
          <mc:Fallback xmlns="">
            <p:sp>
              <p:nvSpPr>
                <p:cNvPr id="15" name="文本框 14">
                  <a:extLst>
                    <a:ext uri="{FF2B5EF4-FFF2-40B4-BE49-F238E27FC236}">
                      <a16:creationId xmlns:a16="http://schemas.microsoft.com/office/drawing/2014/main" id="{7E00D12B-3D49-464B-B938-FA8B9A2BF5DA}"/>
                    </a:ext>
                  </a:extLst>
                </p:cNvPr>
                <p:cNvSpPr txBox="1">
                  <a:spLocks noRot="1" noChangeAspect="1" noMove="1" noResize="1" noEditPoints="1" noAdjustHandles="1" noChangeArrowheads="1" noChangeShapeType="1" noTextEdit="1"/>
                </p:cNvSpPr>
                <p:nvPr/>
              </p:nvSpPr>
              <p:spPr>
                <a:xfrm>
                  <a:off x="5579591" y="4396978"/>
                  <a:ext cx="1032811"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4EAC011-EAAD-43E8-8F7E-9443E56ED5D9}"/>
                    </a:ext>
                  </a:extLst>
                </p:cNvPr>
                <p:cNvSpPr txBox="1"/>
                <p:nvPr/>
              </p:nvSpPr>
              <p:spPr>
                <a:xfrm>
                  <a:off x="1926836" y="4396978"/>
                  <a:ext cx="1364667"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𝑝</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𝑞</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𝑟</m:t>
                        </m:r>
                        <m:r>
                          <a:rPr lang="en-US" altLang="zh-CN" b="0" i="1" smtClean="0">
                            <a:solidFill>
                              <a:schemeClr val="accent5">
                                <a:lumMod val="50000"/>
                              </a:schemeClr>
                            </a:solidFill>
                            <a:latin typeface="Cambria Math" panose="02040503050406030204" pitchFamily="18" charset="0"/>
                          </a:rPr>
                          <m:t>)</m:t>
                        </m:r>
                      </m:oMath>
                    </m:oMathPara>
                  </a14:m>
                  <a:endParaRPr lang="zh-CN" altLang="en-US">
                    <a:solidFill>
                      <a:schemeClr val="accent5">
                        <a:lumMod val="50000"/>
                      </a:schemeClr>
                    </a:solidFill>
                  </a:endParaRPr>
                </a:p>
              </p:txBody>
            </p:sp>
          </mc:Choice>
          <mc:Fallback xmlns="">
            <p:sp>
              <p:nvSpPr>
                <p:cNvPr id="16" name="文本框 15">
                  <a:extLst>
                    <a:ext uri="{FF2B5EF4-FFF2-40B4-BE49-F238E27FC236}">
                      <a16:creationId xmlns:a16="http://schemas.microsoft.com/office/drawing/2014/main" id="{B4EAC011-EAAD-43E8-8F7E-9443E56ED5D9}"/>
                    </a:ext>
                  </a:extLst>
                </p:cNvPr>
                <p:cNvSpPr txBox="1">
                  <a:spLocks noRot="1" noChangeAspect="1" noMove="1" noResize="1" noEditPoints="1" noAdjustHandles="1" noChangeArrowheads="1" noChangeShapeType="1" noTextEdit="1"/>
                </p:cNvSpPr>
                <p:nvPr/>
              </p:nvSpPr>
              <p:spPr>
                <a:xfrm>
                  <a:off x="1926836" y="4396978"/>
                  <a:ext cx="1364667" cy="369332"/>
                </a:xfrm>
                <a:prstGeom prst="rect">
                  <a:avLst/>
                </a:prstGeom>
                <a:blipFill>
                  <a:blip r:embed="rId8"/>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DBC8AB3-3019-4519-B213-89C31AACB658}"/>
                    </a:ext>
                  </a:extLst>
                </p:cNvPr>
                <p:cNvSpPr txBox="1"/>
                <p:nvPr/>
              </p:nvSpPr>
              <p:spPr>
                <a:xfrm>
                  <a:off x="8040367" y="4396068"/>
                  <a:ext cx="1032811"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𝑠</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𝑟</m:t>
                        </m:r>
                      </m:oMath>
                    </m:oMathPara>
                  </a14:m>
                  <a:endParaRPr lang="zh-CN" altLang="en-US">
                    <a:solidFill>
                      <a:schemeClr val="accent5">
                        <a:lumMod val="50000"/>
                      </a:schemeClr>
                    </a:solidFill>
                  </a:endParaRPr>
                </a:p>
              </p:txBody>
            </p:sp>
          </mc:Choice>
          <mc:Fallback xmlns="">
            <p:sp>
              <p:nvSpPr>
                <p:cNvPr id="18" name="文本框 17">
                  <a:extLst>
                    <a:ext uri="{FF2B5EF4-FFF2-40B4-BE49-F238E27FC236}">
                      <a16:creationId xmlns:a16="http://schemas.microsoft.com/office/drawing/2014/main" id="{1DBC8AB3-3019-4519-B213-89C31AACB658}"/>
                    </a:ext>
                  </a:extLst>
                </p:cNvPr>
                <p:cNvSpPr txBox="1">
                  <a:spLocks noRot="1" noChangeAspect="1" noMove="1" noResize="1" noEditPoints="1" noAdjustHandles="1" noChangeArrowheads="1" noChangeShapeType="1" noTextEdit="1"/>
                </p:cNvSpPr>
                <p:nvPr/>
              </p:nvSpPr>
              <p:spPr>
                <a:xfrm>
                  <a:off x="8040367" y="4396068"/>
                  <a:ext cx="1032811"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61902D5-D8E4-4EB4-8254-0A419DA62B14}"/>
                    </a:ext>
                  </a:extLst>
                </p:cNvPr>
                <p:cNvSpPr txBox="1"/>
                <p:nvPr/>
              </p:nvSpPr>
              <p:spPr>
                <a:xfrm>
                  <a:off x="4234513" y="5284057"/>
                  <a:ext cx="1032811"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𝑝</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𝑠</m:t>
                        </m:r>
                      </m:oMath>
                    </m:oMathPara>
                  </a14:m>
                  <a:endParaRPr lang="zh-CN" altLang="en-US">
                    <a:solidFill>
                      <a:schemeClr val="accent5">
                        <a:lumMod val="50000"/>
                      </a:schemeClr>
                    </a:solidFill>
                  </a:endParaRPr>
                </a:p>
              </p:txBody>
            </p:sp>
          </mc:Choice>
          <mc:Fallback xmlns="">
            <p:sp>
              <p:nvSpPr>
                <p:cNvPr id="19" name="文本框 18">
                  <a:extLst>
                    <a:ext uri="{FF2B5EF4-FFF2-40B4-BE49-F238E27FC236}">
                      <a16:creationId xmlns:a16="http://schemas.microsoft.com/office/drawing/2014/main" id="{761902D5-D8E4-4EB4-8254-0A419DA62B14}"/>
                    </a:ext>
                  </a:extLst>
                </p:cNvPr>
                <p:cNvSpPr txBox="1">
                  <a:spLocks noRot="1" noChangeAspect="1" noMove="1" noResize="1" noEditPoints="1" noAdjustHandles="1" noChangeArrowheads="1" noChangeShapeType="1" noTextEdit="1"/>
                </p:cNvSpPr>
                <p:nvPr/>
              </p:nvSpPr>
              <p:spPr>
                <a:xfrm>
                  <a:off x="4234513" y="5284057"/>
                  <a:ext cx="1032811" cy="369332"/>
                </a:xfrm>
                <a:prstGeom prst="rect">
                  <a:avLst/>
                </a:prstGeom>
                <a:blipFill>
                  <a:blip r:embed="rId10"/>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F627734-43FA-4407-ADBE-EA95617F27F8}"/>
                    </a:ext>
                  </a:extLst>
                </p:cNvPr>
                <p:cNvSpPr txBox="1"/>
                <p:nvPr/>
              </p:nvSpPr>
              <p:spPr>
                <a:xfrm>
                  <a:off x="5579591" y="5289841"/>
                  <a:ext cx="1032811"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𝑝</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𝑠</m:t>
                        </m:r>
                      </m:oMath>
                    </m:oMathPara>
                  </a14:m>
                  <a:endParaRPr lang="zh-CN" altLang="en-US">
                    <a:solidFill>
                      <a:schemeClr val="accent5">
                        <a:lumMod val="50000"/>
                      </a:schemeClr>
                    </a:solidFill>
                  </a:endParaRPr>
                </a:p>
              </p:txBody>
            </p:sp>
          </mc:Choice>
          <mc:Fallback xmlns="">
            <p:sp>
              <p:nvSpPr>
                <p:cNvPr id="20" name="文本框 19">
                  <a:extLst>
                    <a:ext uri="{FF2B5EF4-FFF2-40B4-BE49-F238E27FC236}">
                      <a16:creationId xmlns:a16="http://schemas.microsoft.com/office/drawing/2014/main" id="{8F627734-43FA-4407-ADBE-EA95617F27F8}"/>
                    </a:ext>
                  </a:extLst>
                </p:cNvPr>
                <p:cNvSpPr txBox="1">
                  <a:spLocks noRot="1" noChangeAspect="1" noMove="1" noResize="1" noEditPoints="1" noAdjustHandles="1" noChangeArrowheads="1" noChangeShapeType="1" noTextEdit="1"/>
                </p:cNvSpPr>
                <p:nvPr/>
              </p:nvSpPr>
              <p:spPr>
                <a:xfrm>
                  <a:off x="5579591" y="5289841"/>
                  <a:ext cx="1032811" cy="369332"/>
                </a:xfrm>
                <a:prstGeom prst="rect">
                  <a:avLst/>
                </a:prstGeom>
                <a:blipFill>
                  <a:blip r:embed="rId11"/>
                  <a:stretch>
                    <a:fillRect b="-6667"/>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DF94713F-4A1C-4A69-B022-AEB1298AAAE6}"/>
                </a:ext>
              </a:extLst>
            </p:cNvPr>
            <p:cNvCxnSpPr>
              <a:cxnSpLocks/>
              <a:endCxn id="13" idx="0"/>
            </p:cNvCxnSpPr>
            <p:nvPr/>
          </p:nvCxnSpPr>
          <p:spPr>
            <a:xfrm>
              <a:off x="5588364" y="3152077"/>
              <a:ext cx="1701619" cy="310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5E5EF85-A676-4016-AD6F-66381A181688}"/>
                </a:ext>
              </a:extLst>
            </p:cNvPr>
            <p:cNvCxnSpPr>
              <a:cxnSpLocks/>
              <a:endCxn id="12" idx="0"/>
            </p:cNvCxnSpPr>
            <p:nvPr/>
          </p:nvCxnSpPr>
          <p:spPr>
            <a:xfrm flipH="1">
              <a:off x="3807909" y="3152077"/>
              <a:ext cx="1771684" cy="310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3F4E2A9-0B9A-45EF-9932-9690C4309F47}"/>
                </a:ext>
              </a:extLst>
            </p:cNvPr>
            <p:cNvCxnSpPr>
              <a:stCxn id="12" idx="2"/>
              <a:endCxn id="16" idx="0"/>
            </p:cNvCxnSpPr>
            <p:nvPr/>
          </p:nvCxnSpPr>
          <p:spPr>
            <a:xfrm flipH="1">
              <a:off x="2609170" y="3832191"/>
              <a:ext cx="1198739" cy="56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8A4C653-366F-44E3-824F-B03309D88969}"/>
                </a:ext>
              </a:extLst>
            </p:cNvPr>
            <p:cNvCxnSpPr>
              <a:endCxn id="14" idx="0"/>
            </p:cNvCxnSpPr>
            <p:nvPr/>
          </p:nvCxnSpPr>
          <p:spPr>
            <a:xfrm>
              <a:off x="3807908" y="3832189"/>
              <a:ext cx="943011" cy="564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CD03E78-A8DF-4CDF-85C0-7F3FF31D6619}"/>
                </a:ext>
              </a:extLst>
            </p:cNvPr>
            <p:cNvCxnSpPr>
              <a:cxnSpLocks/>
              <a:stCxn id="13" idx="2"/>
              <a:endCxn id="15" idx="0"/>
            </p:cNvCxnSpPr>
            <p:nvPr/>
          </p:nvCxnSpPr>
          <p:spPr>
            <a:xfrm flipH="1">
              <a:off x="6095997" y="3832191"/>
              <a:ext cx="1193986" cy="56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051E8FE1-E6A6-40DC-9569-15D68F9769EF}"/>
                </a:ext>
              </a:extLst>
            </p:cNvPr>
            <p:cNvCxnSpPr>
              <a:endCxn id="18" idx="0"/>
            </p:cNvCxnSpPr>
            <p:nvPr/>
          </p:nvCxnSpPr>
          <p:spPr>
            <a:xfrm>
              <a:off x="7289982" y="3832189"/>
              <a:ext cx="1266791" cy="563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B4836CC-DD99-4675-8BE4-7A303F4F32A3}"/>
                </a:ext>
              </a:extLst>
            </p:cNvPr>
            <p:cNvCxnSpPr>
              <a:endCxn id="19" idx="0"/>
            </p:cNvCxnSpPr>
            <p:nvPr/>
          </p:nvCxnSpPr>
          <p:spPr>
            <a:xfrm>
              <a:off x="4748619" y="4765400"/>
              <a:ext cx="2300" cy="51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DE9EA15-A587-4F64-A93B-379ABDC5103A}"/>
                </a:ext>
              </a:extLst>
            </p:cNvPr>
            <p:cNvCxnSpPr>
              <a:stCxn id="15" idx="2"/>
              <a:endCxn id="20" idx="0"/>
            </p:cNvCxnSpPr>
            <p:nvPr/>
          </p:nvCxnSpPr>
          <p:spPr>
            <a:xfrm>
              <a:off x="6095997" y="4766310"/>
              <a:ext cx="0" cy="52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05CF928-CA07-4CD4-9D05-80B69A200C4D}"/>
                </a:ext>
              </a:extLst>
            </p:cNvPr>
            <p:cNvSpPr txBox="1"/>
            <p:nvPr/>
          </p:nvSpPr>
          <p:spPr>
            <a:xfrm>
              <a:off x="3256192" y="3981270"/>
              <a:ext cx="99663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假言推理</a:t>
              </a:r>
            </a:p>
          </p:txBody>
        </p:sp>
        <p:sp>
          <p:nvSpPr>
            <p:cNvPr id="39" name="文本框 38">
              <a:extLst>
                <a:ext uri="{FF2B5EF4-FFF2-40B4-BE49-F238E27FC236}">
                  <a16:creationId xmlns:a16="http://schemas.microsoft.com/office/drawing/2014/main" id="{B2F76D35-8459-451A-97F2-F1C4E1356FFD}"/>
                </a:ext>
              </a:extLst>
            </p:cNvPr>
            <p:cNvSpPr txBox="1"/>
            <p:nvPr/>
          </p:nvSpPr>
          <p:spPr>
            <a:xfrm>
              <a:off x="6791669" y="3975628"/>
              <a:ext cx="99663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假言推理</a:t>
              </a:r>
            </a:p>
          </p:txBody>
        </p:sp>
        <p:sp>
          <p:nvSpPr>
            <p:cNvPr id="40" name="文本框 39">
              <a:extLst>
                <a:ext uri="{FF2B5EF4-FFF2-40B4-BE49-F238E27FC236}">
                  <a16:creationId xmlns:a16="http://schemas.microsoft.com/office/drawing/2014/main" id="{9B541BC4-F43B-4AA2-903F-4B11E8EAF80E}"/>
                </a:ext>
              </a:extLst>
            </p:cNvPr>
            <p:cNvSpPr txBox="1"/>
            <p:nvPr/>
          </p:nvSpPr>
          <p:spPr>
            <a:xfrm>
              <a:off x="4951952" y="3244410"/>
              <a:ext cx="1193986"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析取三段论</a:t>
              </a:r>
            </a:p>
          </p:txBody>
        </p:sp>
        <p:sp>
          <p:nvSpPr>
            <p:cNvPr id="41" name="文本框 40">
              <a:extLst>
                <a:ext uri="{FF2B5EF4-FFF2-40B4-BE49-F238E27FC236}">
                  <a16:creationId xmlns:a16="http://schemas.microsoft.com/office/drawing/2014/main" id="{D1E85D72-9C18-4D38-9635-B3F5F76FB794}"/>
                </a:ext>
              </a:extLst>
            </p:cNvPr>
            <p:cNvSpPr txBox="1"/>
            <p:nvPr/>
          </p:nvSpPr>
          <p:spPr>
            <a:xfrm>
              <a:off x="6114087" y="4874418"/>
              <a:ext cx="99663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化简规则</a:t>
              </a:r>
            </a:p>
          </p:txBody>
        </p:sp>
        <p:sp>
          <p:nvSpPr>
            <p:cNvPr id="42" name="文本框 41">
              <a:extLst>
                <a:ext uri="{FF2B5EF4-FFF2-40B4-BE49-F238E27FC236}">
                  <a16:creationId xmlns:a16="http://schemas.microsoft.com/office/drawing/2014/main" id="{0ACBD3C5-63D1-4430-9323-0878F6866BAA}"/>
                </a:ext>
              </a:extLst>
            </p:cNvPr>
            <p:cNvSpPr txBox="1"/>
            <p:nvPr/>
          </p:nvSpPr>
          <p:spPr>
            <a:xfrm>
              <a:off x="3733899" y="4873428"/>
              <a:ext cx="99663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化简规则</a:t>
              </a:r>
            </a:p>
          </p:txBody>
        </p:sp>
      </p:grpSp>
    </p:spTree>
    <p:extLst>
      <p:ext uri="{BB962C8B-B14F-4D97-AF65-F5344CB8AC3E}">
        <p14:creationId xmlns:p14="http://schemas.microsoft.com/office/powerpoint/2010/main" val="25796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构造论证的附加前提法</a:t>
            </a:r>
          </a:p>
        </p:txBody>
      </p:sp>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C5712141-E224-49A5-9D37-C7EF706BC00F}"/>
                  </a:ext>
                </a:extLst>
              </p:cNvPr>
              <p:cNvSpPr/>
              <p:nvPr/>
            </p:nvSpPr>
            <p:spPr>
              <a:xfrm>
                <a:off x="579974" y="1078256"/>
                <a:ext cx="864296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如何验证推理 </a:t>
                </a:r>
                <a14:m>
                  <m:oMath xmlns:m="http://schemas.openxmlformats.org/officeDocument/2006/math">
                    <m:r>
                      <a:rPr lang="en-US" altLang="zh-CN" sz="2400" b="1" i="1">
                        <a:solidFill>
                          <a:schemeClr val="accent2">
                            <a:lumMod val="50000"/>
                          </a:schemeClr>
                        </a:solidFill>
                        <a:latin typeface="Cambria Math" panose="02040503050406030204" pitchFamily="18" charset="0"/>
                      </a:rPr>
                      <m:t>𝒑</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𝒒</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𝒒</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𝒑</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𝒒</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oMath>
                </a14:m>
                <a:r>
                  <a:rPr lang="zh-CN" altLang="en-US" sz="2400" b="1">
                    <a:solidFill>
                      <a:schemeClr val="accent2">
                        <a:lumMod val="50000"/>
                      </a:schemeClr>
                    </a:solidFill>
                  </a:rPr>
                  <a:t> 的有效性？</a:t>
                </a:r>
              </a:p>
            </p:txBody>
          </p:sp>
        </mc:Choice>
        <mc:Fallback xmlns="">
          <p:sp>
            <p:nvSpPr>
              <p:cNvPr id="12" name="矩形: 圆角 11">
                <a:extLst>
                  <a:ext uri="{FF2B5EF4-FFF2-40B4-BE49-F238E27FC236}">
                    <a16:creationId xmlns:a16="http://schemas.microsoft.com/office/drawing/2014/main" id="{C5712141-E224-49A5-9D37-C7EF706BC00F}"/>
                  </a:ext>
                </a:extLst>
              </p:cNvPr>
              <p:cNvSpPr>
                <a:spLocks noRot="1" noChangeAspect="1" noMove="1" noResize="1" noEditPoints="1" noAdjustHandles="1" noChangeArrowheads="1" noChangeShapeType="1" noTextEdit="1"/>
              </p:cNvSpPr>
              <p:nvPr/>
            </p:nvSpPr>
            <p:spPr>
              <a:xfrm>
                <a:off x="579974" y="1078256"/>
                <a:ext cx="8642967" cy="459280"/>
              </a:xfrm>
              <a:prstGeom prst="roundRect">
                <a:avLst/>
              </a:prstGeom>
              <a:blipFill>
                <a:blip r:embed="rId2"/>
                <a:stretch>
                  <a:fillRect l="-775" t="-7792" b="-2987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D84E37F-E3AC-436C-8EF4-61DA269E5857}"/>
              </a:ext>
            </a:extLst>
          </p:cNvPr>
          <p:cNvSpPr txBox="1"/>
          <p:nvPr/>
        </p:nvSpPr>
        <p:spPr>
          <a:xfrm>
            <a:off x="653716" y="1787725"/>
            <a:ext cx="6933652" cy="1215717"/>
          </a:xfrm>
          <a:prstGeom prst="rect">
            <a:avLst/>
          </a:prstGeom>
          <a:solidFill>
            <a:schemeClr val="accent5">
              <a:lumMod val="20000"/>
              <a:lumOff val="80000"/>
            </a:schemeClr>
          </a:solidFill>
        </p:spPr>
        <p:txBody>
          <a:bodyPr wrap="square" rtlCol="0">
            <a:spAutoFit/>
          </a:bodyPr>
          <a:lstStyle/>
          <a:p>
            <a:pPr>
              <a:spcBef>
                <a:spcPts val="600"/>
              </a:spcBef>
            </a:pPr>
            <a:r>
              <a:rPr lang="zh-CN" altLang="en-US" sz="2000" b="1" dirty="0">
                <a:solidFill>
                  <a:srgbClr val="002060"/>
                </a:solidFill>
              </a:rPr>
              <a:t>验证结论为蕴涵式的推理的有效性需要使用</a:t>
            </a:r>
            <a:r>
              <a:rPr lang="zh-CN" altLang="en-US" sz="2000" b="1" dirty="0">
                <a:solidFill>
                  <a:srgbClr val="C00000"/>
                </a:solidFill>
              </a:rPr>
              <a:t>附加前提法</a:t>
            </a:r>
            <a:endParaRPr lang="en-US" altLang="zh-CN" sz="2000" b="1" dirty="0">
              <a:solidFill>
                <a:srgbClr val="C00000"/>
              </a:solidFill>
            </a:endParaRPr>
          </a:p>
          <a:p>
            <a:pPr marL="285750" indent="-285750">
              <a:spcBef>
                <a:spcPts val="600"/>
              </a:spcBef>
              <a:buFont typeface="Arial" panose="020B0604020202020204" pitchFamily="34" charset="0"/>
              <a:buChar char="•"/>
            </a:pPr>
            <a:r>
              <a:rPr lang="zh-CN" altLang="en-US" sz="2400" b="1" dirty="0">
                <a:solidFill>
                  <a:schemeClr val="accent2">
                    <a:lumMod val="50000"/>
                  </a:schemeClr>
                </a:solidFill>
                <a:latin typeface="楷体" panose="02010609060101010101" pitchFamily="49" charset="-122"/>
                <a:ea typeface="楷体" panose="02010609060101010101" pitchFamily="49" charset="-122"/>
              </a:rPr>
              <a:t>将结论中的蕴涵式的前件作为附加的前提一起来推出它的后件</a:t>
            </a:r>
          </a:p>
        </p:txBody>
      </p:sp>
      <p:grpSp>
        <p:nvGrpSpPr>
          <p:cNvPr id="13" name="组合 12">
            <a:extLst>
              <a:ext uri="{FF2B5EF4-FFF2-40B4-BE49-F238E27FC236}">
                <a16:creationId xmlns:a16="http://schemas.microsoft.com/office/drawing/2014/main" id="{DDC0BE0B-3FBF-4FD4-B39D-733D5B442F77}"/>
              </a:ext>
            </a:extLst>
          </p:cNvPr>
          <p:cNvGrpSpPr/>
          <p:nvPr/>
        </p:nvGrpSpPr>
        <p:grpSpPr>
          <a:xfrm>
            <a:off x="579974" y="3135692"/>
            <a:ext cx="8353517" cy="2591896"/>
            <a:chOff x="579974" y="3118170"/>
            <a:chExt cx="8353517" cy="2591896"/>
          </a:xfrm>
        </p:grpSpPr>
        <p:pic>
          <p:nvPicPr>
            <p:cNvPr id="3" name="图片 2">
              <a:extLst>
                <a:ext uri="{FF2B5EF4-FFF2-40B4-BE49-F238E27FC236}">
                  <a16:creationId xmlns:a16="http://schemas.microsoft.com/office/drawing/2014/main" id="{588B56D0-22F8-414E-851B-11FB7A654E7D}"/>
                </a:ext>
              </a:extLst>
            </p:cNvPr>
            <p:cNvPicPr>
              <a:picLocks noChangeAspect="1"/>
            </p:cNvPicPr>
            <p:nvPr/>
          </p:nvPicPr>
          <p:blipFill>
            <a:blip r:embed="rId3"/>
            <a:stretch>
              <a:fillRect/>
            </a:stretch>
          </p:blipFill>
          <p:spPr>
            <a:xfrm>
              <a:off x="579974" y="3195676"/>
              <a:ext cx="8255914" cy="2466128"/>
            </a:xfrm>
            <a:prstGeom prst="rect">
              <a:avLst/>
            </a:prstGeom>
          </p:spPr>
        </p:pic>
        <p:sp>
          <p:nvSpPr>
            <p:cNvPr id="6" name="矩形: 圆角 5">
              <a:extLst>
                <a:ext uri="{FF2B5EF4-FFF2-40B4-BE49-F238E27FC236}">
                  <a16:creationId xmlns:a16="http://schemas.microsoft.com/office/drawing/2014/main" id="{2808735F-B20B-43C4-89BC-E0B64D56FC1D}"/>
                </a:ext>
              </a:extLst>
            </p:cNvPr>
            <p:cNvSpPr/>
            <p:nvPr/>
          </p:nvSpPr>
          <p:spPr>
            <a:xfrm>
              <a:off x="579974" y="3118170"/>
              <a:ext cx="8353517" cy="2591896"/>
            </a:xfrm>
            <a:prstGeom prst="roundRect">
              <a:avLst>
                <a:gd name="adj" fmla="val 753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箭头: 右 13">
            <a:extLst>
              <a:ext uri="{FF2B5EF4-FFF2-40B4-BE49-F238E27FC236}">
                <a16:creationId xmlns:a16="http://schemas.microsoft.com/office/drawing/2014/main" id="{1F46F589-6FA5-4C2C-9367-B3EBA5E0CD51}"/>
              </a:ext>
            </a:extLst>
          </p:cNvPr>
          <p:cNvSpPr/>
          <p:nvPr/>
        </p:nvSpPr>
        <p:spPr>
          <a:xfrm>
            <a:off x="8874445" y="4267369"/>
            <a:ext cx="355235" cy="85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BA4C02B-E8B5-4CA5-8E4B-765BC1CC2D15}"/>
                  </a:ext>
                </a:extLst>
              </p:cNvPr>
              <p:cNvSpPr txBox="1"/>
              <p:nvPr/>
            </p:nvSpPr>
            <p:spPr>
              <a:xfrm>
                <a:off x="9268237" y="3757486"/>
                <a:ext cx="2855033" cy="1019766"/>
              </a:xfrm>
              <a:prstGeom prst="rect">
                <a:avLst/>
              </a:prstGeom>
              <a:solidFill>
                <a:schemeClr val="accent5">
                  <a:lumMod val="20000"/>
                  <a:lumOff val="80000"/>
                </a:schemeClr>
              </a:solidFill>
            </p:spPr>
            <p:txBody>
              <a:bodyPr wrap="square" rtlCol="0">
                <a:spAutoFit/>
              </a:bodyPr>
              <a:lstStyle/>
              <a:p>
                <a:pPr>
                  <a:lnSpc>
                    <a:spcPts val="2400"/>
                  </a:lnSpc>
                  <a:spcBef>
                    <a:spcPts val="600"/>
                  </a:spcBef>
                </a:pPr>
                <a:r>
                  <a:rPr lang="zh-CN" altLang="en-US" sz="2400" b="1" dirty="0">
                    <a:solidFill>
                      <a:srgbClr val="002060"/>
                    </a:solidFill>
                  </a:rPr>
                  <a:t>思考从前提</a:t>
                </a:r>
                <a14:m>
                  <m:oMath xmlns:m="http://schemas.openxmlformats.org/officeDocument/2006/math">
                    <m:r>
                      <a:rPr lang="en-US" altLang="zh-CN" sz="2400" b="1" i="1" smtClean="0">
                        <a:solidFill>
                          <a:srgbClr val="002060"/>
                        </a:solidFill>
                        <a:latin typeface="Cambria Math" panose="02040503050406030204" pitchFamily="18" charset="0"/>
                      </a:rPr>
                      <m:t>𝒑</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𝒒</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𝒔</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𝒓</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𝒒</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𝒑</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𝒓</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𝒔</m:t>
                    </m:r>
                    <m:r>
                      <a:rPr lang="en-US" altLang="zh-CN" sz="2400" b="1" i="1" smtClean="0">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𝒒</m:t>
                    </m:r>
                  </m:oMath>
                </a14:m>
                <a:r>
                  <a:rPr lang="zh-CN" altLang="en-US" sz="2400" b="1" dirty="0">
                    <a:solidFill>
                      <a:srgbClr val="002060"/>
                    </a:solidFill>
                  </a:rPr>
                  <a:t>如何推出</a:t>
                </a:r>
                <a14:m>
                  <m:oMath xmlns:m="http://schemas.openxmlformats.org/officeDocument/2006/math">
                    <m:r>
                      <a:rPr lang="en-US" altLang="zh-CN" sz="2400" b="1" i="1" smtClean="0">
                        <a:solidFill>
                          <a:srgbClr val="002060"/>
                        </a:solidFill>
                        <a:latin typeface="Cambria Math" panose="02040503050406030204" pitchFamily="18" charset="0"/>
                      </a:rPr>
                      <m:t>𝒔</m:t>
                    </m:r>
                  </m:oMath>
                </a14:m>
                <a:r>
                  <a:rPr lang="en-US" altLang="zh-CN" sz="2400" b="1" dirty="0">
                    <a:solidFill>
                      <a:srgbClr val="002060"/>
                    </a:solidFill>
                  </a:rPr>
                  <a:t>!</a:t>
                </a:r>
              </a:p>
            </p:txBody>
          </p:sp>
        </mc:Choice>
        <mc:Fallback xmlns="">
          <p:sp>
            <p:nvSpPr>
              <p:cNvPr id="15" name="文本框 14">
                <a:extLst>
                  <a:ext uri="{FF2B5EF4-FFF2-40B4-BE49-F238E27FC236}">
                    <a16:creationId xmlns:a16="http://schemas.microsoft.com/office/drawing/2014/main" id="{4BA4C02B-E8B5-4CA5-8E4B-765BC1CC2D15}"/>
                  </a:ext>
                </a:extLst>
              </p:cNvPr>
              <p:cNvSpPr txBox="1">
                <a:spLocks noRot="1" noChangeAspect="1" noMove="1" noResize="1" noEditPoints="1" noAdjustHandles="1" noChangeArrowheads="1" noChangeShapeType="1" noTextEdit="1"/>
              </p:cNvSpPr>
              <p:nvPr/>
            </p:nvSpPr>
            <p:spPr>
              <a:xfrm>
                <a:off x="9268237" y="3757486"/>
                <a:ext cx="2855033" cy="1019766"/>
              </a:xfrm>
              <a:prstGeom prst="rect">
                <a:avLst/>
              </a:prstGeom>
              <a:blipFill>
                <a:blip r:embed="rId4"/>
                <a:stretch>
                  <a:fillRect l="-3198" t="-9524" b="-13095"/>
                </a:stretch>
              </a:blipFill>
            </p:spPr>
            <p:txBody>
              <a:bodyPr/>
              <a:lstStyle/>
              <a:p>
                <a:r>
                  <a:rPr lang="zh-CN" altLang="en-US">
                    <a:noFill/>
                  </a:rPr>
                  <a:t> </a:t>
                </a:r>
              </a:p>
            </p:txBody>
          </p:sp>
        </mc:Fallback>
      </mc:AlternateContent>
      <p:sp>
        <p:nvSpPr>
          <p:cNvPr id="16" name="箭头: 下 15">
            <a:extLst>
              <a:ext uri="{FF2B5EF4-FFF2-40B4-BE49-F238E27FC236}">
                <a16:creationId xmlns:a16="http://schemas.microsoft.com/office/drawing/2014/main" id="{550C63AF-4FBC-41A2-8008-8FB956E4D084}"/>
              </a:ext>
            </a:extLst>
          </p:cNvPr>
          <p:cNvSpPr/>
          <p:nvPr/>
        </p:nvSpPr>
        <p:spPr>
          <a:xfrm>
            <a:off x="10641239" y="4785586"/>
            <a:ext cx="54514"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ACB0FDF-2B3F-4C56-91DE-1868B9BDC44A}"/>
                  </a:ext>
                </a:extLst>
              </p:cNvPr>
              <p:cNvSpPr txBox="1"/>
              <p:nvPr/>
            </p:nvSpPr>
            <p:spPr>
              <a:xfrm>
                <a:off x="9179357" y="5163252"/>
                <a:ext cx="2923763" cy="830997"/>
              </a:xfrm>
              <a:prstGeom prst="rect">
                <a:avLst/>
              </a:prstGeom>
              <a:solidFill>
                <a:schemeClr val="accent4">
                  <a:lumMod val="20000"/>
                  <a:lumOff val="80000"/>
                </a:schemeClr>
              </a:solidFill>
            </p:spPr>
            <p:txBody>
              <a:bodyPr wrap="square" rtlCol="0">
                <a:spAutoFit/>
              </a:bodyPr>
              <a:lstStyle/>
              <a:p>
                <a:r>
                  <a:rPr lang="zh-CN" altLang="en-US" sz="2400" b="1" dirty="0">
                    <a:solidFill>
                      <a:srgbClr val="002060"/>
                    </a:solidFill>
                  </a:rPr>
                  <a:t>如何从前提</a:t>
                </a:r>
                <a14:m>
                  <m:oMath xmlns:m="http://schemas.openxmlformats.org/officeDocument/2006/math">
                    <m:r>
                      <a:rPr lang="en-US" altLang="zh-CN" sz="2400" b="1" i="1" smtClean="0">
                        <a:solidFill>
                          <a:srgbClr val="002060"/>
                        </a:solidFill>
                        <a:latin typeface="Cambria Math" panose="02040503050406030204" pitchFamily="18" charset="0"/>
                      </a:rPr>
                      <m:t>𝒔</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𝒓</m:t>
                    </m:r>
                  </m:oMath>
                </a14:m>
                <a:r>
                  <a:rPr lang="en-US" altLang="zh-CN" sz="2400" b="1" dirty="0">
                    <a:solidFill>
                      <a:srgbClr val="002060"/>
                    </a:solidFill>
                  </a:rPr>
                  <a:t>, </a:t>
                </a:r>
                <a14:m>
                  <m:oMath xmlns:m="http://schemas.openxmlformats.org/officeDocument/2006/math">
                    <m:r>
                      <a:rPr lang="en-US" altLang="zh-CN" sz="2400" b="1" i="1" smtClean="0">
                        <a:solidFill>
                          <a:srgbClr val="002060"/>
                        </a:solidFill>
                        <a:latin typeface="Cambria Math" panose="02040503050406030204" pitchFamily="18" charset="0"/>
                      </a:rPr>
                      <m:t>𝒓</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𝒔</m:t>
                    </m:r>
                  </m:oMath>
                </a14:m>
                <a:r>
                  <a:rPr lang="zh-CN" altLang="en-US" sz="2400" b="1" dirty="0">
                    <a:solidFill>
                      <a:srgbClr val="002060"/>
                    </a:solidFill>
                  </a:rPr>
                  <a:t>得到结论</a:t>
                </a:r>
                <a14:m>
                  <m:oMath xmlns:m="http://schemas.openxmlformats.org/officeDocument/2006/math">
                    <m:r>
                      <a:rPr lang="en-US" altLang="zh-CN" sz="2400" b="1" i="1" smtClean="0">
                        <a:solidFill>
                          <a:srgbClr val="002060"/>
                        </a:solidFill>
                        <a:latin typeface="Cambria Math" panose="02040503050406030204" pitchFamily="18" charset="0"/>
                      </a:rPr>
                      <m:t>𝒔</m:t>
                    </m:r>
                  </m:oMath>
                </a14:m>
                <a:r>
                  <a:rPr lang="en-US" altLang="zh-CN" sz="2400" b="1" dirty="0">
                    <a:solidFill>
                      <a:srgbClr val="002060"/>
                    </a:solidFill>
                  </a:rPr>
                  <a:t>?</a:t>
                </a:r>
                <a:endParaRPr lang="zh-CN" altLang="en-US" sz="2400" b="1" dirty="0">
                  <a:solidFill>
                    <a:srgbClr val="002060"/>
                  </a:solidFill>
                </a:endParaRPr>
              </a:p>
            </p:txBody>
          </p:sp>
        </mc:Choice>
        <mc:Fallback xmlns="">
          <p:sp>
            <p:nvSpPr>
              <p:cNvPr id="18" name="文本框 17">
                <a:extLst>
                  <a:ext uri="{FF2B5EF4-FFF2-40B4-BE49-F238E27FC236}">
                    <a16:creationId xmlns:a16="http://schemas.microsoft.com/office/drawing/2014/main" id="{4ACB0FDF-2B3F-4C56-91DE-1868B9BDC44A}"/>
                  </a:ext>
                </a:extLst>
              </p:cNvPr>
              <p:cNvSpPr txBox="1">
                <a:spLocks noRot="1" noChangeAspect="1" noMove="1" noResize="1" noEditPoints="1" noAdjustHandles="1" noChangeArrowheads="1" noChangeShapeType="1" noTextEdit="1"/>
              </p:cNvSpPr>
              <p:nvPr/>
            </p:nvSpPr>
            <p:spPr>
              <a:xfrm>
                <a:off x="9179357" y="5163252"/>
                <a:ext cx="2923763" cy="830997"/>
              </a:xfrm>
              <a:prstGeom prst="rect">
                <a:avLst/>
              </a:prstGeom>
              <a:blipFill>
                <a:blip r:embed="rId5"/>
                <a:stretch>
                  <a:fillRect l="-3340" t="-5147" b="-169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095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构造论证的反证法</a:t>
            </a:r>
          </a:p>
        </p:txBody>
      </p:sp>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0B2F7C07-5B02-42A1-82E2-38456B224297}"/>
                  </a:ext>
                </a:extLst>
              </p:cNvPr>
              <p:cNvSpPr/>
              <p:nvPr/>
            </p:nvSpPr>
            <p:spPr>
              <a:xfrm>
                <a:off x="579974" y="995817"/>
                <a:ext cx="599844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如何验证推理 </a:t>
                </a:r>
                <a14:m>
                  <m:oMath xmlns:m="http://schemas.openxmlformats.org/officeDocument/2006/math">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oMath>
                </a14:m>
                <a:r>
                  <a:rPr lang="zh-CN" altLang="en-US" sz="2400" b="1">
                    <a:solidFill>
                      <a:schemeClr val="accent2">
                        <a:lumMod val="50000"/>
                      </a:schemeClr>
                    </a:solidFill>
                  </a:rPr>
                  <a:t> 的有效性？</a:t>
                </a:r>
              </a:p>
            </p:txBody>
          </p:sp>
        </mc:Choice>
        <mc:Fallback xmlns="">
          <p:sp>
            <p:nvSpPr>
              <p:cNvPr id="11" name="矩形: 圆角 10">
                <a:extLst>
                  <a:ext uri="{FF2B5EF4-FFF2-40B4-BE49-F238E27FC236}">
                    <a16:creationId xmlns:a16="http://schemas.microsoft.com/office/drawing/2014/main" id="{0B2F7C07-5B02-42A1-82E2-38456B224297}"/>
                  </a:ext>
                </a:extLst>
              </p:cNvPr>
              <p:cNvSpPr>
                <a:spLocks noRot="1" noChangeAspect="1" noMove="1" noResize="1" noEditPoints="1" noAdjustHandles="1" noChangeArrowheads="1" noChangeShapeType="1" noTextEdit="1"/>
              </p:cNvSpPr>
              <p:nvPr/>
            </p:nvSpPr>
            <p:spPr>
              <a:xfrm>
                <a:off x="579974" y="995817"/>
                <a:ext cx="5998443" cy="459280"/>
              </a:xfrm>
              <a:prstGeom prst="roundRect">
                <a:avLst/>
              </a:prstGeom>
              <a:blipFill>
                <a:blip r:embed="rId2"/>
                <a:stretch>
                  <a:fillRect l="-1116" t="-6410" b="-29487"/>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63BF200-0947-4BCB-9BAF-E105C6CDF361}"/>
              </a:ext>
            </a:extLst>
          </p:cNvPr>
          <p:cNvSpPr txBox="1"/>
          <p:nvPr/>
        </p:nvSpPr>
        <p:spPr>
          <a:xfrm>
            <a:off x="579974" y="1703621"/>
            <a:ext cx="10116532" cy="1215717"/>
          </a:xfrm>
          <a:prstGeom prst="rect">
            <a:avLst/>
          </a:prstGeom>
          <a:solidFill>
            <a:schemeClr val="accent5">
              <a:lumMod val="20000"/>
              <a:lumOff val="80000"/>
            </a:schemeClr>
          </a:solidFill>
        </p:spPr>
        <p:txBody>
          <a:bodyPr wrap="square" rtlCol="0">
            <a:spAutoFit/>
          </a:bodyPr>
          <a:lstStyle/>
          <a:p>
            <a:pPr>
              <a:spcBef>
                <a:spcPts val="600"/>
              </a:spcBef>
            </a:pPr>
            <a:r>
              <a:rPr lang="zh-CN" altLang="en-US" sz="2000" b="1" dirty="0">
                <a:solidFill>
                  <a:srgbClr val="C00000"/>
                </a:solidFill>
              </a:rPr>
              <a:t>反证法</a:t>
            </a:r>
            <a:r>
              <a:rPr lang="zh-CN" altLang="en-US" sz="2000" b="1" dirty="0">
                <a:solidFill>
                  <a:srgbClr val="002060"/>
                </a:solidFill>
              </a:rPr>
              <a:t>是构造论证的有用方法，特别是当验证的推理的结论是否定式，或者是原子公式时</a:t>
            </a:r>
            <a:endParaRPr lang="en-US" altLang="zh-CN" sz="2000" b="1" dirty="0">
              <a:solidFill>
                <a:srgbClr val="C00000"/>
              </a:solidFill>
            </a:endParaRPr>
          </a:p>
          <a:p>
            <a:pPr marL="285750" indent="-285750">
              <a:spcBef>
                <a:spcPts val="600"/>
              </a:spcBef>
              <a:buFont typeface="Arial" panose="020B0604020202020204" pitchFamily="34" charset="0"/>
              <a:buChar char="•"/>
            </a:pPr>
            <a:r>
              <a:rPr lang="zh-CN" altLang="en-US" sz="2400" b="1" dirty="0">
                <a:solidFill>
                  <a:schemeClr val="accent2">
                    <a:lumMod val="50000"/>
                  </a:schemeClr>
                </a:solidFill>
                <a:latin typeface="楷体" panose="02010609060101010101" pitchFamily="49" charset="-122"/>
                <a:ea typeface="楷体" panose="02010609060101010101" pitchFamily="49" charset="-122"/>
              </a:rPr>
              <a:t>将结论的否定作为附加前提一起来推出矛盾，即推出一个公式并且推出这个公式的否定</a:t>
            </a:r>
          </a:p>
        </p:txBody>
      </p:sp>
      <p:grpSp>
        <p:nvGrpSpPr>
          <p:cNvPr id="15" name="组合 14">
            <a:extLst>
              <a:ext uri="{FF2B5EF4-FFF2-40B4-BE49-F238E27FC236}">
                <a16:creationId xmlns:a16="http://schemas.microsoft.com/office/drawing/2014/main" id="{0923A550-8885-4C81-A3B6-AAA599A4C5C8}"/>
              </a:ext>
            </a:extLst>
          </p:cNvPr>
          <p:cNvGrpSpPr/>
          <p:nvPr/>
        </p:nvGrpSpPr>
        <p:grpSpPr>
          <a:xfrm>
            <a:off x="151815" y="3322047"/>
            <a:ext cx="11755631" cy="2283922"/>
            <a:chOff x="263137" y="3078699"/>
            <a:chExt cx="11755631" cy="2283922"/>
          </a:xfrm>
        </p:grpSpPr>
        <p:pic>
          <p:nvPicPr>
            <p:cNvPr id="3" name="图片 2">
              <a:extLst>
                <a:ext uri="{FF2B5EF4-FFF2-40B4-BE49-F238E27FC236}">
                  <a16:creationId xmlns:a16="http://schemas.microsoft.com/office/drawing/2014/main" id="{ED386586-8CD0-47F3-A47E-C5588EA42281}"/>
                </a:ext>
              </a:extLst>
            </p:cNvPr>
            <p:cNvPicPr>
              <a:picLocks noChangeAspect="1"/>
            </p:cNvPicPr>
            <p:nvPr/>
          </p:nvPicPr>
          <p:blipFill>
            <a:blip r:embed="rId3"/>
            <a:stretch>
              <a:fillRect/>
            </a:stretch>
          </p:blipFill>
          <p:spPr>
            <a:xfrm>
              <a:off x="310728" y="3146729"/>
              <a:ext cx="5712909" cy="2207144"/>
            </a:xfrm>
            <a:prstGeom prst="rect">
              <a:avLst/>
            </a:prstGeom>
          </p:spPr>
        </p:pic>
        <p:pic>
          <p:nvPicPr>
            <p:cNvPr id="4" name="图片 3">
              <a:extLst>
                <a:ext uri="{FF2B5EF4-FFF2-40B4-BE49-F238E27FC236}">
                  <a16:creationId xmlns:a16="http://schemas.microsoft.com/office/drawing/2014/main" id="{04982F98-46C2-4F04-B33B-97F4B6FAA5A2}"/>
                </a:ext>
              </a:extLst>
            </p:cNvPr>
            <p:cNvPicPr>
              <a:picLocks noChangeAspect="1"/>
            </p:cNvPicPr>
            <p:nvPr/>
          </p:nvPicPr>
          <p:blipFill>
            <a:blip r:embed="rId4"/>
            <a:stretch>
              <a:fillRect/>
            </a:stretch>
          </p:blipFill>
          <p:spPr>
            <a:xfrm>
              <a:off x="6199732" y="3146729"/>
              <a:ext cx="5729131" cy="2133572"/>
            </a:xfrm>
            <a:prstGeom prst="rect">
              <a:avLst/>
            </a:prstGeom>
          </p:spPr>
        </p:pic>
        <p:sp>
          <p:nvSpPr>
            <p:cNvPr id="6" name="矩形: 圆角 5">
              <a:extLst>
                <a:ext uri="{FF2B5EF4-FFF2-40B4-BE49-F238E27FC236}">
                  <a16:creationId xmlns:a16="http://schemas.microsoft.com/office/drawing/2014/main" id="{1B41AF43-F19C-4849-B976-49BB7A453689}"/>
                </a:ext>
              </a:extLst>
            </p:cNvPr>
            <p:cNvSpPr/>
            <p:nvPr/>
          </p:nvSpPr>
          <p:spPr>
            <a:xfrm>
              <a:off x="263137" y="3078699"/>
              <a:ext cx="11755631" cy="2283922"/>
            </a:xfrm>
            <a:prstGeom prst="roundRect">
              <a:avLst>
                <a:gd name="adj" fmla="val 1033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A58941AA-A056-4897-AAC7-05B59D10AA10}"/>
                </a:ext>
              </a:extLst>
            </p:cNvPr>
            <p:cNvCxnSpPr>
              <a:stCxn id="6" idx="0"/>
              <a:endCxn id="6" idx="2"/>
            </p:cNvCxnSpPr>
            <p:nvPr/>
          </p:nvCxnSpPr>
          <p:spPr>
            <a:xfrm>
              <a:off x="6140953" y="3078699"/>
              <a:ext cx="0" cy="228392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475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反证法构造论证举例</a:t>
            </a:r>
          </a:p>
        </p:txBody>
      </p:sp>
      <mc:AlternateContent xmlns:mc="http://schemas.openxmlformats.org/markup-compatibility/2006">
        <mc:Choice xmlns:a14="http://schemas.microsoft.com/office/drawing/2010/main" Requires="a14">
          <p:sp>
            <p:nvSpPr>
              <p:cNvPr id="11" name="矩形: 圆角 10">
                <a:extLst>
                  <a:ext uri="{FF2B5EF4-FFF2-40B4-BE49-F238E27FC236}">
                    <a16:creationId xmlns:a16="http://schemas.microsoft.com/office/drawing/2014/main" id="{1505358B-F02F-4401-ABBA-A6A080CFA59A}"/>
                  </a:ext>
                </a:extLst>
              </p:cNvPr>
              <p:cNvSpPr/>
              <p:nvPr/>
            </p:nvSpPr>
            <p:spPr>
              <a:xfrm>
                <a:off x="2379745" y="1034445"/>
                <a:ext cx="599844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如何验证推理 </a:t>
                </a:r>
                <a14:m>
                  <m:oMath xmlns:m="http://schemas.openxmlformats.org/officeDocument/2006/math">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oMath>
                </a14:m>
                <a:r>
                  <a:rPr lang="zh-CN" altLang="en-US" sz="2400" b="1">
                    <a:solidFill>
                      <a:schemeClr val="accent2">
                        <a:lumMod val="50000"/>
                      </a:schemeClr>
                    </a:solidFill>
                  </a:rPr>
                  <a:t> 的有效性？</a:t>
                </a:r>
              </a:p>
            </p:txBody>
          </p:sp>
        </mc:Choice>
        <mc:Fallback>
          <p:sp>
            <p:nvSpPr>
              <p:cNvPr id="11" name="矩形: 圆角 10">
                <a:extLst>
                  <a:ext uri="{FF2B5EF4-FFF2-40B4-BE49-F238E27FC236}">
                    <a16:creationId xmlns:a16="http://schemas.microsoft.com/office/drawing/2014/main" id="{1505358B-F02F-4401-ABBA-A6A080CFA59A}"/>
                  </a:ext>
                </a:extLst>
              </p:cNvPr>
              <p:cNvSpPr>
                <a:spLocks noRot="1" noChangeAspect="1" noMove="1" noResize="1" noEditPoints="1" noAdjustHandles="1" noChangeArrowheads="1" noChangeShapeType="1" noTextEdit="1"/>
              </p:cNvSpPr>
              <p:nvPr/>
            </p:nvSpPr>
            <p:spPr>
              <a:xfrm>
                <a:off x="2379745" y="1034445"/>
                <a:ext cx="5998443" cy="459280"/>
              </a:xfrm>
              <a:prstGeom prst="roundRect">
                <a:avLst/>
              </a:prstGeom>
              <a:blipFill>
                <a:blip r:embed="rId2"/>
                <a:stretch>
                  <a:fillRect l="-1014" t="-7792" b="-298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 name="表格 1">
                <a:extLst>
                  <a:ext uri="{FF2B5EF4-FFF2-40B4-BE49-F238E27FC236}">
                    <a16:creationId xmlns:a16="http://schemas.microsoft.com/office/drawing/2014/main" id="{69027B60-4D2A-4C23-8969-750CA410570B}"/>
                  </a:ext>
                </a:extLst>
              </p:cNvPr>
              <p:cNvGraphicFramePr>
                <a:graphicFrameLocks noGrp="1"/>
              </p:cNvGraphicFramePr>
              <p:nvPr>
                <p:extLst>
                  <p:ext uri="{D42A27DB-BD31-4B8C-83A1-F6EECF244321}">
                    <p14:modId xmlns:p14="http://schemas.microsoft.com/office/powerpoint/2010/main" val="1607448320"/>
                  </p:ext>
                </p:extLst>
              </p:nvPr>
            </p:nvGraphicFramePr>
            <p:xfrm>
              <a:off x="2545764" y="1785995"/>
              <a:ext cx="5998444" cy="3200400"/>
            </p:xfrm>
            <a:graphic>
              <a:graphicData uri="http://schemas.openxmlformats.org/drawingml/2006/table">
                <a:tbl>
                  <a:tblPr firstRow="1" bandRow="1">
                    <a:tableStyleId>{93296810-A885-4BE3-A3E7-6D5BEEA58F35}</a:tableStyleId>
                  </a:tblPr>
                  <a:tblGrid>
                    <a:gridCol w="926836">
                      <a:extLst>
                        <a:ext uri="{9D8B030D-6E8A-4147-A177-3AD203B41FA5}">
                          <a16:colId xmlns:a16="http://schemas.microsoft.com/office/drawing/2014/main" val="770915149"/>
                        </a:ext>
                      </a:extLst>
                    </a:gridCol>
                    <a:gridCol w="1577389">
                      <a:extLst>
                        <a:ext uri="{9D8B030D-6E8A-4147-A177-3AD203B41FA5}">
                          <a16:colId xmlns:a16="http://schemas.microsoft.com/office/drawing/2014/main" val="3621597925"/>
                        </a:ext>
                      </a:extLst>
                    </a:gridCol>
                    <a:gridCol w="3494219">
                      <a:extLst>
                        <a:ext uri="{9D8B030D-6E8A-4147-A177-3AD203B41FA5}">
                          <a16:colId xmlns:a16="http://schemas.microsoft.com/office/drawing/2014/main" val="2962173327"/>
                        </a:ext>
                      </a:extLst>
                    </a:gridCol>
                  </a:tblGrid>
                  <a:tr h="366337">
                    <a:tc>
                      <a:txBody>
                        <a:bodyPr/>
                        <a:lstStyle/>
                        <a:p>
                          <a:pPr>
                            <a:spcBef>
                              <a:spcPts val="600"/>
                            </a:spcBef>
                            <a:spcAft>
                              <a:spcPts val="600"/>
                            </a:spcAft>
                          </a:pPr>
                          <a:r>
                            <a:rPr lang="en-US" altLang="zh-CN" sz="2400">
                              <a:solidFill>
                                <a:schemeClr val="accent6">
                                  <a:lumMod val="50000"/>
                                </a:schemeClr>
                              </a:solidFill>
                              <a:latin typeface="Arial" panose="020B0604020202020204" pitchFamily="34" charset="0"/>
                              <a:cs typeface="Arial" panose="020B0604020202020204" pitchFamily="34" charset="0"/>
                            </a:rPr>
                            <a:t>(1)</a:t>
                          </a:r>
                          <a:endParaRPr lang="zh-CN" altLang="en-US" sz="2400">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24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400"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sz="24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r>
                            <a:rPr lang="en-US" altLang="zh-CN" sz="24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400">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70840">
                    <a:tc>
                      <a:txBody>
                        <a:bodyPr/>
                        <a:lstStyle/>
                        <a:p>
                          <a:pPr marL="0" algn="l" defTabSz="914400" rtl="0" eaLnBrk="1" latinLnBrk="0" hangingPunct="1">
                            <a:spcBef>
                              <a:spcPts val="600"/>
                            </a:spcBef>
                            <a:spcAft>
                              <a:spcPts val="600"/>
                            </a:spcAft>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2400" b="1" i="1" smtClean="0">
                                    <a:solidFill>
                                      <a:schemeClr val="accent6">
                                        <a:lumMod val="50000"/>
                                      </a:schemeClr>
                                    </a:solidFill>
                                    <a:latin typeface="Cambria Math" panose="02040503050406030204" pitchFamily="18" charset="0"/>
                                    <a:cs typeface="Arial" panose="020B0604020202020204" pitchFamily="34" charset="0"/>
                                  </a:rPr>
                                  <m:t>𝒔</m:t>
                                </m:r>
                                <m:r>
                                  <a:rPr lang="en-US" altLang="zh-CN" sz="24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400" b="1" i="1" smtClean="0">
                                    <a:solidFill>
                                      <a:schemeClr val="accent6">
                                        <a:lumMod val="50000"/>
                                      </a:schemeClr>
                                    </a:solidFill>
                                    <a:latin typeface="Cambria Math" panose="02040503050406030204" pitchFamily="18" charset="0"/>
                                    <a:cs typeface="Arial" panose="020B0604020202020204" pitchFamily="34" charset="0"/>
                                  </a:rPr>
                                  <m:t>𝒓</m:t>
                                </m:r>
                              </m:oMath>
                            </m:oMathPara>
                          </a14:m>
                          <a:endParaRPr lang="zh-CN" altLang="en-US" sz="24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24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4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70840">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2400" b="1" i="1" smtClean="0">
                                    <a:solidFill>
                                      <a:schemeClr val="accent6">
                                        <a:lumMod val="50000"/>
                                      </a:schemeClr>
                                    </a:solidFill>
                                    <a:latin typeface="Cambria Math" panose="02040503050406030204" pitchFamily="18" charset="0"/>
                                    <a:cs typeface="Arial" panose="020B0604020202020204" pitchFamily="34" charset="0"/>
                                  </a:rPr>
                                  <m:t>𝒓</m:t>
                                </m:r>
                              </m:oMath>
                            </m:oMathPara>
                          </a14:m>
                          <a:endParaRPr lang="zh-CN" altLang="en-US" sz="2400" b="1" dirty="0">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600"/>
                            </a:spcBef>
                            <a:spcAft>
                              <a:spcPts val="600"/>
                            </a:spcAft>
                          </a:pPr>
                          <a:r>
                            <a:rPr lang="en-US" altLang="zh-CN" sz="2400" b="1" kern="1200">
                              <a:solidFill>
                                <a:srgbClr val="3008DC"/>
                              </a:solidFill>
                              <a:latin typeface="Arial" panose="020B0604020202020204" pitchFamily="34" charset="0"/>
                              <a:ea typeface="楷体" panose="02010609060101010101" pitchFamily="49" charset="-122"/>
                              <a:cs typeface="Arial" panose="020B0604020202020204" pitchFamily="34" charset="0"/>
                            </a:rPr>
                            <a:t>// (1),(2)</a:t>
                          </a:r>
                          <a:r>
                            <a:rPr lang="zh-CN" altLang="en-US" sz="2400" b="1" kern="1200">
                              <a:solidFill>
                                <a:srgbClr val="3008DC"/>
                              </a:solidFill>
                              <a:latin typeface="Arial" panose="020B0604020202020204" pitchFamily="34" charset="0"/>
                              <a:ea typeface="楷体" panose="02010609060101010101" pitchFamily="49" charset="-122"/>
                              <a:cs typeface="Arial" panose="020B0604020202020204" pitchFamily="34" charset="0"/>
                            </a:rPr>
                            <a:t>析取三段论</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70840">
                    <a:tc>
                      <a:txBody>
                        <a:bodyPr/>
                        <a:lstStyle/>
                        <a:p>
                          <a:pPr marL="0" algn="l" defTabSz="914400" rtl="0" eaLnBrk="1" latinLnBrk="0" hangingPunct="1">
                            <a:spcBef>
                              <a:spcPts val="600"/>
                            </a:spcBef>
                            <a:spcAft>
                              <a:spcPts val="600"/>
                            </a:spcAft>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2400" b="1" i="1" smtClean="0">
                                    <a:solidFill>
                                      <a:schemeClr val="accent6">
                                        <a:lumMod val="50000"/>
                                      </a:schemeClr>
                                    </a:solidFill>
                                    <a:latin typeface="Cambria Math" panose="02040503050406030204" pitchFamily="18" charset="0"/>
                                    <a:cs typeface="Arial" panose="020B0604020202020204" pitchFamily="34" charset="0"/>
                                  </a:rPr>
                                  <m:t>𝒓</m:t>
                                </m:r>
                                <m:r>
                                  <a:rPr lang="en-US" altLang="zh-CN" sz="24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400"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sz="24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600"/>
                            </a:spcBef>
                            <a:spcAft>
                              <a:spcPts val="600"/>
                            </a:spcAft>
                          </a:pPr>
                          <a:r>
                            <a:rPr lang="en-US" altLang="zh-CN"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370840">
                    <a:tc>
                      <a:txBody>
                        <a:bodyPr/>
                        <a:lstStyle/>
                        <a:p>
                          <a:pPr marL="0" algn="l" defTabSz="914400" rtl="0" eaLnBrk="1" latinLnBrk="0" hangingPunct="1">
                            <a:spcBef>
                              <a:spcPts val="600"/>
                            </a:spcBef>
                            <a:spcAft>
                              <a:spcPts val="600"/>
                            </a:spcAft>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(5)</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2400"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sz="24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600"/>
                            </a:spcBef>
                            <a:spcAft>
                              <a:spcPts val="600"/>
                            </a:spcAft>
                          </a:pPr>
                          <a:r>
                            <a:rPr lang="en-US" altLang="zh-CN"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 (3),(4)</a:t>
                          </a:r>
                          <a:r>
                            <a:rPr lang="zh-CN" altLang="en-US"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70840">
                    <a:tc>
                      <a:txBody>
                        <a:bodyPr/>
                        <a:lstStyle/>
                        <a:p>
                          <a:pPr marL="0" algn="l" defTabSz="914400" rtl="0" eaLnBrk="1" latinLnBrk="0" hangingPunct="1">
                            <a:spcBef>
                              <a:spcPts val="600"/>
                            </a:spcBef>
                            <a:spcAft>
                              <a:spcPts val="600"/>
                            </a:spcAft>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2400"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sz="24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600"/>
                            </a:spcBef>
                            <a:spcAft>
                              <a:spcPts val="600"/>
                            </a:spcAft>
                          </a:pPr>
                          <a:r>
                            <a:rPr lang="en-US" altLang="zh-CN"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 (1), (1), (5)</a:t>
                          </a:r>
                          <a:r>
                            <a:rPr lang="zh-CN" altLang="en-US"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反证法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bl>
              </a:graphicData>
            </a:graphic>
          </p:graphicFrame>
        </mc:Choice>
        <mc:Fallback>
          <p:graphicFrame>
            <p:nvGraphicFramePr>
              <p:cNvPr id="2" name="表格 1">
                <a:extLst>
                  <a:ext uri="{FF2B5EF4-FFF2-40B4-BE49-F238E27FC236}">
                    <a16:creationId xmlns:a16="http://schemas.microsoft.com/office/drawing/2014/main" id="{69027B60-4D2A-4C23-8969-750CA410570B}"/>
                  </a:ext>
                </a:extLst>
              </p:cNvPr>
              <p:cNvGraphicFramePr>
                <a:graphicFrameLocks noGrp="1"/>
              </p:cNvGraphicFramePr>
              <p:nvPr>
                <p:extLst>
                  <p:ext uri="{D42A27DB-BD31-4B8C-83A1-F6EECF244321}">
                    <p14:modId xmlns:p14="http://schemas.microsoft.com/office/powerpoint/2010/main" val="1607448320"/>
                  </p:ext>
                </p:extLst>
              </p:nvPr>
            </p:nvGraphicFramePr>
            <p:xfrm>
              <a:off x="2545764" y="1785995"/>
              <a:ext cx="5998444" cy="3200400"/>
            </p:xfrm>
            <a:graphic>
              <a:graphicData uri="http://schemas.openxmlformats.org/drawingml/2006/table">
                <a:tbl>
                  <a:tblPr firstRow="1" bandRow="1">
                    <a:tableStyleId>{93296810-A885-4BE3-A3E7-6D5BEEA58F35}</a:tableStyleId>
                  </a:tblPr>
                  <a:tblGrid>
                    <a:gridCol w="926836">
                      <a:extLst>
                        <a:ext uri="{9D8B030D-6E8A-4147-A177-3AD203B41FA5}">
                          <a16:colId xmlns:a16="http://schemas.microsoft.com/office/drawing/2014/main" val="770915149"/>
                        </a:ext>
                      </a:extLst>
                    </a:gridCol>
                    <a:gridCol w="1577389">
                      <a:extLst>
                        <a:ext uri="{9D8B030D-6E8A-4147-A177-3AD203B41FA5}">
                          <a16:colId xmlns:a16="http://schemas.microsoft.com/office/drawing/2014/main" val="3621597925"/>
                        </a:ext>
                      </a:extLst>
                    </a:gridCol>
                    <a:gridCol w="3494219">
                      <a:extLst>
                        <a:ext uri="{9D8B030D-6E8A-4147-A177-3AD203B41FA5}">
                          <a16:colId xmlns:a16="http://schemas.microsoft.com/office/drawing/2014/main" val="2962173327"/>
                        </a:ext>
                      </a:extLst>
                    </a:gridCol>
                  </a:tblGrid>
                  <a:tr h="533400">
                    <a:tc>
                      <a:txBody>
                        <a:bodyPr/>
                        <a:lstStyle/>
                        <a:p>
                          <a:pPr>
                            <a:spcBef>
                              <a:spcPts val="600"/>
                            </a:spcBef>
                            <a:spcAft>
                              <a:spcPts val="600"/>
                            </a:spcAft>
                          </a:pPr>
                          <a:r>
                            <a:rPr lang="en-US" altLang="zh-CN" sz="2400">
                              <a:solidFill>
                                <a:schemeClr val="accent6">
                                  <a:lumMod val="50000"/>
                                </a:schemeClr>
                              </a:solidFill>
                              <a:latin typeface="Arial" panose="020B0604020202020204" pitchFamily="34" charset="0"/>
                              <a:cs typeface="Arial" panose="020B0604020202020204" pitchFamily="34" charset="0"/>
                            </a:rPr>
                            <a:t>(1)</a:t>
                          </a:r>
                          <a:endParaRPr lang="zh-CN" altLang="en-US" sz="2400">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8687" t="-11364" r="-222008" b="-510227"/>
                          </a:stretch>
                        </a:blipFill>
                      </a:tcPr>
                    </a:tc>
                    <a:tc>
                      <a:txBody>
                        <a:bodyPr/>
                        <a:lstStyle/>
                        <a:p>
                          <a:pPr>
                            <a:spcBef>
                              <a:spcPts val="600"/>
                            </a:spcBef>
                            <a:spcAft>
                              <a:spcPts val="600"/>
                            </a:spcAft>
                          </a:pPr>
                          <a:r>
                            <a:rPr lang="en-US" altLang="zh-CN" sz="24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400">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533400">
                    <a:tc>
                      <a:txBody>
                        <a:bodyPr/>
                        <a:lstStyle/>
                        <a:p>
                          <a:pPr marL="0" algn="l" defTabSz="914400" rtl="0" eaLnBrk="1" latinLnBrk="0" hangingPunct="1">
                            <a:spcBef>
                              <a:spcPts val="600"/>
                            </a:spcBef>
                            <a:spcAft>
                              <a:spcPts val="600"/>
                            </a:spcAft>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8687" t="-112644" r="-222008" b="-416092"/>
                          </a:stretch>
                        </a:blip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24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4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533400">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8687" t="-210227" r="-222008" b="-311364"/>
                          </a:stretch>
                        </a:blipFill>
                      </a:tcPr>
                    </a:tc>
                    <a:tc>
                      <a:txBody>
                        <a:bodyPr/>
                        <a:lstStyle/>
                        <a:p>
                          <a:pPr marL="0" algn="l" defTabSz="914400" rtl="0" eaLnBrk="1" latinLnBrk="0" hangingPunct="1">
                            <a:spcBef>
                              <a:spcPts val="600"/>
                            </a:spcBef>
                            <a:spcAft>
                              <a:spcPts val="600"/>
                            </a:spcAft>
                          </a:pPr>
                          <a:r>
                            <a:rPr lang="en-US" altLang="zh-CN" sz="2400" b="1" kern="1200">
                              <a:solidFill>
                                <a:srgbClr val="3008DC"/>
                              </a:solidFill>
                              <a:latin typeface="Arial" panose="020B0604020202020204" pitchFamily="34" charset="0"/>
                              <a:ea typeface="楷体" panose="02010609060101010101" pitchFamily="49" charset="-122"/>
                              <a:cs typeface="Arial" panose="020B0604020202020204" pitchFamily="34" charset="0"/>
                            </a:rPr>
                            <a:t>// (1),(2)</a:t>
                          </a:r>
                          <a:r>
                            <a:rPr lang="zh-CN" altLang="en-US" sz="2400" b="1" kern="1200">
                              <a:solidFill>
                                <a:srgbClr val="3008DC"/>
                              </a:solidFill>
                              <a:latin typeface="Arial" panose="020B0604020202020204" pitchFamily="34" charset="0"/>
                              <a:ea typeface="楷体" panose="02010609060101010101" pitchFamily="49" charset="-122"/>
                              <a:cs typeface="Arial" panose="020B0604020202020204" pitchFamily="34" charset="0"/>
                            </a:rPr>
                            <a:t>析取三段论</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533400">
                    <a:tc>
                      <a:txBody>
                        <a:bodyPr/>
                        <a:lstStyle/>
                        <a:p>
                          <a:pPr marL="0" algn="l" defTabSz="914400" rtl="0" eaLnBrk="1" latinLnBrk="0" hangingPunct="1">
                            <a:spcBef>
                              <a:spcPts val="600"/>
                            </a:spcBef>
                            <a:spcAft>
                              <a:spcPts val="600"/>
                            </a:spcAft>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8687" t="-310227" r="-222008" b="-211364"/>
                          </a:stretch>
                        </a:blipFill>
                      </a:tcPr>
                    </a:tc>
                    <a:tc>
                      <a:txBody>
                        <a:bodyPr/>
                        <a:lstStyle/>
                        <a:p>
                          <a:pPr marL="0" algn="l" defTabSz="914400" rtl="0" eaLnBrk="1" latinLnBrk="0" hangingPunct="1">
                            <a:spcBef>
                              <a:spcPts val="600"/>
                            </a:spcBef>
                            <a:spcAft>
                              <a:spcPts val="600"/>
                            </a:spcAft>
                          </a:pPr>
                          <a:r>
                            <a:rPr lang="en-US" altLang="zh-CN"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533400">
                    <a:tc>
                      <a:txBody>
                        <a:bodyPr/>
                        <a:lstStyle/>
                        <a:p>
                          <a:pPr marL="0" algn="l" defTabSz="914400" rtl="0" eaLnBrk="1" latinLnBrk="0" hangingPunct="1">
                            <a:spcBef>
                              <a:spcPts val="600"/>
                            </a:spcBef>
                            <a:spcAft>
                              <a:spcPts val="600"/>
                            </a:spcAft>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(5)</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8687" t="-414943" r="-222008" b="-113793"/>
                          </a:stretch>
                        </a:blipFill>
                      </a:tcPr>
                    </a:tc>
                    <a:tc>
                      <a:txBody>
                        <a:bodyPr/>
                        <a:lstStyle/>
                        <a:p>
                          <a:pPr marL="0" algn="l" defTabSz="914400" rtl="0" eaLnBrk="1" latinLnBrk="0" hangingPunct="1">
                            <a:spcBef>
                              <a:spcPts val="600"/>
                            </a:spcBef>
                            <a:spcAft>
                              <a:spcPts val="600"/>
                            </a:spcAft>
                          </a:pPr>
                          <a:r>
                            <a:rPr lang="en-US" altLang="zh-CN"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 (3),(4)</a:t>
                          </a:r>
                          <a:r>
                            <a:rPr lang="zh-CN" altLang="en-US"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533400">
                    <a:tc>
                      <a:txBody>
                        <a:bodyPr/>
                        <a:lstStyle/>
                        <a:p>
                          <a:pPr marL="0" algn="l" defTabSz="914400" rtl="0" eaLnBrk="1" latinLnBrk="0" hangingPunct="1">
                            <a:spcBef>
                              <a:spcPts val="600"/>
                            </a:spcBef>
                            <a:spcAft>
                              <a:spcPts val="600"/>
                            </a:spcAft>
                          </a:pPr>
                          <a:r>
                            <a:rPr lang="en-US" altLang="zh-CN" sz="24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24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58687" t="-509091" r="-222008" b="-12500"/>
                          </a:stretch>
                        </a:blipFill>
                      </a:tcPr>
                    </a:tc>
                    <a:tc>
                      <a:txBody>
                        <a:bodyPr/>
                        <a:lstStyle/>
                        <a:p>
                          <a:pPr marL="0" algn="l" defTabSz="914400" rtl="0" eaLnBrk="1" latinLnBrk="0" hangingPunct="1">
                            <a:spcBef>
                              <a:spcPts val="600"/>
                            </a:spcBef>
                            <a:spcAft>
                              <a:spcPts val="600"/>
                            </a:spcAft>
                          </a:pPr>
                          <a:r>
                            <a:rPr lang="en-US" altLang="zh-CN"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 (1), (1), (5)</a:t>
                          </a:r>
                          <a:r>
                            <a:rPr lang="zh-CN" altLang="en-US" sz="24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反证法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bl>
              </a:graphicData>
            </a:graphic>
          </p:graphicFrame>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FC81035-16EF-4B13-B157-92A84334F694}"/>
                  </a:ext>
                </a:extLst>
              </p:cNvPr>
              <p:cNvSpPr txBox="1"/>
              <p:nvPr/>
            </p:nvSpPr>
            <p:spPr>
              <a:xfrm>
                <a:off x="2584966" y="5171917"/>
                <a:ext cx="5920039" cy="1200329"/>
              </a:xfrm>
              <a:prstGeom prst="rect">
                <a:avLst/>
              </a:prstGeom>
              <a:solidFill>
                <a:schemeClr val="accent2">
                  <a:lumMod val="20000"/>
                  <a:lumOff val="80000"/>
                </a:schemeClr>
              </a:solidFill>
            </p:spPr>
            <p:txBody>
              <a:bodyPr wrap="square" rtlCol="0">
                <a:spAutoFit/>
              </a:bodyPr>
              <a:lstStyle/>
              <a:p>
                <a:r>
                  <a:rPr lang="zh-CN" altLang="en-US" sz="2400" b="1" dirty="0">
                    <a:solidFill>
                      <a:schemeClr val="accent2">
                        <a:lumMod val="50000"/>
                      </a:schemeClr>
                    </a:solidFill>
                  </a:rPr>
                  <a:t>从前提</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𝒔</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𝒓</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𝒓</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𝒔</m:t>
                    </m:r>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oMath>
                </a14:m>
                <a:r>
                  <a:rPr lang="zh-CN" altLang="en-US" sz="2400" b="1" dirty="0">
                    <a:solidFill>
                      <a:schemeClr val="accent2">
                        <a:lumMod val="50000"/>
                      </a:schemeClr>
                    </a:solidFill>
                  </a:rPr>
                  <a:t>可推出矛盾</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𝒔</m:t>
                    </m:r>
                  </m:oMath>
                </a14:m>
                <a:r>
                  <a:rPr lang="zh-CN" altLang="en-US" sz="2400" b="1" dirty="0">
                    <a:solidFill>
                      <a:schemeClr val="accent2">
                        <a:lumMod val="50000"/>
                      </a:schemeClr>
                    </a:solidFill>
                  </a:rPr>
                  <a:t>和</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𝒔</m:t>
                    </m:r>
                  </m:oMath>
                </a14:m>
                <a:r>
                  <a:rPr lang="zh-CN" altLang="en-US" sz="2400" b="1" dirty="0">
                    <a:solidFill>
                      <a:schemeClr val="accent2">
                        <a:lumMod val="50000"/>
                      </a:schemeClr>
                    </a:solidFill>
                  </a:rPr>
                  <a:t>，因此从前提</a:t>
                </a:r>
                <a14:m>
                  <m:oMath xmlns:m="http://schemas.openxmlformats.org/officeDocument/2006/math">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 </m:t>
                    </m:r>
                  </m:oMath>
                </a14:m>
                <a:r>
                  <a:rPr lang="zh-CN" altLang="en-US" sz="2400" b="1" dirty="0">
                    <a:solidFill>
                      <a:schemeClr val="accent2">
                        <a:lumMod val="50000"/>
                      </a:schemeClr>
                    </a:solidFill>
                  </a:rPr>
                  <a:t>可推出</a:t>
                </a:r>
                <a14:m>
                  <m:oMath xmlns:m="http://schemas.openxmlformats.org/officeDocument/2006/math">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 </m:t>
                    </m:r>
                  </m:oMath>
                </a14:m>
                <a:r>
                  <a:rPr lang="zh-CN" altLang="en-US" sz="2400" b="1" dirty="0">
                    <a:solidFill>
                      <a:schemeClr val="accent2">
                        <a:lumMod val="50000"/>
                      </a:schemeClr>
                    </a:solidFill>
                  </a:rPr>
                  <a:t>，即推理</a:t>
                </a:r>
                <a14:m>
                  <m:oMath xmlns:m="http://schemas.openxmlformats.org/officeDocument/2006/math">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 </m:t>
                    </m:r>
                  </m:oMath>
                </a14:m>
                <a:r>
                  <a:rPr lang="zh-CN" altLang="en-US" sz="2400" b="1" dirty="0">
                    <a:solidFill>
                      <a:schemeClr val="accent2">
                        <a:lumMod val="50000"/>
                      </a:schemeClr>
                    </a:solidFill>
                  </a:rPr>
                  <a:t>是有效推理！</a:t>
                </a:r>
              </a:p>
            </p:txBody>
          </p:sp>
        </mc:Choice>
        <mc:Fallback>
          <p:sp>
            <p:nvSpPr>
              <p:cNvPr id="4" name="文本框 3">
                <a:extLst>
                  <a:ext uri="{FF2B5EF4-FFF2-40B4-BE49-F238E27FC236}">
                    <a16:creationId xmlns:a16="http://schemas.microsoft.com/office/drawing/2014/main" id="{1FC81035-16EF-4B13-B157-92A84334F694}"/>
                  </a:ext>
                </a:extLst>
              </p:cNvPr>
              <p:cNvSpPr txBox="1">
                <a:spLocks noRot="1" noChangeAspect="1" noMove="1" noResize="1" noEditPoints="1" noAdjustHandles="1" noChangeArrowheads="1" noChangeShapeType="1" noTextEdit="1"/>
              </p:cNvSpPr>
              <p:nvPr/>
            </p:nvSpPr>
            <p:spPr>
              <a:xfrm>
                <a:off x="2584966" y="5171917"/>
                <a:ext cx="5920039" cy="1200329"/>
              </a:xfrm>
              <a:prstGeom prst="rect">
                <a:avLst/>
              </a:prstGeom>
              <a:blipFill>
                <a:blip r:embed="rId4"/>
                <a:stretch>
                  <a:fillRect l="-1545" t="-3553" b="-11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854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070322" y="551982"/>
            <a:ext cx="4733731" cy="3547125"/>
          </a:xfrm>
          <a:prstGeom prst="rect">
            <a:avLst/>
          </a:prstGeom>
          <a:noFill/>
        </p:spPr>
        <p:txBody>
          <a:bodyPr wrap="square" rtlCol="0">
            <a:spAutoFit/>
          </a:bodyPr>
          <a:lstStyle/>
          <a:p>
            <a:pPr>
              <a:lnSpc>
                <a:spcPct val="2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推理的有效性</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自然推理系统</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论证的构造方法</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p:txBody>
      </p:sp>
      <p:sp>
        <p:nvSpPr>
          <p:cNvPr id="11" name="文本框 10">
            <a:extLst>
              <a:ext uri="{FF2B5EF4-FFF2-40B4-BE49-F238E27FC236}">
                <a16:creationId xmlns:a16="http://schemas.microsoft.com/office/drawing/2014/main" id="{6A2EA619-41EC-47EA-8A1F-98480EEF0AFF}"/>
              </a:ext>
            </a:extLst>
          </p:cNvPr>
          <p:cNvSpPr txBox="1"/>
          <p:nvPr/>
        </p:nvSpPr>
        <p:spPr>
          <a:xfrm>
            <a:off x="2124924" y="5008761"/>
            <a:ext cx="8635741" cy="1231106"/>
          </a:xfrm>
          <a:prstGeom prst="rect">
            <a:avLst/>
          </a:prstGeom>
          <a:solidFill>
            <a:schemeClr val="accent2">
              <a:lumMod val="20000"/>
              <a:lumOff val="80000"/>
            </a:schemeClr>
          </a:solidFill>
        </p:spPr>
        <p:txBody>
          <a:bodyPr wrap="square" rtlCol="0">
            <a:spAutoFit/>
          </a:bodyPr>
          <a:lstStyle/>
          <a:p>
            <a:pPr algn="ctr">
              <a:spcBef>
                <a:spcPts val="600"/>
              </a:spcBef>
            </a:pPr>
            <a:r>
              <a:rPr lang="zh-CN" altLang="en-US" sz="2400" b="1">
                <a:solidFill>
                  <a:srgbClr val="C00000"/>
                </a:solidFill>
              </a:rPr>
              <a:t>学习这一部分的目标</a:t>
            </a:r>
          </a:p>
          <a:p>
            <a:pPr marL="342900" indent="-342900">
              <a:spcBef>
                <a:spcPts val="600"/>
              </a:spcBef>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熟悉并理解量词公式推理规则的应用条件和注意事项</a:t>
            </a:r>
          </a:p>
          <a:p>
            <a:pPr marL="342900" indent="-342900">
              <a:spcBef>
                <a:spcPts val="600"/>
              </a:spcBef>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体会构造论证与编写计算机程序之间的联系，体会模块化、公理化思想</a:t>
            </a: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反证法构造论证练习</a:t>
            </a:r>
          </a:p>
        </p:txBody>
      </p:sp>
      <p:pic>
        <p:nvPicPr>
          <p:cNvPr id="2" name="图片 1">
            <a:extLst>
              <a:ext uri="{FF2B5EF4-FFF2-40B4-BE49-F238E27FC236}">
                <a16:creationId xmlns:a16="http://schemas.microsoft.com/office/drawing/2014/main" id="{0ECD987F-2811-4D6F-B7AD-F1B5EE9CC7FE}"/>
              </a:ext>
            </a:extLst>
          </p:cNvPr>
          <p:cNvPicPr>
            <a:picLocks noChangeAspect="1"/>
          </p:cNvPicPr>
          <p:nvPr/>
        </p:nvPicPr>
        <p:blipFill>
          <a:blip r:embed="rId2"/>
          <a:stretch>
            <a:fillRect/>
          </a:stretch>
        </p:blipFill>
        <p:spPr>
          <a:xfrm>
            <a:off x="740071" y="1190230"/>
            <a:ext cx="10711856" cy="5042772"/>
          </a:xfrm>
          <a:prstGeom prst="rect">
            <a:avLst/>
          </a:prstGeom>
        </p:spPr>
      </p:pic>
    </p:spTree>
    <p:extLst>
      <p:ext uri="{BB962C8B-B14F-4D97-AF65-F5344CB8AC3E}">
        <p14:creationId xmlns:p14="http://schemas.microsoft.com/office/powerpoint/2010/main" val="120737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反证法构造论证练习</a:t>
            </a:r>
          </a:p>
        </p:txBody>
      </p:sp>
      <p:pic>
        <p:nvPicPr>
          <p:cNvPr id="2" name="图片 1">
            <a:extLst>
              <a:ext uri="{FF2B5EF4-FFF2-40B4-BE49-F238E27FC236}">
                <a16:creationId xmlns:a16="http://schemas.microsoft.com/office/drawing/2014/main" id="{0ECD987F-2811-4D6F-B7AD-F1B5EE9CC7FE}"/>
              </a:ext>
            </a:extLst>
          </p:cNvPr>
          <p:cNvPicPr>
            <a:picLocks noChangeAspect="1"/>
          </p:cNvPicPr>
          <p:nvPr/>
        </p:nvPicPr>
        <p:blipFill>
          <a:blip r:embed="rId2"/>
          <a:stretch>
            <a:fillRect/>
          </a:stretch>
        </p:blipFill>
        <p:spPr>
          <a:xfrm>
            <a:off x="740071" y="1190230"/>
            <a:ext cx="10711856" cy="5042772"/>
          </a:xfrm>
          <a:prstGeom prst="rect">
            <a:avLst/>
          </a:prstGeom>
        </p:spPr>
      </p:pic>
      <p:sp>
        <p:nvSpPr>
          <p:cNvPr id="11" name="文本框 10">
            <a:extLst>
              <a:ext uri="{FF2B5EF4-FFF2-40B4-BE49-F238E27FC236}">
                <a16:creationId xmlns:a16="http://schemas.microsoft.com/office/drawing/2014/main" id="{B4BB2A87-FCA1-4A18-B0C3-DFBB515E90D5}"/>
              </a:ext>
            </a:extLst>
          </p:cNvPr>
          <p:cNvSpPr txBox="1"/>
          <p:nvPr/>
        </p:nvSpPr>
        <p:spPr>
          <a:xfrm>
            <a:off x="7841470" y="3178313"/>
            <a:ext cx="103939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rgbClr val="C00000"/>
                </a:solidFill>
                <a:latin typeface="楷体" panose="02010609060101010101" pitchFamily="49" charset="-122"/>
                <a:ea typeface="楷体" panose="02010609060101010101" pitchFamily="49" charset="-122"/>
              </a:rPr>
              <a:t>附加前提</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D69187-9AC8-4A12-8674-7726EA33B7BC}"/>
                  </a:ext>
                </a:extLst>
              </p:cNvPr>
              <p:cNvSpPr txBox="1"/>
              <p:nvPr/>
            </p:nvSpPr>
            <p:spPr>
              <a:xfrm>
                <a:off x="4520471" y="4363318"/>
                <a:ext cx="551490"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b="1" i="1" smtClean="0">
                          <a:solidFill>
                            <a:srgbClr val="C00000"/>
                          </a:solidFill>
                          <a:latin typeface="Cambria Math" panose="02040503050406030204" pitchFamily="18" charset="0"/>
                          <a:ea typeface="楷体" panose="02010609060101010101" pitchFamily="49" charset="-122"/>
                        </a:rPr>
                        <m:t>𝒒</m:t>
                      </m:r>
                    </m:oMath>
                  </m:oMathPara>
                </a14:m>
                <a:endParaRPr lang="zh-CN" altLang="en-US" b="1">
                  <a:solidFill>
                    <a:srgbClr val="C0000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EBD69187-9AC8-4A12-8674-7726EA33B7BC}"/>
                  </a:ext>
                </a:extLst>
              </p:cNvPr>
              <p:cNvSpPr txBox="1">
                <a:spLocks noRot="1" noChangeAspect="1" noMove="1" noResize="1" noEditPoints="1" noAdjustHandles="1" noChangeArrowheads="1" noChangeShapeType="1" noTextEdit="1"/>
              </p:cNvSpPr>
              <p:nvPr/>
            </p:nvSpPr>
            <p:spPr>
              <a:xfrm>
                <a:off x="4520471" y="4363318"/>
                <a:ext cx="551490" cy="276999"/>
              </a:xfrm>
              <a:prstGeom prst="rect">
                <a:avLst/>
              </a:prstGeom>
              <a:blipFill>
                <a:blip r:embed="rId3"/>
                <a:stretch>
                  <a:fillRect l="-15556" b="-31111"/>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C8463CB2-5486-4EBC-90CC-311CB13432F1}"/>
              </a:ext>
            </a:extLst>
          </p:cNvPr>
          <p:cNvSpPr/>
          <p:nvPr/>
        </p:nvSpPr>
        <p:spPr>
          <a:xfrm>
            <a:off x="5071960" y="4356740"/>
            <a:ext cx="447331" cy="276999"/>
          </a:xfrm>
          <a:prstGeom prst="rect">
            <a:avLst/>
          </a:prstGeom>
          <a:solidFill>
            <a:srgbClr val="E5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8F78685-1C59-4D9C-983F-C059FAC6D35E}"/>
              </a:ext>
            </a:extLst>
          </p:cNvPr>
          <p:cNvSpPr txBox="1"/>
          <p:nvPr/>
        </p:nvSpPr>
        <p:spPr>
          <a:xfrm>
            <a:off x="7838182" y="4356739"/>
            <a:ext cx="2012998" cy="276999"/>
          </a:xfrm>
          <a:prstGeom prst="rect">
            <a:avLst/>
          </a:prstGeom>
          <a:solidFill>
            <a:schemeClr val="accent2">
              <a:lumMod val="20000"/>
              <a:lumOff val="80000"/>
            </a:schemeClr>
          </a:solidFill>
        </p:spPr>
        <p:txBody>
          <a:bodyPr wrap="square" lIns="0" tIns="0" rIns="0" bIns="0" rtlCol="0">
            <a:spAutoFit/>
          </a:bodyPr>
          <a:lstStyle/>
          <a:p>
            <a:r>
              <a:rPr lang="en-US" altLang="zh-CN" b="1">
                <a:solidFill>
                  <a:srgbClr val="C00000"/>
                </a:solidFill>
                <a:latin typeface="楷体" panose="02010609060101010101" pitchFamily="49" charset="-122"/>
                <a:ea typeface="楷体" panose="02010609060101010101" pitchFamily="49" charset="-122"/>
              </a:rPr>
              <a:t>(2),(3)</a:t>
            </a:r>
            <a:r>
              <a:rPr lang="zh-CN" altLang="en-US" b="1">
                <a:solidFill>
                  <a:srgbClr val="C00000"/>
                </a:solidFill>
                <a:latin typeface="楷体" panose="02010609060101010101" pitchFamily="49" charset="-122"/>
                <a:ea typeface="楷体" panose="02010609060101010101" pitchFamily="49" charset="-122"/>
              </a:rPr>
              <a:t>析取三段论</a:t>
            </a:r>
          </a:p>
        </p:txBody>
      </p:sp>
      <p:sp>
        <p:nvSpPr>
          <p:cNvPr id="15" name="文本框 14">
            <a:extLst>
              <a:ext uri="{FF2B5EF4-FFF2-40B4-BE49-F238E27FC236}">
                <a16:creationId xmlns:a16="http://schemas.microsoft.com/office/drawing/2014/main" id="{9FB8F1A8-8B46-4968-B087-22C61F0397F5}"/>
              </a:ext>
            </a:extLst>
          </p:cNvPr>
          <p:cNvSpPr txBox="1"/>
          <p:nvPr/>
        </p:nvSpPr>
        <p:spPr>
          <a:xfrm>
            <a:off x="7838182" y="5535165"/>
            <a:ext cx="2012998" cy="276999"/>
          </a:xfrm>
          <a:prstGeom prst="rect">
            <a:avLst/>
          </a:prstGeom>
          <a:solidFill>
            <a:schemeClr val="accent2">
              <a:lumMod val="20000"/>
              <a:lumOff val="80000"/>
            </a:schemeClr>
          </a:solidFill>
        </p:spPr>
        <p:txBody>
          <a:bodyPr wrap="square" lIns="0" tIns="0" rIns="0" bIns="0" rtlCol="0">
            <a:spAutoFit/>
          </a:bodyPr>
          <a:lstStyle/>
          <a:p>
            <a:r>
              <a:rPr lang="en-US" altLang="zh-CN" b="1">
                <a:solidFill>
                  <a:srgbClr val="C00000"/>
                </a:solidFill>
                <a:latin typeface="楷体" panose="02010609060101010101" pitchFamily="49" charset="-122"/>
                <a:ea typeface="楷体" panose="02010609060101010101" pitchFamily="49" charset="-122"/>
              </a:rPr>
              <a:t>(1),(5),(6)</a:t>
            </a:r>
            <a:r>
              <a:rPr lang="zh-CN" altLang="en-US" b="1">
                <a:solidFill>
                  <a:srgbClr val="C00000"/>
                </a:solidFill>
                <a:latin typeface="楷体" panose="02010609060101010101" pitchFamily="49" charset="-122"/>
                <a:ea typeface="楷体" panose="02010609060101010101" pitchFamily="49" charset="-122"/>
              </a:rPr>
              <a:t>反证法</a:t>
            </a:r>
          </a:p>
        </p:txBody>
      </p:sp>
    </p:spTree>
    <p:extLst>
      <p:ext uri="{BB962C8B-B14F-4D97-AF65-F5344CB8AC3E}">
        <p14:creationId xmlns:p14="http://schemas.microsoft.com/office/powerpoint/2010/main" val="169991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ECD987F-2811-4D6F-B7AD-F1B5EE9CC7FE}"/>
              </a:ext>
            </a:extLst>
          </p:cNvPr>
          <p:cNvPicPr>
            <a:picLocks noChangeAspect="1"/>
          </p:cNvPicPr>
          <p:nvPr/>
        </p:nvPicPr>
        <p:blipFill>
          <a:blip r:embed="rId2"/>
          <a:stretch>
            <a:fillRect/>
          </a:stretch>
        </p:blipFill>
        <p:spPr>
          <a:xfrm>
            <a:off x="740071" y="1190230"/>
            <a:ext cx="10711856" cy="5042772"/>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反证法构造论证练习</a:t>
            </a:r>
          </a:p>
        </p:txBody>
      </p:sp>
      <p:sp>
        <p:nvSpPr>
          <p:cNvPr id="42" name="矩形 41">
            <a:extLst>
              <a:ext uri="{FF2B5EF4-FFF2-40B4-BE49-F238E27FC236}">
                <a16:creationId xmlns:a16="http://schemas.microsoft.com/office/drawing/2014/main" id="{84027ACE-9FD4-496A-8EF5-6E4F6BDB5B62}"/>
              </a:ext>
            </a:extLst>
          </p:cNvPr>
          <p:cNvSpPr/>
          <p:nvPr/>
        </p:nvSpPr>
        <p:spPr>
          <a:xfrm>
            <a:off x="1723545" y="2657681"/>
            <a:ext cx="8163816" cy="3118169"/>
          </a:xfrm>
          <a:prstGeom prst="rect">
            <a:avLst/>
          </a:prstGeom>
          <a:solidFill>
            <a:srgbClr val="E5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161ECA86-4136-4FFC-AD69-AA0EA4A2DBF6}"/>
              </a:ext>
            </a:extLst>
          </p:cNvPr>
          <p:cNvGrpSpPr/>
          <p:nvPr/>
        </p:nvGrpSpPr>
        <p:grpSpPr>
          <a:xfrm>
            <a:off x="3067187" y="2657681"/>
            <a:ext cx="6111349" cy="3282630"/>
            <a:chOff x="2973445" y="2664259"/>
            <a:chExt cx="6111349" cy="3282630"/>
          </a:xfrm>
        </p:grpSpPr>
        <p:sp>
          <p:nvSpPr>
            <p:cNvPr id="12" name="矩形: 圆角 11">
              <a:extLst>
                <a:ext uri="{FF2B5EF4-FFF2-40B4-BE49-F238E27FC236}">
                  <a16:creationId xmlns:a16="http://schemas.microsoft.com/office/drawing/2014/main" id="{9536C65B-79C5-4FD0-BE2A-4E1F9EF26959}"/>
                </a:ext>
              </a:extLst>
            </p:cNvPr>
            <p:cNvSpPr/>
            <p:nvPr/>
          </p:nvSpPr>
          <p:spPr>
            <a:xfrm>
              <a:off x="2973445" y="2664259"/>
              <a:ext cx="6111349" cy="3282630"/>
            </a:xfrm>
            <a:prstGeom prst="roundRect">
              <a:avLst>
                <a:gd name="adj" fmla="val 7149"/>
              </a:avLst>
            </a:prstGeom>
            <a:solidFill>
              <a:srgbClr val="E5EFE5"/>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1584CBC-F01B-4D40-89DF-A8611D8E2DFD}"/>
                    </a:ext>
                  </a:extLst>
                </p:cNvPr>
                <p:cNvSpPr txBox="1"/>
                <p:nvPr/>
              </p:nvSpPr>
              <p:spPr>
                <a:xfrm>
                  <a:off x="4907854" y="2795902"/>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𝑝</m:t>
                        </m:r>
                      </m:oMath>
                    </m:oMathPara>
                  </a14:m>
                  <a:endParaRPr lang="zh-CN" altLang="en-US">
                    <a:solidFill>
                      <a:schemeClr val="accent5">
                        <a:lumMod val="50000"/>
                      </a:schemeClr>
                    </a:solidFill>
                  </a:endParaRPr>
                </a:p>
              </p:txBody>
            </p:sp>
          </mc:Choice>
          <mc:Fallback xmlns="">
            <p:sp>
              <p:nvSpPr>
                <p:cNvPr id="13" name="文本框 12">
                  <a:extLst>
                    <a:ext uri="{FF2B5EF4-FFF2-40B4-BE49-F238E27FC236}">
                      <a16:creationId xmlns:a16="http://schemas.microsoft.com/office/drawing/2014/main" id="{01584CBC-F01B-4D40-89DF-A8611D8E2DFD}"/>
                    </a:ext>
                  </a:extLst>
                </p:cNvPr>
                <p:cNvSpPr txBox="1">
                  <a:spLocks noRot="1" noChangeAspect="1" noMove="1" noResize="1" noEditPoints="1" noAdjustHandles="1" noChangeArrowheads="1" noChangeShapeType="1" noTextEdit="1"/>
                </p:cNvSpPr>
                <p:nvPr/>
              </p:nvSpPr>
              <p:spPr>
                <a:xfrm>
                  <a:off x="4907854" y="2795902"/>
                  <a:ext cx="1032811"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9616CB0-CBE4-45FE-9EC3-173E885D44CB}"/>
                    </a:ext>
                  </a:extLst>
                </p:cNvPr>
                <p:cNvSpPr txBox="1"/>
                <p:nvPr/>
              </p:nvSpPr>
              <p:spPr>
                <a:xfrm>
                  <a:off x="3127398" y="3476016"/>
                  <a:ext cx="1095946"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𝑝</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𝑞</m:t>
                        </m:r>
                        <m:r>
                          <a:rPr lang="en-US" altLang="zh-CN" b="0" i="1" smtClean="0">
                            <a:solidFill>
                              <a:schemeClr val="accent5">
                                <a:lumMod val="50000"/>
                              </a:schemeClr>
                            </a:solidFill>
                            <a:latin typeface="Cambria Math" panose="02040503050406030204" pitchFamily="18" charset="0"/>
                          </a:rPr>
                          <m:t>)</m:t>
                        </m:r>
                      </m:oMath>
                    </m:oMathPara>
                  </a14:m>
                  <a:endParaRPr lang="zh-CN" altLang="en-US">
                    <a:solidFill>
                      <a:schemeClr val="accent5">
                        <a:lumMod val="50000"/>
                      </a:schemeClr>
                    </a:solidFill>
                  </a:endParaRPr>
                </a:p>
              </p:txBody>
            </p:sp>
          </mc:Choice>
          <mc:Fallback xmlns="">
            <p:sp>
              <p:nvSpPr>
                <p:cNvPr id="14" name="文本框 13">
                  <a:extLst>
                    <a:ext uri="{FF2B5EF4-FFF2-40B4-BE49-F238E27FC236}">
                      <a16:creationId xmlns:a16="http://schemas.microsoft.com/office/drawing/2014/main" id="{A9616CB0-CBE4-45FE-9EC3-173E885D44CB}"/>
                    </a:ext>
                  </a:extLst>
                </p:cNvPr>
                <p:cNvSpPr txBox="1">
                  <a:spLocks noRot="1" noChangeAspect="1" noMove="1" noResize="1" noEditPoints="1" noAdjustHandles="1" noChangeArrowheads="1" noChangeShapeType="1" noTextEdit="1"/>
                </p:cNvSpPr>
                <p:nvPr/>
              </p:nvSpPr>
              <p:spPr>
                <a:xfrm>
                  <a:off x="3127398" y="3476016"/>
                  <a:ext cx="1095946" cy="369332"/>
                </a:xfrm>
                <a:prstGeom prst="rect">
                  <a:avLst/>
                </a:prstGeom>
                <a:blipFill>
                  <a:blip r:embed="rId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63BBDD3-6A51-43EF-8379-8BAE3B7D08BA}"/>
                    </a:ext>
                  </a:extLst>
                </p:cNvPr>
                <p:cNvSpPr txBox="1"/>
                <p:nvPr/>
              </p:nvSpPr>
              <p:spPr>
                <a:xfrm>
                  <a:off x="6609472" y="3476016"/>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𝑝</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𝑞</m:t>
                        </m:r>
                      </m:oMath>
                    </m:oMathPara>
                  </a14:m>
                  <a:endParaRPr lang="zh-CN" altLang="en-US">
                    <a:solidFill>
                      <a:schemeClr val="accent5">
                        <a:lumMod val="50000"/>
                      </a:schemeClr>
                    </a:solidFill>
                  </a:endParaRPr>
                </a:p>
              </p:txBody>
            </p:sp>
          </mc:Choice>
          <mc:Fallback xmlns="">
            <p:sp>
              <p:nvSpPr>
                <p:cNvPr id="15" name="文本框 14">
                  <a:extLst>
                    <a:ext uri="{FF2B5EF4-FFF2-40B4-BE49-F238E27FC236}">
                      <a16:creationId xmlns:a16="http://schemas.microsoft.com/office/drawing/2014/main" id="{363BBDD3-6A51-43EF-8379-8BAE3B7D08BA}"/>
                    </a:ext>
                  </a:extLst>
                </p:cNvPr>
                <p:cNvSpPr txBox="1">
                  <a:spLocks noRot="1" noChangeAspect="1" noMove="1" noResize="1" noEditPoints="1" noAdjustHandles="1" noChangeArrowheads="1" noChangeShapeType="1" noTextEdit="1"/>
                </p:cNvSpPr>
                <p:nvPr/>
              </p:nvSpPr>
              <p:spPr>
                <a:xfrm>
                  <a:off x="6609472" y="3476016"/>
                  <a:ext cx="1032811" cy="369332"/>
                </a:xfrm>
                <a:prstGeom prst="rect">
                  <a:avLst/>
                </a:prstGeom>
                <a:blipFill>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44B1712-37C6-4269-8F5E-43C1FEE386B2}"/>
                    </a:ext>
                  </a:extLst>
                </p:cNvPr>
                <p:cNvSpPr txBox="1"/>
                <p:nvPr/>
              </p:nvSpPr>
              <p:spPr>
                <a:xfrm>
                  <a:off x="5415486" y="4410135"/>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𝑞</m:t>
                        </m:r>
                      </m:oMath>
                    </m:oMathPara>
                  </a14:m>
                  <a:endParaRPr lang="zh-CN" altLang="en-US">
                    <a:solidFill>
                      <a:schemeClr val="accent5">
                        <a:lumMod val="50000"/>
                      </a:schemeClr>
                    </a:solidFill>
                  </a:endParaRPr>
                </a:p>
              </p:txBody>
            </p:sp>
          </mc:Choice>
          <mc:Fallback xmlns="">
            <p:sp>
              <p:nvSpPr>
                <p:cNvPr id="18" name="文本框 17">
                  <a:extLst>
                    <a:ext uri="{FF2B5EF4-FFF2-40B4-BE49-F238E27FC236}">
                      <a16:creationId xmlns:a16="http://schemas.microsoft.com/office/drawing/2014/main" id="{144B1712-37C6-4269-8F5E-43C1FEE386B2}"/>
                    </a:ext>
                  </a:extLst>
                </p:cNvPr>
                <p:cNvSpPr txBox="1">
                  <a:spLocks noRot="1" noChangeAspect="1" noMove="1" noResize="1" noEditPoints="1" noAdjustHandles="1" noChangeArrowheads="1" noChangeShapeType="1" noTextEdit="1"/>
                </p:cNvSpPr>
                <p:nvPr/>
              </p:nvSpPr>
              <p:spPr>
                <a:xfrm>
                  <a:off x="5415486" y="4410135"/>
                  <a:ext cx="1032811"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F268C7A-92E2-474C-988F-8AE69E5BA11B}"/>
                    </a:ext>
                  </a:extLst>
                </p:cNvPr>
                <p:cNvSpPr txBox="1"/>
                <p:nvPr/>
              </p:nvSpPr>
              <p:spPr>
                <a:xfrm>
                  <a:off x="7876262" y="4409225"/>
                  <a:ext cx="1032811" cy="369332"/>
                </a:xfrm>
                <a:prstGeom prst="rect">
                  <a:avLst/>
                </a:prstGeom>
                <a:solidFill>
                  <a:schemeClr val="accent2">
                    <a:lumMod val="40000"/>
                    <a:lumOff val="60000"/>
                  </a:schemeClr>
                </a:solidFill>
                <a:ln>
                  <a:solidFill>
                    <a:schemeClr val="accent1">
                      <a:shade val="50000"/>
                    </a:schemeClr>
                  </a:solid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𝑝</m:t>
                        </m:r>
                      </m:oMath>
                    </m:oMathPara>
                  </a14:m>
                  <a:endParaRPr lang="zh-CN" altLang="en-US">
                    <a:solidFill>
                      <a:schemeClr val="accent5">
                        <a:lumMod val="50000"/>
                      </a:schemeClr>
                    </a:solidFill>
                  </a:endParaRPr>
                </a:p>
              </p:txBody>
            </p:sp>
          </mc:Choice>
          <mc:Fallback xmlns="">
            <p:sp>
              <p:nvSpPr>
                <p:cNvPr id="20" name="文本框 19">
                  <a:extLst>
                    <a:ext uri="{FF2B5EF4-FFF2-40B4-BE49-F238E27FC236}">
                      <a16:creationId xmlns:a16="http://schemas.microsoft.com/office/drawing/2014/main" id="{AF268C7A-92E2-474C-988F-8AE69E5BA11B}"/>
                    </a:ext>
                  </a:extLst>
                </p:cNvPr>
                <p:cNvSpPr txBox="1">
                  <a:spLocks noRot="1" noChangeAspect="1" noMove="1" noResize="1" noEditPoints="1" noAdjustHandles="1" noChangeArrowheads="1" noChangeShapeType="1" noTextEdit="1"/>
                </p:cNvSpPr>
                <p:nvPr/>
              </p:nvSpPr>
              <p:spPr>
                <a:xfrm>
                  <a:off x="7876262" y="4409225"/>
                  <a:ext cx="1032811" cy="369332"/>
                </a:xfrm>
                <a:prstGeom prst="rect">
                  <a:avLst/>
                </a:prstGeom>
                <a:blipFill>
                  <a:blip r:embed="rId7"/>
                  <a:stretch>
                    <a:fillRect b="-4762"/>
                  </a:stretch>
                </a:blipFill>
                <a:ln>
                  <a:solidFill>
                    <a:schemeClr val="accent1">
                      <a:shade val="50000"/>
                    </a:schemeClr>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E6960D7-B191-42C9-BAE2-BB834CC338FD}"/>
                    </a:ext>
                  </a:extLst>
                </p:cNvPr>
                <p:cNvSpPr txBox="1"/>
                <p:nvPr/>
              </p:nvSpPr>
              <p:spPr>
                <a:xfrm>
                  <a:off x="4134150" y="5297214"/>
                  <a:ext cx="1032811"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𝑞</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𝑟</m:t>
                        </m:r>
                      </m:oMath>
                    </m:oMathPara>
                  </a14:m>
                  <a:endParaRPr lang="zh-CN" altLang="en-US">
                    <a:solidFill>
                      <a:schemeClr val="accent5">
                        <a:lumMod val="50000"/>
                      </a:schemeClr>
                    </a:solidFill>
                  </a:endParaRPr>
                </a:p>
              </p:txBody>
            </p:sp>
          </mc:Choice>
          <mc:Fallback xmlns="">
            <p:sp>
              <p:nvSpPr>
                <p:cNvPr id="21" name="文本框 20">
                  <a:extLst>
                    <a:ext uri="{FF2B5EF4-FFF2-40B4-BE49-F238E27FC236}">
                      <a16:creationId xmlns:a16="http://schemas.microsoft.com/office/drawing/2014/main" id="{DE6960D7-B191-42C9-BAE2-BB834CC338FD}"/>
                    </a:ext>
                  </a:extLst>
                </p:cNvPr>
                <p:cNvSpPr txBox="1">
                  <a:spLocks noRot="1" noChangeAspect="1" noMove="1" noResize="1" noEditPoints="1" noAdjustHandles="1" noChangeArrowheads="1" noChangeShapeType="1" noTextEdit="1"/>
                </p:cNvSpPr>
                <p:nvPr/>
              </p:nvSpPr>
              <p:spPr>
                <a:xfrm>
                  <a:off x="4134150" y="5297214"/>
                  <a:ext cx="1032811" cy="369332"/>
                </a:xfrm>
                <a:prstGeom prst="rect">
                  <a:avLst/>
                </a:prstGeom>
                <a:blipFill>
                  <a:blip r:embed="rId8"/>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778C994-13F8-4BF4-A625-2C8EF7C85B97}"/>
                    </a:ext>
                  </a:extLst>
                </p:cNvPr>
                <p:cNvSpPr txBox="1"/>
                <p:nvPr/>
              </p:nvSpPr>
              <p:spPr>
                <a:xfrm>
                  <a:off x="6609472" y="5297214"/>
                  <a:ext cx="1032811"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𝑟</m:t>
                        </m:r>
                      </m:oMath>
                    </m:oMathPara>
                  </a14:m>
                  <a:endParaRPr lang="zh-CN" altLang="en-US">
                    <a:solidFill>
                      <a:schemeClr val="accent5">
                        <a:lumMod val="50000"/>
                      </a:schemeClr>
                    </a:solidFill>
                  </a:endParaRPr>
                </a:p>
              </p:txBody>
            </p:sp>
          </mc:Choice>
          <mc:Fallback xmlns="">
            <p:sp>
              <p:nvSpPr>
                <p:cNvPr id="22" name="文本框 21">
                  <a:extLst>
                    <a:ext uri="{FF2B5EF4-FFF2-40B4-BE49-F238E27FC236}">
                      <a16:creationId xmlns:a16="http://schemas.microsoft.com/office/drawing/2014/main" id="{1778C994-13F8-4BF4-A625-2C8EF7C85B97}"/>
                    </a:ext>
                  </a:extLst>
                </p:cNvPr>
                <p:cNvSpPr txBox="1">
                  <a:spLocks noRot="1" noChangeAspect="1" noMove="1" noResize="1" noEditPoints="1" noAdjustHandles="1" noChangeArrowheads="1" noChangeShapeType="1" noTextEdit="1"/>
                </p:cNvSpPr>
                <p:nvPr/>
              </p:nvSpPr>
              <p:spPr>
                <a:xfrm>
                  <a:off x="6609472" y="5297214"/>
                  <a:ext cx="1032811" cy="369332"/>
                </a:xfrm>
                <a:prstGeom prst="rect">
                  <a:avLst/>
                </a:prstGeom>
                <a:blipFill>
                  <a:blip r:embed="rId9"/>
                  <a:stretch>
                    <a:fillRect/>
                  </a:stretch>
                </a:blipFill>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3E54C056-6255-41DE-9504-482FA4DFD25B}"/>
                </a:ext>
              </a:extLst>
            </p:cNvPr>
            <p:cNvCxnSpPr>
              <a:cxnSpLocks/>
              <a:endCxn id="15" idx="0"/>
            </p:cNvCxnSpPr>
            <p:nvPr/>
          </p:nvCxnSpPr>
          <p:spPr>
            <a:xfrm>
              <a:off x="5424259" y="3165234"/>
              <a:ext cx="1701619" cy="310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7BE4F9C-3317-4406-B099-5F7462F3A484}"/>
                </a:ext>
              </a:extLst>
            </p:cNvPr>
            <p:cNvCxnSpPr>
              <a:cxnSpLocks/>
              <a:endCxn id="14" idx="0"/>
            </p:cNvCxnSpPr>
            <p:nvPr/>
          </p:nvCxnSpPr>
          <p:spPr>
            <a:xfrm flipH="1">
              <a:off x="3675371" y="3165234"/>
              <a:ext cx="1740118" cy="310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BA1E01A-F232-472C-89E6-B5B4A4C85158}"/>
                </a:ext>
              </a:extLst>
            </p:cNvPr>
            <p:cNvCxnSpPr>
              <a:cxnSpLocks/>
              <a:stCxn id="15" idx="2"/>
              <a:endCxn id="18" idx="0"/>
            </p:cNvCxnSpPr>
            <p:nvPr/>
          </p:nvCxnSpPr>
          <p:spPr>
            <a:xfrm flipH="1">
              <a:off x="5931892" y="3845348"/>
              <a:ext cx="1193986" cy="56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DB2FE93-30F4-48A0-A639-19B643822105}"/>
                </a:ext>
              </a:extLst>
            </p:cNvPr>
            <p:cNvCxnSpPr>
              <a:endCxn id="20" idx="0"/>
            </p:cNvCxnSpPr>
            <p:nvPr/>
          </p:nvCxnSpPr>
          <p:spPr>
            <a:xfrm>
              <a:off x="7125877" y="3845346"/>
              <a:ext cx="1266791" cy="563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6ACA9B27-E2A7-40BF-BD6F-53FB1C0B432B}"/>
                </a:ext>
              </a:extLst>
            </p:cNvPr>
            <p:cNvSpPr txBox="1"/>
            <p:nvPr/>
          </p:nvSpPr>
          <p:spPr>
            <a:xfrm>
              <a:off x="6627564" y="3988785"/>
              <a:ext cx="99663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假言推理</a:t>
              </a:r>
            </a:p>
          </p:txBody>
        </p:sp>
        <p:sp>
          <p:nvSpPr>
            <p:cNvPr id="33" name="文本框 32">
              <a:extLst>
                <a:ext uri="{FF2B5EF4-FFF2-40B4-BE49-F238E27FC236}">
                  <a16:creationId xmlns:a16="http://schemas.microsoft.com/office/drawing/2014/main" id="{6AAA527B-97DE-4A88-AFCD-90B332B96804}"/>
                </a:ext>
              </a:extLst>
            </p:cNvPr>
            <p:cNvSpPr txBox="1"/>
            <p:nvPr/>
          </p:nvSpPr>
          <p:spPr>
            <a:xfrm>
              <a:off x="5343672" y="4881717"/>
              <a:ext cx="1193986"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析取三段论</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927B35A-1F09-46C4-86E9-FC32BE2D0EBE}"/>
                    </a:ext>
                  </a:extLst>
                </p:cNvPr>
                <p:cNvSpPr txBox="1"/>
                <p:nvPr/>
              </p:nvSpPr>
              <p:spPr>
                <a:xfrm>
                  <a:off x="4737621" y="3250142"/>
                  <a:ext cx="1335739" cy="553998"/>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以</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𝒑</m:t>
                      </m:r>
                    </m:oMath>
                  </a14:m>
                  <a:r>
                    <a:rPr lang="zh-CN" altLang="en-US" b="1">
                      <a:solidFill>
                        <a:schemeClr val="accent2">
                          <a:lumMod val="50000"/>
                        </a:schemeClr>
                      </a:solidFill>
                      <a:latin typeface="楷体" panose="02010609060101010101" pitchFamily="49" charset="-122"/>
                      <a:ea typeface="楷体" panose="02010609060101010101" pitchFamily="49" charset="-122"/>
                    </a:rPr>
                    <a:t>为附加前提，反证法</a:t>
                  </a:r>
                </a:p>
              </p:txBody>
            </p:sp>
          </mc:Choice>
          <mc:Fallback xmlns="">
            <p:sp>
              <p:nvSpPr>
                <p:cNvPr id="35" name="文本框 34">
                  <a:extLst>
                    <a:ext uri="{FF2B5EF4-FFF2-40B4-BE49-F238E27FC236}">
                      <a16:creationId xmlns:a16="http://schemas.microsoft.com/office/drawing/2014/main" id="{D927B35A-1F09-46C4-86E9-FC32BE2D0EBE}"/>
                    </a:ext>
                  </a:extLst>
                </p:cNvPr>
                <p:cNvSpPr txBox="1">
                  <a:spLocks noRot="1" noChangeAspect="1" noMove="1" noResize="1" noEditPoints="1" noAdjustHandles="1" noChangeArrowheads="1" noChangeShapeType="1" noTextEdit="1"/>
                </p:cNvSpPr>
                <p:nvPr/>
              </p:nvSpPr>
              <p:spPr>
                <a:xfrm>
                  <a:off x="4737621" y="3250142"/>
                  <a:ext cx="1335739" cy="553998"/>
                </a:xfrm>
                <a:prstGeom prst="rect">
                  <a:avLst/>
                </a:prstGeom>
                <a:blipFill>
                  <a:blip r:embed="rId10"/>
                  <a:stretch>
                    <a:fillRect l="-10959" t="-16484" r="-7306" b="-25275"/>
                  </a:stretch>
                </a:blipFill>
              </p:spPr>
              <p:txBody>
                <a:bodyPr/>
                <a:lstStyle/>
                <a:p>
                  <a:r>
                    <a:rPr lang="zh-CN" altLang="en-US">
                      <a:noFill/>
                    </a:rPr>
                    <a:t> </a:t>
                  </a:r>
                </a:p>
              </p:txBody>
            </p:sp>
          </mc:Fallback>
        </mc:AlternateContent>
        <p:cxnSp>
          <p:nvCxnSpPr>
            <p:cNvPr id="36" name="直接箭头连接符 35">
              <a:extLst>
                <a:ext uri="{FF2B5EF4-FFF2-40B4-BE49-F238E27FC236}">
                  <a16:creationId xmlns:a16="http://schemas.microsoft.com/office/drawing/2014/main" id="{16D42A86-D307-4452-9D8F-9F237750E9FD}"/>
                </a:ext>
              </a:extLst>
            </p:cNvPr>
            <p:cNvCxnSpPr>
              <a:stCxn id="18" idx="2"/>
              <a:endCxn id="21" idx="0"/>
            </p:cNvCxnSpPr>
            <p:nvPr/>
          </p:nvCxnSpPr>
          <p:spPr>
            <a:xfrm flipH="1">
              <a:off x="4650556" y="4779467"/>
              <a:ext cx="1281336" cy="51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440AEE43-A58B-4FCF-BEE8-8FE05988D671}"/>
                </a:ext>
              </a:extLst>
            </p:cNvPr>
            <p:cNvCxnSpPr>
              <a:endCxn id="22" idx="0"/>
            </p:cNvCxnSpPr>
            <p:nvPr/>
          </p:nvCxnSpPr>
          <p:spPr>
            <a:xfrm>
              <a:off x="5931892" y="4778557"/>
              <a:ext cx="1193986" cy="51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7521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构造论证的附加前提法</a:t>
            </a:r>
          </a:p>
        </p:txBody>
      </p:sp>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C5712141-E224-49A5-9D37-C7EF706BC00F}"/>
                  </a:ext>
                </a:extLst>
              </p:cNvPr>
              <p:cNvSpPr/>
              <p:nvPr/>
            </p:nvSpPr>
            <p:spPr>
              <a:xfrm>
                <a:off x="593131" y="1035608"/>
                <a:ext cx="864296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如何验证推理 </a:t>
                </a:r>
                <a14:m>
                  <m:oMath xmlns:m="http://schemas.openxmlformats.org/officeDocument/2006/math">
                    <m:r>
                      <a:rPr lang="en-US" altLang="zh-CN" sz="2400" b="1" i="1">
                        <a:solidFill>
                          <a:schemeClr val="accent2">
                            <a:lumMod val="50000"/>
                          </a:schemeClr>
                        </a:solidFill>
                        <a:latin typeface="Cambria Math" panose="02040503050406030204" pitchFamily="18" charset="0"/>
                      </a:rPr>
                      <m:t>𝒑</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𝒒</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𝒒</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𝒑</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𝒓</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𝒒</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𝒔</m:t>
                    </m:r>
                  </m:oMath>
                </a14:m>
                <a:r>
                  <a:rPr lang="zh-CN" altLang="en-US" sz="2400" b="1">
                    <a:solidFill>
                      <a:schemeClr val="accent2">
                        <a:lumMod val="50000"/>
                      </a:schemeClr>
                    </a:solidFill>
                  </a:rPr>
                  <a:t> 的有效性？</a:t>
                </a:r>
              </a:p>
            </p:txBody>
          </p:sp>
        </mc:Choice>
        <mc:Fallback xmlns="">
          <p:sp>
            <p:nvSpPr>
              <p:cNvPr id="12" name="矩形: 圆角 11">
                <a:extLst>
                  <a:ext uri="{FF2B5EF4-FFF2-40B4-BE49-F238E27FC236}">
                    <a16:creationId xmlns:a16="http://schemas.microsoft.com/office/drawing/2014/main" id="{C5712141-E224-49A5-9D37-C7EF706BC00F}"/>
                  </a:ext>
                </a:extLst>
              </p:cNvPr>
              <p:cNvSpPr>
                <a:spLocks noRot="1" noChangeAspect="1" noMove="1" noResize="1" noEditPoints="1" noAdjustHandles="1" noChangeArrowheads="1" noChangeShapeType="1" noTextEdit="1"/>
              </p:cNvSpPr>
              <p:nvPr/>
            </p:nvSpPr>
            <p:spPr>
              <a:xfrm>
                <a:off x="593131" y="1035608"/>
                <a:ext cx="8642967" cy="459280"/>
              </a:xfrm>
              <a:prstGeom prst="roundRect">
                <a:avLst/>
              </a:prstGeom>
              <a:blipFill>
                <a:blip r:embed="rId2"/>
                <a:stretch>
                  <a:fillRect l="-775" t="-7792" b="-298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19" name="表格 18">
                <a:extLst>
                  <a:ext uri="{FF2B5EF4-FFF2-40B4-BE49-F238E27FC236}">
                    <a16:creationId xmlns:a16="http://schemas.microsoft.com/office/drawing/2014/main" id="{478046A1-0DA5-48E4-9C4B-E01B37FE8ABB}"/>
                  </a:ext>
                </a:extLst>
              </p:cNvPr>
              <p:cNvGraphicFramePr>
                <a:graphicFrameLocks noGrp="1"/>
              </p:cNvGraphicFramePr>
              <p:nvPr>
                <p:extLst>
                  <p:ext uri="{D42A27DB-BD31-4B8C-83A1-F6EECF244321}">
                    <p14:modId xmlns:p14="http://schemas.microsoft.com/office/powerpoint/2010/main" val="302692252"/>
                  </p:ext>
                </p:extLst>
              </p:nvPr>
            </p:nvGraphicFramePr>
            <p:xfrm>
              <a:off x="3089588" y="1684465"/>
              <a:ext cx="4592296" cy="4450080"/>
            </p:xfrm>
            <a:graphic>
              <a:graphicData uri="http://schemas.openxmlformats.org/drawingml/2006/table">
                <a:tbl>
                  <a:tblPr firstRow="1" bandRow="1">
                    <a:tableStyleId>{93296810-A885-4BE3-A3E7-6D5BEEA58F35}</a:tableStyleId>
                  </a:tblPr>
                  <a:tblGrid>
                    <a:gridCol w="695678">
                      <a:extLst>
                        <a:ext uri="{9D8B030D-6E8A-4147-A177-3AD203B41FA5}">
                          <a16:colId xmlns:a16="http://schemas.microsoft.com/office/drawing/2014/main" val="770915149"/>
                        </a:ext>
                      </a:extLst>
                    </a:gridCol>
                    <a:gridCol w="1584045">
                      <a:extLst>
                        <a:ext uri="{9D8B030D-6E8A-4147-A177-3AD203B41FA5}">
                          <a16:colId xmlns:a16="http://schemas.microsoft.com/office/drawing/2014/main" val="3621597925"/>
                        </a:ext>
                      </a:extLst>
                    </a:gridCol>
                    <a:gridCol w="2312573">
                      <a:extLst>
                        <a:ext uri="{9D8B030D-6E8A-4147-A177-3AD203B41FA5}">
                          <a16:colId xmlns:a16="http://schemas.microsoft.com/office/drawing/2014/main" val="2962173327"/>
                        </a:ext>
                      </a:extLst>
                    </a:gridCol>
                  </a:tblGrid>
                  <a:tr h="370840">
                    <a:tc>
                      <a:txBody>
                        <a:bodyPr/>
                        <a:lstStyle/>
                        <a:p>
                          <a:pPr>
                            <a:spcBef>
                              <a:spcPts val="0"/>
                            </a:spcBef>
                            <a:spcAft>
                              <a:spcPts val="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𝒒</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283255510"/>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(2)</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𝒒</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𝒑</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383652033"/>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(3)</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𝒑</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444545063"/>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(4)</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𝒑</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𝒒</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(1),(3)</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合取规则</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833608999"/>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(5)</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𝒑</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𝒒</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𝒓</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352679198"/>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𝒓</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(4),(5)</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(7)</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0"/>
                            </a:spcBef>
                            <a:spcAft>
                              <a:spcPts val="0"/>
                            </a:spcAft>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0062919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𝒓</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(6),(7)</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析取三段论</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(9)</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𝒓</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(10)</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(8),(9)</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(11)</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(7), (7), (10)</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反证法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(12)</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0"/>
                            </a:spcBef>
                            <a:spcAft>
                              <a:spcPts val="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𝒒</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0"/>
                            </a:spcBef>
                            <a:spcAft>
                              <a:spcPts val="0"/>
                            </a:spcAft>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(1),(11)</a:t>
                          </a:r>
                          <a:r>
                            <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endPar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768168417"/>
                      </a:ext>
                    </a:extLst>
                  </a:tr>
                </a:tbl>
              </a:graphicData>
            </a:graphic>
          </p:graphicFrame>
        </mc:Choice>
        <mc:Fallback>
          <p:graphicFrame>
            <p:nvGraphicFramePr>
              <p:cNvPr id="19" name="表格 18">
                <a:extLst>
                  <a:ext uri="{FF2B5EF4-FFF2-40B4-BE49-F238E27FC236}">
                    <a16:creationId xmlns:a16="http://schemas.microsoft.com/office/drawing/2014/main" id="{478046A1-0DA5-48E4-9C4B-E01B37FE8ABB}"/>
                  </a:ext>
                </a:extLst>
              </p:cNvPr>
              <p:cNvGraphicFramePr>
                <a:graphicFrameLocks noGrp="1"/>
              </p:cNvGraphicFramePr>
              <p:nvPr>
                <p:extLst>
                  <p:ext uri="{D42A27DB-BD31-4B8C-83A1-F6EECF244321}">
                    <p14:modId xmlns:p14="http://schemas.microsoft.com/office/powerpoint/2010/main" val="302692252"/>
                  </p:ext>
                </p:extLst>
              </p:nvPr>
            </p:nvGraphicFramePr>
            <p:xfrm>
              <a:off x="3089588" y="1684465"/>
              <a:ext cx="4592296" cy="4450080"/>
            </p:xfrm>
            <a:graphic>
              <a:graphicData uri="http://schemas.openxmlformats.org/drawingml/2006/table">
                <a:tbl>
                  <a:tblPr firstRow="1" bandRow="1">
                    <a:tableStyleId>{93296810-A885-4BE3-A3E7-6D5BEEA58F35}</a:tableStyleId>
                  </a:tblPr>
                  <a:tblGrid>
                    <a:gridCol w="695678">
                      <a:extLst>
                        <a:ext uri="{9D8B030D-6E8A-4147-A177-3AD203B41FA5}">
                          <a16:colId xmlns:a16="http://schemas.microsoft.com/office/drawing/2014/main" val="770915149"/>
                        </a:ext>
                      </a:extLst>
                    </a:gridCol>
                    <a:gridCol w="1584045">
                      <a:extLst>
                        <a:ext uri="{9D8B030D-6E8A-4147-A177-3AD203B41FA5}">
                          <a16:colId xmlns:a16="http://schemas.microsoft.com/office/drawing/2014/main" val="3621597925"/>
                        </a:ext>
                      </a:extLst>
                    </a:gridCol>
                    <a:gridCol w="2312573">
                      <a:extLst>
                        <a:ext uri="{9D8B030D-6E8A-4147-A177-3AD203B41FA5}">
                          <a16:colId xmlns:a16="http://schemas.microsoft.com/office/drawing/2014/main" val="2962173327"/>
                        </a:ext>
                      </a:extLst>
                    </a:gridCol>
                  </a:tblGrid>
                  <a:tr h="370840">
                    <a:tc>
                      <a:txBody>
                        <a:bodyPr/>
                        <a:lstStyle/>
                        <a:p>
                          <a:pPr>
                            <a:spcBef>
                              <a:spcPts val="0"/>
                            </a:spcBef>
                            <a:spcAft>
                              <a:spcPts val="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11475" r="-145594" b="-112295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283255510"/>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(2)</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111475" r="-145594" b="-1022951"/>
                          </a:stretch>
                        </a:blipFill>
                      </a:tcPr>
                    </a:tc>
                    <a:tc>
                      <a:txBody>
                        <a:bodyPr/>
                        <a:lstStyle/>
                        <a:p>
                          <a:pPr>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383652033"/>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(3)</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211475" r="-145594" b="-922951"/>
                          </a:stretch>
                        </a:blipFill>
                      </a:tcPr>
                    </a:tc>
                    <a:tc>
                      <a:txBody>
                        <a:bodyPr/>
                        <a:lstStyle/>
                        <a:p>
                          <a:pPr>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444545063"/>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(4)</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311475" r="-145594" b="-822951"/>
                          </a:stretch>
                        </a:blipFill>
                      </a:tcPr>
                    </a:tc>
                    <a:tc>
                      <a:txBody>
                        <a:bodyPr/>
                        <a:lstStyle/>
                        <a:p>
                          <a:pPr>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(1),(3)</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合取规则</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833608999"/>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(5)</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411475" r="-145594" b="-722951"/>
                          </a:stretch>
                        </a:blipFill>
                      </a:tcPr>
                    </a:tc>
                    <a:tc>
                      <a:txBody>
                        <a:bodyPr/>
                        <a:lstStyle/>
                        <a:p>
                          <a:pPr>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352679198"/>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511475" r="-145594" b="-62295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(4),(5)</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70840">
                    <a:tc>
                      <a:txBody>
                        <a:bodyPr/>
                        <a:lstStyle/>
                        <a:p>
                          <a:pPr>
                            <a:spcBef>
                              <a:spcPts val="0"/>
                            </a:spcBef>
                            <a:spcAft>
                              <a:spcPts val="0"/>
                            </a:spcAft>
                          </a:pPr>
                          <a:r>
                            <a:rPr lang="en-US" altLang="zh-CN" b="1">
                              <a:solidFill>
                                <a:schemeClr val="accent6">
                                  <a:lumMod val="50000"/>
                                </a:schemeClr>
                              </a:solidFill>
                              <a:latin typeface="Arial" panose="020B0604020202020204" pitchFamily="34" charset="0"/>
                              <a:cs typeface="Arial" panose="020B0604020202020204" pitchFamily="34" charset="0"/>
                            </a:rPr>
                            <a:t>(7)</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621667" r="-145594" b="-533333"/>
                          </a:stretch>
                        </a:blipFill>
                      </a:tcPr>
                    </a:tc>
                    <a:tc>
                      <a:txBody>
                        <a:bodyPr/>
                        <a:lstStyle/>
                        <a:p>
                          <a:pPr>
                            <a:spcBef>
                              <a:spcPts val="0"/>
                            </a:spcBef>
                            <a:spcAft>
                              <a:spcPts val="0"/>
                            </a:spcAft>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0062919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709836" r="-145594" b="-424590"/>
                          </a:stretch>
                        </a:blipFill>
                      </a:tcPr>
                    </a:tc>
                    <a:tc>
                      <a:txBody>
                        <a:bodyPr/>
                        <a:lstStyle/>
                        <a:p>
                          <a:pPr marL="0" algn="l" defTabSz="914400" rtl="0" eaLnBrk="1" latinLnBrk="0" hangingPunct="1">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(6),(7)</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析取三段论</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(9)</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809836" r="-145594" b="-324590"/>
                          </a:stretch>
                        </a:blipFill>
                      </a:tcPr>
                    </a:tc>
                    <a:tc>
                      <a:txBody>
                        <a:bodyPr/>
                        <a:lstStyle/>
                        <a:p>
                          <a:pPr marL="0" algn="l" defTabSz="914400" rtl="0" eaLnBrk="1" latinLnBrk="0" hangingPunct="1">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(10)</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909836" r="-145594" b="-224590"/>
                          </a:stretch>
                        </a:blipFill>
                      </a:tcPr>
                    </a:tc>
                    <a:tc>
                      <a:txBody>
                        <a:bodyPr/>
                        <a:lstStyle/>
                        <a:p>
                          <a:pPr marL="0" algn="l" defTabSz="914400" rtl="0" eaLnBrk="1" latinLnBrk="0" hangingPunct="1">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(8),(9)</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(11)</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678" t="-1009836" r="-145594" b="-124590"/>
                          </a:stretch>
                        </a:blipFill>
                      </a:tcPr>
                    </a:tc>
                    <a:tc>
                      <a:txBody>
                        <a:bodyPr/>
                        <a:lstStyle/>
                        <a:p>
                          <a:pPr marL="0" algn="l" defTabSz="914400" rtl="0" eaLnBrk="1" latinLnBrk="0" hangingPunct="1">
                            <a:spcBef>
                              <a:spcPts val="0"/>
                            </a:spcBef>
                            <a:spcAft>
                              <a:spcPts val="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(7), (7), (10)</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反证法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r h="370840">
                    <a:tc>
                      <a:txBody>
                        <a:bodyPr/>
                        <a:lstStyle/>
                        <a:p>
                          <a:pPr marL="0" algn="l" defTabSz="914400" rtl="0" eaLnBrk="1" latinLnBrk="0" hangingPunct="1">
                            <a:spcBef>
                              <a:spcPts val="0"/>
                            </a:spcBef>
                            <a:spcAft>
                              <a:spcPts val="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(12)</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43678" t="-1109836" r="-145594" b="-24590"/>
                          </a:stretch>
                        </a:blipFill>
                      </a:tcPr>
                    </a:tc>
                    <a:tc>
                      <a:txBody>
                        <a:bodyPr/>
                        <a:lstStyle/>
                        <a:p>
                          <a:pPr marL="0" algn="l" defTabSz="914400" rtl="0" eaLnBrk="1" latinLnBrk="0" hangingPunct="1">
                            <a:spcBef>
                              <a:spcPts val="0"/>
                            </a:spcBef>
                            <a:spcAft>
                              <a:spcPts val="0"/>
                            </a:spcAft>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(1),(11)</a:t>
                          </a:r>
                          <a:r>
                            <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endPar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768168417"/>
                      </a:ext>
                    </a:extLst>
                  </a:tr>
                </a:tbl>
              </a:graphicData>
            </a:graphic>
          </p:graphicFrame>
        </mc:Fallback>
      </mc:AlternateContent>
      <mc:AlternateContent xmlns:mc="http://schemas.openxmlformats.org/markup-compatibility/2006">
        <mc:Choice xmlns:a14="http://schemas.microsoft.com/office/drawing/2010/main" Requires="a14">
          <p:sp>
            <p:nvSpPr>
              <p:cNvPr id="45" name="文本框 44">
                <a:extLst>
                  <a:ext uri="{FF2B5EF4-FFF2-40B4-BE49-F238E27FC236}">
                    <a16:creationId xmlns:a16="http://schemas.microsoft.com/office/drawing/2014/main" id="{BA322EF3-BB9B-4002-B82A-CB8BD4FCEEF1}"/>
                  </a:ext>
                </a:extLst>
              </p:cNvPr>
              <p:cNvSpPr txBox="1"/>
              <p:nvPr/>
            </p:nvSpPr>
            <p:spPr>
              <a:xfrm>
                <a:off x="8812531" y="3716705"/>
                <a:ext cx="2705921" cy="1015663"/>
              </a:xfrm>
              <a:prstGeom prst="rect">
                <a:avLst/>
              </a:prstGeom>
              <a:solidFill>
                <a:schemeClr val="accent2">
                  <a:lumMod val="20000"/>
                  <a:lumOff val="80000"/>
                  <a:alpha val="50000"/>
                </a:schemeClr>
              </a:solidFill>
            </p:spPr>
            <p:txBody>
              <a:bodyPr wrap="square" rtlCol="0">
                <a:spAutoFit/>
              </a:bodyPr>
              <a:lstStyle/>
              <a:p>
                <a:r>
                  <a:rPr lang="zh-CN" altLang="en-US" sz="2000" b="1" dirty="0">
                    <a:solidFill>
                      <a:srgbClr val="002060"/>
                    </a:solidFill>
                    <a:latin typeface="楷体" panose="02010609060101010101" pitchFamily="49" charset="-122"/>
                    <a:ea typeface="楷体" panose="02010609060101010101" pitchFamily="49" charset="-122"/>
                  </a:rPr>
                  <a:t>引用了验证</a:t>
                </a:r>
                <a14:m>
                  <m:oMath xmlns:m="http://schemas.openxmlformats.org/officeDocument/2006/math">
                    <m:r>
                      <a:rPr lang="en-US" altLang="zh-CN" sz="2000" b="1" i="1" smtClean="0">
                        <a:solidFill>
                          <a:srgbClr val="002060"/>
                        </a:solidFill>
                        <a:latin typeface="Cambria Math" panose="02040503050406030204" pitchFamily="18" charset="0"/>
                      </a:rPr>
                      <m:t>𝒔</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oMath>
                </a14:m>
                <a:r>
                  <a:rPr lang="zh-CN" altLang="en-US" sz="2000" b="1" dirty="0">
                    <a:solidFill>
                      <a:srgbClr val="002060"/>
                    </a:solidFill>
                    <a:latin typeface="楷体" panose="02010609060101010101" pitchFamily="49" charset="-122"/>
                    <a:ea typeface="楷体" panose="02010609060101010101" pitchFamily="49" charset="-122"/>
                  </a:rPr>
                  <a:t>的论证（对应子程序调用）</a:t>
                </a:r>
              </a:p>
            </p:txBody>
          </p:sp>
        </mc:Choice>
        <mc:Fallback>
          <p:sp>
            <p:nvSpPr>
              <p:cNvPr id="45" name="文本框 44">
                <a:extLst>
                  <a:ext uri="{FF2B5EF4-FFF2-40B4-BE49-F238E27FC236}">
                    <a16:creationId xmlns:a16="http://schemas.microsoft.com/office/drawing/2014/main" id="{BA322EF3-BB9B-4002-B82A-CB8BD4FCEEF1}"/>
                  </a:ext>
                </a:extLst>
              </p:cNvPr>
              <p:cNvSpPr txBox="1">
                <a:spLocks noRot="1" noChangeAspect="1" noMove="1" noResize="1" noEditPoints="1" noAdjustHandles="1" noChangeArrowheads="1" noChangeShapeType="1" noTextEdit="1"/>
              </p:cNvSpPr>
              <p:nvPr/>
            </p:nvSpPr>
            <p:spPr>
              <a:xfrm>
                <a:off x="8812531" y="3716705"/>
                <a:ext cx="2705921" cy="1015663"/>
              </a:xfrm>
              <a:prstGeom prst="rect">
                <a:avLst/>
              </a:prstGeom>
              <a:blipFill>
                <a:blip r:embed="rId4"/>
                <a:stretch>
                  <a:fillRect l="-2477" t="-4819" r="-676" b="-10241"/>
                </a:stretch>
              </a:blipFill>
            </p:spPr>
            <p:txBody>
              <a:bodyPr/>
              <a:lstStyle/>
              <a:p>
                <a:r>
                  <a:rPr lang="zh-CN" altLang="en-US">
                    <a:noFill/>
                  </a:rPr>
                  <a:t> </a:t>
                </a:r>
              </a:p>
            </p:txBody>
          </p:sp>
        </mc:Fallback>
      </mc:AlternateContent>
      <p:sp>
        <p:nvSpPr>
          <p:cNvPr id="50" name="矩形 49">
            <a:extLst>
              <a:ext uri="{FF2B5EF4-FFF2-40B4-BE49-F238E27FC236}">
                <a16:creationId xmlns:a16="http://schemas.microsoft.com/office/drawing/2014/main" id="{5D025E4A-FC4F-4556-8697-7A3F14E17485}"/>
              </a:ext>
            </a:extLst>
          </p:cNvPr>
          <p:cNvSpPr/>
          <p:nvPr/>
        </p:nvSpPr>
        <p:spPr>
          <a:xfrm>
            <a:off x="2983260" y="3563607"/>
            <a:ext cx="4813211" cy="2234839"/>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8255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附加前提法构造论证练习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233377E-5EF3-4ABD-8EC7-D03244307CD9}"/>
                  </a:ext>
                </a:extLst>
              </p:cNvPr>
              <p:cNvSpPr txBox="1"/>
              <p:nvPr/>
            </p:nvSpPr>
            <p:spPr>
              <a:xfrm>
                <a:off x="565745" y="3098435"/>
                <a:ext cx="8262491" cy="461665"/>
              </a:xfrm>
              <a:prstGeom prst="rect">
                <a:avLst/>
              </a:prstGeom>
              <a:solidFill>
                <a:schemeClr val="accent6">
                  <a:lumMod val="20000"/>
                  <a:lumOff val="80000"/>
                </a:schemeClr>
              </a:solidFill>
            </p:spPr>
            <p:txBody>
              <a:bodyPr wrap="square" rtlCol="0">
                <a:spAutoFit/>
              </a:bodyPr>
              <a:lstStyle/>
              <a:p>
                <a:r>
                  <a:rPr lang="zh-CN" altLang="en-US" sz="2400" b="1">
                    <a:solidFill>
                      <a:schemeClr val="accent6">
                        <a:lumMod val="50000"/>
                      </a:schemeClr>
                    </a:solidFill>
                  </a:rPr>
                  <a:t>构造论证验证推理</a:t>
                </a:r>
                <a14:m>
                  <m:oMath xmlns:m="http://schemas.openxmlformats.org/officeDocument/2006/math">
                    <m:r>
                      <a:rPr lang="en-US" altLang="zh-CN" sz="2400" b="1" i="0" smtClean="0">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d>
                      <m:dPr>
                        <m:ctrlPr>
                          <a:rPr lang="en-US" altLang="zh-CN" sz="2400" b="1" i="1" smtClean="0">
                            <a:solidFill>
                              <a:schemeClr val="accent6">
                                <a:lumMod val="50000"/>
                              </a:schemeClr>
                            </a:solidFill>
                            <a:latin typeface="Cambria Math" panose="02040503050406030204" pitchFamily="18" charset="0"/>
                          </a:rPr>
                        </m:ctrlPr>
                      </m:dPr>
                      <m:e>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𝒔</m:t>
                        </m:r>
                      </m:e>
                    </m:d>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𝒓</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𝒓</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r>
                      <a:rPr lang="en-US" altLang="zh-CN" sz="2400" b="1" i="1" smtClean="0">
                        <a:solidFill>
                          <a:schemeClr val="accent6">
                            <a:lumMod val="50000"/>
                          </a:schemeClr>
                        </a:solidFill>
                        <a:latin typeface="Cambria Math" panose="02040503050406030204" pitchFamily="18" charset="0"/>
                      </a:rPr>
                      <m:t> </m:t>
                    </m:r>
                  </m:oMath>
                </a14:m>
                <a:r>
                  <a:rPr lang="zh-CN" altLang="en-US" sz="2400" b="1">
                    <a:solidFill>
                      <a:schemeClr val="accent6">
                        <a:lumMod val="50000"/>
                      </a:schemeClr>
                    </a:solidFill>
                  </a:rPr>
                  <a:t>的有效性</a:t>
                </a:r>
              </a:p>
            </p:txBody>
          </p:sp>
        </mc:Choice>
        <mc:Fallback xmlns="">
          <p:sp>
            <p:nvSpPr>
              <p:cNvPr id="2" name="文本框 1">
                <a:extLst>
                  <a:ext uri="{FF2B5EF4-FFF2-40B4-BE49-F238E27FC236}">
                    <a16:creationId xmlns:a16="http://schemas.microsoft.com/office/drawing/2014/main" id="{0233377E-5EF3-4ABD-8EC7-D03244307CD9}"/>
                  </a:ext>
                </a:extLst>
              </p:cNvPr>
              <p:cNvSpPr txBox="1">
                <a:spLocks noRot="1" noChangeAspect="1" noMove="1" noResize="1" noEditPoints="1" noAdjustHandles="1" noChangeArrowheads="1" noChangeShapeType="1" noTextEdit="1"/>
              </p:cNvSpPr>
              <p:nvPr/>
            </p:nvSpPr>
            <p:spPr>
              <a:xfrm>
                <a:off x="565745" y="3098435"/>
                <a:ext cx="8262491" cy="461665"/>
              </a:xfrm>
              <a:prstGeom prst="rect">
                <a:avLst/>
              </a:prstGeom>
              <a:blipFill>
                <a:blip r:embed="rId2"/>
                <a:stretch>
                  <a:fillRect l="-1181" t="-9211" r="-74"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677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附加前提法构造论证练习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233377E-5EF3-4ABD-8EC7-D03244307CD9}"/>
                  </a:ext>
                </a:extLst>
              </p:cNvPr>
              <p:cNvSpPr txBox="1"/>
              <p:nvPr/>
            </p:nvSpPr>
            <p:spPr>
              <a:xfrm>
                <a:off x="440755" y="1103964"/>
                <a:ext cx="8262491" cy="461665"/>
              </a:xfrm>
              <a:prstGeom prst="rect">
                <a:avLst/>
              </a:prstGeom>
              <a:solidFill>
                <a:schemeClr val="accent6">
                  <a:lumMod val="20000"/>
                  <a:lumOff val="80000"/>
                </a:schemeClr>
              </a:solidFill>
            </p:spPr>
            <p:txBody>
              <a:bodyPr wrap="square" rtlCol="0">
                <a:spAutoFit/>
              </a:bodyPr>
              <a:lstStyle/>
              <a:p>
                <a:r>
                  <a:rPr lang="zh-CN" altLang="en-US" sz="2400" b="1">
                    <a:solidFill>
                      <a:schemeClr val="accent6">
                        <a:lumMod val="50000"/>
                      </a:schemeClr>
                    </a:solidFill>
                  </a:rPr>
                  <a:t>构造论证验证推理</a:t>
                </a:r>
                <a14:m>
                  <m:oMath xmlns:m="http://schemas.openxmlformats.org/officeDocument/2006/math">
                    <m:r>
                      <a:rPr lang="en-US" altLang="zh-CN" sz="2400" b="1" i="0" smtClean="0">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d>
                      <m:dPr>
                        <m:ctrlPr>
                          <a:rPr lang="en-US" altLang="zh-CN" sz="2400" b="1" i="1" smtClean="0">
                            <a:solidFill>
                              <a:schemeClr val="accent6">
                                <a:lumMod val="50000"/>
                              </a:schemeClr>
                            </a:solidFill>
                            <a:latin typeface="Cambria Math" panose="02040503050406030204" pitchFamily="18" charset="0"/>
                          </a:rPr>
                        </m:ctrlPr>
                      </m:dPr>
                      <m:e>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𝒔</m:t>
                        </m:r>
                      </m:e>
                    </m:d>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𝒓</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𝒓</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r>
                      <a:rPr lang="en-US" altLang="zh-CN" sz="2400" b="1" i="1" smtClean="0">
                        <a:solidFill>
                          <a:schemeClr val="accent6">
                            <a:lumMod val="50000"/>
                          </a:schemeClr>
                        </a:solidFill>
                        <a:latin typeface="Cambria Math" panose="02040503050406030204" pitchFamily="18" charset="0"/>
                      </a:rPr>
                      <m:t> </m:t>
                    </m:r>
                  </m:oMath>
                </a14:m>
                <a:r>
                  <a:rPr lang="zh-CN" altLang="en-US" sz="2400" b="1">
                    <a:solidFill>
                      <a:schemeClr val="accent6">
                        <a:lumMod val="50000"/>
                      </a:schemeClr>
                    </a:solidFill>
                  </a:rPr>
                  <a:t>的有效性</a:t>
                </a:r>
              </a:p>
            </p:txBody>
          </p:sp>
        </mc:Choice>
        <mc:Fallback xmlns="">
          <p:sp>
            <p:nvSpPr>
              <p:cNvPr id="2" name="文本框 1">
                <a:extLst>
                  <a:ext uri="{FF2B5EF4-FFF2-40B4-BE49-F238E27FC236}">
                    <a16:creationId xmlns:a16="http://schemas.microsoft.com/office/drawing/2014/main" id="{0233377E-5EF3-4ABD-8EC7-D03244307CD9}"/>
                  </a:ext>
                </a:extLst>
              </p:cNvPr>
              <p:cNvSpPr txBox="1">
                <a:spLocks noRot="1" noChangeAspect="1" noMove="1" noResize="1" noEditPoints="1" noAdjustHandles="1" noChangeArrowheads="1" noChangeShapeType="1" noTextEdit="1"/>
              </p:cNvSpPr>
              <p:nvPr/>
            </p:nvSpPr>
            <p:spPr>
              <a:xfrm>
                <a:off x="440755" y="1103964"/>
                <a:ext cx="8262491" cy="461665"/>
              </a:xfrm>
              <a:prstGeom prst="rect">
                <a:avLst/>
              </a:prstGeom>
              <a:blipFill>
                <a:blip r:embed="rId2"/>
                <a:stretch>
                  <a:fillRect l="-1106" t="-9211" r="-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4129FFCB-8CFE-4580-8E38-12F49356CB1D}"/>
                  </a:ext>
                </a:extLst>
              </p:cNvPr>
              <p:cNvGraphicFramePr>
                <a:graphicFrameLocks noGrp="1"/>
              </p:cNvGraphicFramePr>
              <p:nvPr>
                <p:extLst>
                  <p:ext uri="{D42A27DB-BD31-4B8C-83A1-F6EECF244321}">
                    <p14:modId xmlns:p14="http://schemas.microsoft.com/office/powerpoint/2010/main" val="3778848823"/>
                  </p:ext>
                </p:extLst>
              </p:nvPr>
            </p:nvGraphicFramePr>
            <p:xfrm>
              <a:off x="1015039" y="2131685"/>
              <a:ext cx="4592296" cy="3535680"/>
            </p:xfrm>
            <a:graphic>
              <a:graphicData uri="http://schemas.openxmlformats.org/drawingml/2006/table">
                <a:tbl>
                  <a:tblPr firstRow="1" bandRow="1">
                    <a:tableStyleId>{93296810-A885-4BE3-A3E7-6D5BEEA58F35}</a:tableStyleId>
                  </a:tblPr>
                  <a:tblGrid>
                    <a:gridCol w="695678">
                      <a:extLst>
                        <a:ext uri="{9D8B030D-6E8A-4147-A177-3AD203B41FA5}">
                          <a16:colId xmlns:a16="http://schemas.microsoft.com/office/drawing/2014/main" val="770915149"/>
                        </a:ext>
                      </a:extLst>
                    </a:gridCol>
                    <a:gridCol w="1584045">
                      <a:extLst>
                        <a:ext uri="{9D8B030D-6E8A-4147-A177-3AD203B41FA5}">
                          <a16:colId xmlns:a16="http://schemas.microsoft.com/office/drawing/2014/main" val="3621597925"/>
                        </a:ext>
                      </a:extLst>
                    </a:gridCol>
                    <a:gridCol w="2312573">
                      <a:extLst>
                        <a:ext uri="{9D8B030D-6E8A-4147-A177-3AD203B41FA5}">
                          <a16:colId xmlns:a16="http://schemas.microsoft.com/office/drawing/2014/main" val="2962173327"/>
                        </a:ext>
                      </a:extLst>
                    </a:gridCol>
                  </a:tblGrid>
                  <a:tr h="370840">
                    <a:tc>
                      <a:txBody>
                        <a:bodyPr/>
                        <a:lstStyle/>
                        <a:p>
                          <a:pPr>
                            <a:spcBef>
                              <a:spcPts val="600"/>
                            </a:spcBef>
                            <a:spcAft>
                              <a:spcPts val="60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𝒓</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283255510"/>
                      </a:ext>
                    </a:extLst>
                  </a:tr>
                  <a:tr h="37084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(2)</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𝒓</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𝒑</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383652033"/>
                      </a:ext>
                    </a:extLst>
                  </a:tr>
                  <a:tr h="37084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(3)</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𝒑</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析取三段论</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444545063"/>
                      </a:ext>
                    </a:extLst>
                  </a:tr>
                  <a:tr h="37084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(4)</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𝒑</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𝒒</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833608999"/>
                      </a:ext>
                    </a:extLst>
                  </a:tr>
                  <a:tr h="37084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(5)</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𝒒</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(3),(4)</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352679198"/>
                      </a:ext>
                    </a:extLst>
                  </a:tr>
                  <a:tr h="370840">
                    <a:tc>
                      <a:txBody>
                        <a:bodyPr/>
                        <a:lstStyle/>
                        <a:p>
                          <a:pPr marL="0" algn="l" defTabSz="914400" rtl="0" eaLnBrk="1" latinLnBrk="0" hangingPunct="1">
                            <a:spcBef>
                              <a:spcPts val="6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𝒒</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7084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(7)</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(5),(6)</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endPar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006291913"/>
                      </a:ext>
                    </a:extLst>
                  </a:tr>
                  <a:tr h="370840">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𝒓</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𝒔</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(1),(7)</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bl>
              </a:graphicData>
            </a:graphic>
          </p:graphicFrame>
        </mc:Choice>
        <mc:Fallback xmlns="">
          <p:graphicFrame>
            <p:nvGraphicFramePr>
              <p:cNvPr id="11" name="表格 10">
                <a:extLst>
                  <a:ext uri="{FF2B5EF4-FFF2-40B4-BE49-F238E27FC236}">
                    <a16:creationId xmlns:a16="http://schemas.microsoft.com/office/drawing/2014/main" id="{4129FFCB-8CFE-4580-8E38-12F49356CB1D}"/>
                  </a:ext>
                </a:extLst>
              </p:cNvPr>
              <p:cNvGraphicFramePr>
                <a:graphicFrameLocks noGrp="1"/>
              </p:cNvGraphicFramePr>
              <p:nvPr>
                <p:extLst>
                  <p:ext uri="{D42A27DB-BD31-4B8C-83A1-F6EECF244321}">
                    <p14:modId xmlns:p14="http://schemas.microsoft.com/office/powerpoint/2010/main" val="3778848823"/>
                  </p:ext>
                </p:extLst>
              </p:nvPr>
            </p:nvGraphicFramePr>
            <p:xfrm>
              <a:off x="1015039" y="2131685"/>
              <a:ext cx="4592296" cy="3535680"/>
            </p:xfrm>
            <a:graphic>
              <a:graphicData uri="http://schemas.openxmlformats.org/drawingml/2006/table">
                <a:tbl>
                  <a:tblPr firstRow="1" bandRow="1">
                    <a:tableStyleId>{93296810-A885-4BE3-A3E7-6D5BEEA58F35}</a:tableStyleId>
                  </a:tblPr>
                  <a:tblGrid>
                    <a:gridCol w="695678">
                      <a:extLst>
                        <a:ext uri="{9D8B030D-6E8A-4147-A177-3AD203B41FA5}">
                          <a16:colId xmlns:a16="http://schemas.microsoft.com/office/drawing/2014/main" val="770915149"/>
                        </a:ext>
                      </a:extLst>
                    </a:gridCol>
                    <a:gridCol w="1584045">
                      <a:extLst>
                        <a:ext uri="{9D8B030D-6E8A-4147-A177-3AD203B41FA5}">
                          <a16:colId xmlns:a16="http://schemas.microsoft.com/office/drawing/2014/main" val="3621597925"/>
                        </a:ext>
                      </a:extLst>
                    </a:gridCol>
                    <a:gridCol w="2312573">
                      <a:extLst>
                        <a:ext uri="{9D8B030D-6E8A-4147-A177-3AD203B41FA5}">
                          <a16:colId xmlns:a16="http://schemas.microsoft.com/office/drawing/2014/main" val="2962173327"/>
                        </a:ext>
                      </a:extLst>
                    </a:gridCol>
                  </a:tblGrid>
                  <a:tr h="441960">
                    <a:tc>
                      <a:txBody>
                        <a:bodyPr/>
                        <a:lstStyle/>
                        <a:p>
                          <a:pPr>
                            <a:spcBef>
                              <a:spcPts val="600"/>
                            </a:spcBef>
                            <a:spcAft>
                              <a:spcPts val="60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846" t="-9589" r="-146538" b="-701370"/>
                          </a:stretch>
                        </a:blip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283255510"/>
                      </a:ext>
                    </a:extLst>
                  </a:tr>
                  <a:tr h="44196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(2)</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846" t="-111111" r="-146538" b="-611111"/>
                          </a:stretch>
                        </a:blipFill>
                      </a:tcPr>
                    </a:tc>
                    <a:tc>
                      <a:txBody>
                        <a:bodyPr/>
                        <a:lstStyle/>
                        <a:p>
                          <a:pPr>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383652033"/>
                      </a:ext>
                    </a:extLst>
                  </a:tr>
                  <a:tr h="44196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(3)</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846" t="-208219" r="-146538" b="-502740"/>
                          </a:stretch>
                        </a:blipFill>
                      </a:tcPr>
                    </a:tc>
                    <a:tc>
                      <a:txBody>
                        <a:bodyPr/>
                        <a:lstStyle/>
                        <a:p>
                          <a:pPr>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析取三段论</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444545063"/>
                      </a:ext>
                    </a:extLst>
                  </a:tr>
                  <a:tr h="44196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(4)</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846" t="-308219" r="-146538" b="-402740"/>
                          </a:stretch>
                        </a:blipFill>
                      </a:tcPr>
                    </a:tc>
                    <a:tc>
                      <a:txBody>
                        <a:bodyPr/>
                        <a:lstStyle/>
                        <a:p>
                          <a:pPr>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833608999"/>
                      </a:ext>
                    </a:extLst>
                  </a:tr>
                  <a:tr h="44196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(5)</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846" t="-413889" r="-146538" b="-308333"/>
                          </a:stretch>
                        </a:blipFill>
                      </a:tcPr>
                    </a:tc>
                    <a:tc>
                      <a:txBody>
                        <a:bodyPr/>
                        <a:lstStyle/>
                        <a:p>
                          <a:pPr>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(3),(4)</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endParaRPr lang="zh-CN" altLang="en-US">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352679198"/>
                      </a:ext>
                    </a:extLst>
                  </a:tr>
                  <a:tr h="441960">
                    <a:tc>
                      <a:txBody>
                        <a:bodyPr/>
                        <a:lstStyle/>
                        <a:p>
                          <a:pPr marL="0" algn="l" defTabSz="914400" rtl="0" eaLnBrk="1" latinLnBrk="0" hangingPunct="1">
                            <a:spcBef>
                              <a:spcPts val="6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846" t="-506849" r="-146538" b="-204110"/>
                          </a:stretch>
                        </a:blip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441960">
                    <a:tc>
                      <a:txBody>
                        <a:bodyPr/>
                        <a:lstStyle/>
                        <a:p>
                          <a:pPr>
                            <a:spcBef>
                              <a:spcPts val="600"/>
                            </a:spcBef>
                            <a:spcAft>
                              <a:spcPts val="600"/>
                            </a:spcAft>
                          </a:pPr>
                          <a:r>
                            <a:rPr lang="en-US" altLang="zh-CN" b="1">
                              <a:solidFill>
                                <a:schemeClr val="accent6">
                                  <a:lumMod val="50000"/>
                                </a:schemeClr>
                              </a:solidFill>
                              <a:latin typeface="Arial" panose="020B0604020202020204" pitchFamily="34" charset="0"/>
                              <a:cs typeface="Arial" panose="020B0604020202020204" pitchFamily="34" charset="0"/>
                            </a:rPr>
                            <a:t>(7)</a:t>
                          </a:r>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846" t="-615278" r="-146538" b="-106944"/>
                          </a:stretch>
                        </a:blipFill>
                      </a:tcPr>
                    </a:tc>
                    <a:tc>
                      <a:txBody>
                        <a:bodyPr/>
                        <a:lstStyle/>
                        <a:p>
                          <a:pPr>
                            <a:spcBef>
                              <a:spcPts val="600"/>
                            </a:spcBef>
                            <a:spcAft>
                              <a:spcPts val="600"/>
                            </a:spcAft>
                          </a:pPr>
                          <a:r>
                            <a:rPr lang="en-US" altLang="zh-CN"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(5),(6)</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endParaRPr lang="zh-CN" altLang="en-US" b="1">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006291913"/>
                      </a:ext>
                    </a:extLst>
                  </a:tr>
                  <a:tr h="441960">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846" t="-705479" r="-146538" b="-5479"/>
                          </a:stretch>
                        </a:blipFill>
                      </a:tcPr>
                    </a:tc>
                    <a:tc>
                      <a:txBody>
                        <a:bodyPr/>
                        <a:lstStyle/>
                        <a:p>
                          <a:pPr marL="0" algn="l" defTabSz="914400" rtl="0" eaLnBrk="1" latinLnBrk="0" hangingPunct="1">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(1),(7)</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bl>
              </a:graphicData>
            </a:graphic>
          </p:graphicFrame>
        </mc:Fallback>
      </mc:AlternateContent>
      <p:grpSp>
        <p:nvGrpSpPr>
          <p:cNvPr id="41" name="组合 40">
            <a:extLst>
              <a:ext uri="{FF2B5EF4-FFF2-40B4-BE49-F238E27FC236}">
                <a16:creationId xmlns:a16="http://schemas.microsoft.com/office/drawing/2014/main" id="{F4EC6286-9FAE-45EE-9F80-202FB63573DC}"/>
              </a:ext>
            </a:extLst>
          </p:cNvPr>
          <p:cNvGrpSpPr/>
          <p:nvPr/>
        </p:nvGrpSpPr>
        <p:grpSpPr>
          <a:xfrm>
            <a:off x="6215531" y="1834378"/>
            <a:ext cx="4955741" cy="4315441"/>
            <a:chOff x="6096000" y="1822221"/>
            <a:chExt cx="4955741" cy="4315441"/>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1B50EBC-51A9-4539-BBD8-5A4343F35C21}"/>
                    </a:ext>
                  </a:extLst>
                </p:cNvPr>
                <p:cNvSpPr txBox="1"/>
                <p:nvPr/>
              </p:nvSpPr>
              <p:spPr>
                <a:xfrm>
                  <a:off x="8505894" y="1994202"/>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5">
                                <a:lumMod val="50000"/>
                              </a:schemeClr>
                            </a:solidFill>
                            <a:latin typeface="Cambria Math" panose="02040503050406030204" pitchFamily="18" charset="0"/>
                          </a:rPr>
                          <m:t>𝑟</m:t>
                        </m:r>
                        <m:r>
                          <a:rPr lang="en-US" altLang="zh-CN" i="1" smtClean="0">
                            <a:solidFill>
                              <a:schemeClr val="accent5">
                                <a:lumMod val="50000"/>
                              </a:schemeClr>
                            </a:solidFill>
                            <a:latin typeface="Cambria Math" panose="02040503050406030204" pitchFamily="18" charset="0"/>
                          </a:rPr>
                          <m:t>→</m:t>
                        </m:r>
                        <m:r>
                          <a:rPr lang="en-US" altLang="zh-CN" i="1" smtClean="0">
                            <a:solidFill>
                              <a:schemeClr val="accent5">
                                <a:lumMod val="50000"/>
                              </a:schemeClr>
                            </a:solidFill>
                            <a:latin typeface="Cambria Math" panose="02040503050406030204" pitchFamily="18" charset="0"/>
                          </a:rPr>
                          <m:t>𝑠</m:t>
                        </m:r>
                      </m:oMath>
                    </m:oMathPara>
                  </a14:m>
                  <a:endParaRPr lang="zh-CN" altLang="en-US">
                    <a:solidFill>
                      <a:schemeClr val="accent5">
                        <a:lumMod val="50000"/>
                      </a:schemeClr>
                    </a:solidFill>
                  </a:endParaRPr>
                </a:p>
              </p:txBody>
            </p:sp>
          </mc:Choice>
          <mc:Fallback xmlns="">
            <p:sp>
              <p:nvSpPr>
                <p:cNvPr id="3" name="文本框 2">
                  <a:extLst>
                    <a:ext uri="{FF2B5EF4-FFF2-40B4-BE49-F238E27FC236}">
                      <a16:creationId xmlns:a16="http://schemas.microsoft.com/office/drawing/2014/main" id="{E1B50EBC-51A9-4539-BBD8-5A4343F35C21}"/>
                    </a:ext>
                  </a:extLst>
                </p:cNvPr>
                <p:cNvSpPr txBox="1">
                  <a:spLocks noRot="1" noChangeAspect="1" noMove="1" noResize="1" noEditPoints="1" noAdjustHandles="1" noChangeArrowheads="1" noChangeShapeType="1" noTextEdit="1"/>
                </p:cNvSpPr>
                <p:nvPr/>
              </p:nvSpPr>
              <p:spPr>
                <a:xfrm>
                  <a:off x="8505894" y="1994202"/>
                  <a:ext cx="1032811" cy="369332"/>
                </a:xfrm>
                <a:prstGeom prst="rect">
                  <a:avLst/>
                </a:prstGeom>
                <a:blipFill>
                  <a:blip r:embed="rId4"/>
                  <a:stretch>
                    <a:fillRect/>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BCF60445-712F-4E27-B54A-B4A450E1E875}"/>
                </a:ext>
              </a:extLst>
            </p:cNvPr>
            <p:cNvCxnSpPr>
              <a:cxnSpLocks/>
              <a:stCxn id="3" idx="2"/>
            </p:cNvCxnSpPr>
            <p:nvPr/>
          </p:nvCxnSpPr>
          <p:spPr>
            <a:xfrm>
              <a:off x="9022300" y="2363534"/>
              <a:ext cx="0" cy="5046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D4BE9C-F377-4F9E-ADFD-28CD90FBFBCB}"/>
                    </a:ext>
                  </a:extLst>
                </p:cNvPr>
                <p:cNvSpPr txBox="1"/>
                <p:nvPr/>
              </p:nvSpPr>
              <p:spPr>
                <a:xfrm>
                  <a:off x="8505894" y="2868190"/>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5">
                                <a:lumMod val="50000"/>
                              </a:schemeClr>
                            </a:solidFill>
                            <a:latin typeface="Cambria Math" panose="02040503050406030204" pitchFamily="18" charset="0"/>
                          </a:rPr>
                          <m:t>𝑠</m:t>
                        </m:r>
                      </m:oMath>
                    </m:oMathPara>
                  </a14:m>
                  <a:endParaRPr lang="zh-CN" altLang="en-US">
                    <a:solidFill>
                      <a:schemeClr val="accent5">
                        <a:lumMod val="50000"/>
                      </a:schemeClr>
                    </a:solidFill>
                  </a:endParaRPr>
                </a:p>
              </p:txBody>
            </p:sp>
          </mc:Choice>
          <mc:Fallback xmlns="">
            <p:sp>
              <p:nvSpPr>
                <p:cNvPr id="14" name="文本框 13">
                  <a:extLst>
                    <a:ext uri="{FF2B5EF4-FFF2-40B4-BE49-F238E27FC236}">
                      <a16:creationId xmlns:a16="http://schemas.microsoft.com/office/drawing/2014/main" id="{0FD4BE9C-F377-4F9E-ADFD-28CD90FBFBCB}"/>
                    </a:ext>
                  </a:extLst>
                </p:cNvPr>
                <p:cNvSpPr txBox="1">
                  <a:spLocks noRot="1" noChangeAspect="1" noMove="1" noResize="1" noEditPoints="1" noAdjustHandles="1" noChangeArrowheads="1" noChangeShapeType="1" noTextEdit="1"/>
                </p:cNvSpPr>
                <p:nvPr/>
              </p:nvSpPr>
              <p:spPr>
                <a:xfrm>
                  <a:off x="8505894" y="2868190"/>
                  <a:ext cx="1032811"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BB5BA4E-D9AC-4F39-9479-DE0C2B7C112F}"/>
                    </a:ext>
                  </a:extLst>
                </p:cNvPr>
                <p:cNvSpPr txBox="1"/>
                <p:nvPr/>
              </p:nvSpPr>
              <p:spPr>
                <a:xfrm>
                  <a:off x="9117677" y="2477362"/>
                  <a:ext cx="1565655"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以</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oMath>
                  </a14:m>
                  <a:r>
                    <a:rPr lang="zh-CN" altLang="en-US" b="1">
                      <a:solidFill>
                        <a:schemeClr val="accent2">
                          <a:lumMod val="50000"/>
                        </a:schemeClr>
                      </a:solidFill>
                      <a:latin typeface="楷体" panose="02010609060101010101" pitchFamily="49" charset="-122"/>
                      <a:ea typeface="楷体" panose="02010609060101010101" pitchFamily="49" charset="-122"/>
                    </a:rPr>
                    <a:t>为附加前提</a:t>
                  </a:r>
                </a:p>
              </p:txBody>
            </p:sp>
          </mc:Choice>
          <mc:Fallback xmlns="">
            <p:sp>
              <p:nvSpPr>
                <p:cNvPr id="13" name="文本框 12">
                  <a:extLst>
                    <a:ext uri="{FF2B5EF4-FFF2-40B4-BE49-F238E27FC236}">
                      <a16:creationId xmlns:a16="http://schemas.microsoft.com/office/drawing/2014/main" id="{BBB5BA4E-D9AC-4F39-9479-DE0C2B7C112F}"/>
                    </a:ext>
                  </a:extLst>
                </p:cNvPr>
                <p:cNvSpPr txBox="1">
                  <a:spLocks noRot="1" noChangeAspect="1" noMove="1" noResize="1" noEditPoints="1" noAdjustHandles="1" noChangeArrowheads="1" noChangeShapeType="1" noTextEdit="1"/>
                </p:cNvSpPr>
                <p:nvPr/>
              </p:nvSpPr>
              <p:spPr>
                <a:xfrm>
                  <a:off x="9117677" y="2477362"/>
                  <a:ext cx="1565655" cy="276999"/>
                </a:xfrm>
                <a:prstGeom prst="rect">
                  <a:avLst/>
                </a:prstGeom>
                <a:blipFill>
                  <a:blip r:embed="rId6"/>
                  <a:stretch>
                    <a:fillRect l="-8949" t="-32609" r="-5447" b="-456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25817CA-E598-440B-8284-F3A21F26D967}"/>
                    </a:ext>
                  </a:extLst>
                </p:cNvPr>
                <p:cNvSpPr txBox="1"/>
                <p:nvPr/>
              </p:nvSpPr>
              <p:spPr>
                <a:xfrm>
                  <a:off x="7509264" y="3580471"/>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𝑞</m:t>
                        </m:r>
                        <m:r>
                          <a:rPr lang="en-US" altLang="zh-CN" b="0" i="1" smtClean="0">
                            <a:solidFill>
                              <a:schemeClr val="accent5">
                                <a:lumMod val="50000"/>
                              </a:schemeClr>
                            </a:solidFill>
                            <a:latin typeface="Cambria Math" panose="02040503050406030204" pitchFamily="18" charset="0"/>
                          </a:rPr>
                          <m:t>→</m:t>
                        </m:r>
                        <m:r>
                          <a:rPr lang="en-US" altLang="zh-CN" i="1" smtClean="0">
                            <a:solidFill>
                              <a:schemeClr val="accent5">
                                <a:lumMod val="50000"/>
                              </a:schemeClr>
                            </a:solidFill>
                            <a:latin typeface="Cambria Math" panose="02040503050406030204" pitchFamily="18" charset="0"/>
                          </a:rPr>
                          <m:t>𝑠</m:t>
                        </m:r>
                      </m:oMath>
                    </m:oMathPara>
                  </a14:m>
                  <a:endParaRPr lang="zh-CN" altLang="en-US">
                    <a:solidFill>
                      <a:schemeClr val="accent5">
                        <a:lumMod val="50000"/>
                      </a:schemeClr>
                    </a:solidFill>
                  </a:endParaRPr>
                </a:p>
              </p:txBody>
            </p:sp>
          </mc:Choice>
          <mc:Fallback xmlns="">
            <p:sp>
              <p:nvSpPr>
                <p:cNvPr id="16" name="文本框 15">
                  <a:extLst>
                    <a:ext uri="{FF2B5EF4-FFF2-40B4-BE49-F238E27FC236}">
                      <a16:creationId xmlns:a16="http://schemas.microsoft.com/office/drawing/2014/main" id="{925817CA-E598-440B-8284-F3A21F26D967}"/>
                    </a:ext>
                  </a:extLst>
                </p:cNvPr>
                <p:cNvSpPr txBox="1">
                  <a:spLocks noRot="1" noChangeAspect="1" noMove="1" noResize="1" noEditPoints="1" noAdjustHandles="1" noChangeArrowheads="1" noChangeShapeType="1" noTextEdit="1"/>
                </p:cNvSpPr>
                <p:nvPr/>
              </p:nvSpPr>
              <p:spPr>
                <a:xfrm>
                  <a:off x="7509264" y="3580471"/>
                  <a:ext cx="1032811" cy="369332"/>
                </a:xfrm>
                <a:prstGeom prst="rect">
                  <a:avLst/>
                </a:prstGeom>
                <a:blipFill>
                  <a:blip r:embed="rId7"/>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C4E3724-8F21-43AC-9FF7-7ED72A0A4397}"/>
                    </a:ext>
                  </a:extLst>
                </p:cNvPr>
                <p:cNvSpPr txBox="1"/>
                <p:nvPr/>
              </p:nvSpPr>
              <p:spPr>
                <a:xfrm>
                  <a:off x="9538705" y="3582648"/>
                  <a:ext cx="1032811"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𝑞</m:t>
                        </m:r>
                      </m:oMath>
                    </m:oMathPara>
                  </a14:m>
                  <a:endParaRPr lang="zh-CN" altLang="en-US">
                    <a:solidFill>
                      <a:schemeClr val="accent5">
                        <a:lumMod val="50000"/>
                      </a:schemeClr>
                    </a:solidFill>
                  </a:endParaRPr>
                </a:p>
              </p:txBody>
            </p:sp>
          </mc:Choice>
          <mc:Fallback xmlns="">
            <p:sp>
              <p:nvSpPr>
                <p:cNvPr id="18" name="文本框 17">
                  <a:extLst>
                    <a:ext uri="{FF2B5EF4-FFF2-40B4-BE49-F238E27FC236}">
                      <a16:creationId xmlns:a16="http://schemas.microsoft.com/office/drawing/2014/main" id="{EC4E3724-8F21-43AC-9FF7-7ED72A0A4397}"/>
                    </a:ext>
                  </a:extLst>
                </p:cNvPr>
                <p:cNvSpPr txBox="1">
                  <a:spLocks noRot="1" noChangeAspect="1" noMove="1" noResize="1" noEditPoints="1" noAdjustHandles="1" noChangeArrowheads="1" noChangeShapeType="1" noTextEdit="1"/>
                </p:cNvSpPr>
                <p:nvPr/>
              </p:nvSpPr>
              <p:spPr>
                <a:xfrm>
                  <a:off x="9538705" y="3582648"/>
                  <a:ext cx="1032811" cy="369332"/>
                </a:xfrm>
                <a:prstGeom prst="rect">
                  <a:avLst/>
                </a:prstGeom>
                <a:blipFill>
                  <a:blip r:embed="rId8"/>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5136C10-56A5-4B5E-8D9B-66FC895891D9}"/>
                    </a:ext>
                  </a:extLst>
                </p:cNvPr>
                <p:cNvSpPr txBox="1"/>
                <p:nvPr/>
              </p:nvSpPr>
              <p:spPr>
                <a:xfrm>
                  <a:off x="6237999" y="4474040"/>
                  <a:ext cx="1417648"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𝑝</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𝑞</m:t>
                        </m:r>
                        <m:r>
                          <a:rPr lang="en-US" altLang="zh-CN" b="0" i="1" smtClean="0">
                            <a:solidFill>
                              <a:schemeClr val="accent5">
                                <a:lumMod val="50000"/>
                              </a:schemeClr>
                            </a:solidFill>
                            <a:latin typeface="Cambria Math" panose="02040503050406030204" pitchFamily="18" charset="0"/>
                          </a:rPr>
                          <m:t>→</m:t>
                        </m:r>
                        <m:r>
                          <a:rPr lang="en-US" altLang="zh-CN" i="1" smtClean="0">
                            <a:solidFill>
                              <a:schemeClr val="accent5">
                                <a:lumMod val="50000"/>
                              </a:schemeClr>
                            </a:solidFill>
                            <a:latin typeface="Cambria Math" panose="02040503050406030204" pitchFamily="18" charset="0"/>
                          </a:rPr>
                          <m:t>𝑠</m:t>
                        </m:r>
                        <m:r>
                          <a:rPr lang="en-US" altLang="zh-CN" b="0" i="1" smtClean="0">
                            <a:solidFill>
                              <a:schemeClr val="accent5">
                                <a:lumMod val="50000"/>
                              </a:schemeClr>
                            </a:solidFill>
                            <a:latin typeface="Cambria Math" panose="02040503050406030204" pitchFamily="18" charset="0"/>
                          </a:rPr>
                          <m:t>)</m:t>
                        </m:r>
                      </m:oMath>
                    </m:oMathPara>
                  </a14:m>
                  <a:endParaRPr lang="zh-CN" altLang="en-US">
                    <a:solidFill>
                      <a:schemeClr val="accent5">
                        <a:lumMod val="50000"/>
                      </a:schemeClr>
                    </a:solidFill>
                  </a:endParaRPr>
                </a:p>
              </p:txBody>
            </p:sp>
          </mc:Choice>
          <mc:Fallback xmlns="">
            <p:sp>
              <p:nvSpPr>
                <p:cNvPr id="19" name="文本框 18">
                  <a:extLst>
                    <a:ext uri="{FF2B5EF4-FFF2-40B4-BE49-F238E27FC236}">
                      <a16:creationId xmlns:a16="http://schemas.microsoft.com/office/drawing/2014/main" id="{B5136C10-56A5-4B5E-8D9B-66FC895891D9}"/>
                    </a:ext>
                  </a:extLst>
                </p:cNvPr>
                <p:cNvSpPr txBox="1">
                  <a:spLocks noRot="1" noChangeAspect="1" noMove="1" noResize="1" noEditPoints="1" noAdjustHandles="1" noChangeArrowheads="1" noChangeShapeType="1" noTextEdit="1"/>
                </p:cNvSpPr>
                <p:nvPr/>
              </p:nvSpPr>
              <p:spPr>
                <a:xfrm>
                  <a:off x="6237999" y="4474040"/>
                  <a:ext cx="1417648" cy="369332"/>
                </a:xfrm>
                <a:prstGeom prst="rect">
                  <a:avLst/>
                </a:prstGeom>
                <a:blipFill>
                  <a:blip r:embed="rId9"/>
                  <a:stretch>
                    <a:fillRect r="-431"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5872EF8-FB6F-499B-8A66-9739AC4D3827}"/>
                    </a:ext>
                  </a:extLst>
                </p:cNvPr>
                <p:cNvSpPr txBox="1"/>
                <p:nvPr/>
              </p:nvSpPr>
              <p:spPr>
                <a:xfrm>
                  <a:off x="8652276" y="4474040"/>
                  <a:ext cx="1032811" cy="369332"/>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𝑝</m:t>
                        </m:r>
                      </m:oMath>
                    </m:oMathPara>
                  </a14:m>
                  <a:endParaRPr lang="zh-CN" altLang="en-US">
                    <a:solidFill>
                      <a:schemeClr val="accent5">
                        <a:lumMod val="50000"/>
                      </a:schemeClr>
                    </a:solidFill>
                  </a:endParaRPr>
                </a:p>
              </p:txBody>
            </p:sp>
          </mc:Choice>
          <mc:Fallback xmlns="">
            <p:sp>
              <p:nvSpPr>
                <p:cNvPr id="20" name="文本框 19">
                  <a:extLst>
                    <a:ext uri="{FF2B5EF4-FFF2-40B4-BE49-F238E27FC236}">
                      <a16:creationId xmlns:a16="http://schemas.microsoft.com/office/drawing/2014/main" id="{35872EF8-FB6F-499B-8A66-9739AC4D3827}"/>
                    </a:ext>
                  </a:extLst>
                </p:cNvPr>
                <p:cNvSpPr txBox="1">
                  <a:spLocks noRot="1" noChangeAspect="1" noMove="1" noResize="1" noEditPoints="1" noAdjustHandles="1" noChangeArrowheads="1" noChangeShapeType="1" noTextEdit="1"/>
                </p:cNvSpPr>
                <p:nvPr/>
              </p:nvSpPr>
              <p:spPr>
                <a:xfrm>
                  <a:off x="8652276" y="4474040"/>
                  <a:ext cx="1032811" cy="369332"/>
                </a:xfrm>
                <a:prstGeom prst="rect">
                  <a:avLst/>
                </a:prstGeom>
                <a:blipFill>
                  <a:blip r:embed="rId10"/>
                  <a:stretch>
                    <a:fillRect b="-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E009050-31FD-4E13-8CD0-97639E9AD68F}"/>
                    </a:ext>
                  </a:extLst>
                </p:cNvPr>
                <p:cNvSpPr txBox="1"/>
                <p:nvPr/>
              </p:nvSpPr>
              <p:spPr>
                <a:xfrm>
                  <a:off x="7450058" y="5285876"/>
                  <a:ext cx="1032811" cy="36933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𝑟</m:t>
                        </m:r>
                        <m:r>
                          <a:rPr lang="en-US" altLang="zh-CN" b="0" i="1" smtClean="0">
                            <a:solidFill>
                              <a:schemeClr val="accent5">
                                <a:lumMod val="50000"/>
                              </a:schemeClr>
                            </a:solidFill>
                            <a:latin typeface="Cambria Math" panose="02040503050406030204" pitchFamily="18" charset="0"/>
                          </a:rPr>
                          <m:t>∨</m:t>
                        </m:r>
                        <m:r>
                          <a:rPr lang="en-US" altLang="zh-CN" b="0" i="1" smtClean="0">
                            <a:solidFill>
                              <a:schemeClr val="accent5">
                                <a:lumMod val="50000"/>
                              </a:schemeClr>
                            </a:solidFill>
                            <a:latin typeface="Cambria Math" panose="02040503050406030204" pitchFamily="18" charset="0"/>
                          </a:rPr>
                          <m:t>𝑝</m:t>
                        </m:r>
                      </m:oMath>
                    </m:oMathPara>
                  </a14:m>
                  <a:endParaRPr lang="zh-CN" altLang="en-US">
                    <a:solidFill>
                      <a:schemeClr val="accent5">
                        <a:lumMod val="50000"/>
                      </a:schemeClr>
                    </a:solidFill>
                  </a:endParaRPr>
                </a:p>
              </p:txBody>
            </p:sp>
          </mc:Choice>
          <mc:Fallback xmlns="">
            <p:sp>
              <p:nvSpPr>
                <p:cNvPr id="21" name="文本框 20">
                  <a:extLst>
                    <a:ext uri="{FF2B5EF4-FFF2-40B4-BE49-F238E27FC236}">
                      <a16:creationId xmlns:a16="http://schemas.microsoft.com/office/drawing/2014/main" id="{1E009050-31FD-4E13-8CD0-97639E9AD68F}"/>
                    </a:ext>
                  </a:extLst>
                </p:cNvPr>
                <p:cNvSpPr txBox="1">
                  <a:spLocks noRot="1" noChangeAspect="1" noMove="1" noResize="1" noEditPoints="1" noAdjustHandles="1" noChangeArrowheads="1" noChangeShapeType="1" noTextEdit="1"/>
                </p:cNvSpPr>
                <p:nvPr/>
              </p:nvSpPr>
              <p:spPr>
                <a:xfrm>
                  <a:off x="7450058" y="5285876"/>
                  <a:ext cx="1032811" cy="369332"/>
                </a:xfrm>
                <a:prstGeom prst="rect">
                  <a:avLst/>
                </a:prstGeom>
                <a:blipFill>
                  <a:blip r:embed="rId11"/>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013A976-A9A6-4387-AC28-A789D897E694}"/>
                    </a:ext>
                  </a:extLst>
                </p:cNvPr>
                <p:cNvSpPr txBox="1"/>
                <p:nvPr/>
              </p:nvSpPr>
              <p:spPr>
                <a:xfrm>
                  <a:off x="9803497" y="5285876"/>
                  <a:ext cx="1032811" cy="369332"/>
                </a:xfrm>
                <a:prstGeom prst="rect">
                  <a:avLst/>
                </a:prstGeom>
                <a:solidFill>
                  <a:schemeClr val="accent2">
                    <a:lumMod val="40000"/>
                    <a:lumOff val="60000"/>
                  </a:schemeClr>
                </a:solidFill>
                <a:ln>
                  <a:solidFill>
                    <a:schemeClr val="accent1">
                      <a:shade val="50000"/>
                    </a:schemeClr>
                  </a:solid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5">
                                <a:lumMod val="50000"/>
                              </a:schemeClr>
                            </a:solidFill>
                            <a:latin typeface="Cambria Math" panose="02040503050406030204" pitchFamily="18" charset="0"/>
                          </a:rPr>
                          <m:t>𝑟</m:t>
                        </m:r>
                      </m:oMath>
                    </m:oMathPara>
                  </a14:m>
                  <a:endParaRPr lang="zh-CN" altLang="en-US">
                    <a:solidFill>
                      <a:schemeClr val="accent5">
                        <a:lumMod val="50000"/>
                      </a:schemeClr>
                    </a:solidFill>
                  </a:endParaRPr>
                </a:p>
              </p:txBody>
            </p:sp>
          </mc:Choice>
          <mc:Fallback xmlns="">
            <p:sp>
              <p:nvSpPr>
                <p:cNvPr id="22" name="文本框 21">
                  <a:extLst>
                    <a:ext uri="{FF2B5EF4-FFF2-40B4-BE49-F238E27FC236}">
                      <a16:creationId xmlns:a16="http://schemas.microsoft.com/office/drawing/2014/main" id="{0013A976-A9A6-4387-AC28-A789D897E694}"/>
                    </a:ext>
                  </a:extLst>
                </p:cNvPr>
                <p:cNvSpPr txBox="1">
                  <a:spLocks noRot="1" noChangeAspect="1" noMove="1" noResize="1" noEditPoints="1" noAdjustHandles="1" noChangeArrowheads="1" noChangeShapeType="1" noTextEdit="1"/>
                </p:cNvSpPr>
                <p:nvPr/>
              </p:nvSpPr>
              <p:spPr>
                <a:xfrm>
                  <a:off x="9803497" y="5285876"/>
                  <a:ext cx="1032811" cy="369332"/>
                </a:xfrm>
                <a:prstGeom prst="rect">
                  <a:avLst/>
                </a:prstGeom>
                <a:blipFill>
                  <a:blip r:embed="rId12"/>
                  <a:stretch>
                    <a:fillRect/>
                  </a:stretch>
                </a:blipFill>
                <a:ln>
                  <a:solidFill>
                    <a:schemeClr val="accent1">
                      <a:shade val="50000"/>
                    </a:schemeClr>
                  </a:solidFill>
                  <a:prstDash val="dash"/>
                </a:ln>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F8B0F8DB-FAD0-4B7B-8380-4EA49D9B0DBF}"/>
                </a:ext>
              </a:extLst>
            </p:cNvPr>
            <p:cNvCxnSpPr>
              <a:stCxn id="14" idx="2"/>
              <a:endCxn id="16" idx="0"/>
            </p:cNvCxnSpPr>
            <p:nvPr/>
          </p:nvCxnSpPr>
          <p:spPr>
            <a:xfrm flipH="1">
              <a:off x="8025670" y="3237522"/>
              <a:ext cx="996630" cy="3429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8965272-BB61-4E09-A185-0EC218340D3D}"/>
                </a:ext>
              </a:extLst>
            </p:cNvPr>
            <p:cNvCxnSpPr>
              <a:stCxn id="14" idx="2"/>
              <a:endCxn id="18" idx="0"/>
            </p:cNvCxnSpPr>
            <p:nvPr/>
          </p:nvCxnSpPr>
          <p:spPr>
            <a:xfrm>
              <a:off x="9022300" y="3237522"/>
              <a:ext cx="1032811" cy="3451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677E62A-B2BE-43AD-B95A-CC49F4EC2CB2}"/>
                </a:ext>
              </a:extLst>
            </p:cNvPr>
            <p:cNvSpPr txBox="1"/>
            <p:nvPr/>
          </p:nvSpPr>
          <p:spPr>
            <a:xfrm>
              <a:off x="8542075" y="3345350"/>
              <a:ext cx="99663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假言推理</a:t>
              </a:r>
            </a:p>
          </p:txBody>
        </p:sp>
        <p:cxnSp>
          <p:nvCxnSpPr>
            <p:cNvPr id="28" name="直接箭头连接符 27">
              <a:extLst>
                <a:ext uri="{FF2B5EF4-FFF2-40B4-BE49-F238E27FC236}">
                  <a16:creationId xmlns:a16="http://schemas.microsoft.com/office/drawing/2014/main" id="{3CFD0C83-98C8-4869-9FDB-00F2BF931958}"/>
                </a:ext>
              </a:extLst>
            </p:cNvPr>
            <p:cNvCxnSpPr>
              <a:stCxn id="16" idx="2"/>
              <a:endCxn id="19" idx="0"/>
            </p:cNvCxnSpPr>
            <p:nvPr/>
          </p:nvCxnSpPr>
          <p:spPr>
            <a:xfrm flipH="1">
              <a:off x="6946823" y="3949803"/>
              <a:ext cx="1078847" cy="5242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EBC17C9-508F-4995-9B69-454EF617DF65}"/>
                </a:ext>
              </a:extLst>
            </p:cNvPr>
            <p:cNvCxnSpPr>
              <a:stCxn id="16" idx="2"/>
              <a:endCxn id="20" idx="0"/>
            </p:cNvCxnSpPr>
            <p:nvPr/>
          </p:nvCxnSpPr>
          <p:spPr>
            <a:xfrm>
              <a:off x="8025670" y="3949803"/>
              <a:ext cx="1143012" cy="5242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B8592A8-9BC6-43E1-95DD-29BE084385F5}"/>
                </a:ext>
              </a:extLst>
            </p:cNvPr>
            <p:cNvSpPr txBox="1"/>
            <p:nvPr/>
          </p:nvSpPr>
          <p:spPr>
            <a:xfrm>
              <a:off x="7509264" y="4081796"/>
              <a:ext cx="99663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假言推理</a:t>
              </a:r>
            </a:p>
          </p:txBody>
        </p:sp>
        <p:cxnSp>
          <p:nvCxnSpPr>
            <p:cNvPr id="35" name="直接箭头连接符 34">
              <a:extLst>
                <a:ext uri="{FF2B5EF4-FFF2-40B4-BE49-F238E27FC236}">
                  <a16:creationId xmlns:a16="http://schemas.microsoft.com/office/drawing/2014/main" id="{921D7444-B305-4541-84B3-B4DB5165BB2B}"/>
                </a:ext>
              </a:extLst>
            </p:cNvPr>
            <p:cNvCxnSpPr>
              <a:stCxn id="20" idx="2"/>
              <a:endCxn id="21" idx="0"/>
            </p:cNvCxnSpPr>
            <p:nvPr/>
          </p:nvCxnSpPr>
          <p:spPr>
            <a:xfrm flipH="1">
              <a:off x="7966464" y="4843372"/>
              <a:ext cx="1202218" cy="4425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34BFF554-A320-40A2-A8F6-A11F7B3099C7}"/>
                </a:ext>
              </a:extLst>
            </p:cNvPr>
            <p:cNvCxnSpPr>
              <a:stCxn id="20" idx="2"/>
              <a:endCxn id="22" idx="0"/>
            </p:cNvCxnSpPr>
            <p:nvPr/>
          </p:nvCxnSpPr>
          <p:spPr>
            <a:xfrm>
              <a:off x="9168682" y="4843372"/>
              <a:ext cx="1151221" cy="4425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3AF684CF-813B-411F-BED7-8362127C0626}"/>
                </a:ext>
              </a:extLst>
            </p:cNvPr>
            <p:cNvSpPr txBox="1"/>
            <p:nvPr/>
          </p:nvSpPr>
          <p:spPr>
            <a:xfrm>
              <a:off x="8568390" y="4954251"/>
              <a:ext cx="1151220" cy="276999"/>
            </a:xfrm>
            <a:prstGeom prst="rect">
              <a:avLst/>
            </a:prstGeom>
            <a:solidFill>
              <a:schemeClr val="accent2">
                <a:lumMod val="20000"/>
                <a:lumOff val="80000"/>
              </a:schemeClr>
            </a:solidFill>
          </p:spPr>
          <p:txBody>
            <a:bodyPr wrap="square" lIns="0" tIns="0" rIns="0" bIns="0"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析取三段论</a:t>
              </a:r>
            </a:p>
          </p:txBody>
        </p:sp>
        <p:sp>
          <p:nvSpPr>
            <p:cNvPr id="39" name="矩形: 圆角 38">
              <a:extLst>
                <a:ext uri="{FF2B5EF4-FFF2-40B4-BE49-F238E27FC236}">
                  <a16:creationId xmlns:a16="http://schemas.microsoft.com/office/drawing/2014/main" id="{1C64C660-E1FA-4773-B958-2A7480C4FD0D}"/>
                </a:ext>
              </a:extLst>
            </p:cNvPr>
            <p:cNvSpPr/>
            <p:nvPr/>
          </p:nvSpPr>
          <p:spPr>
            <a:xfrm>
              <a:off x="6096000" y="1822221"/>
              <a:ext cx="4955741" cy="4315441"/>
            </a:xfrm>
            <a:prstGeom prst="roundRect">
              <a:avLst>
                <a:gd name="adj" fmla="val 937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D2E18772-A1E2-421A-9E61-D85C33D449BD}"/>
                </a:ext>
              </a:extLst>
            </p:cNvPr>
            <p:cNvSpPr txBox="1"/>
            <p:nvPr/>
          </p:nvSpPr>
          <p:spPr>
            <a:xfrm>
              <a:off x="7788846" y="5734764"/>
              <a:ext cx="1828800" cy="369332"/>
            </a:xfrm>
            <a:prstGeom prst="rect">
              <a:avLst/>
            </a:prstGeom>
            <a:noFill/>
          </p:spPr>
          <p:txBody>
            <a:bodyPr wrap="square" rtlCol="0">
              <a:spAutoFit/>
            </a:bodyPr>
            <a:lstStyle/>
            <a:p>
              <a:r>
                <a:rPr lang="zh-CN" altLang="en-US" b="1">
                  <a:solidFill>
                    <a:schemeClr val="accent5">
                      <a:lumMod val="50000"/>
                    </a:schemeClr>
                  </a:solidFill>
                </a:rPr>
                <a:t>论证的构造思路</a:t>
              </a:r>
            </a:p>
          </p:txBody>
        </p:sp>
      </p:grpSp>
    </p:spTree>
    <p:extLst>
      <p:ext uri="{BB962C8B-B14F-4D97-AF65-F5344CB8AC3E}">
        <p14:creationId xmlns:p14="http://schemas.microsoft.com/office/powerpoint/2010/main" val="822746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论证的构造方法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论证构造的课后练习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04EF07C-EBA4-4229-8147-E1493A94377F}"/>
                  </a:ext>
                </a:extLst>
              </p:cNvPr>
              <p:cNvSpPr txBox="1"/>
              <p:nvPr/>
            </p:nvSpPr>
            <p:spPr>
              <a:xfrm>
                <a:off x="2185130" y="1339648"/>
                <a:ext cx="7821738" cy="4724370"/>
              </a:xfrm>
              <a:prstGeom prst="rect">
                <a:avLst/>
              </a:prstGeom>
              <a:solidFill>
                <a:schemeClr val="accent6">
                  <a:lumMod val="20000"/>
                  <a:lumOff val="80000"/>
                  <a:alpha val="47000"/>
                </a:schemeClr>
              </a:solidFill>
            </p:spPr>
            <p:txBody>
              <a:bodyPr wrap="square" rtlCol="0">
                <a:spAutoFit/>
              </a:bodyPr>
              <a:lstStyle/>
              <a:p>
                <a:pPr algn="ctr">
                  <a:spcBef>
                    <a:spcPts val="1200"/>
                  </a:spcBef>
                  <a:spcAft>
                    <a:spcPts val="600"/>
                  </a:spcAft>
                </a:pPr>
                <a:r>
                  <a:rPr lang="zh-CN" altLang="en-US" sz="2800" b="1">
                    <a:solidFill>
                      <a:srgbClr val="002060"/>
                    </a:solidFill>
                    <a:latin typeface="楷体" panose="02010609060101010101" pitchFamily="49" charset="-122"/>
                    <a:ea typeface="楷体" panose="02010609060101010101" pitchFamily="49" charset="-122"/>
                  </a:rPr>
                  <a:t>验证下面推理的有效性</a:t>
                </a:r>
                <a:endParaRPr lang="en-US" altLang="zh-CN" sz="2800" b="1">
                  <a:solidFill>
                    <a:srgbClr val="002060"/>
                  </a:solidFill>
                  <a:latin typeface="楷体" panose="02010609060101010101" pitchFamily="49" charset="-122"/>
                  <a:ea typeface="楷体" panose="02010609060101010101" pitchFamily="49" charset="-122"/>
                </a:endParaRPr>
              </a:p>
              <a:p>
                <a:pPr marL="342900" indent="-342900">
                  <a:spcBef>
                    <a:spcPts val="1200"/>
                  </a:spcBef>
                  <a:spcAft>
                    <a:spcPts val="600"/>
                  </a:spcAft>
                  <a:buFont typeface="Arial" panose="020B0604020202020204" pitchFamily="34" charset="0"/>
                  <a:buChar char="•"/>
                </a:pP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𝒓</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r>
                      <a:rPr lang="en-US" altLang="zh-CN" sz="2400" b="1" i="1" smtClean="0">
                        <a:solidFill>
                          <a:schemeClr val="accent6">
                            <a:lumMod val="50000"/>
                          </a:schemeClr>
                        </a:solidFill>
                        <a:latin typeface="Cambria Math" panose="02040503050406030204" pitchFamily="18" charset="0"/>
                      </a:rPr>
                      <m:t>⟹</m:t>
                    </m:r>
                    <m:d>
                      <m:dPr>
                        <m:ctrlPr>
                          <a:rPr lang="en-US" altLang="zh-CN" sz="2400" b="1" i="1" smtClean="0">
                            <a:solidFill>
                              <a:schemeClr val="accent6">
                                <a:lumMod val="50000"/>
                              </a:schemeClr>
                            </a:solidFill>
                            <a:latin typeface="Cambria Math" panose="02040503050406030204" pitchFamily="18" charset="0"/>
                          </a:rPr>
                        </m:ctrlPr>
                      </m:dPr>
                      <m:e>
                        <m:r>
                          <a:rPr lang="en-US" altLang="zh-CN" sz="2400" b="1" i="1">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𝒓</m:t>
                        </m:r>
                      </m:e>
                    </m:d>
                    <m:r>
                      <a:rPr lang="en-US" altLang="zh-CN" sz="2400" b="1" i="1">
                        <a:solidFill>
                          <a:schemeClr val="accent6">
                            <a:lumMod val="50000"/>
                          </a:schemeClr>
                        </a:solidFill>
                        <a:latin typeface="Cambria Math" panose="02040503050406030204" pitchFamily="18" charset="0"/>
                      </a:rPr>
                      <m:t>→</m:t>
                    </m:r>
                    <m:d>
                      <m:dPr>
                        <m:ctrlPr>
                          <a:rPr lang="en-US" altLang="zh-CN" sz="2400" b="1" i="1">
                            <a:solidFill>
                              <a:schemeClr val="accent6">
                                <a:lumMod val="50000"/>
                              </a:schemeClr>
                            </a:solidFill>
                            <a:latin typeface="Cambria Math" panose="02040503050406030204" pitchFamily="18" charset="0"/>
                          </a:rPr>
                        </m:ctrlPr>
                      </m:dPr>
                      <m:e>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𝒔</m:t>
                        </m:r>
                      </m:e>
                    </m:d>
                  </m:oMath>
                </a14:m>
                <a:endParaRPr lang="en-US" altLang="zh-CN" sz="2400" b="1">
                  <a:solidFill>
                    <a:schemeClr val="accent6">
                      <a:lumMod val="50000"/>
                    </a:schemeClr>
                  </a:solidFill>
                </a:endParaRPr>
              </a:p>
              <a:p>
                <a:pPr marL="342900" indent="-342900">
                  <a:spcBef>
                    <a:spcPts val="1200"/>
                  </a:spcBef>
                  <a:spcAft>
                    <a:spcPts val="600"/>
                  </a:spcAft>
                  <a:buFont typeface="Arial" panose="020B0604020202020204" pitchFamily="34" charset="0"/>
                  <a:buChar char="•"/>
                </a:pP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𝒓</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𝒔</m:t>
                    </m:r>
                    <m:r>
                      <a:rPr lang="en-US" altLang="zh-CN" sz="2400" b="1" i="1">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𝒓</m:t>
                    </m:r>
                    <m:r>
                      <a:rPr lang="en-US" altLang="zh-CN" sz="2400" b="1" i="1" smtClean="0">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oMath>
                </a14:m>
                <a:endParaRPr lang="en-US" altLang="zh-CN" sz="2400" b="1">
                  <a:solidFill>
                    <a:schemeClr val="accent6">
                      <a:lumMod val="50000"/>
                    </a:schemeClr>
                  </a:solidFill>
                </a:endParaRPr>
              </a:p>
              <a:p>
                <a:pPr marL="342900" indent="-342900">
                  <a:spcBef>
                    <a:spcPts val="1200"/>
                  </a:spcBef>
                  <a:spcAft>
                    <a:spcPts val="600"/>
                  </a:spcAft>
                  <a:buFont typeface="Arial" panose="020B0604020202020204" pitchFamily="34" charset="0"/>
                  <a:buChar char="•"/>
                </a:pP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 </m:t>
                    </m:r>
                    <m:r>
                      <a:rPr lang="en-US" altLang="zh-CN" sz="2400" b="1" i="1">
                        <a:solidFill>
                          <a:schemeClr val="accent6">
                            <a:lumMod val="50000"/>
                          </a:schemeClr>
                        </a:solidFill>
                        <a:latin typeface="Cambria Math" panose="02040503050406030204" pitchFamily="18" charset="0"/>
                      </a:rPr>
                      <m:t>𝒓</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𝒔</m:t>
                    </m:r>
                    <m:r>
                      <a:rPr lang="en-US" altLang="zh-CN" sz="2400" b="1" i="1">
                        <a:solidFill>
                          <a:schemeClr val="accent6">
                            <a:lumMod val="50000"/>
                          </a:schemeClr>
                        </a:solidFill>
                        <a:latin typeface="Cambria Math" panose="02040503050406030204" pitchFamily="18" charset="0"/>
                      </a:rPr>
                      <m:t>⟹</m:t>
                    </m:r>
                    <m:d>
                      <m:dPr>
                        <m:ctrlPr>
                          <a:rPr lang="en-US" altLang="zh-CN" sz="2400" b="1" i="1">
                            <a:solidFill>
                              <a:schemeClr val="accent6">
                                <a:lumMod val="50000"/>
                              </a:schemeClr>
                            </a:solidFill>
                            <a:latin typeface="Cambria Math" panose="02040503050406030204" pitchFamily="18" charset="0"/>
                          </a:rPr>
                        </m:ctrlPr>
                      </m:dPr>
                      <m:e>
                        <m:r>
                          <a:rPr lang="en-US" altLang="zh-CN" sz="2400" b="1" i="1">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𝒓</m:t>
                        </m:r>
                      </m:e>
                    </m:d>
                    <m:r>
                      <a:rPr lang="en-US" altLang="zh-CN" sz="2400" b="1" i="1">
                        <a:solidFill>
                          <a:schemeClr val="accent6">
                            <a:lumMod val="50000"/>
                          </a:schemeClr>
                        </a:solidFill>
                        <a:latin typeface="Cambria Math" panose="02040503050406030204" pitchFamily="18" charset="0"/>
                      </a:rPr>
                      <m:t>→</m:t>
                    </m:r>
                    <m:d>
                      <m:dPr>
                        <m:ctrlPr>
                          <a:rPr lang="en-US" altLang="zh-CN" sz="2400" b="1" i="1">
                            <a:solidFill>
                              <a:schemeClr val="accent6">
                                <a:lumMod val="50000"/>
                              </a:schemeClr>
                            </a:solidFill>
                            <a:latin typeface="Cambria Math" panose="02040503050406030204" pitchFamily="18" charset="0"/>
                          </a:rPr>
                        </m:ctrlPr>
                      </m:dPr>
                      <m:e>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𝒔</m:t>
                        </m:r>
                      </m:e>
                    </m:d>
                  </m:oMath>
                </a14:m>
                <a:endParaRPr lang="en-US" altLang="zh-CN" sz="2400" b="1">
                  <a:solidFill>
                    <a:schemeClr val="accent6">
                      <a:lumMod val="50000"/>
                    </a:schemeClr>
                  </a:solidFill>
                </a:endParaRPr>
              </a:p>
              <a:p>
                <a:pPr marL="342900" indent="-342900">
                  <a:spcBef>
                    <a:spcPts val="1200"/>
                  </a:spcBef>
                  <a:spcAft>
                    <a:spcPts val="600"/>
                  </a:spcAft>
                  <a:buFont typeface="Arial" panose="020B0604020202020204" pitchFamily="34" charset="0"/>
                  <a:buChar char="•"/>
                </a:pP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𝒓</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r>
                      <a:rPr lang="en-US" altLang="zh-CN" sz="2400" b="1" i="1" smtClean="0">
                        <a:solidFill>
                          <a:schemeClr val="accent6">
                            <a:lumMod val="50000"/>
                          </a:schemeClr>
                        </a:solidFill>
                        <a:latin typeface="Cambria Math" panose="02040503050406030204" pitchFamily="18" charset="0"/>
                      </a:rPr>
                      <m:t>⟹</m:t>
                    </m:r>
                    <m:d>
                      <m:dPr>
                        <m:ctrlPr>
                          <a:rPr lang="en-US" altLang="zh-CN" sz="2400" b="1" i="1" smtClean="0">
                            <a:solidFill>
                              <a:schemeClr val="accent6">
                                <a:lumMod val="50000"/>
                              </a:schemeClr>
                            </a:solidFill>
                            <a:latin typeface="Cambria Math" panose="02040503050406030204" pitchFamily="18" charset="0"/>
                          </a:rPr>
                        </m:ctrlPr>
                      </m:dPr>
                      <m:e>
                        <m:r>
                          <a:rPr lang="en-US" altLang="zh-CN" sz="2400" b="1" i="1">
                            <a:solidFill>
                              <a:schemeClr val="accent6">
                                <a:lumMod val="50000"/>
                              </a:schemeClr>
                            </a:solidFill>
                            <a:latin typeface="Cambria Math" panose="02040503050406030204" pitchFamily="18" charset="0"/>
                          </a:rPr>
                          <m:t>𝒑</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𝒓</m:t>
                        </m:r>
                      </m:e>
                    </m:d>
                    <m:r>
                      <a:rPr lang="en-US" altLang="zh-CN" sz="2400" b="1" i="1">
                        <a:solidFill>
                          <a:schemeClr val="accent6">
                            <a:lumMod val="50000"/>
                          </a:schemeClr>
                        </a:solidFill>
                        <a:latin typeface="Cambria Math" panose="02040503050406030204" pitchFamily="18" charset="0"/>
                      </a:rPr>
                      <m:t>→</m:t>
                    </m:r>
                    <m:d>
                      <m:dPr>
                        <m:ctrlPr>
                          <a:rPr lang="en-US" altLang="zh-CN" sz="2400" b="1" i="1">
                            <a:solidFill>
                              <a:schemeClr val="accent6">
                                <a:lumMod val="50000"/>
                              </a:schemeClr>
                            </a:solidFill>
                            <a:latin typeface="Cambria Math" panose="02040503050406030204" pitchFamily="18" charset="0"/>
                          </a:rPr>
                        </m:ctrlPr>
                      </m:dPr>
                      <m:e>
                        <m:r>
                          <a:rPr lang="en-US" altLang="zh-CN" sz="2400" b="1" i="1">
                            <a:solidFill>
                              <a:schemeClr val="accent6">
                                <a:lumMod val="50000"/>
                              </a:schemeClr>
                            </a:solidFill>
                            <a:latin typeface="Cambria Math" panose="02040503050406030204" pitchFamily="18" charset="0"/>
                          </a:rPr>
                          <m:t>𝒒</m:t>
                        </m:r>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𝒔</m:t>
                        </m:r>
                      </m:e>
                    </m:d>
                  </m:oMath>
                </a14:m>
                <a:endParaRPr lang="en-US" altLang="zh-CN" sz="2400" b="1">
                  <a:solidFill>
                    <a:schemeClr val="accent6">
                      <a:lumMod val="50000"/>
                    </a:schemeClr>
                  </a:solidFill>
                </a:endParaRPr>
              </a:p>
              <a:p>
                <a:pPr marL="342900" indent="-342900">
                  <a:spcBef>
                    <a:spcPts val="1200"/>
                  </a:spcBef>
                  <a:spcAft>
                    <a:spcPts val="600"/>
                  </a:spcAft>
                  <a:buFont typeface="Arial" panose="020B0604020202020204" pitchFamily="34" charset="0"/>
                  <a:buChar char="•"/>
                </a:pPr>
                <a:r>
                  <a:rPr lang="zh-CN" altLang="en-US" sz="2400" b="1">
                    <a:solidFill>
                      <a:srgbClr val="C00000"/>
                    </a:solidFill>
                  </a:rPr>
                  <a:t>分情况证明：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𝒑</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𝒒</m:t>
                    </m:r>
                    <m:r>
                      <a:rPr lang="en-US" altLang="zh-CN" sz="2400" b="1" i="1" smtClean="0">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𝒑</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𝒓</m:t>
                    </m:r>
                    <m:r>
                      <a:rPr lang="en-US" altLang="zh-CN" sz="2400" b="1" i="1" smtClean="0">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𝒒</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𝒓</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𝒓</m:t>
                    </m:r>
                  </m:oMath>
                </a14:m>
                <a:endParaRPr lang="en-US" altLang="zh-CN" sz="2400" b="1">
                  <a:solidFill>
                    <a:schemeClr val="accent6">
                      <a:lumMod val="50000"/>
                    </a:schemeClr>
                  </a:solidFill>
                </a:endParaRPr>
              </a:p>
              <a:p>
                <a:pPr marL="342900" indent="-342900">
                  <a:spcBef>
                    <a:spcPts val="1200"/>
                  </a:spcBef>
                  <a:spcAft>
                    <a:spcPts val="600"/>
                  </a:spcAft>
                  <a:buFont typeface="Arial" panose="020B0604020202020204" pitchFamily="34" charset="0"/>
                  <a:buChar char="•"/>
                </a:pPr>
                <a:r>
                  <a:rPr lang="zh-CN" altLang="en-US" sz="2400" b="1">
                    <a:solidFill>
                      <a:srgbClr val="C00000"/>
                    </a:solidFill>
                  </a:rPr>
                  <a:t>构造性二难推理：</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𝒑</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𝒒</m:t>
                    </m:r>
                    <m:r>
                      <a:rPr lang="en-US" altLang="zh-CN" sz="2400" b="1" i="1" smtClean="0">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𝒑</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𝒓</m:t>
                    </m:r>
                    <m:r>
                      <a:rPr lang="en-US" altLang="zh-CN" sz="2400" b="1" i="1" smtClean="0">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𝒒</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𝒓</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oMath>
                </a14:m>
                <a:endParaRPr lang="en-US" altLang="zh-CN" sz="2400" b="1">
                  <a:solidFill>
                    <a:schemeClr val="accent6">
                      <a:lumMod val="50000"/>
                    </a:schemeClr>
                  </a:solidFill>
                </a:endParaRPr>
              </a:p>
              <a:p>
                <a:pPr marL="342900" indent="-342900">
                  <a:spcBef>
                    <a:spcPts val="1200"/>
                  </a:spcBef>
                  <a:spcAft>
                    <a:spcPts val="600"/>
                  </a:spcAft>
                  <a:buFont typeface="Arial" panose="020B0604020202020204" pitchFamily="34" charset="0"/>
                  <a:buChar char="•"/>
                </a:pPr>
                <a:r>
                  <a:rPr lang="zh-CN" altLang="en-US" sz="2400" b="1">
                    <a:solidFill>
                      <a:srgbClr val="C00000"/>
                    </a:solidFill>
                  </a:rPr>
                  <a:t>破坏性二难推理：</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𝒓</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r>
                      <a:rPr lang="en-US" altLang="zh-CN" sz="2400" b="1" i="1" smtClean="0">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𝒑</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𝒓</m:t>
                    </m:r>
                    <m:r>
                      <a:rPr lang="en-US" altLang="zh-CN" sz="2400" b="1" i="1" smtClean="0">
                        <a:solidFill>
                          <a:schemeClr val="accent6">
                            <a:lumMod val="50000"/>
                          </a:schemeClr>
                        </a:solidFill>
                        <a:latin typeface="Cambria Math" panose="02040503050406030204" pitchFamily="18" charset="0"/>
                      </a:rPr>
                      <m:t>, </m:t>
                    </m:r>
                    <m:r>
                      <a:rPr lang="en-US" altLang="zh-CN" sz="2400" b="1" i="1" smtClean="0">
                        <a:solidFill>
                          <a:schemeClr val="accent6">
                            <a:lumMod val="50000"/>
                          </a:schemeClr>
                        </a:solidFill>
                        <a:latin typeface="Cambria Math" panose="02040503050406030204" pitchFamily="18" charset="0"/>
                      </a:rPr>
                      <m:t>𝒒</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𝒔</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𝒑</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𝒒</m:t>
                    </m:r>
                  </m:oMath>
                </a14:m>
                <a:endParaRPr lang="zh-CN" altLang="en-US" sz="24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504EF07C-EBA4-4229-8147-E1493A94377F}"/>
                  </a:ext>
                </a:extLst>
              </p:cNvPr>
              <p:cNvSpPr txBox="1">
                <a:spLocks noRot="1" noChangeAspect="1" noMove="1" noResize="1" noEditPoints="1" noAdjustHandles="1" noChangeArrowheads="1" noChangeShapeType="1" noTextEdit="1"/>
              </p:cNvSpPr>
              <p:nvPr/>
            </p:nvSpPr>
            <p:spPr>
              <a:xfrm>
                <a:off x="2185130" y="1339648"/>
                <a:ext cx="7821738" cy="4724370"/>
              </a:xfrm>
              <a:prstGeom prst="rect">
                <a:avLst/>
              </a:prstGeom>
              <a:blipFill>
                <a:blip r:embed="rId2"/>
                <a:stretch>
                  <a:fillRect l="-1012" t="-1419" b="-20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1383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11" name="文本框 10">
            <a:extLst>
              <a:ext uri="{FF2B5EF4-FFF2-40B4-BE49-F238E27FC236}">
                <a16:creationId xmlns:a16="http://schemas.microsoft.com/office/drawing/2014/main" id="{7CC01C09-D560-48B7-814B-525A9DF8EA88}"/>
              </a:ext>
            </a:extLst>
          </p:cNvPr>
          <p:cNvSpPr txBox="1"/>
          <p:nvPr/>
        </p:nvSpPr>
        <p:spPr>
          <a:xfrm>
            <a:off x="2081381" y="1468378"/>
            <a:ext cx="8374230" cy="846386"/>
          </a:xfrm>
          <a:prstGeom prst="rect">
            <a:avLst/>
          </a:prstGeom>
          <a:solidFill>
            <a:schemeClr val="accent5">
              <a:lumMod val="20000"/>
              <a:lumOff val="80000"/>
              <a:alpha val="50000"/>
            </a:schemeClr>
          </a:solidFill>
        </p:spPr>
        <p:txBody>
          <a:bodyPr wrap="square" rtlCol="0">
            <a:spAutoFit/>
          </a:bodyPr>
          <a:lstStyle/>
          <a:p>
            <a:pPr algn="ctr">
              <a:spcBef>
                <a:spcPts val="600"/>
              </a:spcBef>
            </a:pPr>
            <a:r>
              <a:rPr lang="zh-CN" altLang="en-US" sz="2400" b="1">
                <a:solidFill>
                  <a:srgbClr val="002060"/>
                </a:solidFill>
              </a:rPr>
              <a:t>推理是从一组前提推出一个结论的过程</a:t>
            </a:r>
          </a:p>
          <a:p>
            <a:pPr marL="342900" indent="-342900">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推理有效性</a:t>
            </a:r>
            <a:r>
              <a:rPr lang="zh-CN" altLang="en-US" sz="2000" b="1">
                <a:solidFill>
                  <a:schemeClr val="accent6">
                    <a:lumMod val="50000"/>
                  </a:schemeClr>
                </a:solidFill>
                <a:latin typeface="楷体" panose="02010609060101010101" pitchFamily="49" charset="-122"/>
                <a:ea typeface="楷体" panose="02010609060101010101" pitchFamily="49" charset="-122"/>
              </a:rPr>
              <a:t>对应以前提的合取为前件以结论为后件的蕴涵式是</a:t>
            </a:r>
            <a:r>
              <a:rPr lang="zh-CN" altLang="en-US" sz="2000" b="1">
                <a:solidFill>
                  <a:srgbClr val="C00000"/>
                </a:solidFill>
                <a:latin typeface="黑体" panose="02010609060101010101" pitchFamily="49" charset="-122"/>
                <a:ea typeface="黑体" panose="02010609060101010101" pitchFamily="49" charset="-122"/>
              </a:rPr>
              <a:t>永真式</a:t>
            </a:r>
          </a:p>
        </p:txBody>
      </p:sp>
      <p:sp>
        <p:nvSpPr>
          <p:cNvPr id="12" name="文本框 11">
            <a:extLst>
              <a:ext uri="{FF2B5EF4-FFF2-40B4-BE49-F238E27FC236}">
                <a16:creationId xmlns:a16="http://schemas.microsoft.com/office/drawing/2014/main" id="{7A18EFED-8147-4C2A-927A-5D4722CCEF97}"/>
              </a:ext>
            </a:extLst>
          </p:cNvPr>
          <p:cNvSpPr txBox="1"/>
          <p:nvPr/>
        </p:nvSpPr>
        <p:spPr>
          <a:xfrm>
            <a:off x="432459" y="2929337"/>
            <a:ext cx="4977193" cy="2116926"/>
          </a:xfrm>
          <a:prstGeom prst="rect">
            <a:avLst/>
          </a:prstGeom>
          <a:solidFill>
            <a:schemeClr val="accent5">
              <a:lumMod val="20000"/>
              <a:lumOff val="80000"/>
              <a:alpha val="50000"/>
            </a:schemeClr>
          </a:solidFill>
        </p:spPr>
        <p:txBody>
          <a:bodyPr wrap="square" rtlCol="0">
            <a:spAutoFit/>
          </a:bodyPr>
          <a:lstStyle/>
          <a:p>
            <a:pPr algn="ctr">
              <a:lnSpc>
                <a:spcPts val="3000"/>
              </a:lnSpc>
              <a:spcBef>
                <a:spcPts val="600"/>
              </a:spcBef>
            </a:pPr>
            <a:r>
              <a:rPr lang="zh-CN" altLang="en-US" sz="2400" b="1">
                <a:solidFill>
                  <a:srgbClr val="002060"/>
                </a:solidFill>
              </a:rPr>
              <a:t>推理有效性的验证</a:t>
            </a:r>
          </a:p>
          <a:p>
            <a:pPr marL="342900" indent="-342900">
              <a:lnSpc>
                <a:spcPts val="3000"/>
              </a:lnSpc>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构造真值表、等值演算法是从</a:t>
            </a:r>
            <a:r>
              <a:rPr lang="zh-CN" altLang="en-US" sz="2000" b="1">
                <a:solidFill>
                  <a:srgbClr val="C00000"/>
                </a:solidFill>
                <a:latin typeface="黑体" panose="02010609060101010101" pitchFamily="49" charset="-122"/>
                <a:ea typeface="黑体" panose="02010609060101010101" pitchFamily="49" charset="-122"/>
              </a:rPr>
              <a:t>语义</a:t>
            </a:r>
            <a:r>
              <a:rPr lang="zh-CN" altLang="en-US" sz="2000" b="1">
                <a:solidFill>
                  <a:schemeClr val="accent6">
                    <a:lumMod val="50000"/>
                  </a:schemeClr>
                </a:solidFill>
                <a:latin typeface="楷体" panose="02010609060101010101" pitchFamily="49" charset="-122"/>
                <a:ea typeface="楷体" panose="02010609060101010101" pitchFamily="49" charset="-122"/>
              </a:rPr>
              <a:t>（真值、永真式）角度验证推理的有效性</a:t>
            </a:r>
          </a:p>
          <a:p>
            <a:pPr marL="342900" indent="-342900">
              <a:lnSpc>
                <a:spcPts val="3000"/>
              </a:lnSpc>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构造论证是从</a:t>
            </a:r>
            <a:r>
              <a:rPr lang="zh-CN" altLang="en-US" sz="2000" b="1">
                <a:solidFill>
                  <a:srgbClr val="C00000"/>
                </a:solidFill>
                <a:latin typeface="黑体" panose="02010609060101010101" pitchFamily="49" charset="-122"/>
                <a:ea typeface="黑体" panose="02010609060101010101" pitchFamily="49" charset="-122"/>
              </a:rPr>
              <a:t>形式</a:t>
            </a:r>
            <a:r>
              <a:rPr lang="zh-CN" altLang="en-US" sz="2000" b="1">
                <a:solidFill>
                  <a:schemeClr val="accent6">
                    <a:lumMod val="50000"/>
                  </a:schemeClr>
                </a:solidFill>
                <a:latin typeface="楷体" panose="02010609060101010101" pitchFamily="49" charset="-122"/>
                <a:ea typeface="楷体" panose="02010609060101010101" pitchFamily="49" charset="-122"/>
              </a:rPr>
              <a:t>（不涉及公式的真值、永真式）角度验证推理的有效性</a:t>
            </a:r>
          </a:p>
        </p:txBody>
      </p:sp>
      <p:sp>
        <p:nvSpPr>
          <p:cNvPr id="13" name="文本框 12">
            <a:extLst>
              <a:ext uri="{FF2B5EF4-FFF2-40B4-BE49-F238E27FC236}">
                <a16:creationId xmlns:a16="http://schemas.microsoft.com/office/drawing/2014/main" id="{E03C34E5-F822-4ADA-B823-786C1E0C9D68}"/>
              </a:ext>
            </a:extLst>
          </p:cNvPr>
          <p:cNvSpPr txBox="1"/>
          <p:nvPr/>
        </p:nvSpPr>
        <p:spPr>
          <a:xfrm>
            <a:off x="5851913" y="2681448"/>
            <a:ext cx="5835056" cy="2612703"/>
          </a:xfrm>
          <a:prstGeom prst="rect">
            <a:avLst/>
          </a:prstGeom>
          <a:solidFill>
            <a:schemeClr val="accent5">
              <a:lumMod val="20000"/>
              <a:lumOff val="80000"/>
            </a:schemeClr>
          </a:solidFill>
        </p:spPr>
        <p:txBody>
          <a:bodyPr wrap="square" rtlCol="0">
            <a:spAutoFit/>
          </a:bodyPr>
          <a:lstStyle/>
          <a:p>
            <a:pPr algn="ctr">
              <a:lnSpc>
                <a:spcPts val="3000"/>
              </a:lnSpc>
              <a:spcBef>
                <a:spcPts val="600"/>
              </a:spcBef>
            </a:pPr>
            <a:r>
              <a:rPr lang="zh-CN" altLang="en-US" sz="2400" b="1">
                <a:solidFill>
                  <a:srgbClr val="002060"/>
                </a:solidFill>
              </a:rPr>
              <a:t>验证推理有效性的论证</a:t>
            </a: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模块化</a:t>
            </a:r>
            <a:endParaRPr lang="en-US" altLang="zh-CN" sz="2000" b="1">
              <a:solidFill>
                <a:srgbClr val="C00000"/>
              </a:solidFill>
              <a:latin typeface="黑体" panose="02010609060101010101" pitchFamily="49" charset="-122"/>
              <a:ea typeface="黑体" panose="02010609060101010101" pitchFamily="49" charset="-122"/>
            </a:endParaRPr>
          </a:p>
          <a:p>
            <a:pPr marL="800100" lvl="1" indent="-342900">
              <a:lnSpc>
                <a:spcPts val="3000"/>
              </a:lnSpc>
              <a:spcBef>
                <a:spcPts val="300"/>
              </a:spcBef>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引入中间结论将复杂推理分解为简单推理的序列</a:t>
            </a:r>
          </a:p>
          <a:p>
            <a:pPr marL="342900" indent="-342900">
              <a:lnSpc>
                <a:spcPts val="3000"/>
              </a:lnSpc>
              <a:spcBef>
                <a:spcPts val="600"/>
              </a:spcBef>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公理化</a:t>
            </a:r>
            <a:endParaRPr lang="en-US" altLang="zh-CN" sz="2000" b="1">
              <a:solidFill>
                <a:srgbClr val="C00000"/>
              </a:solidFill>
              <a:latin typeface="黑体" panose="02010609060101010101" pitchFamily="49" charset="-122"/>
              <a:ea typeface="黑体" panose="02010609060101010101" pitchFamily="49" charset="-122"/>
            </a:endParaRPr>
          </a:p>
          <a:p>
            <a:pPr marL="800100" lvl="1" indent="-342900">
              <a:lnSpc>
                <a:spcPts val="3000"/>
              </a:lnSpc>
              <a:spcBef>
                <a:spcPts val="300"/>
              </a:spcBef>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找出最常用、最基本的推理作为推理规则</a:t>
            </a:r>
          </a:p>
          <a:p>
            <a:pPr marL="800100" lvl="1" indent="-342900">
              <a:lnSpc>
                <a:spcPts val="3000"/>
              </a:lnSpc>
              <a:spcBef>
                <a:spcPts val="300"/>
              </a:spcBef>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论证是一系列推理规则的运用而得到的公式序列</a:t>
            </a:r>
          </a:p>
        </p:txBody>
      </p:sp>
    </p:spTree>
    <p:extLst>
      <p:ext uri="{BB962C8B-B14F-4D97-AF65-F5344CB8AC3E}">
        <p14:creationId xmlns:p14="http://schemas.microsoft.com/office/powerpoint/2010/main" val="2010414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5834389"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2.19</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的</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 (3), (5), (8)</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推理的有效性</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推理的定义</a:t>
            </a:r>
          </a:p>
        </p:txBody>
      </p:sp>
      <p:sp>
        <p:nvSpPr>
          <p:cNvPr id="11" name="矩形: 圆角 10">
            <a:extLst>
              <a:ext uri="{FF2B5EF4-FFF2-40B4-BE49-F238E27FC236}">
                <a16:creationId xmlns:a16="http://schemas.microsoft.com/office/drawing/2014/main" id="{2C3C116A-7C7D-46FA-AF74-F83F9030A062}"/>
              </a:ext>
            </a:extLst>
          </p:cNvPr>
          <p:cNvSpPr/>
          <p:nvPr/>
        </p:nvSpPr>
        <p:spPr>
          <a:xfrm>
            <a:off x="554239" y="1039220"/>
            <a:ext cx="206119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什么是推理？</a:t>
            </a:r>
            <a:endParaRPr lang="zh-CN" altLang="en-US" sz="24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5D043A3-13EB-499B-BAF7-64ECBB72BD12}"/>
                  </a:ext>
                </a:extLst>
              </p:cNvPr>
              <p:cNvSpPr txBox="1"/>
              <p:nvPr/>
            </p:nvSpPr>
            <p:spPr>
              <a:xfrm>
                <a:off x="554239" y="1555846"/>
                <a:ext cx="8431879" cy="923330"/>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a:solidFill>
                      <a:srgbClr val="C00000"/>
                    </a:solidFill>
                    <a:latin typeface="黑体" panose="02010609060101010101" pitchFamily="49" charset="-122"/>
                    <a:ea typeface="黑体" panose="02010609060101010101" pitchFamily="49" charset="-122"/>
                  </a:rPr>
                  <a:t>推理</a:t>
                </a:r>
                <a:r>
                  <a:rPr lang="zh-CN" altLang="en-US" sz="2400">
                    <a:solidFill>
                      <a:schemeClr val="accent5">
                        <a:lumMod val="50000"/>
                      </a:schemeClr>
                    </a:solidFill>
                    <a:latin typeface="黑体" panose="02010609060101010101" pitchFamily="49" charset="-122"/>
                    <a:ea typeface="黑体" panose="02010609060101010101" pitchFamily="49" charset="-122"/>
                  </a:rPr>
                  <a:t>是从一组作为前提的命题得到一个作为结论的命题的过程</a:t>
                </a:r>
                <a:endParaRPr lang="en-US" altLang="zh-CN" sz="2400">
                  <a:solidFill>
                    <a:schemeClr val="accent5">
                      <a:lumMod val="50000"/>
                    </a:schemeClr>
                  </a:solidFill>
                  <a:latin typeface="黑体" panose="02010609060101010101" pitchFamily="49" charset="-122"/>
                  <a:ea typeface="黑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将从前提</a:t>
                </a:r>
                <a14:m>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𝟐</m:t>
                        </m:r>
                      </m:sub>
                    </m:sSub>
                    <m:r>
                      <a:rPr lang="en-US" altLang="zh-CN" sz="2000" b="1" i="1">
                        <a:solidFill>
                          <a:srgbClr val="C00000"/>
                        </a:solidFill>
                        <a:latin typeface="Cambria Math" panose="02040503050406030204" pitchFamily="18" charset="0"/>
                      </a:rPr>
                      <m:t>, ⋯,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𝒏</m:t>
                        </m:r>
                      </m:sub>
                    </m:sSub>
                  </m:oMath>
                </a14:m>
                <a:r>
                  <a:rPr lang="zh-CN" altLang="en-US" sz="2000" b="1">
                    <a:solidFill>
                      <a:srgbClr val="C00000"/>
                    </a:solidFill>
                    <a:latin typeface="楷体" panose="02010609060101010101" pitchFamily="49" charset="-122"/>
                    <a:ea typeface="楷体" panose="02010609060101010101" pitchFamily="49" charset="-122"/>
                  </a:rPr>
                  <a:t>推出结论</a:t>
                </a:r>
                <a14:m>
                  <m:oMath xmlns:m="http://schemas.openxmlformats.org/officeDocument/2006/math">
                    <m:r>
                      <a:rPr lang="en-US" altLang="zh-CN" sz="2000" b="1" i="1">
                        <a:solidFill>
                          <a:srgbClr val="C00000"/>
                        </a:solidFill>
                        <a:latin typeface="Cambria Math" panose="02040503050406030204" pitchFamily="18" charset="0"/>
                      </a:rPr>
                      <m:t>𝑩</m:t>
                    </m:r>
                  </m:oMath>
                </a14:m>
                <a:r>
                  <a:rPr lang="zh-CN" altLang="en-US" sz="2000" b="1">
                    <a:solidFill>
                      <a:srgbClr val="C00000"/>
                    </a:solidFill>
                    <a:latin typeface="楷体" panose="02010609060101010101" pitchFamily="49" charset="-122"/>
                    <a:ea typeface="楷体" panose="02010609060101010101" pitchFamily="49" charset="-122"/>
                  </a:rPr>
                  <a:t>的推理记为</a:t>
                </a:r>
                <a14:m>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𝟐</m:t>
                        </m:r>
                      </m:sub>
                    </m:sSub>
                    <m:r>
                      <a:rPr lang="en-US" altLang="zh-CN" sz="2000" b="1" i="1">
                        <a:solidFill>
                          <a:srgbClr val="C00000"/>
                        </a:solidFill>
                        <a:latin typeface="Cambria Math" panose="02040503050406030204" pitchFamily="18" charset="0"/>
                      </a:rPr>
                      <m:t>, ⋯,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𝒏</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oMath>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22" name="文本框 21">
                <a:extLst>
                  <a:ext uri="{FF2B5EF4-FFF2-40B4-BE49-F238E27FC236}">
                    <a16:creationId xmlns:a16="http://schemas.microsoft.com/office/drawing/2014/main" id="{A5D043A3-13EB-499B-BAF7-64ECBB72BD12}"/>
                  </a:ext>
                </a:extLst>
              </p:cNvPr>
              <p:cNvSpPr txBox="1">
                <a:spLocks noRot="1" noChangeAspect="1" noMove="1" noResize="1" noEditPoints="1" noAdjustHandles="1" noChangeArrowheads="1" noChangeShapeType="1" noTextEdit="1"/>
              </p:cNvSpPr>
              <p:nvPr/>
            </p:nvSpPr>
            <p:spPr>
              <a:xfrm>
                <a:off x="554239" y="1555846"/>
                <a:ext cx="8431879" cy="923330"/>
              </a:xfrm>
              <a:prstGeom prst="rect">
                <a:avLst/>
              </a:prstGeom>
              <a:blipFill>
                <a:blip r:embed="rId2"/>
                <a:stretch>
                  <a:fillRect l="-1157" t="-5263" r="-868" b="-98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A8EC6C7-0B83-4151-9AA2-2586D52557F3}"/>
                  </a:ext>
                </a:extLst>
              </p:cNvPr>
              <p:cNvSpPr txBox="1"/>
              <p:nvPr/>
            </p:nvSpPr>
            <p:spPr>
              <a:xfrm>
                <a:off x="9083633" y="1044586"/>
                <a:ext cx="2727265" cy="954107"/>
              </a:xfrm>
              <a:prstGeom prst="rect">
                <a:avLst/>
              </a:prstGeom>
              <a:solidFill>
                <a:schemeClr val="accent6">
                  <a:lumMod val="20000"/>
                  <a:lumOff val="80000"/>
                  <a:alpha val="5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1400" i="1" smtClean="0">
                        <a:solidFill>
                          <a:schemeClr val="accent6">
                            <a:lumMod val="50000"/>
                          </a:schemeClr>
                        </a:solidFill>
                        <a:latin typeface="Cambria Math" panose="02040503050406030204" pitchFamily="18" charset="0"/>
                        <a:ea typeface="楷体" panose="02010609060101010101" pitchFamily="49" charset="-122"/>
                      </a:rPr>
                      <m:t>𝑝</m:t>
                    </m:r>
                  </m:oMath>
                </a14:m>
                <a:r>
                  <a:rPr lang="zh-CN" altLang="en-US" sz="14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400" dirty="0">
                    <a:solidFill>
                      <a:schemeClr val="accent6">
                        <a:lumMod val="50000"/>
                      </a:schemeClr>
                    </a:solidFill>
                    <a:latin typeface="楷体" panose="02010609060101010101" pitchFamily="49" charset="-122"/>
                    <a:ea typeface="楷体" panose="02010609060101010101" pitchFamily="49" charset="-122"/>
                  </a:rPr>
                  <a:t>4</a:t>
                </a:r>
                <a:r>
                  <a:rPr lang="zh-CN" altLang="en-US" sz="1400" dirty="0">
                    <a:solidFill>
                      <a:schemeClr val="accent6">
                        <a:lumMod val="50000"/>
                      </a:schemeClr>
                    </a:solidFill>
                    <a:latin typeface="楷体" panose="02010609060101010101" pitchFamily="49" charset="-122"/>
                    <a:ea typeface="楷体" panose="02010609060101010101" pitchFamily="49" charset="-122"/>
                  </a:rPr>
                  <a:t>整除”</a:t>
                </a:r>
                <a:endParaRPr lang="en-US" altLang="zh-CN" sz="1400"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1400" i="1" smtClean="0">
                        <a:solidFill>
                          <a:schemeClr val="accent6">
                            <a:lumMod val="50000"/>
                          </a:schemeClr>
                        </a:solidFill>
                        <a:latin typeface="Cambria Math" panose="02040503050406030204" pitchFamily="18" charset="0"/>
                        <a:ea typeface="楷体" panose="02010609060101010101" pitchFamily="49" charset="-122"/>
                      </a:rPr>
                      <m:t>𝑞</m:t>
                    </m:r>
                  </m:oMath>
                </a14:m>
                <a:r>
                  <a:rPr lang="zh-CN" altLang="en-US" sz="14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400" dirty="0">
                    <a:solidFill>
                      <a:schemeClr val="accent6">
                        <a:lumMod val="50000"/>
                      </a:schemeClr>
                    </a:solidFill>
                    <a:latin typeface="楷体" panose="02010609060101010101" pitchFamily="49" charset="-122"/>
                    <a:ea typeface="楷体" panose="02010609060101010101" pitchFamily="49" charset="-122"/>
                  </a:rPr>
                  <a:t>100</a:t>
                </a:r>
                <a:r>
                  <a:rPr lang="zh-CN" altLang="en-US" sz="1400" dirty="0">
                    <a:solidFill>
                      <a:schemeClr val="accent6">
                        <a:lumMod val="50000"/>
                      </a:schemeClr>
                    </a:solidFill>
                    <a:latin typeface="楷体" panose="02010609060101010101" pitchFamily="49" charset="-122"/>
                    <a:ea typeface="楷体" panose="02010609060101010101" pitchFamily="49" charset="-122"/>
                  </a:rPr>
                  <a:t>整除”</a:t>
                </a:r>
              </a:p>
              <a:p>
                <a14:m>
                  <m:oMath xmlns:m="http://schemas.openxmlformats.org/officeDocument/2006/math">
                    <m:r>
                      <a:rPr lang="en-US" altLang="zh-CN" sz="1400" i="1" smtClean="0">
                        <a:solidFill>
                          <a:schemeClr val="accent6">
                            <a:lumMod val="50000"/>
                          </a:schemeClr>
                        </a:solidFill>
                        <a:latin typeface="Cambria Math" panose="02040503050406030204" pitchFamily="18" charset="0"/>
                        <a:ea typeface="楷体" panose="02010609060101010101" pitchFamily="49" charset="-122"/>
                      </a:rPr>
                      <m:t>𝑟</m:t>
                    </m:r>
                  </m:oMath>
                </a14:m>
                <a:r>
                  <a:rPr lang="zh-CN" altLang="en-US" sz="14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400" dirty="0">
                    <a:solidFill>
                      <a:schemeClr val="accent6">
                        <a:lumMod val="50000"/>
                      </a:schemeClr>
                    </a:solidFill>
                    <a:latin typeface="楷体" panose="02010609060101010101" pitchFamily="49" charset="-122"/>
                    <a:ea typeface="楷体" panose="02010609060101010101" pitchFamily="49" charset="-122"/>
                  </a:rPr>
                  <a:t>400</a:t>
                </a:r>
                <a:r>
                  <a:rPr lang="zh-CN" altLang="en-US" sz="1400" dirty="0">
                    <a:solidFill>
                      <a:schemeClr val="accent6">
                        <a:lumMod val="50000"/>
                      </a:schemeClr>
                    </a:solidFill>
                    <a:latin typeface="楷体" panose="02010609060101010101" pitchFamily="49" charset="-122"/>
                    <a:ea typeface="楷体" panose="02010609060101010101" pitchFamily="49" charset="-122"/>
                  </a:rPr>
                  <a:t>整除”</a:t>
                </a:r>
                <a:endParaRPr lang="en-US" altLang="zh-CN" sz="1400"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1400" i="1" smtClean="0">
                        <a:solidFill>
                          <a:schemeClr val="accent6">
                            <a:lumMod val="50000"/>
                          </a:schemeClr>
                        </a:solidFill>
                        <a:latin typeface="Cambria Math" panose="02040503050406030204" pitchFamily="18" charset="0"/>
                        <a:ea typeface="楷体" panose="02010609060101010101" pitchFamily="49" charset="-122"/>
                      </a:rPr>
                      <m:t>𝑠</m:t>
                    </m:r>
                  </m:oMath>
                </a14:m>
                <a:r>
                  <a:rPr lang="zh-CN" altLang="en-US" sz="1400" dirty="0">
                    <a:solidFill>
                      <a:schemeClr val="accent6">
                        <a:lumMod val="50000"/>
                      </a:schemeClr>
                    </a:solidFill>
                    <a:latin typeface="楷体" panose="02010609060101010101" pitchFamily="49" charset="-122"/>
                    <a:ea typeface="楷体" panose="02010609060101010101" pitchFamily="49" charset="-122"/>
                  </a:rPr>
                  <a:t>表示“一个年份是闰年”</a:t>
                </a:r>
              </a:p>
            </p:txBody>
          </p:sp>
        </mc:Choice>
        <mc:Fallback xmlns="">
          <p:sp>
            <p:nvSpPr>
              <p:cNvPr id="28" name="文本框 27">
                <a:extLst>
                  <a:ext uri="{FF2B5EF4-FFF2-40B4-BE49-F238E27FC236}">
                    <a16:creationId xmlns:a16="http://schemas.microsoft.com/office/drawing/2014/main" id="{8A8EC6C7-0B83-4151-9AA2-2586D52557F3}"/>
                  </a:ext>
                </a:extLst>
              </p:cNvPr>
              <p:cNvSpPr txBox="1">
                <a:spLocks noRot="1" noChangeAspect="1" noMove="1" noResize="1" noEditPoints="1" noAdjustHandles="1" noChangeArrowheads="1" noChangeShapeType="1" noTextEdit="1"/>
              </p:cNvSpPr>
              <p:nvPr/>
            </p:nvSpPr>
            <p:spPr>
              <a:xfrm>
                <a:off x="9083633" y="1044586"/>
                <a:ext cx="2727265" cy="954107"/>
              </a:xfrm>
              <a:prstGeom prst="rect">
                <a:avLst/>
              </a:prstGeom>
              <a:blipFill>
                <a:blip r:embed="rId3"/>
                <a:stretch>
                  <a:fillRect t="-629" b="-4403"/>
                </a:stretch>
              </a:blipFill>
              <a:ln w="12700">
                <a:solidFill>
                  <a:schemeClr val="accent1">
                    <a:shade val="50000"/>
                  </a:schemeClr>
                </a:solidFill>
                <a:prstDash val="sysDash"/>
              </a:ln>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A5AFDCB5-29CD-4A46-A487-DBD0884C8CD6}"/>
              </a:ext>
            </a:extLst>
          </p:cNvPr>
          <p:cNvGrpSpPr/>
          <p:nvPr/>
        </p:nvGrpSpPr>
        <p:grpSpPr>
          <a:xfrm>
            <a:off x="1389991" y="2727195"/>
            <a:ext cx="9420684" cy="1255042"/>
            <a:chOff x="1179212" y="2606428"/>
            <a:chExt cx="9420684" cy="1255042"/>
          </a:xfrm>
        </p:grpSpPr>
        <p:grpSp>
          <p:nvGrpSpPr>
            <p:cNvPr id="20" name="组合 19">
              <a:extLst>
                <a:ext uri="{FF2B5EF4-FFF2-40B4-BE49-F238E27FC236}">
                  <a16:creationId xmlns:a16="http://schemas.microsoft.com/office/drawing/2014/main" id="{D8AA8356-5A0B-4331-AE85-CB7E0C55EB2F}"/>
                </a:ext>
              </a:extLst>
            </p:cNvPr>
            <p:cNvGrpSpPr/>
            <p:nvPr/>
          </p:nvGrpSpPr>
          <p:grpSpPr>
            <a:xfrm>
              <a:off x="1760654" y="2788066"/>
              <a:ext cx="8249132" cy="861774"/>
              <a:chOff x="1948897" y="2025505"/>
              <a:chExt cx="8249132" cy="861774"/>
            </a:xfrm>
          </p:grpSpPr>
          <p:sp>
            <p:nvSpPr>
              <p:cNvPr id="2" name="文本框 1">
                <a:extLst>
                  <a:ext uri="{FF2B5EF4-FFF2-40B4-BE49-F238E27FC236}">
                    <a16:creationId xmlns:a16="http://schemas.microsoft.com/office/drawing/2014/main" id="{3F74CB7A-0C47-410F-95CD-8E7898DF2CA3}"/>
                  </a:ext>
                </a:extLst>
              </p:cNvPr>
              <p:cNvSpPr txBox="1"/>
              <p:nvPr/>
            </p:nvSpPr>
            <p:spPr>
              <a:xfrm>
                <a:off x="1948897" y="2025505"/>
                <a:ext cx="4201517" cy="861774"/>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一个年份被</a:t>
                </a:r>
                <a:r>
                  <a:rPr lang="en-US" altLang="zh-CN" sz="2000" b="1">
                    <a:solidFill>
                      <a:srgbClr val="002060"/>
                    </a:solidFill>
                    <a:latin typeface="楷体" panose="02010609060101010101" pitchFamily="49" charset="-122"/>
                    <a:ea typeface="楷体" panose="02010609060101010101" pitchFamily="49" charset="-122"/>
                  </a:rPr>
                  <a:t>400</a:t>
                </a:r>
                <a:r>
                  <a:rPr lang="zh-CN" altLang="en-US" sz="2000" b="1">
                    <a:solidFill>
                      <a:srgbClr val="002060"/>
                    </a:solidFill>
                    <a:latin typeface="楷体" panose="02010609060101010101" pitchFamily="49" charset="-122"/>
                    <a:ea typeface="楷体" panose="02010609060101010101" pitchFamily="49" charset="-122"/>
                  </a:rPr>
                  <a:t>整除则必定是闰年</a:t>
                </a:r>
                <a:endParaRPr lang="en-US" altLang="zh-CN" sz="2000" b="1">
                  <a:solidFill>
                    <a:srgbClr val="002060"/>
                  </a:solidFill>
                  <a:latin typeface="楷体" panose="02010609060101010101" pitchFamily="49" charset="-122"/>
                  <a:ea typeface="楷体" panose="02010609060101010101" pitchFamily="49" charset="-122"/>
                </a:endParaRPr>
              </a:p>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一个年份或者被</a:t>
                </a:r>
                <a:r>
                  <a:rPr lang="en-US" altLang="zh-CN" sz="2000" b="1">
                    <a:solidFill>
                      <a:srgbClr val="002060"/>
                    </a:solidFill>
                    <a:latin typeface="楷体" panose="02010609060101010101" pitchFamily="49" charset="-122"/>
                    <a:ea typeface="楷体" panose="02010609060101010101" pitchFamily="49" charset="-122"/>
                  </a:rPr>
                  <a:t>400</a:t>
                </a:r>
                <a:r>
                  <a:rPr lang="zh-CN" altLang="en-US" sz="2000" b="1">
                    <a:solidFill>
                      <a:srgbClr val="002060"/>
                    </a:solidFill>
                    <a:latin typeface="楷体" panose="02010609060101010101" pitchFamily="49" charset="-122"/>
                    <a:ea typeface="楷体" panose="02010609060101010101" pitchFamily="49" charset="-122"/>
                  </a:rPr>
                  <a:t>整除或者是闰年</a:t>
                </a:r>
              </a:p>
            </p:txBody>
          </p:sp>
          <p:sp>
            <p:nvSpPr>
              <p:cNvPr id="12" name="文本框 11">
                <a:extLst>
                  <a:ext uri="{FF2B5EF4-FFF2-40B4-BE49-F238E27FC236}">
                    <a16:creationId xmlns:a16="http://schemas.microsoft.com/office/drawing/2014/main" id="{05D3F129-2B59-4937-AA1F-0581C8FA386B}"/>
                  </a:ext>
                </a:extLst>
              </p:cNvPr>
              <p:cNvSpPr txBox="1"/>
              <p:nvPr/>
            </p:nvSpPr>
            <p:spPr>
              <a:xfrm>
                <a:off x="7924165" y="2309602"/>
                <a:ext cx="2273864" cy="346877"/>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这个年份是闰年</a:t>
                </a:r>
                <a:endParaRPr lang="en-US" altLang="zh-CN" sz="2000" b="1">
                  <a:solidFill>
                    <a:srgbClr val="002060"/>
                  </a:solidFill>
                  <a:latin typeface="楷体" panose="02010609060101010101" pitchFamily="49" charset="-122"/>
                  <a:ea typeface="楷体" panose="02010609060101010101" pitchFamily="49" charset="-122"/>
                </a:endParaRPr>
              </a:p>
            </p:txBody>
          </p:sp>
          <p:sp>
            <p:nvSpPr>
              <p:cNvPr id="3" name="箭头: 右 2">
                <a:extLst>
                  <a:ext uri="{FF2B5EF4-FFF2-40B4-BE49-F238E27FC236}">
                    <a16:creationId xmlns:a16="http://schemas.microsoft.com/office/drawing/2014/main" id="{2C5AE962-33EE-4759-9C90-E89962E9445C}"/>
                  </a:ext>
                </a:extLst>
              </p:cNvPr>
              <p:cNvSpPr/>
              <p:nvPr/>
            </p:nvSpPr>
            <p:spPr>
              <a:xfrm>
                <a:off x="6165230" y="2441205"/>
                <a:ext cx="1744119" cy="83672"/>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DE04482-7384-47FC-B080-89B4B55A8FC9}"/>
                  </a:ext>
                </a:extLst>
              </p:cNvPr>
              <p:cNvSpPr txBox="1"/>
              <p:nvPr/>
            </p:nvSpPr>
            <p:spPr>
              <a:xfrm>
                <a:off x="6371884" y="2110154"/>
                <a:ext cx="1330810" cy="313350"/>
              </a:xfrm>
              <a:prstGeom prst="rect">
                <a:avLst/>
              </a:prstGeom>
              <a:solidFill>
                <a:schemeClr val="accent2">
                  <a:lumMod val="20000"/>
                  <a:lumOff val="80000"/>
                </a:schemeClr>
              </a:solidFill>
            </p:spPr>
            <p:txBody>
              <a:bodyPr wrap="square" tIns="0" bIns="36000" rtlCol="0">
                <a:spAutoFit/>
              </a:bodyPr>
              <a:lstStyle/>
              <a:p>
                <a:pPr algn="ctr"/>
                <a:r>
                  <a:rPr lang="zh-CN" altLang="en-US">
                    <a:solidFill>
                      <a:srgbClr val="C00000"/>
                    </a:solidFill>
                    <a:latin typeface="黑体" panose="02010609060101010101" pitchFamily="49" charset="-122"/>
                    <a:ea typeface="黑体" panose="02010609060101010101" pitchFamily="49" charset="-122"/>
                  </a:rPr>
                  <a:t>能推出吗？</a:t>
                </a:r>
              </a:p>
            </p:txBody>
          </p:sp>
        </p:grpSp>
        <p:sp>
          <p:nvSpPr>
            <p:cNvPr id="23" name="矩形: 圆角 22">
              <a:extLst>
                <a:ext uri="{FF2B5EF4-FFF2-40B4-BE49-F238E27FC236}">
                  <a16:creationId xmlns:a16="http://schemas.microsoft.com/office/drawing/2014/main" id="{6612E7E1-DAA0-48A1-B7F9-F6F0BE217A6B}"/>
                </a:ext>
              </a:extLst>
            </p:cNvPr>
            <p:cNvSpPr/>
            <p:nvPr/>
          </p:nvSpPr>
          <p:spPr>
            <a:xfrm>
              <a:off x="1179212" y="2606428"/>
              <a:ext cx="9420684" cy="125504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FF388E68-B6AF-47AB-89DC-026895986C23}"/>
                </a:ext>
              </a:extLst>
            </p:cNvPr>
            <p:cNvSpPr txBox="1"/>
            <p:nvPr/>
          </p:nvSpPr>
          <p:spPr>
            <a:xfrm>
              <a:off x="1179212" y="3071906"/>
              <a:ext cx="712345" cy="369332"/>
            </a:xfrm>
            <a:prstGeom prst="rect">
              <a:avLst/>
            </a:prstGeom>
            <a:noFill/>
          </p:spPr>
          <p:txBody>
            <a:bodyPr wrap="square" rtlCol="0">
              <a:spAutoFit/>
            </a:bodyPr>
            <a:lstStyle/>
            <a:p>
              <a:pPr algn="ctr"/>
              <a:r>
                <a:rPr lang="zh-CN" altLang="en-US">
                  <a:solidFill>
                    <a:schemeClr val="accent2">
                      <a:lumMod val="50000"/>
                    </a:schemeClr>
                  </a:solidFill>
                </a:rPr>
                <a:t>前提</a:t>
              </a:r>
            </a:p>
          </p:txBody>
        </p:sp>
        <p:sp>
          <p:nvSpPr>
            <p:cNvPr id="26" name="文本框 25">
              <a:extLst>
                <a:ext uri="{FF2B5EF4-FFF2-40B4-BE49-F238E27FC236}">
                  <a16:creationId xmlns:a16="http://schemas.microsoft.com/office/drawing/2014/main" id="{6B869C45-A94F-4D0A-A2D3-3F6880A4E771}"/>
                </a:ext>
              </a:extLst>
            </p:cNvPr>
            <p:cNvSpPr txBox="1"/>
            <p:nvPr/>
          </p:nvSpPr>
          <p:spPr>
            <a:xfrm>
              <a:off x="9887551" y="3075241"/>
              <a:ext cx="712345" cy="369332"/>
            </a:xfrm>
            <a:prstGeom prst="rect">
              <a:avLst/>
            </a:prstGeom>
            <a:noFill/>
          </p:spPr>
          <p:txBody>
            <a:bodyPr wrap="square" rtlCol="0">
              <a:spAutoFit/>
            </a:bodyPr>
            <a:lstStyle/>
            <a:p>
              <a:pPr algn="ctr"/>
              <a:r>
                <a:rPr lang="zh-CN" altLang="en-US">
                  <a:solidFill>
                    <a:schemeClr val="accent2">
                      <a:lumMod val="50000"/>
                    </a:schemeClr>
                  </a:solidFill>
                </a:rPr>
                <a:t>结论</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3773CB2-7928-4232-ABC1-24DEE8A46F9F}"/>
                    </a:ext>
                  </a:extLst>
                </p:cNvPr>
                <p:cNvSpPr txBox="1"/>
                <p:nvPr/>
              </p:nvSpPr>
              <p:spPr>
                <a:xfrm>
                  <a:off x="5976987" y="3454443"/>
                  <a:ext cx="2144585" cy="307777"/>
                </a:xfrm>
                <a:prstGeom prst="rect">
                  <a:avLst/>
                </a:prstGeom>
                <a:solidFill>
                  <a:schemeClr val="accent1">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𝒓</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𝒔</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𝒔</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𝒓</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𝒔</m:t>
                        </m:r>
                      </m:oMath>
                    </m:oMathPara>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43773CB2-7928-4232-ABC1-24DEE8A46F9F}"/>
                    </a:ext>
                  </a:extLst>
                </p:cNvPr>
                <p:cNvSpPr txBox="1">
                  <a:spLocks noRot="1" noChangeAspect="1" noMove="1" noResize="1" noEditPoints="1" noAdjustHandles="1" noChangeArrowheads="1" noChangeShapeType="1" noTextEdit="1"/>
                </p:cNvSpPr>
                <p:nvPr/>
              </p:nvSpPr>
              <p:spPr>
                <a:xfrm>
                  <a:off x="5976987" y="3454443"/>
                  <a:ext cx="2144585" cy="307777"/>
                </a:xfrm>
                <a:prstGeom prst="rect">
                  <a:avLst/>
                </a:prstGeom>
                <a:blipFill>
                  <a:blip r:embed="rId4"/>
                  <a:stretch>
                    <a:fillRect b="-1961"/>
                  </a:stretch>
                </a:blipFill>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BD01FE09-70A8-46B6-9CE0-D0A0ACDC313D}"/>
              </a:ext>
            </a:extLst>
          </p:cNvPr>
          <p:cNvGrpSpPr/>
          <p:nvPr/>
        </p:nvGrpSpPr>
        <p:grpSpPr>
          <a:xfrm>
            <a:off x="795078" y="4203970"/>
            <a:ext cx="10601842" cy="1871710"/>
            <a:chOff x="723426" y="4238685"/>
            <a:chExt cx="10601842" cy="1871710"/>
          </a:xfrm>
        </p:grpSpPr>
        <p:grpSp>
          <p:nvGrpSpPr>
            <p:cNvPr id="21" name="组合 20">
              <a:extLst>
                <a:ext uri="{FF2B5EF4-FFF2-40B4-BE49-F238E27FC236}">
                  <a16:creationId xmlns:a16="http://schemas.microsoft.com/office/drawing/2014/main" id="{A7710733-BE1B-4D39-AB29-DC871CBA0288}"/>
                </a:ext>
              </a:extLst>
            </p:cNvPr>
            <p:cNvGrpSpPr/>
            <p:nvPr/>
          </p:nvGrpSpPr>
          <p:grpSpPr>
            <a:xfrm>
              <a:off x="1318339" y="4366851"/>
              <a:ext cx="9376238" cy="1631216"/>
              <a:chOff x="1343873" y="3279266"/>
              <a:chExt cx="9376238" cy="1631216"/>
            </a:xfrm>
          </p:grpSpPr>
          <p:sp>
            <p:nvSpPr>
              <p:cNvPr id="15" name="文本框 14">
                <a:extLst>
                  <a:ext uri="{FF2B5EF4-FFF2-40B4-BE49-F238E27FC236}">
                    <a16:creationId xmlns:a16="http://schemas.microsoft.com/office/drawing/2014/main" id="{4552EA77-5C46-4FC5-870D-DE2533C8033A}"/>
                  </a:ext>
                </a:extLst>
              </p:cNvPr>
              <p:cNvSpPr txBox="1"/>
              <p:nvPr/>
            </p:nvSpPr>
            <p:spPr>
              <a:xfrm>
                <a:off x="1343873" y="3279266"/>
                <a:ext cx="4611019" cy="1631216"/>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一个年份被</a:t>
                </a:r>
                <a:r>
                  <a:rPr lang="en-US" altLang="zh-CN" sz="2000" b="1">
                    <a:solidFill>
                      <a:srgbClr val="002060"/>
                    </a:solidFill>
                    <a:latin typeface="楷体" panose="02010609060101010101" pitchFamily="49" charset="-122"/>
                    <a:ea typeface="楷体" panose="02010609060101010101" pitchFamily="49" charset="-122"/>
                  </a:rPr>
                  <a:t>100</a:t>
                </a:r>
                <a:r>
                  <a:rPr lang="zh-CN" altLang="en-US" sz="2000" b="1">
                    <a:solidFill>
                      <a:srgbClr val="002060"/>
                    </a:solidFill>
                    <a:latin typeface="楷体" panose="02010609060101010101" pitchFamily="49" charset="-122"/>
                    <a:ea typeface="楷体" panose="02010609060101010101" pitchFamily="49" charset="-122"/>
                  </a:rPr>
                  <a:t>整除且被</a:t>
                </a:r>
                <a:r>
                  <a:rPr lang="en-US" altLang="zh-CN" sz="2000" b="1">
                    <a:solidFill>
                      <a:srgbClr val="002060"/>
                    </a:solidFill>
                    <a:latin typeface="楷体" panose="02010609060101010101" pitchFamily="49" charset="-122"/>
                    <a:ea typeface="楷体" panose="02010609060101010101" pitchFamily="49" charset="-122"/>
                  </a:rPr>
                  <a:t>4</a:t>
                </a:r>
                <a:r>
                  <a:rPr lang="zh-CN" altLang="en-US" sz="2000" b="1">
                    <a:solidFill>
                      <a:srgbClr val="002060"/>
                    </a:solidFill>
                    <a:latin typeface="楷体" panose="02010609060101010101" pitchFamily="49" charset="-122"/>
                    <a:ea typeface="楷体" panose="02010609060101010101" pitchFamily="49" charset="-122"/>
                  </a:rPr>
                  <a:t>整除，意味着，这个年份是闰年或者被</a:t>
                </a:r>
                <a:r>
                  <a:rPr lang="en-US" altLang="zh-CN" sz="2000" b="1">
                    <a:solidFill>
                      <a:srgbClr val="002060"/>
                    </a:solidFill>
                    <a:latin typeface="楷体" panose="02010609060101010101" pitchFamily="49" charset="-122"/>
                    <a:ea typeface="楷体" panose="02010609060101010101" pitchFamily="49" charset="-122"/>
                  </a:rPr>
                  <a:t>400</a:t>
                </a:r>
                <a:r>
                  <a:rPr lang="zh-CN" altLang="en-US" sz="2000" b="1">
                    <a:solidFill>
                      <a:srgbClr val="002060"/>
                    </a:solidFill>
                    <a:latin typeface="楷体" panose="02010609060101010101" pitchFamily="49" charset="-122"/>
                    <a:ea typeface="楷体" panose="02010609060101010101" pitchFamily="49" charset="-122"/>
                  </a:rPr>
                  <a:t>整除</a:t>
                </a:r>
                <a:endParaRPr lang="en-US" altLang="zh-CN" sz="2000">
                  <a:solidFill>
                    <a:srgbClr val="002060"/>
                  </a:solidFill>
                  <a:latin typeface="楷体" panose="02010609060101010101" pitchFamily="49" charset="-122"/>
                  <a:ea typeface="楷体" panose="02010609060101010101" pitchFamily="49" charset="-122"/>
                </a:endParaRPr>
              </a:p>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一个年份被</a:t>
                </a:r>
                <a:r>
                  <a:rPr lang="en-US" altLang="zh-CN" sz="2000" b="1">
                    <a:solidFill>
                      <a:srgbClr val="002060"/>
                    </a:solidFill>
                    <a:latin typeface="楷体" panose="02010609060101010101" pitchFamily="49" charset="-122"/>
                    <a:ea typeface="楷体" panose="02010609060101010101" pitchFamily="49" charset="-122"/>
                  </a:rPr>
                  <a:t>100</a:t>
                </a:r>
                <a:r>
                  <a:rPr lang="zh-CN" altLang="en-US" sz="2000" b="1">
                    <a:solidFill>
                      <a:srgbClr val="002060"/>
                    </a:solidFill>
                    <a:latin typeface="楷体" panose="02010609060101010101" pitchFamily="49" charset="-122"/>
                    <a:ea typeface="楷体" panose="02010609060101010101" pitchFamily="49" charset="-122"/>
                  </a:rPr>
                  <a:t>整除则被</a:t>
                </a:r>
                <a:r>
                  <a:rPr lang="en-US" altLang="zh-CN" sz="2000" b="1">
                    <a:solidFill>
                      <a:srgbClr val="002060"/>
                    </a:solidFill>
                    <a:latin typeface="楷体" panose="02010609060101010101" pitchFamily="49" charset="-122"/>
                    <a:ea typeface="楷体" panose="02010609060101010101" pitchFamily="49" charset="-122"/>
                  </a:rPr>
                  <a:t>4</a:t>
                </a:r>
                <a:r>
                  <a:rPr lang="zh-CN" altLang="en-US" sz="2000" b="1">
                    <a:solidFill>
                      <a:srgbClr val="002060"/>
                    </a:solidFill>
                    <a:latin typeface="楷体" panose="02010609060101010101" pitchFamily="49" charset="-122"/>
                    <a:ea typeface="楷体" panose="02010609060101010101" pitchFamily="49" charset="-122"/>
                  </a:rPr>
                  <a:t>整除</a:t>
                </a:r>
                <a:endParaRPr lang="en-US" altLang="zh-CN" sz="2000" b="1">
                  <a:solidFill>
                    <a:srgbClr val="002060"/>
                  </a:solidFill>
                  <a:latin typeface="楷体" panose="02010609060101010101" pitchFamily="49" charset="-122"/>
                  <a:ea typeface="楷体" panose="02010609060101010101" pitchFamily="49" charset="-122"/>
                </a:endParaRPr>
              </a:p>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一个年份被</a:t>
                </a:r>
                <a:r>
                  <a:rPr lang="en-US" altLang="zh-CN" sz="2000" b="1">
                    <a:solidFill>
                      <a:srgbClr val="002060"/>
                    </a:solidFill>
                    <a:latin typeface="楷体" panose="02010609060101010101" pitchFamily="49" charset="-122"/>
                    <a:ea typeface="楷体" panose="02010609060101010101" pitchFamily="49" charset="-122"/>
                  </a:rPr>
                  <a:t>400</a:t>
                </a:r>
                <a:r>
                  <a:rPr lang="zh-CN" altLang="en-US" sz="2000" b="1">
                    <a:solidFill>
                      <a:srgbClr val="002060"/>
                    </a:solidFill>
                    <a:latin typeface="楷体" panose="02010609060101010101" pitchFamily="49" charset="-122"/>
                    <a:ea typeface="楷体" panose="02010609060101010101" pitchFamily="49" charset="-122"/>
                  </a:rPr>
                  <a:t>整除则必定是闰年</a:t>
                </a:r>
                <a:endParaRPr lang="en-US" altLang="zh-CN" sz="2000" b="1">
                  <a:solidFill>
                    <a:srgbClr val="002060"/>
                  </a:solidFill>
                  <a:latin typeface="楷体" panose="02010609060101010101" pitchFamily="49" charset="-122"/>
                  <a:ea typeface="楷体" panose="02010609060101010101" pitchFamily="49" charset="-122"/>
                </a:endParaRPr>
              </a:p>
            </p:txBody>
          </p:sp>
          <p:sp>
            <p:nvSpPr>
              <p:cNvPr id="16" name="文本框 15">
                <a:extLst>
                  <a:ext uri="{FF2B5EF4-FFF2-40B4-BE49-F238E27FC236}">
                    <a16:creationId xmlns:a16="http://schemas.microsoft.com/office/drawing/2014/main" id="{02A1FB0F-151E-4C10-B752-DD5FB1C4EAE5}"/>
                  </a:ext>
                </a:extLst>
              </p:cNvPr>
              <p:cNvSpPr txBox="1"/>
              <p:nvPr/>
            </p:nvSpPr>
            <p:spPr>
              <a:xfrm>
                <a:off x="7764135" y="3728169"/>
                <a:ext cx="2955976" cy="707886"/>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000">
                    <a:solidFill>
                      <a:srgbClr val="002060"/>
                    </a:solidFill>
                    <a:latin typeface="楷体" panose="02010609060101010101" pitchFamily="49" charset="-122"/>
                    <a:ea typeface="楷体" panose="02010609060101010101" pitchFamily="49" charset="-122"/>
                  </a:rPr>
                  <a:t>一个年份被</a:t>
                </a:r>
                <a:r>
                  <a:rPr lang="en-US" altLang="zh-CN" sz="2000">
                    <a:solidFill>
                      <a:srgbClr val="002060"/>
                    </a:solidFill>
                    <a:latin typeface="楷体" panose="02010609060101010101" pitchFamily="49" charset="-122"/>
                    <a:ea typeface="楷体" panose="02010609060101010101" pitchFamily="49" charset="-122"/>
                  </a:rPr>
                  <a:t>100</a:t>
                </a:r>
                <a:r>
                  <a:rPr lang="zh-CN" altLang="en-US" sz="2000">
                    <a:solidFill>
                      <a:srgbClr val="002060"/>
                    </a:solidFill>
                    <a:latin typeface="楷体" panose="02010609060101010101" pitchFamily="49" charset="-122"/>
                    <a:ea typeface="楷体" panose="02010609060101010101" pitchFamily="49" charset="-122"/>
                  </a:rPr>
                  <a:t>整除，意味着，这个年份是闰年</a:t>
                </a:r>
                <a:endParaRPr lang="en-US" altLang="zh-CN" sz="2000">
                  <a:solidFill>
                    <a:srgbClr val="002060"/>
                  </a:solidFill>
                  <a:latin typeface="楷体" panose="02010609060101010101" pitchFamily="49" charset="-122"/>
                  <a:ea typeface="楷体" panose="02010609060101010101" pitchFamily="49" charset="-122"/>
                </a:endParaRPr>
              </a:p>
            </p:txBody>
          </p:sp>
          <p:sp>
            <p:nvSpPr>
              <p:cNvPr id="18" name="箭头: 右 17">
                <a:extLst>
                  <a:ext uri="{FF2B5EF4-FFF2-40B4-BE49-F238E27FC236}">
                    <a16:creationId xmlns:a16="http://schemas.microsoft.com/office/drawing/2014/main" id="{6C818EF9-9A91-43FF-BD42-F40EDF404CCB}"/>
                  </a:ext>
                </a:extLst>
              </p:cNvPr>
              <p:cNvSpPr/>
              <p:nvPr/>
            </p:nvSpPr>
            <p:spPr>
              <a:xfrm>
                <a:off x="5972638" y="4049263"/>
                <a:ext cx="1773751" cy="83672"/>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圆角 24">
              <a:extLst>
                <a:ext uri="{FF2B5EF4-FFF2-40B4-BE49-F238E27FC236}">
                  <a16:creationId xmlns:a16="http://schemas.microsoft.com/office/drawing/2014/main" id="{9C106461-52AC-4141-A8F7-163B0E1FFBEF}"/>
                </a:ext>
              </a:extLst>
            </p:cNvPr>
            <p:cNvSpPr/>
            <p:nvPr/>
          </p:nvSpPr>
          <p:spPr>
            <a:xfrm>
              <a:off x="743361" y="4238685"/>
              <a:ext cx="10581907" cy="187171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2E1FCA77-6DD8-4700-8C80-EC49830CB888}"/>
                </a:ext>
              </a:extLst>
            </p:cNvPr>
            <p:cNvSpPr txBox="1"/>
            <p:nvPr/>
          </p:nvSpPr>
          <p:spPr>
            <a:xfrm>
              <a:off x="6168574" y="4809632"/>
              <a:ext cx="1330810" cy="313350"/>
            </a:xfrm>
            <a:prstGeom prst="rect">
              <a:avLst/>
            </a:prstGeom>
            <a:solidFill>
              <a:schemeClr val="accent2">
                <a:lumMod val="20000"/>
                <a:lumOff val="80000"/>
              </a:schemeClr>
            </a:solidFill>
          </p:spPr>
          <p:txBody>
            <a:bodyPr wrap="square" tIns="0" bIns="36000" rtlCol="0">
              <a:spAutoFit/>
            </a:bodyPr>
            <a:lstStyle/>
            <a:p>
              <a:pPr algn="ctr"/>
              <a:r>
                <a:rPr lang="zh-CN" altLang="en-US">
                  <a:solidFill>
                    <a:srgbClr val="C00000"/>
                  </a:solidFill>
                  <a:latin typeface="黑体" panose="02010609060101010101" pitchFamily="49" charset="-122"/>
                  <a:ea typeface="黑体" panose="02010609060101010101" pitchFamily="49" charset="-122"/>
                </a:rPr>
                <a:t>能推出吗？</a:t>
              </a:r>
            </a:p>
          </p:txBody>
        </p:sp>
        <p:sp>
          <p:nvSpPr>
            <p:cNvPr id="29" name="文本框 28">
              <a:extLst>
                <a:ext uri="{FF2B5EF4-FFF2-40B4-BE49-F238E27FC236}">
                  <a16:creationId xmlns:a16="http://schemas.microsoft.com/office/drawing/2014/main" id="{41C3D244-47FE-4023-8494-D17BB0DD119F}"/>
                </a:ext>
              </a:extLst>
            </p:cNvPr>
            <p:cNvSpPr txBox="1"/>
            <p:nvPr/>
          </p:nvSpPr>
          <p:spPr>
            <a:xfrm>
              <a:off x="723426" y="4952182"/>
              <a:ext cx="712345" cy="369332"/>
            </a:xfrm>
            <a:prstGeom prst="rect">
              <a:avLst/>
            </a:prstGeom>
            <a:noFill/>
          </p:spPr>
          <p:txBody>
            <a:bodyPr wrap="square" rtlCol="0">
              <a:spAutoFit/>
            </a:bodyPr>
            <a:lstStyle/>
            <a:p>
              <a:pPr algn="ctr"/>
              <a:r>
                <a:rPr lang="zh-CN" altLang="en-US">
                  <a:solidFill>
                    <a:schemeClr val="accent2">
                      <a:lumMod val="50000"/>
                    </a:schemeClr>
                  </a:solidFill>
                </a:rPr>
                <a:t>前提</a:t>
              </a:r>
            </a:p>
          </p:txBody>
        </p:sp>
        <p:sp>
          <p:nvSpPr>
            <p:cNvPr id="31" name="文本框 30">
              <a:extLst>
                <a:ext uri="{FF2B5EF4-FFF2-40B4-BE49-F238E27FC236}">
                  <a16:creationId xmlns:a16="http://schemas.microsoft.com/office/drawing/2014/main" id="{74B02EFE-CE69-4D58-A0E6-BAFF87482E67}"/>
                </a:ext>
              </a:extLst>
            </p:cNvPr>
            <p:cNvSpPr txBox="1"/>
            <p:nvPr/>
          </p:nvSpPr>
          <p:spPr>
            <a:xfrm>
              <a:off x="10612923" y="5035854"/>
              <a:ext cx="712345" cy="369332"/>
            </a:xfrm>
            <a:prstGeom prst="rect">
              <a:avLst/>
            </a:prstGeom>
            <a:noFill/>
          </p:spPr>
          <p:txBody>
            <a:bodyPr wrap="square" rtlCol="0">
              <a:spAutoFit/>
            </a:bodyPr>
            <a:lstStyle/>
            <a:p>
              <a:pPr algn="ctr"/>
              <a:r>
                <a:rPr lang="zh-CN" altLang="en-US">
                  <a:solidFill>
                    <a:schemeClr val="accent2">
                      <a:lumMod val="50000"/>
                    </a:schemeClr>
                  </a:solidFill>
                </a:rPr>
                <a:t>结论</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3877B111-2002-42DF-A08E-80549238A879}"/>
                    </a:ext>
                  </a:extLst>
                </p:cNvPr>
                <p:cNvSpPr txBox="1"/>
                <p:nvPr/>
              </p:nvSpPr>
              <p:spPr>
                <a:xfrm>
                  <a:off x="5956855" y="5551373"/>
                  <a:ext cx="4162966" cy="307777"/>
                </a:xfrm>
                <a:prstGeom prst="rect">
                  <a:avLst/>
                </a:prstGeom>
                <a:solidFill>
                  <a:schemeClr val="accent1">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𝒑</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𝒒</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𝒔</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𝒓</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𝒒</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𝒑</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𝒓</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𝒔</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𝒒</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𝒔</m:t>
                        </m:r>
                      </m:oMath>
                    </m:oMathPara>
                  </a14:m>
                  <a:endParaRPr lang="zh-CN" altLang="en-US" sz="20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3877B111-2002-42DF-A08E-80549238A879}"/>
                    </a:ext>
                  </a:extLst>
                </p:cNvPr>
                <p:cNvSpPr txBox="1">
                  <a:spLocks noRot="1" noChangeAspect="1" noMove="1" noResize="1" noEditPoints="1" noAdjustHandles="1" noChangeArrowheads="1" noChangeShapeType="1" noTextEdit="1"/>
                </p:cNvSpPr>
                <p:nvPr/>
              </p:nvSpPr>
              <p:spPr>
                <a:xfrm>
                  <a:off x="5956855" y="5551373"/>
                  <a:ext cx="4162966" cy="307777"/>
                </a:xfrm>
                <a:prstGeom prst="rect">
                  <a:avLst/>
                </a:prstGeom>
                <a:blipFill>
                  <a:blip r:embed="rId5"/>
                  <a:stretch>
                    <a:fillRect l="-439" b="-26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2527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推理的有效性</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推理的有效性</a:t>
            </a:r>
          </a:p>
        </p:txBody>
      </p:sp>
      <p:sp>
        <p:nvSpPr>
          <p:cNvPr id="11" name="矩形: 圆角 10">
            <a:extLst>
              <a:ext uri="{FF2B5EF4-FFF2-40B4-BE49-F238E27FC236}">
                <a16:creationId xmlns:a16="http://schemas.microsoft.com/office/drawing/2014/main" id="{2C00866D-32AA-4C4B-80F6-3424C7D82AE2}"/>
              </a:ext>
            </a:extLst>
          </p:cNvPr>
          <p:cNvSpPr/>
          <p:nvPr/>
        </p:nvSpPr>
        <p:spPr>
          <a:xfrm>
            <a:off x="554239" y="1121866"/>
            <a:ext cx="313625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什么是推理的有效性？</a:t>
            </a:r>
            <a:endParaRPr lang="zh-CN" altLang="en-US" sz="2400" b="1" dirty="0">
              <a:solidFill>
                <a:schemeClr val="accent2">
                  <a:lumMod val="50000"/>
                </a:schemeClr>
              </a:solidFill>
            </a:endParaRPr>
          </a:p>
        </p:txBody>
      </p:sp>
      <p:sp>
        <p:nvSpPr>
          <p:cNvPr id="2" name="文本框 1">
            <a:extLst>
              <a:ext uri="{FF2B5EF4-FFF2-40B4-BE49-F238E27FC236}">
                <a16:creationId xmlns:a16="http://schemas.microsoft.com/office/drawing/2014/main" id="{63819F21-361C-42F7-8DB4-EE57645A083B}"/>
              </a:ext>
            </a:extLst>
          </p:cNvPr>
          <p:cNvSpPr txBox="1"/>
          <p:nvPr/>
        </p:nvSpPr>
        <p:spPr>
          <a:xfrm>
            <a:off x="6095999" y="971690"/>
            <a:ext cx="4468939" cy="759632"/>
          </a:xfrm>
          <a:prstGeom prst="rect">
            <a:avLst/>
          </a:prstGeom>
          <a:solidFill>
            <a:schemeClr val="accent4">
              <a:lumMod val="20000"/>
              <a:lumOff val="80000"/>
              <a:alpha val="50000"/>
            </a:schemeClr>
          </a:solidFill>
          <a:ln>
            <a:solidFill>
              <a:schemeClr val="accent1">
                <a:shade val="50000"/>
              </a:schemeClr>
            </a:solidFill>
          </a:ln>
        </p:spPr>
        <p:txBody>
          <a:bodyPr wrap="square" rtlCol="0">
            <a:spAutoFit/>
          </a:bodyPr>
          <a:lstStyle/>
          <a:p>
            <a:pPr>
              <a:lnSpc>
                <a:spcPts val="2800"/>
              </a:lnSpc>
            </a:pPr>
            <a:r>
              <a:rPr lang="zh-CN" altLang="en-US" b="1">
                <a:solidFill>
                  <a:schemeClr val="accent2">
                    <a:lumMod val="50000"/>
                  </a:schemeClr>
                </a:solidFill>
                <a:latin typeface="楷体" panose="02010609060101010101" pitchFamily="49" charset="-122"/>
                <a:ea typeface="楷体" panose="02010609060101010101" pitchFamily="49" charset="-122"/>
              </a:rPr>
              <a:t>研究推理的重要原因之一是要分析哪些推理是有效的，使人们思考问题更为严谨！</a:t>
            </a:r>
          </a:p>
        </p:txBody>
      </p:sp>
      <p:sp>
        <p:nvSpPr>
          <p:cNvPr id="3" name="文本框 2">
            <a:extLst>
              <a:ext uri="{FF2B5EF4-FFF2-40B4-BE49-F238E27FC236}">
                <a16:creationId xmlns:a16="http://schemas.microsoft.com/office/drawing/2014/main" id="{9FFAEDA9-ED9E-4B96-AF4E-59CC2EAE7584}"/>
              </a:ext>
            </a:extLst>
          </p:cNvPr>
          <p:cNvSpPr txBox="1"/>
          <p:nvPr/>
        </p:nvSpPr>
        <p:spPr>
          <a:xfrm>
            <a:off x="1547846" y="2126497"/>
            <a:ext cx="9096299" cy="984885"/>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zh-CN" altLang="en-US" sz="2400" b="1" dirty="0">
                <a:solidFill>
                  <a:srgbClr val="002060"/>
                </a:solidFill>
              </a:rPr>
              <a:t>直观含义</a:t>
            </a:r>
            <a:endParaRPr lang="en-US" altLang="zh-CN" sz="2400" b="1" dirty="0">
              <a:solidFill>
                <a:srgbClr val="002060"/>
              </a:solidFill>
            </a:endParaRPr>
          </a:p>
          <a:p>
            <a:pPr>
              <a:spcBef>
                <a:spcPts val="600"/>
              </a:spcBef>
              <a:spcAft>
                <a:spcPts val="600"/>
              </a:spcAft>
            </a:pPr>
            <a:r>
              <a:rPr lang="zh-CN" altLang="en-US" sz="2400" b="1" dirty="0">
                <a:solidFill>
                  <a:srgbClr val="C00000"/>
                </a:solidFill>
                <a:latin typeface="黑体" panose="02010609060101010101" pitchFamily="49" charset="-122"/>
                <a:ea typeface="黑体" panose="02010609060101010101" pitchFamily="49" charset="-122"/>
              </a:rPr>
              <a:t>有效的推理</a:t>
            </a:r>
            <a:r>
              <a:rPr lang="zh-CN" altLang="en-US" sz="2400" b="1" dirty="0">
                <a:solidFill>
                  <a:schemeClr val="accent6">
                    <a:lumMod val="50000"/>
                  </a:schemeClr>
                </a:solidFill>
                <a:latin typeface="楷体" panose="02010609060101010101" pitchFamily="49" charset="-122"/>
                <a:ea typeface="楷体" panose="02010609060101010101" pitchFamily="49" charset="-122"/>
              </a:rPr>
              <a:t>是保真的推理，当所有前提为真时，得到的结论也为真</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3E31CFB-77DE-439D-832F-50D85ED44C5D}"/>
                  </a:ext>
                </a:extLst>
              </p:cNvPr>
              <p:cNvSpPr txBox="1"/>
              <p:nvPr/>
            </p:nvSpPr>
            <p:spPr>
              <a:xfrm>
                <a:off x="682783" y="3506557"/>
                <a:ext cx="10826423" cy="984885"/>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语义角度的定义</a:t>
                </a:r>
                <a:endParaRPr lang="en-US" altLang="zh-CN" sz="2400" b="1">
                  <a:solidFill>
                    <a:srgbClr val="002060"/>
                  </a:solidFill>
                </a:endParaRPr>
              </a:p>
              <a:p>
                <a:pPr>
                  <a:spcBef>
                    <a:spcPts val="600"/>
                  </a:spcBef>
                  <a:spcAft>
                    <a:spcPts val="600"/>
                  </a:spcAft>
                </a:pPr>
                <a:r>
                  <a:rPr lang="zh-CN" altLang="en-US" sz="2400" b="1">
                    <a:solidFill>
                      <a:schemeClr val="accent6">
                        <a:lumMod val="50000"/>
                      </a:schemeClr>
                    </a:solidFill>
                    <a:latin typeface="楷体" panose="02010609060101010101" pitchFamily="49" charset="-122"/>
                    <a:ea typeface="楷体" panose="02010609060101010101" pitchFamily="49" charset="-122"/>
                  </a:rPr>
                  <a:t>称推理</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 </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𝟐</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 ⋯, </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𝑩</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是</a:t>
                </a:r>
                <a:r>
                  <a:rPr lang="zh-CN" altLang="en-US" sz="2400" b="1">
                    <a:solidFill>
                      <a:srgbClr val="C00000"/>
                    </a:solidFill>
                    <a:latin typeface="黑体" panose="02010609060101010101" pitchFamily="49" charset="-122"/>
                    <a:ea typeface="黑体" panose="02010609060101010101" pitchFamily="49" charset="-122"/>
                  </a:rPr>
                  <a:t>有效的推理</a:t>
                </a:r>
                <a:r>
                  <a:rPr lang="zh-CN" altLang="en-US" sz="2400" b="1">
                    <a:solidFill>
                      <a:schemeClr val="accent6">
                        <a:lumMod val="50000"/>
                      </a:schemeClr>
                    </a:solidFill>
                    <a:latin typeface="楷体" panose="02010609060101010101" pitchFamily="49" charset="-122"/>
                    <a:ea typeface="楷体" panose="02010609060101010101" pitchFamily="49" charset="-122"/>
                  </a:rPr>
                  <a:t>，如果</a:t>
                </a:r>
                <a14:m>
                  <m:oMath xmlns:m="http://schemas.openxmlformats.org/officeDocument/2006/math">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𝟐</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𝒏</m:t>
                            </m:r>
                          </m:sub>
                        </m:sSub>
                      </m:e>
                    </m:d>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𝑩</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12" name="文本框 11">
                <a:extLst>
                  <a:ext uri="{FF2B5EF4-FFF2-40B4-BE49-F238E27FC236}">
                    <a16:creationId xmlns:a16="http://schemas.microsoft.com/office/drawing/2014/main" id="{73E31CFB-77DE-439D-832F-50D85ED44C5D}"/>
                  </a:ext>
                </a:extLst>
              </p:cNvPr>
              <p:cNvSpPr txBox="1">
                <a:spLocks noRot="1" noChangeAspect="1" noMove="1" noResize="1" noEditPoints="1" noAdjustHandles="1" noChangeArrowheads="1" noChangeShapeType="1" noTextEdit="1"/>
              </p:cNvSpPr>
              <p:nvPr/>
            </p:nvSpPr>
            <p:spPr>
              <a:xfrm>
                <a:off x="682783" y="3506557"/>
                <a:ext cx="10826423" cy="984885"/>
              </a:xfrm>
              <a:prstGeom prst="rect">
                <a:avLst/>
              </a:prstGeom>
              <a:blipFill>
                <a:blip r:embed="rId2"/>
                <a:stretch>
                  <a:fillRect l="-845" t="-4321"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68D9CCB-F38A-424D-9CEC-04306E55E0DB}"/>
                  </a:ext>
                </a:extLst>
              </p:cNvPr>
              <p:cNvSpPr txBox="1"/>
              <p:nvPr/>
            </p:nvSpPr>
            <p:spPr>
              <a:xfrm>
                <a:off x="1046374" y="4901425"/>
                <a:ext cx="10099240" cy="98488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002060"/>
                    </a:solidFill>
                  </a:rPr>
                  <a:t>形式推理系统角度的定义</a:t>
                </a:r>
                <a:endParaRPr lang="en-US" altLang="zh-CN" sz="2400" b="1">
                  <a:solidFill>
                    <a:srgbClr val="002060"/>
                  </a:solidFill>
                </a:endParaRPr>
              </a:p>
              <a:p>
                <a:pPr>
                  <a:spcBef>
                    <a:spcPts val="600"/>
                  </a:spcBef>
                  <a:spcAft>
                    <a:spcPts val="600"/>
                  </a:spcAft>
                </a:pPr>
                <a:r>
                  <a:rPr lang="zh-CN" altLang="en-US" sz="2400" b="1">
                    <a:solidFill>
                      <a:schemeClr val="accent6">
                        <a:lumMod val="50000"/>
                      </a:schemeClr>
                    </a:solidFill>
                    <a:latin typeface="楷体" panose="02010609060101010101" pitchFamily="49" charset="-122"/>
                    <a:ea typeface="楷体" panose="02010609060101010101" pitchFamily="49" charset="-122"/>
                  </a:rPr>
                  <a:t>称推理</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 </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𝟐</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 ⋯, </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𝑩</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是</a:t>
                </a:r>
                <a:r>
                  <a:rPr lang="zh-CN" altLang="en-US" sz="2400" b="1">
                    <a:solidFill>
                      <a:srgbClr val="C00000"/>
                    </a:solidFill>
                    <a:latin typeface="黑体" panose="02010609060101010101" pitchFamily="49" charset="-122"/>
                    <a:ea typeface="黑体" panose="02010609060101010101" pitchFamily="49" charset="-122"/>
                  </a:rPr>
                  <a:t>有效的推理</a:t>
                </a:r>
                <a:r>
                  <a:rPr lang="zh-CN" altLang="en-US" sz="2400" b="1">
                    <a:solidFill>
                      <a:schemeClr val="accent6">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zh-CN" altLang="en-US" sz="2400" b="1" i="1" smtClean="0">
                        <a:solidFill>
                          <a:schemeClr val="accent6">
                            <a:lumMod val="50000"/>
                          </a:schemeClr>
                        </a:solidFill>
                        <a:latin typeface="Cambria Math" panose="02040503050406030204" pitchFamily="18" charset="0"/>
                        <a:ea typeface="楷体" panose="02010609060101010101" pitchFamily="49" charset="-122"/>
                      </a:rPr>
                      <m:t>在</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形式推理系统中存在</a:t>
                </a:r>
                <a:r>
                  <a:rPr lang="zh-CN" altLang="en-US" sz="2400" b="1">
                    <a:solidFill>
                      <a:srgbClr val="C00000"/>
                    </a:solidFill>
                    <a:latin typeface="黑体" panose="02010609060101010101" pitchFamily="49" charset="-122"/>
                    <a:ea typeface="黑体" panose="02010609060101010101" pitchFamily="49" charset="-122"/>
                  </a:rPr>
                  <a:t>论证</a:t>
                </a:r>
              </a:p>
            </p:txBody>
          </p:sp>
        </mc:Choice>
        <mc:Fallback xmlns="">
          <p:sp>
            <p:nvSpPr>
              <p:cNvPr id="13" name="文本框 12">
                <a:extLst>
                  <a:ext uri="{FF2B5EF4-FFF2-40B4-BE49-F238E27FC236}">
                    <a16:creationId xmlns:a16="http://schemas.microsoft.com/office/drawing/2014/main" id="{D68D9CCB-F38A-424D-9CEC-04306E55E0DB}"/>
                  </a:ext>
                </a:extLst>
              </p:cNvPr>
              <p:cNvSpPr txBox="1">
                <a:spLocks noRot="1" noChangeAspect="1" noMove="1" noResize="1" noEditPoints="1" noAdjustHandles="1" noChangeArrowheads="1" noChangeShapeType="1" noTextEdit="1"/>
              </p:cNvSpPr>
              <p:nvPr/>
            </p:nvSpPr>
            <p:spPr>
              <a:xfrm>
                <a:off x="1046374" y="4901425"/>
                <a:ext cx="10099240" cy="984885"/>
              </a:xfrm>
              <a:prstGeom prst="rect">
                <a:avLst/>
              </a:prstGeom>
              <a:blipFill>
                <a:blip r:embed="rId3"/>
                <a:stretch>
                  <a:fillRect l="-966" t="-4321"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149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推理的有效性</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推理的有效性与推理结论是否真</a:t>
            </a:r>
          </a:p>
        </p:txBody>
      </p:sp>
      <p:sp>
        <p:nvSpPr>
          <p:cNvPr id="4" name="文本框 3">
            <a:extLst>
              <a:ext uri="{FF2B5EF4-FFF2-40B4-BE49-F238E27FC236}">
                <a16:creationId xmlns:a16="http://schemas.microsoft.com/office/drawing/2014/main" id="{86FA058E-FA8C-4DA6-B2EA-38D390AF15C2}"/>
              </a:ext>
            </a:extLst>
          </p:cNvPr>
          <p:cNvSpPr txBox="1"/>
          <p:nvPr/>
        </p:nvSpPr>
        <p:spPr>
          <a:xfrm>
            <a:off x="905627" y="1319387"/>
            <a:ext cx="10380743" cy="1600438"/>
          </a:xfrm>
          <a:prstGeom prst="rect">
            <a:avLst/>
          </a:prstGeom>
          <a:solidFill>
            <a:schemeClr val="accent4">
              <a:lumMod val="20000"/>
              <a:lumOff val="80000"/>
              <a:alpha val="50000"/>
            </a:schemeClr>
          </a:solidFill>
        </p:spPr>
        <p:txBody>
          <a:bodyPr wrap="square" rtlCol="0">
            <a:spAutoFit/>
          </a:bodyPr>
          <a:lstStyle/>
          <a:p>
            <a:pPr marL="342900" indent="-342900">
              <a:spcBef>
                <a:spcPts val="600"/>
              </a:spcBef>
              <a:spcAft>
                <a:spcPts val="12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推理的有效性并不保证结论真，有效的推理没要求所有的前提都必须为真</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12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有效推理的保真是针对从前提得到结论这个过程，从真前提必得到真结论</a:t>
            </a:r>
            <a:endParaRPr lang="en-US" altLang="zh-CN" sz="2400" b="1">
              <a:solidFill>
                <a:srgbClr val="002060"/>
              </a:solidFill>
              <a:latin typeface="楷体" panose="02010609060101010101" pitchFamily="49" charset="-122"/>
              <a:ea typeface="楷体" panose="02010609060101010101" pitchFamily="49" charset="-122"/>
            </a:endParaRPr>
          </a:p>
          <a:p>
            <a:pPr marL="800100" lvl="1" indent="-342900">
              <a:spcBef>
                <a:spcPts val="600"/>
              </a:spcBef>
              <a:spcAft>
                <a:spcPts val="12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但前提和结论本身是否为真是另外一回事，与推理是否有效没有关系</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FE29159-271B-4753-9348-B406962B2129}"/>
                  </a:ext>
                </a:extLst>
              </p:cNvPr>
              <p:cNvSpPr txBox="1"/>
              <p:nvPr/>
            </p:nvSpPr>
            <p:spPr>
              <a:xfrm>
                <a:off x="331114" y="3303004"/>
                <a:ext cx="8400640" cy="2682529"/>
              </a:xfrm>
              <a:prstGeom prst="rect">
                <a:avLst/>
              </a:prstGeom>
              <a:solidFill>
                <a:schemeClr val="accent6">
                  <a:lumMod val="20000"/>
                  <a:lumOff val="80000"/>
                  <a:alpha val="50000"/>
                </a:schemeClr>
              </a:solidFill>
            </p:spPr>
            <p:txBody>
              <a:bodyPr wrap="square" rtlCol="0">
                <a:spAutoFit/>
              </a:bodyPr>
              <a:lstStyle/>
              <a:p>
                <a:pPr>
                  <a:lnSpc>
                    <a:spcPts val="3000"/>
                  </a:lnSpc>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从前提“</a:t>
                </a:r>
                <a:r>
                  <a:rPr lang="zh-CN" altLang="en-US" sz="2000" b="1" dirty="0">
                    <a:solidFill>
                      <a:srgbClr val="002060"/>
                    </a:solidFill>
                    <a:latin typeface="Arial" panose="020B0604020202020204" pitchFamily="34" charset="0"/>
                    <a:ea typeface="楷体" panose="02010609060101010101" pitchFamily="49" charset="-122"/>
                    <a:cs typeface="Arial" panose="020B0604020202020204" pitchFamily="34" charset="0"/>
                  </a:rPr>
                  <a:t>如果</a:t>
                </a:r>
                <a:r>
                  <a:rPr lang="en-US" altLang="zh-CN" sz="2000" b="1" dirty="0">
                    <a:solidFill>
                      <a:srgbClr val="002060"/>
                    </a:solidFill>
                    <a:latin typeface="Arial" panose="020B0604020202020204" pitchFamily="34" charset="0"/>
                    <a:ea typeface="楷体" panose="02010609060101010101" pitchFamily="49" charset="-122"/>
                    <a:cs typeface="Arial" panose="020B0604020202020204" pitchFamily="34" charset="0"/>
                  </a:rPr>
                  <a:t>1900</a:t>
                </a:r>
                <a:r>
                  <a:rPr lang="zh-CN" altLang="en-US" sz="2000" b="1" dirty="0">
                    <a:solidFill>
                      <a:srgbClr val="002060"/>
                    </a:solidFill>
                    <a:latin typeface="Arial" panose="020B0604020202020204" pitchFamily="34" charset="0"/>
                    <a:ea typeface="楷体" panose="02010609060101010101" pitchFamily="49" charset="-122"/>
                    <a:cs typeface="Arial" panose="020B0604020202020204" pitchFamily="34" charset="0"/>
                  </a:rPr>
                  <a:t>年是</a:t>
                </a:r>
                <a:r>
                  <a:rPr lang="en-US" altLang="zh-CN" sz="2000" b="1" dirty="0">
                    <a:solidFill>
                      <a:srgbClr val="002060"/>
                    </a:solidFill>
                    <a:latin typeface="Arial" panose="020B0604020202020204" pitchFamily="34" charset="0"/>
                    <a:ea typeface="楷体" panose="02010609060101010101" pitchFamily="49" charset="-122"/>
                    <a:cs typeface="Arial" panose="020B0604020202020204" pitchFamily="34" charset="0"/>
                  </a:rPr>
                  <a:t>4</a:t>
                </a:r>
                <a:r>
                  <a:rPr lang="zh-CN" altLang="en-US" sz="2000" b="1" dirty="0">
                    <a:solidFill>
                      <a:srgbClr val="002060"/>
                    </a:solidFill>
                    <a:latin typeface="Arial" panose="020B0604020202020204" pitchFamily="34" charset="0"/>
                    <a:ea typeface="楷体" panose="02010609060101010101" pitchFamily="49" charset="-122"/>
                    <a:cs typeface="Arial" panose="020B0604020202020204" pitchFamily="34" charset="0"/>
                  </a:rPr>
                  <a:t>的倍数则</a:t>
                </a:r>
                <a:r>
                  <a:rPr lang="en-US" altLang="zh-CN" sz="2000" b="1" dirty="0">
                    <a:solidFill>
                      <a:srgbClr val="002060"/>
                    </a:solidFill>
                    <a:latin typeface="Arial" panose="020B0604020202020204" pitchFamily="34" charset="0"/>
                    <a:ea typeface="楷体" panose="02010609060101010101" pitchFamily="49" charset="-122"/>
                    <a:cs typeface="Arial" panose="020B0604020202020204" pitchFamily="34" charset="0"/>
                  </a:rPr>
                  <a:t>1900</a:t>
                </a:r>
                <a:r>
                  <a:rPr lang="zh-CN" altLang="en-US" sz="2000" b="1" dirty="0">
                    <a:solidFill>
                      <a:srgbClr val="002060"/>
                    </a:solidFill>
                    <a:latin typeface="Arial" panose="020B0604020202020204" pitchFamily="34" charset="0"/>
                    <a:ea typeface="楷体" panose="02010609060101010101" pitchFamily="49" charset="-122"/>
                    <a:cs typeface="Arial" panose="020B0604020202020204" pitchFamily="34" charset="0"/>
                  </a:rPr>
                  <a:t>年是闰年”和“</a:t>
                </a:r>
                <a:r>
                  <a:rPr lang="en-US" altLang="zh-CN" sz="2000" b="1" dirty="0">
                    <a:solidFill>
                      <a:srgbClr val="002060"/>
                    </a:solidFill>
                    <a:latin typeface="Arial" panose="020B0604020202020204" pitchFamily="34" charset="0"/>
                    <a:ea typeface="楷体" panose="02010609060101010101" pitchFamily="49" charset="-122"/>
                    <a:cs typeface="Arial" panose="020B0604020202020204" pitchFamily="34" charset="0"/>
                  </a:rPr>
                  <a:t>1900</a:t>
                </a:r>
                <a:r>
                  <a:rPr lang="zh-CN" altLang="en-US" sz="2000" b="1" dirty="0">
                    <a:solidFill>
                      <a:srgbClr val="002060"/>
                    </a:solidFill>
                    <a:latin typeface="Arial" panose="020B0604020202020204" pitchFamily="34" charset="0"/>
                    <a:ea typeface="楷体" panose="02010609060101010101" pitchFamily="49" charset="-122"/>
                    <a:cs typeface="Arial" panose="020B0604020202020204" pitchFamily="34" charset="0"/>
                  </a:rPr>
                  <a:t>年是</a:t>
                </a:r>
                <a:r>
                  <a:rPr lang="en-US" altLang="zh-CN" sz="2000" b="1" dirty="0">
                    <a:solidFill>
                      <a:srgbClr val="002060"/>
                    </a:solidFill>
                    <a:latin typeface="Arial" panose="020B0604020202020204" pitchFamily="34" charset="0"/>
                    <a:ea typeface="楷体" panose="02010609060101010101" pitchFamily="49" charset="-122"/>
                    <a:cs typeface="Arial" panose="020B0604020202020204" pitchFamily="34" charset="0"/>
                  </a:rPr>
                  <a:t>4</a:t>
                </a:r>
                <a:r>
                  <a:rPr lang="zh-CN" altLang="en-US" sz="2000" b="1" dirty="0">
                    <a:solidFill>
                      <a:srgbClr val="002060"/>
                    </a:solidFill>
                    <a:latin typeface="Arial" panose="020B0604020202020204" pitchFamily="34" charset="0"/>
                    <a:ea typeface="楷体" panose="02010609060101010101" pitchFamily="49" charset="-122"/>
                    <a:cs typeface="Arial" panose="020B0604020202020204" pitchFamily="34" charset="0"/>
                  </a:rPr>
                  <a:t>的倍数”推出结论“</a:t>
                </a:r>
                <a:r>
                  <a:rPr lang="en-US" altLang="zh-CN" sz="2000" b="1" dirty="0">
                    <a:solidFill>
                      <a:srgbClr val="002060"/>
                    </a:solidFill>
                    <a:latin typeface="Arial" panose="020B0604020202020204" pitchFamily="34" charset="0"/>
                    <a:ea typeface="楷体" panose="02010609060101010101" pitchFamily="49" charset="-122"/>
                    <a:cs typeface="Arial" panose="020B0604020202020204" pitchFamily="34" charset="0"/>
                  </a:rPr>
                  <a:t>1900</a:t>
                </a:r>
                <a:r>
                  <a:rPr lang="zh-CN" altLang="en-US" sz="2000" b="1" dirty="0">
                    <a:solidFill>
                      <a:srgbClr val="002060"/>
                    </a:solidFill>
                    <a:latin typeface="Arial" panose="020B0604020202020204" pitchFamily="34" charset="0"/>
                    <a:ea typeface="楷体" panose="02010609060101010101" pitchFamily="49" charset="-122"/>
                    <a:cs typeface="Arial" panose="020B0604020202020204" pitchFamily="34" charset="0"/>
                  </a:rPr>
                  <a:t>年是闰年”的</a:t>
                </a:r>
                <a:r>
                  <a:rPr lang="zh-CN" altLang="en-US" sz="2000" b="1" dirty="0">
                    <a:solidFill>
                      <a:srgbClr val="C00000"/>
                    </a:solidFill>
                    <a:latin typeface="黑体" panose="02010609060101010101" pitchFamily="49" charset="-122"/>
                    <a:ea typeface="黑体" panose="02010609060101010101" pitchFamily="49" charset="-122"/>
                    <a:cs typeface="Arial" panose="020B0604020202020204" pitchFamily="34" charset="0"/>
                  </a:rPr>
                  <a:t>推理是有效的</a:t>
                </a:r>
                <a:endParaRPr lang="en-US" altLang="zh-CN" sz="2000" b="1" dirty="0">
                  <a:solidFill>
                    <a:srgbClr val="C00000"/>
                  </a:solidFill>
                  <a:latin typeface="黑体" panose="02010609060101010101" pitchFamily="49" charset="-122"/>
                  <a:ea typeface="黑体" panose="02010609060101010101" pitchFamily="49" charset="-122"/>
                  <a:cs typeface="Arial" panose="020B0604020202020204" pitchFamily="34" charset="0"/>
                </a:endParaRPr>
              </a:p>
              <a:p>
                <a:pPr marL="342900"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使用命题变量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𝒑</m:t>
                    </m:r>
                  </m:oMath>
                </a14:m>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表示“</a:t>
                </a:r>
                <a:r>
                  <a:rPr lang="en-US" altLang="zh-CN"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1900</a:t>
                </a:r>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年是</a:t>
                </a:r>
                <a:r>
                  <a:rPr lang="en-US" altLang="zh-CN"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4</a:t>
                </a:r>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的倍数”，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𝒒</m:t>
                    </m:r>
                  </m:oMath>
                </a14:m>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表示“</a:t>
                </a:r>
                <a:r>
                  <a:rPr lang="en-US" altLang="zh-CN"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1900</a:t>
                </a:r>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年是闰年</a:t>
                </a:r>
                <a:r>
                  <a:rPr lang="zh-CN" altLang="en-US" sz="2000" b="1" dirty="0">
                    <a:solidFill>
                      <a:schemeClr val="accent6">
                        <a:lumMod val="50000"/>
                      </a:schemeClr>
                    </a:solidFill>
                    <a:latin typeface="宋体" panose="02010600030101010101" pitchFamily="2" charset="-122"/>
                    <a:ea typeface="宋体" panose="02010600030101010101" pitchFamily="2" charset="-122"/>
                  </a:rPr>
                  <a:t>”</a:t>
                </a:r>
              </a:p>
              <a:p>
                <a:pPr marL="342900"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前提可用命题逻辑公式</a:t>
                </a:r>
                <a14:m>
                  <m:oMath xmlns:m="http://schemas.openxmlformats.org/officeDocument/2006/math">
                    <m:r>
                      <a:rPr lang="en-US" altLang="zh-CN" sz="2000" b="1" i="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𝒑</m:t>
                    </m:r>
                    <m:r>
                      <a:rPr lang="en-US" altLang="zh-CN" sz="2000" b="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m:t>
                    </m:r>
                    <m:r>
                      <a:rPr lang="en-US" altLang="zh-CN" sz="2000" b="1" i="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𝒒</m:t>
                    </m:r>
                  </m:oMath>
                </a14:m>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和</a:t>
                </a:r>
                <a14:m>
                  <m:oMath xmlns:m="http://schemas.openxmlformats.org/officeDocument/2006/math">
                    <m:r>
                      <a:rPr lang="en-US" altLang="zh-CN" sz="2000" b="1" i="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𝒑</m:t>
                    </m:r>
                  </m:oMath>
                </a14:m>
                <a:r>
                  <a:rPr lang="zh-CN" altLang="en-US"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表示，结论是命题逻辑公式</a:t>
                </a:r>
                <a14:m>
                  <m:oMath xmlns:m="http://schemas.openxmlformats.org/officeDocument/2006/math">
                    <m:r>
                      <a:rPr lang="en-US" altLang="zh-CN" sz="2000" b="1" i="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𝒒</m:t>
                    </m:r>
                  </m:oMath>
                </a14:m>
                <a:endParaRPr lang="en-US" altLang="zh-CN" sz="20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800100" lvl="1" indent="-342900">
                  <a:spcBef>
                    <a:spcPts val="600"/>
                  </a:spcBef>
                  <a:spcAft>
                    <a:spcPts val="600"/>
                  </a:spcAft>
                  <a:buFont typeface="Arial" panose="020B0604020202020204" pitchFamily="34" charset="0"/>
                  <a:buChar char="•"/>
                </a:pPr>
                <a:r>
                  <a:rPr lang="zh-CN" altLang="en-US" b="1" dirty="0">
                    <a:solidFill>
                      <a:schemeClr val="accent2">
                        <a:lumMod val="50000"/>
                      </a:schemeClr>
                    </a:solidFill>
                    <a:latin typeface="楷体" panose="02010609060101010101" pitchFamily="49" charset="-122"/>
                    <a:ea typeface="楷体" panose="02010609060101010101" pitchFamily="49" charset="-122"/>
                  </a:rPr>
                  <a:t>整个推理可记为</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𝒑</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𝒒</m:t>
                    </m:r>
                    <m:r>
                      <a:rPr lang="en-US" altLang="zh-CN" b="1" i="1">
                        <a:solidFill>
                          <a:schemeClr val="accent2">
                            <a:lumMod val="50000"/>
                          </a:schemeClr>
                        </a:solidFill>
                        <a:latin typeface="Cambria Math" panose="02040503050406030204" pitchFamily="18" charset="0"/>
                        <a:ea typeface="楷体" panose="02010609060101010101" pitchFamily="49" charset="-122"/>
                      </a:rPr>
                      <m:t>, </m:t>
                    </m:r>
                    <m:r>
                      <a:rPr lang="en-US" altLang="zh-CN" b="1" i="1">
                        <a:solidFill>
                          <a:schemeClr val="accent2">
                            <a:lumMod val="50000"/>
                          </a:schemeClr>
                        </a:solidFill>
                        <a:latin typeface="Cambria Math" panose="02040503050406030204" pitchFamily="18" charset="0"/>
                        <a:ea typeface="楷体" panose="02010609060101010101" pitchFamily="49" charset="-122"/>
                      </a:rPr>
                      <m:t>𝒑</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𝒒</m:t>
                    </m:r>
                  </m:oMath>
                </a14:m>
                <a:endParaRPr lang="en-US" altLang="zh-CN" b="1" dirty="0">
                  <a:solidFill>
                    <a:schemeClr val="accent2">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b="1" dirty="0">
                    <a:solidFill>
                      <a:schemeClr val="accent2">
                        <a:lumMod val="50000"/>
                      </a:schemeClr>
                    </a:solidFill>
                    <a:latin typeface="楷体" panose="02010609060101010101" pitchFamily="49" charset="-122"/>
                    <a:ea typeface="楷体" panose="02010609060101010101" pitchFamily="49" charset="-122"/>
                  </a:rPr>
                  <a:t>可用</a:t>
                </a:r>
                <a:r>
                  <a:rPr lang="zh-CN" altLang="en-US" b="1" dirty="0">
                    <a:solidFill>
                      <a:srgbClr val="C00000"/>
                    </a:solidFill>
                    <a:latin typeface="黑体" panose="02010609060101010101" pitchFamily="49" charset="-122"/>
                    <a:ea typeface="黑体" panose="02010609060101010101" pitchFamily="49" charset="-122"/>
                  </a:rPr>
                  <a:t>等值演算</a:t>
                </a:r>
                <a:r>
                  <a:rPr lang="zh-CN" altLang="en-US" b="1" dirty="0">
                    <a:solidFill>
                      <a:schemeClr val="accent2">
                        <a:lumMod val="50000"/>
                      </a:schemeClr>
                    </a:solidFill>
                    <a:latin typeface="楷体" panose="02010609060101010101" pitchFamily="49" charset="-122"/>
                    <a:ea typeface="楷体" panose="02010609060101010101" pitchFamily="49" charset="-122"/>
                  </a:rPr>
                  <a:t>或</a:t>
                </a:r>
                <a:r>
                  <a:rPr lang="zh-CN" altLang="en-US" b="1" dirty="0">
                    <a:solidFill>
                      <a:srgbClr val="C00000"/>
                    </a:solidFill>
                    <a:latin typeface="黑体" panose="02010609060101010101" pitchFamily="49" charset="-122"/>
                    <a:ea typeface="黑体" panose="02010609060101010101" pitchFamily="49" charset="-122"/>
                  </a:rPr>
                  <a:t>构造真值表</a:t>
                </a:r>
                <a:r>
                  <a:rPr lang="zh-CN" altLang="en-US" b="1" dirty="0">
                    <a:solidFill>
                      <a:schemeClr val="accent2">
                        <a:lumMod val="50000"/>
                      </a:schemeClr>
                    </a:solidFill>
                    <a:latin typeface="楷体" panose="02010609060101010101" pitchFamily="49" charset="-122"/>
                    <a:ea typeface="楷体" panose="02010609060101010101" pitchFamily="49" charset="-122"/>
                  </a:rPr>
                  <a:t>验证</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ea typeface="楷体" panose="02010609060101010101" pitchFamily="49" charset="-122"/>
                          </a:rPr>
                        </m:ctrlPr>
                      </m:dPr>
                      <m:e>
                        <m:d>
                          <m:dPr>
                            <m:ctrlPr>
                              <a:rPr lang="en-US" altLang="zh-CN"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b="1" i="1">
                                <a:solidFill>
                                  <a:schemeClr val="accent2">
                                    <a:lumMod val="50000"/>
                                  </a:schemeClr>
                                </a:solidFill>
                                <a:latin typeface="Cambria Math" panose="02040503050406030204" pitchFamily="18" charset="0"/>
                                <a:ea typeface="楷体" panose="02010609060101010101" pitchFamily="49" charset="-122"/>
                              </a:rPr>
                              <m:t>𝒑</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𝒒</m:t>
                            </m:r>
                          </m:e>
                        </m:d>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𝒑</m:t>
                        </m:r>
                      </m:e>
                    </m:d>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𝒒</m:t>
                    </m:r>
                  </m:oMath>
                </a14:m>
                <a:r>
                  <a:rPr lang="zh-CN" altLang="en-US" b="1" dirty="0">
                    <a:solidFill>
                      <a:schemeClr val="accent2">
                        <a:lumMod val="50000"/>
                      </a:schemeClr>
                    </a:solidFill>
                    <a:latin typeface="楷体" panose="02010609060101010101" pitchFamily="49" charset="-122"/>
                    <a:ea typeface="楷体" panose="02010609060101010101" pitchFamily="49" charset="-122"/>
                  </a:rPr>
                  <a:t>是永真式</a:t>
                </a:r>
              </a:p>
            </p:txBody>
          </p:sp>
        </mc:Choice>
        <mc:Fallback xmlns="">
          <p:sp>
            <p:nvSpPr>
              <p:cNvPr id="6" name="文本框 5">
                <a:extLst>
                  <a:ext uri="{FF2B5EF4-FFF2-40B4-BE49-F238E27FC236}">
                    <a16:creationId xmlns:a16="http://schemas.microsoft.com/office/drawing/2014/main" id="{AFE29159-271B-4753-9348-B406962B2129}"/>
                  </a:ext>
                </a:extLst>
              </p:cNvPr>
              <p:cNvSpPr txBox="1">
                <a:spLocks noRot="1" noChangeAspect="1" noMove="1" noResize="1" noEditPoints="1" noAdjustHandles="1" noChangeArrowheads="1" noChangeShapeType="1" noTextEdit="1"/>
              </p:cNvSpPr>
              <p:nvPr/>
            </p:nvSpPr>
            <p:spPr>
              <a:xfrm>
                <a:off x="331114" y="3303004"/>
                <a:ext cx="8400640" cy="2682529"/>
              </a:xfrm>
              <a:prstGeom prst="rect">
                <a:avLst/>
              </a:prstGeom>
              <a:blipFill>
                <a:blip r:embed="rId2"/>
                <a:stretch>
                  <a:fillRect l="-726" t="-455" r="-2540" b="-1364"/>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135EDAFB-A6DF-4EFF-81DB-089C9321C56A}"/>
              </a:ext>
            </a:extLst>
          </p:cNvPr>
          <p:cNvSpPr txBox="1"/>
          <p:nvPr/>
        </p:nvSpPr>
        <p:spPr>
          <a:xfrm>
            <a:off x="8883732" y="3501362"/>
            <a:ext cx="2977154" cy="1549591"/>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b="1" dirty="0">
                <a:solidFill>
                  <a:srgbClr val="002060"/>
                </a:solidFill>
              </a:rPr>
              <a:t>结论“</a:t>
            </a:r>
            <a:r>
              <a:rPr lang="en-US" altLang="zh-CN" b="1" dirty="0">
                <a:solidFill>
                  <a:srgbClr val="002060"/>
                </a:solidFill>
              </a:rPr>
              <a:t>1900</a:t>
            </a:r>
            <a:r>
              <a:rPr lang="zh-CN" altLang="en-US" b="1" dirty="0">
                <a:solidFill>
                  <a:srgbClr val="002060"/>
                </a:solidFill>
              </a:rPr>
              <a:t>年是闰年”不为真</a:t>
            </a:r>
            <a:endParaRPr lang="en-US" altLang="zh-CN" b="1" dirty="0">
              <a:solidFill>
                <a:srgbClr val="002060"/>
              </a:solidFill>
            </a:endParaRPr>
          </a:p>
          <a:p>
            <a:pPr marL="285750" indent="-285750">
              <a:lnSpc>
                <a:spcPts val="2800"/>
              </a:lnSpc>
              <a:spcBef>
                <a:spcPts val="600"/>
              </a:spcBef>
              <a:spcAft>
                <a:spcPts val="600"/>
              </a:spcAft>
              <a:buFont typeface="Arial" panose="020B0604020202020204" pitchFamily="34" charset="0"/>
              <a:buChar char="•"/>
            </a:pPr>
            <a:r>
              <a:rPr lang="zh-CN" altLang="en-US" b="1" dirty="0">
                <a:solidFill>
                  <a:schemeClr val="accent2">
                    <a:lumMod val="50000"/>
                  </a:schemeClr>
                </a:solidFill>
                <a:latin typeface="楷体" panose="02010609060101010101" pitchFamily="49" charset="-122"/>
                <a:ea typeface="楷体" panose="02010609060101010101" pitchFamily="49" charset="-122"/>
              </a:rPr>
              <a:t>前提“</a:t>
            </a: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如果</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1900</a:t>
            </a: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年是</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4</a:t>
            </a: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的倍数则</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1900</a:t>
            </a: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年是闰年”不为真</a:t>
            </a:r>
            <a:endParaRPr lang="zh-CN" altLang="en-US" b="1" dirty="0">
              <a:solidFill>
                <a:schemeClr val="accent2">
                  <a:lumMod val="50000"/>
                </a:schemeClr>
              </a:solidFill>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1F79E9FB-120A-46D9-BECD-B50D0EBABC3F}"/>
              </a:ext>
            </a:extLst>
          </p:cNvPr>
          <p:cNvSpPr txBox="1"/>
          <p:nvPr/>
        </p:nvSpPr>
        <p:spPr>
          <a:xfrm>
            <a:off x="9466849" y="5265552"/>
            <a:ext cx="1810920" cy="646331"/>
          </a:xfrm>
          <a:prstGeom prst="rect">
            <a:avLst/>
          </a:prstGeom>
          <a:solidFill>
            <a:schemeClr val="accent2">
              <a:lumMod val="20000"/>
              <a:lumOff val="80000"/>
            </a:schemeClr>
          </a:solidFill>
        </p:spPr>
        <p:txBody>
          <a:bodyPr wrap="square" rtlCol="0">
            <a:spAutoFit/>
          </a:bodyPr>
          <a:lstStyle/>
          <a:p>
            <a:r>
              <a:rPr lang="zh-CN" altLang="en-US" b="1" dirty="0">
                <a:solidFill>
                  <a:srgbClr val="C00000"/>
                </a:solidFill>
              </a:rPr>
              <a:t>有效的推理不一定得到真的结论</a:t>
            </a:r>
          </a:p>
        </p:txBody>
      </p:sp>
    </p:spTree>
    <p:extLst>
      <p:ext uri="{BB962C8B-B14F-4D97-AF65-F5344CB8AC3E}">
        <p14:creationId xmlns:p14="http://schemas.microsoft.com/office/powerpoint/2010/main" val="264642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56995" y="1524954"/>
            <a:ext cx="4733731" cy="3547125"/>
          </a:xfrm>
          <a:prstGeom prst="rect">
            <a:avLst/>
          </a:prstGeom>
          <a:noFill/>
        </p:spPr>
        <p:txBody>
          <a:bodyPr wrap="square" rtlCol="0">
            <a:spAutoFit/>
          </a:bodyPr>
          <a:lstStyle/>
          <a:p>
            <a:pPr>
              <a:lnSpc>
                <a:spcPct val="250000"/>
              </a:lnSpc>
            </a:pPr>
            <a:r>
              <a:rPr lang="zh-CN" altLang="en-US" sz="3200" b="1">
                <a:solidFill>
                  <a:schemeClr val="bg2"/>
                </a:solidFill>
                <a:latin typeface="仿宋" panose="02010609060101010101" pitchFamily="49" charset="-122"/>
                <a:ea typeface="仿宋" panose="02010609060101010101" pitchFamily="49" charset="-122"/>
              </a:rPr>
              <a:t>推理的有效性</a:t>
            </a:r>
            <a:endParaRPr lang="en-US" altLang="zh-CN" sz="3200" b="1">
              <a:solidFill>
                <a:schemeClr val="bg2"/>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自然推理系统</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solidFill>
                <a:latin typeface="仿宋" panose="02010609060101010101" pitchFamily="49" charset="-122"/>
                <a:ea typeface="仿宋" panose="02010609060101010101" pitchFamily="49" charset="-122"/>
              </a:rPr>
              <a:t>论证的构造方法</a:t>
            </a:r>
            <a:endParaRPr lang="en-US" altLang="zh-CN" sz="3200" b="1">
              <a:solidFill>
                <a:schemeClr val="bg2"/>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8889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自然推理系统</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自然推理系统的引入</a:t>
            </a:r>
          </a:p>
        </p:txBody>
      </p:sp>
      <p:sp>
        <p:nvSpPr>
          <p:cNvPr id="2" name="文本框 1">
            <a:extLst>
              <a:ext uri="{FF2B5EF4-FFF2-40B4-BE49-F238E27FC236}">
                <a16:creationId xmlns:a16="http://schemas.microsoft.com/office/drawing/2014/main" id="{17D8B33E-3D02-4F00-9664-14768B68C517}"/>
              </a:ext>
            </a:extLst>
          </p:cNvPr>
          <p:cNvSpPr txBox="1"/>
          <p:nvPr/>
        </p:nvSpPr>
        <p:spPr>
          <a:xfrm>
            <a:off x="600267" y="1097761"/>
            <a:ext cx="10817289" cy="369332"/>
          </a:xfrm>
          <a:prstGeom prst="rect">
            <a:avLst/>
          </a:prstGeom>
          <a:solidFill>
            <a:schemeClr val="accent5">
              <a:lumMod val="20000"/>
              <a:lumOff val="80000"/>
              <a:alpha val="50000"/>
            </a:schemeClr>
          </a:solidFill>
        </p:spPr>
        <p:txBody>
          <a:bodyPr wrap="square" rtlCol="0">
            <a:spAutoFit/>
          </a:bodyPr>
          <a:lstStyle/>
          <a:p>
            <a:r>
              <a:rPr lang="zh-CN" altLang="en-US" b="1">
                <a:solidFill>
                  <a:srgbClr val="002060"/>
                </a:solidFill>
              </a:rPr>
              <a:t>基于推理有效性的语义角度定义，可用等值演算或真值表验证对应蕴涵式是否永真式而验证推理是否有效</a:t>
            </a:r>
          </a:p>
        </p:txBody>
      </p:sp>
      <p:sp>
        <p:nvSpPr>
          <p:cNvPr id="11" name="矩形: 圆角 10">
            <a:extLst>
              <a:ext uri="{FF2B5EF4-FFF2-40B4-BE49-F238E27FC236}">
                <a16:creationId xmlns:a16="http://schemas.microsoft.com/office/drawing/2014/main" id="{51C5FCEE-8CD7-4463-9643-425EA4C91566}"/>
              </a:ext>
            </a:extLst>
          </p:cNvPr>
          <p:cNvSpPr/>
          <p:nvPr/>
        </p:nvSpPr>
        <p:spPr>
          <a:xfrm>
            <a:off x="600267" y="1670362"/>
            <a:ext cx="748460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为什么还要从形式推理系统的角度研究推理的有效性？</a:t>
            </a:r>
            <a:endParaRPr lang="zh-CN" altLang="en-US" sz="2400" b="1" dirty="0">
              <a:solidFill>
                <a:schemeClr val="accent2">
                  <a:lumMod val="50000"/>
                </a:schemeClr>
              </a:solidFill>
            </a:endParaRPr>
          </a:p>
        </p:txBody>
      </p:sp>
      <p:sp>
        <p:nvSpPr>
          <p:cNvPr id="12" name="文本框 11">
            <a:extLst>
              <a:ext uri="{FF2B5EF4-FFF2-40B4-BE49-F238E27FC236}">
                <a16:creationId xmlns:a16="http://schemas.microsoft.com/office/drawing/2014/main" id="{B3B9B4F6-F787-4153-A14A-D1B2636BF7E7}"/>
              </a:ext>
            </a:extLst>
          </p:cNvPr>
          <p:cNvSpPr txBox="1"/>
          <p:nvPr/>
        </p:nvSpPr>
        <p:spPr>
          <a:xfrm>
            <a:off x="600267" y="2224812"/>
            <a:ext cx="6675462" cy="723275"/>
          </a:xfrm>
          <a:prstGeom prst="rect">
            <a:avLst/>
          </a:prstGeom>
          <a:solidFill>
            <a:schemeClr val="accent5">
              <a:lumMod val="20000"/>
              <a:lumOff val="80000"/>
              <a:alpha val="50000"/>
            </a:schemeClr>
          </a:solidFill>
        </p:spPr>
        <p:txBody>
          <a:bodyPr wrap="square" rtlCol="0">
            <a:spAutoFit/>
          </a:bodyPr>
          <a:lstStyle/>
          <a:p>
            <a:pPr>
              <a:spcBef>
                <a:spcPts val="600"/>
              </a:spcBef>
            </a:pPr>
            <a:r>
              <a:rPr lang="zh-CN" altLang="en-US" b="1" dirty="0">
                <a:solidFill>
                  <a:srgbClr val="002060"/>
                </a:solidFill>
              </a:rPr>
              <a:t>构造真值表效率比较低，等值演算关注的是逻辑运算的代数性质</a:t>
            </a:r>
            <a:endParaRPr lang="en-US" altLang="zh-CN" b="1" dirty="0">
              <a:solidFill>
                <a:srgbClr val="002060"/>
              </a:solidFill>
            </a:endParaRPr>
          </a:p>
          <a:p>
            <a:pPr marL="285750" indent="-285750">
              <a:spcBef>
                <a:spcPts val="600"/>
              </a:spcBef>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这两个方法对于人们研究推理本身的规律缺乏指导意义</a:t>
            </a:r>
          </a:p>
        </p:txBody>
      </p:sp>
      <p:grpSp>
        <p:nvGrpSpPr>
          <p:cNvPr id="15" name="组合 14">
            <a:extLst>
              <a:ext uri="{FF2B5EF4-FFF2-40B4-BE49-F238E27FC236}">
                <a16:creationId xmlns:a16="http://schemas.microsoft.com/office/drawing/2014/main" id="{BC705815-1D0D-4BB6-AC18-B163E2880EE9}"/>
              </a:ext>
            </a:extLst>
          </p:cNvPr>
          <p:cNvGrpSpPr/>
          <p:nvPr/>
        </p:nvGrpSpPr>
        <p:grpSpPr>
          <a:xfrm>
            <a:off x="1025135" y="3174275"/>
            <a:ext cx="10141727" cy="3122834"/>
            <a:chOff x="1048160" y="3199025"/>
            <a:chExt cx="10141727" cy="3122834"/>
          </a:xfrm>
        </p:grpSpPr>
        <p:sp>
          <p:nvSpPr>
            <p:cNvPr id="3" name="文本框 2">
              <a:extLst>
                <a:ext uri="{FF2B5EF4-FFF2-40B4-BE49-F238E27FC236}">
                  <a16:creationId xmlns:a16="http://schemas.microsoft.com/office/drawing/2014/main" id="{8A7E281C-70E5-4592-ABE4-CF9CB1828E33}"/>
                </a:ext>
              </a:extLst>
            </p:cNvPr>
            <p:cNvSpPr txBox="1"/>
            <p:nvPr/>
          </p:nvSpPr>
          <p:spPr>
            <a:xfrm>
              <a:off x="1195641" y="3716083"/>
              <a:ext cx="4287498" cy="2449517"/>
            </a:xfrm>
            <a:prstGeom prst="rect">
              <a:avLst/>
            </a:prstGeom>
            <a:solidFill>
              <a:schemeClr val="accent4">
                <a:lumMod val="20000"/>
                <a:lumOff val="80000"/>
                <a:alpha val="50000"/>
              </a:schemeClr>
            </a:solidFill>
          </p:spPr>
          <p:txBody>
            <a:bodyPr wrap="square" rtlCol="0">
              <a:spAutoFit/>
            </a:bodyPr>
            <a:lstStyle/>
            <a:p>
              <a:pPr algn="ctr">
                <a:lnSpc>
                  <a:spcPts val="2800"/>
                </a:lnSpc>
                <a:spcBef>
                  <a:spcPts val="600"/>
                </a:spcBef>
              </a:pPr>
              <a:r>
                <a:rPr lang="zh-CN" altLang="en-US" sz="2000" b="1">
                  <a:solidFill>
                    <a:srgbClr val="C00000"/>
                  </a:solidFill>
                  <a:latin typeface="楷体" panose="02010609060101010101" pitchFamily="49" charset="-122"/>
                  <a:ea typeface="楷体" panose="02010609060101010101" pitchFamily="49" charset="-122"/>
                </a:rPr>
                <a:t>模块化思维方式</a:t>
              </a:r>
              <a:endParaRPr lang="en-US" altLang="zh-CN" sz="2000" b="1">
                <a:solidFill>
                  <a:srgbClr val="C00000"/>
                </a:solidFill>
                <a:latin typeface="楷体" panose="02010609060101010101" pitchFamily="49" charset="-122"/>
                <a:ea typeface="楷体" panose="02010609060101010101" pitchFamily="49" charset="-122"/>
              </a:endParaRPr>
            </a:p>
            <a:p>
              <a:pPr>
                <a:lnSpc>
                  <a:spcPts val="2800"/>
                </a:lnSpc>
                <a:spcBef>
                  <a:spcPts val="600"/>
                </a:spcBef>
              </a:pPr>
              <a:r>
                <a:rPr lang="zh-CN" altLang="en-US" sz="2000" b="1">
                  <a:solidFill>
                    <a:schemeClr val="accent6">
                      <a:lumMod val="50000"/>
                    </a:schemeClr>
                  </a:solidFill>
                </a:rPr>
                <a:t>将复杂推理分解为简单推理的序列</a:t>
              </a:r>
              <a:endParaRPr lang="en-US" altLang="zh-CN" sz="2000" b="1">
                <a:solidFill>
                  <a:schemeClr val="accent6">
                    <a:lumMod val="50000"/>
                  </a:schemeClr>
                </a:solidFill>
              </a:endParaRPr>
            </a:p>
            <a:p>
              <a:pPr marL="285750" indent="-285750">
                <a:lnSpc>
                  <a:spcPts val="28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不只考虑前提和结论，而是像证明复杂数学问题一样引入中间结论</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8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通过验证每个简单推理的有效性得到整个复杂推理的有效性</a:t>
              </a:r>
              <a:endParaRPr lang="en-US" altLang="zh-CN" sz="2400" b="1">
                <a:solidFill>
                  <a:schemeClr val="accent2">
                    <a:lumMod val="50000"/>
                  </a:schemeClr>
                </a:solidFill>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D0FAE2B5-F663-4F2C-92C5-F6B5E9A23445}"/>
                </a:ext>
              </a:extLst>
            </p:cNvPr>
            <p:cNvSpPr txBox="1"/>
            <p:nvPr/>
          </p:nvSpPr>
          <p:spPr>
            <a:xfrm>
              <a:off x="1576626" y="3253427"/>
              <a:ext cx="9084794" cy="400110"/>
            </a:xfrm>
            <a:prstGeom prst="rect">
              <a:avLst/>
            </a:prstGeom>
            <a:solidFill>
              <a:schemeClr val="accent5">
                <a:lumMod val="20000"/>
                <a:lumOff val="80000"/>
                <a:alpha val="25000"/>
              </a:schemeClr>
            </a:solidFill>
          </p:spPr>
          <p:txBody>
            <a:bodyPr wrap="square" rtlCol="0">
              <a:spAutoFit/>
            </a:bodyPr>
            <a:lstStyle/>
            <a:p>
              <a:r>
                <a:rPr lang="zh-CN" altLang="en-US" sz="2000">
                  <a:solidFill>
                    <a:srgbClr val="002060"/>
                  </a:solidFill>
                </a:rPr>
                <a:t>自然推理系统是一种形式推理系统，基于模块化、公理化思想验证推理的有效性</a:t>
              </a:r>
              <a:endParaRPr lang="en-US" altLang="zh-CN" sz="2000">
                <a:solidFill>
                  <a:srgbClr val="002060"/>
                </a:solidFill>
              </a:endParaRPr>
            </a:p>
          </p:txBody>
        </p:sp>
        <p:sp>
          <p:nvSpPr>
            <p:cNvPr id="13" name="文本框 12">
              <a:extLst>
                <a:ext uri="{FF2B5EF4-FFF2-40B4-BE49-F238E27FC236}">
                  <a16:creationId xmlns:a16="http://schemas.microsoft.com/office/drawing/2014/main" id="{775E34F9-3FFE-4A1D-9C9C-14887EEDD6BE}"/>
                </a:ext>
              </a:extLst>
            </p:cNvPr>
            <p:cNvSpPr txBox="1"/>
            <p:nvPr/>
          </p:nvSpPr>
          <p:spPr>
            <a:xfrm>
              <a:off x="6095999" y="3719900"/>
              <a:ext cx="4900360" cy="2462341"/>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300"/>
                </a:spcAft>
              </a:pPr>
              <a:r>
                <a:rPr lang="zh-CN" altLang="en-US" sz="2000" b="1">
                  <a:solidFill>
                    <a:srgbClr val="C00000"/>
                  </a:solidFill>
                  <a:latin typeface="楷体" panose="02010609060101010101" pitchFamily="49" charset="-122"/>
                  <a:ea typeface="楷体" panose="02010609060101010101" pitchFamily="49" charset="-122"/>
                </a:rPr>
                <a:t>公理化思维方式</a:t>
              </a:r>
              <a:endParaRPr lang="en-US" altLang="zh-CN" sz="2000" b="1">
                <a:solidFill>
                  <a:srgbClr val="C00000"/>
                </a:solidFill>
                <a:latin typeface="楷体" panose="02010609060101010101" pitchFamily="49" charset="-122"/>
                <a:ea typeface="楷体" panose="02010609060101010101" pitchFamily="49" charset="-122"/>
              </a:endParaRPr>
            </a:p>
            <a:p>
              <a:pPr>
                <a:spcBef>
                  <a:spcPts val="600"/>
                </a:spcBef>
              </a:pPr>
              <a:r>
                <a:rPr lang="zh-CN" altLang="en-US" sz="2000" b="1">
                  <a:solidFill>
                    <a:schemeClr val="accent6">
                      <a:lumMod val="50000"/>
                    </a:schemeClr>
                  </a:solidFill>
                </a:rPr>
                <a:t>找出简单而基本的有效推理作为推理规则</a:t>
              </a:r>
              <a:endParaRPr lang="en-US" altLang="zh-CN" sz="2000" b="1">
                <a:solidFill>
                  <a:schemeClr val="accent6">
                    <a:lumMod val="50000"/>
                  </a:schemeClr>
                </a:solidFill>
              </a:endParaRPr>
            </a:p>
            <a:p>
              <a:pPr marL="285750" indent="-285750">
                <a:lnSpc>
                  <a:spcPts val="28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复杂推理分解为这些推理规则实例的序列</a:t>
              </a:r>
            </a:p>
            <a:p>
              <a:pPr marL="285750" indent="-285750">
                <a:lnSpc>
                  <a:spcPts val="28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推理规则的有效性，保证复杂推理的有效性</a:t>
              </a:r>
            </a:p>
            <a:p>
              <a:pPr marL="285750" indent="-285750">
                <a:lnSpc>
                  <a:spcPts val="28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验证复杂推理的有效性归结为如何构造推理规则实例的序列</a:t>
              </a:r>
            </a:p>
          </p:txBody>
        </p:sp>
        <p:sp>
          <p:nvSpPr>
            <p:cNvPr id="14" name="矩形: 圆角 13">
              <a:extLst>
                <a:ext uri="{FF2B5EF4-FFF2-40B4-BE49-F238E27FC236}">
                  <a16:creationId xmlns:a16="http://schemas.microsoft.com/office/drawing/2014/main" id="{16459D0A-5F2C-4928-A027-475B833D8EC7}"/>
                </a:ext>
              </a:extLst>
            </p:cNvPr>
            <p:cNvSpPr/>
            <p:nvPr/>
          </p:nvSpPr>
          <p:spPr>
            <a:xfrm>
              <a:off x="1048160" y="3199025"/>
              <a:ext cx="10141727" cy="312283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4B87CB68-F80A-428E-B80C-85094DB3CF41}"/>
              </a:ext>
            </a:extLst>
          </p:cNvPr>
          <p:cNvSpPr txBox="1"/>
          <p:nvPr/>
        </p:nvSpPr>
        <p:spPr>
          <a:xfrm>
            <a:off x="7638103" y="2263283"/>
            <a:ext cx="3901002"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rPr>
              <a:t>形式推理系统是人们日常推理方法的符号化，使用数学方法研究推理规律</a:t>
            </a:r>
          </a:p>
        </p:txBody>
      </p:sp>
    </p:spTree>
    <p:extLst>
      <p:ext uri="{BB962C8B-B14F-4D97-AF65-F5344CB8AC3E}">
        <p14:creationId xmlns:p14="http://schemas.microsoft.com/office/powerpoint/2010/main" val="20117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自然推理系统</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推理规则</a:t>
            </a:r>
          </a:p>
        </p:txBody>
      </p:sp>
      <p:sp>
        <p:nvSpPr>
          <p:cNvPr id="2" name="文本框 1">
            <a:extLst>
              <a:ext uri="{FF2B5EF4-FFF2-40B4-BE49-F238E27FC236}">
                <a16:creationId xmlns:a16="http://schemas.microsoft.com/office/drawing/2014/main" id="{D74C0C84-2B32-4618-8124-3D68049F0A18}"/>
              </a:ext>
            </a:extLst>
          </p:cNvPr>
          <p:cNvSpPr txBox="1"/>
          <p:nvPr/>
        </p:nvSpPr>
        <p:spPr>
          <a:xfrm>
            <a:off x="654377" y="1104089"/>
            <a:ext cx="5664018" cy="138499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dirty="0">
                <a:solidFill>
                  <a:srgbClr val="002060"/>
                </a:solidFill>
              </a:rPr>
              <a:t>自然推理系统的定义包括两部分</a:t>
            </a:r>
            <a:endParaRPr lang="en-US" altLang="zh-CN" sz="2400" b="1" dirty="0">
              <a:solidFill>
                <a:srgbClr val="002060"/>
              </a:solidFill>
            </a:endParaRPr>
          </a:p>
          <a:p>
            <a:pPr marL="342900"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latin typeface="楷体" panose="02010609060101010101" pitchFamily="49" charset="-122"/>
                <a:ea typeface="楷体" panose="02010609060101010101" pitchFamily="49" charset="-122"/>
              </a:rPr>
              <a:t>使用哪些简单、基本的有效推理作为</a:t>
            </a:r>
            <a:r>
              <a:rPr lang="zh-CN" altLang="en-US" sz="2000" b="1" dirty="0">
                <a:solidFill>
                  <a:srgbClr val="C00000"/>
                </a:solidFill>
                <a:latin typeface="黑体" panose="02010609060101010101" pitchFamily="49" charset="-122"/>
                <a:ea typeface="黑体" panose="02010609060101010101" pitchFamily="49" charset="-122"/>
              </a:rPr>
              <a:t>推理规则</a:t>
            </a:r>
            <a:endParaRPr lang="en-US" altLang="zh-CN" sz="2000" b="1" dirty="0">
              <a:solidFill>
                <a:srgbClr val="C00000"/>
              </a:solidFill>
              <a:latin typeface="黑体" panose="02010609060101010101" pitchFamily="49" charset="-122"/>
              <a:ea typeface="黑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latin typeface="楷体" panose="02010609060101010101" pitchFamily="49" charset="-122"/>
                <a:ea typeface="楷体" panose="02010609060101010101" pitchFamily="49" charset="-122"/>
              </a:rPr>
              <a:t>什么是用于验证推理有效性的</a:t>
            </a:r>
            <a:r>
              <a:rPr lang="zh-CN" altLang="en-US" sz="2000" b="1" dirty="0">
                <a:solidFill>
                  <a:srgbClr val="C00000"/>
                </a:solidFill>
                <a:latin typeface="黑体" panose="02010609060101010101" pitchFamily="49" charset="-122"/>
                <a:ea typeface="黑体" panose="02010609060101010101" pitchFamily="49" charset="-122"/>
              </a:rPr>
              <a:t>论证</a:t>
            </a:r>
            <a:endParaRPr lang="en-US" altLang="zh-CN" sz="2000" b="1" dirty="0">
              <a:solidFill>
                <a:srgbClr val="C00000"/>
              </a:solidFill>
              <a:latin typeface="黑体" panose="02010609060101010101" pitchFamily="49" charset="-122"/>
              <a:ea typeface="黑体" panose="02010609060101010101" pitchFamily="49" charset="-122"/>
            </a:endParaRPr>
          </a:p>
        </p:txBody>
      </p:sp>
      <p:sp>
        <p:nvSpPr>
          <p:cNvPr id="11" name="矩形: 圆角 10">
            <a:extLst>
              <a:ext uri="{FF2B5EF4-FFF2-40B4-BE49-F238E27FC236}">
                <a16:creationId xmlns:a16="http://schemas.microsoft.com/office/drawing/2014/main" id="{ABF73F89-A0AA-4EED-B013-E4306E72D649}"/>
              </a:ext>
            </a:extLst>
          </p:cNvPr>
          <p:cNvSpPr/>
          <p:nvPr/>
        </p:nvSpPr>
        <p:spPr>
          <a:xfrm>
            <a:off x="654377" y="2644364"/>
            <a:ext cx="265456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什么是推理规则？</a:t>
            </a:r>
          </a:p>
        </p:txBody>
      </p:sp>
      <p:sp>
        <p:nvSpPr>
          <p:cNvPr id="3" name="文本框 2">
            <a:extLst>
              <a:ext uri="{FF2B5EF4-FFF2-40B4-BE49-F238E27FC236}">
                <a16:creationId xmlns:a16="http://schemas.microsoft.com/office/drawing/2014/main" id="{AA7C44C8-66A3-4A7F-B719-FF7A1A6A4CE0}"/>
              </a:ext>
            </a:extLst>
          </p:cNvPr>
          <p:cNvSpPr txBox="1"/>
          <p:nvPr/>
        </p:nvSpPr>
        <p:spPr>
          <a:xfrm>
            <a:off x="654377" y="3177854"/>
            <a:ext cx="5831942" cy="400110"/>
          </a:xfrm>
          <a:prstGeom prst="rect">
            <a:avLst/>
          </a:prstGeom>
          <a:solidFill>
            <a:schemeClr val="accent2">
              <a:lumMod val="20000"/>
              <a:lumOff val="80000"/>
            </a:schemeClr>
          </a:solidFill>
        </p:spPr>
        <p:txBody>
          <a:bodyPr wrap="square" rtlCol="0">
            <a:spAutoFit/>
          </a:bodyPr>
          <a:lstStyle/>
          <a:p>
            <a:r>
              <a:rPr lang="zh-CN" altLang="en-US" sz="2000" b="1" dirty="0">
                <a:solidFill>
                  <a:srgbClr val="C00000"/>
                </a:solidFill>
              </a:rPr>
              <a:t>推理规则</a:t>
            </a:r>
            <a:r>
              <a:rPr lang="zh-CN" altLang="en-US" sz="2000" b="1" dirty="0">
                <a:solidFill>
                  <a:srgbClr val="002060"/>
                </a:solidFill>
              </a:rPr>
              <a:t>是简单的有效推理泛化而得到的推理模式</a:t>
            </a:r>
          </a:p>
        </p:txBody>
      </p:sp>
      <p:grpSp>
        <p:nvGrpSpPr>
          <p:cNvPr id="14" name="组合 13">
            <a:extLst>
              <a:ext uri="{FF2B5EF4-FFF2-40B4-BE49-F238E27FC236}">
                <a16:creationId xmlns:a16="http://schemas.microsoft.com/office/drawing/2014/main" id="{D416865E-0E6C-4B6B-88E4-9F75BD8F9579}"/>
              </a:ext>
            </a:extLst>
          </p:cNvPr>
          <p:cNvGrpSpPr/>
          <p:nvPr/>
        </p:nvGrpSpPr>
        <p:grpSpPr>
          <a:xfrm>
            <a:off x="654377" y="3741998"/>
            <a:ext cx="6246787" cy="2577999"/>
            <a:chOff x="654378" y="3661849"/>
            <a:chExt cx="6246787" cy="2577999"/>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A473911-C4F1-41EB-A929-6087DD21A13C}"/>
                    </a:ext>
                  </a:extLst>
                </p:cNvPr>
                <p:cNvSpPr txBox="1"/>
                <p:nvPr/>
              </p:nvSpPr>
              <p:spPr>
                <a:xfrm>
                  <a:off x="654378" y="3865183"/>
                  <a:ext cx="2003304" cy="707886"/>
                </a:xfrm>
                <a:prstGeom prst="rect">
                  <a:avLst/>
                </a:prstGeom>
                <a:solidFill>
                  <a:schemeClr val="accent5">
                    <a:lumMod val="20000"/>
                    <a:lumOff val="80000"/>
                    <a:alpha val="50000"/>
                  </a:schemeClr>
                </a:solidFill>
              </p:spPr>
              <p:txBody>
                <a:bodyPr wrap="square" rtlCol="0">
                  <a:spAutoFit/>
                </a:bodyPr>
                <a:lstStyle/>
                <a:p>
                  <a:pPr algn="ctr"/>
                  <a:r>
                    <a:rPr lang="zh-CN" altLang="en-US" sz="2000" b="1">
                      <a:solidFill>
                        <a:srgbClr val="002060"/>
                      </a:solidFill>
                      <a:latin typeface="黑体" panose="02010609060101010101" pitchFamily="49" charset="-122"/>
                      <a:ea typeface="黑体" panose="02010609060101010101" pitchFamily="49" charset="-122"/>
                    </a:rPr>
                    <a:t>具体的有效推理</a:t>
                  </a:r>
                  <a:endParaRPr lang="en-US" altLang="zh-CN" sz="2000" b="1" i="1">
                    <a:solidFill>
                      <a:srgbClr val="002060"/>
                    </a:solidFill>
                    <a:latin typeface="黑体" panose="02010609060101010101" pitchFamily="49" charset="-122"/>
                    <a:ea typeface="黑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𝒑</m:t>
                        </m:r>
                        <m:r>
                          <a:rPr lang="en-US" altLang="zh-CN" sz="2000" b="1" i="1">
                            <a:solidFill>
                              <a:schemeClr val="accent6">
                                <a:lumMod val="50000"/>
                              </a:schemeClr>
                            </a:solidFill>
                            <a:latin typeface="Cambria Math" panose="02040503050406030204" pitchFamily="18" charset="0"/>
                            <a:ea typeface="楷体" panose="02010609060101010101" pitchFamily="49" charset="-122"/>
                          </a:rPr>
                          <m:t>→</m:t>
                        </m:r>
                        <m:r>
                          <a:rPr lang="en-US" altLang="zh-CN" sz="2000" b="1" i="1">
                            <a:solidFill>
                              <a:schemeClr val="accent6">
                                <a:lumMod val="50000"/>
                              </a:schemeClr>
                            </a:solidFill>
                            <a:latin typeface="Cambria Math" panose="02040503050406030204" pitchFamily="18" charset="0"/>
                            <a:ea typeface="楷体" panose="02010609060101010101" pitchFamily="49" charset="-122"/>
                          </a:rPr>
                          <m:t>𝒒</m:t>
                        </m:r>
                        <m:r>
                          <a:rPr lang="en-US" altLang="zh-CN" sz="2000" b="1" i="1">
                            <a:solidFill>
                              <a:schemeClr val="accent6">
                                <a:lumMod val="50000"/>
                              </a:schemeClr>
                            </a:solidFill>
                            <a:latin typeface="Cambria Math" panose="02040503050406030204" pitchFamily="18" charset="0"/>
                            <a:ea typeface="楷体" panose="02010609060101010101" pitchFamily="49" charset="-122"/>
                          </a:rPr>
                          <m:t>, </m:t>
                        </m:r>
                        <m:r>
                          <a:rPr lang="en-US" altLang="zh-CN" sz="2000" b="1" i="1">
                            <a:solidFill>
                              <a:schemeClr val="accent6">
                                <a:lumMod val="50000"/>
                              </a:schemeClr>
                            </a:solidFill>
                            <a:latin typeface="Cambria Math" panose="02040503050406030204" pitchFamily="18" charset="0"/>
                            <a:ea typeface="楷体" panose="02010609060101010101" pitchFamily="49" charset="-122"/>
                          </a:rPr>
                          <m:t>𝒑</m:t>
                        </m:r>
                        <m:r>
                          <a:rPr lang="en-US" altLang="zh-CN" sz="2000" b="1" i="1">
                            <a:solidFill>
                              <a:schemeClr val="accent6">
                                <a:lumMod val="50000"/>
                              </a:schemeClr>
                            </a:solidFill>
                            <a:latin typeface="Cambria Math" panose="02040503050406030204" pitchFamily="18" charset="0"/>
                            <a:ea typeface="楷体" panose="02010609060101010101" pitchFamily="49" charset="-122"/>
                          </a:rPr>
                          <m:t>⟹</m:t>
                        </m:r>
                        <m:r>
                          <a:rPr lang="en-US" altLang="zh-CN" sz="2000" b="1" i="1">
                            <a:solidFill>
                              <a:schemeClr val="accent6">
                                <a:lumMod val="50000"/>
                              </a:schemeClr>
                            </a:solidFill>
                            <a:latin typeface="Cambria Math" panose="02040503050406030204" pitchFamily="18" charset="0"/>
                            <a:ea typeface="楷体" panose="02010609060101010101" pitchFamily="49" charset="-122"/>
                          </a:rPr>
                          <m:t>𝒒</m:t>
                        </m:r>
                      </m:oMath>
                    </m:oMathPara>
                  </a14:m>
                  <a:endParaRPr lang="en-US" altLang="zh-CN" sz="20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AA473911-C4F1-41EB-A929-6087DD21A13C}"/>
                    </a:ext>
                  </a:extLst>
                </p:cNvPr>
                <p:cNvSpPr txBox="1">
                  <a:spLocks noRot="1" noChangeAspect="1" noMove="1" noResize="1" noEditPoints="1" noAdjustHandles="1" noChangeArrowheads="1" noChangeShapeType="1" noTextEdit="1"/>
                </p:cNvSpPr>
                <p:nvPr/>
              </p:nvSpPr>
              <p:spPr>
                <a:xfrm>
                  <a:off x="654378" y="3865183"/>
                  <a:ext cx="2003304" cy="707886"/>
                </a:xfrm>
                <a:prstGeom prst="rect">
                  <a:avLst/>
                </a:prstGeom>
                <a:blipFill>
                  <a:blip r:embed="rId2"/>
                  <a:stretch>
                    <a:fillRect l="-2432" t="-4310" r="-2128" b="-6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60902ED-B6C7-4006-87FA-4C45E49AF21D}"/>
                    </a:ext>
                  </a:extLst>
                </p:cNvPr>
                <p:cNvSpPr txBox="1"/>
                <p:nvPr/>
              </p:nvSpPr>
              <p:spPr>
                <a:xfrm>
                  <a:off x="3973364" y="3876749"/>
                  <a:ext cx="1938231" cy="707886"/>
                </a:xfrm>
                <a:prstGeom prst="rect">
                  <a:avLst/>
                </a:prstGeom>
                <a:solidFill>
                  <a:schemeClr val="accent4">
                    <a:lumMod val="20000"/>
                    <a:lumOff val="80000"/>
                    <a:alpha val="50000"/>
                  </a:schemeClr>
                </a:solidFill>
              </p:spPr>
              <p:txBody>
                <a:bodyPr wrap="square" rtlCol="0">
                  <a:spAutoFit/>
                </a:bodyPr>
                <a:lstStyle/>
                <a:p>
                  <a:pPr algn="ctr"/>
                  <a:r>
                    <a:rPr lang="zh-CN" altLang="en-US" sz="2000" b="1">
                      <a:solidFill>
                        <a:srgbClr val="C00000"/>
                      </a:solidFill>
                      <a:latin typeface="黑体" panose="02010609060101010101" pitchFamily="49" charset="-122"/>
                      <a:ea typeface="黑体" panose="02010609060101010101" pitchFamily="49" charset="-122"/>
                    </a:rPr>
                    <a:t>推理规则</a:t>
                  </a:r>
                  <a:endParaRPr lang="en-US" altLang="zh-CN" sz="2000" b="1" i="1">
                    <a:solidFill>
                      <a:srgbClr val="C00000"/>
                    </a:solidFill>
                    <a:latin typeface="黑体" panose="02010609060101010101" pitchFamily="49" charset="-122"/>
                    <a:ea typeface="黑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𝑩</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𝑩</m:t>
                        </m:r>
                      </m:oMath>
                    </m:oMathPara>
                  </a14:m>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C60902ED-B6C7-4006-87FA-4C45E49AF21D}"/>
                    </a:ext>
                  </a:extLst>
                </p:cNvPr>
                <p:cNvSpPr txBox="1">
                  <a:spLocks noRot="1" noChangeAspect="1" noMove="1" noResize="1" noEditPoints="1" noAdjustHandles="1" noChangeArrowheads="1" noChangeShapeType="1" noTextEdit="1"/>
                </p:cNvSpPr>
                <p:nvPr/>
              </p:nvSpPr>
              <p:spPr>
                <a:xfrm>
                  <a:off x="3973364" y="3876749"/>
                  <a:ext cx="1938231" cy="707886"/>
                </a:xfrm>
                <a:prstGeom prst="rect">
                  <a:avLst/>
                </a:prstGeom>
                <a:blipFill>
                  <a:blip r:embed="rId3"/>
                  <a:stretch>
                    <a:fillRect t="-4310"/>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CB0CE9A-A750-4932-A184-8CDE99705D95}"/>
                </a:ext>
              </a:extLst>
            </p:cNvPr>
            <p:cNvSpPr txBox="1"/>
            <p:nvPr/>
          </p:nvSpPr>
          <p:spPr>
            <a:xfrm>
              <a:off x="851999" y="4999805"/>
              <a:ext cx="1479771" cy="1015663"/>
            </a:xfrm>
            <a:prstGeom prst="rect">
              <a:avLst/>
            </a:prstGeom>
            <a:solidFill>
              <a:schemeClr val="accent4"/>
            </a:solidFill>
          </p:spPr>
          <p:txBody>
            <a:bodyPr wrap="square" rtlCol="0">
              <a:spAutoFit/>
            </a:bodyPr>
            <a:lstStyle/>
            <a:p>
              <a:r>
                <a:rPr lang="zh-CN" altLang="en-US" sz="2000" b="1" dirty="0">
                  <a:solidFill>
                    <a:srgbClr val="C00000"/>
                  </a:solidFill>
                  <a:latin typeface="黑体" panose="02010609060101010101" pitchFamily="49" charset="-122"/>
                  <a:ea typeface="黑体" panose="02010609060101010101" pitchFamily="49" charset="-122"/>
                </a:rPr>
                <a:t>永真式的替换实例仍然是永真式！</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4B1FB1B-5703-4936-80ED-B6903EA3EB0F}"/>
                    </a:ext>
                  </a:extLst>
                </p:cNvPr>
                <p:cNvSpPr txBox="1"/>
                <p:nvPr/>
              </p:nvSpPr>
              <p:spPr>
                <a:xfrm>
                  <a:off x="2718654" y="5458192"/>
                  <a:ext cx="1703388" cy="646331"/>
                </a:xfrm>
                <a:prstGeom prst="rect">
                  <a:avLst/>
                </a:prstGeom>
                <a:solidFill>
                  <a:schemeClr val="accent6">
                    <a:lumMod val="20000"/>
                    <a:lumOff val="80000"/>
                  </a:schemeClr>
                </a:solidFill>
              </p:spPr>
              <p:txBody>
                <a:bodyPr wrap="square" rtlCol="0">
                  <a:spAutoFit/>
                </a:bodyPr>
                <a:lstStyle/>
                <a:p>
                  <a:pPr algn="ctr"/>
                  <a:r>
                    <a:rPr lang="zh-CN" altLang="en-US" b="1">
                      <a:solidFill>
                        <a:schemeClr val="accent6">
                          <a:lumMod val="50000"/>
                        </a:schemeClr>
                      </a:solidFill>
                      <a:latin typeface="宋体" panose="02010600030101010101" pitchFamily="2" charset="-122"/>
                      <a:ea typeface="宋体" panose="02010600030101010101" pitchFamily="2" charset="-122"/>
                    </a:rPr>
                    <a:t>推理规则实例</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b="1" i="1">
                            <a:solidFill>
                              <a:schemeClr val="accent6">
                                <a:lumMod val="50000"/>
                              </a:schemeClr>
                            </a:solidFill>
                            <a:latin typeface="Cambria Math" panose="02040503050406030204" pitchFamily="18" charset="0"/>
                            <a:ea typeface="楷体" panose="02010609060101010101" pitchFamily="49" charset="-122"/>
                          </a:rPr>
                          <m:t>𝒑</m:t>
                        </m:r>
                        <m:r>
                          <a:rPr lang="en-US" altLang="zh-CN" b="1" i="1">
                            <a:solidFill>
                              <a:schemeClr val="accent6">
                                <a:lumMod val="50000"/>
                              </a:schemeClr>
                            </a:solidFill>
                            <a:latin typeface="Cambria Math" panose="02040503050406030204" pitchFamily="18" charset="0"/>
                            <a:ea typeface="楷体" panose="02010609060101010101" pitchFamily="49" charset="-122"/>
                          </a:rPr>
                          <m:t>→</m:t>
                        </m:r>
                        <m:r>
                          <a:rPr lang="en-US" altLang="zh-CN" b="1" i="1">
                            <a:solidFill>
                              <a:schemeClr val="accent6">
                                <a:lumMod val="50000"/>
                              </a:schemeClr>
                            </a:solidFill>
                            <a:latin typeface="Cambria Math" panose="02040503050406030204" pitchFamily="18" charset="0"/>
                            <a:ea typeface="楷体" panose="02010609060101010101" pitchFamily="49" charset="-122"/>
                          </a:rPr>
                          <m:t>𝒒</m:t>
                        </m:r>
                        <m:r>
                          <a:rPr lang="en-US" altLang="zh-CN" b="1" i="1">
                            <a:solidFill>
                              <a:schemeClr val="accent6">
                                <a:lumMod val="50000"/>
                              </a:schemeClr>
                            </a:solidFill>
                            <a:latin typeface="Cambria Math" panose="02040503050406030204" pitchFamily="18" charset="0"/>
                            <a:ea typeface="楷体" panose="02010609060101010101" pitchFamily="49" charset="-122"/>
                          </a:rPr>
                          <m:t>, </m:t>
                        </m:r>
                        <m:r>
                          <a:rPr lang="en-US" altLang="zh-CN" b="1" i="1">
                            <a:solidFill>
                              <a:schemeClr val="accent6">
                                <a:lumMod val="50000"/>
                              </a:schemeClr>
                            </a:solidFill>
                            <a:latin typeface="Cambria Math" panose="02040503050406030204" pitchFamily="18" charset="0"/>
                            <a:ea typeface="楷体" panose="02010609060101010101" pitchFamily="49" charset="-122"/>
                          </a:rPr>
                          <m:t>𝒑</m:t>
                        </m:r>
                        <m:r>
                          <a:rPr lang="en-US" altLang="zh-CN" b="1" i="1">
                            <a:solidFill>
                              <a:schemeClr val="accent6">
                                <a:lumMod val="50000"/>
                              </a:schemeClr>
                            </a:solidFill>
                            <a:latin typeface="Cambria Math" panose="02040503050406030204" pitchFamily="18" charset="0"/>
                            <a:ea typeface="楷体" panose="02010609060101010101" pitchFamily="49" charset="-122"/>
                          </a:rPr>
                          <m:t>⟹</m:t>
                        </m:r>
                        <m:r>
                          <a:rPr lang="en-US" altLang="zh-CN" b="1" i="1">
                            <a:solidFill>
                              <a:schemeClr val="accent6">
                                <a:lumMod val="50000"/>
                              </a:schemeClr>
                            </a:solidFill>
                            <a:latin typeface="Cambria Math" panose="02040503050406030204" pitchFamily="18" charset="0"/>
                            <a:ea typeface="楷体" panose="02010609060101010101" pitchFamily="49" charset="-122"/>
                          </a:rPr>
                          <m:t>𝒒</m:t>
                        </m:r>
                      </m:oMath>
                    </m:oMathPara>
                  </a14:m>
                  <a:endParaRPr lang="en-US" altLang="zh-CN"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14B1FB1B-5703-4936-80ED-B6903EA3EB0F}"/>
                    </a:ext>
                  </a:extLst>
                </p:cNvPr>
                <p:cNvSpPr txBox="1">
                  <a:spLocks noRot="1" noChangeAspect="1" noMove="1" noResize="1" noEditPoints="1" noAdjustHandles="1" noChangeArrowheads="1" noChangeShapeType="1" noTextEdit="1"/>
                </p:cNvSpPr>
                <p:nvPr/>
              </p:nvSpPr>
              <p:spPr>
                <a:xfrm>
                  <a:off x="2718654" y="5458192"/>
                  <a:ext cx="1703388" cy="646331"/>
                </a:xfrm>
                <a:prstGeom prst="rect">
                  <a:avLst/>
                </a:prstGeom>
                <a:blipFill>
                  <a:blip r:embed="rId4"/>
                  <a:stretch>
                    <a:fillRect t="-5660" b="-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9BC0C32-3BFD-4D9D-A9C7-A8329B397331}"/>
                    </a:ext>
                  </a:extLst>
                </p:cNvPr>
                <p:cNvSpPr txBox="1"/>
                <p:nvPr/>
              </p:nvSpPr>
              <p:spPr>
                <a:xfrm>
                  <a:off x="4848294" y="5322866"/>
                  <a:ext cx="2052871" cy="916982"/>
                </a:xfrm>
                <a:prstGeom prst="rect">
                  <a:avLst/>
                </a:prstGeom>
                <a:solidFill>
                  <a:schemeClr val="accent6">
                    <a:lumMod val="20000"/>
                    <a:lumOff val="80000"/>
                  </a:schemeClr>
                </a:solidFill>
              </p:spPr>
              <p:txBody>
                <a:bodyPr wrap="square" rtlCol="0">
                  <a:spAutoFit/>
                </a:bodyPr>
                <a:lstStyle/>
                <a:p>
                  <a:pPr algn="ctr"/>
                  <a:r>
                    <a:rPr lang="zh-CN" altLang="en-US" b="1">
                      <a:solidFill>
                        <a:schemeClr val="accent6">
                          <a:lumMod val="50000"/>
                        </a:schemeClr>
                      </a:solidFill>
                      <a:latin typeface="宋体" panose="02010600030101010101" pitchFamily="2" charset="-122"/>
                      <a:ea typeface="宋体" panose="02010600030101010101" pitchFamily="2" charset="-122"/>
                    </a:rPr>
                    <a:t>推理规则实例</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d>
                          <m:dPr>
                            <m:ctrlPr>
                              <a:rPr lang="en-US" altLang="zh-CN"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b="1" i="1">
                                <a:solidFill>
                                  <a:schemeClr val="accent6">
                                    <a:lumMod val="50000"/>
                                  </a:schemeClr>
                                </a:solidFill>
                                <a:latin typeface="Cambria Math" panose="02040503050406030204" pitchFamily="18" charset="0"/>
                                <a:ea typeface="楷体" panose="02010609060101010101" pitchFamily="49" charset="-122"/>
                              </a:rPr>
                              <m:t>𝒑</m:t>
                            </m:r>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𝒓</m:t>
                            </m:r>
                          </m:e>
                        </m:d>
                        <m:r>
                          <a:rPr lang="en-US" altLang="zh-CN" b="1" i="1">
                            <a:solidFill>
                              <a:schemeClr val="accent6">
                                <a:lumMod val="50000"/>
                              </a:schemeClr>
                            </a:solidFill>
                            <a:latin typeface="Cambria Math" panose="02040503050406030204" pitchFamily="18" charset="0"/>
                            <a:ea typeface="楷体" panose="02010609060101010101" pitchFamily="49" charset="-122"/>
                          </a:rPr>
                          <m:t>→</m:t>
                        </m:r>
                        <m:d>
                          <m:dPr>
                            <m:ctrlPr>
                              <a:rPr lang="en-US" altLang="zh-CN" b="1" i="1" smtClean="0">
                                <a:solidFill>
                                  <a:schemeClr val="accent6">
                                    <a:lumMod val="50000"/>
                                  </a:schemeClr>
                                </a:solidFill>
                                <a:latin typeface="Cambria Math" panose="02040503050406030204" pitchFamily="18" charset="0"/>
                                <a:ea typeface="楷体" panose="02010609060101010101" pitchFamily="49" charset="-122"/>
                              </a:rPr>
                            </m:ctrlPr>
                          </m:dPr>
                          <m:e>
                            <m:r>
                              <a:rPr lang="en-US" altLang="zh-CN" b="1" i="1">
                                <a:solidFill>
                                  <a:schemeClr val="accent6">
                                    <a:lumMod val="50000"/>
                                  </a:schemeClr>
                                </a:solidFill>
                                <a:latin typeface="Cambria Math" panose="02040503050406030204" pitchFamily="18" charset="0"/>
                                <a:ea typeface="楷体" panose="02010609060101010101" pitchFamily="49" charset="-122"/>
                              </a:rPr>
                              <m:t>𝒒</m:t>
                            </m:r>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𝒑</m:t>
                            </m:r>
                          </m:e>
                        </m:d>
                        <m:r>
                          <a:rPr lang="en-US" altLang="zh-CN" b="1" i="1">
                            <a:solidFill>
                              <a:schemeClr val="accent6">
                                <a:lumMod val="50000"/>
                              </a:schemeClr>
                            </a:solidFill>
                            <a:latin typeface="Cambria Math" panose="02040503050406030204" pitchFamily="18" charset="0"/>
                            <a:ea typeface="楷体" panose="02010609060101010101" pitchFamily="49" charset="-122"/>
                          </a:rPr>
                          <m:t>, </m:t>
                        </m:r>
                      </m:oMath>
                    </m:oMathPara>
                  </a14:m>
                  <a:endParaRPr lang="en-US" altLang="zh-CN" b="1" i="1">
                    <a:solidFill>
                      <a:schemeClr val="accent6">
                        <a:lumMod val="50000"/>
                      </a:schemeClr>
                    </a:solidFill>
                    <a:latin typeface="Cambria Math" panose="02040503050406030204" pitchFamily="18" charset="0"/>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b="1" i="1">
                            <a:solidFill>
                              <a:schemeClr val="accent6">
                                <a:lumMod val="50000"/>
                              </a:schemeClr>
                            </a:solidFill>
                            <a:latin typeface="Cambria Math" panose="02040503050406030204" pitchFamily="18" charset="0"/>
                            <a:ea typeface="楷体" panose="02010609060101010101" pitchFamily="49" charset="-122"/>
                          </a:rPr>
                          <m:t>𝒑</m:t>
                        </m:r>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𝒓</m:t>
                        </m:r>
                        <m:r>
                          <a:rPr lang="en-US" altLang="zh-CN" b="1" i="1">
                            <a:solidFill>
                              <a:schemeClr val="accent6">
                                <a:lumMod val="50000"/>
                              </a:schemeClr>
                            </a:solidFill>
                            <a:latin typeface="Cambria Math" panose="02040503050406030204" pitchFamily="18" charset="0"/>
                            <a:ea typeface="楷体" panose="02010609060101010101" pitchFamily="49" charset="-122"/>
                          </a:rPr>
                          <m:t>⟹</m:t>
                        </m:r>
                        <m:r>
                          <a:rPr lang="en-US" altLang="zh-CN" b="1" i="1">
                            <a:solidFill>
                              <a:schemeClr val="accent6">
                                <a:lumMod val="50000"/>
                              </a:schemeClr>
                            </a:solidFill>
                            <a:latin typeface="Cambria Math" panose="02040503050406030204" pitchFamily="18" charset="0"/>
                            <a:ea typeface="楷体" panose="02010609060101010101" pitchFamily="49" charset="-122"/>
                          </a:rPr>
                          <m:t>𝒒</m:t>
                        </m:r>
                        <m:r>
                          <a:rPr lang="en-US" altLang="zh-CN"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b="1" i="1" smtClean="0">
                            <a:solidFill>
                              <a:schemeClr val="accent6">
                                <a:lumMod val="50000"/>
                              </a:schemeClr>
                            </a:solidFill>
                            <a:latin typeface="Cambria Math" panose="02040503050406030204" pitchFamily="18" charset="0"/>
                            <a:ea typeface="楷体" panose="02010609060101010101" pitchFamily="49" charset="-122"/>
                          </a:rPr>
                          <m:t>𝒑</m:t>
                        </m:r>
                      </m:oMath>
                    </m:oMathPara>
                  </a14:m>
                  <a:endParaRPr lang="en-US" altLang="zh-CN"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5" name="文本框 14">
                  <a:extLst>
                    <a:ext uri="{FF2B5EF4-FFF2-40B4-BE49-F238E27FC236}">
                      <a16:creationId xmlns:a16="http://schemas.microsoft.com/office/drawing/2014/main" id="{59BC0C32-3BFD-4D9D-A9C7-A8329B397331}"/>
                    </a:ext>
                  </a:extLst>
                </p:cNvPr>
                <p:cNvSpPr txBox="1">
                  <a:spLocks noRot="1" noChangeAspect="1" noMove="1" noResize="1" noEditPoints="1" noAdjustHandles="1" noChangeArrowheads="1" noChangeShapeType="1" noTextEdit="1"/>
                </p:cNvSpPr>
                <p:nvPr/>
              </p:nvSpPr>
              <p:spPr>
                <a:xfrm>
                  <a:off x="4848294" y="5322866"/>
                  <a:ext cx="2052871" cy="916982"/>
                </a:xfrm>
                <a:prstGeom prst="rect">
                  <a:avLst/>
                </a:prstGeom>
                <a:blipFill>
                  <a:blip r:embed="rId5"/>
                  <a:stretch>
                    <a:fillRect t="-3311" b="-3974"/>
                  </a:stretch>
                </a:blipFill>
              </p:spPr>
              <p:txBody>
                <a:bodyPr/>
                <a:lstStyle/>
                <a:p>
                  <a:r>
                    <a:rPr lang="zh-CN" altLang="en-US">
                      <a:noFill/>
                    </a:rPr>
                    <a:t> </a:t>
                  </a:r>
                </a:p>
              </p:txBody>
            </p:sp>
          </mc:Fallback>
        </mc:AlternateContent>
        <p:sp>
          <p:nvSpPr>
            <p:cNvPr id="16" name="箭头: 下 15">
              <a:extLst>
                <a:ext uri="{FF2B5EF4-FFF2-40B4-BE49-F238E27FC236}">
                  <a16:creationId xmlns:a16="http://schemas.microsoft.com/office/drawing/2014/main" id="{E70D7939-3111-47AB-A777-F0402B0AC4D4}"/>
                </a:ext>
              </a:extLst>
            </p:cNvPr>
            <p:cNvSpPr/>
            <p:nvPr/>
          </p:nvSpPr>
          <p:spPr>
            <a:xfrm rot="16200000">
              <a:off x="3259997" y="3556024"/>
              <a:ext cx="111051" cy="1315685"/>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2CBA702-EEF4-49DF-9D78-CB9F35CD63F7}"/>
                    </a:ext>
                  </a:extLst>
                </p:cNvPr>
                <p:cNvSpPr txBox="1"/>
                <p:nvPr/>
              </p:nvSpPr>
              <p:spPr>
                <a:xfrm>
                  <a:off x="2873125" y="3661849"/>
                  <a:ext cx="884796" cy="492443"/>
                </a:xfrm>
                <a:prstGeom prst="rect">
                  <a:avLst/>
                </a:prstGeom>
                <a:solidFill>
                  <a:schemeClr val="accent2">
                    <a:lumMod val="20000"/>
                    <a:lumOff val="80000"/>
                  </a:schemeClr>
                </a:solidFill>
              </p:spPr>
              <p:txBody>
                <a:bodyPr wrap="square" tIns="0" bIns="0" rtlCol="0">
                  <a:spAutoFit/>
                </a:bodyPr>
                <a:lstStyle/>
                <a:p>
                  <a:pPr algn="ctr"/>
                  <a14:m>
                    <m:oMath xmlns:m="http://schemas.openxmlformats.org/officeDocument/2006/math">
                      <m:r>
                        <a:rPr lang="en-US" altLang="zh-CN" sz="1600" i="1" smtClean="0">
                          <a:solidFill>
                            <a:srgbClr val="002060"/>
                          </a:solidFill>
                          <a:latin typeface="Cambria Math" panose="02040503050406030204" pitchFamily="18" charset="0"/>
                          <a:ea typeface="楷体" panose="02010609060101010101" pitchFamily="49" charset="-122"/>
                        </a:rPr>
                        <m:t>𝐴</m:t>
                      </m:r>
                    </m:oMath>
                  </a14:m>
                  <a:r>
                    <a:rPr lang="zh-CN" altLang="en-US" sz="16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600" i="1" smtClean="0">
                          <a:solidFill>
                            <a:srgbClr val="002060"/>
                          </a:solidFill>
                          <a:latin typeface="Cambria Math" panose="02040503050406030204" pitchFamily="18" charset="0"/>
                          <a:ea typeface="楷体" panose="02010609060101010101" pitchFamily="49" charset="-122"/>
                        </a:rPr>
                        <m:t>𝑝</m:t>
                      </m:r>
                    </m:oMath>
                  </a14:m>
                  <a:endParaRPr lang="en-US" altLang="zh-CN" sz="160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600" i="1" smtClean="0">
                          <a:solidFill>
                            <a:srgbClr val="002060"/>
                          </a:solidFill>
                          <a:latin typeface="Cambria Math" panose="02040503050406030204" pitchFamily="18" charset="0"/>
                          <a:ea typeface="楷体" panose="02010609060101010101" pitchFamily="49" charset="-122"/>
                        </a:rPr>
                        <m:t>𝐵</m:t>
                      </m:r>
                    </m:oMath>
                  </a14:m>
                  <a:r>
                    <a:rPr lang="zh-CN" altLang="en-US" sz="16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600" i="1" smtClean="0">
                          <a:solidFill>
                            <a:srgbClr val="002060"/>
                          </a:solidFill>
                          <a:latin typeface="Cambria Math" panose="02040503050406030204" pitchFamily="18" charset="0"/>
                          <a:ea typeface="楷体" panose="02010609060101010101" pitchFamily="49" charset="-122"/>
                        </a:rPr>
                        <m:t>𝑞</m:t>
                      </m:r>
                    </m:oMath>
                  </a14:m>
                  <a:endParaRPr lang="zh-CN" altLang="en-US" sz="1600">
                    <a:solidFill>
                      <a:srgbClr val="002060"/>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02CBA702-EEF4-49DF-9D78-CB9F35CD63F7}"/>
                    </a:ext>
                  </a:extLst>
                </p:cNvPr>
                <p:cNvSpPr txBox="1">
                  <a:spLocks noRot="1" noChangeAspect="1" noMove="1" noResize="1" noEditPoints="1" noAdjustHandles="1" noChangeArrowheads="1" noChangeShapeType="1" noTextEdit="1"/>
                </p:cNvSpPr>
                <p:nvPr/>
              </p:nvSpPr>
              <p:spPr>
                <a:xfrm>
                  <a:off x="2873125" y="3661849"/>
                  <a:ext cx="884796" cy="492443"/>
                </a:xfrm>
                <a:prstGeom prst="rect">
                  <a:avLst/>
                </a:prstGeom>
                <a:blipFill>
                  <a:blip r:embed="rId6"/>
                  <a:stretch>
                    <a:fillRect t="-14815" b="-22222"/>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0BA74352-D9DD-46DD-B2FB-5E10522F46CD}"/>
                </a:ext>
              </a:extLst>
            </p:cNvPr>
            <p:cNvSpPr txBox="1"/>
            <p:nvPr/>
          </p:nvSpPr>
          <p:spPr>
            <a:xfrm>
              <a:off x="2942550" y="4268693"/>
              <a:ext cx="732787" cy="276999"/>
            </a:xfrm>
            <a:prstGeom prst="rect">
              <a:avLst/>
            </a:prstGeom>
            <a:solidFill>
              <a:schemeClr val="accent4">
                <a:lumMod val="20000"/>
                <a:lumOff val="80000"/>
              </a:schemeClr>
            </a:solidFill>
          </p:spPr>
          <p:txBody>
            <a:bodyPr wrap="square" tIns="0" bIns="0" rtlCol="0">
              <a:spAutoFit/>
            </a:bodyPr>
            <a:lstStyle/>
            <a:p>
              <a:r>
                <a:rPr lang="zh-CN" altLang="en-US">
                  <a:solidFill>
                    <a:srgbClr val="C00000"/>
                  </a:solidFill>
                  <a:latin typeface="楷体" panose="02010609060101010101" pitchFamily="49" charset="-122"/>
                  <a:ea typeface="楷体" panose="02010609060101010101" pitchFamily="49" charset="-122"/>
                </a:rPr>
                <a:t>泛化</a:t>
              </a:r>
            </a:p>
          </p:txBody>
        </p:sp>
        <p:sp>
          <p:nvSpPr>
            <p:cNvPr id="20" name="文本框 19">
              <a:extLst>
                <a:ext uri="{FF2B5EF4-FFF2-40B4-BE49-F238E27FC236}">
                  <a16:creationId xmlns:a16="http://schemas.microsoft.com/office/drawing/2014/main" id="{803EA2CF-DE16-4B70-B0D0-3BBDDEDA1020}"/>
                </a:ext>
              </a:extLst>
            </p:cNvPr>
            <p:cNvSpPr txBox="1"/>
            <p:nvPr/>
          </p:nvSpPr>
          <p:spPr>
            <a:xfrm>
              <a:off x="4537977" y="4817461"/>
              <a:ext cx="732787" cy="276999"/>
            </a:xfrm>
            <a:prstGeom prst="rect">
              <a:avLst/>
            </a:prstGeom>
            <a:solidFill>
              <a:schemeClr val="accent4">
                <a:lumMod val="20000"/>
                <a:lumOff val="80000"/>
              </a:schemeClr>
            </a:solidFill>
          </p:spPr>
          <p:txBody>
            <a:bodyPr wrap="square" tIns="0" bIns="0" rtlCol="0">
              <a:spAutoFit/>
            </a:bodyPr>
            <a:lstStyle/>
            <a:p>
              <a:r>
                <a:rPr lang="zh-CN" altLang="en-US">
                  <a:solidFill>
                    <a:srgbClr val="C00000"/>
                  </a:solidFill>
                  <a:latin typeface="楷体" panose="02010609060101010101" pitchFamily="49" charset="-122"/>
                  <a:ea typeface="楷体" panose="02010609060101010101" pitchFamily="49" charset="-122"/>
                </a:rPr>
                <a:t>例化</a:t>
              </a:r>
            </a:p>
          </p:txBody>
        </p:sp>
        <p:sp>
          <p:nvSpPr>
            <p:cNvPr id="21" name="箭头: 下 20">
              <a:extLst>
                <a:ext uri="{FF2B5EF4-FFF2-40B4-BE49-F238E27FC236}">
                  <a16:creationId xmlns:a16="http://schemas.microsoft.com/office/drawing/2014/main" id="{AC0D3A65-0730-4DE1-B700-1A2FC6724E3A}"/>
                </a:ext>
              </a:extLst>
            </p:cNvPr>
            <p:cNvSpPr/>
            <p:nvPr/>
          </p:nvSpPr>
          <p:spPr>
            <a:xfrm rot="3235264" flipH="1">
              <a:off x="4180841" y="4362943"/>
              <a:ext cx="91831" cy="1281791"/>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CC73C7A6-33F3-47FB-B091-E8851A69F92F}"/>
                </a:ext>
              </a:extLst>
            </p:cNvPr>
            <p:cNvSpPr/>
            <p:nvPr/>
          </p:nvSpPr>
          <p:spPr>
            <a:xfrm rot="18348040">
              <a:off x="5528890" y="4377022"/>
              <a:ext cx="109735" cy="1186551"/>
            </a:xfrm>
            <a:prstGeom prst="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7D429AB-7332-4CC0-8D18-179465ACC2C5}"/>
                    </a:ext>
                  </a:extLst>
                </p:cNvPr>
                <p:cNvSpPr txBox="1"/>
                <p:nvPr/>
              </p:nvSpPr>
              <p:spPr>
                <a:xfrm>
                  <a:off x="3182749" y="4728179"/>
                  <a:ext cx="791961" cy="430887"/>
                </a:xfrm>
                <a:prstGeom prst="rect">
                  <a:avLst/>
                </a:prstGeom>
                <a:solidFill>
                  <a:schemeClr val="accent2">
                    <a:lumMod val="20000"/>
                    <a:lumOff val="80000"/>
                    <a:alpha val="50000"/>
                  </a:schemeClr>
                </a:solidFill>
              </p:spPr>
              <p:txBody>
                <a:bodyPr wrap="square" tIns="0" bIns="0" rtlCol="0">
                  <a:spAutoFit/>
                </a:bodyPr>
                <a:lstStyle/>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𝑝</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𝐴</m:t>
                      </m:r>
                    </m:oMath>
                  </a14:m>
                  <a:endParaRPr lang="en-US" altLang="zh-CN" sz="140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𝑞</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𝐵</m:t>
                      </m:r>
                    </m:oMath>
                  </a14:m>
                  <a:endParaRPr lang="zh-CN" altLang="en-US" sz="1400">
                    <a:solidFill>
                      <a:srgbClr val="002060"/>
                    </a:solidFill>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57D429AB-7332-4CC0-8D18-179465ACC2C5}"/>
                    </a:ext>
                  </a:extLst>
                </p:cNvPr>
                <p:cNvSpPr txBox="1">
                  <a:spLocks noRot="1" noChangeAspect="1" noMove="1" noResize="1" noEditPoints="1" noAdjustHandles="1" noChangeArrowheads="1" noChangeShapeType="1" noTextEdit="1"/>
                </p:cNvSpPr>
                <p:nvPr/>
              </p:nvSpPr>
              <p:spPr>
                <a:xfrm>
                  <a:off x="3182749" y="4728179"/>
                  <a:ext cx="791961" cy="430887"/>
                </a:xfrm>
                <a:prstGeom prst="rect">
                  <a:avLst/>
                </a:prstGeom>
                <a:blipFill>
                  <a:blip r:embed="rId7"/>
                  <a:stretch>
                    <a:fillRect t="-14286" b="-2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9E9BA5C-CF73-431F-9726-F5CF9834AD87}"/>
                    </a:ext>
                  </a:extLst>
                </p:cNvPr>
                <p:cNvSpPr txBox="1"/>
                <p:nvPr/>
              </p:nvSpPr>
              <p:spPr>
                <a:xfrm>
                  <a:off x="5834596" y="4663573"/>
                  <a:ext cx="1066569" cy="430887"/>
                </a:xfrm>
                <a:prstGeom prst="rect">
                  <a:avLst/>
                </a:prstGeom>
                <a:solidFill>
                  <a:schemeClr val="accent2">
                    <a:lumMod val="20000"/>
                    <a:lumOff val="80000"/>
                    <a:alpha val="50000"/>
                  </a:schemeClr>
                </a:solidFill>
              </p:spPr>
              <p:txBody>
                <a:bodyPr wrap="square" tIns="0" bIns="0" rtlCol="0">
                  <a:spAutoFit/>
                </a:bodyPr>
                <a:lstStyle/>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𝑝</m:t>
                      </m:r>
                      <m:r>
                        <a:rPr lang="en-US" altLang="zh-CN" sz="1400" b="0" i="1" smtClean="0">
                          <a:solidFill>
                            <a:srgbClr val="002060"/>
                          </a:solidFill>
                          <a:latin typeface="Cambria Math" panose="02040503050406030204" pitchFamily="18" charset="0"/>
                          <a:ea typeface="楷体" panose="02010609060101010101" pitchFamily="49" charset="-122"/>
                        </a:rPr>
                        <m:t>∨</m:t>
                      </m:r>
                      <m:r>
                        <a:rPr lang="en-US" altLang="zh-CN" sz="1400" b="0" i="1" smtClean="0">
                          <a:solidFill>
                            <a:srgbClr val="002060"/>
                          </a:solidFill>
                          <a:latin typeface="Cambria Math" panose="02040503050406030204" pitchFamily="18" charset="0"/>
                          <a:ea typeface="楷体" panose="02010609060101010101" pitchFamily="49" charset="-122"/>
                        </a:rPr>
                        <m:t>𝑟</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𝐴</m:t>
                      </m:r>
                    </m:oMath>
                  </a14:m>
                  <a:endParaRPr lang="en-US" altLang="zh-CN" sz="1400">
                    <a:solidFill>
                      <a:srgbClr val="002060"/>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𝑞</m:t>
                      </m:r>
                      <m:r>
                        <a:rPr lang="en-US" altLang="zh-CN" sz="1400" b="0" i="1" smtClean="0">
                          <a:solidFill>
                            <a:srgbClr val="002060"/>
                          </a:solidFill>
                          <a:latin typeface="Cambria Math" panose="02040503050406030204" pitchFamily="18" charset="0"/>
                          <a:ea typeface="楷体" panose="02010609060101010101" pitchFamily="49" charset="-122"/>
                        </a:rPr>
                        <m:t>∧</m:t>
                      </m:r>
                      <m:r>
                        <a:rPr lang="en-US" altLang="zh-CN" sz="1400" b="0" i="1" smtClean="0">
                          <a:solidFill>
                            <a:srgbClr val="002060"/>
                          </a:solidFill>
                          <a:latin typeface="Cambria Math" panose="02040503050406030204" pitchFamily="18" charset="0"/>
                          <a:ea typeface="楷体" panose="02010609060101010101" pitchFamily="49" charset="-122"/>
                        </a:rPr>
                        <m:t>𝑝</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𝐵</m:t>
                      </m:r>
                    </m:oMath>
                  </a14:m>
                  <a:endParaRPr lang="zh-CN" altLang="en-US" sz="1400">
                    <a:solidFill>
                      <a:srgbClr val="002060"/>
                    </a:solidFill>
                    <a:latin typeface="楷体" panose="02010609060101010101" pitchFamily="49" charset="-122"/>
                    <a:ea typeface="楷体" panose="02010609060101010101" pitchFamily="49" charset="-122"/>
                  </a:endParaRPr>
                </a:p>
              </p:txBody>
            </p:sp>
          </mc:Choice>
          <mc:Fallback xmlns="">
            <p:sp>
              <p:nvSpPr>
                <p:cNvPr id="24" name="文本框 23">
                  <a:extLst>
                    <a:ext uri="{FF2B5EF4-FFF2-40B4-BE49-F238E27FC236}">
                      <a16:creationId xmlns:a16="http://schemas.microsoft.com/office/drawing/2014/main" id="{09E9BA5C-CF73-431F-9726-F5CF9834AD87}"/>
                    </a:ext>
                  </a:extLst>
                </p:cNvPr>
                <p:cNvSpPr txBox="1">
                  <a:spLocks noRot="1" noChangeAspect="1" noMove="1" noResize="1" noEditPoints="1" noAdjustHandles="1" noChangeArrowheads="1" noChangeShapeType="1" noTextEdit="1"/>
                </p:cNvSpPr>
                <p:nvPr/>
              </p:nvSpPr>
              <p:spPr>
                <a:xfrm>
                  <a:off x="5834596" y="4663573"/>
                  <a:ext cx="1066569" cy="430887"/>
                </a:xfrm>
                <a:prstGeom prst="rect">
                  <a:avLst/>
                </a:prstGeom>
                <a:blipFill>
                  <a:blip r:embed="rId8"/>
                  <a:stretch>
                    <a:fillRect t="-14085" b="-2253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951EAB43-240A-4982-BA57-24A14BEF7C6B}"/>
                  </a:ext>
                </a:extLst>
              </p:cNvPr>
              <p:cNvSpPr txBox="1"/>
              <p:nvPr/>
            </p:nvSpPr>
            <p:spPr>
              <a:xfrm>
                <a:off x="7195867" y="1268142"/>
                <a:ext cx="4408462" cy="4827475"/>
              </a:xfrm>
              <a:prstGeom prst="rect">
                <a:avLst/>
              </a:prstGeom>
              <a:solidFill>
                <a:schemeClr val="accent2">
                  <a:lumMod val="20000"/>
                  <a:lumOff val="80000"/>
                  <a:alpha val="50000"/>
                </a:schemeClr>
              </a:solidFill>
            </p:spPr>
            <p:txBody>
              <a:bodyPr wrap="square" rtlCol="0">
                <a:spAutoFit/>
              </a:bodyPr>
              <a:lstStyle/>
              <a:p>
                <a:pPr algn="ctr">
                  <a:lnSpc>
                    <a:spcPts val="3000"/>
                  </a:lnSpc>
                  <a:spcBef>
                    <a:spcPts val="600"/>
                  </a:spcBef>
                  <a:spcAft>
                    <a:spcPts val="300"/>
                  </a:spcAft>
                </a:pPr>
                <a:r>
                  <a:rPr lang="zh-CN" altLang="en-US" sz="2400" b="1">
                    <a:solidFill>
                      <a:srgbClr val="002060"/>
                    </a:solidFill>
                  </a:rPr>
                  <a:t>自然推理系统的推理规则</a:t>
                </a:r>
                <a:endParaRPr lang="en-US" altLang="zh-CN" sz="2400" b="1">
                  <a:solidFill>
                    <a:srgbClr val="002060"/>
                  </a:solidFill>
                </a:endParaRPr>
              </a:p>
              <a:p>
                <a:pPr marL="342900" indent="-342900">
                  <a:lnSpc>
                    <a:spcPts val="3000"/>
                  </a:lnSpc>
                  <a:spcBef>
                    <a:spcPts val="600"/>
                  </a:spcBef>
                  <a:spcAft>
                    <a:spcPts val="3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假言推理</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3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假言易位</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3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合取规则</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3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化简规则</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3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附加规则</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3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析取三段论</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3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等值置换</a:t>
                </a:r>
                <a:r>
                  <a:rPr lang="zh-CN" altLang="en-US" sz="2000" b="1">
                    <a:solidFill>
                      <a:schemeClr val="accent2">
                        <a:lumMod val="50000"/>
                      </a:schemeClr>
                    </a:solidFill>
                    <a:latin typeface="楷体" panose="02010609060101010101" pitchFamily="49" charset="-122"/>
                    <a:ea typeface="楷体" panose="02010609060101010101" pitchFamily="49" charset="-122"/>
                  </a:rPr>
                  <a:t>：</a:t>
                </a:r>
              </a:p>
              <a:p>
                <a:pPr marL="800100" lvl="1" indent="-342900">
                  <a:lnSpc>
                    <a:spcPts val="3000"/>
                  </a:lnSpc>
                  <a:spcBef>
                    <a:spcPts val="600"/>
                  </a:spcBef>
                  <a:spcAft>
                    <a:spcPts val="300"/>
                  </a:spcAft>
                  <a:buFont typeface="Arial" panose="020B0604020202020204" pitchFamily="34" charset="0"/>
                  <a:buChar char="•"/>
                </a:pPr>
                <a:r>
                  <a:rPr lang="zh-CN" altLang="en-US" b="1">
                    <a:solidFill>
                      <a:schemeClr val="accent4">
                        <a:lumMod val="50000"/>
                      </a:schemeClr>
                    </a:solidFill>
                    <a:latin typeface="宋体" panose="02010600030101010101" pitchFamily="2" charset="-122"/>
                    <a:ea typeface="宋体" panose="02010600030101010101" pitchFamily="2" charset="-122"/>
                  </a:rPr>
                  <a:t>对每个基本逻辑等值式模式</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𝑨</m:t>
                    </m:r>
                    <m:r>
                      <a:rPr lang="en-US" altLang="zh-CN" b="1" i="1">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𝑩</m:t>
                    </m:r>
                  </m:oMath>
                </a14:m>
                <a:r>
                  <a:rPr lang="zh-CN" altLang="en-US" b="1">
                    <a:solidFill>
                      <a:schemeClr val="accent4">
                        <a:lumMod val="50000"/>
                      </a:schemeClr>
                    </a:solidFill>
                    <a:latin typeface="宋体" panose="02010600030101010101" pitchFamily="2" charset="-122"/>
                    <a:ea typeface="宋体" panose="02010600030101010101" pitchFamily="2" charset="-122"/>
                  </a:rPr>
                  <a:t>有规则</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𝑨</m:t>
                    </m:r>
                    <m:r>
                      <a:rPr lang="en-US" altLang="zh-CN" b="1" i="1">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𝑩</m:t>
                    </m:r>
                  </m:oMath>
                </a14:m>
                <a:r>
                  <a:rPr lang="zh-CN" altLang="en-US" b="1">
                    <a:solidFill>
                      <a:schemeClr val="accent4">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𝑩</m:t>
                    </m:r>
                    <m:r>
                      <a:rPr lang="en-US" altLang="zh-CN" b="1" i="1">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𝑨</m:t>
                    </m:r>
                  </m:oMath>
                </a14:m>
                <a:endParaRPr lang="zh-CN" altLang="en-US" b="1">
                  <a:solidFill>
                    <a:schemeClr val="accent4">
                      <a:lumMod val="50000"/>
                    </a:schemeClr>
                  </a:solidFill>
                  <a:latin typeface="宋体" panose="02010600030101010101" pitchFamily="2" charset="-122"/>
                  <a:ea typeface="宋体" panose="02010600030101010101" pitchFamily="2" charset="-122"/>
                </a:endParaRPr>
              </a:p>
            </p:txBody>
          </p:sp>
        </mc:Choice>
        <mc:Fallback xmlns="">
          <p:sp>
            <p:nvSpPr>
              <p:cNvPr id="25" name="文本框 24">
                <a:extLst>
                  <a:ext uri="{FF2B5EF4-FFF2-40B4-BE49-F238E27FC236}">
                    <a16:creationId xmlns:a16="http://schemas.microsoft.com/office/drawing/2014/main" id="{951EAB43-240A-4982-BA57-24A14BEF7C6B}"/>
                  </a:ext>
                </a:extLst>
              </p:cNvPr>
              <p:cNvSpPr txBox="1">
                <a:spLocks noRot="1" noChangeAspect="1" noMove="1" noResize="1" noEditPoints="1" noAdjustHandles="1" noChangeArrowheads="1" noChangeShapeType="1" noTextEdit="1"/>
              </p:cNvSpPr>
              <p:nvPr/>
            </p:nvSpPr>
            <p:spPr>
              <a:xfrm>
                <a:off x="7195867" y="1268142"/>
                <a:ext cx="4408462" cy="4827475"/>
              </a:xfrm>
              <a:prstGeom prst="rect">
                <a:avLst/>
              </a:prstGeom>
              <a:blipFill>
                <a:blip r:embed="rId9"/>
                <a:stretch>
                  <a:fillRect l="-1243" t="-884" b="-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925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自然推理系统</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第六讲 命题逻辑的推理理论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/31</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自然推理系统推理规则释义</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6CE96A2-76FB-4147-8652-C042149C26AF}"/>
                  </a:ext>
                </a:extLst>
              </p:cNvPr>
              <p:cNvSpPr txBox="1"/>
              <p:nvPr/>
            </p:nvSpPr>
            <p:spPr>
              <a:xfrm>
                <a:off x="602647" y="1103964"/>
                <a:ext cx="4408462" cy="5123582"/>
              </a:xfrm>
              <a:prstGeom prst="rect">
                <a:avLst/>
              </a:prstGeom>
              <a:solidFill>
                <a:schemeClr val="accent2">
                  <a:lumMod val="20000"/>
                  <a:lumOff val="80000"/>
                  <a:alpha val="50000"/>
                </a:schemeClr>
              </a:solidFill>
            </p:spPr>
            <p:txBody>
              <a:bodyPr wrap="square" rtlCol="0">
                <a:spAutoFit/>
              </a:bodyPr>
              <a:lstStyle/>
              <a:p>
                <a:pPr algn="ctr">
                  <a:lnSpc>
                    <a:spcPts val="3000"/>
                  </a:lnSpc>
                  <a:spcBef>
                    <a:spcPts val="600"/>
                  </a:spcBef>
                  <a:spcAft>
                    <a:spcPts val="600"/>
                  </a:spcAft>
                </a:pPr>
                <a:r>
                  <a:rPr lang="zh-CN" altLang="en-US" sz="2400" b="1">
                    <a:solidFill>
                      <a:srgbClr val="002060"/>
                    </a:solidFill>
                  </a:rPr>
                  <a:t>自然推理系统的推理规则</a:t>
                </a:r>
                <a:endParaRPr lang="en-US" altLang="zh-CN" sz="2400" b="1">
                  <a:solidFill>
                    <a:srgbClr val="002060"/>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假言推理</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假言易位</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合取规则</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化简规则</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附加规则</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析取三段论</a:t>
                </a:r>
                <a:r>
                  <a:rPr lang="zh-CN" altLang="en-US" sz="2000"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等值置换</a:t>
                </a:r>
                <a:r>
                  <a:rPr lang="zh-CN" altLang="en-US" sz="2000" b="1">
                    <a:solidFill>
                      <a:schemeClr val="accent2">
                        <a:lumMod val="50000"/>
                      </a:schemeClr>
                    </a:solidFill>
                    <a:latin typeface="楷体" panose="02010609060101010101" pitchFamily="49" charset="-122"/>
                    <a:ea typeface="楷体" panose="02010609060101010101" pitchFamily="49" charset="-122"/>
                  </a:rPr>
                  <a:t>：</a:t>
                </a:r>
              </a:p>
              <a:p>
                <a:pPr marL="800100" lvl="1" indent="-342900">
                  <a:lnSpc>
                    <a:spcPts val="3000"/>
                  </a:lnSpc>
                  <a:spcBef>
                    <a:spcPts val="600"/>
                  </a:spcBef>
                  <a:spcAft>
                    <a:spcPts val="600"/>
                  </a:spcAft>
                  <a:buFont typeface="Arial" panose="020B0604020202020204" pitchFamily="34" charset="0"/>
                  <a:buChar char="•"/>
                </a:pPr>
                <a:r>
                  <a:rPr lang="zh-CN" altLang="en-US" b="1">
                    <a:solidFill>
                      <a:schemeClr val="accent4">
                        <a:lumMod val="50000"/>
                      </a:schemeClr>
                    </a:solidFill>
                    <a:latin typeface="宋体" panose="02010600030101010101" pitchFamily="2" charset="-122"/>
                    <a:ea typeface="宋体" panose="02010600030101010101" pitchFamily="2" charset="-122"/>
                  </a:rPr>
                  <a:t>对每个基本逻辑等值式模式</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𝑨</m:t>
                    </m:r>
                    <m:r>
                      <a:rPr lang="en-US" altLang="zh-CN" b="1" i="1">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𝑩</m:t>
                    </m:r>
                  </m:oMath>
                </a14:m>
                <a:r>
                  <a:rPr lang="zh-CN" altLang="en-US" b="1">
                    <a:solidFill>
                      <a:schemeClr val="accent4">
                        <a:lumMod val="50000"/>
                      </a:schemeClr>
                    </a:solidFill>
                    <a:latin typeface="宋体" panose="02010600030101010101" pitchFamily="2" charset="-122"/>
                    <a:ea typeface="宋体" panose="02010600030101010101" pitchFamily="2" charset="-122"/>
                  </a:rPr>
                  <a:t>有规则</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𝑨</m:t>
                    </m:r>
                    <m:r>
                      <a:rPr lang="en-US" altLang="zh-CN" b="1" i="1">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𝑩</m:t>
                    </m:r>
                  </m:oMath>
                </a14:m>
                <a:r>
                  <a:rPr lang="zh-CN" altLang="en-US" b="1">
                    <a:solidFill>
                      <a:schemeClr val="accent4">
                        <a:lumMod val="50000"/>
                      </a:schemeClr>
                    </a:solidFill>
                    <a:latin typeface="宋体" panose="02010600030101010101" pitchFamily="2" charset="-122"/>
                    <a:ea typeface="宋体" panose="02010600030101010101" pitchFamily="2" charset="-122"/>
                  </a:rPr>
                  <a:t>和</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𝑩</m:t>
                    </m:r>
                    <m:r>
                      <a:rPr lang="en-US" altLang="zh-CN" b="1" i="1">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𝑨</m:t>
                    </m:r>
                  </m:oMath>
                </a14:m>
                <a:endParaRPr lang="zh-CN" altLang="en-US" b="1">
                  <a:solidFill>
                    <a:schemeClr val="accent4">
                      <a:lumMod val="50000"/>
                    </a:schemeClr>
                  </a:solidFill>
                  <a:latin typeface="宋体" panose="02010600030101010101" pitchFamily="2" charset="-122"/>
                  <a:ea typeface="宋体" panose="02010600030101010101" pitchFamily="2" charset="-122"/>
                </a:endParaRPr>
              </a:p>
            </p:txBody>
          </p:sp>
        </mc:Choice>
        <mc:Fallback xmlns="">
          <p:sp>
            <p:nvSpPr>
              <p:cNvPr id="12" name="文本框 11">
                <a:extLst>
                  <a:ext uri="{FF2B5EF4-FFF2-40B4-BE49-F238E27FC236}">
                    <a16:creationId xmlns:a16="http://schemas.microsoft.com/office/drawing/2014/main" id="{36CE96A2-76FB-4147-8652-C042149C26AF}"/>
                  </a:ext>
                </a:extLst>
              </p:cNvPr>
              <p:cNvSpPr txBox="1">
                <a:spLocks noRot="1" noChangeAspect="1" noMove="1" noResize="1" noEditPoints="1" noAdjustHandles="1" noChangeArrowheads="1" noChangeShapeType="1" noTextEdit="1"/>
              </p:cNvSpPr>
              <p:nvPr/>
            </p:nvSpPr>
            <p:spPr>
              <a:xfrm>
                <a:off x="602647" y="1103964"/>
                <a:ext cx="4408462" cy="5123582"/>
              </a:xfrm>
              <a:prstGeom prst="rect">
                <a:avLst/>
              </a:prstGeom>
              <a:blipFill>
                <a:blip r:embed="rId2"/>
                <a:stretch>
                  <a:fillRect l="-1245" t="-832" b="-5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0577D99-70E4-41EC-8621-C7BED78717CD}"/>
                  </a:ext>
                </a:extLst>
              </p:cNvPr>
              <p:cNvSpPr txBox="1"/>
              <p:nvPr/>
            </p:nvSpPr>
            <p:spPr>
              <a:xfrm>
                <a:off x="6407378" y="939331"/>
                <a:ext cx="5203527" cy="523220"/>
              </a:xfrm>
              <a:prstGeom prst="rect">
                <a:avLst/>
              </a:prstGeom>
              <a:solidFill>
                <a:schemeClr val="accent6">
                  <a:lumMod val="20000"/>
                  <a:lumOff val="80000"/>
                  <a:alpha val="5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1400" i="1" smtClean="0">
                        <a:solidFill>
                          <a:schemeClr val="accent6">
                            <a:lumMod val="50000"/>
                          </a:schemeClr>
                        </a:solidFill>
                        <a:latin typeface="Cambria Math" panose="02040503050406030204" pitchFamily="18" charset="0"/>
                        <a:ea typeface="楷体" panose="02010609060101010101" pitchFamily="49" charset="-122"/>
                      </a:rPr>
                      <m:t>𝑝</m:t>
                    </m:r>
                  </m:oMath>
                </a14:m>
                <a:r>
                  <a:rPr lang="zh-CN" altLang="en-US" sz="14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400" dirty="0">
                    <a:solidFill>
                      <a:schemeClr val="accent6">
                        <a:lumMod val="50000"/>
                      </a:schemeClr>
                    </a:solidFill>
                    <a:latin typeface="楷体" panose="02010609060101010101" pitchFamily="49" charset="-122"/>
                    <a:ea typeface="楷体" panose="02010609060101010101" pitchFamily="49" charset="-122"/>
                  </a:rPr>
                  <a:t>4</a:t>
                </a:r>
                <a:r>
                  <a:rPr lang="zh-CN" altLang="en-US" sz="1400">
                    <a:solidFill>
                      <a:schemeClr val="accent6">
                        <a:lumMod val="50000"/>
                      </a:schemeClr>
                    </a:solidFill>
                    <a:latin typeface="楷体" panose="02010609060101010101" pitchFamily="49" charset="-122"/>
                    <a:ea typeface="楷体" panose="02010609060101010101" pitchFamily="49" charset="-122"/>
                  </a:rPr>
                  <a:t>整除”  </a:t>
                </a:r>
                <a14:m>
                  <m:oMath xmlns:m="http://schemas.openxmlformats.org/officeDocument/2006/math">
                    <m:r>
                      <a:rPr lang="en-US" altLang="zh-CN" sz="1400" i="1" smtClean="0">
                        <a:solidFill>
                          <a:schemeClr val="accent6">
                            <a:lumMod val="50000"/>
                          </a:schemeClr>
                        </a:solidFill>
                        <a:latin typeface="Cambria Math" panose="02040503050406030204" pitchFamily="18" charset="0"/>
                        <a:ea typeface="楷体" panose="02010609060101010101" pitchFamily="49" charset="-122"/>
                      </a:rPr>
                      <m:t>𝑞</m:t>
                    </m:r>
                  </m:oMath>
                </a14:m>
                <a:r>
                  <a:rPr lang="zh-CN" altLang="en-US" sz="14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400" dirty="0">
                    <a:solidFill>
                      <a:schemeClr val="accent6">
                        <a:lumMod val="50000"/>
                      </a:schemeClr>
                    </a:solidFill>
                    <a:latin typeface="楷体" panose="02010609060101010101" pitchFamily="49" charset="-122"/>
                    <a:ea typeface="楷体" panose="02010609060101010101" pitchFamily="49" charset="-122"/>
                  </a:rPr>
                  <a:t>100</a:t>
                </a:r>
                <a:r>
                  <a:rPr lang="zh-CN" altLang="en-US" sz="1400" dirty="0">
                    <a:solidFill>
                      <a:schemeClr val="accent6">
                        <a:lumMod val="50000"/>
                      </a:schemeClr>
                    </a:solidFill>
                    <a:latin typeface="楷体" panose="02010609060101010101" pitchFamily="49" charset="-122"/>
                    <a:ea typeface="楷体" panose="02010609060101010101" pitchFamily="49" charset="-122"/>
                  </a:rPr>
                  <a:t>整除”</a:t>
                </a:r>
              </a:p>
              <a:p>
                <a14:m>
                  <m:oMath xmlns:m="http://schemas.openxmlformats.org/officeDocument/2006/math">
                    <m:r>
                      <a:rPr lang="en-US" altLang="zh-CN" sz="1400" i="1" smtClean="0">
                        <a:solidFill>
                          <a:schemeClr val="accent6">
                            <a:lumMod val="50000"/>
                          </a:schemeClr>
                        </a:solidFill>
                        <a:latin typeface="Cambria Math" panose="02040503050406030204" pitchFamily="18" charset="0"/>
                        <a:ea typeface="楷体" panose="02010609060101010101" pitchFamily="49" charset="-122"/>
                      </a:rPr>
                      <m:t>𝑟</m:t>
                    </m:r>
                  </m:oMath>
                </a14:m>
                <a:r>
                  <a:rPr lang="zh-CN" altLang="en-US" sz="1400" dirty="0">
                    <a:solidFill>
                      <a:schemeClr val="accent6">
                        <a:lumMod val="50000"/>
                      </a:schemeClr>
                    </a:solidFill>
                    <a:latin typeface="楷体" panose="02010609060101010101" pitchFamily="49" charset="-122"/>
                    <a:ea typeface="楷体" panose="02010609060101010101" pitchFamily="49" charset="-122"/>
                  </a:rPr>
                  <a:t>表示“一个年份能被</a:t>
                </a:r>
                <a:r>
                  <a:rPr lang="en-US" altLang="zh-CN" sz="1400" dirty="0">
                    <a:solidFill>
                      <a:schemeClr val="accent6">
                        <a:lumMod val="50000"/>
                      </a:schemeClr>
                    </a:solidFill>
                    <a:latin typeface="楷体" panose="02010609060101010101" pitchFamily="49" charset="-122"/>
                    <a:ea typeface="楷体" panose="02010609060101010101" pitchFamily="49" charset="-122"/>
                  </a:rPr>
                  <a:t>400</a:t>
                </a:r>
                <a:r>
                  <a:rPr lang="zh-CN" altLang="en-US" sz="1400">
                    <a:solidFill>
                      <a:schemeClr val="accent6">
                        <a:lumMod val="50000"/>
                      </a:schemeClr>
                    </a:solidFill>
                    <a:latin typeface="楷体" panose="02010609060101010101" pitchFamily="49" charset="-122"/>
                    <a:ea typeface="楷体" panose="02010609060101010101" pitchFamily="49" charset="-122"/>
                  </a:rPr>
                  <a:t>整除”</a:t>
                </a:r>
                <a14:m>
                  <m:oMath xmlns:m="http://schemas.openxmlformats.org/officeDocument/2006/math">
                    <m:r>
                      <a:rPr lang="en-US" altLang="zh-CN" sz="1400" b="0" i="0" smtClean="0">
                        <a:solidFill>
                          <a:schemeClr val="accent6">
                            <a:lumMod val="50000"/>
                          </a:schemeClr>
                        </a:solidFill>
                        <a:latin typeface="Cambria Math" panose="02040503050406030204" pitchFamily="18" charset="0"/>
                        <a:ea typeface="楷体" panose="02010609060101010101" pitchFamily="49" charset="-122"/>
                      </a:rPr>
                      <m:t> </m:t>
                    </m:r>
                    <m:r>
                      <a:rPr lang="en-US" altLang="zh-CN" sz="1400" i="1" smtClean="0">
                        <a:solidFill>
                          <a:schemeClr val="accent6">
                            <a:lumMod val="50000"/>
                          </a:schemeClr>
                        </a:solidFill>
                        <a:latin typeface="Cambria Math" panose="02040503050406030204" pitchFamily="18" charset="0"/>
                        <a:ea typeface="楷体" panose="02010609060101010101" pitchFamily="49" charset="-122"/>
                      </a:rPr>
                      <m:t>𝑠</m:t>
                    </m:r>
                  </m:oMath>
                </a14:m>
                <a:r>
                  <a:rPr lang="zh-CN" altLang="en-US" sz="1400">
                    <a:solidFill>
                      <a:schemeClr val="accent6">
                        <a:lumMod val="50000"/>
                      </a:schemeClr>
                    </a:solidFill>
                    <a:latin typeface="楷体" panose="02010609060101010101" pitchFamily="49" charset="-122"/>
                    <a:ea typeface="楷体" panose="02010609060101010101" pitchFamily="49" charset="-122"/>
                  </a:rPr>
                  <a:t>表示</a:t>
                </a:r>
                <a:r>
                  <a:rPr lang="zh-CN" altLang="en-US" sz="1400" dirty="0">
                    <a:solidFill>
                      <a:schemeClr val="accent6">
                        <a:lumMod val="50000"/>
                      </a:schemeClr>
                    </a:solidFill>
                    <a:latin typeface="楷体" panose="02010609060101010101" pitchFamily="49" charset="-122"/>
                    <a:ea typeface="楷体" panose="02010609060101010101" pitchFamily="49" charset="-122"/>
                  </a:rPr>
                  <a:t>“一</a:t>
                </a:r>
                <a:r>
                  <a:rPr lang="zh-CN" altLang="en-US" sz="1400">
                    <a:solidFill>
                      <a:schemeClr val="accent6">
                        <a:lumMod val="50000"/>
                      </a:schemeClr>
                    </a:solidFill>
                    <a:latin typeface="楷体" panose="02010609060101010101" pitchFamily="49" charset="-122"/>
                    <a:ea typeface="楷体" panose="02010609060101010101" pitchFamily="49" charset="-122"/>
                  </a:rPr>
                  <a:t>个年份是闰年”</a:t>
                </a:r>
                <a:endParaRPr lang="zh-CN" altLang="en-US" sz="1400" dirty="0">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F0577D99-70E4-41EC-8621-C7BED78717CD}"/>
                  </a:ext>
                </a:extLst>
              </p:cNvPr>
              <p:cNvSpPr txBox="1">
                <a:spLocks noRot="1" noChangeAspect="1" noMove="1" noResize="1" noEditPoints="1" noAdjustHandles="1" noChangeArrowheads="1" noChangeShapeType="1" noTextEdit="1"/>
              </p:cNvSpPr>
              <p:nvPr/>
            </p:nvSpPr>
            <p:spPr>
              <a:xfrm>
                <a:off x="6407378" y="939331"/>
                <a:ext cx="5203527" cy="523220"/>
              </a:xfrm>
              <a:prstGeom prst="rect">
                <a:avLst/>
              </a:prstGeom>
              <a:blipFill>
                <a:blip r:embed="rId3"/>
                <a:stretch>
                  <a:fillRect t="-2273" b="-9091"/>
                </a:stretch>
              </a:blipFill>
              <a:ln w="12700">
                <a:solidFill>
                  <a:schemeClr val="accent1">
                    <a:shade val="50000"/>
                  </a:schemeClr>
                </a:solidFill>
                <a:prstDash val="sysDash"/>
              </a:ln>
            </p:spPr>
            <p:txBody>
              <a:bodyPr/>
              <a:lstStyle/>
              <a:p>
                <a:r>
                  <a:rPr lang="zh-CN" altLang="en-US">
                    <a:noFill/>
                  </a:rPr>
                  <a:t> </a:t>
                </a:r>
              </a:p>
            </p:txBody>
          </p:sp>
        </mc:Fallback>
      </mc:AlternateContent>
      <p:grpSp>
        <p:nvGrpSpPr>
          <p:cNvPr id="59" name="组合 58">
            <a:extLst>
              <a:ext uri="{FF2B5EF4-FFF2-40B4-BE49-F238E27FC236}">
                <a16:creationId xmlns:a16="http://schemas.microsoft.com/office/drawing/2014/main" id="{C2CAD861-176C-469F-BD96-A68FECA83BC2}"/>
              </a:ext>
            </a:extLst>
          </p:cNvPr>
          <p:cNvGrpSpPr/>
          <p:nvPr/>
        </p:nvGrpSpPr>
        <p:grpSpPr>
          <a:xfrm>
            <a:off x="5465177" y="1628789"/>
            <a:ext cx="6302123" cy="1143682"/>
            <a:chOff x="5407459" y="1590577"/>
            <a:chExt cx="6302123" cy="1143682"/>
          </a:xfrm>
        </p:grpSpPr>
        <p:sp>
          <p:nvSpPr>
            <p:cNvPr id="54" name="箭头: 右 53">
              <a:extLst>
                <a:ext uri="{FF2B5EF4-FFF2-40B4-BE49-F238E27FC236}">
                  <a16:creationId xmlns:a16="http://schemas.microsoft.com/office/drawing/2014/main" id="{1726899E-9E86-4ED4-BC27-B180778E284E}"/>
                </a:ext>
              </a:extLst>
            </p:cNvPr>
            <p:cNvSpPr/>
            <p:nvPr/>
          </p:nvSpPr>
          <p:spPr>
            <a:xfrm>
              <a:off x="7908183" y="1812990"/>
              <a:ext cx="2115230" cy="45719"/>
            </a:xfrm>
            <a:prstGeom prst="rightArrow">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4DF88A4B-1A30-4420-8E22-8152149442FD}"/>
                </a:ext>
              </a:extLst>
            </p:cNvPr>
            <p:cNvGrpSpPr/>
            <p:nvPr/>
          </p:nvGrpSpPr>
          <p:grpSpPr>
            <a:xfrm>
              <a:off x="5407459" y="1590577"/>
              <a:ext cx="6302123" cy="1143682"/>
              <a:chOff x="5407459" y="1578821"/>
              <a:chExt cx="6302123" cy="1143682"/>
            </a:xfrm>
          </p:grpSpPr>
          <p:grpSp>
            <p:nvGrpSpPr>
              <p:cNvPr id="46" name="组合 45">
                <a:extLst>
                  <a:ext uri="{FF2B5EF4-FFF2-40B4-BE49-F238E27FC236}">
                    <a16:creationId xmlns:a16="http://schemas.microsoft.com/office/drawing/2014/main" id="{535736C6-FA34-4B60-AE5B-BD864CC904BA}"/>
                  </a:ext>
                </a:extLst>
              </p:cNvPr>
              <p:cNvGrpSpPr/>
              <p:nvPr/>
            </p:nvGrpSpPr>
            <p:grpSpPr>
              <a:xfrm>
                <a:off x="5515998" y="1661313"/>
                <a:ext cx="6094907" cy="1002304"/>
                <a:chOff x="5515998" y="1588980"/>
                <a:chExt cx="6094907" cy="1002304"/>
              </a:xfrm>
            </p:grpSpPr>
            <p:grpSp>
              <p:nvGrpSpPr>
                <p:cNvPr id="38" name="组合 37">
                  <a:extLst>
                    <a:ext uri="{FF2B5EF4-FFF2-40B4-BE49-F238E27FC236}">
                      <a16:creationId xmlns:a16="http://schemas.microsoft.com/office/drawing/2014/main" id="{F9D37563-05A6-47F1-A0D8-1F0BD091F3F8}"/>
                    </a:ext>
                  </a:extLst>
                </p:cNvPr>
                <p:cNvGrpSpPr/>
                <p:nvPr/>
              </p:nvGrpSpPr>
              <p:grpSpPr>
                <a:xfrm>
                  <a:off x="5515998" y="1611520"/>
                  <a:ext cx="6094907" cy="979764"/>
                  <a:chOff x="5515998" y="1294532"/>
                  <a:chExt cx="6094907" cy="979764"/>
                </a:xfrm>
              </p:grpSpPr>
              <p:sp>
                <p:nvSpPr>
                  <p:cNvPr id="3" name="文本框 2">
                    <a:extLst>
                      <a:ext uri="{FF2B5EF4-FFF2-40B4-BE49-F238E27FC236}">
                        <a16:creationId xmlns:a16="http://schemas.microsoft.com/office/drawing/2014/main" id="{BE515233-DD68-4C5C-9CBF-49D51FA7524C}"/>
                      </a:ext>
                    </a:extLst>
                  </p:cNvPr>
                  <p:cNvSpPr txBox="1"/>
                  <p:nvPr/>
                </p:nvSpPr>
                <p:spPr>
                  <a:xfrm>
                    <a:off x="5515998" y="1651048"/>
                    <a:ext cx="3335261" cy="623248"/>
                  </a:xfrm>
                  <a:prstGeom prst="rect">
                    <a:avLst/>
                  </a:prstGeom>
                  <a:solidFill>
                    <a:schemeClr val="accent6">
                      <a:lumMod val="20000"/>
                      <a:lumOff val="80000"/>
                      <a:alpha val="50000"/>
                    </a:schemeClr>
                  </a:solidFill>
                </p:spPr>
                <p:txBody>
                  <a:bodyPr wrap="square" rtlCol="0">
                    <a:spAutoFit/>
                  </a:bodyPr>
                  <a:lstStyle/>
                  <a:p>
                    <a:pPr algn="ctr">
                      <a:spcBef>
                        <a:spcPts val="300"/>
                      </a:spcBef>
                    </a:pPr>
                    <a:r>
                      <a:rPr lang="zh-CN" altLang="en-US" sz="1600" b="1">
                        <a:solidFill>
                          <a:srgbClr val="002060"/>
                        </a:solidFill>
                        <a:latin typeface="楷体" panose="02010609060101010101" pitchFamily="49" charset="-122"/>
                        <a:ea typeface="楷体" panose="02010609060101010101" pitchFamily="49" charset="-122"/>
                      </a:rPr>
                      <a:t>一个年份能被</a:t>
                    </a:r>
                    <a:r>
                      <a:rPr lang="en-US" altLang="zh-CN" sz="1600" b="1">
                        <a:solidFill>
                          <a:srgbClr val="002060"/>
                        </a:solidFill>
                        <a:latin typeface="楷体" panose="02010609060101010101" pitchFamily="49" charset="-122"/>
                        <a:ea typeface="楷体" panose="02010609060101010101" pitchFamily="49" charset="-122"/>
                      </a:rPr>
                      <a:t>100</a:t>
                    </a:r>
                    <a:r>
                      <a:rPr lang="zh-CN" altLang="en-US" sz="1600" b="1">
                        <a:solidFill>
                          <a:srgbClr val="002060"/>
                        </a:solidFill>
                        <a:latin typeface="楷体" panose="02010609060101010101" pitchFamily="49" charset="-122"/>
                        <a:ea typeface="楷体" panose="02010609060101010101" pitchFamily="49" charset="-122"/>
                      </a:rPr>
                      <a:t>整除则能被</a:t>
                    </a:r>
                    <a:r>
                      <a:rPr lang="en-US" altLang="zh-CN" sz="1600" b="1">
                        <a:solidFill>
                          <a:srgbClr val="002060"/>
                        </a:solidFill>
                        <a:latin typeface="楷体" panose="02010609060101010101" pitchFamily="49" charset="-122"/>
                        <a:ea typeface="楷体" panose="02010609060101010101" pitchFamily="49" charset="-122"/>
                      </a:rPr>
                      <a:t>4</a:t>
                    </a:r>
                    <a:r>
                      <a:rPr lang="zh-CN" altLang="en-US" sz="1600" b="1">
                        <a:solidFill>
                          <a:srgbClr val="002060"/>
                        </a:solidFill>
                        <a:latin typeface="楷体" panose="02010609060101010101" pitchFamily="49" charset="-122"/>
                        <a:ea typeface="楷体" panose="02010609060101010101" pitchFamily="49" charset="-122"/>
                      </a:rPr>
                      <a:t>整除</a:t>
                    </a:r>
                    <a:endParaRPr lang="en-US" altLang="zh-CN" sz="1600" b="1">
                      <a:solidFill>
                        <a:srgbClr val="002060"/>
                      </a:solidFill>
                      <a:latin typeface="楷体" panose="02010609060101010101" pitchFamily="49" charset="-122"/>
                      <a:ea typeface="楷体" panose="02010609060101010101" pitchFamily="49" charset="-122"/>
                    </a:endParaRPr>
                  </a:p>
                  <a:p>
                    <a:pPr algn="ctr">
                      <a:spcBef>
                        <a:spcPts val="300"/>
                      </a:spcBef>
                    </a:pPr>
                    <a:r>
                      <a:rPr lang="zh-CN" altLang="en-US" sz="1600" b="1">
                        <a:solidFill>
                          <a:srgbClr val="002060"/>
                        </a:solidFill>
                        <a:latin typeface="楷体" panose="02010609060101010101" pitchFamily="49" charset="-122"/>
                        <a:ea typeface="楷体" panose="02010609060101010101" pitchFamily="49" charset="-122"/>
                      </a:rPr>
                      <a:t>一个年份能被</a:t>
                    </a:r>
                    <a:r>
                      <a:rPr lang="en-US" altLang="zh-CN" sz="1600" b="1">
                        <a:solidFill>
                          <a:srgbClr val="002060"/>
                        </a:solidFill>
                        <a:latin typeface="楷体" panose="02010609060101010101" pitchFamily="49" charset="-122"/>
                        <a:ea typeface="楷体" panose="02010609060101010101" pitchFamily="49" charset="-122"/>
                      </a:rPr>
                      <a:t>100</a:t>
                    </a:r>
                    <a:r>
                      <a:rPr lang="zh-CN" altLang="en-US" sz="1600" b="1">
                        <a:solidFill>
                          <a:srgbClr val="002060"/>
                        </a:solidFill>
                        <a:latin typeface="楷体" panose="02010609060101010101" pitchFamily="49" charset="-122"/>
                        <a:ea typeface="楷体" panose="02010609060101010101" pitchFamily="49" charset="-122"/>
                      </a:rPr>
                      <a:t>整除</a:t>
                    </a:r>
                    <a:endParaRPr lang="en-US" altLang="zh-CN" sz="1600" b="1">
                      <a:solidFill>
                        <a:srgbClr val="002060"/>
                      </a:solidFill>
                      <a:latin typeface="楷体" panose="02010609060101010101" pitchFamily="49" charset="-122"/>
                      <a:ea typeface="楷体" panose="02010609060101010101" pitchFamily="49" charset="-122"/>
                    </a:endParaRPr>
                  </a:p>
                </p:txBody>
              </p:sp>
              <p:sp>
                <p:nvSpPr>
                  <p:cNvPr id="29" name="文本框 28">
                    <a:extLst>
                      <a:ext uri="{FF2B5EF4-FFF2-40B4-BE49-F238E27FC236}">
                        <a16:creationId xmlns:a16="http://schemas.microsoft.com/office/drawing/2014/main" id="{7955FD2A-DFC0-422E-8122-DF56D821001A}"/>
                      </a:ext>
                    </a:extLst>
                  </p:cNvPr>
                  <p:cNvSpPr txBox="1"/>
                  <p:nvPr/>
                </p:nvSpPr>
                <p:spPr>
                  <a:xfrm>
                    <a:off x="9670273" y="1795947"/>
                    <a:ext cx="1940632" cy="338554"/>
                  </a:xfrm>
                  <a:prstGeom prst="rect">
                    <a:avLst/>
                  </a:prstGeom>
                  <a:solidFill>
                    <a:schemeClr val="accent4">
                      <a:lumMod val="20000"/>
                      <a:lumOff val="80000"/>
                      <a:alpha val="50000"/>
                    </a:schemeClr>
                  </a:solidFill>
                </p:spPr>
                <p:txBody>
                  <a:bodyPr wrap="square" rtlCol="0">
                    <a:spAutoFit/>
                  </a:bodyPr>
                  <a:lstStyle/>
                  <a:p>
                    <a:r>
                      <a:rPr lang="zh-CN" altLang="en-US" sz="1600" b="1">
                        <a:solidFill>
                          <a:srgbClr val="002060"/>
                        </a:solidFill>
                        <a:latin typeface="楷体" panose="02010609060101010101" pitchFamily="49" charset="-122"/>
                        <a:ea typeface="楷体" panose="02010609060101010101" pitchFamily="49" charset="-122"/>
                      </a:rPr>
                      <a:t>这个年份能被</a:t>
                    </a:r>
                    <a:r>
                      <a:rPr lang="en-US" altLang="zh-CN" sz="1600" b="1">
                        <a:solidFill>
                          <a:srgbClr val="002060"/>
                        </a:solidFill>
                        <a:latin typeface="楷体" panose="02010609060101010101" pitchFamily="49" charset="-122"/>
                        <a:ea typeface="楷体" panose="02010609060101010101" pitchFamily="49" charset="-122"/>
                      </a:rPr>
                      <a:t>4</a:t>
                    </a:r>
                    <a:r>
                      <a:rPr lang="zh-CN" altLang="en-US" sz="1600" b="1">
                        <a:solidFill>
                          <a:srgbClr val="002060"/>
                        </a:solidFill>
                        <a:latin typeface="楷体" panose="02010609060101010101" pitchFamily="49" charset="-122"/>
                        <a:ea typeface="楷体" panose="02010609060101010101" pitchFamily="49" charset="-122"/>
                      </a:rPr>
                      <a:t>整除</a:t>
                    </a:r>
                  </a:p>
                </p:txBody>
              </p:sp>
              <p:sp>
                <p:nvSpPr>
                  <p:cNvPr id="30" name="箭头: 右 29">
                    <a:extLst>
                      <a:ext uri="{FF2B5EF4-FFF2-40B4-BE49-F238E27FC236}">
                        <a16:creationId xmlns:a16="http://schemas.microsoft.com/office/drawing/2014/main" id="{187D12D4-E821-4C67-BD61-2F7348B0C6E3}"/>
                      </a:ext>
                    </a:extLst>
                  </p:cNvPr>
                  <p:cNvSpPr/>
                  <p:nvPr/>
                </p:nvSpPr>
                <p:spPr>
                  <a:xfrm>
                    <a:off x="8851259" y="1951244"/>
                    <a:ext cx="8190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34EE503-B097-4096-8663-0AFB7F6BC808}"/>
                          </a:ext>
                        </a:extLst>
                      </p:cNvPr>
                      <p:cNvSpPr txBox="1"/>
                      <p:nvPr/>
                    </p:nvSpPr>
                    <p:spPr>
                      <a:xfrm>
                        <a:off x="10023412" y="1294532"/>
                        <a:ext cx="1461671" cy="246221"/>
                      </a:xfrm>
                      <a:prstGeom prst="rect">
                        <a:avLst/>
                      </a:prstGeom>
                      <a:solidFill>
                        <a:schemeClr val="accent1">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oMath>
                          </m:oMathPara>
                        </a14:m>
                        <a:endParaRPr lang="zh-CN" altLang="en-US" sz="16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834EE503-B097-4096-8663-0AFB7F6BC808}"/>
                          </a:ext>
                        </a:extLst>
                      </p:cNvPr>
                      <p:cNvSpPr txBox="1">
                        <a:spLocks noRot="1" noChangeAspect="1" noMove="1" noResize="1" noEditPoints="1" noAdjustHandles="1" noChangeArrowheads="1" noChangeShapeType="1" noTextEdit="1"/>
                      </p:cNvSpPr>
                      <p:nvPr/>
                    </p:nvSpPr>
                    <p:spPr>
                      <a:xfrm>
                        <a:off x="10023412" y="1294532"/>
                        <a:ext cx="1461671" cy="246221"/>
                      </a:xfrm>
                      <a:prstGeom prst="rect">
                        <a:avLst/>
                      </a:prstGeom>
                      <a:blipFill>
                        <a:blip r:embed="rId4"/>
                        <a:stretch>
                          <a:fillRect b="-2195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2215D765-A11B-4F44-ADA6-F70B9B3D792A}"/>
                        </a:ext>
                      </a:extLst>
                    </p:cNvPr>
                    <p:cNvSpPr txBox="1"/>
                    <p:nvPr/>
                  </p:nvSpPr>
                  <p:spPr>
                    <a:xfrm>
                      <a:off x="5515998" y="1588980"/>
                      <a:ext cx="2392184" cy="338554"/>
                    </a:xfrm>
                    <a:prstGeom prst="rect">
                      <a:avLst/>
                    </a:prstGeom>
                    <a:solidFill>
                      <a:schemeClr val="accent2">
                        <a:lumMod val="20000"/>
                        <a:lumOff val="80000"/>
                        <a:alpha val="50000"/>
                      </a:schemeClr>
                    </a:solidFill>
                  </p:spPr>
                  <p:txBody>
                    <a:bodyPr wrap="square" rtlCol="0">
                      <a:spAutoFit/>
                    </a:bodyPr>
                    <a:lstStyle/>
                    <a:p>
                      <a:pPr algn="ctr"/>
                      <a:r>
                        <a:rPr lang="zh-CN" altLang="en-US" sz="1600" b="1">
                          <a:solidFill>
                            <a:srgbClr val="C00000"/>
                          </a:solidFill>
                        </a:rPr>
                        <a:t>假言推理</a:t>
                      </a:r>
                      <a:r>
                        <a:rPr lang="zh-CN" altLang="en-US" sz="1600">
                          <a:solidFill>
                            <a:srgbClr val="C00000"/>
                          </a:solidFill>
                        </a:rPr>
                        <a:t> </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oMath>
                      </a14:m>
                      <a:endParaRPr lang="zh-CN" altLang="en-US" sz="1600">
                        <a:solidFill>
                          <a:srgbClr val="C00000"/>
                        </a:solidFill>
                      </a:endParaRPr>
                    </a:p>
                  </p:txBody>
                </p:sp>
              </mc:Choice>
              <mc:Fallback xmlns="">
                <p:sp>
                  <p:nvSpPr>
                    <p:cNvPr id="41" name="文本框 40">
                      <a:extLst>
                        <a:ext uri="{FF2B5EF4-FFF2-40B4-BE49-F238E27FC236}">
                          <a16:creationId xmlns:a16="http://schemas.microsoft.com/office/drawing/2014/main" id="{2215D765-A11B-4F44-ADA6-F70B9B3D792A}"/>
                        </a:ext>
                      </a:extLst>
                    </p:cNvPr>
                    <p:cNvSpPr txBox="1">
                      <a:spLocks noRot="1" noChangeAspect="1" noMove="1" noResize="1" noEditPoints="1" noAdjustHandles="1" noChangeArrowheads="1" noChangeShapeType="1" noTextEdit="1"/>
                    </p:cNvSpPr>
                    <p:nvPr/>
                  </p:nvSpPr>
                  <p:spPr>
                    <a:xfrm>
                      <a:off x="5515998" y="1588980"/>
                      <a:ext cx="2392184" cy="338554"/>
                    </a:xfrm>
                    <a:prstGeom prst="rect">
                      <a:avLst/>
                    </a:prstGeom>
                    <a:blipFill>
                      <a:blip r:embed="rId5"/>
                      <a:stretch>
                        <a:fillRect t="-5455" b="-23636"/>
                      </a:stretch>
                    </a:blipFill>
                  </p:spPr>
                  <p:txBody>
                    <a:bodyPr/>
                    <a:lstStyle/>
                    <a:p>
                      <a:r>
                        <a:rPr lang="zh-CN" altLang="en-US">
                          <a:noFill/>
                        </a:rPr>
                        <a:t> </a:t>
                      </a:r>
                    </a:p>
                  </p:txBody>
                </p:sp>
              </mc:Fallback>
            </mc:AlternateContent>
          </p:grpSp>
          <p:sp>
            <p:nvSpPr>
              <p:cNvPr id="47" name="矩形: 圆角 46">
                <a:extLst>
                  <a:ext uri="{FF2B5EF4-FFF2-40B4-BE49-F238E27FC236}">
                    <a16:creationId xmlns:a16="http://schemas.microsoft.com/office/drawing/2014/main" id="{1C52AB9F-92D6-48B7-BF73-BA0448C13FD5}"/>
                  </a:ext>
                </a:extLst>
              </p:cNvPr>
              <p:cNvSpPr/>
              <p:nvPr/>
            </p:nvSpPr>
            <p:spPr>
              <a:xfrm>
                <a:off x="5407459" y="1578821"/>
                <a:ext cx="6302123" cy="114368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F783E79-E4D7-49D3-AC7F-4D8189CC325F}"/>
                    </a:ext>
                  </a:extLst>
                </p:cNvPr>
                <p:cNvSpPr txBox="1"/>
                <p:nvPr/>
              </p:nvSpPr>
              <p:spPr>
                <a:xfrm>
                  <a:off x="8179393" y="1726386"/>
                  <a:ext cx="1544059" cy="215444"/>
                </a:xfrm>
                <a:prstGeom prst="rect">
                  <a:avLst/>
                </a:prstGeom>
                <a:solidFill>
                  <a:schemeClr val="accent2">
                    <a:lumMod val="20000"/>
                    <a:lumOff val="80000"/>
                  </a:schemeClr>
                </a:solidFill>
              </p:spPr>
              <p:txBody>
                <a:bodyPr wrap="square" tIns="0" bIns="0" rtlCol="0">
                  <a:spAutoFit/>
                </a:bodyPr>
                <a:lstStyle/>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𝑞</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𝐴</m:t>
                      </m:r>
                      <m:r>
                        <a:rPr lang="zh-CN" altLang="en-US" sz="1400" i="1">
                          <a:solidFill>
                            <a:srgbClr val="002060"/>
                          </a:solidFill>
                          <a:latin typeface="Cambria Math" panose="02040503050406030204" pitchFamily="18" charset="0"/>
                          <a:ea typeface="楷体" panose="02010609060101010101" pitchFamily="49" charset="-122"/>
                        </a:rPr>
                        <m:t>，</m:t>
                      </m:r>
                      <m:r>
                        <a:rPr lang="en-US" altLang="zh-CN" sz="1400" b="0" i="1" smtClean="0">
                          <a:solidFill>
                            <a:srgbClr val="002060"/>
                          </a:solidFill>
                          <a:latin typeface="Cambria Math" panose="02040503050406030204" pitchFamily="18" charset="0"/>
                          <a:ea typeface="楷体" panose="02010609060101010101" pitchFamily="49" charset="-122"/>
                        </a:rPr>
                        <m:t>𝑝</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𝐵</m:t>
                      </m:r>
                    </m:oMath>
                  </a14:m>
                  <a:endParaRPr lang="zh-CN" altLang="en-US" sz="1400">
                    <a:solidFill>
                      <a:srgbClr val="002060"/>
                    </a:solidFill>
                    <a:latin typeface="楷体" panose="02010609060101010101" pitchFamily="49" charset="-122"/>
                    <a:ea typeface="楷体" panose="02010609060101010101" pitchFamily="49" charset="-122"/>
                  </a:endParaRPr>
                </a:p>
              </p:txBody>
            </p:sp>
          </mc:Choice>
          <mc:Fallback xmlns="">
            <p:sp>
              <p:nvSpPr>
                <p:cNvPr id="53" name="文本框 52">
                  <a:extLst>
                    <a:ext uri="{FF2B5EF4-FFF2-40B4-BE49-F238E27FC236}">
                      <a16:creationId xmlns:a16="http://schemas.microsoft.com/office/drawing/2014/main" id="{CF783E79-E4D7-49D3-AC7F-4D8189CC325F}"/>
                    </a:ext>
                  </a:extLst>
                </p:cNvPr>
                <p:cNvSpPr txBox="1">
                  <a:spLocks noRot="1" noChangeAspect="1" noMove="1" noResize="1" noEditPoints="1" noAdjustHandles="1" noChangeArrowheads="1" noChangeShapeType="1" noTextEdit="1"/>
                </p:cNvSpPr>
                <p:nvPr/>
              </p:nvSpPr>
              <p:spPr>
                <a:xfrm>
                  <a:off x="8179393" y="1726386"/>
                  <a:ext cx="1544059" cy="215444"/>
                </a:xfrm>
                <a:prstGeom prst="rect">
                  <a:avLst/>
                </a:prstGeom>
                <a:blipFill>
                  <a:blip r:embed="rId6"/>
                  <a:stretch>
                    <a:fillRect t="-27778" b="-44444"/>
                  </a:stretch>
                </a:blipFill>
              </p:spPr>
              <p:txBody>
                <a:bodyPr/>
                <a:lstStyle/>
                <a:p>
                  <a:r>
                    <a:rPr lang="zh-CN" altLang="en-US">
                      <a:noFill/>
                    </a:rPr>
                    <a:t> </a:t>
                  </a:r>
                </a:p>
              </p:txBody>
            </p:sp>
          </mc:Fallback>
        </mc:AlternateContent>
      </p:grpSp>
      <p:grpSp>
        <p:nvGrpSpPr>
          <p:cNvPr id="60" name="组合 59">
            <a:extLst>
              <a:ext uri="{FF2B5EF4-FFF2-40B4-BE49-F238E27FC236}">
                <a16:creationId xmlns:a16="http://schemas.microsoft.com/office/drawing/2014/main" id="{26E40747-100E-474C-8432-96E6119DC1A6}"/>
              </a:ext>
            </a:extLst>
          </p:cNvPr>
          <p:cNvGrpSpPr/>
          <p:nvPr/>
        </p:nvGrpSpPr>
        <p:grpSpPr>
          <a:xfrm>
            <a:off x="5420616" y="2899861"/>
            <a:ext cx="6479741" cy="1131036"/>
            <a:chOff x="5407459" y="3087584"/>
            <a:chExt cx="6479741" cy="1131036"/>
          </a:xfrm>
        </p:grpSpPr>
        <p:sp>
          <p:nvSpPr>
            <p:cNvPr id="55" name="箭头: 右 54">
              <a:extLst>
                <a:ext uri="{FF2B5EF4-FFF2-40B4-BE49-F238E27FC236}">
                  <a16:creationId xmlns:a16="http://schemas.microsoft.com/office/drawing/2014/main" id="{E3D7DF2F-071D-4065-A559-D9CCE98D3797}"/>
                </a:ext>
              </a:extLst>
            </p:cNvPr>
            <p:cNvSpPr/>
            <p:nvPr/>
          </p:nvSpPr>
          <p:spPr>
            <a:xfrm>
              <a:off x="8125827" y="3305847"/>
              <a:ext cx="1987170" cy="52378"/>
            </a:xfrm>
            <a:prstGeom prst="rightArrow">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a16="http://schemas.microsoft.com/office/drawing/2014/main" id="{2F80D898-8F16-46B6-A3BE-45944B3F0E80}"/>
                </a:ext>
              </a:extLst>
            </p:cNvPr>
            <p:cNvGrpSpPr/>
            <p:nvPr/>
          </p:nvGrpSpPr>
          <p:grpSpPr>
            <a:xfrm>
              <a:off x="5407459" y="3087584"/>
              <a:ext cx="6479741" cy="1131036"/>
              <a:chOff x="5407459" y="2925782"/>
              <a:chExt cx="6479741" cy="1131036"/>
            </a:xfrm>
          </p:grpSpPr>
          <p:grpSp>
            <p:nvGrpSpPr>
              <p:cNvPr id="45" name="组合 44">
                <a:extLst>
                  <a:ext uri="{FF2B5EF4-FFF2-40B4-BE49-F238E27FC236}">
                    <a16:creationId xmlns:a16="http://schemas.microsoft.com/office/drawing/2014/main" id="{08F01C2E-5BDA-4199-BEC9-647F8E5BDBF5}"/>
                  </a:ext>
                </a:extLst>
              </p:cNvPr>
              <p:cNvGrpSpPr/>
              <p:nvPr/>
            </p:nvGrpSpPr>
            <p:grpSpPr>
              <a:xfrm>
                <a:off x="5465178" y="2977015"/>
                <a:ext cx="6357497" cy="1008893"/>
                <a:chOff x="5465178" y="2856023"/>
                <a:chExt cx="6357497" cy="1008893"/>
              </a:xfrm>
            </p:grpSpPr>
            <p:grpSp>
              <p:nvGrpSpPr>
                <p:cNvPr id="39" name="组合 38">
                  <a:extLst>
                    <a:ext uri="{FF2B5EF4-FFF2-40B4-BE49-F238E27FC236}">
                      <a16:creationId xmlns:a16="http://schemas.microsoft.com/office/drawing/2014/main" id="{98323D3B-CB03-496A-B0A4-CF9E935AE489}"/>
                    </a:ext>
                  </a:extLst>
                </p:cNvPr>
                <p:cNvGrpSpPr/>
                <p:nvPr/>
              </p:nvGrpSpPr>
              <p:grpSpPr>
                <a:xfrm>
                  <a:off x="5465178" y="2933832"/>
                  <a:ext cx="6357497" cy="931084"/>
                  <a:chOff x="5453503" y="2437199"/>
                  <a:chExt cx="6357497" cy="931084"/>
                </a:xfrm>
              </p:grpSpPr>
              <p:sp>
                <p:nvSpPr>
                  <p:cNvPr id="14" name="文本框 13">
                    <a:extLst>
                      <a:ext uri="{FF2B5EF4-FFF2-40B4-BE49-F238E27FC236}">
                        <a16:creationId xmlns:a16="http://schemas.microsoft.com/office/drawing/2014/main" id="{3E92A3EB-C521-4ED4-80AD-AD235E230E73}"/>
                      </a:ext>
                    </a:extLst>
                  </p:cNvPr>
                  <p:cNvSpPr txBox="1"/>
                  <p:nvPr/>
                </p:nvSpPr>
                <p:spPr>
                  <a:xfrm>
                    <a:off x="5453503" y="2745035"/>
                    <a:ext cx="3335261" cy="623248"/>
                  </a:xfrm>
                  <a:prstGeom prst="rect">
                    <a:avLst/>
                  </a:prstGeom>
                  <a:solidFill>
                    <a:schemeClr val="accent6">
                      <a:lumMod val="20000"/>
                      <a:lumOff val="80000"/>
                      <a:alpha val="50000"/>
                    </a:schemeClr>
                  </a:solidFill>
                </p:spPr>
                <p:txBody>
                  <a:bodyPr wrap="square" rtlCol="0">
                    <a:spAutoFit/>
                  </a:bodyPr>
                  <a:lstStyle/>
                  <a:p>
                    <a:pPr algn="ctr">
                      <a:spcBef>
                        <a:spcPts val="300"/>
                      </a:spcBef>
                    </a:pPr>
                    <a:r>
                      <a:rPr lang="zh-CN" altLang="en-US" sz="1600" b="1">
                        <a:solidFill>
                          <a:srgbClr val="002060"/>
                        </a:solidFill>
                        <a:latin typeface="楷体" panose="02010609060101010101" pitchFamily="49" charset="-122"/>
                        <a:ea typeface="楷体" panose="02010609060101010101" pitchFamily="49" charset="-122"/>
                      </a:rPr>
                      <a:t>一个年份能被</a:t>
                    </a:r>
                    <a:r>
                      <a:rPr lang="en-US" altLang="zh-CN" sz="1600" b="1">
                        <a:solidFill>
                          <a:srgbClr val="002060"/>
                        </a:solidFill>
                        <a:latin typeface="楷体" panose="02010609060101010101" pitchFamily="49" charset="-122"/>
                        <a:ea typeface="楷体" panose="02010609060101010101" pitchFamily="49" charset="-122"/>
                      </a:rPr>
                      <a:t>100</a:t>
                    </a:r>
                    <a:r>
                      <a:rPr lang="zh-CN" altLang="en-US" sz="1600" b="1">
                        <a:solidFill>
                          <a:srgbClr val="002060"/>
                        </a:solidFill>
                        <a:latin typeface="楷体" panose="02010609060101010101" pitchFamily="49" charset="-122"/>
                        <a:ea typeface="楷体" panose="02010609060101010101" pitchFamily="49" charset="-122"/>
                      </a:rPr>
                      <a:t>整除则能被</a:t>
                    </a:r>
                    <a:r>
                      <a:rPr lang="en-US" altLang="zh-CN" sz="1600" b="1">
                        <a:solidFill>
                          <a:srgbClr val="002060"/>
                        </a:solidFill>
                        <a:latin typeface="楷体" panose="02010609060101010101" pitchFamily="49" charset="-122"/>
                        <a:ea typeface="楷体" panose="02010609060101010101" pitchFamily="49" charset="-122"/>
                      </a:rPr>
                      <a:t>4</a:t>
                    </a:r>
                    <a:r>
                      <a:rPr lang="zh-CN" altLang="en-US" sz="1600" b="1">
                        <a:solidFill>
                          <a:srgbClr val="002060"/>
                        </a:solidFill>
                        <a:latin typeface="楷体" panose="02010609060101010101" pitchFamily="49" charset="-122"/>
                        <a:ea typeface="楷体" panose="02010609060101010101" pitchFamily="49" charset="-122"/>
                      </a:rPr>
                      <a:t>整除</a:t>
                    </a:r>
                    <a:endParaRPr lang="en-US" altLang="zh-CN" sz="1600" b="1">
                      <a:solidFill>
                        <a:srgbClr val="002060"/>
                      </a:solidFill>
                      <a:latin typeface="楷体" panose="02010609060101010101" pitchFamily="49" charset="-122"/>
                      <a:ea typeface="楷体" panose="02010609060101010101" pitchFamily="49" charset="-122"/>
                    </a:endParaRPr>
                  </a:p>
                  <a:p>
                    <a:pPr algn="ctr">
                      <a:spcBef>
                        <a:spcPts val="300"/>
                      </a:spcBef>
                    </a:pPr>
                    <a:r>
                      <a:rPr lang="zh-CN" altLang="en-US" sz="1600" b="1">
                        <a:solidFill>
                          <a:srgbClr val="002060"/>
                        </a:solidFill>
                        <a:latin typeface="楷体" panose="02010609060101010101" pitchFamily="49" charset="-122"/>
                        <a:ea typeface="楷体" panose="02010609060101010101" pitchFamily="49" charset="-122"/>
                      </a:rPr>
                      <a:t>一个年份不能被</a:t>
                    </a:r>
                    <a:r>
                      <a:rPr lang="en-US" altLang="zh-CN" sz="1600" b="1">
                        <a:solidFill>
                          <a:srgbClr val="002060"/>
                        </a:solidFill>
                        <a:latin typeface="楷体" panose="02010609060101010101" pitchFamily="49" charset="-122"/>
                        <a:ea typeface="楷体" panose="02010609060101010101" pitchFamily="49" charset="-122"/>
                      </a:rPr>
                      <a:t>4</a:t>
                    </a:r>
                    <a:r>
                      <a:rPr lang="zh-CN" altLang="en-US" sz="1600" b="1">
                        <a:solidFill>
                          <a:srgbClr val="002060"/>
                        </a:solidFill>
                        <a:latin typeface="楷体" panose="02010609060101010101" pitchFamily="49" charset="-122"/>
                        <a:ea typeface="楷体" panose="02010609060101010101" pitchFamily="49" charset="-122"/>
                      </a:rPr>
                      <a:t>整除</a:t>
                    </a:r>
                    <a:endParaRPr lang="en-US" altLang="zh-CN" sz="1600" b="1">
                      <a:solidFill>
                        <a:srgbClr val="002060"/>
                      </a:solidFill>
                      <a:latin typeface="楷体" panose="02010609060101010101" pitchFamily="49" charset="-122"/>
                      <a:ea typeface="楷体" panose="02010609060101010101" pitchFamily="49" charset="-122"/>
                    </a:endParaRPr>
                  </a:p>
                </p:txBody>
              </p:sp>
              <p:sp>
                <p:nvSpPr>
                  <p:cNvPr id="31" name="文本框 30">
                    <a:extLst>
                      <a:ext uri="{FF2B5EF4-FFF2-40B4-BE49-F238E27FC236}">
                        <a16:creationId xmlns:a16="http://schemas.microsoft.com/office/drawing/2014/main" id="{6967549B-FF25-4791-9FA2-0A2FBAEBB1C7}"/>
                      </a:ext>
                    </a:extLst>
                  </p:cNvPr>
                  <p:cNvSpPr txBox="1"/>
                  <p:nvPr/>
                </p:nvSpPr>
                <p:spPr>
                  <a:xfrm>
                    <a:off x="9470178" y="2860083"/>
                    <a:ext cx="2340822" cy="338554"/>
                  </a:xfrm>
                  <a:prstGeom prst="rect">
                    <a:avLst/>
                  </a:prstGeom>
                  <a:solidFill>
                    <a:schemeClr val="accent4">
                      <a:lumMod val="20000"/>
                      <a:lumOff val="80000"/>
                      <a:alpha val="50000"/>
                    </a:schemeClr>
                  </a:solidFill>
                </p:spPr>
                <p:txBody>
                  <a:bodyPr wrap="square" rtlCol="0">
                    <a:spAutoFit/>
                  </a:bodyPr>
                  <a:lstStyle/>
                  <a:p>
                    <a:r>
                      <a:rPr lang="zh-CN" altLang="en-US" sz="1600" b="1">
                        <a:solidFill>
                          <a:srgbClr val="002060"/>
                        </a:solidFill>
                        <a:latin typeface="楷体" panose="02010609060101010101" pitchFamily="49" charset="-122"/>
                        <a:ea typeface="楷体" panose="02010609060101010101" pitchFamily="49" charset="-122"/>
                      </a:rPr>
                      <a:t>这个年份不能被</a:t>
                    </a:r>
                    <a:r>
                      <a:rPr lang="en-US" altLang="zh-CN" sz="1600" b="1">
                        <a:solidFill>
                          <a:srgbClr val="002060"/>
                        </a:solidFill>
                        <a:latin typeface="楷体" panose="02010609060101010101" pitchFamily="49" charset="-122"/>
                        <a:ea typeface="楷体" panose="02010609060101010101" pitchFamily="49" charset="-122"/>
                      </a:rPr>
                      <a:t>100</a:t>
                    </a:r>
                    <a:r>
                      <a:rPr lang="zh-CN" altLang="en-US" sz="1600" b="1">
                        <a:solidFill>
                          <a:srgbClr val="002060"/>
                        </a:solidFill>
                        <a:latin typeface="楷体" panose="02010609060101010101" pitchFamily="49" charset="-122"/>
                        <a:ea typeface="楷体" panose="02010609060101010101" pitchFamily="49" charset="-122"/>
                      </a:rPr>
                      <a:t>整除</a:t>
                    </a: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7727E3C-21C8-4A34-90DA-6C203F34F7FA}"/>
                          </a:ext>
                        </a:extLst>
                      </p:cNvPr>
                      <p:cNvSpPr txBox="1"/>
                      <p:nvPr/>
                    </p:nvSpPr>
                    <p:spPr>
                      <a:xfrm>
                        <a:off x="10101321" y="2437199"/>
                        <a:ext cx="1700522" cy="246221"/>
                      </a:xfrm>
                      <a:prstGeom prst="rect">
                        <a:avLst/>
                      </a:prstGeom>
                      <a:solidFill>
                        <a:schemeClr val="accent1">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𝒒</m:t>
                              </m:r>
                            </m:oMath>
                          </m:oMathPara>
                        </a14:m>
                        <a:endParaRPr lang="zh-CN" altLang="en-US" sz="1600"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E7727E3C-21C8-4A34-90DA-6C203F34F7FA}"/>
                          </a:ext>
                        </a:extLst>
                      </p:cNvPr>
                      <p:cNvSpPr txBox="1">
                        <a:spLocks noRot="1" noChangeAspect="1" noMove="1" noResize="1" noEditPoints="1" noAdjustHandles="1" noChangeArrowheads="1" noChangeShapeType="1" noTextEdit="1"/>
                      </p:cNvSpPr>
                      <p:nvPr/>
                    </p:nvSpPr>
                    <p:spPr>
                      <a:xfrm>
                        <a:off x="10101321" y="2437199"/>
                        <a:ext cx="1700522" cy="246221"/>
                      </a:xfrm>
                      <a:prstGeom prst="rect">
                        <a:avLst/>
                      </a:prstGeom>
                      <a:blipFill>
                        <a:blip r:embed="rId7"/>
                        <a:stretch>
                          <a:fillRect b="-25000"/>
                        </a:stretch>
                      </a:blipFill>
                    </p:spPr>
                    <p:txBody>
                      <a:bodyPr/>
                      <a:lstStyle/>
                      <a:p>
                        <a:r>
                          <a:rPr lang="zh-CN" altLang="en-US">
                            <a:noFill/>
                          </a:rPr>
                          <a:t> </a:t>
                        </a:r>
                      </a:p>
                    </p:txBody>
                  </p:sp>
                </mc:Fallback>
              </mc:AlternateContent>
              <p:sp>
                <p:nvSpPr>
                  <p:cNvPr id="35" name="箭头: 右 34">
                    <a:extLst>
                      <a:ext uri="{FF2B5EF4-FFF2-40B4-BE49-F238E27FC236}">
                        <a16:creationId xmlns:a16="http://schemas.microsoft.com/office/drawing/2014/main" id="{028CE2B7-EF49-4669-B2C7-7612F1D67BB7}"/>
                      </a:ext>
                    </a:extLst>
                  </p:cNvPr>
                  <p:cNvSpPr/>
                  <p:nvPr/>
                </p:nvSpPr>
                <p:spPr>
                  <a:xfrm>
                    <a:off x="8788764" y="3016143"/>
                    <a:ext cx="6814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811FC3F6-FF9D-4E2D-949B-B46A609F08D5}"/>
                        </a:ext>
                      </a:extLst>
                    </p:cNvPr>
                    <p:cNvSpPr txBox="1"/>
                    <p:nvPr/>
                  </p:nvSpPr>
                  <p:spPr>
                    <a:xfrm>
                      <a:off x="5541662" y="2856023"/>
                      <a:ext cx="2584165" cy="338554"/>
                    </a:xfrm>
                    <a:prstGeom prst="rect">
                      <a:avLst/>
                    </a:prstGeom>
                    <a:solidFill>
                      <a:schemeClr val="accent2">
                        <a:lumMod val="20000"/>
                        <a:lumOff val="80000"/>
                        <a:alpha val="50000"/>
                      </a:schemeClr>
                    </a:solidFill>
                  </p:spPr>
                  <p:txBody>
                    <a:bodyPr wrap="square" rtlCol="0">
                      <a:spAutoFit/>
                    </a:bodyPr>
                    <a:lstStyle/>
                    <a:p>
                      <a:pPr algn="ctr"/>
                      <a:r>
                        <a:rPr lang="zh-CN" altLang="en-US" sz="1600" b="1">
                          <a:solidFill>
                            <a:srgbClr val="C00000"/>
                          </a:solidFill>
                        </a:rPr>
                        <a:t>假言易位</a:t>
                      </a:r>
                      <a14:m>
                        <m:oMath xmlns:m="http://schemas.openxmlformats.org/officeDocument/2006/math">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oMath>
                      </a14:m>
                      <a:endParaRPr lang="zh-CN" altLang="en-US" sz="1600">
                        <a:solidFill>
                          <a:srgbClr val="C00000"/>
                        </a:solidFill>
                      </a:endParaRPr>
                    </a:p>
                  </p:txBody>
                </p:sp>
              </mc:Choice>
              <mc:Fallback xmlns="">
                <p:sp>
                  <p:nvSpPr>
                    <p:cNvPr id="42" name="文本框 41">
                      <a:extLst>
                        <a:ext uri="{FF2B5EF4-FFF2-40B4-BE49-F238E27FC236}">
                          <a16:creationId xmlns:a16="http://schemas.microsoft.com/office/drawing/2014/main" id="{811FC3F6-FF9D-4E2D-949B-B46A609F08D5}"/>
                        </a:ext>
                      </a:extLst>
                    </p:cNvPr>
                    <p:cNvSpPr txBox="1">
                      <a:spLocks noRot="1" noChangeAspect="1" noMove="1" noResize="1" noEditPoints="1" noAdjustHandles="1" noChangeArrowheads="1" noChangeShapeType="1" noTextEdit="1"/>
                    </p:cNvSpPr>
                    <p:nvPr/>
                  </p:nvSpPr>
                  <p:spPr>
                    <a:xfrm>
                      <a:off x="5541662" y="2856023"/>
                      <a:ext cx="2584165" cy="338554"/>
                    </a:xfrm>
                    <a:prstGeom prst="rect">
                      <a:avLst/>
                    </a:prstGeom>
                    <a:blipFill>
                      <a:blip r:embed="rId8"/>
                      <a:stretch>
                        <a:fillRect l="-943" t="-5357" b="-21429"/>
                      </a:stretch>
                    </a:blipFill>
                  </p:spPr>
                  <p:txBody>
                    <a:bodyPr/>
                    <a:lstStyle/>
                    <a:p>
                      <a:r>
                        <a:rPr lang="zh-CN" altLang="en-US">
                          <a:noFill/>
                        </a:rPr>
                        <a:t> </a:t>
                      </a:r>
                    </a:p>
                  </p:txBody>
                </p:sp>
              </mc:Fallback>
            </mc:AlternateContent>
          </p:grpSp>
          <p:sp>
            <p:nvSpPr>
              <p:cNvPr id="51" name="矩形: 圆角 50">
                <a:extLst>
                  <a:ext uri="{FF2B5EF4-FFF2-40B4-BE49-F238E27FC236}">
                    <a16:creationId xmlns:a16="http://schemas.microsoft.com/office/drawing/2014/main" id="{8EF2F082-469A-4FCE-A258-93466B9CCB12}"/>
                  </a:ext>
                </a:extLst>
              </p:cNvPr>
              <p:cNvSpPr/>
              <p:nvPr/>
            </p:nvSpPr>
            <p:spPr>
              <a:xfrm>
                <a:off x="5407459" y="2925782"/>
                <a:ext cx="6479741" cy="113103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17B30A80-D2EE-4709-B621-C5C46C6CD470}"/>
                    </a:ext>
                  </a:extLst>
                </p:cNvPr>
                <p:cNvSpPr txBox="1"/>
                <p:nvPr/>
              </p:nvSpPr>
              <p:spPr>
                <a:xfrm>
                  <a:off x="8363743" y="3228013"/>
                  <a:ext cx="1528093" cy="215444"/>
                </a:xfrm>
                <a:prstGeom prst="rect">
                  <a:avLst/>
                </a:prstGeom>
                <a:solidFill>
                  <a:schemeClr val="accent2">
                    <a:lumMod val="20000"/>
                    <a:lumOff val="80000"/>
                  </a:schemeClr>
                </a:solidFill>
              </p:spPr>
              <p:txBody>
                <a:bodyPr wrap="square" tIns="0" bIns="0" rtlCol="0">
                  <a:spAutoFit/>
                </a:bodyPr>
                <a:lstStyle/>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𝑞</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𝐴</m:t>
                      </m:r>
                      <m:r>
                        <a:rPr lang="zh-CN" altLang="en-US" sz="1400" i="1">
                          <a:solidFill>
                            <a:srgbClr val="002060"/>
                          </a:solidFill>
                          <a:latin typeface="Cambria Math" panose="02040503050406030204" pitchFamily="18" charset="0"/>
                          <a:ea typeface="楷体" panose="02010609060101010101" pitchFamily="49" charset="-122"/>
                        </a:rPr>
                        <m:t>，</m:t>
                      </m:r>
                      <m:r>
                        <a:rPr lang="en-US" altLang="zh-CN" sz="1400" b="0" i="1" smtClean="0">
                          <a:solidFill>
                            <a:srgbClr val="002060"/>
                          </a:solidFill>
                          <a:latin typeface="Cambria Math" panose="02040503050406030204" pitchFamily="18" charset="0"/>
                          <a:ea typeface="楷体" panose="02010609060101010101" pitchFamily="49" charset="-122"/>
                        </a:rPr>
                        <m:t>𝑝</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𝐵</m:t>
                      </m:r>
                    </m:oMath>
                  </a14:m>
                  <a:endParaRPr lang="zh-CN" altLang="en-US" sz="1400">
                    <a:solidFill>
                      <a:srgbClr val="002060"/>
                    </a:solidFill>
                    <a:latin typeface="楷体" panose="02010609060101010101" pitchFamily="49" charset="-122"/>
                    <a:ea typeface="楷体" panose="02010609060101010101" pitchFamily="49" charset="-122"/>
                  </a:endParaRPr>
                </a:p>
              </p:txBody>
            </p:sp>
          </mc:Choice>
          <mc:Fallback xmlns="">
            <p:sp>
              <p:nvSpPr>
                <p:cNvPr id="56" name="文本框 55">
                  <a:extLst>
                    <a:ext uri="{FF2B5EF4-FFF2-40B4-BE49-F238E27FC236}">
                      <a16:creationId xmlns:a16="http://schemas.microsoft.com/office/drawing/2014/main" id="{17B30A80-D2EE-4709-B621-C5C46C6CD470}"/>
                    </a:ext>
                  </a:extLst>
                </p:cNvPr>
                <p:cNvSpPr txBox="1">
                  <a:spLocks noRot="1" noChangeAspect="1" noMove="1" noResize="1" noEditPoints="1" noAdjustHandles="1" noChangeArrowheads="1" noChangeShapeType="1" noTextEdit="1"/>
                </p:cNvSpPr>
                <p:nvPr/>
              </p:nvSpPr>
              <p:spPr>
                <a:xfrm>
                  <a:off x="8363743" y="3228013"/>
                  <a:ext cx="1528093" cy="215444"/>
                </a:xfrm>
                <a:prstGeom prst="rect">
                  <a:avLst/>
                </a:prstGeom>
                <a:blipFill>
                  <a:blip r:embed="rId9"/>
                  <a:stretch>
                    <a:fillRect t="-31429" b="-48571"/>
                  </a:stretch>
                </a:blipFill>
              </p:spPr>
              <p:txBody>
                <a:bodyPr/>
                <a:lstStyle/>
                <a:p>
                  <a:r>
                    <a:rPr lang="zh-CN" altLang="en-US">
                      <a:noFill/>
                    </a:rPr>
                    <a:t> </a:t>
                  </a:r>
                </a:p>
              </p:txBody>
            </p:sp>
          </mc:Fallback>
        </mc:AlternateContent>
      </p:grpSp>
      <p:grpSp>
        <p:nvGrpSpPr>
          <p:cNvPr id="61" name="组合 60">
            <a:extLst>
              <a:ext uri="{FF2B5EF4-FFF2-40B4-BE49-F238E27FC236}">
                <a16:creationId xmlns:a16="http://schemas.microsoft.com/office/drawing/2014/main" id="{1D09776E-4E43-4FEA-B56B-4DE85AD2FE77}"/>
              </a:ext>
            </a:extLst>
          </p:cNvPr>
          <p:cNvGrpSpPr/>
          <p:nvPr/>
        </p:nvGrpSpPr>
        <p:grpSpPr>
          <a:xfrm>
            <a:off x="5420616" y="4186957"/>
            <a:ext cx="6492898" cy="1131036"/>
            <a:chOff x="5394302" y="4597004"/>
            <a:chExt cx="6492898" cy="1131036"/>
          </a:xfrm>
        </p:grpSpPr>
        <p:grpSp>
          <p:nvGrpSpPr>
            <p:cNvPr id="50" name="组合 49">
              <a:extLst>
                <a:ext uri="{FF2B5EF4-FFF2-40B4-BE49-F238E27FC236}">
                  <a16:creationId xmlns:a16="http://schemas.microsoft.com/office/drawing/2014/main" id="{13896159-671A-4422-876A-2DD741D4112F}"/>
                </a:ext>
              </a:extLst>
            </p:cNvPr>
            <p:cNvGrpSpPr/>
            <p:nvPr/>
          </p:nvGrpSpPr>
          <p:grpSpPr>
            <a:xfrm>
              <a:off x="5394302" y="4597004"/>
              <a:ext cx="6492898" cy="1131036"/>
              <a:chOff x="5407460" y="4256237"/>
              <a:chExt cx="6492898" cy="1131036"/>
            </a:xfrm>
          </p:grpSpPr>
          <p:grpSp>
            <p:nvGrpSpPr>
              <p:cNvPr id="44" name="组合 43">
                <a:extLst>
                  <a:ext uri="{FF2B5EF4-FFF2-40B4-BE49-F238E27FC236}">
                    <a16:creationId xmlns:a16="http://schemas.microsoft.com/office/drawing/2014/main" id="{E3632122-6194-4630-9FB5-0667B99C7119}"/>
                  </a:ext>
                </a:extLst>
              </p:cNvPr>
              <p:cNvGrpSpPr/>
              <p:nvPr/>
            </p:nvGrpSpPr>
            <p:grpSpPr>
              <a:xfrm>
                <a:off x="5465178" y="4312662"/>
                <a:ext cx="6369172" cy="1012801"/>
                <a:chOff x="5453503" y="4188263"/>
                <a:chExt cx="6369172" cy="1012801"/>
              </a:xfrm>
            </p:grpSpPr>
            <p:grpSp>
              <p:nvGrpSpPr>
                <p:cNvPr id="40" name="组合 39">
                  <a:extLst>
                    <a:ext uri="{FF2B5EF4-FFF2-40B4-BE49-F238E27FC236}">
                      <a16:creationId xmlns:a16="http://schemas.microsoft.com/office/drawing/2014/main" id="{EFBFBB4A-7CEF-4BDC-9E59-381EEEC14DAF}"/>
                    </a:ext>
                  </a:extLst>
                </p:cNvPr>
                <p:cNvGrpSpPr/>
                <p:nvPr/>
              </p:nvGrpSpPr>
              <p:grpSpPr>
                <a:xfrm>
                  <a:off x="5453503" y="4214780"/>
                  <a:ext cx="6369172" cy="986284"/>
                  <a:chOff x="5441828" y="3567357"/>
                  <a:chExt cx="6369172" cy="986284"/>
                </a:xfrm>
              </p:grpSpPr>
              <p:sp>
                <p:nvSpPr>
                  <p:cNvPr id="18" name="文本框 17">
                    <a:extLst>
                      <a:ext uri="{FF2B5EF4-FFF2-40B4-BE49-F238E27FC236}">
                        <a16:creationId xmlns:a16="http://schemas.microsoft.com/office/drawing/2014/main" id="{7BB360B4-7BF0-4F94-B9E9-3658E57AACAB}"/>
                      </a:ext>
                    </a:extLst>
                  </p:cNvPr>
                  <p:cNvSpPr txBox="1"/>
                  <p:nvPr/>
                </p:nvSpPr>
                <p:spPr>
                  <a:xfrm>
                    <a:off x="5441828" y="3930393"/>
                    <a:ext cx="3616653" cy="623248"/>
                  </a:xfrm>
                  <a:prstGeom prst="rect">
                    <a:avLst/>
                  </a:prstGeom>
                  <a:solidFill>
                    <a:schemeClr val="accent6">
                      <a:lumMod val="20000"/>
                      <a:lumOff val="80000"/>
                      <a:alpha val="50000"/>
                    </a:schemeClr>
                  </a:solidFill>
                </p:spPr>
                <p:txBody>
                  <a:bodyPr wrap="square" rtlCol="0">
                    <a:spAutoFit/>
                  </a:bodyPr>
                  <a:lstStyle/>
                  <a:p>
                    <a:pPr algn="ctr">
                      <a:spcBef>
                        <a:spcPts val="300"/>
                      </a:spcBef>
                    </a:pPr>
                    <a:r>
                      <a:rPr lang="zh-CN" altLang="en-US" sz="1600" b="1">
                        <a:solidFill>
                          <a:srgbClr val="002060"/>
                        </a:solidFill>
                        <a:latin typeface="楷体" panose="02010609060101010101" pitchFamily="49" charset="-122"/>
                        <a:ea typeface="楷体" panose="02010609060101010101" pitchFamily="49" charset="-122"/>
                      </a:rPr>
                      <a:t>一个年份不是闰年</a:t>
                    </a:r>
                    <a:endParaRPr lang="en-US" altLang="zh-CN" sz="1600" b="1">
                      <a:solidFill>
                        <a:srgbClr val="002060"/>
                      </a:solidFill>
                      <a:latin typeface="楷体" panose="02010609060101010101" pitchFamily="49" charset="-122"/>
                      <a:ea typeface="楷体" panose="02010609060101010101" pitchFamily="49" charset="-122"/>
                    </a:endParaRPr>
                  </a:p>
                  <a:p>
                    <a:pPr algn="ctr">
                      <a:spcBef>
                        <a:spcPts val="300"/>
                      </a:spcBef>
                    </a:pPr>
                    <a:r>
                      <a:rPr lang="zh-CN" altLang="en-US" sz="1600" b="1">
                        <a:solidFill>
                          <a:srgbClr val="002060"/>
                        </a:solidFill>
                        <a:latin typeface="楷体" panose="02010609060101010101" pitchFamily="49" charset="-122"/>
                        <a:ea typeface="楷体" panose="02010609060101010101" pitchFamily="49" charset="-122"/>
                      </a:rPr>
                      <a:t>一个年份或者是闰年或者不能被</a:t>
                    </a:r>
                    <a:r>
                      <a:rPr lang="en-US" altLang="zh-CN" sz="1600" b="1">
                        <a:solidFill>
                          <a:srgbClr val="002060"/>
                        </a:solidFill>
                        <a:latin typeface="楷体" panose="02010609060101010101" pitchFamily="49" charset="-122"/>
                        <a:ea typeface="楷体" panose="02010609060101010101" pitchFamily="49" charset="-122"/>
                      </a:rPr>
                      <a:t>4</a:t>
                    </a:r>
                    <a:r>
                      <a:rPr lang="zh-CN" altLang="en-US" sz="1600" b="1">
                        <a:solidFill>
                          <a:srgbClr val="002060"/>
                        </a:solidFill>
                        <a:latin typeface="楷体" panose="02010609060101010101" pitchFamily="49" charset="-122"/>
                        <a:ea typeface="楷体" panose="02010609060101010101" pitchFamily="49" charset="-122"/>
                      </a:rPr>
                      <a:t>整除</a:t>
                    </a:r>
                    <a:endParaRPr lang="en-US" altLang="zh-CN" sz="1600" b="1">
                      <a:solidFill>
                        <a:srgbClr val="002060"/>
                      </a:solidFill>
                      <a:latin typeface="楷体" panose="02010609060101010101" pitchFamily="49" charset="-122"/>
                      <a:ea typeface="楷体" panose="02010609060101010101" pitchFamily="49" charset="-122"/>
                    </a:endParaRPr>
                  </a:p>
                </p:txBody>
              </p:sp>
              <p:sp>
                <p:nvSpPr>
                  <p:cNvPr id="32" name="文本框 31">
                    <a:extLst>
                      <a:ext uri="{FF2B5EF4-FFF2-40B4-BE49-F238E27FC236}">
                        <a16:creationId xmlns:a16="http://schemas.microsoft.com/office/drawing/2014/main" id="{F0496DAC-6976-48B8-9BCD-A2BAA6888BF6}"/>
                      </a:ext>
                    </a:extLst>
                  </p:cNvPr>
                  <p:cNvSpPr txBox="1"/>
                  <p:nvPr/>
                </p:nvSpPr>
                <p:spPr>
                  <a:xfrm>
                    <a:off x="9670273" y="4072740"/>
                    <a:ext cx="2140727" cy="338554"/>
                  </a:xfrm>
                  <a:prstGeom prst="rect">
                    <a:avLst/>
                  </a:prstGeom>
                  <a:solidFill>
                    <a:schemeClr val="accent4">
                      <a:lumMod val="20000"/>
                      <a:lumOff val="80000"/>
                      <a:alpha val="50000"/>
                    </a:schemeClr>
                  </a:solidFill>
                </p:spPr>
                <p:txBody>
                  <a:bodyPr wrap="square" rtlCol="0">
                    <a:spAutoFit/>
                  </a:bodyPr>
                  <a:lstStyle/>
                  <a:p>
                    <a:r>
                      <a:rPr lang="zh-CN" altLang="en-US" sz="1600" b="1">
                        <a:solidFill>
                          <a:srgbClr val="002060"/>
                        </a:solidFill>
                        <a:latin typeface="楷体" panose="02010609060101010101" pitchFamily="49" charset="-122"/>
                        <a:ea typeface="楷体" panose="02010609060101010101" pitchFamily="49" charset="-122"/>
                      </a:rPr>
                      <a:t>这个年份不能被</a:t>
                    </a:r>
                    <a:r>
                      <a:rPr lang="en-US" altLang="zh-CN" sz="1600" b="1">
                        <a:solidFill>
                          <a:srgbClr val="002060"/>
                        </a:solidFill>
                        <a:latin typeface="楷体" panose="02010609060101010101" pitchFamily="49" charset="-122"/>
                        <a:ea typeface="楷体" panose="02010609060101010101" pitchFamily="49" charset="-122"/>
                      </a:rPr>
                      <a:t>4</a:t>
                    </a:r>
                    <a:r>
                      <a:rPr lang="zh-CN" altLang="en-US" sz="1600" b="1">
                        <a:solidFill>
                          <a:srgbClr val="002060"/>
                        </a:solidFill>
                        <a:latin typeface="楷体" panose="02010609060101010101" pitchFamily="49" charset="-122"/>
                        <a:ea typeface="楷体" panose="02010609060101010101" pitchFamily="49" charset="-122"/>
                      </a:rPr>
                      <a:t>整除</a:t>
                    </a:r>
                  </a:p>
                </p:txBody>
              </p:sp>
              <p:sp>
                <p:nvSpPr>
                  <p:cNvPr id="36" name="箭头: 右 35">
                    <a:extLst>
                      <a:ext uri="{FF2B5EF4-FFF2-40B4-BE49-F238E27FC236}">
                        <a16:creationId xmlns:a16="http://schemas.microsoft.com/office/drawing/2014/main" id="{F3E08D96-C9DD-4D42-89DE-478A5551D385}"/>
                      </a:ext>
                    </a:extLst>
                  </p:cNvPr>
                  <p:cNvSpPr/>
                  <p:nvPr/>
                </p:nvSpPr>
                <p:spPr>
                  <a:xfrm>
                    <a:off x="9058481" y="4221067"/>
                    <a:ext cx="61179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09779325-3D94-4B7F-82B3-75E6B6D2F0CE}"/>
                          </a:ext>
                        </a:extLst>
                      </p:cNvPr>
                      <p:cNvSpPr txBox="1"/>
                      <p:nvPr/>
                    </p:nvSpPr>
                    <p:spPr>
                      <a:xfrm>
                        <a:off x="9977525" y="3567357"/>
                        <a:ext cx="1810437" cy="246221"/>
                      </a:xfrm>
                      <a:prstGeom prst="rect">
                        <a:avLst/>
                      </a:prstGeom>
                      <a:solidFill>
                        <a:schemeClr val="accent1">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𝒔</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𝒑</m:t>
                              </m:r>
                            </m:oMath>
                          </m:oMathPara>
                        </a14:m>
                        <a:endParaRPr lang="zh-CN" altLang="en-US" sz="16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09779325-3D94-4B7F-82B3-75E6B6D2F0CE}"/>
                          </a:ext>
                        </a:extLst>
                      </p:cNvPr>
                      <p:cNvSpPr txBox="1">
                        <a:spLocks noRot="1" noChangeAspect="1" noMove="1" noResize="1" noEditPoints="1" noAdjustHandles="1" noChangeArrowheads="1" noChangeShapeType="1" noTextEdit="1"/>
                      </p:cNvSpPr>
                      <p:nvPr/>
                    </p:nvSpPr>
                    <p:spPr>
                      <a:xfrm>
                        <a:off x="9977525" y="3567357"/>
                        <a:ext cx="1810437" cy="246221"/>
                      </a:xfrm>
                      <a:prstGeom prst="rect">
                        <a:avLst/>
                      </a:prstGeom>
                      <a:blipFill>
                        <a:blip r:embed="rId10"/>
                        <a:stretch>
                          <a:fillRect b="-2195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B882679B-9E19-4C60-847A-C897B4D80E70}"/>
                        </a:ext>
                      </a:extLst>
                    </p:cNvPr>
                    <p:cNvSpPr txBox="1"/>
                    <p:nvPr/>
                  </p:nvSpPr>
                  <p:spPr>
                    <a:xfrm>
                      <a:off x="5522604" y="4188263"/>
                      <a:ext cx="2591549" cy="338554"/>
                    </a:xfrm>
                    <a:prstGeom prst="rect">
                      <a:avLst/>
                    </a:prstGeom>
                    <a:solidFill>
                      <a:schemeClr val="accent2">
                        <a:lumMod val="20000"/>
                        <a:lumOff val="80000"/>
                        <a:alpha val="50000"/>
                      </a:schemeClr>
                    </a:solidFill>
                  </p:spPr>
                  <p:txBody>
                    <a:bodyPr wrap="square" rtlCol="0">
                      <a:spAutoFit/>
                    </a:bodyPr>
                    <a:lstStyle/>
                    <a:p>
                      <a:pPr algn="ctr"/>
                      <a:r>
                        <a:rPr lang="zh-CN" altLang="en-US" sz="1600" b="1">
                          <a:solidFill>
                            <a:srgbClr val="C00000"/>
                          </a:solidFill>
                        </a:rPr>
                        <a:t>析取三段论</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𝑨</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𝑩</m:t>
                          </m:r>
                        </m:oMath>
                      </a14:m>
                      <a:endParaRPr lang="zh-CN" altLang="en-US" sz="1600">
                        <a:solidFill>
                          <a:srgbClr val="C00000"/>
                        </a:solidFill>
                      </a:endParaRPr>
                    </a:p>
                  </p:txBody>
                </p:sp>
              </mc:Choice>
              <mc:Fallback xmlns="">
                <p:sp>
                  <p:nvSpPr>
                    <p:cNvPr id="43" name="文本框 42">
                      <a:extLst>
                        <a:ext uri="{FF2B5EF4-FFF2-40B4-BE49-F238E27FC236}">
                          <a16:creationId xmlns:a16="http://schemas.microsoft.com/office/drawing/2014/main" id="{B882679B-9E19-4C60-847A-C897B4D80E70}"/>
                        </a:ext>
                      </a:extLst>
                    </p:cNvPr>
                    <p:cNvSpPr txBox="1">
                      <a:spLocks noRot="1" noChangeAspect="1" noMove="1" noResize="1" noEditPoints="1" noAdjustHandles="1" noChangeArrowheads="1" noChangeShapeType="1" noTextEdit="1"/>
                    </p:cNvSpPr>
                    <p:nvPr/>
                  </p:nvSpPr>
                  <p:spPr>
                    <a:xfrm>
                      <a:off x="5522604" y="4188263"/>
                      <a:ext cx="2591549" cy="338554"/>
                    </a:xfrm>
                    <a:prstGeom prst="rect">
                      <a:avLst/>
                    </a:prstGeom>
                    <a:blipFill>
                      <a:blip r:embed="rId11"/>
                      <a:stretch>
                        <a:fillRect l="-235" t="-5357" b="-21429"/>
                      </a:stretch>
                    </a:blipFill>
                  </p:spPr>
                  <p:txBody>
                    <a:bodyPr/>
                    <a:lstStyle/>
                    <a:p>
                      <a:r>
                        <a:rPr lang="zh-CN" altLang="en-US">
                          <a:noFill/>
                        </a:rPr>
                        <a:t> </a:t>
                      </a:r>
                    </a:p>
                  </p:txBody>
                </p:sp>
              </mc:Fallback>
            </mc:AlternateContent>
          </p:grpSp>
          <p:sp>
            <p:nvSpPr>
              <p:cNvPr id="49" name="矩形: 圆角 48">
                <a:extLst>
                  <a:ext uri="{FF2B5EF4-FFF2-40B4-BE49-F238E27FC236}">
                    <a16:creationId xmlns:a16="http://schemas.microsoft.com/office/drawing/2014/main" id="{7410D24B-A15C-4725-84BE-C88B5189968E}"/>
                  </a:ext>
                </a:extLst>
              </p:cNvPr>
              <p:cNvSpPr/>
              <p:nvPr/>
            </p:nvSpPr>
            <p:spPr>
              <a:xfrm>
                <a:off x="5407460" y="4256237"/>
                <a:ext cx="6492898" cy="113103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箭头: 右 56">
              <a:extLst>
                <a:ext uri="{FF2B5EF4-FFF2-40B4-BE49-F238E27FC236}">
                  <a16:creationId xmlns:a16="http://schemas.microsoft.com/office/drawing/2014/main" id="{864C37A2-5048-4A13-8643-C37477267028}"/>
                </a:ext>
              </a:extLst>
            </p:cNvPr>
            <p:cNvSpPr/>
            <p:nvPr/>
          </p:nvSpPr>
          <p:spPr>
            <a:xfrm>
              <a:off x="8112671" y="4785854"/>
              <a:ext cx="1875046" cy="51301"/>
            </a:xfrm>
            <a:prstGeom prst="rightArrow">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67DD3016-8C42-4190-955D-73EA4226A439}"/>
                    </a:ext>
                  </a:extLst>
                </p:cNvPr>
                <p:cNvSpPr txBox="1"/>
                <p:nvPr/>
              </p:nvSpPr>
              <p:spPr>
                <a:xfrm>
                  <a:off x="8204546" y="4712516"/>
                  <a:ext cx="1691295" cy="215444"/>
                </a:xfrm>
                <a:prstGeom prst="rect">
                  <a:avLst/>
                </a:prstGeom>
                <a:solidFill>
                  <a:schemeClr val="accent2">
                    <a:lumMod val="20000"/>
                    <a:lumOff val="80000"/>
                  </a:schemeClr>
                </a:solidFill>
              </p:spPr>
              <p:txBody>
                <a:bodyPr wrap="square" tIns="0" bIns="0" rtlCol="0">
                  <a:spAutoFit/>
                </a:bodyPr>
                <a:lstStyle/>
                <a:p>
                  <a:pPr algn="ct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𝑠</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𝐴</m:t>
                      </m:r>
                      <m:r>
                        <a:rPr lang="zh-CN" altLang="en-US" sz="1400" i="1">
                          <a:solidFill>
                            <a:srgbClr val="002060"/>
                          </a:solidFill>
                          <a:latin typeface="Cambria Math" panose="02040503050406030204" pitchFamily="18" charset="0"/>
                          <a:ea typeface="楷体" panose="02010609060101010101" pitchFamily="49" charset="-122"/>
                        </a:rPr>
                        <m:t>，</m:t>
                      </m:r>
                      <m:r>
                        <a:rPr lang="en-US" altLang="zh-CN" sz="1400" b="0" i="1" smtClean="0">
                          <a:solidFill>
                            <a:srgbClr val="002060"/>
                          </a:solidFill>
                          <a:latin typeface="Cambria Math" panose="02040503050406030204" pitchFamily="18" charset="0"/>
                          <a:ea typeface="楷体" panose="02010609060101010101" pitchFamily="49" charset="-122"/>
                        </a:rPr>
                        <m:t>¬</m:t>
                      </m:r>
                      <m:r>
                        <a:rPr lang="en-US" altLang="zh-CN" sz="1400" b="0" i="1" smtClean="0">
                          <a:solidFill>
                            <a:srgbClr val="002060"/>
                          </a:solidFill>
                          <a:latin typeface="Cambria Math" panose="02040503050406030204" pitchFamily="18" charset="0"/>
                          <a:ea typeface="楷体" panose="02010609060101010101" pitchFamily="49" charset="-122"/>
                        </a:rPr>
                        <m:t>𝑝</m:t>
                      </m:r>
                    </m:oMath>
                  </a14:m>
                  <a:r>
                    <a:rPr lang="zh-CN" altLang="en-US" sz="1400">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0" i="1" smtClean="0">
                          <a:solidFill>
                            <a:srgbClr val="002060"/>
                          </a:solidFill>
                          <a:latin typeface="Cambria Math" panose="02040503050406030204" pitchFamily="18" charset="0"/>
                          <a:ea typeface="楷体" panose="02010609060101010101" pitchFamily="49" charset="-122"/>
                        </a:rPr>
                        <m:t>𝐵</m:t>
                      </m:r>
                    </m:oMath>
                  </a14:m>
                  <a:endParaRPr lang="zh-CN" altLang="en-US" sz="1400">
                    <a:solidFill>
                      <a:srgbClr val="002060"/>
                    </a:solidFill>
                    <a:latin typeface="楷体" panose="02010609060101010101" pitchFamily="49" charset="-122"/>
                    <a:ea typeface="楷体" panose="02010609060101010101" pitchFamily="49" charset="-122"/>
                  </a:endParaRPr>
                </a:p>
              </p:txBody>
            </p:sp>
          </mc:Choice>
          <mc:Fallback xmlns="">
            <p:sp>
              <p:nvSpPr>
                <p:cNvPr id="58" name="文本框 57">
                  <a:extLst>
                    <a:ext uri="{FF2B5EF4-FFF2-40B4-BE49-F238E27FC236}">
                      <a16:creationId xmlns:a16="http://schemas.microsoft.com/office/drawing/2014/main" id="{67DD3016-8C42-4190-955D-73EA4226A439}"/>
                    </a:ext>
                  </a:extLst>
                </p:cNvPr>
                <p:cNvSpPr txBox="1">
                  <a:spLocks noRot="1" noChangeAspect="1" noMove="1" noResize="1" noEditPoints="1" noAdjustHandles="1" noChangeArrowheads="1" noChangeShapeType="1" noTextEdit="1"/>
                </p:cNvSpPr>
                <p:nvPr/>
              </p:nvSpPr>
              <p:spPr>
                <a:xfrm>
                  <a:off x="8204546" y="4712516"/>
                  <a:ext cx="1691295" cy="215444"/>
                </a:xfrm>
                <a:prstGeom prst="rect">
                  <a:avLst/>
                </a:prstGeom>
                <a:blipFill>
                  <a:blip r:embed="rId12"/>
                  <a:stretch>
                    <a:fillRect t="-28571" b="-4857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9A6849E-A1D6-4294-84CB-E5EB6D170193}"/>
                  </a:ext>
                </a:extLst>
              </p:cNvPr>
              <p:cNvSpPr txBox="1"/>
              <p:nvPr/>
            </p:nvSpPr>
            <p:spPr>
              <a:xfrm>
                <a:off x="5723523" y="5426456"/>
                <a:ext cx="1422442" cy="923330"/>
              </a:xfrm>
              <a:prstGeom prst="rect">
                <a:avLst/>
              </a:prstGeom>
              <a:solidFill>
                <a:schemeClr val="accent2">
                  <a:lumMod val="20000"/>
                  <a:lumOff val="80000"/>
                  <a:alpha val="50000"/>
                </a:schemeClr>
              </a:solidFill>
            </p:spPr>
            <p:txBody>
              <a:bodyPr wrap="square" rtlCol="0">
                <a:spAutoFit/>
              </a:bodyPr>
              <a:lstStyle/>
              <a:p>
                <a:pPr algn="ctr"/>
                <a:r>
                  <a:rPr lang="zh-CN" altLang="en-US" b="1">
                    <a:solidFill>
                      <a:srgbClr val="C00000"/>
                    </a:solidFill>
                  </a:rPr>
                  <a:t>双重否定律</a:t>
                </a:r>
                <a:endParaRPr lang="en-US" altLang="zh-CN" b="1">
                  <a:solidFill>
                    <a:srgbClr val="C00000"/>
                  </a:solidFill>
                </a:endParaRPr>
              </a:p>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zh-CN" altLang="en-US" b="1">
                  <a:solidFill>
                    <a:schemeClr val="accent2">
                      <a:lumMod val="50000"/>
                    </a:schemeClr>
                  </a:solidFill>
                </a:endParaRPr>
              </a:p>
            </p:txBody>
          </p:sp>
        </mc:Choice>
        <mc:Fallback xmlns="">
          <p:sp>
            <p:nvSpPr>
              <p:cNvPr id="62" name="文本框 61">
                <a:extLst>
                  <a:ext uri="{FF2B5EF4-FFF2-40B4-BE49-F238E27FC236}">
                    <a16:creationId xmlns:a16="http://schemas.microsoft.com/office/drawing/2014/main" id="{F9A6849E-A1D6-4294-84CB-E5EB6D170193}"/>
                  </a:ext>
                </a:extLst>
              </p:cNvPr>
              <p:cNvSpPr txBox="1">
                <a:spLocks noRot="1" noChangeAspect="1" noMove="1" noResize="1" noEditPoints="1" noAdjustHandles="1" noChangeArrowheads="1" noChangeShapeType="1" noTextEdit="1"/>
              </p:cNvSpPr>
              <p:nvPr/>
            </p:nvSpPr>
            <p:spPr>
              <a:xfrm>
                <a:off x="5723523" y="5426456"/>
                <a:ext cx="1422442" cy="923330"/>
              </a:xfrm>
              <a:prstGeom prst="rect">
                <a:avLst/>
              </a:prstGeom>
              <a:blipFill>
                <a:blip r:embed="rId13"/>
                <a:stretch>
                  <a:fillRect l="-1288" t="-3289" r="-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EBF8AA1D-F01E-4B26-8519-B9AD158ACD10}"/>
                  </a:ext>
                </a:extLst>
              </p:cNvPr>
              <p:cNvSpPr txBox="1"/>
              <p:nvPr/>
            </p:nvSpPr>
            <p:spPr>
              <a:xfrm>
                <a:off x="7145965" y="5423901"/>
                <a:ext cx="1689605" cy="923330"/>
              </a:xfrm>
              <a:prstGeom prst="rect">
                <a:avLst/>
              </a:prstGeom>
              <a:solidFill>
                <a:schemeClr val="accent2">
                  <a:lumMod val="20000"/>
                  <a:lumOff val="80000"/>
                  <a:alpha val="50000"/>
                </a:schemeClr>
              </a:solidFill>
            </p:spPr>
            <p:txBody>
              <a:bodyPr wrap="square" rtlCol="0">
                <a:spAutoFit/>
              </a:bodyPr>
              <a:lstStyle/>
              <a:p>
                <a:pPr algn="ctr"/>
                <a:r>
                  <a:rPr lang="zh-CN" altLang="en-US" b="1">
                    <a:solidFill>
                      <a:srgbClr val="C00000"/>
                    </a:solidFill>
                  </a:rPr>
                  <a:t>交换律</a:t>
                </a:r>
                <a:endParaRPr lang="en-US" altLang="zh-CN" b="1">
                  <a:solidFill>
                    <a:srgbClr val="C00000"/>
                  </a:solidFill>
                </a:endParaRPr>
              </a:p>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zh-CN" altLang="en-US" b="1">
                  <a:solidFill>
                    <a:schemeClr val="accent2">
                      <a:lumMod val="50000"/>
                    </a:schemeClr>
                  </a:solidFill>
                </a:endParaRPr>
              </a:p>
            </p:txBody>
          </p:sp>
        </mc:Choice>
        <mc:Fallback xmlns="">
          <p:sp>
            <p:nvSpPr>
              <p:cNvPr id="63" name="文本框 62">
                <a:extLst>
                  <a:ext uri="{FF2B5EF4-FFF2-40B4-BE49-F238E27FC236}">
                    <a16:creationId xmlns:a16="http://schemas.microsoft.com/office/drawing/2014/main" id="{EBF8AA1D-F01E-4B26-8519-B9AD158ACD10}"/>
                  </a:ext>
                </a:extLst>
              </p:cNvPr>
              <p:cNvSpPr txBox="1">
                <a:spLocks noRot="1" noChangeAspect="1" noMove="1" noResize="1" noEditPoints="1" noAdjustHandles="1" noChangeArrowheads="1" noChangeShapeType="1" noTextEdit="1"/>
              </p:cNvSpPr>
              <p:nvPr/>
            </p:nvSpPr>
            <p:spPr>
              <a:xfrm>
                <a:off x="7145965" y="5423901"/>
                <a:ext cx="1689605" cy="923330"/>
              </a:xfrm>
              <a:prstGeom prst="rect">
                <a:avLst/>
              </a:prstGeom>
              <a:blipFill>
                <a:blip r:embed="rId14"/>
                <a:stretch>
                  <a:fillRect t="-3974"/>
                </a:stretch>
              </a:blipFill>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6DECAB53-B444-4D39-AA16-AD1B380C5F4D}"/>
              </a:ext>
            </a:extLst>
          </p:cNvPr>
          <p:cNvSpPr txBox="1"/>
          <p:nvPr/>
        </p:nvSpPr>
        <p:spPr>
          <a:xfrm>
            <a:off x="9188724" y="5583152"/>
            <a:ext cx="2514312"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实际上只需要这两个等值式和双蕴涵等值式！</a:t>
            </a:r>
          </a:p>
        </p:txBody>
      </p:sp>
      <p:sp>
        <p:nvSpPr>
          <p:cNvPr id="65" name="箭头: 右 64">
            <a:extLst>
              <a:ext uri="{FF2B5EF4-FFF2-40B4-BE49-F238E27FC236}">
                <a16:creationId xmlns:a16="http://schemas.microsoft.com/office/drawing/2014/main" id="{04921EEE-397A-4098-9753-F2155D5B7BD4}"/>
              </a:ext>
            </a:extLst>
          </p:cNvPr>
          <p:cNvSpPr/>
          <p:nvPr/>
        </p:nvSpPr>
        <p:spPr>
          <a:xfrm>
            <a:off x="4657519" y="5888120"/>
            <a:ext cx="999920" cy="111397"/>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7CC5828D-7FAC-46E5-A96A-405ACF9436E8}"/>
              </a:ext>
            </a:extLst>
          </p:cNvPr>
          <p:cNvCxnSpPr/>
          <p:nvPr/>
        </p:nvCxnSpPr>
        <p:spPr>
          <a:xfrm>
            <a:off x="7099916" y="5423901"/>
            <a:ext cx="0" cy="923330"/>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4F9226D6-1E34-4880-9C30-C00A39663487}"/>
              </a:ext>
            </a:extLst>
          </p:cNvPr>
          <p:cNvSpPr txBox="1"/>
          <p:nvPr/>
        </p:nvSpPr>
        <p:spPr>
          <a:xfrm>
            <a:off x="3626387" y="4706044"/>
            <a:ext cx="1823088" cy="369332"/>
          </a:xfrm>
          <a:prstGeom prst="rect">
            <a:avLst/>
          </a:prstGeom>
          <a:solidFill>
            <a:schemeClr val="accent1">
              <a:lumMod val="20000"/>
              <a:lumOff val="80000"/>
            </a:schemeClr>
          </a:solidFill>
        </p:spPr>
        <p:txBody>
          <a:bodyPr wrap="square" rtlCol="0">
            <a:spAutoFit/>
          </a:bodyPr>
          <a:lstStyle/>
          <a:p>
            <a:r>
              <a:rPr lang="zh-CN" altLang="en-US">
                <a:solidFill>
                  <a:schemeClr val="accent2">
                    <a:lumMod val="50000"/>
                  </a:schemeClr>
                </a:solidFill>
                <a:latin typeface="楷体" panose="02010609060101010101" pitchFamily="49" charset="-122"/>
                <a:ea typeface="楷体" panose="02010609060101010101" pitchFamily="49" charset="-122"/>
              </a:rPr>
              <a:t>“排除法”推理</a:t>
            </a:r>
          </a:p>
        </p:txBody>
      </p:sp>
    </p:spTree>
    <p:extLst>
      <p:ext uri="{BB962C8B-B14F-4D97-AF65-F5344CB8AC3E}">
        <p14:creationId xmlns:p14="http://schemas.microsoft.com/office/powerpoint/2010/main" val="20529251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3760</TotalTime>
  <Words>3304</Words>
  <Application>Microsoft Office PowerPoint</Application>
  <PresentationFormat>宽屏</PresentationFormat>
  <Paragraphs>473</Paragraphs>
  <Slides>29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vt:lpstr>
      <vt:lpstr>等线 Light</vt:lpstr>
      <vt:lpstr>仿宋</vt:lpstr>
      <vt:lpstr>黑体</vt:lpstr>
      <vt:lpstr>华文新魏</vt:lpstr>
      <vt:lpstr>楷体</vt:lpstr>
      <vt:lpstr>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130</cp:revision>
  <dcterms:created xsi:type="dcterms:W3CDTF">2022-01-01T06:39:40Z</dcterms:created>
  <dcterms:modified xsi:type="dcterms:W3CDTF">2022-03-02T13:56:23Z</dcterms:modified>
</cp:coreProperties>
</file>