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82" r:id="rId6"/>
    <p:sldId id="281" r:id="rId7"/>
    <p:sldId id="283" r:id="rId8"/>
    <p:sldId id="284" r:id="rId9"/>
    <p:sldId id="286" r:id="rId10"/>
    <p:sldId id="287" r:id="rId11"/>
    <p:sldId id="285" r:id="rId12"/>
    <p:sldId id="288" r:id="rId13"/>
    <p:sldId id="292" r:id="rId14"/>
    <p:sldId id="290" r:id="rId15"/>
    <p:sldId id="293" r:id="rId16"/>
    <p:sldId id="294" r:id="rId17"/>
    <p:sldId id="295" r:id="rId18"/>
    <p:sldId id="289" r:id="rId19"/>
    <p:sldId id="297" r:id="rId20"/>
    <p:sldId id="300" r:id="rId21"/>
    <p:sldId id="302" r:id="rId22"/>
    <p:sldId id="301" r:id="rId23"/>
    <p:sldId id="304" r:id="rId24"/>
    <p:sldId id="299" r:id="rId25"/>
    <p:sldId id="305" r:id="rId26"/>
    <p:sldId id="272" r:id="rId27"/>
    <p:sldId id="280" r:id="rId28"/>
    <p:sldId id="26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FE6"/>
    <a:srgbClr val="F5E4D0"/>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8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2022/3/8</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2022/3/8</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7.png"/><Relationship Id="rId7"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第七讲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命题逻辑的应用</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条件命题的符号化</a:t>
            </a:r>
          </a:p>
        </p:txBody>
      </p:sp>
      <p:pic>
        <p:nvPicPr>
          <p:cNvPr id="2" name="图片 1">
            <a:extLst>
              <a:ext uri="{FF2B5EF4-FFF2-40B4-BE49-F238E27FC236}">
                <a16:creationId xmlns:a16="http://schemas.microsoft.com/office/drawing/2014/main" id="{BF7716CB-F498-4E76-A7CF-9D54DC802122}"/>
              </a:ext>
            </a:extLst>
          </p:cNvPr>
          <p:cNvPicPr>
            <a:picLocks noChangeAspect="1"/>
          </p:cNvPicPr>
          <p:nvPr/>
        </p:nvPicPr>
        <p:blipFill>
          <a:blip r:embed="rId2"/>
          <a:stretch>
            <a:fillRect/>
          </a:stretch>
        </p:blipFill>
        <p:spPr>
          <a:xfrm>
            <a:off x="665798" y="1184116"/>
            <a:ext cx="11052555" cy="5022675"/>
          </a:xfrm>
          <a:prstGeom prst="rect">
            <a:avLst/>
          </a:prstGeom>
        </p:spPr>
      </p:pic>
      <p:grpSp>
        <p:nvGrpSpPr>
          <p:cNvPr id="4" name="组合 3">
            <a:extLst>
              <a:ext uri="{FF2B5EF4-FFF2-40B4-BE49-F238E27FC236}">
                <a16:creationId xmlns:a16="http://schemas.microsoft.com/office/drawing/2014/main" id="{4D5CE4AC-80DA-4938-99A7-46CCBFE37316}"/>
              </a:ext>
            </a:extLst>
          </p:cNvPr>
          <p:cNvGrpSpPr/>
          <p:nvPr/>
        </p:nvGrpSpPr>
        <p:grpSpPr>
          <a:xfrm>
            <a:off x="7895582" y="2304275"/>
            <a:ext cx="1435903" cy="309606"/>
            <a:chOff x="7895582" y="2304275"/>
            <a:chExt cx="1435903" cy="309606"/>
          </a:xfrm>
        </p:grpSpPr>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D3FC3B6-00A2-46F2-BA44-AF501F14EB30}"/>
                    </a:ext>
                  </a:extLst>
                </p:cNvPr>
                <p:cNvSpPr txBox="1"/>
                <p:nvPr/>
              </p:nvSpPr>
              <p:spPr>
                <a:xfrm>
                  <a:off x="7895582" y="2304275"/>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𝒒</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3D3FC3B6-00A2-46F2-BA44-AF501F14EB30}"/>
                    </a:ext>
                  </a:extLst>
                </p:cNvPr>
                <p:cNvSpPr txBox="1">
                  <a:spLocks noRot="1" noChangeAspect="1" noMove="1" noResize="1" noEditPoints="1" noAdjustHandles="1" noChangeArrowheads="1" noChangeShapeType="1" noTextEdit="1"/>
                </p:cNvSpPr>
                <p:nvPr/>
              </p:nvSpPr>
              <p:spPr>
                <a:xfrm>
                  <a:off x="7895582" y="2304275"/>
                  <a:ext cx="926076" cy="307777"/>
                </a:xfrm>
                <a:prstGeom prst="rect">
                  <a:avLst/>
                </a:prstGeom>
                <a:blipFill>
                  <a:blip r:embed="rId3"/>
                  <a:stretch>
                    <a:fillRect l="-5263" r="-2632" b="-3000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8031A4E4-5D75-446B-8399-03BFCAC07B59}"/>
                </a:ext>
              </a:extLst>
            </p:cNvPr>
            <p:cNvSpPr txBox="1"/>
            <p:nvPr/>
          </p:nvSpPr>
          <p:spPr>
            <a:xfrm>
              <a:off x="8956515" y="2306104"/>
              <a:ext cx="374970" cy="307777"/>
            </a:xfrm>
            <a:prstGeom prst="rect">
              <a:avLst/>
            </a:prstGeom>
            <a:noFill/>
          </p:spPr>
          <p:txBody>
            <a:bodyPr wrap="square" tIns="0" bIns="0" rtlCol="0">
              <a:spAutoFit/>
            </a:bodyPr>
            <a:lstStyle/>
            <a:p>
              <a:pPr algn="ctr"/>
              <a:r>
                <a:rPr lang="en-US" altLang="zh-CN" sz="2000" b="1">
                  <a:solidFill>
                    <a:srgbClr val="C00000"/>
                  </a:solidFill>
                </a:rPr>
                <a:t>A</a:t>
              </a:r>
              <a:endParaRPr lang="zh-CN" altLang="en-US" sz="2000" b="1">
                <a:solidFill>
                  <a:srgbClr val="C00000"/>
                </a:solidFill>
              </a:endParaRPr>
            </a:p>
          </p:txBody>
        </p:sp>
      </p:grpSp>
      <p:grpSp>
        <p:nvGrpSpPr>
          <p:cNvPr id="12" name="组合 11">
            <a:extLst>
              <a:ext uri="{FF2B5EF4-FFF2-40B4-BE49-F238E27FC236}">
                <a16:creationId xmlns:a16="http://schemas.microsoft.com/office/drawing/2014/main" id="{CB31F349-7B5D-4064-B5E2-66A1FE83D12B}"/>
              </a:ext>
            </a:extLst>
          </p:cNvPr>
          <p:cNvGrpSpPr/>
          <p:nvPr/>
        </p:nvGrpSpPr>
        <p:grpSpPr>
          <a:xfrm>
            <a:off x="7895582" y="2750923"/>
            <a:ext cx="1435903" cy="309606"/>
            <a:chOff x="7895582" y="2304275"/>
            <a:chExt cx="1435903" cy="309606"/>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973970B-2DF3-4735-8A9B-0FEA2083FE42}"/>
                    </a:ext>
                  </a:extLst>
                </p:cNvPr>
                <p:cNvSpPr txBox="1"/>
                <p:nvPr/>
              </p:nvSpPr>
              <p:spPr>
                <a:xfrm>
                  <a:off x="7895582" y="2304275"/>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𝒒</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13" name="文本框 12">
                  <a:extLst>
                    <a:ext uri="{FF2B5EF4-FFF2-40B4-BE49-F238E27FC236}">
                      <a16:creationId xmlns:a16="http://schemas.microsoft.com/office/drawing/2014/main" id="{B973970B-2DF3-4735-8A9B-0FEA2083FE42}"/>
                    </a:ext>
                  </a:extLst>
                </p:cNvPr>
                <p:cNvSpPr txBox="1">
                  <a:spLocks noRot="1" noChangeAspect="1" noMove="1" noResize="1" noEditPoints="1" noAdjustHandles="1" noChangeArrowheads="1" noChangeShapeType="1" noTextEdit="1"/>
                </p:cNvSpPr>
                <p:nvPr/>
              </p:nvSpPr>
              <p:spPr>
                <a:xfrm>
                  <a:off x="7895582" y="2304275"/>
                  <a:ext cx="926076" cy="307777"/>
                </a:xfrm>
                <a:prstGeom prst="rect">
                  <a:avLst/>
                </a:prstGeom>
                <a:blipFill>
                  <a:blip r:embed="rId4"/>
                  <a:stretch>
                    <a:fillRect l="-5263" r="-2632" b="-29412"/>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D24FD9A3-5ACE-4AA0-8A10-EDB6A86EB23B}"/>
                </a:ext>
              </a:extLst>
            </p:cNvPr>
            <p:cNvSpPr txBox="1"/>
            <p:nvPr/>
          </p:nvSpPr>
          <p:spPr>
            <a:xfrm>
              <a:off x="8956515" y="2306104"/>
              <a:ext cx="374970" cy="307777"/>
            </a:xfrm>
            <a:prstGeom prst="rect">
              <a:avLst/>
            </a:prstGeom>
            <a:noFill/>
          </p:spPr>
          <p:txBody>
            <a:bodyPr wrap="square" tIns="0" bIns="0" rtlCol="0">
              <a:spAutoFit/>
            </a:bodyPr>
            <a:lstStyle/>
            <a:p>
              <a:pPr algn="ctr"/>
              <a:r>
                <a:rPr lang="en-US" altLang="zh-CN" sz="2000" b="1">
                  <a:solidFill>
                    <a:srgbClr val="C00000"/>
                  </a:solidFill>
                </a:rPr>
                <a:t>A</a:t>
              </a:r>
              <a:endParaRPr lang="zh-CN" altLang="en-US" sz="2000" b="1">
                <a:solidFill>
                  <a:srgbClr val="C00000"/>
                </a:solidFill>
              </a:endParaRPr>
            </a:p>
          </p:txBody>
        </p:sp>
      </p:grpSp>
      <p:grpSp>
        <p:nvGrpSpPr>
          <p:cNvPr id="15" name="组合 14">
            <a:extLst>
              <a:ext uri="{FF2B5EF4-FFF2-40B4-BE49-F238E27FC236}">
                <a16:creationId xmlns:a16="http://schemas.microsoft.com/office/drawing/2014/main" id="{7BFEF1E8-FC9F-4221-95B6-A92DAE62B0B4}"/>
              </a:ext>
            </a:extLst>
          </p:cNvPr>
          <p:cNvGrpSpPr/>
          <p:nvPr/>
        </p:nvGrpSpPr>
        <p:grpSpPr>
          <a:xfrm>
            <a:off x="7895582" y="3220404"/>
            <a:ext cx="1435903" cy="309606"/>
            <a:chOff x="7895582" y="2304275"/>
            <a:chExt cx="1435903" cy="309606"/>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257596F-F408-4330-91F4-32C84D473DBF}"/>
                    </a:ext>
                  </a:extLst>
                </p:cNvPr>
                <p:cNvSpPr txBox="1"/>
                <p:nvPr/>
              </p:nvSpPr>
              <p:spPr>
                <a:xfrm>
                  <a:off x="7895582" y="2304275"/>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9257596F-F408-4330-91F4-32C84D473DBF}"/>
                    </a:ext>
                  </a:extLst>
                </p:cNvPr>
                <p:cNvSpPr txBox="1">
                  <a:spLocks noRot="1" noChangeAspect="1" noMove="1" noResize="1" noEditPoints="1" noAdjustHandles="1" noChangeArrowheads="1" noChangeShapeType="1" noTextEdit="1"/>
                </p:cNvSpPr>
                <p:nvPr/>
              </p:nvSpPr>
              <p:spPr>
                <a:xfrm>
                  <a:off x="7895582" y="2304275"/>
                  <a:ext cx="926076" cy="307777"/>
                </a:xfrm>
                <a:prstGeom prst="rect">
                  <a:avLst/>
                </a:prstGeom>
                <a:blipFill>
                  <a:blip r:embed="rId5"/>
                  <a:stretch>
                    <a:fillRect l="-9868" r="-3289" b="-29412"/>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27D46A2D-E9AE-454D-9B0D-16C36164FEB8}"/>
                </a:ext>
              </a:extLst>
            </p:cNvPr>
            <p:cNvSpPr txBox="1"/>
            <p:nvPr/>
          </p:nvSpPr>
          <p:spPr>
            <a:xfrm>
              <a:off x="8956515" y="2306104"/>
              <a:ext cx="374970" cy="307777"/>
            </a:xfrm>
            <a:prstGeom prst="rect">
              <a:avLst/>
            </a:prstGeom>
            <a:noFill/>
          </p:spPr>
          <p:txBody>
            <a:bodyPr wrap="square" tIns="0" bIns="0" rtlCol="0">
              <a:spAutoFit/>
            </a:bodyPr>
            <a:lstStyle/>
            <a:p>
              <a:pPr algn="ctr"/>
              <a:r>
                <a:rPr lang="en-US" altLang="zh-CN" sz="2000" b="1">
                  <a:solidFill>
                    <a:srgbClr val="C00000"/>
                  </a:solidFill>
                </a:rPr>
                <a:t>C</a:t>
              </a:r>
              <a:endParaRPr lang="zh-CN" altLang="en-US" sz="2000" b="1">
                <a:solidFill>
                  <a:srgbClr val="C00000"/>
                </a:solidFill>
              </a:endParaRPr>
            </a:p>
          </p:txBody>
        </p:sp>
      </p:grpSp>
      <p:grpSp>
        <p:nvGrpSpPr>
          <p:cNvPr id="19" name="组合 18">
            <a:extLst>
              <a:ext uri="{FF2B5EF4-FFF2-40B4-BE49-F238E27FC236}">
                <a16:creationId xmlns:a16="http://schemas.microsoft.com/office/drawing/2014/main" id="{FB3AE537-C2F9-44FB-91DB-8553481963E6}"/>
              </a:ext>
            </a:extLst>
          </p:cNvPr>
          <p:cNvGrpSpPr/>
          <p:nvPr/>
        </p:nvGrpSpPr>
        <p:grpSpPr>
          <a:xfrm>
            <a:off x="7895582" y="3676729"/>
            <a:ext cx="1435903" cy="309606"/>
            <a:chOff x="7895582" y="2304275"/>
            <a:chExt cx="1435903" cy="309606"/>
          </a:xfrm>
        </p:grpSpPr>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F8E8F802-60DD-4711-B4B8-2562A9713F7E}"/>
                    </a:ext>
                  </a:extLst>
                </p:cNvPr>
                <p:cNvSpPr txBox="1"/>
                <p:nvPr/>
              </p:nvSpPr>
              <p:spPr>
                <a:xfrm>
                  <a:off x="7895582" y="2304275"/>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0" name="文本框 19">
                  <a:extLst>
                    <a:ext uri="{FF2B5EF4-FFF2-40B4-BE49-F238E27FC236}">
                      <a16:creationId xmlns:a16="http://schemas.microsoft.com/office/drawing/2014/main" id="{F8E8F802-60DD-4711-B4B8-2562A9713F7E}"/>
                    </a:ext>
                  </a:extLst>
                </p:cNvPr>
                <p:cNvSpPr txBox="1">
                  <a:spLocks noRot="1" noChangeAspect="1" noMove="1" noResize="1" noEditPoints="1" noAdjustHandles="1" noChangeArrowheads="1" noChangeShapeType="1" noTextEdit="1"/>
                </p:cNvSpPr>
                <p:nvPr/>
              </p:nvSpPr>
              <p:spPr>
                <a:xfrm>
                  <a:off x="7895582" y="2304275"/>
                  <a:ext cx="926076" cy="307777"/>
                </a:xfrm>
                <a:prstGeom prst="rect">
                  <a:avLst/>
                </a:prstGeom>
                <a:blipFill>
                  <a:blip r:embed="rId6"/>
                  <a:stretch>
                    <a:fillRect l="-9868" r="-3289" b="-29412"/>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0F341C86-541B-432A-BA28-61DE1EF269CB}"/>
                </a:ext>
              </a:extLst>
            </p:cNvPr>
            <p:cNvSpPr txBox="1"/>
            <p:nvPr/>
          </p:nvSpPr>
          <p:spPr>
            <a:xfrm>
              <a:off x="8956515" y="2306104"/>
              <a:ext cx="374970" cy="307777"/>
            </a:xfrm>
            <a:prstGeom prst="rect">
              <a:avLst/>
            </a:prstGeom>
            <a:noFill/>
          </p:spPr>
          <p:txBody>
            <a:bodyPr wrap="square" tIns="0" bIns="0" rtlCol="0">
              <a:spAutoFit/>
            </a:bodyPr>
            <a:lstStyle/>
            <a:p>
              <a:pPr algn="ctr"/>
              <a:r>
                <a:rPr lang="en-US" altLang="zh-CN" sz="2000" b="1">
                  <a:solidFill>
                    <a:srgbClr val="C00000"/>
                  </a:solidFill>
                </a:rPr>
                <a:t>C</a:t>
              </a:r>
              <a:endParaRPr lang="zh-CN" altLang="en-US" sz="2000" b="1">
                <a:solidFill>
                  <a:srgbClr val="C00000"/>
                </a:solidFill>
              </a:endParaRPr>
            </a:p>
          </p:txBody>
        </p:sp>
      </p:gr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968F6C1-B176-40C1-9136-65E6633CED1B}"/>
                  </a:ext>
                </a:extLst>
              </p:cNvPr>
              <p:cNvSpPr txBox="1"/>
              <p:nvPr/>
            </p:nvSpPr>
            <p:spPr>
              <a:xfrm>
                <a:off x="7278307" y="4131633"/>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3" name="文本框 22">
                <a:extLst>
                  <a:ext uri="{FF2B5EF4-FFF2-40B4-BE49-F238E27FC236}">
                    <a16:creationId xmlns:a16="http://schemas.microsoft.com/office/drawing/2014/main" id="{4968F6C1-B176-40C1-9136-65E6633CED1B}"/>
                  </a:ext>
                </a:extLst>
              </p:cNvPr>
              <p:cNvSpPr txBox="1">
                <a:spLocks noRot="1" noChangeAspect="1" noMove="1" noResize="1" noEditPoints="1" noAdjustHandles="1" noChangeArrowheads="1" noChangeShapeType="1" noTextEdit="1"/>
              </p:cNvSpPr>
              <p:nvPr/>
            </p:nvSpPr>
            <p:spPr>
              <a:xfrm>
                <a:off x="7278307" y="4131633"/>
                <a:ext cx="926076" cy="307777"/>
              </a:xfrm>
              <a:prstGeom prst="rect">
                <a:avLst/>
              </a:prstGeom>
              <a:blipFill>
                <a:blip r:embed="rId7"/>
                <a:stretch>
                  <a:fillRect l="-5263" r="-2632" b="-30000"/>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61D8DB4C-1D9A-4E92-8915-35D758FD3280}"/>
              </a:ext>
            </a:extLst>
          </p:cNvPr>
          <p:cNvSpPr txBox="1"/>
          <p:nvPr/>
        </p:nvSpPr>
        <p:spPr>
          <a:xfrm>
            <a:off x="8958702" y="4156672"/>
            <a:ext cx="374970" cy="307777"/>
          </a:xfrm>
          <a:prstGeom prst="rect">
            <a:avLst/>
          </a:prstGeom>
          <a:noFill/>
        </p:spPr>
        <p:txBody>
          <a:bodyPr wrap="square" tIns="0" bIns="0" rtlCol="0">
            <a:spAutoFit/>
          </a:bodyPr>
          <a:lstStyle/>
          <a:p>
            <a:pPr algn="ctr"/>
            <a:r>
              <a:rPr lang="en-US" altLang="zh-CN" sz="2000" b="1">
                <a:solidFill>
                  <a:srgbClr val="C00000"/>
                </a:solidFill>
              </a:rPr>
              <a:t>D</a:t>
            </a:r>
            <a:endParaRPr lang="zh-CN" altLang="en-US" sz="2000" b="1">
              <a:solidFill>
                <a:srgbClr val="C00000"/>
              </a:solidFill>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9025CC6-7D01-4255-8720-CBABD67AD5DA}"/>
                  </a:ext>
                </a:extLst>
              </p:cNvPr>
              <p:cNvSpPr txBox="1"/>
              <p:nvPr/>
            </p:nvSpPr>
            <p:spPr>
              <a:xfrm>
                <a:off x="7828507" y="4586537"/>
                <a:ext cx="926076" cy="307777"/>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𝒒</m:t>
                      </m:r>
                      <m:r>
                        <a:rPr lang="en-US" altLang="zh-CN" sz="2000" b="1" i="1" smtClean="0">
                          <a:solidFill>
                            <a:srgbClr val="C00000"/>
                          </a:solidFill>
                          <a:latin typeface="Cambria Math" panose="02040503050406030204" pitchFamily="18" charset="0"/>
                          <a:ea typeface="楷体" panose="02010609060101010101" pitchFamily="49" charset="-122"/>
                        </a:rPr>
                        <m:t>→</m:t>
                      </m:r>
                      <m:r>
                        <a:rPr lang="en-US" altLang="zh-CN" sz="2000" b="1" i="1" smtClean="0">
                          <a:solidFill>
                            <a:srgbClr val="C00000"/>
                          </a:solidFill>
                          <a:latin typeface="Cambria Math" panose="02040503050406030204" pitchFamily="18" charset="0"/>
                          <a:ea typeface="楷体" panose="02010609060101010101" pitchFamily="49" charset="-122"/>
                        </a:rPr>
                        <m:t>𝒑</m:t>
                      </m:r>
                    </m:oMath>
                  </m:oMathPara>
                </a14:m>
                <a:endParaRPr lang="zh-CN" altLang="en-US" sz="2000" b="1">
                  <a:solidFill>
                    <a:srgbClr val="C00000"/>
                  </a:solidFill>
                  <a:latin typeface="楷体" panose="02010609060101010101" pitchFamily="49" charset="-122"/>
                  <a:ea typeface="楷体" panose="02010609060101010101" pitchFamily="49" charset="-122"/>
                </a:endParaRPr>
              </a:p>
            </p:txBody>
          </p:sp>
        </mc:Choice>
        <mc:Fallback xmlns="">
          <p:sp>
            <p:nvSpPr>
              <p:cNvPr id="26" name="文本框 25">
                <a:extLst>
                  <a:ext uri="{FF2B5EF4-FFF2-40B4-BE49-F238E27FC236}">
                    <a16:creationId xmlns:a16="http://schemas.microsoft.com/office/drawing/2014/main" id="{69025CC6-7D01-4255-8720-CBABD67AD5DA}"/>
                  </a:ext>
                </a:extLst>
              </p:cNvPr>
              <p:cNvSpPr txBox="1">
                <a:spLocks noRot="1" noChangeAspect="1" noMove="1" noResize="1" noEditPoints="1" noAdjustHandles="1" noChangeArrowheads="1" noChangeShapeType="1" noTextEdit="1"/>
              </p:cNvSpPr>
              <p:nvPr/>
            </p:nvSpPr>
            <p:spPr>
              <a:xfrm>
                <a:off x="7828507" y="4586537"/>
                <a:ext cx="926076" cy="307777"/>
              </a:xfrm>
              <a:prstGeom prst="rect">
                <a:avLst/>
              </a:prstGeom>
              <a:blipFill>
                <a:blip r:embed="rId8"/>
                <a:stretch>
                  <a:fillRect l="-5263" r="-3289" b="-29412"/>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30792AF0-B5EA-46C8-8845-FA1B1A65A3FC}"/>
              </a:ext>
            </a:extLst>
          </p:cNvPr>
          <p:cNvSpPr txBox="1"/>
          <p:nvPr/>
        </p:nvSpPr>
        <p:spPr>
          <a:xfrm>
            <a:off x="8956515" y="4585620"/>
            <a:ext cx="374970" cy="307777"/>
          </a:xfrm>
          <a:prstGeom prst="rect">
            <a:avLst/>
          </a:prstGeom>
          <a:noFill/>
        </p:spPr>
        <p:txBody>
          <a:bodyPr wrap="square" tIns="0" bIns="0" rtlCol="0">
            <a:spAutoFit/>
          </a:bodyPr>
          <a:lstStyle/>
          <a:p>
            <a:pPr algn="ctr"/>
            <a:r>
              <a:rPr lang="en-US" altLang="zh-CN" sz="2000" b="1">
                <a:solidFill>
                  <a:srgbClr val="C00000"/>
                </a:solidFill>
              </a:rPr>
              <a:t>D</a:t>
            </a:r>
            <a:endParaRPr lang="zh-CN" altLang="en-US" sz="2000" b="1">
              <a:solidFill>
                <a:srgbClr val="C00000"/>
              </a:solidFill>
            </a:endParaRPr>
          </a:p>
        </p:txBody>
      </p:sp>
      <p:sp>
        <p:nvSpPr>
          <p:cNvPr id="6" name="文本框 5">
            <a:extLst>
              <a:ext uri="{FF2B5EF4-FFF2-40B4-BE49-F238E27FC236}">
                <a16:creationId xmlns:a16="http://schemas.microsoft.com/office/drawing/2014/main" id="{D9D5FF3E-4EA9-4108-8C7C-CC979FEF285F}"/>
              </a:ext>
            </a:extLst>
          </p:cNvPr>
          <p:cNvSpPr txBox="1"/>
          <p:nvPr/>
        </p:nvSpPr>
        <p:spPr>
          <a:xfrm>
            <a:off x="9559083" y="3259721"/>
            <a:ext cx="1947212"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“只有今天不下雨，才非我不上街”</a:t>
            </a:r>
          </a:p>
        </p:txBody>
      </p:sp>
      <p:sp>
        <p:nvSpPr>
          <p:cNvPr id="28" name="箭头: 右 27">
            <a:extLst>
              <a:ext uri="{FF2B5EF4-FFF2-40B4-BE49-F238E27FC236}">
                <a16:creationId xmlns:a16="http://schemas.microsoft.com/office/drawing/2014/main" id="{262BD2BB-63DE-487F-B77C-AF15B91792EF}"/>
              </a:ext>
            </a:extLst>
          </p:cNvPr>
          <p:cNvSpPr/>
          <p:nvPr/>
        </p:nvSpPr>
        <p:spPr>
          <a:xfrm>
            <a:off x="9264410" y="3795773"/>
            <a:ext cx="267717" cy="70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A9EB89E-21BA-4A39-B5C0-36918E53C385}"/>
              </a:ext>
            </a:extLst>
          </p:cNvPr>
          <p:cNvSpPr txBox="1"/>
          <p:nvPr/>
        </p:nvSpPr>
        <p:spPr>
          <a:xfrm>
            <a:off x="9559083" y="3962355"/>
            <a:ext cx="1947212"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“只有今天下雨，才非我上街”</a:t>
            </a:r>
          </a:p>
        </p:txBody>
      </p:sp>
      <p:sp>
        <p:nvSpPr>
          <p:cNvPr id="30" name="箭头: 右 29">
            <a:extLst>
              <a:ext uri="{FF2B5EF4-FFF2-40B4-BE49-F238E27FC236}">
                <a16:creationId xmlns:a16="http://schemas.microsoft.com/office/drawing/2014/main" id="{DB02EC1F-A99E-4F57-8D30-BBDC7D2F0EDC}"/>
              </a:ext>
            </a:extLst>
          </p:cNvPr>
          <p:cNvSpPr/>
          <p:nvPr/>
        </p:nvSpPr>
        <p:spPr>
          <a:xfrm>
            <a:off x="9264409" y="4294814"/>
            <a:ext cx="267718"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5071B16A-777F-4406-B9CC-04C70867D56F}"/>
              </a:ext>
            </a:extLst>
          </p:cNvPr>
          <p:cNvSpPr txBox="1"/>
          <p:nvPr/>
        </p:nvSpPr>
        <p:spPr>
          <a:xfrm>
            <a:off x="9559083" y="4664989"/>
            <a:ext cx="1947212"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“只有今天下雨，才非我上街”</a:t>
            </a:r>
          </a:p>
        </p:txBody>
      </p:sp>
      <p:sp>
        <p:nvSpPr>
          <p:cNvPr id="32" name="箭头: 右 31">
            <a:extLst>
              <a:ext uri="{FF2B5EF4-FFF2-40B4-BE49-F238E27FC236}">
                <a16:creationId xmlns:a16="http://schemas.microsoft.com/office/drawing/2014/main" id="{6E6180ED-546E-4DB5-825A-404EE630CAFE}"/>
              </a:ext>
            </a:extLst>
          </p:cNvPr>
          <p:cNvSpPr/>
          <p:nvPr/>
        </p:nvSpPr>
        <p:spPr>
          <a:xfrm>
            <a:off x="9264409" y="4739509"/>
            <a:ext cx="267717" cy="70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00E8032-ADD9-4170-B1E3-9573E2AB0C3E}"/>
                  </a:ext>
                </a:extLst>
              </p:cNvPr>
              <p:cNvSpPr txBox="1"/>
              <p:nvPr/>
            </p:nvSpPr>
            <p:spPr>
              <a:xfrm>
                <a:off x="9315682" y="1283445"/>
                <a:ext cx="2190613" cy="923330"/>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𝒓</m:t>
                    </m:r>
                  </m:oMath>
                </a14:m>
                <a:r>
                  <a:rPr lang="zh-CN" altLang="en-US" b="1">
                    <a:solidFill>
                      <a:schemeClr val="accent6">
                        <a:lumMod val="50000"/>
                      </a:schemeClr>
                    </a:solidFill>
                    <a:latin typeface="楷体" panose="02010609060101010101" pitchFamily="49" charset="-122"/>
                    <a:ea typeface="楷体" panose="02010609060101010101" pitchFamily="49" charset="-122"/>
                  </a:rPr>
                  <a:t>，除非</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𝒔</m:t>
                    </m:r>
                  </m:oMath>
                </a14:m>
                <a:r>
                  <a:rPr lang="zh-CN" altLang="en-US" b="1">
                    <a:solidFill>
                      <a:schemeClr val="accent2">
                        <a:lumMod val="50000"/>
                      </a:schemeClr>
                    </a:solidFill>
                  </a:rPr>
                  <a:t>”和“</a:t>
                </a:r>
                <a:r>
                  <a:rPr lang="zh-CN" altLang="en-US" b="1">
                    <a:solidFill>
                      <a:schemeClr val="accent6">
                        <a:lumMod val="50000"/>
                      </a:schemeClr>
                    </a:solidFill>
                    <a:latin typeface="楷体" panose="02010609060101010101" pitchFamily="49" charset="-122"/>
                    <a:ea typeface="楷体" panose="02010609060101010101" pitchFamily="49" charset="-122"/>
                  </a:rPr>
                  <a:t>除非</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𝒔</m:t>
                    </m:r>
                  </m:oMath>
                </a14:m>
                <a:r>
                  <a:rPr lang="zh-CN" altLang="en-US" b="1">
                    <a:solidFill>
                      <a:schemeClr val="accent6">
                        <a:lumMod val="50000"/>
                      </a:schemeClr>
                    </a:solidFill>
                    <a:latin typeface="楷体" panose="02010609060101010101" pitchFamily="49" charset="-122"/>
                    <a:ea typeface="楷体" panose="02010609060101010101" pitchFamily="49" charset="-122"/>
                  </a:rPr>
                  <a:t>，否则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𝒓</m:t>
                    </m:r>
                  </m:oMath>
                </a14:m>
                <a:r>
                  <a:rPr lang="zh-CN" altLang="en-US" b="1">
                    <a:solidFill>
                      <a:schemeClr val="accent2">
                        <a:lumMod val="50000"/>
                      </a:schemeClr>
                    </a:solidFill>
                  </a:rPr>
                  <a:t>”都是表达</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𝒔</m:t>
                    </m:r>
                  </m:oMath>
                </a14:m>
                <a:r>
                  <a:rPr lang="zh-CN" altLang="en-US" b="1">
                    <a:solidFill>
                      <a:schemeClr val="accent2">
                        <a:lumMod val="50000"/>
                      </a:schemeClr>
                    </a:solidFill>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a14:m>
                <a:r>
                  <a:rPr lang="zh-CN" altLang="en-US" b="1">
                    <a:solidFill>
                      <a:schemeClr val="accent2">
                        <a:lumMod val="50000"/>
                      </a:schemeClr>
                    </a:solidFill>
                  </a:rPr>
                  <a:t>的必要条件</a:t>
                </a:r>
                <a:r>
                  <a:rPr lang="en-US" altLang="zh-CN" b="1">
                    <a:solidFill>
                      <a:schemeClr val="accent2">
                        <a:lumMod val="50000"/>
                      </a:schemeClr>
                    </a:solidFill>
                  </a:rPr>
                  <a:t>!</a:t>
                </a:r>
                <a:endParaRPr lang="zh-CN" altLang="en-US"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A00E8032-ADD9-4170-B1E3-9573E2AB0C3E}"/>
                  </a:ext>
                </a:extLst>
              </p:cNvPr>
              <p:cNvSpPr txBox="1">
                <a:spLocks noRot="1" noChangeAspect="1" noMove="1" noResize="1" noEditPoints="1" noAdjustHandles="1" noChangeArrowheads="1" noChangeShapeType="1" noTextEdit="1"/>
              </p:cNvSpPr>
              <p:nvPr/>
            </p:nvSpPr>
            <p:spPr>
              <a:xfrm>
                <a:off x="9315682" y="1283445"/>
                <a:ext cx="2190613" cy="923330"/>
              </a:xfrm>
              <a:prstGeom prst="rect">
                <a:avLst/>
              </a:prstGeom>
              <a:blipFill>
                <a:blip r:embed="rId9"/>
                <a:stretch>
                  <a:fillRect l="-2222" t="-5960"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0390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条件命题符号化注意事项</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7197ED0-DDA3-4368-8821-8C6384F19433}"/>
                  </a:ext>
                </a:extLst>
              </p:cNvPr>
              <p:cNvSpPr txBox="1"/>
              <p:nvPr/>
            </p:nvSpPr>
            <p:spPr>
              <a:xfrm>
                <a:off x="806212" y="1178069"/>
                <a:ext cx="7839282" cy="5059205"/>
              </a:xfrm>
              <a:prstGeom prst="rect">
                <a:avLst/>
              </a:prstGeom>
              <a:solidFill>
                <a:schemeClr val="accent5">
                  <a:lumMod val="20000"/>
                  <a:lumOff val="80000"/>
                  <a:alpha val="25000"/>
                </a:schemeClr>
              </a:solidFill>
            </p:spPr>
            <p:txBody>
              <a:bodyPr wrap="square" rtlCol="0">
                <a:spAutoFit/>
              </a:bodyPr>
              <a:lstStyle/>
              <a:p>
                <a:pPr marL="342900" indent="-342900">
                  <a:lnSpc>
                    <a:spcPts val="30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“只要</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就</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表示充分条件，“只有</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才</a:t>
                </a:r>
                <a:r>
                  <a:rPr lang="en-US" altLang="zh-CN" sz="2000" b="1" dirty="0">
                    <a:solidFill>
                      <a:srgbClr val="002060"/>
                    </a:solidFill>
                    <a:latin typeface="楷体" panose="02010609060101010101" pitchFamily="49" charset="-122"/>
                    <a:ea typeface="楷体" panose="02010609060101010101" pitchFamily="49" charset="-122"/>
                  </a:rPr>
                  <a:t>…”</a:t>
                </a:r>
                <a:r>
                  <a:rPr lang="zh-CN" altLang="en-US" sz="2000" b="1" dirty="0">
                    <a:solidFill>
                      <a:srgbClr val="002060"/>
                    </a:solidFill>
                    <a:latin typeface="楷体" panose="02010609060101010101" pitchFamily="49" charset="-122"/>
                    <a:ea typeface="楷体" panose="02010609060101010101" pitchFamily="49" charset="-122"/>
                  </a:rPr>
                  <a:t>表示必要条件</a:t>
                </a:r>
              </a:p>
              <a:p>
                <a:pPr marL="800100" lvl="1" indent="-342900">
                  <a:lnSpc>
                    <a:spcPts val="3000"/>
                  </a:lnSpc>
                  <a:spcBef>
                    <a:spcPts val="600"/>
                  </a:spcBef>
                  <a:spcAft>
                    <a:spcPts val="600"/>
                  </a:spcAft>
                  <a:buFont typeface="Arial" panose="020B0604020202020204" pitchFamily="34" charset="0"/>
                  <a:buChar char="•"/>
                </a:pPr>
                <a:r>
                  <a:rPr lang="zh-CN" altLang="en-US" b="1" dirty="0">
                    <a:solidFill>
                      <a:schemeClr val="accent6">
                        <a:lumMod val="50000"/>
                      </a:schemeClr>
                    </a:solidFill>
                  </a:rPr>
                  <a:t>看是否强调其中的否定含义，看是否有相应的肯定命题</a:t>
                </a:r>
              </a:p>
              <a:p>
                <a:pPr marL="342900" indent="-342900">
                  <a:lnSpc>
                    <a:spcPts val="30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“除非”的基本含义是“只有”</a:t>
                </a:r>
              </a:p>
              <a:p>
                <a:pPr marL="800100" lvl="1" indent="-342900">
                  <a:lnSpc>
                    <a:spcPts val="3000"/>
                  </a:lnSpc>
                  <a:spcBef>
                    <a:spcPts val="600"/>
                  </a:spcBef>
                  <a:spcAft>
                    <a:spcPts val="600"/>
                  </a:spcAft>
                  <a:buFont typeface="Arial" panose="020B0604020202020204" pitchFamily="34" charset="0"/>
                  <a:buChar char="•"/>
                </a:pPr>
                <a:r>
                  <a:rPr lang="zh-CN" altLang="en-US" b="1" dirty="0">
                    <a:solidFill>
                      <a:schemeClr val="accent6">
                        <a:lumMod val="50000"/>
                      </a:schemeClr>
                    </a:solidFill>
                  </a:rPr>
                  <a:t>当“除非”与否定词连用时要注意分析原子命题之间的逻辑蕴涵关系</a:t>
                </a:r>
              </a:p>
              <a:p>
                <a:pPr marL="342900" indent="-342900">
                  <a:lnSpc>
                    <a:spcPts val="30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要能给出条件命题的逆命题、否命题和逆否命题</a:t>
                </a:r>
              </a:p>
              <a:p>
                <a:pPr marL="800100" lvl="1" indent="-342900">
                  <a:lnSpc>
                    <a:spcPts val="3000"/>
                  </a:lnSpc>
                  <a:spcAft>
                    <a:spcPts val="3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𝒒</m:t>
                    </m:r>
                  </m:oMath>
                </a14:m>
                <a:r>
                  <a:rPr lang="zh-CN" altLang="en-US" b="1" dirty="0">
                    <a:solidFill>
                      <a:schemeClr val="accent6">
                        <a:lumMod val="50000"/>
                      </a:schemeClr>
                    </a:solidFill>
                  </a:rPr>
                  <a:t>的逆命题是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𝒒</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oMath>
                </a14:m>
                <a:endParaRPr lang="en-US" altLang="zh-CN" b="1" dirty="0">
                  <a:solidFill>
                    <a:schemeClr val="accent6">
                      <a:lumMod val="50000"/>
                    </a:schemeClr>
                  </a:solidFill>
                </a:endParaRPr>
              </a:p>
              <a:p>
                <a:pPr marL="800100" lvl="1" indent="-342900">
                  <a:lnSpc>
                    <a:spcPts val="3000"/>
                  </a:lnSpc>
                  <a:spcAft>
                    <a:spcPts val="3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𝒒</m:t>
                    </m:r>
                  </m:oMath>
                </a14:m>
                <a:r>
                  <a:rPr lang="zh-CN" altLang="en-US" b="1" dirty="0">
                    <a:solidFill>
                      <a:schemeClr val="accent6">
                        <a:lumMod val="50000"/>
                      </a:schemeClr>
                    </a:solidFill>
                  </a:rPr>
                  <a:t>的否命题是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𝒒</m:t>
                    </m:r>
                  </m:oMath>
                </a14:m>
                <a:endParaRPr lang="zh-CN" altLang="en-US" b="1" dirty="0">
                  <a:solidFill>
                    <a:schemeClr val="accent6">
                      <a:lumMod val="50000"/>
                    </a:schemeClr>
                  </a:solidFill>
                </a:endParaRPr>
              </a:p>
              <a:p>
                <a:pPr marL="800100" lvl="1" indent="-342900">
                  <a:lnSpc>
                    <a:spcPts val="3000"/>
                  </a:lnSpc>
                  <a:spcAft>
                    <a:spcPts val="300"/>
                  </a:spcAft>
                  <a:buFont typeface="Arial" panose="020B0604020202020204" pitchFamily="34" charset="0"/>
                  <a:buChar char="•"/>
                </a:pPr>
                <a14:m>
                  <m:oMath xmlns:m="http://schemas.openxmlformats.org/officeDocument/2006/math">
                    <m:r>
                      <a:rPr lang="en-US" altLang="zh-CN" b="1" i="1" smtClean="0">
                        <a:solidFill>
                          <a:schemeClr val="accent6">
                            <a:lumMod val="50000"/>
                          </a:schemeClr>
                        </a:solidFill>
                        <a:latin typeface="Cambria Math" panose="02040503050406030204" pitchFamily="18" charset="0"/>
                      </a:rPr>
                      <m:t>𝒑</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𝒒</m:t>
                    </m:r>
                  </m:oMath>
                </a14:m>
                <a:r>
                  <a:rPr lang="zh-CN" altLang="en-US" b="1" dirty="0">
                    <a:solidFill>
                      <a:schemeClr val="accent6">
                        <a:lumMod val="50000"/>
                      </a:schemeClr>
                    </a:solidFill>
                  </a:rPr>
                  <a:t>的逆否命题是</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𝒒</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𝒑</m:t>
                    </m:r>
                  </m:oMath>
                </a14:m>
                <a:endParaRPr lang="zh-CN" altLang="en-US" b="1" dirty="0">
                  <a:solidFill>
                    <a:schemeClr val="accent6">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在日常生活和数学定义中，条件命题也会用于表示双蕴涵的含义</a:t>
                </a:r>
              </a:p>
              <a:p>
                <a:pPr marL="800100" lvl="1" indent="-342900">
                  <a:lnSpc>
                    <a:spcPts val="3000"/>
                  </a:lnSpc>
                  <a:spcBef>
                    <a:spcPts val="600"/>
                  </a:spcBef>
                  <a:spcAft>
                    <a:spcPts val="600"/>
                  </a:spcAft>
                  <a:buFont typeface="Arial" panose="020B0604020202020204" pitchFamily="34" charset="0"/>
                  <a:buChar char="•"/>
                </a:pPr>
                <a:r>
                  <a:rPr lang="zh-CN" altLang="en-US" b="1" dirty="0">
                    <a:solidFill>
                      <a:srgbClr val="C00000"/>
                    </a:solidFill>
                  </a:rPr>
                  <a:t>在符号化时要在找出原子命题的基础上注意澄清自己对命题的理解</a:t>
                </a:r>
              </a:p>
            </p:txBody>
          </p:sp>
        </mc:Choice>
        <mc:Fallback xmlns="">
          <p:sp>
            <p:nvSpPr>
              <p:cNvPr id="11" name="文本框 10">
                <a:extLst>
                  <a:ext uri="{FF2B5EF4-FFF2-40B4-BE49-F238E27FC236}">
                    <a16:creationId xmlns:a16="http://schemas.microsoft.com/office/drawing/2014/main" id="{B7197ED0-DDA3-4368-8821-8C6384F19433}"/>
                  </a:ext>
                </a:extLst>
              </p:cNvPr>
              <p:cNvSpPr txBox="1">
                <a:spLocks noRot="1" noChangeAspect="1" noMove="1" noResize="1" noEditPoints="1" noAdjustHandles="1" noChangeArrowheads="1" noChangeShapeType="1" noTextEdit="1"/>
              </p:cNvSpPr>
              <p:nvPr/>
            </p:nvSpPr>
            <p:spPr>
              <a:xfrm>
                <a:off x="806212" y="1178069"/>
                <a:ext cx="7839282" cy="5059205"/>
              </a:xfrm>
              <a:prstGeom prst="rect">
                <a:avLst/>
              </a:prstGeom>
              <a:blipFill>
                <a:blip r:embed="rId2"/>
                <a:stretch>
                  <a:fillRect l="-700" t="-120"/>
                </a:stretch>
              </a:blipFill>
            </p:spPr>
            <p:txBody>
              <a:bodyPr/>
              <a:lstStyle/>
              <a:p>
                <a:r>
                  <a:rPr lang="zh-CN" altLang="en-US">
                    <a:noFill/>
                  </a:rPr>
                  <a:t> </a:t>
                </a:r>
              </a:p>
            </p:txBody>
          </p:sp>
        </mc:Fallback>
      </mc:AlternateContent>
      <p:grpSp>
        <p:nvGrpSpPr>
          <p:cNvPr id="19" name="组合 18">
            <a:extLst>
              <a:ext uri="{FF2B5EF4-FFF2-40B4-BE49-F238E27FC236}">
                <a16:creationId xmlns:a16="http://schemas.microsoft.com/office/drawing/2014/main" id="{411210C5-763F-44A6-A9BF-C7D46325B8F4}"/>
              </a:ext>
            </a:extLst>
          </p:cNvPr>
          <p:cNvGrpSpPr/>
          <p:nvPr/>
        </p:nvGrpSpPr>
        <p:grpSpPr>
          <a:xfrm>
            <a:off x="6230871" y="1078860"/>
            <a:ext cx="5268202" cy="3887845"/>
            <a:chOff x="6230871" y="1078860"/>
            <a:chExt cx="5268202" cy="3887845"/>
          </a:xfrm>
        </p:grpSpPr>
        <p:sp>
          <p:nvSpPr>
            <p:cNvPr id="12" name="文本框 11">
              <a:extLst>
                <a:ext uri="{FF2B5EF4-FFF2-40B4-BE49-F238E27FC236}">
                  <a16:creationId xmlns:a16="http://schemas.microsoft.com/office/drawing/2014/main" id="{4A08B34E-F075-4655-96BA-CE0A2C6AD6ED}"/>
                </a:ext>
              </a:extLst>
            </p:cNvPr>
            <p:cNvSpPr txBox="1"/>
            <p:nvPr/>
          </p:nvSpPr>
          <p:spPr>
            <a:xfrm>
              <a:off x="9144000" y="3794856"/>
              <a:ext cx="2238114" cy="1021690"/>
            </a:xfrm>
            <a:prstGeom prst="rect">
              <a:avLst/>
            </a:prstGeom>
            <a:solidFill>
              <a:schemeClr val="accent6">
                <a:lumMod val="20000"/>
                <a:lumOff val="80000"/>
                <a:alpha val="50000"/>
              </a:schemeClr>
            </a:solidFill>
          </p:spPr>
          <p:txBody>
            <a:bodyPr wrap="square" rtlCol="0">
              <a:spAutoFit/>
            </a:bodyPr>
            <a:lstStyle/>
            <a:p>
              <a:pPr algn="ctr">
                <a:lnSpc>
                  <a:spcPts val="2400"/>
                </a:lnSpc>
                <a:spcBef>
                  <a:spcPts val="300"/>
                </a:spcBef>
              </a:pPr>
              <a:r>
                <a:rPr lang="zh-CN" altLang="en-US" b="1">
                  <a:solidFill>
                    <a:srgbClr val="C00000"/>
                  </a:solidFill>
                </a:rPr>
                <a:t>逆否命题</a:t>
              </a:r>
              <a:endParaRPr lang="en-US" altLang="zh-CN" b="1">
                <a:solidFill>
                  <a:srgbClr val="C00000"/>
                </a:solidFill>
              </a:endParaRPr>
            </a:p>
            <a:p>
              <a:pPr>
                <a:lnSpc>
                  <a:spcPts val="2400"/>
                </a:lnSpc>
                <a:spcBef>
                  <a:spcPts val="300"/>
                </a:spcBef>
              </a:pP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不理解面向对象编程思想，就没学过</a:t>
              </a:r>
              <a:r>
                <a:rPr lang="en-US" altLang="zh-CN" sz="160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a:t>
              </a:r>
            </a:p>
          </p:txBody>
        </p:sp>
        <p:sp>
          <p:nvSpPr>
            <p:cNvPr id="13" name="文本框 12">
              <a:extLst>
                <a:ext uri="{FF2B5EF4-FFF2-40B4-BE49-F238E27FC236}">
                  <a16:creationId xmlns:a16="http://schemas.microsoft.com/office/drawing/2014/main" id="{89189E7C-F08F-4F16-B9F1-72FBC7AE02CF}"/>
                </a:ext>
              </a:extLst>
            </p:cNvPr>
            <p:cNvSpPr txBox="1"/>
            <p:nvPr/>
          </p:nvSpPr>
          <p:spPr>
            <a:xfrm>
              <a:off x="9144000" y="1178069"/>
              <a:ext cx="2238114" cy="1021690"/>
            </a:xfrm>
            <a:prstGeom prst="rect">
              <a:avLst/>
            </a:prstGeom>
            <a:solidFill>
              <a:schemeClr val="accent6">
                <a:lumMod val="20000"/>
                <a:lumOff val="80000"/>
                <a:alpha val="50000"/>
              </a:schemeClr>
            </a:solidFill>
          </p:spPr>
          <p:txBody>
            <a:bodyPr wrap="square" rtlCol="0">
              <a:spAutoFit/>
            </a:bodyPr>
            <a:lstStyle/>
            <a:p>
              <a:pPr algn="ctr">
                <a:lnSpc>
                  <a:spcPts val="2400"/>
                </a:lnSpc>
                <a:spcBef>
                  <a:spcPts val="300"/>
                </a:spcBef>
              </a:pPr>
              <a:r>
                <a:rPr lang="zh-CN" altLang="en-US" b="1">
                  <a:solidFill>
                    <a:srgbClr val="C00000"/>
                  </a:solidFill>
                </a:rPr>
                <a:t>逆命题</a:t>
              </a:r>
              <a:endParaRPr lang="en-US" altLang="zh-CN" b="1">
                <a:solidFill>
                  <a:srgbClr val="C00000"/>
                </a:solidFill>
              </a:endParaRPr>
            </a:p>
            <a:p>
              <a:pPr>
                <a:lnSpc>
                  <a:spcPts val="2400"/>
                </a:lnSpc>
                <a:spcBef>
                  <a:spcPts val="300"/>
                </a:spcBef>
              </a:pP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只要理解面向对象编程思想，就学过</a:t>
              </a:r>
              <a:r>
                <a:rPr lang="en-US" altLang="zh-CN" sz="160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a:t>
              </a:r>
            </a:p>
          </p:txBody>
        </p:sp>
        <p:sp>
          <p:nvSpPr>
            <p:cNvPr id="14" name="文本框 13">
              <a:extLst>
                <a:ext uri="{FF2B5EF4-FFF2-40B4-BE49-F238E27FC236}">
                  <a16:creationId xmlns:a16="http://schemas.microsoft.com/office/drawing/2014/main" id="{ABC8EA5D-1CDC-453A-ACB1-953E9EF01296}"/>
                </a:ext>
              </a:extLst>
            </p:cNvPr>
            <p:cNvSpPr txBox="1"/>
            <p:nvPr/>
          </p:nvSpPr>
          <p:spPr>
            <a:xfrm>
              <a:off x="9144000" y="2503069"/>
              <a:ext cx="2238114" cy="1021690"/>
            </a:xfrm>
            <a:prstGeom prst="rect">
              <a:avLst/>
            </a:prstGeom>
            <a:solidFill>
              <a:schemeClr val="accent6">
                <a:lumMod val="20000"/>
                <a:lumOff val="80000"/>
                <a:alpha val="50000"/>
              </a:schemeClr>
            </a:solidFill>
          </p:spPr>
          <p:txBody>
            <a:bodyPr wrap="square" rtlCol="0">
              <a:spAutoFit/>
            </a:bodyPr>
            <a:lstStyle/>
            <a:p>
              <a:pPr algn="ctr">
                <a:lnSpc>
                  <a:spcPts val="2400"/>
                </a:lnSpc>
                <a:spcBef>
                  <a:spcPts val="300"/>
                </a:spcBef>
              </a:pPr>
              <a:r>
                <a:rPr lang="zh-CN" altLang="en-US" b="1">
                  <a:solidFill>
                    <a:srgbClr val="C00000"/>
                  </a:solidFill>
                </a:rPr>
                <a:t>否命题</a:t>
              </a:r>
              <a:endParaRPr lang="en-US" altLang="zh-CN" b="1">
                <a:solidFill>
                  <a:srgbClr val="C00000"/>
                </a:solidFill>
              </a:endParaRPr>
            </a:p>
            <a:p>
              <a:pPr>
                <a:lnSpc>
                  <a:spcPts val="2400"/>
                </a:lnSpc>
                <a:spcBef>
                  <a:spcPts val="300"/>
                </a:spcBef>
              </a:pP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不学过</a:t>
              </a:r>
              <a:r>
                <a:rPr lang="en-US" altLang="zh-CN" sz="160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600"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语言，就不理解面向对象编程思想！</a:t>
              </a:r>
            </a:p>
          </p:txBody>
        </p:sp>
        <p:grpSp>
          <p:nvGrpSpPr>
            <p:cNvPr id="16" name="组合 15">
              <a:extLst>
                <a:ext uri="{FF2B5EF4-FFF2-40B4-BE49-F238E27FC236}">
                  <a16:creationId xmlns:a16="http://schemas.microsoft.com/office/drawing/2014/main" id="{92B09725-2384-4B9C-B4BF-F46A3C6863D1}"/>
                </a:ext>
              </a:extLst>
            </p:cNvPr>
            <p:cNvGrpSpPr/>
            <p:nvPr/>
          </p:nvGrpSpPr>
          <p:grpSpPr>
            <a:xfrm>
              <a:off x="6230871" y="1078860"/>
              <a:ext cx="5268202" cy="3887845"/>
              <a:chOff x="6230871" y="1078860"/>
              <a:chExt cx="5268202" cy="3887845"/>
            </a:xfrm>
          </p:grpSpPr>
          <p:sp>
            <p:nvSpPr>
              <p:cNvPr id="2" name="文本框 1">
                <a:extLst>
                  <a:ext uri="{FF2B5EF4-FFF2-40B4-BE49-F238E27FC236}">
                    <a16:creationId xmlns:a16="http://schemas.microsoft.com/office/drawing/2014/main" id="{D54D4B04-314F-4308-A0A0-0F4B7CA2345D}"/>
                  </a:ext>
                </a:extLst>
              </p:cNvPr>
              <p:cNvSpPr txBox="1"/>
              <p:nvPr/>
            </p:nvSpPr>
            <p:spPr>
              <a:xfrm>
                <a:off x="6230871" y="3784532"/>
                <a:ext cx="2238114" cy="1032014"/>
              </a:xfrm>
              <a:prstGeom prst="rect">
                <a:avLst/>
              </a:prstGeom>
              <a:solidFill>
                <a:schemeClr val="accent6">
                  <a:lumMod val="20000"/>
                  <a:lumOff val="80000"/>
                  <a:alpha val="50000"/>
                </a:schemeClr>
              </a:solidFill>
            </p:spPr>
            <p:txBody>
              <a:bodyPr wrap="square" rtlCol="0">
                <a:spAutoFit/>
              </a:bodyPr>
              <a:lstStyle/>
              <a:p>
                <a:pPr algn="ctr">
                  <a:lnSpc>
                    <a:spcPts val="2400"/>
                  </a:lnSpc>
                  <a:spcBef>
                    <a:spcPts val="300"/>
                  </a:spcBef>
                </a:pPr>
                <a:r>
                  <a:rPr lang="zh-CN" altLang="en-US" b="1" dirty="0">
                    <a:solidFill>
                      <a:srgbClr val="C00000"/>
                    </a:solidFill>
                  </a:rPr>
                  <a:t>原命题</a:t>
                </a:r>
                <a:endParaRPr lang="en-US" altLang="zh-CN" b="1" dirty="0">
                  <a:solidFill>
                    <a:srgbClr val="C00000"/>
                  </a:solidFill>
                </a:endParaRPr>
              </a:p>
              <a:p>
                <a:pPr>
                  <a:lnSpc>
                    <a:spcPts val="2400"/>
                  </a:lnSpc>
                  <a:spcBef>
                    <a:spcPts val="300"/>
                  </a:spcBef>
                </a:pPr>
                <a:r>
                  <a:rPr lang="zh-CN" altLang="en-US" sz="1600" b="1" dirty="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学过</a:t>
                </a:r>
                <a:r>
                  <a:rPr lang="en-US" altLang="zh-CN" sz="1600" dirty="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1600" b="1" dirty="0">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语言，就会理解面向对象编程思想！</a:t>
                </a:r>
              </a:p>
            </p:txBody>
          </p:sp>
          <p:sp>
            <p:nvSpPr>
              <p:cNvPr id="3" name="箭头: 右 2">
                <a:extLst>
                  <a:ext uri="{FF2B5EF4-FFF2-40B4-BE49-F238E27FC236}">
                    <a16:creationId xmlns:a16="http://schemas.microsoft.com/office/drawing/2014/main" id="{89925BE4-0C5A-437C-AAF9-AB748872EFD0}"/>
                  </a:ext>
                </a:extLst>
              </p:cNvPr>
              <p:cNvSpPr/>
              <p:nvPr/>
            </p:nvSpPr>
            <p:spPr>
              <a:xfrm>
                <a:off x="8468984" y="4216765"/>
                <a:ext cx="556603" cy="657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E85814A9-24D8-4595-BF80-7101A33C2886}"/>
                  </a:ext>
                </a:extLst>
              </p:cNvPr>
              <p:cNvSpPr/>
              <p:nvPr/>
            </p:nvSpPr>
            <p:spPr>
              <a:xfrm>
                <a:off x="9025588" y="1078860"/>
                <a:ext cx="2473485" cy="3887845"/>
              </a:xfrm>
              <a:prstGeom prst="roundRect">
                <a:avLst>
                  <a:gd name="adj" fmla="val 757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8" name="组合 17">
            <a:extLst>
              <a:ext uri="{FF2B5EF4-FFF2-40B4-BE49-F238E27FC236}">
                <a16:creationId xmlns:a16="http://schemas.microsoft.com/office/drawing/2014/main" id="{FDA2C78C-0386-4A5D-92C5-274653CD61B6}"/>
              </a:ext>
            </a:extLst>
          </p:cNvPr>
          <p:cNvGrpSpPr/>
          <p:nvPr/>
        </p:nvGrpSpPr>
        <p:grpSpPr>
          <a:xfrm>
            <a:off x="8407217" y="5081352"/>
            <a:ext cx="3720453" cy="1070486"/>
            <a:chOff x="8407217" y="5081352"/>
            <a:chExt cx="3720453" cy="1070486"/>
          </a:xfrm>
        </p:grpSpPr>
        <p:sp>
          <p:nvSpPr>
            <p:cNvPr id="6" name="文本框 5">
              <a:extLst>
                <a:ext uri="{FF2B5EF4-FFF2-40B4-BE49-F238E27FC236}">
                  <a16:creationId xmlns:a16="http://schemas.microsoft.com/office/drawing/2014/main" id="{D95F6613-81BB-4FFE-85DF-B80B40898EC4}"/>
                </a:ext>
              </a:extLst>
            </p:cNvPr>
            <p:cNvSpPr txBox="1"/>
            <p:nvPr/>
          </p:nvSpPr>
          <p:spPr>
            <a:xfrm>
              <a:off x="8645494" y="5081352"/>
              <a:ext cx="3482176" cy="1070486"/>
            </a:xfrm>
            <a:prstGeom prst="rect">
              <a:avLst/>
            </a:prstGeom>
            <a:solidFill>
              <a:schemeClr val="accent6">
                <a:lumMod val="20000"/>
                <a:lumOff val="80000"/>
                <a:alpha val="25000"/>
              </a:schemeClr>
            </a:solidFill>
            <a:ln w="12700">
              <a:solidFill>
                <a:srgbClr val="002060"/>
              </a:solidFill>
              <a:prstDash val="sysDash"/>
            </a:ln>
          </p:spPr>
          <p:txBody>
            <a:bodyPr wrap="square" rtlCol="0">
              <a:spAutoFit/>
            </a:bodyPr>
            <a:lstStyle/>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“今天不许出去，除非完成了作业”</a:t>
              </a:r>
              <a:endParaRPr lang="en-US" altLang="zh-CN" sz="1600" b="1">
                <a:solidFill>
                  <a:schemeClr val="accent2">
                    <a:lumMod val="50000"/>
                  </a:schemeClr>
                </a:solidFill>
              </a:endParaRPr>
            </a:p>
            <a:p>
              <a:pPr marL="285750" indent="-285750">
                <a:lnSpc>
                  <a:spcPts val="2400"/>
                </a:lnSpc>
                <a:spcBef>
                  <a:spcPts val="600"/>
                </a:spcBef>
                <a:buFont typeface="Arial" panose="020B0604020202020204" pitchFamily="34" charset="0"/>
                <a:buChar char="•"/>
              </a:pPr>
              <a:r>
                <a:rPr lang="zh-CN" altLang="en-US" sz="1600" b="1">
                  <a:solidFill>
                    <a:schemeClr val="accent2">
                      <a:lumMod val="50000"/>
                    </a:schemeClr>
                  </a:solidFill>
                </a:rPr>
                <a:t>“一个整数是素数，如果它的因子只有</a:t>
              </a:r>
              <a:r>
                <a:rPr lang="en-US" altLang="zh-CN" sz="1600" b="1">
                  <a:solidFill>
                    <a:schemeClr val="accent2">
                      <a:lumMod val="50000"/>
                    </a:schemeClr>
                  </a:solidFill>
                </a:rPr>
                <a:t>1</a:t>
              </a:r>
              <a:r>
                <a:rPr lang="zh-CN" altLang="en-US" sz="1600" b="1">
                  <a:solidFill>
                    <a:schemeClr val="accent2">
                      <a:lumMod val="50000"/>
                    </a:schemeClr>
                  </a:solidFill>
                </a:rPr>
                <a:t>和它自己”</a:t>
              </a:r>
            </a:p>
          </p:txBody>
        </p:sp>
        <p:sp>
          <p:nvSpPr>
            <p:cNvPr id="15" name="箭头: 右 14">
              <a:extLst>
                <a:ext uri="{FF2B5EF4-FFF2-40B4-BE49-F238E27FC236}">
                  <a16:creationId xmlns:a16="http://schemas.microsoft.com/office/drawing/2014/main" id="{B4E247C7-B6DF-4EAC-AF8E-C205A42E35CD}"/>
                </a:ext>
              </a:extLst>
            </p:cNvPr>
            <p:cNvSpPr/>
            <p:nvPr/>
          </p:nvSpPr>
          <p:spPr>
            <a:xfrm>
              <a:off x="8407217" y="5334768"/>
              <a:ext cx="238277" cy="657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3412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自然语言命题符号化综合例子</a:t>
            </a:r>
          </a:p>
        </p:txBody>
      </p:sp>
      <p:pic>
        <p:nvPicPr>
          <p:cNvPr id="2" name="图片 1">
            <a:extLst>
              <a:ext uri="{FF2B5EF4-FFF2-40B4-BE49-F238E27FC236}">
                <a16:creationId xmlns:a16="http://schemas.microsoft.com/office/drawing/2014/main" id="{F45F09C4-025A-41CB-A103-EEF9840AC2F1}"/>
              </a:ext>
            </a:extLst>
          </p:cNvPr>
          <p:cNvPicPr>
            <a:picLocks noChangeAspect="1"/>
          </p:cNvPicPr>
          <p:nvPr/>
        </p:nvPicPr>
        <p:blipFill>
          <a:blip r:embed="rId2"/>
          <a:stretch>
            <a:fillRect/>
          </a:stretch>
        </p:blipFill>
        <p:spPr>
          <a:xfrm>
            <a:off x="776252" y="1103964"/>
            <a:ext cx="10639493" cy="3257382"/>
          </a:xfrm>
          <a:prstGeom prst="rect">
            <a:avLst/>
          </a:prstGeom>
        </p:spPr>
      </p:pic>
      <p:sp>
        <p:nvSpPr>
          <p:cNvPr id="3" name="文本框 2">
            <a:extLst>
              <a:ext uri="{FF2B5EF4-FFF2-40B4-BE49-F238E27FC236}">
                <a16:creationId xmlns:a16="http://schemas.microsoft.com/office/drawing/2014/main" id="{188CE389-0442-488F-9509-00873C06D037}"/>
              </a:ext>
            </a:extLst>
          </p:cNvPr>
          <p:cNvSpPr txBox="1"/>
          <p:nvPr/>
        </p:nvSpPr>
        <p:spPr>
          <a:xfrm>
            <a:off x="1596538" y="4433855"/>
            <a:ext cx="8998919" cy="176971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复杂句子的符号化</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通读句子，找出不同的原子命题以命题变量表示</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根据连词的逻辑含义，分析句子的结构，确定各子命题之间的逻辑关系</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符号化各子命题，并根据句子的结构，使用合适的逻辑运算符联结各子命题</a:t>
            </a:r>
          </a:p>
        </p:txBody>
      </p:sp>
    </p:spTree>
    <p:extLst>
      <p:ext uri="{BB962C8B-B14F-4D97-AF65-F5344CB8AC3E}">
        <p14:creationId xmlns:p14="http://schemas.microsoft.com/office/powerpoint/2010/main" val="269604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自然语言命题符号化综合例子</a:t>
            </a:r>
          </a:p>
        </p:txBody>
      </p:sp>
      <p:sp>
        <p:nvSpPr>
          <p:cNvPr id="3" name="文本框 2">
            <a:extLst>
              <a:ext uri="{FF2B5EF4-FFF2-40B4-BE49-F238E27FC236}">
                <a16:creationId xmlns:a16="http://schemas.microsoft.com/office/drawing/2014/main" id="{188CE389-0442-488F-9509-00873C06D037}"/>
              </a:ext>
            </a:extLst>
          </p:cNvPr>
          <p:cNvSpPr txBox="1"/>
          <p:nvPr/>
        </p:nvSpPr>
        <p:spPr>
          <a:xfrm>
            <a:off x="1596539" y="1224163"/>
            <a:ext cx="8998919" cy="176971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复杂句子的符号化</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通读句子，找出不同的原子命题以命题变量表示</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根据连词的逻辑含义，分析句子的结构，确定各子命题之间的逻辑关系</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符号化各子命题，并根据句子的结构，使用合适的逻辑运算符联结各子命题</a:t>
            </a:r>
          </a:p>
        </p:txBody>
      </p:sp>
      <p:pic>
        <p:nvPicPr>
          <p:cNvPr id="4" name="图片 3">
            <a:extLst>
              <a:ext uri="{FF2B5EF4-FFF2-40B4-BE49-F238E27FC236}">
                <a16:creationId xmlns:a16="http://schemas.microsoft.com/office/drawing/2014/main" id="{3C09B705-0147-447B-BC0B-EDE6A5650EC1}"/>
              </a:ext>
            </a:extLst>
          </p:cNvPr>
          <p:cNvPicPr>
            <a:picLocks noChangeAspect="1"/>
          </p:cNvPicPr>
          <p:nvPr/>
        </p:nvPicPr>
        <p:blipFill>
          <a:blip r:embed="rId2"/>
          <a:stretch>
            <a:fillRect/>
          </a:stretch>
        </p:blipFill>
        <p:spPr>
          <a:xfrm>
            <a:off x="749937" y="3298809"/>
            <a:ext cx="10692121" cy="2414766"/>
          </a:xfrm>
          <a:prstGeom prst="rect">
            <a:avLst/>
          </a:prstGeom>
        </p:spPr>
      </p:pic>
    </p:spTree>
    <p:extLst>
      <p:ext uri="{BB962C8B-B14F-4D97-AF65-F5344CB8AC3E}">
        <p14:creationId xmlns:p14="http://schemas.microsoft.com/office/powerpoint/2010/main" val="306571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FC1E9BF-FA7D-4440-9E31-31A69C63F79F}"/>
              </a:ext>
            </a:extLst>
          </p:cNvPr>
          <p:cNvPicPr>
            <a:picLocks noChangeAspect="1"/>
          </p:cNvPicPr>
          <p:nvPr/>
        </p:nvPicPr>
        <p:blipFill>
          <a:blip r:embed="rId2"/>
          <a:stretch>
            <a:fillRect/>
          </a:stretch>
        </p:blipFill>
        <p:spPr>
          <a:xfrm>
            <a:off x="777346" y="3373502"/>
            <a:ext cx="10637304" cy="2436420"/>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自然语言命题符号化综合例子</a:t>
            </a:r>
          </a:p>
        </p:txBody>
      </p:sp>
      <p:sp>
        <p:nvSpPr>
          <p:cNvPr id="3" name="文本框 2">
            <a:extLst>
              <a:ext uri="{FF2B5EF4-FFF2-40B4-BE49-F238E27FC236}">
                <a16:creationId xmlns:a16="http://schemas.microsoft.com/office/drawing/2014/main" id="{188CE389-0442-488F-9509-00873C06D037}"/>
              </a:ext>
            </a:extLst>
          </p:cNvPr>
          <p:cNvSpPr txBox="1"/>
          <p:nvPr/>
        </p:nvSpPr>
        <p:spPr>
          <a:xfrm>
            <a:off x="1596539" y="1224163"/>
            <a:ext cx="8998919" cy="176971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复杂句子的符号化</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通读句子，找出不同的原子命题以命题变量表示</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根据连词的逻辑含义，分析句子的结构，确定各子命题之间的逻辑关系</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符号化各子命题，并根据句子的结构，使用合适的逻辑运算符联结各子命题</a:t>
            </a:r>
          </a:p>
        </p:txBody>
      </p:sp>
    </p:spTree>
    <p:extLst>
      <p:ext uri="{BB962C8B-B14F-4D97-AF65-F5344CB8AC3E}">
        <p14:creationId xmlns:p14="http://schemas.microsoft.com/office/powerpoint/2010/main" val="52749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B3825C8-8814-467D-8A47-6B6EEE22135E}"/>
              </a:ext>
            </a:extLst>
          </p:cNvPr>
          <p:cNvPicPr>
            <a:picLocks noChangeAspect="1"/>
          </p:cNvPicPr>
          <p:nvPr/>
        </p:nvPicPr>
        <p:blipFill>
          <a:blip r:embed="rId2"/>
          <a:stretch>
            <a:fillRect/>
          </a:stretch>
        </p:blipFill>
        <p:spPr>
          <a:xfrm>
            <a:off x="728011" y="3373500"/>
            <a:ext cx="10735977" cy="2400872"/>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自然语言命题符号化综合例子</a:t>
            </a:r>
          </a:p>
        </p:txBody>
      </p:sp>
      <p:sp>
        <p:nvSpPr>
          <p:cNvPr id="3" name="文本框 2">
            <a:extLst>
              <a:ext uri="{FF2B5EF4-FFF2-40B4-BE49-F238E27FC236}">
                <a16:creationId xmlns:a16="http://schemas.microsoft.com/office/drawing/2014/main" id="{188CE389-0442-488F-9509-00873C06D037}"/>
              </a:ext>
            </a:extLst>
          </p:cNvPr>
          <p:cNvSpPr txBox="1"/>
          <p:nvPr/>
        </p:nvSpPr>
        <p:spPr>
          <a:xfrm>
            <a:off x="1596539" y="1224163"/>
            <a:ext cx="8998919" cy="176971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复杂句子的符号化</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通读句子，找出不同的原子命题以命题变量表示</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根据连词的逻辑含义，分析句子的结构，确定各子命题之间的逻辑关系</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符号化各子命题，并根据句子的结构，使用合适的逻辑运算符联结各子命题</a:t>
            </a:r>
          </a:p>
        </p:txBody>
      </p:sp>
    </p:spTree>
    <p:extLst>
      <p:ext uri="{BB962C8B-B14F-4D97-AF65-F5344CB8AC3E}">
        <p14:creationId xmlns:p14="http://schemas.microsoft.com/office/powerpoint/2010/main" val="25005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A07086-4CE9-4700-AC95-3774590D5837}"/>
              </a:ext>
            </a:extLst>
          </p:cNvPr>
          <p:cNvPicPr>
            <a:picLocks noChangeAspect="1"/>
          </p:cNvPicPr>
          <p:nvPr/>
        </p:nvPicPr>
        <p:blipFill>
          <a:blip r:embed="rId2"/>
          <a:stretch>
            <a:fillRect/>
          </a:stretch>
        </p:blipFill>
        <p:spPr>
          <a:xfrm>
            <a:off x="776252" y="3373500"/>
            <a:ext cx="10687736" cy="2407323"/>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自然语言命题符号化综合例子</a:t>
            </a:r>
          </a:p>
        </p:txBody>
      </p:sp>
      <p:sp>
        <p:nvSpPr>
          <p:cNvPr id="3" name="文本框 2">
            <a:extLst>
              <a:ext uri="{FF2B5EF4-FFF2-40B4-BE49-F238E27FC236}">
                <a16:creationId xmlns:a16="http://schemas.microsoft.com/office/drawing/2014/main" id="{188CE389-0442-488F-9509-00873C06D037}"/>
              </a:ext>
            </a:extLst>
          </p:cNvPr>
          <p:cNvSpPr txBox="1"/>
          <p:nvPr/>
        </p:nvSpPr>
        <p:spPr>
          <a:xfrm>
            <a:off x="1596539" y="1224163"/>
            <a:ext cx="8998919" cy="176971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复杂句子的符号化</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通读句子，找出不同的原子命题以命题变量表示</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根据连词的逻辑含义，分析句子的结构，确定各子命题之间的逻辑关系</a:t>
            </a:r>
          </a:p>
          <a:p>
            <a:pPr marL="285750" indent="-28575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符号化各子命题，并根据句子的结构，使用合适的逻辑运算符联结各子命题</a:t>
            </a:r>
          </a:p>
        </p:txBody>
      </p:sp>
    </p:spTree>
    <p:extLst>
      <p:ext uri="{BB962C8B-B14F-4D97-AF65-F5344CB8AC3E}">
        <p14:creationId xmlns:p14="http://schemas.microsoft.com/office/powerpoint/2010/main" val="1307873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647063"/>
            <a:ext cx="5405535" cy="2746906"/>
          </a:xfrm>
          <a:prstGeom prst="rect">
            <a:avLst/>
          </a:prstGeom>
          <a:noFill/>
        </p:spPr>
        <p:txBody>
          <a:bodyPr wrap="square" rtlCol="0">
            <a:spAutoFit/>
          </a:bodyPr>
          <a:lstStyle/>
          <a:p>
            <a:pPr>
              <a:lnSpc>
                <a:spcPct val="300000"/>
              </a:lnSpc>
            </a:pPr>
            <a:r>
              <a:rPr lang="zh-CN" altLang="en-US" sz="3200" b="1">
                <a:solidFill>
                  <a:schemeClr val="bg2">
                    <a:lumMod val="90000"/>
                  </a:schemeClr>
                </a:solidFill>
                <a:latin typeface="仿宋" panose="02010609060101010101" pitchFamily="49" charset="-122"/>
                <a:ea typeface="仿宋" panose="02010609060101010101" pitchFamily="49" charset="-122"/>
              </a:rPr>
              <a:t>自然语言命题的符号化</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普通逻辑问题的符号化分析</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71924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普通逻辑问题</a:t>
            </a:r>
          </a:p>
        </p:txBody>
      </p:sp>
      <p:sp>
        <p:nvSpPr>
          <p:cNvPr id="2" name="文本框 1">
            <a:extLst>
              <a:ext uri="{FF2B5EF4-FFF2-40B4-BE49-F238E27FC236}">
                <a16:creationId xmlns:a16="http://schemas.microsoft.com/office/drawing/2014/main" id="{E0A087DD-81E9-4FB5-8E90-9C0D88FCC011}"/>
              </a:ext>
            </a:extLst>
          </p:cNvPr>
          <p:cNvSpPr txBox="1"/>
          <p:nvPr/>
        </p:nvSpPr>
        <p:spPr>
          <a:xfrm>
            <a:off x="552587" y="1392576"/>
            <a:ext cx="6637624" cy="2574231"/>
          </a:xfrm>
          <a:prstGeom prst="rect">
            <a:avLst/>
          </a:prstGeom>
          <a:solidFill>
            <a:schemeClr val="accent5">
              <a:lumMod val="20000"/>
              <a:lumOff val="80000"/>
              <a:alpha val="50000"/>
            </a:schemeClr>
          </a:solidFill>
        </p:spPr>
        <p:txBody>
          <a:bodyPr wrap="square" rtlCol="0">
            <a:spAutoFit/>
          </a:bodyPr>
          <a:lstStyle/>
          <a:p>
            <a:pPr algn="ctr">
              <a:lnSpc>
                <a:spcPts val="3000"/>
              </a:lnSpc>
              <a:spcBef>
                <a:spcPts val="600"/>
              </a:spcBef>
            </a:pPr>
            <a:r>
              <a:rPr lang="zh-CN" altLang="en-US" sz="2400" b="1" dirty="0">
                <a:solidFill>
                  <a:srgbClr val="002060"/>
                </a:solidFill>
              </a:rPr>
              <a:t>逻辑的发展阶段</a:t>
            </a:r>
            <a:endParaRPr lang="en-US" altLang="zh-CN" sz="2400" b="1" dirty="0">
              <a:solidFill>
                <a:srgbClr val="002060"/>
              </a:solidFill>
            </a:endParaRPr>
          </a:p>
          <a:p>
            <a:pPr>
              <a:lnSpc>
                <a:spcPts val="3000"/>
              </a:lnSpc>
              <a:spcBef>
                <a:spcPts val="600"/>
              </a:spcBef>
            </a:pPr>
            <a:r>
              <a:rPr lang="zh-CN" altLang="en-US" sz="2000" b="1" dirty="0">
                <a:solidFill>
                  <a:srgbClr val="C00000"/>
                </a:solidFill>
                <a:latin typeface="楷体" panose="02010609060101010101" pitchFamily="49" charset="-122"/>
                <a:ea typeface="楷体" panose="02010609060101010101" pitchFamily="49" charset="-122"/>
              </a:rPr>
              <a:t>逻辑按其历史发展阶段和类型可分为传统逻辑和现代逻辑</a:t>
            </a:r>
          </a:p>
          <a:p>
            <a:pPr marL="285750" indent="-285750">
              <a:lnSpc>
                <a:spcPts val="30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从亚里士多德建立第一个演绎逻辑系统到</a:t>
            </a:r>
            <a:r>
              <a:rPr lang="en-US" altLang="zh-CN" b="1" dirty="0">
                <a:solidFill>
                  <a:schemeClr val="accent6">
                    <a:lumMod val="50000"/>
                  </a:schemeClr>
                </a:solidFill>
                <a:latin typeface="宋体" panose="02010600030101010101" pitchFamily="2" charset="-122"/>
                <a:ea typeface="宋体" panose="02010600030101010101" pitchFamily="2" charset="-122"/>
              </a:rPr>
              <a:t>17</a:t>
            </a:r>
            <a:r>
              <a:rPr lang="zh-CN" altLang="en-US" b="1" dirty="0">
                <a:solidFill>
                  <a:schemeClr val="accent6">
                    <a:lumMod val="50000"/>
                  </a:schemeClr>
                </a:solidFill>
                <a:latin typeface="宋体" panose="02010600030101010101" pitchFamily="2" charset="-122"/>
                <a:ea typeface="宋体" panose="02010600030101010101" pitchFamily="2" charset="-122"/>
              </a:rPr>
              <a:t>世纪末德国哲学家莱布尼兹提出用数学方法处理演绎逻辑从而诞生数理逻辑之前的逻辑学称为</a:t>
            </a:r>
            <a:r>
              <a:rPr lang="zh-CN" altLang="en-US" b="1" dirty="0">
                <a:solidFill>
                  <a:srgbClr val="C00000"/>
                </a:solidFill>
                <a:latin typeface="黑体" panose="02010609060101010101" pitchFamily="49" charset="-122"/>
                <a:ea typeface="黑体" panose="02010609060101010101" pitchFamily="49" charset="-122"/>
              </a:rPr>
              <a:t>传统逻辑</a:t>
            </a:r>
          </a:p>
          <a:p>
            <a:pPr marL="285750" indent="-285750">
              <a:lnSpc>
                <a:spcPts val="30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数理逻辑诞生以来的逻辑学称为</a:t>
            </a:r>
            <a:r>
              <a:rPr lang="zh-CN" altLang="en-US" b="1" dirty="0">
                <a:solidFill>
                  <a:srgbClr val="C00000"/>
                </a:solidFill>
                <a:latin typeface="黑体" panose="02010609060101010101" pitchFamily="49" charset="-122"/>
                <a:ea typeface="黑体" panose="02010609060101010101" pitchFamily="49" charset="-122"/>
              </a:rPr>
              <a:t>现代逻辑</a:t>
            </a:r>
          </a:p>
        </p:txBody>
      </p:sp>
      <p:sp>
        <p:nvSpPr>
          <p:cNvPr id="3" name="文本框 2">
            <a:extLst>
              <a:ext uri="{FF2B5EF4-FFF2-40B4-BE49-F238E27FC236}">
                <a16:creationId xmlns:a16="http://schemas.microsoft.com/office/drawing/2014/main" id="{D7895680-F861-4B38-9969-2514D394F9B0}"/>
              </a:ext>
            </a:extLst>
          </p:cNvPr>
          <p:cNvSpPr txBox="1"/>
          <p:nvPr/>
        </p:nvSpPr>
        <p:spPr>
          <a:xfrm>
            <a:off x="7455540" y="1427843"/>
            <a:ext cx="4115896" cy="2503699"/>
          </a:xfrm>
          <a:prstGeom prst="rect">
            <a:avLst/>
          </a:prstGeom>
          <a:solidFill>
            <a:schemeClr val="accent5">
              <a:lumMod val="20000"/>
              <a:lumOff val="80000"/>
              <a:alpha val="50000"/>
            </a:schemeClr>
          </a:solidFill>
        </p:spPr>
        <p:txBody>
          <a:bodyPr wrap="square" rtlCol="0">
            <a:spAutoFit/>
          </a:bodyPr>
          <a:lstStyle/>
          <a:p>
            <a:pPr algn="ctr">
              <a:lnSpc>
                <a:spcPts val="3000"/>
              </a:lnSpc>
              <a:spcBef>
                <a:spcPts val="600"/>
              </a:spcBef>
            </a:pPr>
            <a:r>
              <a:rPr lang="zh-CN" altLang="en-US" sz="2400" b="1">
                <a:solidFill>
                  <a:srgbClr val="002060"/>
                </a:solidFill>
              </a:rPr>
              <a:t>普通逻辑问题</a:t>
            </a:r>
            <a:endParaRPr lang="en-US" altLang="zh-CN" sz="2400" b="1">
              <a:solidFill>
                <a:srgbClr val="002060"/>
              </a:solidFill>
            </a:endParaRPr>
          </a:p>
          <a:p>
            <a:pPr>
              <a:lnSpc>
                <a:spcPts val="3000"/>
              </a:lnSpc>
              <a:spcBef>
                <a:spcPts val="1200"/>
              </a:spcBef>
            </a:pPr>
            <a:r>
              <a:rPr lang="zh-CN" altLang="en-US" sz="2000" b="1">
                <a:solidFill>
                  <a:srgbClr val="C00000"/>
                </a:solidFill>
                <a:latin typeface="楷体" panose="02010609060101010101" pitchFamily="49" charset="-122"/>
                <a:ea typeface="楷体" panose="02010609060101010101" pitchFamily="49" charset="-122"/>
              </a:rPr>
              <a:t>将在传统逻辑中用自然语言分析和求解的问题称为普通逻辑问题</a:t>
            </a:r>
          </a:p>
          <a:p>
            <a:pPr marL="285750" indent="-285750">
              <a:lnSpc>
                <a:spcPts val="2800"/>
              </a:lnSpc>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将用逻辑公式符号化分析和求解一些普通逻辑问题作为离散数学课程学习数理逻辑入门知识的基本应用</a:t>
            </a:r>
          </a:p>
        </p:txBody>
      </p:sp>
      <p:sp>
        <p:nvSpPr>
          <p:cNvPr id="4" name="文本框 3">
            <a:extLst>
              <a:ext uri="{FF2B5EF4-FFF2-40B4-BE49-F238E27FC236}">
                <a16:creationId xmlns:a16="http://schemas.microsoft.com/office/drawing/2014/main" id="{A0F21893-014E-47AE-BF39-AC55D0D5A7B0}"/>
              </a:ext>
            </a:extLst>
          </p:cNvPr>
          <p:cNvSpPr txBox="1"/>
          <p:nvPr/>
        </p:nvSpPr>
        <p:spPr>
          <a:xfrm>
            <a:off x="1074667" y="4356780"/>
            <a:ext cx="10042664" cy="1636025"/>
          </a:xfrm>
          <a:prstGeom prst="rect">
            <a:avLst/>
          </a:prstGeom>
          <a:solidFill>
            <a:schemeClr val="accent2">
              <a:lumMod val="20000"/>
              <a:lumOff val="80000"/>
              <a:alpha val="25000"/>
            </a:schemeClr>
          </a:solidFill>
        </p:spPr>
        <p:txBody>
          <a:bodyPr wrap="square" rtlCol="0">
            <a:spAutoFit/>
          </a:bodyPr>
          <a:lstStyle/>
          <a:p>
            <a:pPr algn="ctr">
              <a:lnSpc>
                <a:spcPts val="2800"/>
              </a:lnSpc>
              <a:spcBef>
                <a:spcPts val="1200"/>
              </a:spcBef>
            </a:pPr>
            <a:r>
              <a:rPr lang="zh-CN" altLang="en-US" sz="2400" b="1" dirty="0">
                <a:solidFill>
                  <a:srgbClr val="C00000"/>
                </a:solidFill>
              </a:rPr>
              <a:t>三类普通逻辑问题</a:t>
            </a:r>
          </a:p>
          <a:p>
            <a:pPr marL="342900" indent="-342900">
              <a:lnSpc>
                <a:spcPts val="2800"/>
              </a:lnSpc>
              <a:spcBef>
                <a:spcPts val="6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第一类问题给出一些条件，寻找是否存在满足这些条件的情况或方案</a:t>
            </a:r>
          </a:p>
          <a:p>
            <a:pPr marL="342900" indent="-342900">
              <a:lnSpc>
                <a:spcPts val="2800"/>
              </a:lnSpc>
              <a:spcBef>
                <a:spcPts val="3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第二类问题给出从一些前提得到一个结论的推理，验证推理的有效性</a:t>
            </a:r>
          </a:p>
          <a:p>
            <a:pPr marL="342900" indent="-342900">
              <a:lnSpc>
                <a:spcPts val="2800"/>
              </a:lnSpc>
              <a:spcBef>
                <a:spcPts val="300"/>
              </a:spcBef>
              <a:buFont typeface="Arial" panose="020B0604020202020204" pitchFamily="34" charset="0"/>
              <a:buChar char="•"/>
            </a:pPr>
            <a:r>
              <a:rPr lang="zh-CN" altLang="en-US" sz="2000" b="1" dirty="0">
                <a:solidFill>
                  <a:srgbClr val="002060"/>
                </a:solidFill>
                <a:latin typeface="楷体" panose="02010609060101010101" pitchFamily="49" charset="-122"/>
                <a:ea typeface="楷体" panose="02010609060101010101" pitchFamily="49" charset="-122"/>
              </a:rPr>
              <a:t>第三类问题给出一些前提，探讨从这些前提出发通过有效的推理可以得到怎样的结论</a:t>
            </a:r>
          </a:p>
        </p:txBody>
      </p:sp>
    </p:spTree>
    <p:extLst>
      <p:ext uri="{BB962C8B-B14F-4D97-AF65-F5344CB8AC3E}">
        <p14:creationId xmlns:p14="http://schemas.microsoft.com/office/powerpoint/2010/main" val="380608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等值演算求解第一类普通逻辑问题</a:t>
            </a:r>
          </a:p>
        </p:txBody>
      </p:sp>
      <p:pic>
        <p:nvPicPr>
          <p:cNvPr id="2" name="图片 1">
            <a:extLst>
              <a:ext uri="{FF2B5EF4-FFF2-40B4-BE49-F238E27FC236}">
                <a16:creationId xmlns:a16="http://schemas.microsoft.com/office/drawing/2014/main" id="{64D981BA-770B-47D7-A8F5-8307A7A45738}"/>
              </a:ext>
            </a:extLst>
          </p:cNvPr>
          <p:cNvPicPr>
            <a:picLocks noChangeAspect="1"/>
          </p:cNvPicPr>
          <p:nvPr/>
        </p:nvPicPr>
        <p:blipFill>
          <a:blip r:embed="rId2"/>
          <a:stretch>
            <a:fillRect/>
          </a:stretch>
        </p:blipFill>
        <p:spPr>
          <a:xfrm>
            <a:off x="1423485" y="1172753"/>
            <a:ext cx="9345025" cy="3831685"/>
          </a:xfrm>
          <a:prstGeom prst="rect">
            <a:avLst/>
          </a:prstGeom>
        </p:spPr>
      </p:pic>
      <p:sp>
        <p:nvSpPr>
          <p:cNvPr id="3" name="文本框 2">
            <a:extLst>
              <a:ext uri="{FF2B5EF4-FFF2-40B4-BE49-F238E27FC236}">
                <a16:creationId xmlns:a16="http://schemas.microsoft.com/office/drawing/2014/main" id="{EE045859-0406-48DD-BB82-7541F8E469C6}"/>
              </a:ext>
            </a:extLst>
          </p:cNvPr>
          <p:cNvSpPr txBox="1"/>
          <p:nvPr/>
        </p:nvSpPr>
        <p:spPr>
          <a:xfrm>
            <a:off x="2211989" y="5162027"/>
            <a:ext cx="7768015" cy="1046440"/>
          </a:xfrm>
          <a:prstGeom prst="rect">
            <a:avLst/>
          </a:prstGeom>
          <a:solidFill>
            <a:schemeClr val="accent5">
              <a:lumMod val="20000"/>
              <a:lumOff val="80000"/>
              <a:alpha val="50000"/>
            </a:schemeClr>
          </a:solidFill>
        </p:spPr>
        <p:txBody>
          <a:bodyPr wrap="square" rtlCol="0">
            <a:spAutoFit/>
          </a:bodyPr>
          <a:lstStyle/>
          <a:p>
            <a:pPr marL="285750" indent="-285750">
              <a:spcBef>
                <a:spcPts val="600"/>
              </a:spcBef>
              <a:buFont typeface="Arial" panose="020B0604020202020204" pitchFamily="34" charset="0"/>
              <a:buChar char="•"/>
            </a:pPr>
            <a:r>
              <a:rPr lang="zh-CN" altLang="en-US" b="1">
                <a:solidFill>
                  <a:srgbClr val="002060"/>
                </a:solidFill>
              </a:rPr>
              <a:t>约束某个方案或说某个问题的解的一些条件组合称为</a:t>
            </a:r>
            <a:r>
              <a:rPr lang="zh-CN" altLang="en-US" b="1">
                <a:solidFill>
                  <a:srgbClr val="C00000"/>
                </a:solidFill>
              </a:rPr>
              <a:t>规范</a:t>
            </a:r>
            <a:r>
              <a:rPr lang="en-US" altLang="zh-CN" b="1">
                <a:solidFill>
                  <a:srgbClr val="C00000"/>
                </a:solidFill>
              </a:rPr>
              <a:t>(specification)</a:t>
            </a:r>
          </a:p>
          <a:p>
            <a:pPr marL="742950" lvl="1" indent="-285750">
              <a:spcBef>
                <a:spcPts val="600"/>
              </a:spcBef>
              <a:buFont typeface="Arial" panose="020B0604020202020204" pitchFamily="34" charset="0"/>
              <a:buChar char="•"/>
            </a:pPr>
            <a:r>
              <a:rPr lang="zh-CN" altLang="en-US" sz="1600" b="1">
                <a:solidFill>
                  <a:schemeClr val="accent6">
                    <a:lumMod val="50000"/>
                  </a:schemeClr>
                </a:solidFill>
                <a:latin typeface="楷体" panose="02010609060101010101" pitchFamily="49" charset="-122"/>
                <a:ea typeface="楷体" panose="02010609060101010101" pitchFamily="49" charset="-122"/>
              </a:rPr>
              <a:t>对于约束求解问题的计算机软硬件系统的条件称为计算机软硬件系统的规范</a:t>
            </a:r>
          </a:p>
          <a:p>
            <a:pPr marL="285750" indent="-285750">
              <a:spcBef>
                <a:spcPts val="600"/>
              </a:spcBef>
              <a:buFont typeface="Arial" panose="020B0604020202020204" pitchFamily="34" charset="0"/>
              <a:buChar char="•"/>
            </a:pPr>
            <a:r>
              <a:rPr lang="zh-CN" altLang="en-US" b="1">
                <a:solidFill>
                  <a:srgbClr val="002060"/>
                </a:solidFill>
              </a:rPr>
              <a:t>说规范是</a:t>
            </a:r>
            <a:r>
              <a:rPr lang="zh-CN" altLang="en-US" b="1">
                <a:solidFill>
                  <a:srgbClr val="C00000"/>
                </a:solidFill>
              </a:rPr>
              <a:t>一致</a:t>
            </a:r>
            <a:r>
              <a:rPr lang="en-US" altLang="zh-CN" b="1">
                <a:solidFill>
                  <a:srgbClr val="C00000"/>
                </a:solidFill>
              </a:rPr>
              <a:t>(consistent)</a:t>
            </a:r>
            <a:r>
              <a:rPr lang="zh-CN" altLang="en-US" b="1">
                <a:solidFill>
                  <a:srgbClr val="002060"/>
                </a:solidFill>
              </a:rPr>
              <a:t>的，如果它对应的逻辑公式是可满足式</a:t>
            </a:r>
          </a:p>
        </p:txBody>
      </p:sp>
      <p:sp>
        <p:nvSpPr>
          <p:cNvPr id="4" name="文本框 3">
            <a:extLst>
              <a:ext uri="{FF2B5EF4-FFF2-40B4-BE49-F238E27FC236}">
                <a16:creationId xmlns:a16="http://schemas.microsoft.com/office/drawing/2014/main" id="{27658BA3-2EFA-4061-A1CA-4428A1DC6FC9}"/>
              </a:ext>
            </a:extLst>
          </p:cNvPr>
          <p:cNvSpPr txBox="1"/>
          <p:nvPr/>
        </p:nvSpPr>
        <p:spPr>
          <a:xfrm>
            <a:off x="7297491" y="3098462"/>
            <a:ext cx="2682513"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具体求解方法详见教材！</a:t>
            </a:r>
          </a:p>
        </p:txBody>
      </p:sp>
    </p:spTree>
    <p:extLst>
      <p:ext uri="{BB962C8B-B14F-4D97-AF65-F5344CB8AC3E}">
        <p14:creationId xmlns:p14="http://schemas.microsoft.com/office/powerpoint/2010/main" val="133355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786542" y="736997"/>
            <a:ext cx="5405535" cy="2746906"/>
          </a:xfrm>
          <a:prstGeom prst="rect">
            <a:avLst/>
          </a:prstGeom>
          <a:noFill/>
        </p:spPr>
        <p:txBody>
          <a:bodyPr wrap="square" rtlCol="0">
            <a:spAutoFit/>
          </a:bodyPr>
          <a:lstStyle/>
          <a:p>
            <a:pPr>
              <a:lnSpc>
                <a:spcPct val="3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自然语言命题的符号化</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普通逻辑问题的符号化分析</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
        <p:nvSpPr>
          <p:cNvPr id="11" name="文本框 10">
            <a:extLst>
              <a:ext uri="{FF2B5EF4-FFF2-40B4-BE49-F238E27FC236}">
                <a16:creationId xmlns:a16="http://schemas.microsoft.com/office/drawing/2014/main" id="{02893E18-6A4B-4414-9ACD-C6AC75A97621}"/>
              </a:ext>
            </a:extLst>
          </p:cNvPr>
          <p:cNvSpPr txBox="1"/>
          <p:nvPr/>
        </p:nvSpPr>
        <p:spPr>
          <a:xfrm>
            <a:off x="1104941" y="4476683"/>
            <a:ext cx="9791429" cy="150810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能将自然语言命题符号化为命题逻辑公式</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能运用命题逻辑的等值演算和推理理论求解一些简单的普通逻辑问题</a:t>
            </a: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第一类普通逻辑问题</a:t>
            </a:r>
          </a:p>
        </p:txBody>
      </p:sp>
      <p:sp>
        <p:nvSpPr>
          <p:cNvPr id="11" name="文本框 10">
            <a:extLst>
              <a:ext uri="{FF2B5EF4-FFF2-40B4-BE49-F238E27FC236}">
                <a16:creationId xmlns:a16="http://schemas.microsoft.com/office/drawing/2014/main" id="{1C0132F1-5106-40AC-8CA0-B90D00A7F50C}"/>
              </a:ext>
            </a:extLst>
          </p:cNvPr>
          <p:cNvSpPr txBox="1"/>
          <p:nvPr/>
        </p:nvSpPr>
        <p:spPr>
          <a:xfrm>
            <a:off x="1170956" y="1245628"/>
            <a:ext cx="9850085" cy="1638910"/>
          </a:xfrm>
          <a:prstGeom prst="rect">
            <a:avLst/>
          </a:prstGeom>
          <a:solidFill>
            <a:srgbClr val="E6EFE6"/>
          </a:solidFill>
        </p:spPr>
        <p:txBody>
          <a:bodyPr wrap="square" rtlCol="0">
            <a:spAutoFit/>
          </a:bodyPr>
          <a:lstStyle/>
          <a:p>
            <a:pPr algn="ctr">
              <a:spcBef>
                <a:spcPts val="600"/>
              </a:spcBef>
              <a:spcAft>
                <a:spcPts val="300"/>
              </a:spcAft>
            </a:pPr>
            <a:r>
              <a:rPr lang="zh-CN" altLang="en-US" sz="2000" b="1">
                <a:solidFill>
                  <a:srgbClr val="C00000"/>
                </a:solidFill>
                <a:latin typeface="黑体" panose="02010609060101010101" pitchFamily="49" charset="-122"/>
                <a:ea typeface="黑体" panose="02010609060101010101" pitchFamily="49" charset="-122"/>
              </a:rPr>
              <a:t>第一类普通逻辑问题</a:t>
            </a:r>
            <a:endParaRPr lang="en-US" altLang="zh-CN" sz="2000" b="1">
              <a:solidFill>
                <a:srgbClr val="C00000"/>
              </a:solidFill>
              <a:latin typeface="黑体" panose="02010609060101010101" pitchFamily="49" charset="-122"/>
              <a:ea typeface="黑体" panose="02010609060101010101" pitchFamily="49" charset="-122"/>
            </a:endParaRPr>
          </a:p>
          <a:p>
            <a:pPr>
              <a:spcBef>
                <a:spcPts val="600"/>
              </a:spcBef>
              <a:spcAft>
                <a:spcPts val="300"/>
              </a:spcAft>
            </a:pP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四个代表队甲、乙、丙和丁进行比赛，观众</a:t>
            </a:r>
            <a:r>
              <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A,B</a:t>
            </a: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和</a:t>
            </a:r>
            <a:r>
              <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对比赛的胜负问题进行猜测：</a:t>
            </a:r>
            <a:endPar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600"/>
              </a:spcBef>
              <a:spcAft>
                <a:spcPts val="300"/>
              </a:spcAft>
              <a:buFont typeface="Arial" panose="020B0604020202020204" pitchFamily="34" charset="0"/>
              <a:buChar char="•"/>
            </a:pP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甲只能取第三，丙是冠军”</a:t>
            </a: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B:“</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丙只能取第二，乙是第三”</a:t>
            </a: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C:“</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丁取第二，甲是第一”</a:t>
            </a:r>
          </a:p>
          <a:p>
            <a:pPr>
              <a:spcBef>
                <a:spcPts val="600"/>
              </a:spcBef>
              <a:spcAft>
                <a:spcPts val="300"/>
              </a:spcAft>
            </a:pP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对照真正的名次，发现他们都只猜对了一半，请问比赛名次到底是怎样的？</a:t>
            </a:r>
          </a:p>
        </p:txBody>
      </p:sp>
    </p:spTree>
    <p:extLst>
      <p:ext uri="{BB962C8B-B14F-4D97-AF65-F5344CB8AC3E}">
        <p14:creationId xmlns:p14="http://schemas.microsoft.com/office/powerpoint/2010/main" val="382300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等值演算求解第一类普通逻辑问题</a:t>
            </a:r>
          </a:p>
        </p:txBody>
      </p:sp>
      <p:sp>
        <p:nvSpPr>
          <p:cNvPr id="11" name="文本框 10">
            <a:extLst>
              <a:ext uri="{FF2B5EF4-FFF2-40B4-BE49-F238E27FC236}">
                <a16:creationId xmlns:a16="http://schemas.microsoft.com/office/drawing/2014/main" id="{1C0132F1-5106-40AC-8CA0-B90D00A7F50C}"/>
              </a:ext>
            </a:extLst>
          </p:cNvPr>
          <p:cNvSpPr txBox="1"/>
          <p:nvPr/>
        </p:nvSpPr>
        <p:spPr>
          <a:xfrm>
            <a:off x="423211" y="1194094"/>
            <a:ext cx="9850085" cy="1638910"/>
          </a:xfrm>
          <a:prstGeom prst="rect">
            <a:avLst/>
          </a:prstGeom>
          <a:solidFill>
            <a:srgbClr val="E6EFE6"/>
          </a:solidFill>
        </p:spPr>
        <p:txBody>
          <a:bodyPr wrap="square" rtlCol="0">
            <a:spAutoFit/>
          </a:bodyPr>
          <a:lstStyle/>
          <a:p>
            <a:pPr algn="ctr">
              <a:spcBef>
                <a:spcPts val="600"/>
              </a:spcBef>
              <a:spcAft>
                <a:spcPts val="300"/>
              </a:spcAft>
            </a:pPr>
            <a:r>
              <a:rPr lang="zh-CN" altLang="en-US" sz="2000" b="1">
                <a:solidFill>
                  <a:srgbClr val="C00000"/>
                </a:solidFill>
                <a:latin typeface="黑体" panose="02010609060101010101" pitchFamily="49" charset="-122"/>
                <a:ea typeface="黑体" panose="02010609060101010101" pitchFamily="49" charset="-122"/>
              </a:rPr>
              <a:t>第一类普通逻辑问题</a:t>
            </a:r>
            <a:endParaRPr lang="en-US" altLang="zh-CN" sz="2000" b="1">
              <a:solidFill>
                <a:srgbClr val="C00000"/>
              </a:solidFill>
              <a:latin typeface="黑体" panose="02010609060101010101" pitchFamily="49" charset="-122"/>
              <a:ea typeface="黑体" panose="02010609060101010101" pitchFamily="49" charset="-122"/>
            </a:endParaRPr>
          </a:p>
          <a:p>
            <a:pPr>
              <a:spcBef>
                <a:spcPts val="600"/>
              </a:spcBef>
              <a:spcAft>
                <a:spcPts val="300"/>
              </a:spcAft>
            </a:pP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四个代表队甲、乙、丙和丁进行比赛，观众</a:t>
            </a:r>
            <a:r>
              <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A,B</a:t>
            </a: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和</a:t>
            </a:r>
            <a:r>
              <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对比赛的胜负问题进行猜测：</a:t>
            </a:r>
            <a:endParaRPr lang="en-US" altLang="zh-CN"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600"/>
              </a:spcBef>
              <a:spcAft>
                <a:spcPts val="300"/>
              </a:spcAft>
              <a:buFont typeface="Arial" panose="020B0604020202020204" pitchFamily="34" charset="0"/>
              <a:buChar char="•"/>
            </a:pP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甲只能取第三，丙是冠军”</a:t>
            </a: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B:“</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丙只能取第二，乙是第三”</a:t>
            </a: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C:“</a:t>
            </a:r>
            <a:r>
              <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丁取第二，甲是第一”</a:t>
            </a:r>
          </a:p>
          <a:p>
            <a:pPr>
              <a:spcBef>
                <a:spcPts val="600"/>
              </a:spcBef>
              <a:spcAft>
                <a:spcPts val="300"/>
              </a:spcAft>
            </a:pPr>
            <a:r>
              <a:rPr lang="zh-CN" altLang="en-US" sz="2000" b="1">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对照真正的名次，发现他们都只猜对了一半，请问比赛名次到底是怎样的？</a:t>
            </a:r>
          </a:p>
        </p:txBody>
      </p:sp>
      <p:sp>
        <p:nvSpPr>
          <p:cNvPr id="2" name="文本框 1">
            <a:extLst>
              <a:ext uri="{FF2B5EF4-FFF2-40B4-BE49-F238E27FC236}">
                <a16:creationId xmlns:a16="http://schemas.microsoft.com/office/drawing/2014/main" id="{66BBA840-E411-4B89-85BF-903D74F40240}"/>
              </a:ext>
            </a:extLst>
          </p:cNvPr>
          <p:cNvSpPr txBox="1"/>
          <p:nvPr/>
        </p:nvSpPr>
        <p:spPr>
          <a:xfrm>
            <a:off x="394705" y="3235374"/>
            <a:ext cx="3263606" cy="2516523"/>
          </a:xfrm>
          <a:prstGeom prst="rect">
            <a:avLst/>
          </a:prstGeom>
          <a:solidFill>
            <a:schemeClr val="accent2">
              <a:lumMod val="20000"/>
              <a:lumOff val="80000"/>
              <a:alpha val="25000"/>
            </a:schemeClr>
          </a:solidFill>
        </p:spPr>
        <p:txBody>
          <a:bodyPr wrap="square" rtlCol="0">
            <a:spAutoFit/>
          </a:bodyPr>
          <a:lstStyle/>
          <a:p>
            <a:pPr algn="ctr">
              <a:lnSpc>
                <a:spcPts val="2400"/>
              </a:lnSpc>
              <a:spcBef>
                <a:spcPts val="600"/>
              </a:spcBef>
              <a:spcAft>
                <a:spcPts val="600"/>
              </a:spcAft>
            </a:pPr>
            <a:r>
              <a:rPr lang="zh-CN" altLang="en-US" sz="2000" b="1">
                <a:solidFill>
                  <a:srgbClr val="C00000"/>
                </a:solidFill>
              </a:rPr>
              <a:t>简单解法：假设法</a:t>
            </a:r>
          </a:p>
          <a:p>
            <a:pPr>
              <a:lnSpc>
                <a:spcPts val="2400"/>
              </a:lnSpc>
              <a:spcBef>
                <a:spcPts val="600"/>
              </a:spcBef>
              <a:spcAft>
                <a:spcPts val="600"/>
              </a:spcAft>
            </a:pP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从假设</a:t>
            </a:r>
            <a:r>
              <a:rPr lang="en-US" altLang="zh-CN" b="1">
                <a:solidFill>
                  <a:srgbClr val="002060"/>
                </a:solidFill>
                <a:latin typeface="Arial" panose="020B0604020202020204" pitchFamily="34" charset="0"/>
                <a:ea typeface="楷体" panose="02010609060101010101" pitchFamily="49" charset="-122"/>
                <a:cs typeface="Arial" panose="020B0604020202020204" pitchFamily="34" charset="0"/>
              </a:rPr>
              <a:t>A</a:t>
            </a: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说的“甲只能取第三”是对的出发，会导出矛盾</a:t>
            </a:r>
          </a:p>
          <a:p>
            <a:pPr marL="285750" indent="-28575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因此得</a:t>
            </a:r>
            <a:r>
              <a:rPr lang="en-US" altLang="zh-CN"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b="1">
                <a:solidFill>
                  <a:schemeClr val="accent6">
                    <a:lumMod val="50000"/>
                  </a:schemeClr>
                </a:solidFill>
                <a:latin typeface="宋体" panose="02010600030101010101" pitchFamily="2" charset="-122"/>
                <a:ea typeface="宋体" panose="02010600030101010101" pitchFamily="2" charset="-122"/>
              </a:rPr>
              <a:t>说的“甲只能取第三”是错误的，从而基于题意可得</a:t>
            </a:r>
            <a:r>
              <a:rPr lang="zh-CN" altLang="en-US" b="1">
                <a:solidFill>
                  <a:schemeClr val="accent2">
                    <a:lumMod val="50000"/>
                  </a:schemeClr>
                </a:solidFill>
                <a:latin typeface="黑体" panose="02010609060101010101" pitchFamily="49" charset="-122"/>
                <a:ea typeface="黑体" panose="02010609060101010101" pitchFamily="49" charset="-122"/>
              </a:rPr>
              <a:t>丙是冠军</a:t>
            </a:r>
            <a:r>
              <a:rPr lang="zh-CN" altLang="en-US" b="1">
                <a:solidFill>
                  <a:schemeClr val="accent6">
                    <a:lumMod val="50000"/>
                  </a:schemeClr>
                </a:solidFill>
                <a:latin typeface="宋体" panose="02010600030101010101" pitchFamily="2" charset="-122"/>
                <a:ea typeface="宋体" panose="02010600030101010101" pitchFamily="2" charset="-122"/>
              </a:rPr>
              <a:t>、</a:t>
            </a:r>
            <a:r>
              <a:rPr lang="zh-CN" altLang="en-US" b="1">
                <a:solidFill>
                  <a:schemeClr val="accent2">
                    <a:lumMod val="50000"/>
                  </a:schemeClr>
                </a:solidFill>
                <a:latin typeface="黑体" panose="02010609060101010101" pitchFamily="49" charset="-122"/>
                <a:ea typeface="黑体" panose="02010609060101010101" pitchFamily="49" charset="-122"/>
              </a:rPr>
              <a:t>丁第二</a:t>
            </a:r>
            <a:r>
              <a:rPr lang="zh-CN" altLang="en-US" b="1">
                <a:solidFill>
                  <a:schemeClr val="accent6">
                    <a:lumMod val="50000"/>
                  </a:schemeClr>
                </a:solidFill>
                <a:latin typeface="宋体" panose="02010600030101010101" pitchFamily="2" charset="-122"/>
                <a:ea typeface="宋体" panose="02010600030101010101" pitchFamily="2" charset="-122"/>
              </a:rPr>
              <a:t>、</a:t>
            </a:r>
            <a:r>
              <a:rPr lang="zh-CN" altLang="en-US" b="1">
                <a:solidFill>
                  <a:schemeClr val="accent2">
                    <a:lumMod val="50000"/>
                  </a:schemeClr>
                </a:solidFill>
                <a:latin typeface="黑体" panose="02010609060101010101" pitchFamily="49" charset="-122"/>
                <a:ea typeface="黑体" panose="02010609060101010101" pitchFamily="49" charset="-122"/>
              </a:rPr>
              <a:t>乙第三</a:t>
            </a:r>
            <a:r>
              <a:rPr lang="zh-CN" altLang="en-US" b="1">
                <a:solidFill>
                  <a:schemeClr val="accent6">
                    <a:lumMod val="50000"/>
                  </a:schemeClr>
                </a:solidFill>
                <a:latin typeface="宋体" panose="02010600030101010101" pitchFamily="2" charset="-122"/>
                <a:ea typeface="宋体" panose="02010600030101010101" pitchFamily="2" charset="-122"/>
              </a:rPr>
              <a:t>、</a:t>
            </a:r>
            <a:r>
              <a:rPr lang="zh-CN" altLang="en-US" b="1">
                <a:solidFill>
                  <a:schemeClr val="accent2">
                    <a:lumMod val="50000"/>
                  </a:schemeClr>
                </a:solidFill>
                <a:latin typeface="黑体" panose="02010609060101010101" pitchFamily="49" charset="-122"/>
                <a:ea typeface="黑体" panose="02010609060101010101" pitchFamily="49" charset="-122"/>
              </a:rPr>
              <a:t>甲第四</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E713343-0D44-4B1E-A389-06C313B05AF5}"/>
                  </a:ext>
                </a:extLst>
              </p:cNvPr>
              <p:cNvSpPr txBox="1"/>
              <p:nvPr/>
            </p:nvSpPr>
            <p:spPr>
              <a:xfrm>
                <a:off x="3842895" y="2973461"/>
                <a:ext cx="6430401" cy="3420616"/>
              </a:xfrm>
              <a:prstGeom prst="rect">
                <a:avLst/>
              </a:prstGeom>
              <a:solidFill>
                <a:schemeClr val="accent4">
                  <a:lumMod val="20000"/>
                  <a:lumOff val="80000"/>
                  <a:alpha val="50000"/>
                </a:schemeClr>
              </a:solidFill>
            </p:spPr>
            <p:txBody>
              <a:bodyPr wrap="square" rtlCol="0">
                <a:spAutoFit/>
              </a:bodyPr>
              <a:lstStyle/>
              <a:p>
                <a:pPr algn="ctr">
                  <a:lnSpc>
                    <a:spcPts val="2600"/>
                  </a:lnSpc>
                  <a:spcBef>
                    <a:spcPts val="600"/>
                  </a:spcBef>
                </a:pPr>
                <a:r>
                  <a:rPr lang="zh-CN" altLang="en-US" sz="2000" b="1" dirty="0">
                    <a:solidFill>
                      <a:srgbClr val="C00000"/>
                    </a:solidFill>
                  </a:rPr>
                  <a:t>严谨解法：符号化</a:t>
                </a:r>
                <a:endParaRPr lang="en-US" altLang="zh-CN" sz="2000" b="1" dirty="0">
                  <a:solidFill>
                    <a:srgbClr val="C00000"/>
                  </a:solidFill>
                </a:endParaRPr>
              </a:p>
              <a:p>
                <a:pPr>
                  <a:lnSpc>
                    <a:spcPts val="2600"/>
                  </a:lnSpc>
                  <a:spcBef>
                    <a:spcPts val="600"/>
                  </a:spcBef>
                  <a:spcAft>
                    <a:spcPts val="300"/>
                  </a:spcAft>
                </a:pPr>
                <a:r>
                  <a:rPr lang="zh-CN" altLang="en-US" b="1" dirty="0">
                    <a:solidFill>
                      <a:srgbClr val="002060"/>
                    </a:solidFill>
                    <a:latin typeface="Arial" panose="020B0604020202020204" pitchFamily="34" charset="0"/>
                    <a:ea typeface="楷体" panose="02010609060101010101" pitchFamily="49" charset="-122"/>
                    <a:cs typeface="Arial" panose="020B0604020202020204" pitchFamily="34" charset="0"/>
                  </a:rPr>
                  <a:t>根据每人猜对一半，且一个名字不可能两个人同时得，一个人也不可能同时得两个名字，得到下面逻辑公式</a:t>
                </a:r>
              </a:p>
              <a:p>
                <a:pPr>
                  <a:lnSpc>
                    <a:spcPts val="2000"/>
                  </a:lnSpc>
                  <a:spcBef>
                    <a:spcPts val="600"/>
                  </a:spcBef>
                </a:pPr>
                <a14:m>
                  <m:oMathPara xmlns:m="http://schemas.openxmlformats.org/officeDocument/2006/math">
                    <m:oMathParaPr>
                      <m:jc m:val="center"/>
                    </m:oMathParaPr>
                    <m:oMath xmlns:m="http://schemas.openxmlformats.org/officeDocument/2006/math">
                      <m:d>
                        <m:dPr>
                          <m:ctrlPr>
                            <a:rPr lang="en-US" altLang="zh-CN" b="1" i="1" smtClean="0">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𝒕</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𝒘</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𝒕</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𝒘</m:t>
                          </m:r>
                        </m:e>
                      </m:d>
                      <m:r>
                        <a:rPr lang="en-US" altLang="zh-CN" b="1" i="1">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𝒘</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𝒘</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𝒕</m:t>
                          </m:r>
                        </m:e>
                      </m:d>
                    </m:oMath>
                  </m:oMathPara>
                </a14:m>
                <a:endParaRPr lang="en-US" altLang="zh-CN" b="1" dirty="0">
                  <a:solidFill>
                    <a:schemeClr val="accent2">
                      <a:lumMod val="50000"/>
                    </a:schemeClr>
                  </a:solidFill>
                </a:endParaRPr>
              </a:p>
              <a:p>
                <a:pPr marL="285750" indent="-285750">
                  <a:lnSpc>
                    <a:spcPts val="26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基于编码扩展法，或使用我们的例题演示程序可得该公式的主析取范式是</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ea typeface="宋体" panose="02010600030101010101" pitchFamily="2" charset="-122"/>
                          </a:rPr>
                        </m:ctrlPr>
                      </m:sSubPr>
                      <m:e>
                        <m:r>
                          <a:rPr lang="en-US" altLang="zh-CN" b="1" i="1" smtClean="0">
                            <a:solidFill>
                              <a:schemeClr val="accent6">
                                <a:lumMod val="50000"/>
                              </a:schemeClr>
                            </a:solidFill>
                            <a:latin typeface="Cambria Math" panose="02040503050406030204" pitchFamily="18" charset="0"/>
                            <a:ea typeface="宋体" panose="02010600030101010101" pitchFamily="2" charset="-122"/>
                          </a:rPr>
                          <m:t>𝒎</m:t>
                        </m:r>
                      </m:e>
                      <m:sub>
                        <m:r>
                          <a:rPr lang="en-US" altLang="zh-CN" b="1" i="1" smtClean="0">
                            <a:solidFill>
                              <a:schemeClr val="accent6">
                                <a:lumMod val="50000"/>
                              </a:schemeClr>
                            </a:solidFill>
                            <a:latin typeface="Cambria Math" panose="02040503050406030204" pitchFamily="18" charset="0"/>
                            <a:ea typeface="宋体" panose="02010600030101010101" pitchFamily="2" charset="-122"/>
                          </a:rPr>
                          <m:t>𝟐𝟐</m:t>
                        </m:r>
                      </m:sub>
                    </m:sSub>
                  </m:oMath>
                </a14:m>
                <a:r>
                  <a:rPr lang="zh-CN" altLang="en-US" b="1" dirty="0">
                    <a:solidFill>
                      <a:schemeClr val="accent6">
                        <a:lumMod val="50000"/>
                      </a:schemeClr>
                    </a:solidFill>
                    <a:latin typeface="宋体" panose="02010600030101010101" pitchFamily="2" charset="-122"/>
                    <a:ea typeface="宋体" panose="02010600030101010101" pitchFamily="2" charset="-122"/>
                  </a:rPr>
                  <a:t>，即上述公式的成真赋值是</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𝟎𝟏𝟎𝟏𝟏𝟎</m:t>
                    </m:r>
                  </m:oMath>
                </a14:m>
                <a:endParaRPr lang="en-US" altLang="zh-CN" b="1" dirty="0">
                  <a:solidFill>
                    <a:schemeClr val="accent6">
                      <a:lumMod val="50000"/>
                    </a:schemeClr>
                  </a:solidFill>
                  <a:latin typeface="宋体" panose="02010600030101010101" pitchFamily="2" charset="-122"/>
                  <a:ea typeface="宋体" panose="02010600030101010101" pitchFamily="2" charset="-122"/>
                </a:endParaRPr>
              </a:p>
              <a:p>
                <a:pPr marL="342900" indent="-342900">
                  <a:lnSpc>
                    <a:spcPts val="2600"/>
                  </a:lnSpc>
                  <a:spcBef>
                    <a:spcPts val="600"/>
                  </a:spcBef>
                  <a:buFont typeface="Arial" panose="020B0604020202020204" pitchFamily="34" charset="0"/>
                  <a:buChar char="•"/>
                </a:pPr>
                <a:r>
                  <a:rPr lang="zh-CN" altLang="en-US" b="1" dirty="0">
                    <a:solidFill>
                      <a:schemeClr val="accent6">
                        <a:lumMod val="50000"/>
                      </a:schemeClr>
                    </a:solidFill>
                    <a:latin typeface="宋体" panose="02010600030101010101" pitchFamily="2" charset="-122"/>
                    <a:ea typeface="宋体" panose="02010600030101010101" pitchFamily="2" charset="-122"/>
                  </a:rPr>
                  <a:t>只有当</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𝒑</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a:solidFill>
                          <a:schemeClr val="accent6">
                            <a:lumMod val="50000"/>
                          </a:schemeClr>
                        </a:solidFill>
                        <a:latin typeface="Cambria Math" panose="02040503050406030204" pitchFamily="18" charset="0"/>
                        <a:ea typeface="宋体" panose="02010600030101010101" pitchFamily="2" charset="-122"/>
                      </a:rPr>
                      <m:t>𝒓</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𝒘</m:t>
                    </m:r>
                  </m:oMath>
                </a14:m>
                <a:r>
                  <a:rPr lang="zh-CN" altLang="en-US" b="1" dirty="0">
                    <a:solidFill>
                      <a:schemeClr val="accent6">
                        <a:lumMod val="50000"/>
                      </a:schemeClr>
                    </a:solidFill>
                    <a:latin typeface="宋体" panose="02010600030101010101" pitchFamily="2" charset="-122"/>
                    <a:ea typeface="宋体" panose="02010600030101010101" pitchFamily="2" charset="-122"/>
                  </a:rPr>
                  <a:t>赋值为</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𝟎</m:t>
                    </m:r>
                  </m:oMath>
                </a14:m>
                <a:r>
                  <a:rPr lang="zh-CN" altLang="en-US" b="1" dirty="0">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𝒒</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a:solidFill>
                          <a:schemeClr val="accent6">
                            <a:lumMod val="50000"/>
                          </a:schemeClr>
                        </a:solidFill>
                        <a:latin typeface="Cambria Math" panose="02040503050406030204" pitchFamily="18" charset="0"/>
                        <a:ea typeface="宋体" panose="02010600030101010101" pitchFamily="2" charset="-122"/>
                      </a:rPr>
                      <m:t>𝒔</m:t>
                    </m:r>
                    <m:r>
                      <a:rPr lang="en-US" altLang="zh-CN" b="1" i="1">
                        <a:solidFill>
                          <a:schemeClr val="accent6">
                            <a:lumMod val="50000"/>
                          </a:schemeClr>
                        </a:solidFill>
                        <a:latin typeface="Cambria Math" panose="02040503050406030204" pitchFamily="18" charset="0"/>
                        <a:ea typeface="宋体" panose="02010600030101010101" pitchFamily="2" charset="-122"/>
                      </a:rPr>
                      <m:t>, </m:t>
                    </m:r>
                    <m:r>
                      <a:rPr lang="en-US" altLang="zh-CN" b="1" i="1" smtClean="0">
                        <a:solidFill>
                          <a:schemeClr val="accent6">
                            <a:lumMod val="50000"/>
                          </a:schemeClr>
                        </a:solidFill>
                        <a:latin typeface="Cambria Math" panose="02040503050406030204" pitchFamily="18" charset="0"/>
                        <a:ea typeface="宋体" panose="02010600030101010101" pitchFamily="2" charset="-122"/>
                      </a:rPr>
                      <m:t>𝒕</m:t>
                    </m:r>
                  </m:oMath>
                </a14:m>
                <a:r>
                  <a:rPr lang="zh-CN" altLang="en-US" b="1" dirty="0">
                    <a:solidFill>
                      <a:schemeClr val="accent6">
                        <a:lumMod val="50000"/>
                      </a:schemeClr>
                    </a:solidFill>
                    <a:latin typeface="宋体" panose="02010600030101010101" pitchFamily="2" charset="-122"/>
                    <a:ea typeface="宋体" panose="02010600030101010101" pitchFamily="2" charset="-122"/>
                  </a:rPr>
                  <a:t>赋值为</a:t>
                </a:r>
                <a14:m>
                  <m:oMath xmlns:m="http://schemas.openxmlformats.org/officeDocument/2006/math">
                    <m:r>
                      <a:rPr lang="en-US" altLang="zh-CN" b="1" i="1" smtClean="0">
                        <a:solidFill>
                          <a:schemeClr val="accent6">
                            <a:lumMod val="50000"/>
                          </a:schemeClr>
                        </a:solidFill>
                        <a:latin typeface="Cambria Math" panose="02040503050406030204" pitchFamily="18" charset="0"/>
                        <a:ea typeface="宋体" panose="02010600030101010101" pitchFamily="2" charset="-122"/>
                      </a:rPr>
                      <m:t>𝟏</m:t>
                    </m:r>
                  </m:oMath>
                </a14:m>
                <a:r>
                  <a:rPr lang="zh-CN" altLang="en-US" b="1" dirty="0">
                    <a:solidFill>
                      <a:schemeClr val="accent6">
                        <a:lumMod val="50000"/>
                      </a:schemeClr>
                    </a:solidFill>
                    <a:latin typeface="宋体" panose="02010600030101010101" pitchFamily="2" charset="-122"/>
                    <a:ea typeface="宋体" panose="02010600030101010101" pitchFamily="2" charset="-122"/>
                  </a:rPr>
                  <a:t>时上述公式才为真，也即</a:t>
                </a:r>
                <a:r>
                  <a:rPr lang="zh-CN" altLang="en-US" b="1" dirty="0">
                    <a:solidFill>
                      <a:schemeClr val="accent2">
                        <a:lumMod val="50000"/>
                      </a:schemeClr>
                    </a:solidFill>
                    <a:latin typeface="黑体" panose="02010609060101010101" pitchFamily="49" charset="-122"/>
                    <a:ea typeface="黑体" panose="02010609060101010101" pitchFamily="49" charset="-122"/>
                  </a:rPr>
                  <a:t>丙第一</a:t>
                </a:r>
                <a:r>
                  <a:rPr lang="zh-CN" altLang="en-US" b="1" dirty="0">
                    <a:solidFill>
                      <a:schemeClr val="accent6">
                        <a:lumMod val="50000"/>
                      </a:schemeClr>
                    </a:solidFill>
                    <a:latin typeface="宋体" panose="02010600030101010101" pitchFamily="2" charset="-122"/>
                    <a:ea typeface="宋体" panose="02010600030101010101" pitchFamily="2" charset="-122"/>
                  </a:rPr>
                  <a:t>、</a:t>
                </a:r>
                <a:r>
                  <a:rPr lang="zh-CN" altLang="en-US" b="1" dirty="0">
                    <a:solidFill>
                      <a:schemeClr val="accent2">
                        <a:lumMod val="50000"/>
                      </a:schemeClr>
                    </a:solidFill>
                    <a:latin typeface="黑体" panose="02010609060101010101" pitchFamily="49" charset="-122"/>
                    <a:ea typeface="黑体" panose="02010609060101010101" pitchFamily="49" charset="-122"/>
                  </a:rPr>
                  <a:t>乙第三</a:t>
                </a:r>
                <a:r>
                  <a:rPr lang="zh-CN" altLang="en-US" b="1" dirty="0">
                    <a:solidFill>
                      <a:schemeClr val="accent6">
                        <a:lumMod val="50000"/>
                      </a:schemeClr>
                    </a:solidFill>
                    <a:latin typeface="宋体" panose="02010600030101010101" pitchFamily="2" charset="-122"/>
                    <a:ea typeface="宋体" panose="02010600030101010101" pitchFamily="2" charset="-122"/>
                  </a:rPr>
                  <a:t>和</a:t>
                </a:r>
                <a:r>
                  <a:rPr lang="zh-CN" altLang="en-US" b="1" dirty="0">
                    <a:solidFill>
                      <a:schemeClr val="accent2">
                        <a:lumMod val="50000"/>
                      </a:schemeClr>
                    </a:solidFill>
                    <a:latin typeface="黑体" panose="02010609060101010101" pitchFamily="49" charset="-122"/>
                    <a:ea typeface="黑体" panose="02010609060101010101" pitchFamily="49" charset="-122"/>
                  </a:rPr>
                  <a:t>丁第二</a:t>
                </a:r>
                <a:r>
                  <a:rPr lang="zh-CN" altLang="en-US" b="1" dirty="0">
                    <a:solidFill>
                      <a:schemeClr val="accent6">
                        <a:lumMod val="50000"/>
                      </a:schemeClr>
                    </a:solidFill>
                    <a:latin typeface="宋体" panose="02010600030101010101" pitchFamily="2" charset="-122"/>
                    <a:ea typeface="宋体" panose="02010600030101010101" pitchFamily="2" charset="-122"/>
                  </a:rPr>
                  <a:t>为真</a:t>
                </a:r>
              </a:p>
            </p:txBody>
          </p:sp>
        </mc:Choice>
        <mc:Fallback>
          <p:sp>
            <p:nvSpPr>
              <p:cNvPr id="3" name="文本框 2">
                <a:extLst>
                  <a:ext uri="{FF2B5EF4-FFF2-40B4-BE49-F238E27FC236}">
                    <a16:creationId xmlns:a16="http://schemas.microsoft.com/office/drawing/2014/main" id="{0E713343-0D44-4B1E-A389-06C313B05AF5}"/>
                  </a:ext>
                </a:extLst>
              </p:cNvPr>
              <p:cNvSpPr txBox="1">
                <a:spLocks noRot="1" noChangeAspect="1" noMove="1" noResize="1" noEditPoints="1" noAdjustHandles="1" noChangeArrowheads="1" noChangeShapeType="1" noTextEdit="1"/>
              </p:cNvSpPr>
              <p:nvPr/>
            </p:nvSpPr>
            <p:spPr>
              <a:xfrm>
                <a:off x="3842895" y="2973461"/>
                <a:ext cx="6430401" cy="3420616"/>
              </a:xfrm>
              <a:prstGeom prst="rect">
                <a:avLst/>
              </a:prstGeom>
              <a:blipFill>
                <a:blip r:embed="rId2"/>
                <a:stretch>
                  <a:fillRect l="-758" t="-713" r="-379" b="-17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FE0F5292-1C1C-452B-8B62-1F8E83823F08}"/>
                  </a:ext>
                </a:extLst>
              </p:cNvPr>
              <p:cNvSpPr txBox="1"/>
              <p:nvPr/>
            </p:nvSpPr>
            <p:spPr>
              <a:xfrm>
                <a:off x="10457880" y="3418339"/>
                <a:ext cx="1563663" cy="1938992"/>
              </a:xfrm>
              <a:prstGeom prst="rect">
                <a:avLst/>
              </a:prstGeom>
              <a:solidFill>
                <a:schemeClr val="accent6">
                  <a:lumMod val="20000"/>
                  <a:lumOff val="80000"/>
                  <a:alpha val="25000"/>
                </a:schemeClr>
              </a:solidFill>
              <a:ln w="12700">
                <a:solidFill>
                  <a:schemeClr val="accent1">
                    <a:shade val="50000"/>
                  </a:schemeClr>
                </a:solidFill>
                <a:prstDash val="sysDash"/>
              </a:ln>
            </p:spPr>
            <p:txBody>
              <a:bodyPr wrap="square" rtlCol="0">
                <a:spAutoFit/>
              </a:bodyPr>
              <a:lstStyle/>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𝒑</m:t>
                    </m:r>
                  </m:oMath>
                </a14:m>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“甲第三”</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𝒒</m:t>
                    </m:r>
                  </m:oMath>
                </a14:m>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“丙第一”</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𝒓</m:t>
                    </m:r>
                  </m:oMath>
                </a14:m>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“丙第二”</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𝒔</m:t>
                    </m:r>
                  </m:oMath>
                </a14:m>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“乙第三”</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𝒕</m:t>
                    </m:r>
                  </m:oMath>
                </a14:m>
                <a:r>
                  <a:rPr lang="en-US" altLang="zh-CN" sz="2000" b="1" dirty="0">
                    <a:solidFill>
                      <a:schemeClr val="accent6">
                        <a:lumMod val="50000"/>
                      </a:schemeClr>
                    </a:solidFill>
                    <a:latin typeface="楷体" panose="02010609060101010101" pitchFamily="49" charset="-122"/>
                    <a:ea typeface="楷体" panose="02010609060101010101" pitchFamily="49" charset="-122"/>
                  </a:rPr>
                  <a:t>:</a:t>
                </a:r>
                <a:r>
                  <a:rPr lang="zh-CN" altLang="en-US" sz="2000" b="1" dirty="0">
                    <a:solidFill>
                      <a:schemeClr val="accent6">
                        <a:lumMod val="50000"/>
                      </a:schemeClr>
                    </a:solidFill>
                    <a:latin typeface="楷体" panose="02010609060101010101" pitchFamily="49" charset="-122"/>
                    <a:ea typeface="楷体" panose="02010609060101010101" pitchFamily="49" charset="-122"/>
                  </a:rPr>
                  <a:t>“丁第二” </a:t>
                </a:r>
                <a:endParaRPr lang="en-US" altLang="zh-CN" sz="2000" b="1" dirty="0">
                  <a:solidFill>
                    <a:schemeClr val="accent6">
                      <a:lumMod val="50000"/>
                    </a:schemeClr>
                  </a:solidFill>
                  <a:latin typeface="楷体" panose="02010609060101010101" pitchFamily="49" charset="-122"/>
                  <a:ea typeface="楷体" panose="02010609060101010101" pitchFamily="49" charset="-122"/>
                </a:endParaRPr>
              </a:p>
              <a:p>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𝒘</m:t>
                    </m:r>
                    <m:r>
                      <m:rPr>
                        <m:nor/>
                      </m:rPr>
                      <a:rPr lang="en-US" altLang="zh-CN" sz="2000" b="1">
                        <a:solidFill>
                          <a:schemeClr val="accent6">
                            <a:lumMod val="50000"/>
                          </a:schemeClr>
                        </a:solidFill>
                        <a:latin typeface="楷体" panose="02010609060101010101" pitchFamily="49" charset="-122"/>
                        <a:ea typeface="楷体" panose="02010609060101010101" pitchFamily="49" charset="-122"/>
                      </a:rPr>
                      <m:t>:</m:t>
                    </m:r>
                  </m:oMath>
                </a14:m>
                <a:r>
                  <a:rPr lang="zh-CN" altLang="en-US" sz="2000" b="1" dirty="0">
                    <a:solidFill>
                      <a:schemeClr val="accent6">
                        <a:lumMod val="50000"/>
                      </a:schemeClr>
                    </a:solidFill>
                    <a:latin typeface="楷体" panose="02010609060101010101" pitchFamily="49" charset="-122"/>
                    <a:ea typeface="楷体" panose="02010609060101010101" pitchFamily="49" charset="-122"/>
                  </a:rPr>
                  <a:t>“甲第一”</a:t>
                </a:r>
              </a:p>
            </p:txBody>
          </p:sp>
        </mc:Choice>
        <mc:Fallback>
          <p:sp>
            <p:nvSpPr>
              <p:cNvPr id="4" name="文本框 3">
                <a:extLst>
                  <a:ext uri="{FF2B5EF4-FFF2-40B4-BE49-F238E27FC236}">
                    <a16:creationId xmlns:a16="http://schemas.microsoft.com/office/drawing/2014/main" id="{FE0F5292-1C1C-452B-8B62-1F8E83823F08}"/>
                  </a:ext>
                </a:extLst>
              </p:cNvPr>
              <p:cNvSpPr txBox="1">
                <a:spLocks noRot="1" noChangeAspect="1" noMove="1" noResize="1" noEditPoints="1" noAdjustHandles="1" noChangeArrowheads="1" noChangeShapeType="1" noTextEdit="1"/>
              </p:cNvSpPr>
              <p:nvPr/>
            </p:nvSpPr>
            <p:spPr>
              <a:xfrm>
                <a:off x="10457880" y="3418339"/>
                <a:ext cx="1563663" cy="1938992"/>
              </a:xfrm>
              <a:prstGeom prst="rect">
                <a:avLst/>
              </a:prstGeom>
              <a:blipFill>
                <a:blip r:embed="rId3"/>
                <a:stretch>
                  <a:fillRect t="-2188" r="-19767" b="-3750"/>
                </a:stretch>
              </a:blipFill>
              <a:ln w="12700">
                <a:solidFill>
                  <a:schemeClr val="accent1">
                    <a:shade val="50000"/>
                  </a:schemeClr>
                </a:solidFill>
                <a:prstDash val="sysDash"/>
              </a:ln>
            </p:spPr>
            <p:txBody>
              <a:bodyPr/>
              <a:lstStyle/>
              <a:p>
                <a:r>
                  <a:rPr lang="zh-CN" altLang="en-US">
                    <a:noFill/>
                  </a:rPr>
                  <a:t> </a:t>
                </a:r>
              </a:p>
            </p:txBody>
          </p:sp>
        </mc:Fallback>
      </mc:AlternateContent>
    </p:spTree>
    <p:extLst>
      <p:ext uri="{BB962C8B-B14F-4D97-AF65-F5344CB8AC3E}">
        <p14:creationId xmlns:p14="http://schemas.microsoft.com/office/powerpoint/2010/main" val="3200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第二类普通逻辑问题</a:t>
            </a:r>
          </a:p>
        </p:txBody>
      </p:sp>
      <p:sp>
        <p:nvSpPr>
          <p:cNvPr id="2" name="文本框 1">
            <a:extLst>
              <a:ext uri="{FF2B5EF4-FFF2-40B4-BE49-F238E27FC236}">
                <a16:creationId xmlns:a16="http://schemas.microsoft.com/office/drawing/2014/main" id="{2437AF20-C829-4BFB-8DC6-E66BE84C499F}"/>
              </a:ext>
            </a:extLst>
          </p:cNvPr>
          <p:cNvSpPr txBox="1"/>
          <p:nvPr/>
        </p:nvSpPr>
        <p:spPr>
          <a:xfrm>
            <a:off x="2413684" y="1487539"/>
            <a:ext cx="7364629" cy="1443280"/>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dirty="0">
                <a:solidFill>
                  <a:srgbClr val="C00000"/>
                </a:solidFill>
              </a:rPr>
              <a:t>符号化下面的推理，并构造论证验证其有效性</a:t>
            </a:r>
            <a:endParaRPr lang="en-US" altLang="zh-CN" sz="2400" b="1" dirty="0">
              <a:solidFill>
                <a:srgbClr val="C00000"/>
              </a:solidFill>
            </a:endParaRPr>
          </a:p>
          <a:p>
            <a:pPr>
              <a:lnSpc>
                <a:spcPts val="3200"/>
              </a:lnSpc>
              <a:spcBef>
                <a:spcPts val="600"/>
              </a:spcBef>
            </a:pPr>
            <a:r>
              <a:rPr lang="zh-CN" altLang="en-US" sz="2000" b="1" dirty="0">
                <a:solidFill>
                  <a:srgbClr val="002060"/>
                </a:solidFill>
                <a:latin typeface="楷体" panose="02010609060101010101" pitchFamily="49" charset="-122"/>
                <a:ea typeface="楷体" panose="02010609060101010101" pitchFamily="49" charset="-122"/>
              </a:rPr>
              <a:t>如果小王来，则小张和小李中恰好有一人来。如果小张来，则小赵就不来。所以，如果小赵来了，但小李没来，则小王也没来。</a:t>
            </a:r>
          </a:p>
        </p:txBody>
      </p:sp>
    </p:spTree>
    <p:extLst>
      <p:ext uri="{BB962C8B-B14F-4D97-AF65-F5344CB8AC3E}">
        <p14:creationId xmlns:p14="http://schemas.microsoft.com/office/powerpoint/2010/main" val="2667150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推理理论求解第二类普通逻辑问题</a:t>
            </a:r>
          </a:p>
        </p:txBody>
      </p:sp>
      <p:sp>
        <p:nvSpPr>
          <p:cNvPr id="2" name="文本框 1">
            <a:extLst>
              <a:ext uri="{FF2B5EF4-FFF2-40B4-BE49-F238E27FC236}">
                <a16:creationId xmlns:a16="http://schemas.microsoft.com/office/drawing/2014/main" id="{2437AF20-C829-4BFB-8DC6-E66BE84C499F}"/>
              </a:ext>
            </a:extLst>
          </p:cNvPr>
          <p:cNvSpPr txBox="1"/>
          <p:nvPr/>
        </p:nvSpPr>
        <p:spPr>
          <a:xfrm>
            <a:off x="1219199" y="1080900"/>
            <a:ext cx="7364629" cy="1443280"/>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b="1">
                <a:solidFill>
                  <a:srgbClr val="C00000"/>
                </a:solidFill>
              </a:rPr>
              <a:t>符号化下面的推理，并构造论证验证其有效性</a:t>
            </a:r>
            <a:endParaRPr lang="en-US" altLang="zh-CN" sz="2400" b="1">
              <a:solidFill>
                <a:srgbClr val="C00000"/>
              </a:solidFill>
            </a:endParaRPr>
          </a:p>
          <a:p>
            <a:pPr>
              <a:lnSpc>
                <a:spcPts val="3200"/>
              </a:lnSpc>
              <a:spcBef>
                <a:spcPts val="600"/>
              </a:spcBef>
            </a:pPr>
            <a:r>
              <a:rPr lang="zh-CN" altLang="en-US" sz="2000" b="1">
                <a:solidFill>
                  <a:srgbClr val="002060"/>
                </a:solidFill>
                <a:latin typeface="楷体" panose="02010609060101010101" pitchFamily="49" charset="-122"/>
                <a:ea typeface="楷体" panose="02010609060101010101" pitchFamily="49" charset="-122"/>
              </a:rPr>
              <a:t>如果小王来，则小张和小李中恰好有一人来。如果小张来，则小赵就不来。所以，如果小赵来了，但小李没来，则小王也没来。</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D07445-9648-4FE6-88B7-50621AF871B9}"/>
                  </a:ext>
                </a:extLst>
              </p:cNvPr>
              <p:cNvSpPr txBox="1"/>
              <p:nvPr/>
            </p:nvSpPr>
            <p:spPr>
              <a:xfrm>
                <a:off x="9367665" y="897004"/>
                <a:ext cx="1605135" cy="1785104"/>
              </a:xfrm>
              <a:prstGeom prst="rect">
                <a:avLst/>
              </a:prstGeom>
              <a:solidFill>
                <a:schemeClr val="accent6">
                  <a:lumMod val="20000"/>
                  <a:lumOff val="80000"/>
                  <a:alpha val="25000"/>
                </a:schemeClr>
              </a:solidFill>
              <a:ln w="12700">
                <a:solidFill>
                  <a:schemeClr val="accent1">
                    <a:shade val="50000"/>
                  </a:schemeClr>
                </a:solidFill>
                <a:prstDash val="sysDash"/>
              </a:ln>
            </p:spPr>
            <p:txBody>
              <a:bodyPr wrap="square" rtlCol="0">
                <a:spAutoFit/>
              </a:bodyPr>
              <a:lstStyle/>
              <a:p>
                <a:pPr algn="ctr">
                  <a:spcBef>
                    <a:spcPts val="600"/>
                  </a:spcBef>
                </a:pPr>
                <a:r>
                  <a:rPr lang="zh-CN" altLang="en-US" b="1">
                    <a:solidFill>
                      <a:srgbClr val="C00000"/>
                    </a:solidFill>
                  </a:rPr>
                  <a:t>提取原子命题</a:t>
                </a:r>
                <a:endParaRPr lang="en-US" altLang="zh-CN" b="1" i="1">
                  <a:solidFill>
                    <a:schemeClr val="accent6">
                      <a:lumMod val="50000"/>
                    </a:schemeClr>
                  </a:solidFill>
                  <a:latin typeface="Cambria Math" panose="02040503050406030204" pitchFamily="18" charset="0"/>
                  <a:ea typeface="楷体" panose="02010609060101010101" pitchFamily="49" charset="-122"/>
                </a:endParaRPr>
              </a:p>
              <a:p>
                <a:pPr algn="ctr">
                  <a:spcBef>
                    <a:spcPts val="600"/>
                  </a:spcBef>
                </a:pPr>
                <a14:m>
                  <m:oMath xmlns:m="http://schemas.openxmlformats.org/officeDocument/2006/math">
                    <m:r>
                      <a:rPr lang="en-US" altLang="zh-CN" b="1" i="1" smtClean="0">
                        <a:solidFill>
                          <a:schemeClr val="accent6">
                            <a:lumMod val="50000"/>
                          </a:schemeClr>
                        </a:solidFill>
                        <a:latin typeface="Cambria Math" panose="02040503050406030204" pitchFamily="18" charset="0"/>
                        <a:ea typeface="楷体" panose="02010609060101010101" pitchFamily="49" charset="-122"/>
                      </a:rPr>
                      <m:t>𝒑</m:t>
                    </m:r>
                  </m:oMath>
                </a14:m>
                <a:r>
                  <a:rPr lang="en-US" altLang="zh-CN" b="1">
                    <a:solidFill>
                      <a:schemeClr val="accent6">
                        <a:lumMod val="50000"/>
                      </a:schemeClr>
                    </a:solidFill>
                    <a:latin typeface="楷体" panose="02010609060101010101" pitchFamily="49" charset="-122"/>
                    <a:ea typeface="楷体" panose="02010609060101010101" pitchFamily="49" charset="-122"/>
                  </a:rPr>
                  <a:t>:</a:t>
                </a:r>
                <a:r>
                  <a:rPr lang="zh-CN" altLang="en-US" b="1">
                    <a:solidFill>
                      <a:schemeClr val="accent6">
                        <a:lumMod val="50000"/>
                      </a:schemeClr>
                    </a:solidFill>
                    <a:latin typeface="楷体" panose="02010609060101010101" pitchFamily="49" charset="-122"/>
                    <a:ea typeface="楷体" panose="02010609060101010101" pitchFamily="49" charset="-122"/>
                  </a:rPr>
                  <a:t>“小王来”</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algn="ctr">
                  <a:spcBef>
                    <a:spcPts val="600"/>
                  </a:spcBef>
                </a:pPr>
                <a14:m>
                  <m:oMath xmlns:m="http://schemas.openxmlformats.org/officeDocument/2006/math">
                    <m:r>
                      <a:rPr lang="en-US" altLang="zh-CN" b="1" i="1" smtClean="0">
                        <a:solidFill>
                          <a:schemeClr val="accent6">
                            <a:lumMod val="50000"/>
                          </a:schemeClr>
                        </a:solidFill>
                        <a:latin typeface="Cambria Math" panose="02040503050406030204" pitchFamily="18" charset="0"/>
                        <a:ea typeface="楷体" panose="02010609060101010101" pitchFamily="49" charset="-122"/>
                      </a:rPr>
                      <m:t>𝒒</m:t>
                    </m:r>
                  </m:oMath>
                </a14:m>
                <a:r>
                  <a:rPr lang="en-US" altLang="zh-CN" b="1">
                    <a:solidFill>
                      <a:schemeClr val="accent6">
                        <a:lumMod val="50000"/>
                      </a:schemeClr>
                    </a:solidFill>
                    <a:latin typeface="楷体" panose="02010609060101010101" pitchFamily="49" charset="-122"/>
                    <a:ea typeface="楷体" panose="02010609060101010101" pitchFamily="49" charset="-122"/>
                  </a:rPr>
                  <a:t>:</a:t>
                </a:r>
                <a:r>
                  <a:rPr lang="zh-CN" altLang="en-US" b="1">
                    <a:solidFill>
                      <a:schemeClr val="accent6">
                        <a:lumMod val="50000"/>
                      </a:schemeClr>
                    </a:solidFill>
                    <a:latin typeface="楷体" panose="02010609060101010101" pitchFamily="49" charset="-122"/>
                    <a:ea typeface="楷体" panose="02010609060101010101" pitchFamily="49" charset="-122"/>
                  </a:rPr>
                  <a:t>“小张来”</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algn="ctr">
                  <a:spcBef>
                    <a:spcPts val="600"/>
                  </a:spcBef>
                </a:pPr>
                <a14:m>
                  <m:oMath xmlns:m="http://schemas.openxmlformats.org/officeDocument/2006/math">
                    <m:r>
                      <a:rPr lang="en-US" altLang="zh-CN" b="1">
                        <a:solidFill>
                          <a:schemeClr val="accent6">
                            <a:lumMod val="50000"/>
                          </a:schemeClr>
                        </a:solidFill>
                        <a:latin typeface="Cambria Math" panose="02040503050406030204" pitchFamily="18" charset="0"/>
                        <a:ea typeface="楷体" panose="02010609060101010101" pitchFamily="49" charset="-122"/>
                      </a:rPr>
                      <m:t>𝒓</m:t>
                    </m:r>
                  </m:oMath>
                </a14:m>
                <a:r>
                  <a:rPr lang="en-US" altLang="zh-CN" b="1">
                    <a:solidFill>
                      <a:schemeClr val="accent6">
                        <a:lumMod val="50000"/>
                      </a:schemeClr>
                    </a:solidFill>
                    <a:latin typeface="楷体" panose="02010609060101010101" pitchFamily="49" charset="-122"/>
                    <a:ea typeface="楷体" panose="02010609060101010101" pitchFamily="49" charset="-122"/>
                  </a:rPr>
                  <a:t>:</a:t>
                </a:r>
                <a:r>
                  <a:rPr lang="zh-CN" altLang="en-US" b="1">
                    <a:solidFill>
                      <a:schemeClr val="accent6">
                        <a:lumMod val="50000"/>
                      </a:schemeClr>
                    </a:solidFill>
                    <a:latin typeface="楷体" panose="02010609060101010101" pitchFamily="49" charset="-122"/>
                    <a:ea typeface="楷体" panose="02010609060101010101" pitchFamily="49" charset="-122"/>
                  </a:rPr>
                  <a:t>“小李来”</a:t>
                </a:r>
                <a:endParaRPr lang="en-US" altLang="zh-CN" b="1">
                  <a:solidFill>
                    <a:schemeClr val="accent6">
                      <a:lumMod val="50000"/>
                    </a:schemeClr>
                  </a:solidFill>
                  <a:latin typeface="楷体" panose="02010609060101010101" pitchFamily="49" charset="-122"/>
                  <a:ea typeface="楷体" panose="02010609060101010101" pitchFamily="49" charset="-122"/>
                </a:endParaRPr>
              </a:p>
              <a:p>
                <a:pPr algn="ctr">
                  <a:spcBef>
                    <a:spcPts val="600"/>
                  </a:spcBef>
                </a:pPr>
                <a14:m>
                  <m:oMath xmlns:m="http://schemas.openxmlformats.org/officeDocument/2006/math">
                    <m:r>
                      <a:rPr lang="en-US" altLang="zh-CN" b="1">
                        <a:solidFill>
                          <a:schemeClr val="accent6">
                            <a:lumMod val="50000"/>
                          </a:schemeClr>
                        </a:solidFill>
                        <a:latin typeface="Cambria Math" panose="02040503050406030204" pitchFamily="18" charset="0"/>
                        <a:ea typeface="楷体" panose="02010609060101010101" pitchFamily="49" charset="-122"/>
                      </a:rPr>
                      <m:t>𝒔</m:t>
                    </m:r>
                  </m:oMath>
                </a14:m>
                <a:r>
                  <a:rPr lang="en-US" altLang="zh-CN" b="1">
                    <a:solidFill>
                      <a:schemeClr val="accent6">
                        <a:lumMod val="50000"/>
                      </a:schemeClr>
                    </a:solidFill>
                    <a:latin typeface="楷体" panose="02010609060101010101" pitchFamily="49" charset="-122"/>
                    <a:ea typeface="楷体" panose="02010609060101010101" pitchFamily="49" charset="-122"/>
                  </a:rPr>
                  <a:t>:</a:t>
                </a:r>
                <a:r>
                  <a:rPr lang="zh-CN" altLang="en-US" b="1">
                    <a:solidFill>
                      <a:schemeClr val="accent6">
                        <a:lumMod val="50000"/>
                      </a:schemeClr>
                    </a:solidFill>
                    <a:latin typeface="楷体" panose="02010609060101010101" pitchFamily="49" charset="-122"/>
                    <a:ea typeface="楷体" panose="02010609060101010101" pitchFamily="49" charset="-122"/>
                  </a:rPr>
                  <a:t>“小赵来”</a:t>
                </a:r>
                <a:endParaRPr lang="en-US" altLang="zh-CN" b="1">
                  <a:solidFill>
                    <a:schemeClr val="accent6">
                      <a:lumMod val="50000"/>
                    </a:schemeClr>
                  </a:solidFill>
                  <a:latin typeface="楷体" panose="02010609060101010101" pitchFamily="49" charset="-122"/>
                  <a:ea typeface="楷体" panose="02010609060101010101" pitchFamily="49" charset="-122"/>
                </a:endParaRPr>
              </a:p>
            </p:txBody>
          </p:sp>
        </mc:Choice>
        <mc:Fallback xmlns="">
          <p:sp>
            <p:nvSpPr>
              <p:cNvPr id="11" name="文本框 10">
                <a:extLst>
                  <a:ext uri="{FF2B5EF4-FFF2-40B4-BE49-F238E27FC236}">
                    <a16:creationId xmlns:a16="http://schemas.microsoft.com/office/drawing/2014/main" id="{05D07445-9648-4FE6-88B7-50621AF871B9}"/>
                  </a:ext>
                </a:extLst>
              </p:cNvPr>
              <p:cNvSpPr txBox="1">
                <a:spLocks noRot="1" noChangeAspect="1" noMove="1" noResize="1" noEditPoints="1" noAdjustHandles="1" noChangeArrowheads="1" noChangeShapeType="1" noTextEdit="1"/>
              </p:cNvSpPr>
              <p:nvPr/>
            </p:nvSpPr>
            <p:spPr>
              <a:xfrm>
                <a:off x="9367665" y="897004"/>
                <a:ext cx="1605135" cy="1785104"/>
              </a:xfrm>
              <a:prstGeom prst="rect">
                <a:avLst/>
              </a:prstGeom>
              <a:blipFill>
                <a:blip r:embed="rId2"/>
                <a:stretch>
                  <a:fillRect l="-2264" t="-1356" r="-2264" b="-3390"/>
                </a:stretch>
              </a:blipFill>
              <a:ln w="12700">
                <a:solidFill>
                  <a:schemeClr val="accent1">
                    <a:shade val="50000"/>
                  </a:schemeClr>
                </a:solidFill>
                <a:prstDash val="sysDash"/>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ED258509-8326-4AE2-892E-F8BF9C86AAE9}"/>
              </a:ext>
            </a:extLst>
          </p:cNvPr>
          <p:cNvPicPr>
            <a:picLocks noChangeAspect="1"/>
          </p:cNvPicPr>
          <p:nvPr/>
        </p:nvPicPr>
        <p:blipFill>
          <a:blip r:embed="rId3"/>
          <a:stretch>
            <a:fillRect/>
          </a:stretch>
        </p:blipFill>
        <p:spPr>
          <a:xfrm>
            <a:off x="7374957" y="2760353"/>
            <a:ext cx="4355721" cy="351299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E0B186A-5E33-441E-BC5B-C2EAACD94214}"/>
                  </a:ext>
                </a:extLst>
              </p:cNvPr>
              <p:cNvSpPr txBox="1"/>
              <p:nvPr/>
            </p:nvSpPr>
            <p:spPr>
              <a:xfrm>
                <a:off x="461322" y="2874093"/>
                <a:ext cx="6730312" cy="3285515"/>
              </a:xfrm>
              <a:prstGeom prst="rect">
                <a:avLst/>
              </a:prstGeom>
              <a:solidFill>
                <a:schemeClr val="accent2">
                  <a:lumMod val="20000"/>
                  <a:lumOff val="80000"/>
                </a:schemeClr>
              </a:solidFill>
            </p:spPr>
            <p:txBody>
              <a:bodyPr wrap="square" rtlCol="0">
                <a:spAutoFit/>
              </a:bodyPr>
              <a:lstStyle/>
              <a:p>
                <a:pPr algn="ctr">
                  <a:lnSpc>
                    <a:spcPts val="3000"/>
                  </a:lnSpc>
                  <a:spcBef>
                    <a:spcPts val="600"/>
                  </a:spcBef>
                  <a:spcAft>
                    <a:spcPts val="300"/>
                  </a:spcAft>
                </a:pPr>
                <a:r>
                  <a:rPr lang="zh-CN" altLang="en-US" sz="2400" b="1" dirty="0">
                    <a:solidFill>
                      <a:srgbClr val="002060"/>
                    </a:solidFill>
                  </a:rPr>
                  <a:t>符号化推理的前提和结论</a:t>
                </a:r>
                <a:endParaRPr lang="en-US" altLang="zh-CN" sz="2400" b="1" dirty="0">
                  <a:solidFill>
                    <a:srgbClr val="002060"/>
                  </a:solidFill>
                </a:endParaRPr>
              </a:p>
              <a:p>
                <a:pPr marL="285750" indent="-285750">
                  <a:lnSpc>
                    <a:spcPts val="30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楷体" panose="02010609060101010101" pitchFamily="49" charset="-122"/>
                    <a:ea typeface="楷体" panose="02010609060101010101" pitchFamily="49" charset="-122"/>
                  </a:rPr>
                  <a:t>前提“如果小王来，则小张和小李中恰好有一人来”符号化为</a:t>
                </a:r>
              </a:p>
              <a:p>
                <a:pPr>
                  <a:lnSpc>
                    <a:spcPts val="3000"/>
                  </a:lnSpc>
                  <a:spcBef>
                    <a:spcPts val="600"/>
                  </a:spcBef>
                  <a:spcAft>
                    <a:spcPts val="300"/>
                  </a:spcAft>
                </a:pPr>
                <a14:m>
                  <m:oMathPara xmlns:m="http://schemas.openxmlformats.org/officeDocument/2006/math">
                    <m:oMathParaPr>
                      <m:jc m:val="center"/>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d>
                        <m:dPr>
                          <m:ctrlPr>
                            <a:rPr lang="en-US" altLang="zh-CN" b="1" i="1" smtClean="0">
                              <a:solidFill>
                                <a:schemeClr val="accent2">
                                  <a:lumMod val="50000"/>
                                </a:schemeClr>
                              </a:solidFill>
                              <a:latin typeface="Cambria Math" panose="02040503050406030204" pitchFamily="18" charset="0"/>
                            </a:rPr>
                          </m:ctrlPr>
                        </m:dPr>
                        <m:e>
                          <m:d>
                            <m:dPr>
                              <m:ctrlPr>
                                <a:rPr lang="en-US" altLang="zh-CN" b="1" i="1" smtClean="0">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e>
                          </m:d>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oMath>
                  </m:oMathPara>
                </a14:m>
                <a:endParaRPr lang="en-US" altLang="zh-CN" b="1" dirty="0">
                  <a:solidFill>
                    <a:schemeClr val="accent2">
                      <a:lumMod val="50000"/>
                    </a:schemeClr>
                  </a:solidFill>
                </a:endParaRPr>
              </a:p>
              <a:p>
                <a:pPr marL="285750" indent="-285750">
                  <a:lnSpc>
                    <a:spcPts val="30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楷体" panose="02010609060101010101" pitchFamily="49" charset="-122"/>
                    <a:ea typeface="楷体" panose="02010609060101010101" pitchFamily="49" charset="-122"/>
                  </a:rPr>
                  <a:t>前提“如果小张来，则小赵就不来”符号化为</a:t>
                </a:r>
                <a:endParaRPr lang="en-US" altLang="zh-CN" b="1" dirty="0">
                  <a:solidFill>
                    <a:schemeClr val="accent6">
                      <a:lumMod val="50000"/>
                    </a:schemeClr>
                  </a:solidFill>
                  <a:latin typeface="楷体" panose="02010609060101010101" pitchFamily="49" charset="-122"/>
                  <a:ea typeface="楷体" panose="02010609060101010101" pitchFamily="49" charset="-122"/>
                </a:endParaRPr>
              </a:p>
              <a:p>
                <a:pPr>
                  <a:lnSpc>
                    <a:spcPts val="3000"/>
                  </a:lnSpc>
                  <a:spcBef>
                    <a:spcPts val="600"/>
                  </a:spcBef>
                  <a:spcAft>
                    <a:spcPts val="300"/>
                  </a:spcAft>
                </a:pPr>
                <a14:m>
                  <m:oMathPara xmlns:m="http://schemas.openxmlformats.org/officeDocument/2006/math">
                    <m:oMathParaPr>
                      <m:jc m:val="center"/>
                    </m:oMathParaPr>
                    <m:oMath xmlns:m="http://schemas.openxmlformats.org/officeDocument/2006/math">
                      <m:r>
                        <a:rPr lang="en-US" altLang="zh-CN" b="1" i="1">
                          <a:solidFill>
                            <a:schemeClr val="accent2">
                              <a:lumMod val="50000"/>
                            </a:schemeClr>
                          </a:solidFill>
                          <a:latin typeface="Cambria Math" panose="02040503050406030204" pitchFamily="18" charset="0"/>
                        </a:rPr>
                        <m:t>𝒒</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oMath>
                  </m:oMathPara>
                </a14:m>
                <a:endParaRPr lang="en-US" altLang="zh-CN" b="1" i="1" dirty="0">
                  <a:solidFill>
                    <a:schemeClr val="accent2">
                      <a:lumMod val="50000"/>
                    </a:schemeClr>
                  </a:solidFill>
                  <a:latin typeface="Cambria Math" panose="02040503050406030204" pitchFamily="18" charset="0"/>
                </a:endParaRPr>
              </a:p>
              <a:p>
                <a:pPr marL="285750" indent="-285750">
                  <a:lnSpc>
                    <a:spcPts val="3000"/>
                  </a:lnSpc>
                  <a:spcBef>
                    <a:spcPts val="600"/>
                  </a:spcBef>
                  <a:spcAft>
                    <a:spcPts val="300"/>
                  </a:spcAft>
                  <a:buFont typeface="Arial" panose="020B0604020202020204" pitchFamily="34" charset="0"/>
                  <a:buChar char="•"/>
                </a:pPr>
                <a:r>
                  <a:rPr lang="zh-CN" altLang="en-US" b="1" dirty="0">
                    <a:solidFill>
                      <a:schemeClr val="accent6">
                        <a:lumMod val="50000"/>
                      </a:schemeClr>
                    </a:solidFill>
                    <a:latin typeface="楷体" panose="02010609060101010101" pitchFamily="49" charset="-122"/>
                    <a:ea typeface="楷体" panose="02010609060101010101" pitchFamily="49" charset="-122"/>
                  </a:rPr>
                  <a:t>结论“如果小赵来了，但小李没来，则小王也没来”符号化为</a:t>
                </a:r>
                <a:endParaRPr lang="en-US" altLang="zh-CN" b="1" dirty="0">
                  <a:solidFill>
                    <a:schemeClr val="accent6">
                      <a:lumMod val="50000"/>
                    </a:schemeClr>
                  </a:solidFill>
                  <a:latin typeface="楷体" panose="02010609060101010101" pitchFamily="49" charset="-122"/>
                  <a:ea typeface="楷体" panose="02010609060101010101" pitchFamily="49" charset="-122"/>
                </a:endParaRPr>
              </a:p>
              <a:p>
                <a:pPr>
                  <a:lnSpc>
                    <a:spcPts val="3000"/>
                  </a:lnSpc>
                  <a:spcBef>
                    <a:spcPts val="600"/>
                  </a:spcBef>
                  <a:spcAft>
                    <a:spcPts val="300"/>
                  </a:spcAft>
                </a:pPr>
                <a14:m>
                  <m:oMathPara xmlns:m="http://schemas.openxmlformats.org/officeDocument/2006/math">
                    <m:oMathParaPr>
                      <m:jc m:val="center"/>
                    </m:oMathParaPr>
                    <m:oMath xmlns:m="http://schemas.openxmlformats.org/officeDocument/2006/math">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𝒓</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𝒔</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𝒑</m:t>
                      </m:r>
                    </m:oMath>
                  </m:oMathPara>
                </a14:m>
                <a:endParaRPr lang="en-US" altLang="zh-CN" b="1" i="1" dirty="0">
                  <a:solidFill>
                    <a:schemeClr val="accent2">
                      <a:lumMod val="50000"/>
                    </a:schemeClr>
                  </a:solidFill>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BE0B186A-5E33-441E-BC5B-C2EAACD94214}"/>
                  </a:ext>
                </a:extLst>
              </p:cNvPr>
              <p:cNvSpPr txBox="1">
                <a:spLocks noRot="1" noChangeAspect="1" noMove="1" noResize="1" noEditPoints="1" noAdjustHandles="1" noChangeArrowheads="1" noChangeShapeType="1" noTextEdit="1"/>
              </p:cNvSpPr>
              <p:nvPr/>
            </p:nvSpPr>
            <p:spPr>
              <a:xfrm>
                <a:off x="461322" y="2874093"/>
                <a:ext cx="6730312" cy="3285515"/>
              </a:xfrm>
              <a:prstGeom prst="rect">
                <a:avLst/>
              </a:prstGeom>
              <a:blipFill>
                <a:blip r:embed="rId4"/>
                <a:stretch>
                  <a:fillRect l="-634" t="-1299" r="-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269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第三类普通逻辑问题</a:t>
            </a:r>
          </a:p>
        </p:txBody>
      </p:sp>
      <p:sp>
        <p:nvSpPr>
          <p:cNvPr id="2" name="文本框 1">
            <a:extLst>
              <a:ext uri="{FF2B5EF4-FFF2-40B4-BE49-F238E27FC236}">
                <a16:creationId xmlns:a16="http://schemas.microsoft.com/office/drawing/2014/main" id="{88B2A53E-4513-4A6B-8641-43F6848617B1}"/>
              </a:ext>
            </a:extLst>
          </p:cNvPr>
          <p:cNvSpPr txBox="1"/>
          <p:nvPr/>
        </p:nvSpPr>
        <p:spPr>
          <a:xfrm>
            <a:off x="2727536" y="1905828"/>
            <a:ext cx="6736925" cy="3293209"/>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一公安人员审查一件盗窃案，得到如下事实：</a:t>
            </a:r>
            <a:endParaRPr lang="zh-CN" altLang="en-US" sz="2000" b="1">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张平或王磊盗窃了机房的计算机一台；</a:t>
            </a: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张平盗窃了计算机，则作案时间不可能发生在午夜之前；</a:t>
            </a: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若王磊的证词正确，则午夜时机房里的灯未灭；</a:t>
            </a: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若王磊的证词不正确，则作案时间发生在午夜之前；</a:t>
            </a:r>
          </a:p>
          <a:p>
            <a:pPr marL="285750" indent="-28575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午夜时光机房灯灭了。</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请判断盗窃计算机的是张平还是王磊。</a:t>
            </a:r>
            <a:endParaRPr lang="zh-CN" altLang="en-US" sz="2000" b="1">
              <a:solidFill>
                <a:srgbClr val="00206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82652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普通逻辑问题的符号化分析</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推理理论求解第三类普通逻辑问题</a:t>
            </a:r>
          </a:p>
        </p:txBody>
      </p:sp>
      <p:sp>
        <p:nvSpPr>
          <p:cNvPr id="2" name="文本框 1">
            <a:extLst>
              <a:ext uri="{FF2B5EF4-FFF2-40B4-BE49-F238E27FC236}">
                <a16:creationId xmlns:a16="http://schemas.microsoft.com/office/drawing/2014/main" id="{88B2A53E-4513-4A6B-8641-43F6848617B1}"/>
              </a:ext>
            </a:extLst>
          </p:cNvPr>
          <p:cNvSpPr txBox="1"/>
          <p:nvPr/>
        </p:nvSpPr>
        <p:spPr>
          <a:xfrm>
            <a:off x="328451" y="1152176"/>
            <a:ext cx="6094121" cy="2554545"/>
          </a:xfrm>
          <a:prstGeom prst="rect">
            <a:avLst/>
          </a:prstGeom>
          <a:solidFill>
            <a:schemeClr val="accent5">
              <a:lumMod val="20000"/>
              <a:lumOff val="80000"/>
              <a:alpha val="50000"/>
            </a:schemeClr>
          </a:solidFill>
        </p:spPr>
        <p:txBody>
          <a:bodyPr wrap="square" rtlCol="0">
            <a:spAutoFit/>
          </a:bodyPr>
          <a:lstStyle/>
          <a:p>
            <a:pPr>
              <a:spcBef>
                <a:spcPts val="600"/>
              </a:spcBef>
            </a:pPr>
            <a:r>
              <a:rPr lang="zh-CN" altLang="en-US" sz="2000" b="1">
                <a:solidFill>
                  <a:srgbClr val="002060"/>
                </a:solidFill>
                <a:latin typeface="楷体" panose="02010609060101010101" pitchFamily="49" charset="-122"/>
                <a:ea typeface="楷体" panose="02010609060101010101" pitchFamily="49" charset="-122"/>
              </a:rPr>
              <a:t>一公安人员审查一件盗窃案，得到如下事实：</a:t>
            </a:r>
            <a:endParaRPr lang="zh-CN" altLang="en-US" b="1">
              <a:solidFill>
                <a:srgbClr val="002060"/>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张平或王磊盗窃了机房的计算机一台；</a:t>
            </a: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张平盗窃了计算机，则作案时间不可能发生在午夜之前；</a:t>
            </a: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若王磊的证词正确，则午夜时机房里的灯未灭；</a:t>
            </a: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若王磊的证词不正确，则作案时间发生在午夜之前；</a:t>
            </a:r>
          </a:p>
          <a:p>
            <a:pPr marL="285750" indent="-285750">
              <a:spcBef>
                <a:spcPts val="600"/>
              </a:spcBef>
              <a:buFont typeface="Arial" panose="020B0604020202020204" pitchFamily="34" charset="0"/>
              <a:buChar char="•"/>
            </a:pPr>
            <a:r>
              <a:rPr lang="zh-CN" altLang="en-US" b="1">
                <a:solidFill>
                  <a:schemeClr val="accent6">
                    <a:lumMod val="50000"/>
                  </a:schemeClr>
                </a:solidFill>
                <a:latin typeface="宋体" panose="02010600030101010101" pitchFamily="2" charset="-122"/>
                <a:ea typeface="宋体" panose="02010600030101010101" pitchFamily="2" charset="-122"/>
              </a:rPr>
              <a:t>午夜时光机房灯灭了。</a:t>
            </a:r>
          </a:p>
          <a:p>
            <a:pPr>
              <a:spcBef>
                <a:spcPts val="600"/>
              </a:spcBef>
            </a:pPr>
            <a:r>
              <a:rPr lang="zh-CN" altLang="en-US" sz="2000" b="1">
                <a:solidFill>
                  <a:srgbClr val="002060"/>
                </a:solidFill>
                <a:latin typeface="楷体" panose="02010609060101010101" pitchFamily="49" charset="-122"/>
                <a:ea typeface="楷体" panose="02010609060101010101" pitchFamily="49" charset="-122"/>
              </a:rPr>
              <a:t>请判断盗窃计算机的是张平还是王磊。</a:t>
            </a:r>
            <a:endParaRPr lang="zh-CN" altLang="en-US" b="1">
              <a:solidFill>
                <a:srgbClr val="002060"/>
              </a:solidFill>
              <a:latin typeface="楷体" panose="02010609060101010101" pitchFamily="49" charset="-122"/>
              <a:ea typeface="楷体" panose="02010609060101010101" pitchFamily="49" charset="-122"/>
            </a:endParaRPr>
          </a:p>
        </p:txBody>
      </p:sp>
      <p:grpSp>
        <p:nvGrpSpPr>
          <p:cNvPr id="22" name="组合 21">
            <a:extLst>
              <a:ext uri="{FF2B5EF4-FFF2-40B4-BE49-F238E27FC236}">
                <a16:creationId xmlns:a16="http://schemas.microsoft.com/office/drawing/2014/main" id="{9EEE5134-A58B-4437-95B3-90876D470C72}"/>
              </a:ext>
            </a:extLst>
          </p:cNvPr>
          <p:cNvGrpSpPr/>
          <p:nvPr/>
        </p:nvGrpSpPr>
        <p:grpSpPr>
          <a:xfrm>
            <a:off x="2881101" y="1179815"/>
            <a:ext cx="5291016" cy="2173240"/>
            <a:chOff x="2881101" y="1179815"/>
            <a:chExt cx="5291016" cy="2173240"/>
          </a:xfrm>
        </p:grpSpPr>
        <p:sp>
          <p:nvSpPr>
            <p:cNvPr id="11" name="箭头: 右 10">
              <a:extLst>
                <a:ext uri="{FF2B5EF4-FFF2-40B4-BE49-F238E27FC236}">
                  <a16:creationId xmlns:a16="http://schemas.microsoft.com/office/drawing/2014/main" id="{2C4DA58D-9A8E-430C-811F-0F21FA2A7125}"/>
                </a:ext>
              </a:extLst>
            </p:cNvPr>
            <p:cNvSpPr/>
            <p:nvPr/>
          </p:nvSpPr>
          <p:spPr>
            <a:xfrm>
              <a:off x="4659556" y="1713960"/>
              <a:ext cx="2192948" cy="72358"/>
            </a:xfrm>
            <a:prstGeom prst="rightArrow">
              <a:avLst/>
            </a:prstGeom>
            <a:solidFill>
              <a:schemeClr val="accent1">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DD9F520-6676-4FA5-B016-591D0CE88C51}"/>
                </a:ext>
              </a:extLst>
            </p:cNvPr>
            <p:cNvSpPr/>
            <p:nvPr/>
          </p:nvSpPr>
          <p:spPr>
            <a:xfrm>
              <a:off x="6323896" y="2066078"/>
              <a:ext cx="528608" cy="72359"/>
            </a:xfrm>
            <a:prstGeom prst="rightArrow">
              <a:avLst/>
            </a:prstGeom>
            <a:solidFill>
              <a:schemeClr val="accent1">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A7F3FE6B-EAF2-4C58-B28E-D0FF2D60A413}"/>
                </a:ext>
              </a:extLst>
            </p:cNvPr>
            <p:cNvSpPr/>
            <p:nvPr/>
          </p:nvSpPr>
          <p:spPr>
            <a:xfrm>
              <a:off x="5438357" y="2388066"/>
              <a:ext cx="1414147" cy="82119"/>
            </a:xfrm>
            <a:prstGeom prst="rightArrow">
              <a:avLst/>
            </a:prstGeom>
            <a:solidFill>
              <a:schemeClr val="accent1">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BEB43AF9-197A-4E85-A8B8-ADF239DB9C69}"/>
                </a:ext>
              </a:extLst>
            </p:cNvPr>
            <p:cNvSpPr/>
            <p:nvPr/>
          </p:nvSpPr>
          <p:spPr>
            <a:xfrm>
              <a:off x="5881127" y="2764283"/>
              <a:ext cx="996837" cy="82118"/>
            </a:xfrm>
            <a:prstGeom prst="rightArrow">
              <a:avLst/>
            </a:prstGeom>
            <a:solidFill>
              <a:schemeClr val="accent1">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a:extLst>
                <a:ext uri="{FF2B5EF4-FFF2-40B4-BE49-F238E27FC236}">
                  <a16:creationId xmlns:a16="http://schemas.microsoft.com/office/drawing/2014/main" id="{74868550-5194-44EB-BF3E-A044AE1772ED}"/>
                </a:ext>
              </a:extLst>
            </p:cNvPr>
            <p:cNvSpPr/>
            <p:nvPr/>
          </p:nvSpPr>
          <p:spPr>
            <a:xfrm>
              <a:off x="2881101" y="3100218"/>
              <a:ext cx="3971403" cy="72358"/>
            </a:xfrm>
            <a:prstGeom prst="rightArrow">
              <a:avLst/>
            </a:prstGeom>
            <a:solidFill>
              <a:schemeClr val="accent1">
                <a:alpha val="5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ED6AF1F3-5038-4A8E-B1B0-7B8F08FC0703}"/>
                </a:ext>
              </a:extLst>
            </p:cNvPr>
            <p:cNvGrpSpPr/>
            <p:nvPr/>
          </p:nvGrpSpPr>
          <p:grpSpPr>
            <a:xfrm>
              <a:off x="6588200" y="1179815"/>
              <a:ext cx="1583917" cy="2173240"/>
              <a:chOff x="6759550" y="1255760"/>
              <a:chExt cx="1583917" cy="2173240"/>
            </a:xfrm>
          </p:grpSpPr>
          <p:sp>
            <p:nvSpPr>
              <p:cNvPr id="4" name="文本框 3">
                <a:extLst>
                  <a:ext uri="{FF2B5EF4-FFF2-40B4-BE49-F238E27FC236}">
                    <a16:creationId xmlns:a16="http://schemas.microsoft.com/office/drawing/2014/main" id="{7586E3BA-401C-41E1-9BA9-1F8F62C28AC9}"/>
                  </a:ext>
                </a:extLst>
              </p:cNvPr>
              <p:cNvSpPr txBox="1"/>
              <p:nvPr/>
            </p:nvSpPr>
            <p:spPr>
              <a:xfrm>
                <a:off x="6759550" y="1255760"/>
                <a:ext cx="1583917" cy="400110"/>
              </a:xfrm>
              <a:prstGeom prst="rect">
                <a:avLst/>
              </a:prstGeom>
              <a:noFill/>
            </p:spPr>
            <p:txBody>
              <a:bodyPr wrap="square" rtlCol="0">
                <a:spAutoFit/>
              </a:bodyPr>
              <a:lstStyle/>
              <a:p>
                <a:pPr algn="ctr"/>
                <a:r>
                  <a:rPr lang="zh-CN" altLang="en-US" sz="2000" b="1">
                    <a:solidFill>
                      <a:srgbClr val="C00000"/>
                    </a:solidFill>
                  </a:rPr>
                  <a:t>符号化事实</a:t>
                </a:r>
                <a:endParaRPr lang="en-US" altLang="zh-CN" sz="2000" b="1">
                  <a:solidFill>
                    <a:srgbClr val="C00000"/>
                  </a:solidFill>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5C11E8-9D26-4AD2-865F-885BD66D3ECC}"/>
                      </a:ext>
                    </a:extLst>
                  </p:cNvPr>
                  <p:cNvSpPr txBox="1"/>
                  <p:nvPr/>
                </p:nvSpPr>
                <p:spPr>
                  <a:xfrm>
                    <a:off x="7022689" y="1686490"/>
                    <a:ext cx="842038"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𝒒</m:t>
                          </m:r>
                        </m:oMath>
                      </m:oMathPara>
                    </a14:m>
                    <a:endParaRPr lang="en-US" altLang="zh-CN"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255C11E8-9D26-4AD2-865F-885BD66D3ECC}"/>
                      </a:ext>
                    </a:extLst>
                  </p:cNvPr>
                  <p:cNvSpPr txBox="1">
                    <a:spLocks noRot="1" noChangeAspect="1" noMove="1" noResize="1" noEditPoints="1" noAdjustHandles="1" noChangeArrowheads="1" noChangeShapeType="1" noTextEdit="1"/>
                  </p:cNvSpPr>
                  <p:nvPr/>
                </p:nvSpPr>
                <p:spPr>
                  <a:xfrm>
                    <a:off x="7022689" y="1686490"/>
                    <a:ext cx="842038" cy="276999"/>
                  </a:xfrm>
                  <a:prstGeom prst="rect">
                    <a:avLst/>
                  </a:prstGeom>
                  <a:blipFill>
                    <a:blip r:embed="rId3"/>
                    <a:stretch>
                      <a:fillRect b="-239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DE0211-0F89-423F-943E-2A86CD640B94}"/>
                      </a:ext>
                    </a:extLst>
                  </p:cNvPr>
                  <p:cNvSpPr txBox="1"/>
                  <p:nvPr/>
                </p:nvSpPr>
                <p:spPr>
                  <a:xfrm>
                    <a:off x="7022689" y="2034679"/>
                    <a:ext cx="1073766"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𝒑</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𝒓</m:t>
                          </m:r>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13" name="文本框 12">
                    <a:extLst>
                      <a:ext uri="{FF2B5EF4-FFF2-40B4-BE49-F238E27FC236}">
                        <a16:creationId xmlns:a16="http://schemas.microsoft.com/office/drawing/2014/main" id="{19DE0211-0F89-423F-943E-2A86CD640B94}"/>
                      </a:ext>
                    </a:extLst>
                  </p:cNvPr>
                  <p:cNvSpPr txBox="1">
                    <a:spLocks noRot="1" noChangeAspect="1" noMove="1" noResize="1" noEditPoints="1" noAdjustHandles="1" noChangeArrowheads="1" noChangeShapeType="1" noTextEdit="1"/>
                  </p:cNvSpPr>
                  <p:nvPr/>
                </p:nvSpPr>
                <p:spPr>
                  <a:xfrm>
                    <a:off x="7022689" y="2034679"/>
                    <a:ext cx="1073766" cy="276999"/>
                  </a:xfrm>
                  <a:prstGeom prst="rect">
                    <a:avLst/>
                  </a:prstGeom>
                  <a:blipFill>
                    <a:blip r:embed="rId4"/>
                    <a:stretch>
                      <a:fillRect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8149A9A-3CE7-417C-8564-61AA59755732}"/>
                      </a:ext>
                    </a:extLst>
                  </p:cNvPr>
                  <p:cNvSpPr txBox="1"/>
                  <p:nvPr/>
                </p:nvSpPr>
                <p:spPr>
                  <a:xfrm>
                    <a:off x="7022689" y="2366893"/>
                    <a:ext cx="1073766"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𝒕</m:t>
                          </m:r>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28149A9A-3CE7-417C-8564-61AA59755732}"/>
                      </a:ext>
                    </a:extLst>
                  </p:cNvPr>
                  <p:cNvSpPr txBox="1">
                    <a:spLocks noRot="1" noChangeAspect="1" noMove="1" noResize="1" noEditPoints="1" noAdjustHandles="1" noChangeArrowheads="1" noChangeShapeType="1" noTextEdit="1"/>
                  </p:cNvSpPr>
                  <p:nvPr/>
                </p:nvSpPr>
                <p:spPr>
                  <a:xfrm>
                    <a:off x="7022689" y="2366893"/>
                    <a:ext cx="1073766" cy="276999"/>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35113746-FC34-4721-B5AA-8DB6541B1CE8}"/>
                      </a:ext>
                    </a:extLst>
                  </p:cNvPr>
                  <p:cNvSpPr txBox="1"/>
                  <p:nvPr/>
                </p:nvSpPr>
                <p:spPr>
                  <a:xfrm>
                    <a:off x="7014626" y="2726580"/>
                    <a:ext cx="1073766"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35113746-FC34-4721-B5AA-8DB6541B1CE8}"/>
                      </a:ext>
                    </a:extLst>
                  </p:cNvPr>
                  <p:cNvSpPr txBox="1">
                    <a:spLocks noRot="1" noChangeAspect="1" noMove="1" noResize="1" noEditPoints="1" noAdjustHandles="1" noChangeArrowheads="1" noChangeShapeType="1" noTextEdit="1"/>
                  </p:cNvSpPr>
                  <p:nvPr/>
                </p:nvSpPr>
                <p:spPr>
                  <a:xfrm>
                    <a:off x="7014626" y="2726580"/>
                    <a:ext cx="1073766" cy="276999"/>
                  </a:xfrm>
                  <a:prstGeom prst="rect">
                    <a:avLst/>
                  </a:prstGeom>
                  <a:blipFill>
                    <a:blip r:embed="rId6"/>
                    <a:stretch>
                      <a:fillRect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3BB5CEFB-4066-49D2-A969-16B3AE0374A3}"/>
                      </a:ext>
                    </a:extLst>
                  </p:cNvPr>
                  <p:cNvSpPr txBox="1"/>
                  <p:nvPr/>
                </p:nvSpPr>
                <p:spPr>
                  <a:xfrm>
                    <a:off x="7014626" y="3081928"/>
                    <a:ext cx="1073766" cy="276999"/>
                  </a:xfrm>
                  <a:prstGeom prst="rect">
                    <a:avLst/>
                  </a:prstGeom>
                  <a:solidFill>
                    <a:schemeClr val="accent2">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𝒔</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oMath>
                      </m:oMathPara>
                    </a14:m>
                    <a:endParaRPr lang="en-US" altLang="zh-CN" b="1" i="1">
                      <a:solidFill>
                        <a:schemeClr val="accent2">
                          <a:lumMod val="50000"/>
                        </a:schemeClr>
                      </a:solidFill>
                      <a:latin typeface="Cambria Math" panose="02040503050406030204" pitchFamily="18" charset="0"/>
                    </a:endParaRPr>
                  </a:p>
                </p:txBody>
              </p:sp>
            </mc:Choice>
            <mc:Fallback xmlns="">
              <p:sp>
                <p:nvSpPr>
                  <p:cNvPr id="20" name="文本框 19">
                    <a:extLst>
                      <a:ext uri="{FF2B5EF4-FFF2-40B4-BE49-F238E27FC236}">
                        <a16:creationId xmlns:a16="http://schemas.microsoft.com/office/drawing/2014/main" id="{3BB5CEFB-4066-49D2-A969-16B3AE0374A3}"/>
                      </a:ext>
                    </a:extLst>
                  </p:cNvPr>
                  <p:cNvSpPr txBox="1">
                    <a:spLocks noRot="1" noChangeAspect="1" noMove="1" noResize="1" noEditPoints="1" noAdjustHandles="1" noChangeArrowheads="1" noChangeShapeType="1" noTextEdit="1"/>
                  </p:cNvSpPr>
                  <p:nvPr/>
                </p:nvSpPr>
                <p:spPr>
                  <a:xfrm>
                    <a:off x="7014626" y="3081928"/>
                    <a:ext cx="1073766" cy="276999"/>
                  </a:xfrm>
                  <a:prstGeom prst="rect">
                    <a:avLst/>
                  </a:prstGeom>
                  <a:blipFill>
                    <a:blip r:embed="rId7"/>
                    <a:stretch>
                      <a:fillRect/>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5B66ECD5-D42B-448A-9D5E-FE5050DB82A8}"/>
                  </a:ext>
                </a:extLst>
              </p:cNvPr>
              <p:cNvSpPr/>
              <p:nvPr/>
            </p:nvSpPr>
            <p:spPr>
              <a:xfrm>
                <a:off x="6832702" y="1310748"/>
                <a:ext cx="1437612" cy="2118252"/>
              </a:xfrm>
              <a:prstGeom prst="roundRect">
                <a:avLst>
                  <a:gd name="adj" fmla="val 1085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3" name="组合 32">
            <a:extLst>
              <a:ext uri="{FF2B5EF4-FFF2-40B4-BE49-F238E27FC236}">
                <a16:creationId xmlns:a16="http://schemas.microsoft.com/office/drawing/2014/main" id="{0F0C7120-23AF-4CF8-84DB-C15179501966}"/>
              </a:ext>
            </a:extLst>
          </p:cNvPr>
          <p:cNvGrpSpPr/>
          <p:nvPr/>
        </p:nvGrpSpPr>
        <p:grpSpPr>
          <a:xfrm>
            <a:off x="4320997" y="3375323"/>
            <a:ext cx="3745626" cy="2789534"/>
            <a:chOff x="4320997" y="3375323"/>
            <a:chExt cx="3745626" cy="2789534"/>
          </a:xfrm>
        </p:grpSpPr>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970739B3-895C-4A5D-8475-E428A5EE86AF}"/>
                    </a:ext>
                  </a:extLst>
                </p:cNvPr>
                <p:cNvSpPr/>
                <p:nvPr/>
              </p:nvSpPr>
              <p:spPr>
                <a:xfrm>
                  <a:off x="4320997" y="3918088"/>
                  <a:ext cx="3745626" cy="2246769"/>
                </a:xfrm>
                <a:prstGeom prst="rect">
                  <a:avLst/>
                </a:prstGeom>
                <a:solidFill>
                  <a:schemeClr val="accent6">
                    <a:lumMod val="20000"/>
                    <a:lumOff val="80000"/>
                    <a:alpha val="50000"/>
                  </a:schemeClr>
                </a:solidFill>
                <a:ln w="12700">
                  <a:solidFill>
                    <a:schemeClr val="accent1"/>
                  </a:solidFill>
                  <a:prstDash val="sysDash"/>
                </a:ln>
              </p:spPr>
              <p:txBody>
                <a:bodyPr wrap="square">
                  <a:spAutoFit/>
                </a:bodyPr>
                <a:lstStyle/>
                <a:p>
                  <a:pPr algn="ctr">
                    <a:spcBef>
                      <a:spcPts val="600"/>
                    </a:spcBef>
                    <a:spcAft>
                      <a:spcPts val="600"/>
                    </a:spcAft>
                  </a:pPr>
                  <a:r>
                    <a:rPr lang="zh-CN" altLang="en-US" sz="2000" b="1" dirty="0">
                      <a:solidFill>
                        <a:srgbClr val="C00000"/>
                      </a:solidFill>
                    </a:rPr>
                    <a:t>提取原子命题</a:t>
                  </a:r>
                  <a:endParaRPr lang="en-US" altLang="zh-CN" sz="2000" b="1" dirty="0">
                    <a:solidFill>
                      <a:srgbClr val="C00000"/>
                    </a:solidFill>
                  </a:endParaRPr>
                </a:p>
                <a:p>
                  <a:pPr>
                    <a:spcBef>
                      <a:spcPts val="600"/>
                    </a:spcBef>
                  </a:pPr>
                  <a14:m>
                    <m:oMath xmlns:m="http://schemas.openxmlformats.org/officeDocument/2006/math">
                      <m:r>
                        <a:rPr lang="en-US" altLang="zh-CN" b="1" i="1" smtClean="0">
                          <a:latin typeface="Cambria Math" panose="02040503050406030204" pitchFamily="18" charset="0"/>
                          <a:ea typeface="楷体" panose="02010609060101010101" pitchFamily="49" charset="-122"/>
                        </a:rPr>
                        <m:t>𝒑</m:t>
                      </m:r>
                    </m:oMath>
                  </a14:m>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张平盗窃了机房的计算机一台</a:t>
                  </a:r>
                  <a:endParaRPr lang="en-US" altLang="zh-CN" b="1" dirty="0">
                    <a:latin typeface="楷体" panose="02010609060101010101" pitchFamily="49" charset="-122"/>
                    <a:ea typeface="楷体" panose="02010609060101010101" pitchFamily="49" charset="-122"/>
                  </a:endParaRPr>
                </a:p>
                <a:p>
                  <a:pPr>
                    <a:spcBef>
                      <a:spcPts val="600"/>
                    </a:spcBef>
                  </a:pPr>
                  <a14:m>
                    <m:oMath xmlns:m="http://schemas.openxmlformats.org/officeDocument/2006/math">
                      <m:r>
                        <a:rPr lang="en-US" altLang="zh-CN" b="1" i="1" smtClean="0">
                          <a:latin typeface="Cambria Math" panose="02040503050406030204" pitchFamily="18" charset="0"/>
                          <a:ea typeface="楷体" panose="02010609060101010101" pitchFamily="49" charset="-122"/>
                        </a:rPr>
                        <m:t>𝒒</m:t>
                      </m:r>
                    </m:oMath>
                  </a14:m>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王磊盗窃了机房的计算机一台</a:t>
                  </a:r>
                </a:p>
                <a:p>
                  <a:pPr>
                    <a:spcBef>
                      <a:spcPts val="600"/>
                    </a:spcBef>
                  </a:pPr>
                  <a14:m>
                    <m:oMath xmlns:m="http://schemas.openxmlformats.org/officeDocument/2006/math">
                      <m:r>
                        <a:rPr lang="en-US" altLang="zh-CN" b="1" i="1" smtClean="0">
                          <a:latin typeface="Cambria Math" panose="02040503050406030204" pitchFamily="18" charset="0"/>
                          <a:ea typeface="楷体" panose="02010609060101010101" pitchFamily="49" charset="-122"/>
                        </a:rPr>
                        <m:t>𝒓</m:t>
                      </m:r>
                    </m:oMath>
                  </a14:m>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盗窃作案时间发生在午夜之前</a:t>
                  </a:r>
                  <a:endParaRPr lang="en-US" altLang="zh-CN" b="1" dirty="0">
                    <a:latin typeface="楷体" panose="02010609060101010101" pitchFamily="49" charset="-122"/>
                    <a:ea typeface="楷体" panose="02010609060101010101" pitchFamily="49" charset="-122"/>
                  </a:endParaRPr>
                </a:p>
                <a:p>
                  <a:pPr>
                    <a:spcBef>
                      <a:spcPts val="600"/>
                    </a:spcBef>
                  </a:pPr>
                  <a14:m>
                    <m:oMath xmlns:m="http://schemas.openxmlformats.org/officeDocument/2006/math">
                      <m:r>
                        <a:rPr lang="en-US" altLang="zh-CN" b="1" i="1" smtClean="0">
                          <a:latin typeface="Cambria Math" panose="02040503050406030204" pitchFamily="18" charset="0"/>
                          <a:ea typeface="楷体" panose="02010609060101010101" pitchFamily="49" charset="-122"/>
                        </a:rPr>
                        <m:t>𝒔</m:t>
                      </m:r>
                    </m:oMath>
                  </a14:m>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王磊的证词正确</a:t>
                  </a:r>
                </a:p>
                <a:p>
                  <a:pPr>
                    <a:spcBef>
                      <a:spcPts val="600"/>
                    </a:spcBef>
                  </a:pPr>
                  <a14:m>
                    <m:oMath xmlns:m="http://schemas.openxmlformats.org/officeDocument/2006/math">
                      <m:r>
                        <a:rPr lang="en-US" altLang="zh-CN" b="1" i="1" smtClean="0">
                          <a:latin typeface="Cambria Math" panose="02040503050406030204" pitchFamily="18" charset="0"/>
                          <a:ea typeface="楷体" panose="02010609060101010101" pitchFamily="49" charset="-122"/>
                        </a:rPr>
                        <m:t>𝒕</m:t>
                      </m:r>
                    </m:oMath>
                  </a14:m>
                  <a:r>
                    <a:rPr lang="en-US" altLang="zh-CN" b="1" dirty="0">
                      <a:latin typeface="楷体" panose="02010609060101010101" pitchFamily="49" charset="-122"/>
                      <a:ea typeface="楷体" panose="02010609060101010101" pitchFamily="49" charset="-122"/>
                    </a:rPr>
                    <a:t>: </a:t>
                  </a:r>
                  <a:r>
                    <a:rPr lang="zh-CN" altLang="en-US" b="1" dirty="0">
                      <a:latin typeface="楷体" panose="02010609060101010101" pitchFamily="49" charset="-122"/>
                      <a:ea typeface="楷体" panose="02010609060101010101" pitchFamily="49" charset="-122"/>
                    </a:rPr>
                    <a:t>午夜时机房的灯灭了</a:t>
                  </a:r>
                </a:p>
              </p:txBody>
            </p:sp>
          </mc:Choice>
          <mc:Fallback>
            <p:sp>
              <p:nvSpPr>
                <p:cNvPr id="3" name="矩形 2">
                  <a:extLst>
                    <a:ext uri="{FF2B5EF4-FFF2-40B4-BE49-F238E27FC236}">
                      <a16:creationId xmlns:a16="http://schemas.microsoft.com/office/drawing/2014/main" id="{970739B3-895C-4A5D-8475-E428A5EE86AF}"/>
                    </a:ext>
                  </a:extLst>
                </p:cNvPr>
                <p:cNvSpPr>
                  <a:spLocks noRot="1" noChangeAspect="1" noMove="1" noResize="1" noEditPoints="1" noAdjustHandles="1" noChangeArrowheads="1" noChangeShapeType="1" noTextEdit="1"/>
                </p:cNvSpPr>
                <p:nvPr/>
              </p:nvSpPr>
              <p:spPr>
                <a:xfrm>
                  <a:off x="4320997" y="3918088"/>
                  <a:ext cx="3745626" cy="2246769"/>
                </a:xfrm>
                <a:prstGeom prst="rect">
                  <a:avLst/>
                </a:prstGeom>
                <a:blipFill>
                  <a:blip r:embed="rId8"/>
                  <a:stretch>
                    <a:fillRect t="-1351" b="-2703"/>
                  </a:stretch>
                </a:blipFill>
                <a:ln w="12700">
                  <a:solidFill>
                    <a:schemeClr val="accent1"/>
                  </a:solidFill>
                  <a:prstDash val="sysDash"/>
                </a:ln>
              </p:spPr>
              <p:txBody>
                <a:bodyPr/>
                <a:lstStyle/>
                <a:p>
                  <a:r>
                    <a:rPr lang="zh-CN" altLang="en-US">
                      <a:noFill/>
                    </a:rPr>
                    <a:t> </a:t>
                  </a:r>
                </a:p>
              </p:txBody>
            </p:sp>
          </mc:Fallback>
        </mc:AlternateContent>
        <p:sp>
          <p:nvSpPr>
            <p:cNvPr id="24" name="箭头: 上 23">
              <a:extLst>
                <a:ext uri="{FF2B5EF4-FFF2-40B4-BE49-F238E27FC236}">
                  <a16:creationId xmlns:a16="http://schemas.microsoft.com/office/drawing/2014/main" id="{1A61C311-E745-405B-A350-93E45D1EA647}"/>
                </a:ext>
              </a:extLst>
            </p:cNvPr>
            <p:cNvSpPr/>
            <p:nvPr/>
          </p:nvSpPr>
          <p:spPr>
            <a:xfrm>
              <a:off x="7330727" y="3375323"/>
              <a:ext cx="98861" cy="53116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22930355-22FD-4FC0-A621-4838AA285B82}"/>
              </a:ext>
            </a:extLst>
          </p:cNvPr>
          <p:cNvGrpSpPr/>
          <p:nvPr/>
        </p:nvGrpSpPr>
        <p:grpSpPr>
          <a:xfrm>
            <a:off x="8122156" y="1180773"/>
            <a:ext cx="3750585" cy="615553"/>
            <a:chOff x="8122156" y="1180773"/>
            <a:chExt cx="3750585" cy="615553"/>
          </a:xfrm>
        </p:grpSpPr>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5DE1179-F916-468E-92C4-F170E4B47625}"/>
                    </a:ext>
                  </a:extLst>
                </p:cNvPr>
                <p:cNvSpPr txBox="1"/>
                <p:nvPr/>
              </p:nvSpPr>
              <p:spPr>
                <a:xfrm>
                  <a:off x="8405915" y="1180773"/>
                  <a:ext cx="3466826" cy="615553"/>
                </a:xfrm>
                <a:prstGeom prst="rect">
                  <a:avLst/>
                </a:prstGeom>
                <a:solidFill>
                  <a:schemeClr val="accent4">
                    <a:lumMod val="20000"/>
                    <a:lumOff val="80000"/>
                    <a:alpha val="50000"/>
                  </a:schemeClr>
                </a:solidFill>
              </p:spPr>
              <p:txBody>
                <a:bodyPr wrap="square" rtlCol="0">
                  <a:spAutoFit/>
                </a:bodyPr>
                <a:lstStyle/>
                <a:p>
                  <a:pPr algn="ctr"/>
                  <a:r>
                    <a:rPr lang="zh-CN" altLang="en-US" b="1">
                      <a:solidFill>
                        <a:srgbClr val="C00000"/>
                      </a:solidFill>
                    </a:rPr>
                    <a:t>验证下面推理的有效性</a:t>
                  </a:r>
                  <a:r>
                    <a:rPr lang="zh-CN" altLang="en-US"/>
                    <a:t>：</a:t>
                  </a:r>
                  <a:endParaRPr lang="en-US" altLang="zh-CN"/>
                </a:p>
                <a:p>
                  <a:pPr/>
                  <a14:m>
                    <m:oMathPara xmlns:m="http://schemas.openxmlformats.org/officeDocument/2006/math">
                      <m:oMathParaPr>
                        <m:jc m:val="center"/>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𝒔</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𝒕</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𝒒</m:t>
                        </m:r>
                      </m:oMath>
                    </m:oMathPara>
                  </a14:m>
                  <a:endParaRPr lang="zh-CN" altLang="en-US" b="1">
                    <a:solidFill>
                      <a:schemeClr val="accent2">
                        <a:lumMod val="50000"/>
                      </a:schemeClr>
                    </a:solidFill>
                  </a:endParaRPr>
                </a:p>
              </p:txBody>
            </p:sp>
          </mc:Choice>
          <mc:Fallback>
            <p:sp>
              <p:nvSpPr>
                <p:cNvPr id="26" name="文本框 25">
                  <a:extLst>
                    <a:ext uri="{FF2B5EF4-FFF2-40B4-BE49-F238E27FC236}">
                      <a16:creationId xmlns:a16="http://schemas.microsoft.com/office/drawing/2014/main" id="{C5DE1179-F916-468E-92C4-F170E4B47625}"/>
                    </a:ext>
                  </a:extLst>
                </p:cNvPr>
                <p:cNvSpPr txBox="1">
                  <a:spLocks noRot="1" noChangeAspect="1" noMove="1" noResize="1" noEditPoints="1" noAdjustHandles="1" noChangeArrowheads="1" noChangeShapeType="1" noTextEdit="1"/>
                </p:cNvSpPr>
                <p:nvPr/>
              </p:nvSpPr>
              <p:spPr>
                <a:xfrm>
                  <a:off x="8405915" y="1180773"/>
                  <a:ext cx="3466826" cy="615553"/>
                </a:xfrm>
                <a:prstGeom prst="rect">
                  <a:avLst/>
                </a:prstGeom>
                <a:blipFill>
                  <a:blip r:embed="rId9"/>
                  <a:stretch>
                    <a:fillRect t="-5941" b="-990"/>
                  </a:stretch>
                </a:blipFill>
              </p:spPr>
              <p:txBody>
                <a:bodyPr/>
                <a:lstStyle/>
                <a:p>
                  <a:r>
                    <a:rPr lang="zh-CN" altLang="en-US">
                      <a:noFill/>
                    </a:rPr>
                    <a:t> </a:t>
                  </a:r>
                </a:p>
              </p:txBody>
            </p:sp>
          </mc:Fallback>
        </mc:AlternateContent>
        <p:sp>
          <p:nvSpPr>
            <p:cNvPr id="27" name="箭头: 右 26">
              <a:extLst>
                <a:ext uri="{FF2B5EF4-FFF2-40B4-BE49-F238E27FC236}">
                  <a16:creationId xmlns:a16="http://schemas.microsoft.com/office/drawing/2014/main" id="{46DF1998-0FAB-4975-9212-10AF5E103100}"/>
                </a:ext>
              </a:extLst>
            </p:cNvPr>
            <p:cNvSpPr/>
            <p:nvPr/>
          </p:nvSpPr>
          <p:spPr>
            <a:xfrm>
              <a:off x="8122156" y="1425192"/>
              <a:ext cx="306951" cy="126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 name="组合 33">
            <a:extLst>
              <a:ext uri="{FF2B5EF4-FFF2-40B4-BE49-F238E27FC236}">
                <a16:creationId xmlns:a16="http://schemas.microsoft.com/office/drawing/2014/main" id="{62A39656-4427-44D6-BDA9-32D8C36BA7CD}"/>
              </a:ext>
            </a:extLst>
          </p:cNvPr>
          <p:cNvGrpSpPr/>
          <p:nvPr/>
        </p:nvGrpSpPr>
        <p:grpSpPr>
          <a:xfrm>
            <a:off x="8180323" y="1808628"/>
            <a:ext cx="3700625" cy="3809796"/>
            <a:chOff x="8180323" y="1808628"/>
            <a:chExt cx="3700625" cy="3809796"/>
          </a:xfrm>
        </p:grpSpPr>
        <p:pic>
          <p:nvPicPr>
            <p:cNvPr id="23" name="图片 22">
              <a:extLst>
                <a:ext uri="{FF2B5EF4-FFF2-40B4-BE49-F238E27FC236}">
                  <a16:creationId xmlns:a16="http://schemas.microsoft.com/office/drawing/2014/main" id="{ADD53467-C462-4238-9FC7-FFC3725614CD}"/>
                </a:ext>
              </a:extLst>
            </p:cNvPr>
            <p:cNvPicPr>
              <a:picLocks noChangeAspect="1"/>
            </p:cNvPicPr>
            <p:nvPr/>
          </p:nvPicPr>
          <p:blipFill>
            <a:blip r:embed="rId10"/>
            <a:stretch>
              <a:fillRect/>
            </a:stretch>
          </p:blipFill>
          <p:spPr>
            <a:xfrm>
              <a:off x="8180323" y="1987420"/>
              <a:ext cx="3700625" cy="3631004"/>
            </a:xfrm>
            <a:prstGeom prst="rect">
              <a:avLst/>
            </a:prstGeom>
          </p:spPr>
        </p:pic>
        <p:sp>
          <p:nvSpPr>
            <p:cNvPr id="29" name="箭头: 下 28">
              <a:extLst>
                <a:ext uri="{FF2B5EF4-FFF2-40B4-BE49-F238E27FC236}">
                  <a16:creationId xmlns:a16="http://schemas.microsoft.com/office/drawing/2014/main" id="{8201E4FE-1F7C-43AE-B9D6-4A69DD50DDA3}"/>
                </a:ext>
              </a:extLst>
            </p:cNvPr>
            <p:cNvSpPr/>
            <p:nvPr/>
          </p:nvSpPr>
          <p:spPr>
            <a:xfrm>
              <a:off x="9994662" y="1808628"/>
              <a:ext cx="82023" cy="171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矩形 29">
            <a:extLst>
              <a:ext uri="{FF2B5EF4-FFF2-40B4-BE49-F238E27FC236}">
                <a16:creationId xmlns:a16="http://schemas.microsoft.com/office/drawing/2014/main" id="{F412A098-8CE5-4CA7-946A-0CBB38729261}"/>
              </a:ext>
            </a:extLst>
          </p:cNvPr>
          <p:cNvSpPr/>
          <p:nvPr/>
        </p:nvSpPr>
        <p:spPr>
          <a:xfrm>
            <a:off x="843947" y="4049309"/>
            <a:ext cx="2920817" cy="1984326"/>
          </a:xfrm>
          <a:prstGeom prst="rect">
            <a:avLst/>
          </a:prstGeom>
          <a:solidFill>
            <a:schemeClr val="accent4">
              <a:lumMod val="20000"/>
              <a:lumOff val="80000"/>
            </a:schemeClr>
          </a:solidFill>
        </p:spPr>
        <p:txBody>
          <a:bodyPr wrap="square">
            <a:spAutoFit/>
          </a:bodyPr>
          <a:lstStyle/>
          <a:p>
            <a:pPr algn="ctr">
              <a:lnSpc>
                <a:spcPts val="2600"/>
              </a:lnSpc>
              <a:spcAft>
                <a:spcPts val="600"/>
              </a:spcAft>
            </a:pPr>
            <a:r>
              <a:rPr lang="zh-CN" altLang="en-US" sz="2000" b="1">
                <a:solidFill>
                  <a:srgbClr val="C00000"/>
                </a:solidFill>
                <a:latin typeface="楷体" panose="02010609060101010101" pitchFamily="49" charset="-122"/>
                <a:ea typeface="楷体" panose="02010609060101010101" pitchFamily="49" charset="-122"/>
              </a:rPr>
              <a:t>解题思路</a:t>
            </a:r>
            <a:endParaRPr lang="en-US" altLang="zh-CN" sz="2000" b="1">
              <a:solidFill>
                <a:srgbClr val="C00000"/>
              </a:solidFill>
              <a:latin typeface="楷体" panose="02010609060101010101" pitchFamily="49" charset="-122"/>
              <a:ea typeface="楷体" panose="02010609060101010101" pitchFamily="49" charset="-122"/>
            </a:endParaRPr>
          </a:p>
          <a:p>
            <a:pPr>
              <a:lnSpc>
                <a:spcPts val="3000"/>
              </a:lnSpc>
              <a:spcAft>
                <a:spcPts val="600"/>
              </a:spcAft>
            </a:pPr>
            <a:r>
              <a:rPr lang="zh-CN" altLang="en-US" b="1">
                <a:solidFill>
                  <a:srgbClr val="002060"/>
                </a:solidFill>
                <a:latin typeface="黑体" panose="02010609060101010101" pitchFamily="49" charset="-122"/>
                <a:ea typeface="黑体" panose="02010609060101010101" pitchFamily="49" charset="-122"/>
              </a:rPr>
              <a:t>先对事实进行符号化，然后分析可推出怎样的结论，最后构造论证验证从这些事实推出该结论的合理性</a:t>
            </a:r>
          </a:p>
        </p:txBody>
      </p:sp>
      <p:grpSp>
        <p:nvGrpSpPr>
          <p:cNvPr id="35" name="组合 34">
            <a:extLst>
              <a:ext uri="{FF2B5EF4-FFF2-40B4-BE49-F238E27FC236}">
                <a16:creationId xmlns:a16="http://schemas.microsoft.com/office/drawing/2014/main" id="{17F3D93B-6E1E-43B1-B5E1-F53E7D7EA8EC}"/>
              </a:ext>
            </a:extLst>
          </p:cNvPr>
          <p:cNvGrpSpPr/>
          <p:nvPr/>
        </p:nvGrpSpPr>
        <p:grpSpPr>
          <a:xfrm>
            <a:off x="8172117" y="5626160"/>
            <a:ext cx="3695281" cy="560426"/>
            <a:chOff x="8172117" y="5626160"/>
            <a:chExt cx="3695281" cy="560426"/>
          </a:xfrm>
        </p:grpSpPr>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C513D3C9-DD97-49E6-81D4-2F2CD0E5975D}"/>
                    </a:ext>
                  </a:extLst>
                </p:cNvPr>
                <p:cNvSpPr txBox="1"/>
                <p:nvPr/>
              </p:nvSpPr>
              <p:spPr>
                <a:xfrm>
                  <a:off x="8172117" y="5817254"/>
                  <a:ext cx="3695281" cy="369332"/>
                </a:xfrm>
                <a:prstGeom prst="rect">
                  <a:avLst/>
                </a:prstGeom>
                <a:solidFill>
                  <a:schemeClr val="accent2">
                    <a:lumMod val="20000"/>
                    <a:lumOff val="80000"/>
                  </a:schemeClr>
                </a:solidFill>
              </p:spPr>
              <p:txBody>
                <a:bodyPr wrap="square" lIns="36000" rIns="36000" rtlCol="0">
                  <a:spAutoFit/>
                </a:bodyPr>
                <a:lstStyle/>
                <a:p>
                  <a:r>
                    <a:rPr lang="zh-CN" altLang="en-US" b="1">
                      <a:solidFill>
                        <a:schemeClr val="accent6">
                          <a:lumMod val="50000"/>
                        </a:schemeClr>
                      </a:solidFill>
                    </a:rPr>
                    <a:t>最终可得到结论</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𝒒</m:t>
                      </m:r>
                    </m:oMath>
                  </a14:m>
                  <a:r>
                    <a:rPr lang="zh-CN" altLang="en-US" b="1">
                      <a:solidFill>
                        <a:schemeClr val="accent6">
                          <a:lumMod val="50000"/>
                        </a:schemeClr>
                      </a:solidFill>
                    </a:rPr>
                    <a:t>，即犯罪人是王磊</a:t>
                  </a:r>
                </a:p>
              </p:txBody>
            </p:sp>
          </mc:Choice>
          <mc:Fallback>
            <p:sp>
              <p:nvSpPr>
                <p:cNvPr id="31" name="文本框 30">
                  <a:extLst>
                    <a:ext uri="{FF2B5EF4-FFF2-40B4-BE49-F238E27FC236}">
                      <a16:creationId xmlns:a16="http://schemas.microsoft.com/office/drawing/2014/main" id="{C513D3C9-DD97-49E6-81D4-2F2CD0E5975D}"/>
                    </a:ext>
                  </a:extLst>
                </p:cNvPr>
                <p:cNvSpPr txBox="1">
                  <a:spLocks noRot="1" noChangeAspect="1" noMove="1" noResize="1" noEditPoints="1" noAdjustHandles="1" noChangeArrowheads="1" noChangeShapeType="1" noTextEdit="1"/>
                </p:cNvSpPr>
                <p:nvPr/>
              </p:nvSpPr>
              <p:spPr>
                <a:xfrm>
                  <a:off x="8172117" y="5817254"/>
                  <a:ext cx="3695281" cy="369332"/>
                </a:xfrm>
                <a:prstGeom prst="rect">
                  <a:avLst/>
                </a:prstGeom>
                <a:blipFill>
                  <a:blip r:embed="rId11"/>
                  <a:stretch>
                    <a:fillRect l="-2970" t="-8197" r="-1815" b="-24590"/>
                  </a:stretch>
                </a:blipFill>
              </p:spPr>
              <p:txBody>
                <a:bodyPr/>
                <a:lstStyle/>
                <a:p>
                  <a:r>
                    <a:rPr lang="zh-CN" altLang="en-US">
                      <a:noFill/>
                    </a:rPr>
                    <a:t> </a:t>
                  </a:r>
                </a:p>
              </p:txBody>
            </p:sp>
          </mc:Fallback>
        </mc:AlternateContent>
        <p:sp>
          <p:nvSpPr>
            <p:cNvPr id="32" name="箭头: 下 31">
              <a:extLst>
                <a:ext uri="{FF2B5EF4-FFF2-40B4-BE49-F238E27FC236}">
                  <a16:creationId xmlns:a16="http://schemas.microsoft.com/office/drawing/2014/main" id="{FE5EA802-C0C7-452B-BAED-134DA057B825}"/>
                </a:ext>
              </a:extLst>
            </p:cNvPr>
            <p:cNvSpPr/>
            <p:nvPr/>
          </p:nvSpPr>
          <p:spPr>
            <a:xfrm>
              <a:off x="9994663" y="5626160"/>
              <a:ext cx="82022" cy="1833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6792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fade">
                                      <p:cBhvr>
                                        <p:cTn id="3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696679" y="1274065"/>
            <a:ext cx="8798638" cy="1508105"/>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自然语言命题的符号化是将自然语言命题抽象为逻辑公式</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从而简化命题的表达，并只关注与逻辑相关的内容</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逻辑公式不是对自然语言命题的精确表达，它们之间存在差别</a:t>
            </a:r>
          </a:p>
        </p:txBody>
      </p:sp>
      <p:sp>
        <p:nvSpPr>
          <p:cNvPr id="3" name="文本框 2">
            <a:extLst>
              <a:ext uri="{FF2B5EF4-FFF2-40B4-BE49-F238E27FC236}">
                <a16:creationId xmlns:a16="http://schemas.microsoft.com/office/drawing/2014/main" id="{CB454D62-D95A-49D5-9CE8-5DF2CFBD3372}"/>
              </a:ext>
            </a:extLst>
          </p:cNvPr>
          <p:cNvSpPr txBox="1"/>
          <p:nvPr/>
        </p:nvSpPr>
        <p:spPr>
          <a:xfrm>
            <a:off x="1045413" y="3160017"/>
            <a:ext cx="10101163" cy="984885"/>
          </a:xfrm>
          <a:prstGeom prst="rect">
            <a:avLst/>
          </a:prstGeom>
          <a:solidFill>
            <a:schemeClr val="accent5">
              <a:lumMod val="20000"/>
              <a:lumOff val="80000"/>
            </a:schemeClr>
          </a:solidFill>
        </p:spPr>
        <p:txBody>
          <a:bodyPr wrap="square" rtlCol="0">
            <a:spAutoFit/>
          </a:bodyPr>
          <a:lstStyle/>
          <a:p>
            <a:pPr algn="ctr">
              <a:spcAft>
                <a:spcPts val="600"/>
              </a:spcAft>
            </a:pPr>
            <a:r>
              <a:rPr lang="zh-CN" altLang="en-US" sz="2400" b="1">
                <a:solidFill>
                  <a:srgbClr val="002060"/>
                </a:solidFill>
              </a:rPr>
              <a:t>命题逻辑等值演算和推理理论可用于求解一些简单的普通逻辑问题</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命题逻辑的知识还可用于分析程序或算法中条件表达式及其相关的性质</a:t>
            </a:r>
          </a:p>
        </p:txBody>
      </p:sp>
    </p:spTree>
    <p:extLst>
      <p:ext uri="{BB962C8B-B14F-4D97-AF65-F5344CB8AC3E}">
        <p14:creationId xmlns:p14="http://schemas.microsoft.com/office/powerpoint/2010/main" val="375313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2.21</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2.22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2.24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2.27</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自然语言命题符号化的步骤</a:t>
            </a:r>
          </a:p>
        </p:txBody>
      </p:sp>
      <p:sp>
        <p:nvSpPr>
          <p:cNvPr id="11" name="矩形: 圆角 10">
            <a:extLst>
              <a:ext uri="{FF2B5EF4-FFF2-40B4-BE49-F238E27FC236}">
                <a16:creationId xmlns:a16="http://schemas.microsoft.com/office/drawing/2014/main" id="{3995294A-3D01-4FE8-9A78-22C6100A964B}"/>
              </a:ext>
            </a:extLst>
          </p:cNvPr>
          <p:cNvSpPr/>
          <p:nvPr/>
        </p:nvSpPr>
        <p:spPr>
          <a:xfrm>
            <a:off x="527097" y="1103964"/>
            <a:ext cx="4775597"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为什么要将自然语言命题符号化？</a:t>
            </a:r>
            <a:endParaRPr lang="zh-CN" altLang="en-US" sz="2400" b="1" dirty="0">
              <a:solidFill>
                <a:schemeClr val="accent2">
                  <a:lumMod val="50000"/>
                </a:schemeClr>
              </a:solidFill>
            </a:endParaRPr>
          </a:p>
        </p:txBody>
      </p:sp>
      <p:sp>
        <p:nvSpPr>
          <p:cNvPr id="2" name="文本框 1">
            <a:extLst>
              <a:ext uri="{FF2B5EF4-FFF2-40B4-BE49-F238E27FC236}">
                <a16:creationId xmlns:a16="http://schemas.microsoft.com/office/drawing/2014/main" id="{1C3B793B-7945-4AFB-B00D-2B9DCE998785}"/>
              </a:ext>
            </a:extLst>
          </p:cNvPr>
          <p:cNvSpPr txBox="1"/>
          <p:nvPr/>
        </p:nvSpPr>
        <p:spPr>
          <a:xfrm>
            <a:off x="1284806" y="1694239"/>
            <a:ext cx="9081795" cy="846386"/>
          </a:xfrm>
          <a:prstGeom prst="rect">
            <a:avLst/>
          </a:prstGeom>
          <a:solidFill>
            <a:schemeClr val="accent2">
              <a:lumMod val="20000"/>
              <a:lumOff val="80000"/>
              <a:alpha val="50000"/>
            </a:schemeClr>
          </a:solidFill>
        </p:spPr>
        <p:txBody>
          <a:bodyPr wrap="square" rtlCol="0">
            <a:spAutoFit/>
          </a:bodyPr>
          <a:lstStyle/>
          <a:p>
            <a:pPr>
              <a:spcBef>
                <a:spcPts val="600"/>
              </a:spcBef>
            </a:pPr>
            <a:r>
              <a:rPr lang="zh-CN" altLang="en-US" sz="2400" b="1">
                <a:solidFill>
                  <a:srgbClr val="002060"/>
                </a:solidFill>
                <a:latin typeface="楷体" panose="02010609060101010101" pitchFamily="49" charset="-122"/>
                <a:ea typeface="楷体" panose="02010609060101010101" pitchFamily="49" charset="-122"/>
              </a:rPr>
              <a:t>自然语言命题转换为逻辑公式的过程也称为自然语言命题的符号化</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宋体" panose="02010600030101010101" pitchFamily="2" charset="-122"/>
                <a:ea typeface="宋体" panose="02010600030101010101" pitchFamily="2" charset="-122"/>
              </a:rPr>
              <a:t>是将命题逻辑知识（等值演算和推理理论）用于求解应用问题的第一步</a:t>
            </a:r>
          </a:p>
        </p:txBody>
      </p:sp>
      <p:sp>
        <p:nvSpPr>
          <p:cNvPr id="3" name="文本框 2">
            <a:extLst>
              <a:ext uri="{FF2B5EF4-FFF2-40B4-BE49-F238E27FC236}">
                <a16:creationId xmlns:a16="http://schemas.microsoft.com/office/drawing/2014/main" id="{697C672D-37FA-4EBD-82BE-E3007309890D}"/>
              </a:ext>
            </a:extLst>
          </p:cNvPr>
          <p:cNvSpPr txBox="1"/>
          <p:nvPr/>
        </p:nvSpPr>
        <p:spPr>
          <a:xfrm>
            <a:off x="527097" y="2801009"/>
            <a:ext cx="2568986" cy="1864613"/>
          </a:xfrm>
          <a:prstGeom prst="rect">
            <a:avLst/>
          </a:prstGeom>
          <a:solidFill>
            <a:schemeClr val="accent5">
              <a:lumMod val="20000"/>
              <a:lumOff val="80000"/>
              <a:alpha val="25000"/>
            </a:schemeClr>
          </a:solidFill>
        </p:spPr>
        <p:txBody>
          <a:bodyPr wrap="square" rtlCol="0">
            <a:spAutoFit/>
          </a:bodyPr>
          <a:lstStyle/>
          <a:p>
            <a:pPr>
              <a:lnSpc>
                <a:spcPts val="2600"/>
              </a:lnSpc>
              <a:spcBef>
                <a:spcPts val="600"/>
              </a:spcBef>
            </a:pPr>
            <a:r>
              <a:rPr lang="zh-CN" altLang="en-US" sz="2000" b="1">
                <a:solidFill>
                  <a:srgbClr val="C00000"/>
                </a:solidFill>
              </a:rPr>
              <a:t>判断句子是否命题</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判定句子是否是命题逻辑所研究的命题</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排除不是陈述句的句子，以及不具有真值的句子</a:t>
            </a:r>
          </a:p>
        </p:txBody>
      </p:sp>
      <p:sp>
        <p:nvSpPr>
          <p:cNvPr id="12" name="文本框 11">
            <a:extLst>
              <a:ext uri="{FF2B5EF4-FFF2-40B4-BE49-F238E27FC236}">
                <a16:creationId xmlns:a16="http://schemas.microsoft.com/office/drawing/2014/main" id="{68D24434-AEC5-46B7-91FE-4246FA06EE81}"/>
              </a:ext>
            </a:extLst>
          </p:cNvPr>
          <p:cNvSpPr txBox="1"/>
          <p:nvPr/>
        </p:nvSpPr>
        <p:spPr>
          <a:xfrm>
            <a:off x="3663245" y="2801009"/>
            <a:ext cx="3908577" cy="3429144"/>
          </a:xfrm>
          <a:prstGeom prst="rect">
            <a:avLst/>
          </a:prstGeom>
          <a:solidFill>
            <a:schemeClr val="accent5">
              <a:lumMod val="20000"/>
              <a:lumOff val="80000"/>
              <a:alpha val="50000"/>
            </a:schemeClr>
          </a:solidFill>
        </p:spPr>
        <p:txBody>
          <a:bodyPr wrap="square" rtlCol="0">
            <a:spAutoFit/>
          </a:bodyPr>
          <a:lstStyle/>
          <a:p>
            <a:pPr algn="ctr">
              <a:lnSpc>
                <a:spcPts val="2600"/>
              </a:lnSpc>
              <a:spcBef>
                <a:spcPts val="600"/>
              </a:spcBef>
            </a:pPr>
            <a:r>
              <a:rPr lang="zh-CN" altLang="en-US" sz="2000" b="1">
                <a:solidFill>
                  <a:srgbClr val="C00000"/>
                </a:solidFill>
              </a:rPr>
              <a:t>找出原子命题</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根据有关常识分析句子的主语和谓语找出原子命题</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有时要显式给出句子可能省略的主语</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将句子中不同的原子命题用不同的命题变量符号表示</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3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句子中同样的原子命题可能多次出现</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marL="285750" indent="-285750">
              <a:lnSpc>
                <a:spcPts val="2600"/>
              </a:lnSpc>
              <a:spcBef>
                <a:spcPts val="3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要用相同命题变量表示一个原子命题的多次出现</a:t>
            </a:r>
          </a:p>
        </p:txBody>
      </p:sp>
      <p:sp>
        <p:nvSpPr>
          <p:cNvPr id="13" name="文本框 12">
            <a:extLst>
              <a:ext uri="{FF2B5EF4-FFF2-40B4-BE49-F238E27FC236}">
                <a16:creationId xmlns:a16="http://schemas.microsoft.com/office/drawing/2014/main" id="{54004FBD-8F2A-4CFB-8486-25FA3A1ED5A0}"/>
              </a:ext>
            </a:extLst>
          </p:cNvPr>
          <p:cNvSpPr txBox="1"/>
          <p:nvPr/>
        </p:nvSpPr>
        <p:spPr>
          <a:xfrm>
            <a:off x="8138984" y="2801009"/>
            <a:ext cx="3525919" cy="3018775"/>
          </a:xfrm>
          <a:prstGeom prst="rect">
            <a:avLst/>
          </a:prstGeom>
          <a:solidFill>
            <a:schemeClr val="accent5">
              <a:lumMod val="20000"/>
              <a:lumOff val="80000"/>
              <a:alpha val="75000"/>
            </a:schemeClr>
          </a:solidFill>
        </p:spPr>
        <p:txBody>
          <a:bodyPr wrap="square" rtlCol="0">
            <a:spAutoFit/>
          </a:bodyPr>
          <a:lstStyle/>
          <a:p>
            <a:pPr algn="ctr">
              <a:lnSpc>
                <a:spcPts val="2600"/>
              </a:lnSpc>
              <a:spcBef>
                <a:spcPts val="600"/>
              </a:spcBef>
            </a:pPr>
            <a:r>
              <a:rPr lang="zh-CN" altLang="en-US" sz="2000" b="1">
                <a:solidFill>
                  <a:srgbClr val="C00000"/>
                </a:solidFill>
              </a:rPr>
              <a:t>确定子命题间的逻辑联系</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分析句子的连词表达的逻辑含义</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确定句子的整体结构，以及各子命题之间的逻辑关系</a:t>
            </a:r>
            <a:endParaRPr lang="en-US" altLang="zh-CN" sz="1600" b="1">
              <a:solidFill>
                <a:schemeClr val="accent6">
                  <a:lumMod val="50000"/>
                </a:schemeClr>
              </a:solidFill>
              <a:latin typeface="宋体" panose="02010600030101010101" pitchFamily="2" charset="-122"/>
              <a:ea typeface="宋体" panose="02010600030101010101" pitchFamily="2" charset="-122"/>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使用合适的逻辑运算符号化句子中的连词</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sz="1600" b="1">
                <a:solidFill>
                  <a:schemeClr val="accent6">
                    <a:lumMod val="50000"/>
                  </a:schemeClr>
                </a:solidFill>
                <a:latin typeface="宋体" panose="02010600030101010101" pitchFamily="2" charset="-122"/>
                <a:ea typeface="宋体" panose="02010600030101010101" pitchFamily="2" charset="-122"/>
              </a:rPr>
              <a:t>根据句子的结构，写出表示整个复合命题的命题逻辑公式</a:t>
            </a:r>
          </a:p>
        </p:txBody>
      </p:sp>
      <p:sp>
        <p:nvSpPr>
          <p:cNvPr id="4" name="箭头: 右 3">
            <a:extLst>
              <a:ext uri="{FF2B5EF4-FFF2-40B4-BE49-F238E27FC236}">
                <a16:creationId xmlns:a16="http://schemas.microsoft.com/office/drawing/2014/main" id="{806D6519-A03A-41E5-8742-E0FBC6B6520A}"/>
              </a:ext>
            </a:extLst>
          </p:cNvPr>
          <p:cNvSpPr/>
          <p:nvPr/>
        </p:nvSpPr>
        <p:spPr>
          <a:xfrm>
            <a:off x="3096083" y="3244139"/>
            <a:ext cx="548360" cy="11085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a:extLst>
              <a:ext uri="{FF2B5EF4-FFF2-40B4-BE49-F238E27FC236}">
                <a16:creationId xmlns:a16="http://schemas.microsoft.com/office/drawing/2014/main" id="{70DCEDC4-A6C5-4436-93A4-6858D5336F39}"/>
              </a:ext>
            </a:extLst>
          </p:cNvPr>
          <p:cNvSpPr/>
          <p:nvPr/>
        </p:nvSpPr>
        <p:spPr>
          <a:xfrm>
            <a:off x="7581223" y="3188712"/>
            <a:ext cx="548360" cy="110854"/>
          </a:xfrm>
          <a:prstGeom prst="rightArrow">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273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命题判断练习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61BF4E3-BF13-4A48-9A8B-BDC01D3D43BB}"/>
                  </a:ext>
                </a:extLst>
              </p:cNvPr>
              <p:cNvSpPr txBox="1"/>
              <p:nvPr/>
            </p:nvSpPr>
            <p:spPr>
              <a:xfrm>
                <a:off x="1611712" y="1247955"/>
                <a:ext cx="8683511" cy="4809009"/>
              </a:xfrm>
              <a:prstGeom prst="rect">
                <a:avLst/>
              </a:prstGeom>
              <a:solidFill>
                <a:schemeClr val="accent6">
                  <a:lumMod val="20000"/>
                  <a:lumOff val="80000"/>
                  <a:alpha val="50000"/>
                </a:schemeClr>
              </a:solidFill>
            </p:spPr>
            <p:txBody>
              <a:bodyPr wrap="square" rtlCol="0">
                <a:spAutoFit/>
              </a:bodyPr>
              <a:lstStyle/>
              <a:p>
                <a:pPr>
                  <a:spcBef>
                    <a:spcPts val="6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判断下列句子哪些是命题？哪些是原子命题？哪些是复合命题？</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程序设计是计算机专业学生的必修课程。</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诞生于</a:t>
                </a: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1995</a:t>
                </a: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年的</a:t>
                </a: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JavaScript</a:t>
                </a: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语言是一种脚本语言。</a:t>
                </a:r>
              </a:p>
              <a:p>
                <a:pPr marL="457200" indent="-457200">
                  <a:spcBef>
                    <a:spcPts val="600"/>
                  </a:spcBef>
                  <a:spcAft>
                    <a:spcPts val="300"/>
                  </a:spcAft>
                  <a:buFont typeface="+mj-lt"/>
                  <a:buAutoNum type="arabicPeriod"/>
                </a:pP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 + </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 &gt; </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𝟏𝟎</m:t>
                    </m:r>
                  </m:oMath>
                </a14:m>
                <a:endPar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为什么计算机专业学生都喜欢编写程序？</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请大家上课不要低头看手机！</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小张与小李是要好的朋友。</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小张与小李都喜欢上网。</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我正在说假话。</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种瓜得瓜。</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郑州位于北京和广州之间。</a:t>
                </a:r>
                <a:endPar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 name="文本框 2">
                <a:extLst>
                  <a:ext uri="{FF2B5EF4-FFF2-40B4-BE49-F238E27FC236}">
                    <a16:creationId xmlns:a16="http://schemas.microsoft.com/office/drawing/2014/main" id="{061BF4E3-BF13-4A48-9A8B-BDC01D3D43BB}"/>
                  </a:ext>
                </a:extLst>
              </p:cNvPr>
              <p:cNvSpPr txBox="1">
                <a:spLocks noRot="1" noChangeAspect="1" noMove="1" noResize="1" noEditPoints="1" noAdjustHandles="1" noChangeArrowheads="1" noChangeShapeType="1" noTextEdit="1"/>
              </p:cNvSpPr>
              <p:nvPr/>
            </p:nvSpPr>
            <p:spPr>
              <a:xfrm>
                <a:off x="1611712" y="1247955"/>
                <a:ext cx="8683511" cy="4809009"/>
              </a:xfrm>
              <a:prstGeom prst="rect">
                <a:avLst/>
              </a:prstGeom>
              <a:blipFill>
                <a:blip r:embed="rId2"/>
                <a:stretch>
                  <a:fillRect l="-1053" t="-1014" r="-1965" b="-1014"/>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44764EAE-09C6-4A21-B0F3-BAE4230E0392}"/>
              </a:ext>
            </a:extLst>
          </p:cNvPr>
          <p:cNvSpPr txBox="1"/>
          <p:nvPr/>
        </p:nvSpPr>
        <p:spPr>
          <a:xfrm>
            <a:off x="5953467" y="3717509"/>
            <a:ext cx="5361411" cy="1638077"/>
          </a:xfrm>
          <a:prstGeom prst="rect">
            <a:avLst/>
          </a:prstGeom>
          <a:solidFill>
            <a:schemeClr val="accent2">
              <a:lumMod val="20000"/>
              <a:lumOff val="80000"/>
            </a:schemeClr>
          </a:solidFill>
        </p:spPr>
        <p:txBody>
          <a:bodyPr wrap="square" rtlCol="0">
            <a:spAutoFit/>
          </a:bodyPr>
          <a:lstStyle/>
          <a:p>
            <a:pPr algn="ctr">
              <a:lnSpc>
                <a:spcPts val="2400"/>
              </a:lnSpc>
              <a:spcBef>
                <a:spcPts val="600"/>
              </a:spcBef>
              <a:spcAft>
                <a:spcPts val="600"/>
              </a:spcAft>
            </a:pPr>
            <a:r>
              <a:rPr lang="zh-CN" altLang="en-US" b="1">
                <a:solidFill>
                  <a:srgbClr val="C00000"/>
                </a:solidFill>
              </a:rPr>
              <a:t>判断句子是否是命题</a:t>
            </a:r>
          </a:p>
          <a:p>
            <a:pPr>
              <a:lnSpc>
                <a:spcPts val="24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首先要看它是否是陈述句，其次看它是否具有真值</a:t>
            </a:r>
          </a:p>
          <a:p>
            <a:pPr marL="285750" indent="-285750">
              <a:lnSpc>
                <a:spcPts val="2600"/>
              </a:lnSpc>
              <a:spcBef>
                <a:spcPts val="600"/>
              </a:spcBef>
              <a:spcAft>
                <a:spcPts val="600"/>
              </a:spcAft>
              <a:buFont typeface="Arial" panose="020B0604020202020204" pitchFamily="34" charset="0"/>
              <a:buChar char="•"/>
            </a:pPr>
            <a:r>
              <a:rPr lang="zh-CN" altLang="en-US" b="1">
                <a:solidFill>
                  <a:schemeClr val="accent2">
                    <a:lumMod val="50000"/>
                  </a:schemeClr>
                </a:solidFill>
                <a:latin typeface="宋体" panose="02010600030101010101" pitchFamily="2" charset="-122"/>
                <a:ea typeface="宋体" panose="02010600030101010101" pitchFamily="2" charset="-122"/>
              </a:rPr>
              <a:t>通常带有公认是变量的句子没有真值，被认为是悖论的句子也不是命题</a:t>
            </a:r>
          </a:p>
        </p:txBody>
      </p:sp>
    </p:spTree>
    <p:extLst>
      <p:ext uri="{BB962C8B-B14F-4D97-AF65-F5344CB8AC3E}">
        <p14:creationId xmlns:p14="http://schemas.microsoft.com/office/powerpoint/2010/main" val="201177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命题判断练习</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61BF4E3-BF13-4A48-9A8B-BDC01D3D43BB}"/>
                  </a:ext>
                </a:extLst>
              </p:cNvPr>
              <p:cNvSpPr txBox="1"/>
              <p:nvPr/>
            </p:nvSpPr>
            <p:spPr>
              <a:xfrm>
                <a:off x="1611712" y="1247955"/>
                <a:ext cx="8683511" cy="4809009"/>
              </a:xfrm>
              <a:prstGeom prst="rect">
                <a:avLst/>
              </a:prstGeom>
              <a:solidFill>
                <a:schemeClr val="accent6">
                  <a:lumMod val="20000"/>
                  <a:lumOff val="80000"/>
                  <a:alpha val="50000"/>
                </a:schemeClr>
              </a:solidFill>
            </p:spPr>
            <p:txBody>
              <a:bodyPr wrap="square" rtlCol="0">
                <a:spAutoFit/>
              </a:bodyPr>
              <a:lstStyle/>
              <a:p>
                <a:pPr>
                  <a:spcBef>
                    <a:spcPts val="6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判断下列句子哪些是命题？哪些是原子命题？哪些是复合命题？</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程序设计是计算机专业学生的必修课程。</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诞生于</a:t>
                </a: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1995</a:t>
                </a: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年的</a:t>
                </a: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JavaScript</a:t>
                </a: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语言是一种脚本语言。</a:t>
                </a:r>
              </a:p>
              <a:p>
                <a:pPr marL="457200" indent="-457200">
                  <a:spcBef>
                    <a:spcPts val="600"/>
                  </a:spcBef>
                  <a:spcAft>
                    <a:spcPts val="300"/>
                  </a:spcAft>
                  <a:buFont typeface="+mj-lt"/>
                  <a:buAutoNum type="arabicPeriod"/>
                </a:pPr>
                <a:r>
                  <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𝟐</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𝒙</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 + </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𝒚</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 &gt; </m:t>
                    </m:r>
                    <m:r>
                      <a:rPr lang="en-US" altLang="zh-CN" sz="2000" b="1" i="1" smtClean="0">
                        <a:solidFill>
                          <a:schemeClr val="accent6">
                            <a:lumMod val="50000"/>
                          </a:schemeClr>
                        </a:solidFill>
                        <a:latin typeface="Cambria Math" panose="02040503050406030204" pitchFamily="18" charset="0"/>
                        <a:ea typeface="宋体" panose="02010600030101010101" pitchFamily="2" charset="-122"/>
                      </a:rPr>
                      <m:t>𝟏𝟎</m:t>
                    </m:r>
                  </m:oMath>
                </a14:m>
                <a:endParaRPr lang="en-US" altLang="zh-CN"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为什么计算机专业学生都喜欢编写程序？</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请大家上课不要低头看手机！</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小张与小李是要好的朋友。</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小张与小李都喜欢上网。</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我正在说假话。</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种瓜得瓜。</a:t>
                </a:r>
              </a:p>
              <a:p>
                <a:pPr marL="457200" indent="-457200">
                  <a:spcBef>
                    <a:spcPts val="600"/>
                  </a:spcBef>
                  <a:spcAft>
                    <a:spcPts val="300"/>
                  </a:spcAft>
                  <a:buFont typeface="+mj-lt"/>
                  <a:buAutoNum type="arabicPeriod"/>
                </a:pPr>
                <a:r>
                  <a:rPr lang="zh-CN" altLang="en-US" sz="2000"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郑州位于北京和广州之间。</a:t>
                </a:r>
                <a:endParaRPr lang="zh-CN" altLang="en-US" b="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 name="文本框 2">
                <a:extLst>
                  <a:ext uri="{FF2B5EF4-FFF2-40B4-BE49-F238E27FC236}">
                    <a16:creationId xmlns:a16="http://schemas.microsoft.com/office/drawing/2014/main" id="{061BF4E3-BF13-4A48-9A8B-BDC01D3D43BB}"/>
                  </a:ext>
                </a:extLst>
              </p:cNvPr>
              <p:cNvSpPr txBox="1">
                <a:spLocks noRot="1" noChangeAspect="1" noMove="1" noResize="1" noEditPoints="1" noAdjustHandles="1" noChangeArrowheads="1" noChangeShapeType="1" noTextEdit="1"/>
              </p:cNvSpPr>
              <p:nvPr/>
            </p:nvSpPr>
            <p:spPr>
              <a:xfrm>
                <a:off x="1611712" y="1247955"/>
                <a:ext cx="8683511" cy="4809009"/>
              </a:xfrm>
              <a:prstGeom prst="rect">
                <a:avLst/>
              </a:prstGeom>
              <a:blipFill>
                <a:blip r:embed="rId2"/>
                <a:stretch>
                  <a:fillRect l="-1053" t="-1014" r="-1965" b="-10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27A9B74-1A09-4AF2-8ED9-51AF6EA526EA}"/>
              </a:ext>
            </a:extLst>
          </p:cNvPr>
          <p:cNvSpPr txBox="1"/>
          <p:nvPr/>
        </p:nvSpPr>
        <p:spPr>
          <a:xfrm>
            <a:off x="6604028" y="1878845"/>
            <a:ext cx="415499" cy="369332"/>
          </a:xfrm>
          <a:prstGeom prst="rect">
            <a:avLst/>
          </a:prstGeom>
          <a:noFill/>
        </p:spPr>
        <p:txBody>
          <a:bodyPr wrap="square" rtlCol="0">
            <a:spAutoFit/>
          </a:bodyPr>
          <a:lstStyle/>
          <a:p>
            <a:pPr algn="ctr"/>
            <a:r>
              <a:rPr lang="zh-CN" altLang="en-US">
                <a:solidFill>
                  <a:srgbClr val="C00000"/>
                </a:solidFill>
              </a:rPr>
              <a:t>✔</a:t>
            </a:r>
          </a:p>
        </p:txBody>
      </p:sp>
      <p:sp>
        <p:nvSpPr>
          <p:cNvPr id="6" name="文本框 5">
            <a:extLst>
              <a:ext uri="{FF2B5EF4-FFF2-40B4-BE49-F238E27FC236}">
                <a16:creationId xmlns:a16="http://schemas.microsoft.com/office/drawing/2014/main" id="{18DC969F-6CAF-4E76-8614-ED35D9392164}"/>
              </a:ext>
            </a:extLst>
          </p:cNvPr>
          <p:cNvSpPr txBox="1"/>
          <p:nvPr/>
        </p:nvSpPr>
        <p:spPr>
          <a:xfrm>
            <a:off x="6604028" y="3116718"/>
            <a:ext cx="415498" cy="369332"/>
          </a:xfrm>
          <a:prstGeom prst="rect">
            <a:avLst/>
          </a:prstGeom>
          <a:noFill/>
        </p:spPr>
        <p:txBody>
          <a:bodyPr wrap="none" rtlCol="0">
            <a:spAutoFit/>
          </a:bodyPr>
          <a:lstStyle/>
          <a:p>
            <a:pPr algn="ctr"/>
            <a:r>
              <a:rPr lang="zh-CN" altLang="en-US">
                <a:solidFill>
                  <a:srgbClr val="C00000"/>
                </a:solidFill>
              </a:rPr>
              <a:t>✘</a:t>
            </a:r>
          </a:p>
        </p:txBody>
      </p:sp>
      <p:sp>
        <p:nvSpPr>
          <p:cNvPr id="12" name="文本框 11">
            <a:extLst>
              <a:ext uri="{FF2B5EF4-FFF2-40B4-BE49-F238E27FC236}">
                <a16:creationId xmlns:a16="http://schemas.microsoft.com/office/drawing/2014/main" id="{D992EC41-F89E-4AD9-A674-0618687CC660}"/>
              </a:ext>
            </a:extLst>
          </p:cNvPr>
          <p:cNvSpPr txBox="1"/>
          <p:nvPr/>
        </p:nvSpPr>
        <p:spPr>
          <a:xfrm>
            <a:off x="7670087" y="2301438"/>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3" name="文本框 12">
            <a:extLst>
              <a:ext uri="{FF2B5EF4-FFF2-40B4-BE49-F238E27FC236}">
                <a16:creationId xmlns:a16="http://schemas.microsoft.com/office/drawing/2014/main" id="{F51CC7C7-DF69-4C1A-BA0D-4874998273EF}"/>
              </a:ext>
            </a:extLst>
          </p:cNvPr>
          <p:cNvSpPr txBox="1"/>
          <p:nvPr/>
        </p:nvSpPr>
        <p:spPr>
          <a:xfrm>
            <a:off x="5079249" y="3969939"/>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4" name="文本框 13">
            <a:extLst>
              <a:ext uri="{FF2B5EF4-FFF2-40B4-BE49-F238E27FC236}">
                <a16:creationId xmlns:a16="http://schemas.microsoft.com/office/drawing/2014/main" id="{4D2CC007-6A43-4EEE-B0D9-33BF85ABD9EE}"/>
              </a:ext>
            </a:extLst>
          </p:cNvPr>
          <p:cNvSpPr txBox="1"/>
          <p:nvPr/>
        </p:nvSpPr>
        <p:spPr>
          <a:xfrm>
            <a:off x="4856640" y="4414126"/>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5" name="文本框 14">
            <a:extLst>
              <a:ext uri="{FF2B5EF4-FFF2-40B4-BE49-F238E27FC236}">
                <a16:creationId xmlns:a16="http://schemas.microsoft.com/office/drawing/2014/main" id="{37262179-0AB0-43B8-95DB-E5DD8CD5E7CF}"/>
              </a:ext>
            </a:extLst>
          </p:cNvPr>
          <p:cNvSpPr txBox="1"/>
          <p:nvPr/>
        </p:nvSpPr>
        <p:spPr>
          <a:xfrm>
            <a:off x="3270184" y="5219658"/>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6" name="文本框 15">
            <a:extLst>
              <a:ext uri="{FF2B5EF4-FFF2-40B4-BE49-F238E27FC236}">
                <a16:creationId xmlns:a16="http://schemas.microsoft.com/office/drawing/2014/main" id="{085A6971-01EF-4F4C-8EB2-8E265D73372C}"/>
              </a:ext>
            </a:extLst>
          </p:cNvPr>
          <p:cNvSpPr txBox="1"/>
          <p:nvPr/>
        </p:nvSpPr>
        <p:spPr>
          <a:xfrm>
            <a:off x="5079249" y="5610045"/>
            <a:ext cx="415499" cy="369332"/>
          </a:xfrm>
          <a:prstGeom prst="rect">
            <a:avLst/>
          </a:prstGeom>
          <a:noFill/>
        </p:spPr>
        <p:txBody>
          <a:bodyPr wrap="square" rtlCol="0">
            <a:spAutoFit/>
          </a:bodyPr>
          <a:lstStyle/>
          <a:p>
            <a:pPr algn="ctr"/>
            <a:r>
              <a:rPr lang="zh-CN" altLang="en-US">
                <a:solidFill>
                  <a:srgbClr val="C00000"/>
                </a:solidFill>
              </a:rPr>
              <a:t>✔</a:t>
            </a:r>
          </a:p>
        </p:txBody>
      </p:sp>
      <p:sp>
        <p:nvSpPr>
          <p:cNvPr id="18" name="文本框 17">
            <a:extLst>
              <a:ext uri="{FF2B5EF4-FFF2-40B4-BE49-F238E27FC236}">
                <a16:creationId xmlns:a16="http://schemas.microsoft.com/office/drawing/2014/main" id="{D6360DF9-190B-4745-AACD-5CD3447B5715}"/>
              </a:ext>
            </a:extLst>
          </p:cNvPr>
          <p:cNvSpPr txBox="1"/>
          <p:nvPr/>
        </p:nvSpPr>
        <p:spPr>
          <a:xfrm>
            <a:off x="3845268" y="2682308"/>
            <a:ext cx="415498" cy="369332"/>
          </a:xfrm>
          <a:prstGeom prst="rect">
            <a:avLst/>
          </a:prstGeom>
          <a:noFill/>
        </p:spPr>
        <p:txBody>
          <a:bodyPr wrap="none" rtlCol="0">
            <a:spAutoFit/>
          </a:bodyPr>
          <a:lstStyle/>
          <a:p>
            <a:pPr algn="ctr"/>
            <a:r>
              <a:rPr lang="zh-CN" altLang="en-US">
                <a:solidFill>
                  <a:srgbClr val="C00000"/>
                </a:solidFill>
              </a:rPr>
              <a:t>✘</a:t>
            </a:r>
          </a:p>
        </p:txBody>
      </p:sp>
      <p:sp>
        <p:nvSpPr>
          <p:cNvPr id="19" name="文本框 18">
            <a:extLst>
              <a:ext uri="{FF2B5EF4-FFF2-40B4-BE49-F238E27FC236}">
                <a16:creationId xmlns:a16="http://schemas.microsoft.com/office/drawing/2014/main" id="{126D8497-2737-4B06-A42F-408395B0CB07}"/>
              </a:ext>
            </a:extLst>
          </p:cNvPr>
          <p:cNvSpPr txBox="1"/>
          <p:nvPr/>
        </p:nvSpPr>
        <p:spPr>
          <a:xfrm>
            <a:off x="5335490" y="3552106"/>
            <a:ext cx="415498" cy="369332"/>
          </a:xfrm>
          <a:prstGeom prst="rect">
            <a:avLst/>
          </a:prstGeom>
          <a:noFill/>
        </p:spPr>
        <p:txBody>
          <a:bodyPr wrap="none" rtlCol="0">
            <a:spAutoFit/>
          </a:bodyPr>
          <a:lstStyle/>
          <a:p>
            <a:pPr algn="ctr"/>
            <a:r>
              <a:rPr lang="zh-CN" altLang="en-US">
                <a:solidFill>
                  <a:srgbClr val="C00000"/>
                </a:solidFill>
              </a:rPr>
              <a:t>✘</a:t>
            </a:r>
          </a:p>
        </p:txBody>
      </p:sp>
      <p:sp>
        <p:nvSpPr>
          <p:cNvPr id="20" name="文本框 19">
            <a:extLst>
              <a:ext uri="{FF2B5EF4-FFF2-40B4-BE49-F238E27FC236}">
                <a16:creationId xmlns:a16="http://schemas.microsoft.com/office/drawing/2014/main" id="{476E6982-0FA1-4BA9-ADA5-E05C7AC047CE}"/>
              </a:ext>
            </a:extLst>
          </p:cNvPr>
          <p:cNvSpPr txBox="1"/>
          <p:nvPr/>
        </p:nvSpPr>
        <p:spPr>
          <a:xfrm>
            <a:off x="3845268" y="4836375"/>
            <a:ext cx="415498" cy="369332"/>
          </a:xfrm>
          <a:prstGeom prst="rect">
            <a:avLst/>
          </a:prstGeom>
          <a:noFill/>
        </p:spPr>
        <p:txBody>
          <a:bodyPr wrap="none" rtlCol="0">
            <a:spAutoFit/>
          </a:bodyPr>
          <a:lstStyle/>
          <a:p>
            <a:pPr algn="ctr"/>
            <a:r>
              <a:rPr lang="zh-CN" altLang="en-US">
                <a:solidFill>
                  <a:srgbClr val="C00000"/>
                </a:solidFill>
              </a:rPr>
              <a:t>✘</a:t>
            </a:r>
          </a:p>
        </p:txBody>
      </p:sp>
      <p:sp>
        <p:nvSpPr>
          <p:cNvPr id="11" name="文本框 10">
            <a:extLst>
              <a:ext uri="{FF2B5EF4-FFF2-40B4-BE49-F238E27FC236}">
                <a16:creationId xmlns:a16="http://schemas.microsoft.com/office/drawing/2014/main" id="{002433D6-9E93-46E8-8BC6-1641ADE6A98C}"/>
              </a:ext>
            </a:extLst>
          </p:cNvPr>
          <p:cNvSpPr txBox="1"/>
          <p:nvPr/>
        </p:nvSpPr>
        <p:spPr>
          <a:xfrm>
            <a:off x="7219543" y="1915635"/>
            <a:ext cx="1107996"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原子命题</a:t>
            </a:r>
          </a:p>
        </p:txBody>
      </p:sp>
      <p:sp>
        <p:nvSpPr>
          <p:cNvPr id="21" name="文本框 20">
            <a:extLst>
              <a:ext uri="{FF2B5EF4-FFF2-40B4-BE49-F238E27FC236}">
                <a16:creationId xmlns:a16="http://schemas.microsoft.com/office/drawing/2014/main" id="{60930B38-25B0-452B-8ED2-B883692A888E}"/>
              </a:ext>
            </a:extLst>
          </p:cNvPr>
          <p:cNvSpPr txBox="1"/>
          <p:nvPr/>
        </p:nvSpPr>
        <p:spPr>
          <a:xfrm>
            <a:off x="8138984" y="2349265"/>
            <a:ext cx="1107996"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原子命题</a:t>
            </a:r>
          </a:p>
        </p:txBody>
      </p:sp>
      <p:sp>
        <p:nvSpPr>
          <p:cNvPr id="22" name="文本框 21">
            <a:extLst>
              <a:ext uri="{FF2B5EF4-FFF2-40B4-BE49-F238E27FC236}">
                <a16:creationId xmlns:a16="http://schemas.microsoft.com/office/drawing/2014/main" id="{6BD0284D-F69F-4B45-9DBF-0D81588B5EC5}"/>
              </a:ext>
            </a:extLst>
          </p:cNvPr>
          <p:cNvSpPr txBox="1"/>
          <p:nvPr/>
        </p:nvSpPr>
        <p:spPr>
          <a:xfrm>
            <a:off x="4317144" y="2728474"/>
            <a:ext cx="2262158"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含有变量，没有真值</a:t>
            </a:r>
          </a:p>
        </p:txBody>
      </p:sp>
      <p:sp>
        <p:nvSpPr>
          <p:cNvPr id="23" name="文本框 22">
            <a:extLst>
              <a:ext uri="{FF2B5EF4-FFF2-40B4-BE49-F238E27FC236}">
                <a16:creationId xmlns:a16="http://schemas.microsoft.com/office/drawing/2014/main" id="{5EBF014C-4042-4262-8895-0C812AB6B423}"/>
              </a:ext>
            </a:extLst>
          </p:cNvPr>
          <p:cNvSpPr txBox="1"/>
          <p:nvPr/>
        </p:nvSpPr>
        <p:spPr>
          <a:xfrm>
            <a:off x="7019526" y="3149452"/>
            <a:ext cx="2031325"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疑问句，没有真值</a:t>
            </a:r>
          </a:p>
        </p:txBody>
      </p:sp>
      <p:sp>
        <p:nvSpPr>
          <p:cNvPr id="24" name="文本框 23">
            <a:extLst>
              <a:ext uri="{FF2B5EF4-FFF2-40B4-BE49-F238E27FC236}">
                <a16:creationId xmlns:a16="http://schemas.microsoft.com/office/drawing/2014/main" id="{2EE38756-D3C3-4456-A233-43B6096A49DC}"/>
              </a:ext>
            </a:extLst>
          </p:cNvPr>
          <p:cNvSpPr txBox="1"/>
          <p:nvPr/>
        </p:nvSpPr>
        <p:spPr>
          <a:xfrm>
            <a:off x="5690403" y="3578723"/>
            <a:ext cx="2031325"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祈使句，没有真值</a:t>
            </a:r>
          </a:p>
        </p:txBody>
      </p:sp>
      <p:sp>
        <p:nvSpPr>
          <p:cNvPr id="25" name="文本框 24">
            <a:extLst>
              <a:ext uri="{FF2B5EF4-FFF2-40B4-BE49-F238E27FC236}">
                <a16:creationId xmlns:a16="http://schemas.microsoft.com/office/drawing/2014/main" id="{1AFD1CA0-302C-4F67-951C-B280F4E0418C}"/>
              </a:ext>
            </a:extLst>
          </p:cNvPr>
          <p:cNvSpPr txBox="1"/>
          <p:nvPr/>
        </p:nvSpPr>
        <p:spPr>
          <a:xfrm>
            <a:off x="5496032" y="5620845"/>
            <a:ext cx="5755102"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原子命题，</a:t>
            </a:r>
            <a:r>
              <a:rPr lang="zh-CN" altLang="en-US" b="1">
                <a:solidFill>
                  <a:srgbClr val="002060"/>
                </a:solidFill>
                <a:latin typeface="楷体" panose="02010609060101010101" pitchFamily="49" charset="-122"/>
                <a:ea typeface="楷体" panose="02010609060101010101" pitchFamily="49" charset="-122"/>
              </a:rPr>
              <a:t>“</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位于</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和</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之间”表示关系判断</a:t>
            </a:r>
            <a:endParaRPr lang="zh-CN" altLang="en-US" b="1">
              <a:solidFill>
                <a:schemeClr val="accent2">
                  <a:lumMod val="50000"/>
                </a:schemeClr>
              </a:solidFill>
            </a:endParaRPr>
          </a:p>
        </p:txBody>
      </p:sp>
      <p:sp>
        <p:nvSpPr>
          <p:cNvPr id="26" name="文本框 25">
            <a:extLst>
              <a:ext uri="{FF2B5EF4-FFF2-40B4-BE49-F238E27FC236}">
                <a16:creationId xmlns:a16="http://schemas.microsoft.com/office/drawing/2014/main" id="{38D9BDB2-0B88-4951-A541-109CABF7BABD}"/>
              </a:ext>
            </a:extLst>
          </p:cNvPr>
          <p:cNvSpPr txBox="1"/>
          <p:nvPr/>
        </p:nvSpPr>
        <p:spPr>
          <a:xfrm>
            <a:off x="5448223" y="4001827"/>
            <a:ext cx="5755102"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原子命题，</a:t>
            </a:r>
            <a:r>
              <a:rPr lang="zh-CN" altLang="en-US" b="1">
                <a:solidFill>
                  <a:srgbClr val="002060"/>
                </a:solidFill>
                <a:latin typeface="楷体" panose="02010609060101010101" pitchFamily="49" charset="-122"/>
                <a:ea typeface="楷体" panose="02010609060101010101" pitchFamily="49" charset="-122"/>
              </a:rPr>
              <a:t>“</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与</a:t>
            </a:r>
            <a:r>
              <a:rPr lang="en-US" altLang="zh-CN" b="1">
                <a:solidFill>
                  <a:srgbClr val="002060"/>
                </a:solidFill>
                <a:latin typeface="楷体" panose="02010609060101010101" pitchFamily="49" charset="-122"/>
                <a:ea typeface="楷体" panose="02010609060101010101" pitchFamily="49" charset="-122"/>
              </a:rPr>
              <a:t>……</a:t>
            </a:r>
            <a:r>
              <a:rPr lang="zh-CN" altLang="en-US" b="1">
                <a:solidFill>
                  <a:srgbClr val="002060"/>
                </a:solidFill>
                <a:latin typeface="楷体" panose="02010609060101010101" pitchFamily="49" charset="-122"/>
                <a:ea typeface="楷体" panose="02010609060101010101" pitchFamily="49" charset="-122"/>
              </a:rPr>
              <a:t>是要好的朋友”表示关系判断</a:t>
            </a:r>
          </a:p>
        </p:txBody>
      </p:sp>
      <p:sp>
        <p:nvSpPr>
          <p:cNvPr id="27" name="文本框 26">
            <a:extLst>
              <a:ext uri="{FF2B5EF4-FFF2-40B4-BE49-F238E27FC236}">
                <a16:creationId xmlns:a16="http://schemas.microsoft.com/office/drawing/2014/main" id="{AE102234-400D-4C86-88DA-3679ED4D291C}"/>
              </a:ext>
            </a:extLst>
          </p:cNvPr>
          <p:cNvSpPr txBox="1"/>
          <p:nvPr/>
        </p:nvSpPr>
        <p:spPr>
          <a:xfrm>
            <a:off x="5272139" y="4418542"/>
            <a:ext cx="5618958" cy="276999"/>
          </a:xfrm>
          <a:prstGeom prst="rect">
            <a:avLst/>
          </a:prstGeom>
          <a:solidFill>
            <a:schemeClr val="accent2">
              <a:lumMod val="20000"/>
              <a:lumOff val="80000"/>
            </a:schemeClr>
          </a:solidFill>
        </p:spPr>
        <p:txBody>
          <a:bodyPr wrap="square" tIns="0" bIns="0" rtlCol="0">
            <a:spAutoFit/>
          </a:bodyPr>
          <a:lstStyle/>
          <a:p>
            <a:r>
              <a:rPr lang="zh-CN" altLang="en-US" b="1">
                <a:solidFill>
                  <a:schemeClr val="accent2">
                    <a:lumMod val="50000"/>
                  </a:schemeClr>
                </a:solidFill>
              </a:rPr>
              <a:t>复合命题，实际是</a:t>
            </a:r>
            <a:r>
              <a:rPr lang="zh-CN" altLang="en-US" b="1">
                <a:solidFill>
                  <a:srgbClr val="002060"/>
                </a:solidFill>
                <a:latin typeface="楷体" panose="02010609060101010101" pitchFamily="49" charset="-122"/>
                <a:ea typeface="楷体" panose="02010609060101010101" pitchFamily="49" charset="-122"/>
              </a:rPr>
              <a:t>“小张喜欢上网而且小李喜欢上网”</a:t>
            </a:r>
          </a:p>
        </p:txBody>
      </p:sp>
      <p:sp>
        <p:nvSpPr>
          <p:cNvPr id="28" name="文本框 27">
            <a:extLst>
              <a:ext uri="{FF2B5EF4-FFF2-40B4-BE49-F238E27FC236}">
                <a16:creationId xmlns:a16="http://schemas.microsoft.com/office/drawing/2014/main" id="{BBDB47CF-EC06-4527-AB17-155D2974680B}"/>
              </a:ext>
            </a:extLst>
          </p:cNvPr>
          <p:cNvSpPr txBox="1"/>
          <p:nvPr/>
        </p:nvSpPr>
        <p:spPr>
          <a:xfrm>
            <a:off x="4328492" y="4836375"/>
            <a:ext cx="2723823" cy="276999"/>
          </a:xfrm>
          <a:prstGeom prst="rect">
            <a:avLst/>
          </a:prstGeom>
          <a:solidFill>
            <a:schemeClr val="accent2">
              <a:lumMod val="20000"/>
              <a:lumOff val="80000"/>
            </a:schemeClr>
          </a:solidFill>
        </p:spPr>
        <p:txBody>
          <a:bodyPr wrap="none" tIns="0" bIns="0" rtlCol="0">
            <a:spAutoFit/>
          </a:bodyPr>
          <a:lstStyle/>
          <a:p>
            <a:r>
              <a:rPr lang="zh-CN" altLang="en-US" b="1">
                <a:solidFill>
                  <a:schemeClr val="accent2">
                    <a:lumMod val="50000"/>
                  </a:schemeClr>
                </a:solidFill>
              </a:rPr>
              <a:t>被认为是</a:t>
            </a:r>
            <a:r>
              <a:rPr lang="zh-CN" altLang="en-US" b="1">
                <a:solidFill>
                  <a:srgbClr val="C00000"/>
                </a:solidFill>
              </a:rPr>
              <a:t>悖论</a:t>
            </a:r>
            <a:r>
              <a:rPr lang="zh-CN" altLang="en-US" b="1">
                <a:solidFill>
                  <a:schemeClr val="accent2">
                    <a:lumMod val="50000"/>
                  </a:schemeClr>
                </a:solidFill>
              </a:rPr>
              <a:t>，没有真值</a:t>
            </a:r>
          </a:p>
        </p:txBody>
      </p:sp>
      <p:sp>
        <p:nvSpPr>
          <p:cNvPr id="29" name="文本框 28">
            <a:extLst>
              <a:ext uri="{FF2B5EF4-FFF2-40B4-BE49-F238E27FC236}">
                <a16:creationId xmlns:a16="http://schemas.microsoft.com/office/drawing/2014/main" id="{859047CC-55C1-4316-B0DD-AC77DB292E20}"/>
              </a:ext>
            </a:extLst>
          </p:cNvPr>
          <p:cNvSpPr txBox="1"/>
          <p:nvPr/>
        </p:nvSpPr>
        <p:spPr>
          <a:xfrm>
            <a:off x="3685683" y="5223157"/>
            <a:ext cx="5787238" cy="276999"/>
          </a:xfrm>
          <a:prstGeom prst="rect">
            <a:avLst/>
          </a:prstGeom>
          <a:solidFill>
            <a:schemeClr val="accent2">
              <a:lumMod val="20000"/>
              <a:lumOff val="80000"/>
            </a:schemeClr>
          </a:solidFill>
        </p:spPr>
        <p:txBody>
          <a:bodyPr wrap="square" tIns="0" bIns="0" rtlCol="0">
            <a:spAutoFit/>
          </a:bodyPr>
          <a:lstStyle/>
          <a:p>
            <a:r>
              <a:rPr lang="zh-CN" altLang="en-US" b="1">
                <a:solidFill>
                  <a:schemeClr val="accent2">
                    <a:lumMod val="50000"/>
                  </a:schemeClr>
                </a:solidFill>
              </a:rPr>
              <a:t>复合命题，实际是</a:t>
            </a:r>
            <a:r>
              <a:rPr lang="zh-CN" altLang="en-US" b="1">
                <a:solidFill>
                  <a:srgbClr val="002060"/>
                </a:solidFill>
                <a:latin typeface="楷体" panose="02010609060101010101" pitchFamily="49" charset="-122"/>
                <a:ea typeface="楷体" panose="02010609060101010101" pitchFamily="49" charset="-122"/>
              </a:rPr>
              <a:t>“如果（你）种瓜，那么（你）得瓜”</a:t>
            </a:r>
          </a:p>
        </p:txBody>
      </p:sp>
    </p:spTree>
    <p:extLst>
      <p:ext uri="{BB962C8B-B14F-4D97-AF65-F5344CB8AC3E}">
        <p14:creationId xmlns:p14="http://schemas.microsoft.com/office/powerpoint/2010/main" val="1428830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否定、合取和析取联结词的典型句式</a:t>
            </a:r>
          </a:p>
        </p:txBody>
      </p:sp>
      <p:grpSp>
        <p:nvGrpSpPr>
          <p:cNvPr id="4" name="组合 3">
            <a:extLst>
              <a:ext uri="{FF2B5EF4-FFF2-40B4-BE49-F238E27FC236}">
                <a16:creationId xmlns:a16="http://schemas.microsoft.com/office/drawing/2014/main" id="{459E806A-F113-433E-8872-ECB71BFD9F79}"/>
              </a:ext>
            </a:extLst>
          </p:cNvPr>
          <p:cNvGrpSpPr/>
          <p:nvPr/>
        </p:nvGrpSpPr>
        <p:grpSpPr>
          <a:xfrm>
            <a:off x="463778" y="1850038"/>
            <a:ext cx="11264443" cy="3441292"/>
            <a:chOff x="463778" y="1850038"/>
            <a:chExt cx="11264443" cy="3441292"/>
          </a:xfrm>
        </p:grpSpPr>
        <p:pic>
          <p:nvPicPr>
            <p:cNvPr id="2" name="图片 1">
              <a:extLst>
                <a:ext uri="{FF2B5EF4-FFF2-40B4-BE49-F238E27FC236}">
                  <a16:creationId xmlns:a16="http://schemas.microsoft.com/office/drawing/2014/main" id="{1A5270F5-7DB0-4B0F-AED2-248405AB8F70}"/>
                </a:ext>
              </a:extLst>
            </p:cNvPr>
            <p:cNvPicPr>
              <a:picLocks noChangeAspect="1"/>
            </p:cNvPicPr>
            <p:nvPr/>
          </p:nvPicPr>
          <p:blipFill>
            <a:blip r:embed="rId2">
              <a:duotone>
                <a:prstClr val="black"/>
                <a:srgbClr val="D9C3A5">
                  <a:tint val="50000"/>
                  <a:satMod val="180000"/>
                </a:srgbClr>
              </a:duotone>
            </a:blip>
            <a:stretch>
              <a:fillRect/>
            </a:stretch>
          </p:blipFill>
          <p:spPr>
            <a:xfrm>
              <a:off x="463778" y="1850038"/>
              <a:ext cx="11264443" cy="3441292"/>
            </a:xfrm>
            <a:prstGeom prst="rect">
              <a:avLst/>
            </a:prstGeom>
          </p:spPr>
        </p:pic>
        <p:sp>
          <p:nvSpPr>
            <p:cNvPr id="3" name="文本框 2">
              <a:extLst>
                <a:ext uri="{FF2B5EF4-FFF2-40B4-BE49-F238E27FC236}">
                  <a16:creationId xmlns:a16="http://schemas.microsoft.com/office/drawing/2014/main" id="{F1E39F9B-06E5-41C5-812C-61ABD138A1BB}"/>
                </a:ext>
              </a:extLst>
            </p:cNvPr>
            <p:cNvSpPr txBox="1"/>
            <p:nvPr/>
          </p:nvSpPr>
          <p:spPr>
            <a:xfrm>
              <a:off x="3954341" y="1966947"/>
              <a:ext cx="1308393" cy="338554"/>
            </a:xfrm>
            <a:prstGeom prst="rect">
              <a:avLst/>
            </a:prstGeom>
            <a:solidFill>
              <a:srgbClr val="F5E4D0"/>
            </a:solidFill>
          </p:spPr>
          <p:txBody>
            <a:bodyPr wrap="square" tIns="0" bIns="0" rtlCol="0">
              <a:spAutoFit/>
            </a:bodyPr>
            <a:lstStyle/>
            <a:p>
              <a:r>
                <a:rPr lang="zh-CN" altLang="en-US" sz="2200" b="1">
                  <a:solidFill>
                    <a:srgbClr val="C00000"/>
                  </a:solidFill>
                </a:rPr>
                <a:t>典型句式</a:t>
              </a:r>
            </a:p>
          </p:txBody>
        </p:sp>
        <p:sp>
          <p:nvSpPr>
            <p:cNvPr id="11" name="文本框 10">
              <a:extLst>
                <a:ext uri="{FF2B5EF4-FFF2-40B4-BE49-F238E27FC236}">
                  <a16:creationId xmlns:a16="http://schemas.microsoft.com/office/drawing/2014/main" id="{EA0B3694-6877-415B-B62A-DAC68876CD5F}"/>
                </a:ext>
              </a:extLst>
            </p:cNvPr>
            <p:cNvSpPr txBox="1"/>
            <p:nvPr/>
          </p:nvSpPr>
          <p:spPr>
            <a:xfrm>
              <a:off x="9376053" y="2013590"/>
              <a:ext cx="1308393" cy="338554"/>
            </a:xfrm>
            <a:prstGeom prst="rect">
              <a:avLst/>
            </a:prstGeom>
            <a:solidFill>
              <a:srgbClr val="F5E4D0"/>
            </a:solidFill>
          </p:spPr>
          <p:txBody>
            <a:bodyPr wrap="square" tIns="0" bIns="0" rtlCol="0">
              <a:spAutoFit/>
            </a:bodyPr>
            <a:lstStyle/>
            <a:p>
              <a:pPr algn="ctr"/>
              <a:r>
                <a:rPr lang="zh-CN" altLang="en-US" sz="2200" b="1">
                  <a:solidFill>
                    <a:srgbClr val="C00000"/>
                  </a:solidFill>
                </a:rPr>
                <a:t>符号化</a:t>
              </a:r>
            </a:p>
          </p:txBody>
        </p:sp>
      </p:grpSp>
    </p:spTree>
    <p:extLst>
      <p:ext uri="{BB962C8B-B14F-4D97-AF65-F5344CB8AC3E}">
        <p14:creationId xmlns:p14="http://schemas.microsoft.com/office/powerpoint/2010/main" val="820466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否定、合取和析取命题符号化注意事项</a:t>
            </a:r>
          </a:p>
        </p:txBody>
      </p:sp>
      <p:sp>
        <p:nvSpPr>
          <p:cNvPr id="2" name="文本框 1">
            <a:extLst>
              <a:ext uri="{FF2B5EF4-FFF2-40B4-BE49-F238E27FC236}">
                <a16:creationId xmlns:a16="http://schemas.microsoft.com/office/drawing/2014/main" id="{000DB8DC-B14B-4F5F-976F-7D70E1A01375}"/>
              </a:ext>
            </a:extLst>
          </p:cNvPr>
          <p:cNvSpPr txBox="1"/>
          <p:nvPr/>
        </p:nvSpPr>
        <p:spPr>
          <a:xfrm>
            <a:off x="780204" y="1345362"/>
            <a:ext cx="7898487" cy="3674211"/>
          </a:xfrm>
          <a:prstGeom prst="rect">
            <a:avLst/>
          </a:prstGeom>
          <a:solidFill>
            <a:schemeClr val="accent5">
              <a:lumMod val="20000"/>
              <a:lumOff val="80000"/>
              <a:alpha val="25000"/>
            </a:schemeClr>
          </a:solidFill>
        </p:spPr>
        <p:txBody>
          <a:bodyPr wrap="square" rtlCol="0">
            <a:spAutoFit/>
          </a:bodyPr>
          <a:lstStyle/>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带否定联结词的命题有时也可直接符号化为原子命题</a:t>
            </a:r>
          </a:p>
          <a:p>
            <a:pPr marL="800100" lvl="1" indent="-342900">
              <a:lnSpc>
                <a:spcPts val="3000"/>
              </a:lnSpc>
              <a:spcBef>
                <a:spcPts val="600"/>
              </a:spcBef>
              <a:spcAft>
                <a:spcPts val="600"/>
              </a:spcAft>
              <a:buFont typeface="Arial" panose="020B0604020202020204" pitchFamily="34" charset="0"/>
              <a:buChar char="•"/>
            </a:pPr>
            <a:r>
              <a:rPr lang="zh-CN" altLang="en-US" b="1">
                <a:solidFill>
                  <a:schemeClr val="accent6">
                    <a:lumMod val="50000"/>
                  </a:schemeClr>
                </a:solidFill>
              </a:rPr>
              <a:t>看是否强调其中的否定含义，看是否有相应的肯定命题</a:t>
            </a:r>
          </a:p>
          <a:p>
            <a:pPr marL="342900" indent="-342900">
              <a:lnSpc>
                <a:spcPts val="3000"/>
              </a:lnSpc>
              <a:spcBef>
                <a:spcPts val="600"/>
              </a:spcBef>
              <a:spcAft>
                <a:spcPts val="600"/>
              </a:spcAft>
              <a:buFont typeface="Arial" panose="020B0604020202020204" pitchFamily="34" charset="0"/>
              <a:buChar char="•"/>
            </a:pP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虽然</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但是</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这种句式也只能符号化为合取命题</a:t>
            </a:r>
          </a:p>
          <a:p>
            <a:pPr marL="342900" indent="-342900">
              <a:lnSpc>
                <a:spcPts val="3000"/>
              </a:lnSpc>
              <a:spcBef>
                <a:spcPts val="600"/>
              </a:spcBef>
              <a:spcAft>
                <a:spcPts val="600"/>
              </a:spcAft>
              <a:buFont typeface="Arial" panose="020B0604020202020204" pitchFamily="34" charset="0"/>
              <a:buChar char="•"/>
            </a:pP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要么</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要么</a:t>
            </a:r>
            <a:r>
              <a:rPr lang="en-US" altLang="zh-CN" sz="2000" b="1">
                <a:solidFill>
                  <a:srgbClr val="002060"/>
                </a:solidFill>
                <a:latin typeface="楷体" panose="02010609060101010101" pitchFamily="49" charset="-122"/>
                <a:ea typeface="楷体" panose="02010609060101010101" pitchFamily="49" charset="-122"/>
              </a:rPr>
              <a:t>…”</a:t>
            </a:r>
            <a:r>
              <a:rPr lang="zh-CN" altLang="en-US" sz="2000" b="1">
                <a:solidFill>
                  <a:srgbClr val="002060"/>
                </a:solidFill>
                <a:latin typeface="楷体" panose="02010609060101010101" pitchFamily="49" charset="-122"/>
                <a:ea typeface="楷体" panose="02010609060101010101" pitchFamily="49" charset="-122"/>
              </a:rPr>
              <a:t>这种句式通常使用相容或进行符号化即可</a:t>
            </a:r>
          </a:p>
          <a:p>
            <a:pPr marL="800100" lvl="1" indent="-342900">
              <a:lnSpc>
                <a:spcPts val="3000"/>
              </a:lnSpc>
              <a:spcBef>
                <a:spcPts val="600"/>
              </a:spcBef>
              <a:spcAft>
                <a:spcPts val="600"/>
              </a:spcAft>
              <a:buFont typeface="Arial" panose="020B0604020202020204" pitchFamily="34" charset="0"/>
              <a:buChar char="•"/>
            </a:pPr>
            <a:r>
              <a:rPr lang="zh-CN" altLang="en-US" b="1">
                <a:solidFill>
                  <a:schemeClr val="accent6">
                    <a:lumMod val="50000"/>
                  </a:schemeClr>
                </a:solidFill>
              </a:rPr>
              <a:t>除非特别强调“二者必居其一”，否则一般使用相容或符号化析取命题</a:t>
            </a: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否定联结词放在原子命题前面是最容易理解的</a:t>
            </a:r>
          </a:p>
          <a:p>
            <a:pPr marL="800100" lvl="1" indent="-342900">
              <a:lnSpc>
                <a:spcPts val="3000"/>
              </a:lnSpc>
              <a:spcBef>
                <a:spcPts val="600"/>
              </a:spcBef>
              <a:spcAft>
                <a:spcPts val="600"/>
              </a:spcAft>
              <a:buFont typeface="Arial" panose="020B0604020202020204" pitchFamily="34" charset="0"/>
              <a:buChar char="•"/>
            </a:pPr>
            <a:r>
              <a:rPr lang="zh-CN" altLang="en-US" b="1">
                <a:solidFill>
                  <a:srgbClr val="C00000"/>
                </a:solidFill>
              </a:rPr>
              <a:t>否定联结词放在复合命题之前可能会带来歧义</a:t>
            </a:r>
            <a:endParaRPr lang="zh-CN" altLang="en-US" sz="2000" b="1">
              <a:solidFill>
                <a:srgbClr val="C00000"/>
              </a:solidFill>
            </a:endParaRPr>
          </a:p>
        </p:txBody>
      </p:sp>
      <p:grpSp>
        <p:nvGrpSpPr>
          <p:cNvPr id="18" name="组合 17">
            <a:extLst>
              <a:ext uri="{FF2B5EF4-FFF2-40B4-BE49-F238E27FC236}">
                <a16:creationId xmlns:a16="http://schemas.microsoft.com/office/drawing/2014/main" id="{F33B96D4-346E-4535-A5D4-E5D9C708AF59}"/>
              </a:ext>
            </a:extLst>
          </p:cNvPr>
          <p:cNvGrpSpPr/>
          <p:nvPr/>
        </p:nvGrpSpPr>
        <p:grpSpPr>
          <a:xfrm>
            <a:off x="8945196" y="1345362"/>
            <a:ext cx="2440592" cy="4604402"/>
            <a:chOff x="9433451" y="1350258"/>
            <a:chExt cx="2440592" cy="4604402"/>
          </a:xfrm>
        </p:grpSpPr>
        <p:sp>
          <p:nvSpPr>
            <p:cNvPr id="3" name="文本框 2">
              <a:extLst>
                <a:ext uri="{FF2B5EF4-FFF2-40B4-BE49-F238E27FC236}">
                  <a16:creationId xmlns:a16="http://schemas.microsoft.com/office/drawing/2014/main" id="{1E87ED56-84FA-4D02-8E65-6E8F0BD6AE46}"/>
                </a:ext>
              </a:extLst>
            </p:cNvPr>
            <p:cNvSpPr txBox="1"/>
            <p:nvPr/>
          </p:nvSpPr>
          <p:spPr>
            <a:xfrm>
              <a:off x="9747023" y="1903162"/>
              <a:ext cx="1782751" cy="646331"/>
            </a:xfrm>
            <a:prstGeom prst="rect">
              <a:avLst/>
            </a:prstGeom>
            <a:solidFill>
              <a:schemeClr val="accent2">
                <a:lumMod val="20000"/>
                <a:lumOff val="80000"/>
              </a:schemeClr>
            </a:solidFill>
          </p:spPr>
          <p:txBody>
            <a:bodyPr wrap="square" rtlCol="0">
              <a:spAutoFit/>
            </a:bodyPr>
            <a:lstStyle/>
            <a:p>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他不熟悉</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C++</a:t>
              </a: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语言或</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Java</a:t>
              </a: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语言</a:t>
              </a:r>
            </a:p>
          </p:txBody>
        </p:sp>
        <p:sp>
          <p:nvSpPr>
            <p:cNvPr id="11" name="文本框 10">
              <a:extLst>
                <a:ext uri="{FF2B5EF4-FFF2-40B4-BE49-F238E27FC236}">
                  <a16:creationId xmlns:a16="http://schemas.microsoft.com/office/drawing/2014/main" id="{8A0C6E60-DF09-4FEE-910E-9736547122CD}"/>
                </a:ext>
              </a:extLst>
            </p:cNvPr>
            <p:cNvSpPr txBox="1"/>
            <p:nvPr/>
          </p:nvSpPr>
          <p:spPr>
            <a:xfrm>
              <a:off x="9503073" y="3010882"/>
              <a:ext cx="2270650" cy="646331"/>
            </a:xfrm>
            <a:prstGeom prst="rect">
              <a:avLst/>
            </a:prstGeom>
            <a:solidFill>
              <a:schemeClr val="accent4">
                <a:lumMod val="20000"/>
                <a:lumOff val="80000"/>
              </a:schemeClr>
            </a:solidFill>
          </p:spPr>
          <p:txBody>
            <a:bodyPr wrap="square" rtlCol="0">
              <a:spAutoFit/>
            </a:bodyPr>
            <a:lstStyle/>
            <a:p>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他既不熟悉</a:t>
              </a:r>
              <a:r>
                <a:rPr lang="en-US" altLang="zh-CN">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语言也不熟悉</a:t>
              </a:r>
              <a:r>
                <a:rPr lang="en-US" altLang="zh-CN">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Java</a:t>
              </a:r>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a:t>
              </a:r>
            </a:p>
          </p:txBody>
        </p:sp>
        <p:sp>
          <p:nvSpPr>
            <p:cNvPr id="6" name="箭头: 下 5">
              <a:extLst>
                <a:ext uri="{FF2B5EF4-FFF2-40B4-BE49-F238E27FC236}">
                  <a16:creationId xmlns:a16="http://schemas.microsoft.com/office/drawing/2014/main" id="{E65D3589-68C2-4D98-B4BF-A2EF1F34BBE9}"/>
                </a:ext>
              </a:extLst>
            </p:cNvPr>
            <p:cNvSpPr/>
            <p:nvPr/>
          </p:nvSpPr>
          <p:spPr>
            <a:xfrm>
              <a:off x="10584673" y="2549493"/>
              <a:ext cx="111833" cy="463422"/>
            </a:xfrm>
            <a:prstGeom prst="downArrow">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E02ECC8-40AE-43FB-95C1-3CE6CBF789DB}"/>
                </a:ext>
              </a:extLst>
            </p:cNvPr>
            <p:cNvSpPr txBox="1"/>
            <p:nvPr/>
          </p:nvSpPr>
          <p:spPr>
            <a:xfrm>
              <a:off x="9747023" y="4132422"/>
              <a:ext cx="1782751" cy="646331"/>
            </a:xfrm>
            <a:prstGeom prst="rect">
              <a:avLst/>
            </a:prstGeom>
            <a:solidFill>
              <a:schemeClr val="accent2">
                <a:lumMod val="20000"/>
                <a:lumOff val="80000"/>
              </a:schemeClr>
            </a:solidFill>
          </p:spPr>
          <p:txBody>
            <a:bodyPr wrap="square" rtlCol="0">
              <a:spAutoFit/>
            </a:bodyPr>
            <a:lstStyle/>
            <a:p>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他不熟悉</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C++</a:t>
              </a: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语言和</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Java</a:t>
              </a: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语言</a:t>
              </a:r>
            </a:p>
          </p:txBody>
        </p:sp>
        <p:sp>
          <p:nvSpPr>
            <p:cNvPr id="14" name="文本框 13">
              <a:extLst>
                <a:ext uri="{FF2B5EF4-FFF2-40B4-BE49-F238E27FC236}">
                  <a16:creationId xmlns:a16="http://schemas.microsoft.com/office/drawing/2014/main" id="{4055A45E-0E52-48F2-A92A-A47B589B5F41}"/>
                </a:ext>
              </a:extLst>
            </p:cNvPr>
            <p:cNvSpPr txBox="1"/>
            <p:nvPr/>
          </p:nvSpPr>
          <p:spPr>
            <a:xfrm>
              <a:off x="9503072" y="5240142"/>
              <a:ext cx="2324921" cy="646331"/>
            </a:xfrm>
            <a:prstGeom prst="rect">
              <a:avLst/>
            </a:prstGeom>
            <a:solidFill>
              <a:schemeClr val="accent4">
                <a:lumMod val="20000"/>
                <a:lumOff val="80000"/>
              </a:schemeClr>
            </a:solidFill>
          </p:spPr>
          <p:txBody>
            <a:bodyPr wrap="square" rtlCol="0">
              <a:spAutoFit/>
            </a:bodyPr>
            <a:lstStyle/>
            <a:p>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他不熟悉</a:t>
              </a:r>
              <a:r>
                <a:rPr lang="en-US" altLang="zh-CN">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C++</a:t>
              </a:r>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语言和（不熟悉）</a:t>
              </a:r>
              <a:r>
                <a:rPr lang="en-US" altLang="zh-CN">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Java</a:t>
              </a:r>
              <a:r>
                <a:rPr lang="zh-CN" altLang="en-US" b="1">
                  <a:solidFill>
                    <a:schemeClr val="accent6">
                      <a:lumMod val="50000"/>
                    </a:schemeClr>
                  </a:solidFill>
                  <a:latin typeface="Arial" panose="020B0604020202020204" pitchFamily="34" charset="0"/>
                  <a:ea typeface="楷体" panose="02010609060101010101" pitchFamily="49" charset="-122"/>
                  <a:cs typeface="Arial" panose="020B0604020202020204" pitchFamily="34" charset="0"/>
                </a:rPr>
                <a:t>语言</a:t>
              </a:r>
            </a:p>
          </p:txBody>
        </p:sp>
        <p:sp>
          <p:nvSpPr>
            <p:cNvPr id="15" name="箭头: 下 14">
              <a:extLst>
                <a:ext uri="{FF2B5EF4-FFF2-40B4-BE49-F238E27FC236}">
                  <a16:creationId xmlns:a16="http://schemas.microsoft.com/office/drawing/2014/main" id="{FFA712E4-4440-4782-83AF-596750F0E26E}"/>
                </a:ext>
              </a:extLst>
            </p:cNvPr>
            <p:cNvSpPr/>
            <p:nvPr/>
          </p:nvSpPr>
          <p:spPr>
            <a:xfrm>
              <a:off x="10584673" y="4778753"/>
              <a:ext cx="111833" cy="463422"/>
            </a:xfrm>
            <a:prstGeom prst="downArrow">
              <a:avLst/>
            </a:prstGeom>
            <a:solidFill>
              <a:schemeClr val="accent1">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E61F3F7B-D94E-4A8C-AE37-47441B44BE1E}"/>
                </a:ext>
              </a:extLst>
            </p:cNvPr>
            <p:cNvSpPr txBox="1"/>
            <p:nvPr/>
          </p:nvSpPr>
          <p:spPr>
            <a:xfrm>
              <a:off x="9650538" y="1350258"/>
              <a:ext cx="2123185" cy="369332"/>
            </a:xfrm>
            <a:prstGeom prst="rect">
              <a:avLst/>
            </a:prstGeom>
            <a:noFill/>
          </p:spPr>
          <p:txBody>
            <a:bodyPr wrap="square" rtlCol="0">
              <a:spAutoFit/>
            </a:bodyPr>
            <a:lstStyle/>
            <a:p>
              <a:r>
                <a:rPr lang="zh-CN" altLang="en-US" b="1">
                  <a:solidFill>
                    <a:srgbClr val="C00000"/>
                  </a:solidFill>
                </a:rPr>
                <a:t>否定联结词的歧义</a:t>
              </a:r>
            </a:p>
          </p:txBody>
        </p:sp>
        <p:sp>
          <p:nvSpPr>
            <p:cNvPr id="16" name="矩形: 圆角 15">
              <a:extLst>
                <a:ext uri="{FF2B5EF4-FFF2-40B4-BE49-F238E27FC236}">
                  <a16:creationId xmlns:a16="http://schemas.microsoft.com/office/drawing/2014/main" id="{2ECCC2E3-387C-45B2-9F4A-E239F970E152}"/>
                </a:ext>
              </a:extLst>
            </p:cNvPr>
            <p:cNvSpPr/>
            <p:nvPr/>
          </p:nvSpPr>
          <p:spPr>
            <a:xfrm>
              <a:off x="9433451" y="1350258"/>
              <a:ext cx="2440592" cy="4604402"/>
            </a:xfrm>
            <a:prstGeom prst="roundRect">
              <a:avLst>
                <a:gd name="adj" fmla="val 762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5063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蕴涵和双蕴涵的典型句式</a:t>
            </a:r>
          </a:p>
        </p:txBody>
      </p:sp>
      <p:grpSp>
        <p:nvGrpSpPr>
          <p:cNvPr id="3" name="组合 2">
            <a:extLst>
              <a:ext uri="{FF2B5EF4-FFF2-40B4-BE49-F238E27FC236}">
                <a16:creationId xmlns:a16="http://schemas.microsoft.com/office/drawing/2014/main" id="{D1104D11-000A-430D-9430-04D670D49082}"/>
              </a:ext>
            </a:extLst>
          </p:cNvPr>
          <p:cNvGrpSpPr/>
          <p:nvPr/>
        </p:nvGrpSpPr>
        <p:grpSpPr>
          <a:xfrm>
            <a:off x="1210427" y="1212700"/>
            <a:ext cx="9679045" cy="4991840"/>
            <a:chOff x="1256476" y="1232435"/>
            <a:chExt cx="9679045" cy="4991840"/>
          </a:xfrm>
        </p:grpSpPr>
        <p:pic>
          <p:nvPicPr>
            <p:cNvPr id="2" name="图片 1">
              <a:extLst>
                <a:ext uri="{FF2B5EF4-FFF2-40B4-BE49-F238E27FC236}">
                  <a16:creationId xmlns:a16="http://schemas.microsoft.com/office/drawing/2014/main" id="{ED694F36-5046-4981-85BF-5269FD80A346}"/>
                </a:ext>
              </a:extLst>
            </p:cNvPr>
            <p:cNvPicPr>
              <a:picLocks noChangeAspect="1"/>
            </p:cNvPicPr>
            <p:nvPr/>
          </p:nvPicPr>
          <p:blipFill>
            <a:blip r:embed="rId2">
              <a:duotone>
                <a:prstClr val="black"/>
                <a:srgbClr val="D9C3A5">
                  <a:tint val="50000"/>
                  <a:satMod val="180000"/>
                </a:srgbClr>
              </a:duotone>
            </a:blip>
            <a:stretch>
              <a:fillRect/>
            </a:stretch>
          </p:blipFill>
          <p:spPr>
            <a:xfrm>
              <a:off x="1256476" y="1232435"/>
              <a:ext cx="9679045" cy="4991840"/>
            </a:xfrm>
            <a:prstGeom prst="rect">
              <a:avLst/>
            </a:prstGeom>
          </p:spPr>
        </p:pic>
        <p:sp>
          <p:nvSpPr>
            <p:cNvPr id="11" name="文本框 10">
              <a:extLst>
                <a:ext uri="{FF2B5EF4-FFF2-40B4-BE49-F238E27FC236}">
                  <a16:creationId xmlns:a16="http://schemas.microsoft.com/office/drawing/2014/main" id="{ED2A50D1-A306-45CE-AE3C-C41DD474185F}"/>
                </a:ext>
              </a:extLst>
            </p:cNvPr>
            <p:cNvSpPr txBox="1"/>
            <p:nvPr/>
          </p:nvSpPr>
          <p:spPr>
            <a:xfrm>
              <a:off x="4592448" y="1368311"/>
              <a:ext cx="1308393" cy="338554"/>
            </a:xfrm>
            <a:prstGeom prst="rect">
              <a:avLst/>
            </a:prstGeom>
            <a:solidFill>
              <a:srgbClr val="F5E4D0"/>
            </a:solidFill>
          </p:spPr>
          <p:txBody>
            <a:bodyPr wrap="square" tIns="0" bIns="0" rtlCol="0">
              <a:spAutoFit/>
            </a:bodyPr>
            <a:lstStyle/>
            <a:p>
              <a:r>
                <a:rPr lang="zh-CN" altLang="en-US" sz="2200" b="1">
                  <a:solidFill>
                    <a:srgbClr val="C00000"/>
                  </a:solidFill>
                </a:rPr>
                <a:t>典型句式</a:t>
              </a:r>
            </a:p>
          </p:txBody>
        </p:sp>
        <p:sp>
          <p:nvSpPr>
            <p:cNvPr id="12" name="文本框 11">
              <a:extLst>
                <a:ext uri="{FF2B5EF4-FFF2-40B4-BE49-F238E27FC236}">
                  <a16:creationId xmlns:a16="http://schemas.microsoft.com/office/drawing/2014/main" id="{038DCD4C-CBAC-46E8-8262-FB81D9ED1B07}"/>
                </a:ext>
              </a:extLst>
            </p:cNvPr>
            <p:cNvSpPr txBox="1"/>
            <p:nvPr/>
          </p:nvSpPr>
          <p:spPr>
            <a:xfrm>
              <a:off x="9461573" y="1368311"/>
              <a:ext cx="1308393" cy="338554"/>
            </a:xfrm>
            <a:prstGeom prst="rect">
              <a:avLst/>
            </a:prstGeom>
            <a:solidFill>
              <a:srgbClr val="F5E4D0"/>
            </a:solidFill>
          </p:spPr>
          <p:txBody>
            <a:bodyPr wrap="square" tIns="0" bIns="0" rtlCol="0">
              <a:spAutoFit/>
            </a:bodyPr>
            <a:lstStyle/>
            <a:p>
              <a:pPr algn="ctr"/>
              <a:r>
                <a:rPr lang="zh-CN" altLang="en-US" sz="2200" b="1">
                  <a:solidFill>
                    <a:srgbClr val="C00000"/>
                  </a:solidFill>
                </a:rPr>
                <a:t>符号化</a:t>
              </a:r>
            </a:p>
          </p:txBody>
        </p:sp>
      </p:grpSp>
    </p:spTree>
    <p:extLst>
      <p:ext uri="{BB962C8B-B14F-4D97-AF65-F5344CB8AC3E}">
        <p14:creationId xmlns:p14="http://schemas.microsoft.com/office/powerpoint/2010/main" val="154950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第七讲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命题逻辑的应用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条件命题的符号化</a:t>
            </a:r>
          </a:p>
        </p:txBody>
      </p:sp>
      <p:pic>
        <p:nvPicPr>
          <p:cNvPr id="2" name="图片 1">
            <a:extLst>
              <a:ext uri="{FF2B5EF4-FFF2-40B4-BE49-F238E27FC236}">
                <a16:creationId xmlns:a16="http://schemas.microsoft.com/office/drawing/2014/main" id="{BF7716CB-F498-4E76-A7CF-9D54DC802122}"/>
              </a:ext>
            </a:extLst>
          </p:cNvPr>
          <p:cNvPicPr>
            <a:picLocks noChangeAspect="1"/>
          </p:cNvPicPr>
          <p:nvPr/>
        </p:nvPicPr>
        <p:blipFill>
          <a:blip r:embed="rId2"/>
          <a:stretch>
            <a:fillRect/>
          </a:stretch>
        </p:blipFill>
        <p:spPr>
          <a:xfrm>
            <a:off x="665798" y="1184116"/>
            <a:ext cx="11052555" cy="5022675"/>
          </a:xfrm>
          <a:prstGeom prst="rect">
            <a:avLst/>
          </a:prstGeom>
        </p:spPr>
      </p:pic>
    </p:spTree>
    <p:extLst>
      <p:ext uri="{BB962C8B-B14F-4D97-AF65-F5344CB8AC3E}">
        <p14:creationId xmlns:p14="http://schemas.microsoft.com/office/powerpoint/2010/main" val="2715317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TotalTime>
  <Words>3139</Words>
  <Application>Microsoft Office PowerPoint</Application>
  <PresentationFormat>宽屏</PresentationFormat>
  <Paragraphs>373</Paragraphs>
  <Slides>28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等线 Light</vt:lpstr>
      <vt:lpstr>仿宋</vt:lpstr>
      <vt:lpstr>黑体</vt:lpstr>
      <vt:lpstr>华文新魏</vt:lpstr>
      <vt:lpstr>楷体</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60</cp:revision>
  <dcterms:created xsi:type="dcterms:W3CDTF">2022-01-01T06:39:40Z</dcterms:created>
  <dcterms:modified xsi:type="dcterms:W3CDTF">2022-03-08T02:57:44Z</dcterms:modified>
</cp:coreProperties>
</file>