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1" r:id="rId3"/>
    <p:sldId id="259" r:id="rId4"/>
    <p:sldId id="257" r:id="rId5"/>
    <p:sldId id="282" r:id="rId6"/>
    <p:sldId id="283" r:id="rId7"/>
    <p:sldId id="286" r:id="rId8"/>
    <p:sldId id="284" r:id="rId9"/>
    <p:sldId id="287" r:id="rId10"/>
    <p:sldId id="288" r:id="rId11"/>
    <p:sldId id="289" r:id="rId12"/>
    <p:sldId id="285" r:id="rId13"/>
    <p:sldId id="291" r:id="rId14"/>
    <p:sldId id="292" r:id="rId15"/>
    <p:sldId id="261" r:id="rId16"/>
    <p:sldId id="296" r:id="rId17"/>
    <p:sldId id="297" r:id="rId18"/>
    <p:sldId id="294" r:id="rId19"/>
    <p:sldId id="293" r:id="rId20"/>
    <p:sldId id="295" r:id="rId21"/>
    <p:sldId id="299" r:id="rId22"/>
    <p:sldId id="298" r:id="rId23"/>
    <p:sldId id="300" r:id="rId24"/>
    <p:sldId id="302" r:id="rId25"/>
    <p:sldId id="301" r:id="rId26"/>
    <p:sldId id="303" r:id="rId27"/>
    <p:sldId id="304" r:id="rId28"/>
    <p:sldId id="272" r:id="rId29"/>
    <p:sldId id="280" r:id="rId30"/>
    <p:sldId id="26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7EC"/>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98" y="33"/>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88369-4624-4F55-AA38-12B219981225}" type="datetimeFigureOut">
              <a:rPr lang="zh-CN" altLang="en-US" smtClean="0"/>
              <a:t>2022/3/9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5A091-1528-44AC-BECA-676115D61D5F}" type="slidenum">
              <a:rPr lang="zh-CN" altLang="en-US" smtClean="0"/>
              <a:t>‹#›</a:t>
            </a:fld>
            <a:endParaRPr lang="zh-CN" altLang="en-US"/>
          </a:p>
        </p:txBody>
      </p:sp>
    </p:spTree>
    <p:extLst>
      <p:ext uri="{BB962C8B-B14F-4D97-AF65-F5344CB8AC3E}">
        <p14:creationId xmlns:p14="http://schemas.microsoft.com/office/powerpoint/2010/main" val="1794758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不管是命题逻辑还是一阶逻辑，其内容都由基本概念、公式语法、公式语义、等值演算、推理理论和应用这六部分组成。</a:t>
            </a:r>
          </a:p>
        </p:txBody>
      </p:sp>
      <p:sp>
        <p:nvSpPr>
          <p:cNvPr id="4" name="灯片编号占位符 3"/>
          <p:cNvSpPr>
            <a:spLocks noGrp="1"/>
          </p:cNvSpPr>
          <p:nvPr>
            <p:ph type="sldNum" sz="quarter" idx="5"/>
          </p:nvPr>
        </p:nvSpPr>
        <p:spPr/>
        <p:txBody>
          <a:bodyPr/>
          <a:lstStyle/>
          <a:p>
            <a:fld id="{488CCB30-AF9B-4A37-9966-876C3485C395}" type="slidenum">
              <a:rPr lang="zh-CN" altLang="en-US" smtClean="0"/>
              <a:t>2</a:t>
            </a:fld>
            <a:endParaRPr lang="zh-CN" altLang="en-US"/>
          </a:p>
        </p:txBody>
      </p:sp>
    </p:spTree>
    <p:extLst>
      <p:ext uri="{BB962C8B-B14F-4D97-AF65-F5344CB8AC3E}">
        <p14:creationId xmlns:p14="http://schemas.microsoft.com/office/powerpoint/2010/main" val="260066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865A091-1528-44AC-BECA-676115D61D5F}" type="slidenum">
              <a:rPr lang="zh-CN" altLang="en-US" smtClean="0"/>
              <a:t>8</a:t>
            </a:fld>
            <a:endParaRPr lang="zh-CN" altLang="en-US"/>
          </a:p>
        </p:txBody>
      </p:sp>
    </p:spTree>
    <p:extLst>
      <p:ext uri="{BB962C8B-B14F-4D97-AF65-F5344CB8AC3E}">
        <p14:creationId xmlns:p14="http://schemas.microsoft.com/office/powerpoint/2010/main" val="419389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image" Target="../media/image44.png"/><Relationship Id="rId16"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5" Type="http://schemas.openxmlformats.org/officeDocument/2006/relationships/image" Target="../media/image69.png"/><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18" Type="http://schemas.openxmlformats.org/officeDocument/2006/relationships/image" Target="../media/image86.png"/><Relationship Id="rId3" Type="http://schemas.openxmlformats.org/officeDocument/2006/relationships/image" Target="../media/image71.png"/><Relationship Id="rId21" Type="http://schemas.openxmlformats.org/officeDocument/2006/relationships/image" Target="../media/image89.png"/><Relationship Id="rId7" Type="http://schemas.openxmlformats.org/officeDocument/2006/relationships/image" Target="../media/image75.png"/><Relationship Id="rId12" Type="http://schemas.openxmlformats.org/officeDocument/2006/relationships/image" Target="../media/image80.png"/><Relationship Id="rId17" Type="http://schemas.openxmlformats.org/officeDocument/2006/relationships/image" Target="../media/image85.png"/><Relationship Id="rId2" Type="http://schemas.openxmlformats.org/officeDocument/2006/relationships/image" Target="../media/image70.png"/><Relationship Id="rId16" Type="http://schemas.openxmlformats.org/officeDocument/2006/relationships/image" Target="../media/image84.png"/><Relationship Id="rId20"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5" Type="http://schemas.openxmlformats.org/officeDocument/2006/relationships/image" Target="../media/image83.png"/><Relationship Id="rId10" Type="http://schemas.openxmlformats.org/officeDocument/2006/relationships/image" Target="../media/image78.png"/><Relationship Id="rId19" Type="http://schemas.openxmlformats.org/officeDocument/2006/relationships/image" Target="../media/image87.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82.png"/></Relationships>
</file>

<file path=ppt/slides/_rels/slide21.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3" Type="http://schemas.openxmlformats.org/officeDocument/2006/relationships/image" Target="../media/image9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 Type="http://schemas.openxmlformats.org/officeDocument/2006/relationships/image" Target="../media/image70.png"/><Relationship Id="rId16" Type="http://schemas.openxmlformats.org/officeDocument/2006/relationships/image" Target="../media/image103.png"/><Relationship Id="rId20" Type="http://schemas.openxmlformats.org/officeDocument/2006/relationships/image" Target="../media/image107.png"/><Relationship Id="rId1" Type="http://schemas.openxmlformats.org/officeDocument/2006/relationships/slideLayout" Target="../slideLayouts/slideLayout1.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5" Type="http://schemas.openxmlformats.org/officeDocument/2006/relationships/image" Target="../media/image102.png"/><Relationship Id="rId10" Type="http://schemas.openxmlformats.org/officeDocument/2006/relationships/image" Target="../media/image97.png"/><Relationship Id="rId19" Type="http://schemas.openxmlformats.org/officeDocument/2006/relationships/image" Target="../media/image106.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1.png"/></Relationships>
</file>

<file path=ppt/slides/_rels/slide2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4.png"/><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image" Target="../media/image111.png"/><Relationship Id="rId16" Type="http://schemas.openxmlformats.org/officeDocument/2006/relationships/image" Target="../media/image127.png"/><Relationship Id="rId1" Type="http://schemas.openxmlformats.org/officeDocument/2006/relationships/slideLayout" Target="../slideLayouts/slideLayout1.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5" Type="http://schemas.openxmlformats.org/officeDocument/2006/relationships/image" Target="../media/image12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 Id="rId14" Type="http://schemas.openxmlformats.org/officeDocument/2006/relationships/image" Target="../media/image125.png"/></Relationships>
</file>

<file path=ppt/slides/_rels/slide2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1.xml"/><Relationship Id="rId5" Type="http://schemas.openxmlformats.org/officeDocument/2006/relationships/image" Target="../media/image133.png"/><Relationship Id="rId4" Type="http://schemas.openxmlformats.org/officeDocument/2006/relationships/image" Target="../media/image1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第八讲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一阶逻辑公式的语法</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左大括号 38">
            <a:extLst>
              <a:ext uri="{FF2B5EF4-FFF2-40B4-BE49-F238E27FC236}">
                <a16:creationId xmlns:a16="http://schemas.microsoft.com/office/drawing/2014/main" id="{C84A45CB-27B8-4D23-BB99-5439C58DEC31}"/>
              </a:ext>
            </a:extLst>
          </p:cNvPr>
          <p:cNvSpPr/>
          <p:nvPr/>
        </p:nvSpPr>
        <p:spPr>
          <a:xfrm>
            <a:off x="2027535" y="2553602"/>
            <a:ext cx="210509" cy="3359462"/>
          </a:xfrm>
          <a:prstGeom prst="leftBrace">
            <a:avLst>
              <a:gd name="adj1" fmla="val 67708"/>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一阶逻辑的基本概念</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个体、谓词、量词和论域判断练习</a:t>
            </a:r>
          </a:p>
        </p:txBody>
      </p:sp>
      <p:sp>
        <p:nvSpPr>
          <p:cNvPr id="2" name="文本框 1">
            <a:extLst>
              <a:ext uri="{FF2B5EF4-FFF2-40B4-BE49-F238E27FC236}">
                <a16:creationId xmlns:a16="http://schemas.microsoft.com/office/drawing/2014/main" id="{60CDE4DE-C23F-4EAF-AF3A-B963271748FE}"/>
              </a:ext>
            </a:extLst>
          </p:cNvPr>
          <p:cNvSpPr txBox="1"/>
          <p:nvPr/>
        </p:nvSpPr>
        <p:spPr>
          <a:xfrm>
            <a:off x="632533" y="1117729"/>
            <a:ext cx="8425948" cy="430182"/>
          </a:xfrm>
          <a:prstGeom prst="rect">
            <a:avLst/>
          </a:prstGeom>
          <a:solidFill>
            <a:schemeClr val="accent6">
              <a:lumMod val="20000"/>
              <a:lumOff val="80000"/>
              <a:alpha val="50000"/>
            </a:schemeClr>
          </a:solidFill>
        </p:spPr>
        <p:txBody>
          <a:bodyPr wrap="square" rtlCol="0">
            <a:spAutoFit/>
          </a:bodyPr>
          <a:lstStyle/>
          <a:p>
            <a:pPr>
              <a:lnSpc>
                <a:spcPts val="2800"/>
              </a:lnSpc>
              <a:spcBef>
                <a:spcPts val="600"/>
              </a:spcBef>
              <a:spcAft>
                <a:spcPts val="1200"/>
              </a:spcAft>
            </a:pPr>
            <a:r>
              <a:rPr lang="zh-CN" altLang="en-US" sz="2000" b="1">
                <a:solidFill>
                  <a:schemeClr val="accent2">
                    <a:lumMod val="50000"/>
                  </a:schemeClr>
                </a:solidFill>
                <a:latin typeface="+mn-ea"/>
              </a:rPr>
              <a:t>指出下面句子中的个体、谓词、量词、个体类，确定论域并将句子符号化</a:t>
            </a:r>
            <a:endParaRPr lang="en-US" altLang="zh-CN" sz="2000" b="1">
              <a:solidFill>
                <a:schemeClr val="accent2">
                  <a:lumMod val="50000"/>
                </a:schemeClr>
              </a:solidFill>
              <a:latin typeface="+mn-ea"/>
            </a:endParaRPr>
          </a:p>
        </p:txBody>
      </p:sp>
      <p:grpSp>
        <p:nvGrpSpPr>
          <p:cNvPr id="34" name="组合 33">
            <a:extLst>
              <a:ext uri="{FF2B5EF4-FFF2-40B4-BE49-F238E27FC236}">
                <a16:creationId xmlns:a16="http://schemas.microsoft.com/office/drawing/2014/main" id="{77B04B2D-6BC3-4B89-AF28-071487094F81}"/>
              </a:ext>
            </a:extLst>
          </p:cNvPr>
          <p:cNvGrpSpPr/>
          <p:nvPr/>
        </p:nvGrpSpPr>
        <p:grpSpPr>
          <a:xfrm>
            <a:off x="2000389" y="1721400"/>
            <a:ext cx="8226966" cy="4427959"/>
            <a:chOff x="2000389" y="1721400"/>
            <a:chExt cx="8226966" cy="4427959"/>
          </a:xfrm>
        </p:grpSpPr>
        <p:grpSp>
          <p:nvGrpSpPr>
            <p:cNvPr id="31" name="组合 30">
              <a:extLst>
                <a:ext uri="{FF2B5EF4-FFF2-40B4-BE49-F238E27FC236}">
                  <a16:creationId xmlns:a16="http://schemas.microsoft.com/office/drawing/2014/main" id="{E2AB9D2F-D666-425D-BFC9-92215228675D}"/>
                </a:ext>
              </a:extLst>
            </p:cNvPr>
            <p:cNvGrpSpPr/>
            <p:nvPr/>
          </p:nvGrpSpPr>
          <p:grpSpPr>
            <a:xfrm>
              <a:off x="2000389" y="1721400"/>
              <a:ext cx="7359520" cy="584775"/>
              <a:chOff x="2000389" y="1721400"/>
              <a:chExt cx="7359520" cy="584775"/>
            </a:xfrm>
          </p:grpSpPr>
          <p:sp>
            <p:nvSpPr>
              <p:cNvPr id="11" name="箭头: 右 10">
                <a:extLst>
                  <a:ext uri="{FF2B5EF4-FFF2-40B4-BE49-F238E27FC236}">
                    <a16:creationId xmlns:a16="http://schemas.microsoft.com/office/drawing/2014/main" id="{029B44E0-E048-4C1B-A7CF-E34746F3D025}"/>
                  </a:ext>
                </a:extLst>
              </p:cNvPr>
              <p:cNvSpPr/>
              <p:nvPr/>
            </p:nvSpPr>
            <p:spPr>
              <a:xfrm>
                <a:off x="3616952" y="2008576"/>
                <a:ext cx="494697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14364C0-647F-43BB-8A33-3A907E810E1C}"/>
                  </a:ext>
                </a:extLst>
              </p:cNvPr>
              <p:cNvSpPr txBox="1"/>
              <p:nvPr/>
            </p:nvSpPr>
            <p:spPr>
              <a:xfrm>
                <a:off x="2000389" y="1854883"/>
                <a:ext cx="1611712" cy="369332"/>
              </a:xfrm>
              <a:prstGeom prst="rect">
                <a:avLst/>
              </a:prstGeom>
              <a:solidFill>
                <a:srgbClr val="F0F7EC">
                  <a:alpha val="50000"/>
                </a:srgbClr>
              </a:solidFill>
            </p:spPr>
            <p:txBody>
              <a:bodyPr wrap="square" rtlCol="0">
                <a:spAutoFit/>
              </a:bodyPr>
              <a:lstStyle/>
              <a:p>
                <a:pPr>
                  <a:spcBef>
                    <a:spcPts val="600"/>
                  </a:spcBef>
                  <a:spcAft>
                    <a:spcPts val="600"/>
                  </a:spcAft>
                </a:pPr>
                <a:r>
                  <a:rPr lang="en-US" altLang="zh-CN">
                    <a:solidFill>
                      <a:srgbClr val="002060"/>
                    </a:solidFill>
                    <a:latin typeface="Arial" panose="020B0604020202020204" pitchFamily="34" charset="0"/>
                    <a:ea typeface="楷体" panose="02010609060101010101" pitchFamily="49" charset="-122"/>
                    <a:cs typeface="Arial" panose="020B0604020202020204" pitchFamily="34" charset="0"/>
                  </a:rPr>
                  <a:t>2000</a:t>
                </a:r>
                <a:r>
                  <a:rPr lang="zh-CN" altLang="en-US">
                    <a:solidFill>
                      <a:srgbClr val="002060"/>
                    </a:solidFill>
                    <a:latin typeface="Arial" panose="020B0604020202020204" pitchFamily="34" charset="0"/>
                    <a:ea typeface="楷体" panose="02010609060101010101" pitchFamily="49" charset="-122"/>
                    <a:cs typeface="Arial" panose="020B0604020202020204" pitchFamily="34" charset="0"/>
                  </a:rPr>
                  <a:t>年</a:t>
                </a:r>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是闰年</a:t>
                </a:r>
                <a:endParaRPr lang="en-US" altLang="zh-CN" b="1">
                  <a:solidFill>
                    <a:srgbClr val="002060"/>
                  </a:solidFill>
                  <a:latin typeface="楷体" panose="02010609060101010101" pitchFamily="49" charset="-122"/>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32E378F-087F-4973-9EB9-4039AA5AF3DE}"/>
                      </a:ext>
                    </a:extLst>
                  </p:cNvPr>
                  <p:cNvSpPr txBox="1"/>
                  <p:nvPr/>
                </p:nvSpPr>
                <p:spPr>
                  <a:xfrm>
                    <a:off x="4020508" y="1721400"/>
                    <a:ext cx="4150982"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6">
                            <a:lumMod val="50000"/>
                          </a:schemeClr>
                        </a:solidFill>
                        <a:latin typeface="宋体" panose="02010600030101010101" pitchFamily="2" charset="-122"/>
                        <a:ea typeface="宋体" panose="02010600030101010101" pitchFamily="2" charset="-122"/>
                      </a:rPr>
                      <a:t>“</a:t>
                    </a:r>
                    <a:r>
                      <a:rPr lang="en-US" altLang="zh-CN" sz="160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2000</a:t>
                    </a:r>
                    <a:r>
                      <a:rPr lang="zh-CN" altLang="en-US" sz="1600" b="1">
                        <a:solidFill>
                          <a:schemeClr val="accent6">
                            <a:lumMod val="50000"/>
                          </a:schemeClr>
                        </a:solidFill>
                        <a:latin typeface="宋体" panose="02010600030101010101" pitchFamily="2" charset="-122"/>
                        <a:ea typeface="宋体" panose="02010600030101010101" pitchFamily="2" charset="-122"/>
                      </a:rPr>
                      <a:t>年”是具体个体，用个体常量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𝒂</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表示</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r>
                      <a:rPr lang="zh-CN" altLang="en-US" sz="1600" b="1">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是闰年”是谓词，用</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𝑹</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表示</a:t>
                    </a:r>
                  </a:p>
                </p:txBody>
              </p:sp>
            </mc:Choice>
            <mc:Fallback xmlns="">
              <p:sp>
                <p:nvSpPr>
                  <p:cNvPr id="4" name="文本框 3">
                    <a:extLst>
                      <a:ext uri="{FF2B5EF4-FFF2-40B4-BE49-F238E27FC236}">
                        <a16:creationId xmlns:a16="http://schemas.microsoft.com/office/drawing/2014/main" id="{132E378F-087F-4973-9EB9-4039AA5AF3DE}"/>
                      </a:ext>
                    </a:extLst>
                  </p:cNvPr>
                  <p:cNvSpPr txBox="1">
                    <a:spLocks noRot="1" noChangeAspect="1" noMove="1" noResize="1" noEditPoints="1" noAdjustHandles="1" noChangeArrowheads="1" noChangeShapeType="1" noTextEdit="1"/>
                  </p:cNvSpPr>
                  <p:nvPr/>
                </p:nvSpPr>
                <p:spPr>
                  <a:xfrm>
                    <a:off x="4020508" y="1721400"/>
                    <a:ext cx="4150982" cy="584775"/>
                  </a:xfrm>
                  <a:prstGeom prst="rect">
                    <a:avLst/>
                  </a:prstGeom>
                  <a:blipFill>
                    <a:blip r:embed="rId2"/>
                    <a:stretch>
                      <a:fillRect l="-882" t="-4167" b="-114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9092FF3-AA89-4ACB-9E4A-232D1A7489F4}"/>
                      </a:ext>
                    </a:extLst>
                  </p:cNvPr>
                  <p:cNvSpPr txBox="1"/>
                  <p:nvPr/>
                </p:nvSpPr>
                <p:spPr>
                  <a:xfrm>
                    <a:off x="8563922" y="1834926"/>
                    <a:ext cx="795987" cy="369332"/>
                  </a:xfrm>
                  <a:prstGeom prst="rect">
                    <a:avLst/>
                  </a:prstGeom>
                  <a:solidFill>
                    <a:schemeClr val="accent6">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𝑹</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6" name="文本框 5">
                    <a:extLst>
                      <a:ext uri="{FF2B5EF4-FFF2-40B4-BE49-F238E27FC236}">
                        <a16:creationId xmlns:a16="http://schemas.microsoft.com/office/drawing/2014/main" id="{B9092FF3-AA89-4ACB-9E4A-232D1A7489F4}"/>
                      </a:ext>
                    </a:extLst>
                  </p:cNvPr>
                  <p:cNvSpPr txBox="1">
                    <a:spLocks noRot="1" noChangeAspect="1" noMove="1" noResize="1" noEditPoints="1" noAdjustHandles="1" noChangeArrowheads="1" noChangeShapeType="1" noTextEdit="1"/>
                  </p:cNvSpPr>
                  <p:nvPr/>
                </p:nvSpPr>
                <p:spPr>
                  <a:xfrm>
                    <a:off x="8563922" y="1834926"/>
                    <a:ext cx="795987" cy="369332"/>
                  </a:xfrm>
                  <a:prstGeom prst="rect">
                    <a:avLst/>
                  </a:prstGeom>
                  <a:blipFill>
                    <a:blip r:embed="rId3"/>
                    <a:stretch>
                      <a:fillRect b="-13115"/>
                    </a:stretch>
                  </a:blipFill>
                </p:spPr>
                <p:txBody>
                  <a:bodyPr/>
                  <a:lstStyle/>
                  <a:p>
                    <a:r>
                      <a:rPr lang="zh-CN" altLang="en-US">
                        <a:noFill/>
                      </a:rPr>
                      <a:t> </a:t>
                    </a:r>
                  </a:p>
                </p:txBody>
              </p:sp>
            </mc:Fallback>
          </mc:AlternateContent>
        </p:grpSp>
        <p:grpSp>
          <p:nvGrpSpPr>
            <p:cNvPr id="20" name="组合 19">
              <a:extLst>
                <a:ext uri="{FF2B5EF4-FFF2-40B4-BE49-F238E27FC236}">
                  <a16:creationId xmlns:a16="http://schemas.microsoft.com/office/drawing/2014/main" id="{F63E495D-1A6E-47DA-8F22-72AC542BC420}"/>
                </a:ext>
              </a:extLst>
            </p:cNvPr>
            <p:cNvGrpSpPr/>
            <p:nvPr/>
          </p:nvGrpSpPr>
          <p:grpSpPr>
            <a:xfrm>
              <a:off x="2236662" y="2488636"/>
              <a:ext cx="7977449" cy="1077218"/>
              <a:chOff x="1744458" y="3863004"/>
              <a:chExt cx="7977449" cy="1077218"/>
            </a:xfrm>
          </p:grpSpPr>
          <p:sp>
            <p:nvSpPr>
              <p:cNvPr id="15" name="箭头: 右 14">
                <a:extLst>
                  <a:ext uri="{FF2B5EF4-FFF2-40B4-BE49-F238E27FC236}">
                    <a16:creationId xmlns:a16="http://schemas.microsoft.com/office/drawing/2014/main" id="{4529BCC6-467B-45A4-9B39-D6E7CEB776B7}"/>
                  </a:ext>
                </a:extLst>
              </p:cNvPr>
              <p:cNvSpPr/>
              <p:nvPr/>
            </p:nvSpPr>
            <p:spPr>
              <a:xfrm>
                <a:off x="3448268" y="4332253"/>
                <a:ext cx="4231017" cy="80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6C2DFBD-54E1-46A8-A517-EFE63F92DB4A}"/>
                  </a:ext>
                </a:extLst>
              </p:cNvPr>
              <p:cNvSpPr txBox="1"/>
              <p:nvPr/>
            </p:nvSpPr>
            <p:spPr>
              <a:xfrm>
                <a:off x="1744458" y="3927970"/>
                <a:ext cx="1703809" cy="923330"/>
              </a:xfrm>
              <a:prstGeom prst="rect">
                <a:avLst/>
              </a:prstGeom>
              <a:solidFill>
                <a:srgbClr val="F0F7EC">
                  <a:alpha val="50000"/>
                </a:srgbClr>
              </a:solidFill>
            </p:spPr>
            <p:txBody>
              <a:bodyPr wrap="square" rtlCol="0">
                <a:spAutoFit/>
              </a:bodyPr>
              <a:lstStyle/>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任意年份或者是闰年或者不被</a:t>
                </a:r>
                <a:r>
                  <a:rPr lang="en-US" altLang="zh-CN" b="1">
                    <a:solidFill>
                      <a:srgbClr val="002060"/>
                    </a:solidFill>
                    <a:latin typeface="楷体" panose="02010609060101010101" pitchFamily="49" charset="-122"/>
                    <a:ea typeface="楷体" panose="02010609060101010101" pitchFamily="49" charset="-122"/>
                    <a:cs typeface="Arial" panose="020B0604020202020204" pitchFamily="34" charset="0"/>
                  </a:rPr>
                  <a:t>4</a:t>
                </a:r>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整除</a:t>
                </a:r>
                <a:endParaRPr lang="en-US" altLang="zh-CN" b="1">
                  <a:solidFill>
                    <a:srgbClr val="002060"/>
                  </a:solidFill>
                  <a:latin typeface="楷体" panose="02010609060101010101" pitchFamily="49" charset="-122"/>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E1985F4-2040-4F83-B997-D9F559070653}"/>
                      </a:ext>
                    </a:extLst>
                  </p:cNvPr>
                  <p:cNvSpPr txBox="1"/>
                  <p:nvPr/>
                </p:nvSpPr>
                <p:spPr>
                  <a:xfrm>
                    <a:off x="3943395" y="3863004"/>
                    <a:ext cx="3288517" cy="1077218"/>
                  </a:xfrm>
                  <a:prstGeom prst="rect">
                    <a:avLst/>
                  </a:prstGeom>
                  <a:solidFill>
                    <a:schemeClr val="accent5">
                      <a:lumMod val="20000"/>
                      <a:lumOff val="80000"/>
                    </a:schemeClr>
                  </a:solidFill>
                </p:spPr>
                <p:txBody>
                  <a:bodyPr wrap="square" rtlCol="0">
                    <a:spAutoFit/>
                  </a:bodyPr>
                  <a:lstStyle/>
                  <a:p>
                    <a:r>
                      <a:rPr lang="zh-CN" altLang="en-US" sz="1600" b="1">
                        <a:solidFill>
                          <a:schemeClr val="accent6">
                            <a:lumMod val="50000"/>
                          </a:schemeClr>
                        </a:solidFill>
                        <a:latin typeface="宋体" panose="02010600030101010101" pitchFamily="2" charset="-122"/>
                        <a:ea typeface="宋体" panose="02010600030101010101" pitchFamily="2" charset="-122"/>
                      </a:rPr>
                      <a:t>“年份”是个体类，作为论域</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r>
                      <a:rPr lang="zh-CN" altLang="en-US" sz="1600" b="1">
                        <a:solidFill>
                          <a:schemeClr val="accent6">
                            <a:lumMod val="50000"/>
                          </a:schemeClr>
                        </a:solidFill>
                        <a:latin typeface="宋体" panose="02010600030101010101" pitchFamily="2" charset="-122"/>
                        <a:ea typeface="宋体" panose="02010600030101010101" pitchFamily="2" charset="-122"/>
                      </a:rPr>
                      <a:t>“任意”是全称量词</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r>
                      <a:rPr lang="zh-CN" altLang="en-US" sz="1600" b="1">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是闰年”是谓词，用</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𝑹</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表示</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r>
                      <a:rPr lang="zh-CN" altLang="en-US" sz="1600" b="1">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被</a:t>
                    </a:r>
                    <a:r>
                      <a:rPr lang="en-US" altLang="zh-CN" sz="160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4</a:t>
                    </a:r>
                    <a:r>
                      <a:rPr lang="zh-CN" altLang="en-US" sz="1600" b="1">
                        <a:solidFill>
                          <a:schemeClr val="accent6">
                            <a:lumMod val="50000"/>
                          </a:schemeClr>
                        </a:solidFill>
                        <a:latin typeface="宋体" panose="02010600030101010101" pitchFamily="2" charset="-122"/>
                        <a:ea typeface="宋体" panose="02010600030101010101" pitchFamily="2" charset="-122"/>
                      </a:rPr>
                      <a:t>整除”是谓词，用</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𝑭</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表示</a:t>
                    </a:r>
                  </a:p>
                </p:txBody>
              </p:sp>
            </mc:Choice>
            <mc:Fallback xmlns="">
              <p:sp>
                <p:nvSpPr>
                  <p:cNvPr id="18" name="文本框 17">
                    <a:extLst>
                      <a:ext uri="{FF2B5EF4-FFF2-40B4-BE49-F238E27FC236}">
                        <a16:creationId xmlns:a16="http://schemas.microsoft.com/office/drawing/2014/main" id="{DE1985F4-2040-4F83-B997-D9F559070653}"/>
                      </a:ext>
                    </a:extLst>
                  </p:cNvPr>
                  <p:cNvSpPr txBox="1">
                    <a:spLocks noRot="1" noChangeAspect="1" noMove="1" noResize="1" noEditPoints="1" noAdjustHandles="1" noChangeArrowheads="1" noChangeShapeType="1" noTextEdit="1"/>
                  </p:cNvSpPr>
                  <p:nvPr/>
                </p:nvSpPr>
                <p:spPr>
                  <a:xfrm>
                    <a:off x="3943395" y="3863004"/>
                    <a:ext cx="3288517" cy="1077218"/>
                  </a:xfrm>
                  <a:prstGeom prst="rect">
                    <a:avLst/>
                  </a:prstGeom>
                  <a:blipFill>
                    <a:blip r:embed="rId4"/>
                    <a:stretch>
                      <a:fillRect l="-1113" t="-1695" r="-928"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3D47612-0AE1-4FEA-80E5-0C78F8F19184}"/>
                      </a:ext>
                    </a:extLst>
                  </p:cNvPr>
                  <p:cNvSpPr txBox="1"/>
                  <p:nvPr/>
                </p:nvSpPr>
                <p:spPr>
                  <a:xfrm>
                    <a:off x="7679286" y="4203386"/>
                    <a:ext cx="2042621" cy="369332"/>
                  </a:xfrm>
                  <a:prstGeom prst="rect">
                    <a:avLst/>
                  </a:prstGeom>
                  <a:solidFill>
                    <a:schemeClr val="accent6">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𝑹</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9" name="文本框 18">
                    <a:extLst>
                      <a:ext uri="{FF2B5EF4-FFF2-40B4-BE49-F238E27FC236}">
                        <a16:creationId xmlns:a16="http://schemas.microsoft.com/office/drawing/2014/main" id="{13D47612-0AE1-4FEA-80E5-0C78F8F19184}"/>
                      </a:ext>
                    </a:extLst>
                  </p:cNvPr>
                  <p:cNvSpPr txBox="1">
                    <a:spLocks noRot="1" noChangeAspect="1" noMove="1" noResize="1" noEditPoints="1" noAdjustHandles="1" noChangeArrowheads="1" noChangeShapeType="1" noTextEdit="1"/>
                  </p:cNvSpPr>
                  <p:nvPr/>
                </p:nvSpPr>
                <p:spPr>
                  <a:xfrm>
                    <a:off x="7679286" y="4203386"/>
                    <a:ext cx="2042621" cy="369332"/>
                  </a:xfrm>
                  <a:prstGeom prst="rect">
                    <a:avLst/>
                  </a:prstGeom>
                  <a:blipFill>
                    <a:blip r:embed="rId5"/>
                    <a:stretch>
                      <a:fillRect b="-13115"/>
                    </a:stretch>
                  </a:blipFill>
                </p:spPr>
                <p:txBody>
                  <a:bodyPr/>
                  <a:lstStyle/>
                  <a:p>
                    <a:r>
                      <a:rPr lang="zh-CN" altLang="en-US">
                        <a:noFill/>
                      </a:rPr>
                      <a:t> </a:t>
                    </a:r>
                  </a:p>
                </p:txBody>
              </p:sp>
            </mc:Fallback>
          </mc:AlternateContent>
        </p:grpSp>
        <p:grpSp>
          <p:nvGrpSpPr>
            <p:cNvPr id="32" name="组合 31">
              <a:extLst>
                <a:ext uri="{FF2B5EF4-FFF2-40B4-BE49-F238E27FC236}">
                  <a16:creationId xmlns:a16="http://schemas.microsoft.com/office/drawing/2014/main" id="{5FFBCE7A-92BC-42D6-9BC8-A42239CF4371}"/>
                </a:ext>
              </a:extLst>
            </p:cNvPr>
            <p:cNvGrpSpPr/>
            <p:nvPr/>
          </p:nvGrpSpPr>
          <p:grpSpPr>
            <a:xfrm>
              <a:off x="2249657" y="3773092"/>
              <a:ext cx="7977698" cy="1077218"/>
              <a:chOff x="2256014" y="3851879"/>
              <a:chExt cx="7977698" cy="1077218"/>
            </a:xfrm>
          </p:grpSpPr>
          <p:sp>
            <p:nvSpPr>
              <p:cNvPr id="22" name="箭头: 右 21">
                <a:extLst>
                  <a:ext uri="{FF2B5EF4-FFF2-40B4-BE49-F238E27FC236}">
                    <a16:creationId xmlns:a16="http://schemas.microsoft.com/office/drawing/2014/main" id="{E4C85F4A-C184-4AFE-85AE-E1FBDAFC2C86}"/>
                  </a:ext>
                </a:extLst>
              </p:cNvPr>
              <p:cNvSpPr/>
              <p:nvPr/>
            </p:nvSpPr>
            <p:spPr>
              <a:xfrm>
                <a:off x="3946829" y="4296351"/>
                <a:ext cx="4231018" cy="82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086E7C0-BE2E-4A73-834F-4A0A88E174AE}"/>
                  </a:ext>
                </a:extLst>
              </p:cNvPr>
              <p:cNvSpPr txBox="1"/>
              <p:nvPr/>
            </p:nvSpPr>
            <p:spPr>
              <a:xfrm>
                <a:off x="2256014" y="4028807"/>
                <a:ext cx="1690814" cy="646331"/>
              </a:xfrm>
              <a:prstGeom prst="rect">
                <a:avLst/>
              </a:prstGeom>
              <a:solidFill>
                <a:srgbClr val="F0F7EC">
                  <a:alpha val="50000"/>
                </a:srgbClr>
              </a:solidFill>
            </p:spPr>
            <p:txBody>
              <a:bodyPr wrap="square" rtlCol="0">
                <a:spAutoFit/>
              </a:bodyPr>
              <a:lstStyle/>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有的年份被</a:t>
                </a:r>
                <a:r>
                  <a:rPr lang="en-US" altLang="zh-CN" b="1">
                    <a:solidFill>
                      <a:srgbClr val="002060"/>
                    </a:solidFill>
                    <a:latin typeface="楷体" panose="02010609060101010101" pitchFamily="49" charset="-122"/>
                    <a:ea typeface="楷体" panose="02010609060101010101" pitchFamily="49" charset="-122"/>
                    <a:cs typeface="Arial" panose="020B0604020202020204" pitchFamily="34" charset="0"/>
                  </a:rPr>
                  <a:t>4</a:t>
                </a:r>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整除但不是闰年</a:t>
                </a:r>
                <a:endParaRPr lang="en-US" altLang="zh-CN" b="1">
                  <a:solidFill>
                    <a:srgbClr val="002060"/>
                  </a:solidFill>
                  <a:latin typeface="楷体" panose="02010609060101010101" pitchFamily="49" charset="-122"/>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497C42E-032F-4D6A-9F99-817A0E621793}"/>
                      </a:ext>
                    </a:extLst>
                  </p:cNvPr>
                  <p:cNvSpPr txBox="1"/>
                  <p:nvPr/>
                </p:nvSpPr>
                <p:spPr>
                  <a:xfrm>
                    <a:off x="4446178" y="3851879"/>
                    <a:ext cx="3288517" cy="1077218"/>
                  </a:xfrm>
                  <a:prstGeom prst="rect">
                    <a:avLst/>
                  </a:prstGeom>
                  <a:solidFill>
                    <a:schemeClr val="accent5">
                      <a:lumMod val="20000"/>
                      <a:lumOff val="80000"/>
                    </a:schemeClr>
                  </a:solidFill>
                </p:spPr>
                <p:txBody>
                  <a:bodyPr wrap="square" rtlCol="0">
                    <a:spAutoFit/>
                  </a:bodyPr>
                  <a:lstStyle/>
                  <a:p>
                    <a:r>
                      <a:rPr lang="zh-CN" altLang="en-US" sz="1600" b="1">
                        <a:solidFill>
                          <a:schemeClr val="accent6">
                            <a:lumMod val="50000"/>
                          </a:schemeClr>
                        </a:solidFill>
                        <a:latin typeface="宋体" panose="02010600030101010101" pitchFamily="2" charset="-122"/>
                        <a:ea typeface="宋体" panose="02010600030101010101" pitchFamily="2" charset="-122"/>
                      </a:rPr>
                      <a:t>“年份”是个体类，作为论域</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r>
                      <a:rPr lang="zh-CN" altLang="en-US" sz="1600" b="1">
                        <a:solidFill>
                          <a:schemeClr val="accent6">
                            <a:lumMod val="50000"/>
                          </a:schemeClr>
                        </a:solidFill>
                        <a:latin typeface="宋体" panose="02010600030101010101" pitchFamily="2" charset="-122"/>
                        <a:ea typeface="宋体" panose="02010600030101010101" pitchFamily="2" charset="-122"/>
                      </a:rPr>
                      <a:t>“有的”是存在量词</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r>
                      <a:rPr lang="zh-CN" altLang="en-US" sz="1600" b="1">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是闰年”是谓词，用</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𝑹</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表示</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r>
                      <a:rPr lang="zh-CN" altLang="en-US" sz="1600" b="1">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被</a:t>
                    </a:r>
                    <a:r>
                      <a:rPr lang="en-US" altLang="zh-CN" sz="160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4</a:t>
                    </a:r>
                    <a:r>
                      <a:rPr lang="zh-CN" altLang="en-US" sz="1600" b="1">
                        <a:solidFill>
                          <a:schemeClr val="accent6">
                            <a:lumMod val="50000"/>
                          </a:schemeClr>
                        </a:solidFill>
                        <a:latin typeface="宋体" panose="02010600030101010101" pitchFamily="2" charset="-122"/>
                        <a:ea typeface="宋体" panose="02010600030101010101" pitchFamily="2" charset="-122"/>
                      </a:rPr>
                      <a:t>整除”是谓词，用</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𝑭</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表示</a:t>
                    </a:r>
                  </a:p>
                </p:txBody>
              </p:sp>
            </mc:Choice>
            <mc:Fallback xmlns="">
              <p:sp>
                <p:nvSpPr>
                  <p:cNvPr id="24" name="文本框 23">
                    <a:extLst>
                      <a:ext uri="{FF2B5EF4-FFF2-40B4-BE49-F238E27FC236}">
                        <a16:creationId xmlns:a16="http://schemas.microsoft.com/office/drawing/2014/main" id="{1497C42E-032F-4D6A-9F99-817A0E621793}"/>
                      </a:ext>
                    </a:extLst>
                  </p:cNvPr>
                  <p:cNvSpPr txBox="1">
                    <a:spLocks noRot="1" noChangeAspect="1" noMove="1" noResize="1" noEditPoints="1" noAdjustHandles="1" noChangeArrowheads="1" noChangeShapeType="1" noTextEdit="1"/>
                  </p:cNvSpPr>
                  <p:nvPr/>
                </p:nvSpPr>
                <p:spPr>
                  <a:xfrm>
                    <a:off x="4446178" y="3851879"/>
                    <a:ext cx="3288517" cy="1077218"/>
                  </a:xfrm>
                  <a:prstGeom prst="rect">
                    <a:avLst/>
                  </a:prstGeom>
                  <a:blipFill>
                    <a:blip r:embed="rId6"/>
                    <a:stretch>
                      <a:fillRect l="-926" t="-1695" r="-926"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0312CD8B-C50F-422A-B67D-D12EF99940D3}"/>
                      </a:ext>
                    </a:extLst>
                  </p:cNvPr>
                  <p:cNvSpPr txBox="1"/>
                  <p:nvPr/>
                </p:nvSpPr>
                <p:spPr>
                  <a:xfrm>
                    <a:off x="8191091" y="4173059"/>
                    <a:ext cx="2042621" cy="369332"/>
                  </a:xfrm>
                  <a:prstGeom prst="rect">
                    <a:avLst/>
                  </a:prstGeom>
                  <a:solidFill>
                    <a:schemeClr val="accent6">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𝑹</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25" name="文本框 24">
                    <a:extLst>
                      <a:ext uri="{FF2B5EF4-FFF2-40B4-BE49-F238E27FC236}">
                        <a16:creationId xmlns:a16="http://schemas.microsoft.com/office/drawing/2014/main" id="{0312CD8B-C50F-422A-B67D-D12EF99940D3}"/>
                      </a:ext>
                    </a:extLst>
                  </p:cNvPr>
                  <p:cNvSpPr txBox="1">
                    <a:spLocks noRot="1" noChangeAspect="1" noMove="1" noResize="1" noEditPoints="1" noAdjustHandles="1" noChangeArrowheads="1" noChangeShapeType="1" noTextEdit="1"/>
                  </p:cNvSpPr>
                  <p:nvPr/>
                </p:nvSpPr>
                <p:spPr>
                  <a:xfrm>
                    <a:off x="8191091" y="4173059"/>
                    <a:ext cx="2042621" cy="369332"/>
                  </a:xfrm>
                  <a:prstGeom prst="rect">
                    <a:avLst/>
                  </a:prstGeom>
                  <a:blipFill>
                    <a:blip r:embed="rId7"/>
                    <a:stretch>
                      <a:fillRect b="-13333"/>
                    </a:stretch>
                  </a:blipFill>
                </p:spPr>
                <p:txBody>
                  <a:bodyPr/>
                  <a:lstStyle/>
                  <a:p>
                    <a:r>
                      <a:rPr lang="zh-CN" altLang="en-US">
                        <a:noFill/>
                      </a:rPr>
                      <a:t> </a:t>
                    </a:r>
                  </a:p>
                </p:txBody>
              </p:sp>
            </mc:Fallback>
          </mc:AlternateContent>
        </p:grpSp>
        <p:grpSp>
          <p:nvGrpSpPr>
            <p:cNvPr id="33" name="组合 32">
              <a:extLst>
                <a:ext uri="{FF2B5EF4-FFF2-40B4-BE49-F238E27FC236}">
                  <a16:creationId xmlns:a16="http://schemas.microsoft.com/office/drawing/2014/main" id="{EED84250-7802-452B-B066-83E2E7A8D7B8}"/>
                </a:ext>
              </a:extLst>
            </p:cNvPr>
            <p:cNvGrpSpPr/>
            <p:nvPr/>
          </p:nvGrpSpPr>
          <p:grpSpPr>
            <a:xfrm>
              <a:off x="2249657" y="5072141"/>
              <a:ext cx="7977698" cy="1077218"/>
              <a:chOff x="2256014" y="5177451"/>
              <a:chExt cx="7977698" cy="1077218"/>
            </a:xfrm>
          </p:grpSpPr>
          <p:sp>
            <p:nvSpPr>
              <p:cNvPr id="27" name="箭头: 右 26">
                <a:extLst>
                  <a:ext uri="{FF2B5EF4-FFF2-40B4-BE49-F238E27FC236}">
                    <a16:creationId xmlns:a16="http://schemas.microsoft.com/office/drawing/2014/main" id="{DBD57412-6046-4696-ABE4-88F404280785}"/>
                  </a:ext>
                </a:extLst>
              </p:cNvPr>
              <p:cNvSpPr/>
              <p:nvPr/>
            </p:nvSpPr>
            <p:spPr>
              <a:xfrm>
                <a:off x="3946828" y="5665398"/>
                <a:ext cx="4244263" cy="80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DC5433B-01FF-4B4D-8CE1-4C33A8DC372B}"/>
                  </a:ext>
                </a:extLst>
              </p:cNvPr>
              <p:cNvSpPr txBox="1"/>
              <p:nvPr/>
            </p:nvSpPr>
            <p:spPr>
              <a:xfrm>
                <a:off x="2256014" y="5372043"/>
                <a:ext cx="1690814" cy="646331"/>
              </a:xfrm>
              <a:prstGeom prst="rect">
                <a:avLst/>
              </a:prstGeom>
              <a:solidFill>
                <a:srgbClr val="F0F7EC">
                  <a:alpha val="50000"/>
                </a:srgbClr>
              </a:solidFill>
            </p:spPr>
            <p:txBody>
              <a:bodyPr wrap="square" rtlCol="0">
                <a:spAutoFit/>
              </a:bodyPr>
              <a:lstStyle/>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一个年份被</a:t>
                </a:r>
                <a:r>
                  <a:rPr lang="en-US" altLang="zh-CN" b="1">
                    <a:solidFill>
                      <a:srgbClr val="002060"/>
                    </a:solidFill>
                    <a:latin typeface="楷体" panose="02010609060101010101" pitchFamily="49" charset="-122"/>
                    <a:ea typeface="楷体" panose="02010609060101010101" pitchFamily="49" charset="-122"/>
                    <a:cs typeface="Arial" panose="020B0604020202020204" pitchFamily="34" charset="0"/>
                  </a:rPr>
                  <a:t>400</a:t>
                </a:r>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整除则是闰年</a:t>
                </a:r>
                <a:endParaRPr lang="en-US" altLang="zh-CN" b="1">
                  <a:solidFill>
                    <a:srgbClr val="002060"/>
                  </a:solidFill>
                  <a:latin typeface="楷体" panose="02010609060101010101" pitchFamily="49" charset="-122"/>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BCBD4F0-0150-4E9C-A1E5-E087E0CC0F20}"/>
                      </a:ext>
                    </a:extLst>
                  </p:cNvPr>
                  <p:cNvSpPr txBox="1"/>
                  <p:nvPr/>
                </p:nvSpPr>
                <p:spPr>
                  <a:xfrm>
                    <a:off x="4328377" y="5177451"/>
                    <a:ext cx="3532610" cy="1077218"/>
                  </a:xfrm>
                  <a:prstGeom prst="rect">
                    <a:avLst/>
                  </a:prstGeom>
                  <a:solidFill>
                    <a:schemeClr val="accent5">
                      <a:lumMod val="20000"/>
                      <a:lumOff val="80000"/>
                    </a:schemeClr>
                  </a:solidFill>
                </p:spPr>
                <p:txBody>
                  <a:bodyPr wrap="square" rtlCol="0">
                    <a:spAutoFit/>
                  </a:bodyPr>
                  <a:lstStyle/>
                  <a:p>
                    <a:r>
                      <a:rPr lang="zh-CN" altLang="en-US" sz="1600" b="1">
                        <a:solidFill>
                          <a:schemeClr val="accent6">
                            <a:lumMod val="50000"/>
                          </a:schemeClr>
                        </a:solidFill>
                        <a:latin typeface="宋体" panose="02010600030101010101" pitchFamily="2" charset="-122"/>
                        <a:ea typeface="宋体" panose="02010600030101010101" pitchFamily="2" charset="-122"/>
                      </a:rPr>
                      <a:t>“年份”是个体类，作为论域</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r>
                      <a:rPr lang="zh-CN" altLang="en-US" sz="1600" b="1">
                        <a:solidFill>
                          <a:schemeClr val="accent6">
                            <a:lumMod val="50000"/>
                          </a:schemeClr>
                        </a:solidFill>
                        <a:latin typeface="宋体" panose="02010600030101010101" pitchFamily="2" charset="-122"/>
                        <a:ea typeface="宋体" panose="02010600030101010101" pitchFamily="2" charset="-122"/>
                      </a:rPr>
                      <a:t>句子省略了全称量词“任意”</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r>
                      <a:rPr lang="zh-CN" altLang="en-US" sz="1600" b="1">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是闰年”是谓词，用</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𝑹</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表示</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r>
                      <a:rPr lang="zh-CN" altLang="en-US" sz="1600" b="1">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被</a:t>
                    </a:r>
                    <a:r>
                      <a:rPr lang="en-US" altLang="zh-CN" sz="160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400</a:t>
                    </a:r>
                    <a:r>
                      <a:rPr lang="zh-CN" altLang="en-US" sz="1600" b="1">
                        <a:solidFill>
                          <a:schemeClr val="accent6">
                            <a:lumMod val="50000"/>
                          </a:schemeClr>
                        </a:solidFill>
                        <a:latin typeface="宋体" panose="02010600030101010101" pitchFamily="2" charset="-122"/>
                        <a:ea typeface="宋体" panose="02010600030101010101" pitchFamily="2" charset="-122"/>
                      </a:rPr>
                      <a:t>整除”是谓词，用</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𝑮</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表示</a:t>
                    </a:r>
                  </a:p>
                </p:txBody>
              </p:sp>
            </mc:Choice>
            <mc:Fallback xmlns="">
              <p:sp>
                <p:nvSpPr>
                  <p:cNvPr id="29" name="文本框 28">
                    <a:extLst>
                      <a:ext uri="{FF2B5EF4-FFF2-40B4-BE49-F238E27FC236}">
                        <a16:creationId xmlns:a16="http://schemas.microsoft.com/office/drawing/2014/main" id="{7BCBD4F0-0150-4E9C-A1E5-E087E0CC0F20}"/>
                      </a:ext>
                    </a:extLst>
                  </p:cNvPr>
                  <p:cNvSpPr txBox="1">
                    <a:spLocks noRot="1" noChangeAspect="1" noMove="1" noResize="1" noEditPoints="1" noAdjustHandles="1" noChangeArrowheads="1" noChangeShapeType="1" noTextEdit="1"/>
                  </p:cNvSpPr>
                  <p:nvPr/>
                </p:nvSpPr>
                <p:spPr>
                  <a:xfrm>
                    <a:off x="4328377" y="5177451"/>
                    <a:ext cx="3532610" cy="1077218"/>
                  </a:xfrm>
                  <a:prstGeom prst="rect">
                    <a:avLst/>
                  </a:prstGeom>
                  <a:blipFill>
                    <a:blip r:embed="rId8"/>
                    <a:stretch>
                      <a:fillRect l="-1036" t="-1695" r="-864"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0F2BA54-CEF3-4DBF-B35D-39D442042533}"/>
                      </a:ext>
                    </a:extLst>
                  </p:cNvPr>
                  <p:cNvSpPr txBox="1"/>
                  <p:nvPr/>
                </p:nvSpPr>
                <p:spPr>
                  <a:xfrm>
                    <a:off x="8191091" y="5510542"/>
                    <a:ext cx="2042621" cy="369332"/>
                  </a:xfrm>
                  <a:prstGeom prst="rect">
                    <a:avLst/>
                  </a:prstGeom>
                  <a:solidFill>
                    <a:schemeClr val="accent6">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𝑹</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30" name="文本框 29">
                    <a:extLst>
                      <a:ext uri="{FF2B5EF4-FFF2-40B4-BE49-F238E27FC236}">
                        <a16:creationId xmlns:a16="http://schemas.microsoft.com/office/drawing/2014/main" id="{80F2BA54-CEF3-4DBF-B35D-39D442042533}"/>
                      </a:ext>
                    </a:extLst>
                  </p:cNvPr>
                  <p:cNvSpPr txBox="1">
                    <a:spLocks noRot="1" noChangeAspect="1" noMove="1" noResize="1" noEditPoints="1" noAdjustHandles="1" noChangeArrowheads="1" noChangeShapeType="1" noTextEdit="1"/>
                  </p:cNvSpPr>
                  <p:nvPr/>
                </p:nvSpPr>
                <p:spPr>
                  <a:xfrm>
                    <a:off x="8191091" y="5510542"/>
                    <a:ext cx="2042621" cy="369332"/>
                  </a:xfrm>
                  <a:prstGeom prst="rect">
                    <a:avLst/>
                  </a:prstGeom>
                  <a:blipFill>
                    <a:blip r:embed="rId9"/>
                    <a:stretch>
                      <a:fillRect b="-13333"/>
                    </a:stretch>
                  </a:blipFill>
                </p:spPr>
                <p:txBody>
                  <a:bodyPr/>
                  <a:lstStyle/>
                  <a:p>
                    <a:r>
                      <a:rPr lang="zh-CN" altLang="en-US">
                        <a:noFill/>
                      </a:rPr>
                      <a:t> </a:t>
                    </a:r>
                  </a:p>
                </p:txBody>
              </p:sp>
            </mc:Fallback>
          </mc:AlternateContent>
        </p:grpSp>
      </p:grpSp>
      <p:sp>
        <p:nvSpPr>
          <p:cNvPr id="35" name="文本框 34">
            <a:extLst>
              <a:ext uri="{FF2B5EF4-FFF2-40B4-BE49-F238E27FC236}">
                <a16:creationId xmlns:a16="http://schemas.microsoft.com/office/drawing/2014/main" id="{4DBA44DE-9DA6-476E-985C-FF67520A298F}"/>
              </a:ext>
            </a:extLst>
          </p:cNvPr>
          <p:cNvSpPr txBox="1"/>
          <p:nvPr/>
        </p:nvSpPr>
        <p:spPr>
          <a:xfrm>
            <a:off x="220712" y="2540520"/>
            <a:ext cx="1848535" cy="1205138"/>
          </a:xfrm>
          <a:prstGeom prst="rect">
            <a:avLst/>
          </a:prstGeom>
          <a:solidFill>
            <a:schemeClr val="accent4">
              <a:lumMod val="20000"/>
              <a:lumOff val="80000"/>
            </a:schemeClr>
          </a:solidFill>
        </p:spPr>
        <p:txBody>
          <a:bodyPr wrap="square" rtlCol="0">
            <a:spAutoFit/>
          </a:bodyPr>
          <a:lstStyle/>
          <a:p>
            <a:pPr>
              <a:lnSpc>
                <a:spcPts val="2200"/>
              </a:lnSpc>
            </a:pPr>
            <a:r>
              <a:rPr lang="zh-CN" altLang="en-US" sz="1600" b="1">
                <a:solidFill>
                  <a:schemeClr val="accent2">
                    <a:lumMod val="50000"/>
                  </a:schemeClr>
                </a:solidFill>
              </a:rPr>
              <a:t>这些句子都只涉及年份这个个体类，因此，论域可选所有年份构成的集合</a:t>
            </a:r>
          </a:p>
        </p:txBody>
      </p:sp>
      <p:sp>
        <p:nvSpPr>
          <p:cNvPr id="36" name="文本框 35">
            <a:extLst>
              <a:ext uri="{FF2B5EF4-FFF2-40B4-BE49-F238E27FC236}">
                <a16:creationId xmlns:a16="http://schemas.microsoft.com/office/drawing/2014/main" id="{56B659F1-433A-4FDA-BDC1-77DB5B45C08C}"/>
              </a:ext>
            </a:extLst>
          </p:cNvPr>
          <p:cNvSpPr txBox="1"/>
          <p:nvPr/>
        </p:nvSpPr>
        <p:spPr>
          <a:xfrm>
            <a:off x="356037" y="5174399"/>
            <a:ext cx="1620317" cy="830997"/>
          </a:xfrm>
          <a:prstGeom prst="rect">
            <a:avLst/>
          </a:prstGeom>
          <a:solidFill>
            <a:schemeClr val="accent4">
              <a:lumMod val="20000"/>
              <a:lumOff val="80000"/>
            </a:schemeClr>
          </a:solidFill>
        </p:spPr>
        <p:txBody>
          <a:bodyPr wrap="square" rtlCol="0">
            <a:spAutoFit/>
          </a:bodyPr>
          <a:lstStyle/>
          <a:p>
            <a:r>
              <a:rPr lang="zh-CN" altLang="en-US" sz="1600" b="1">
                <a:solidFill>
                  <a:srgbClr val="C00000"/>
                </a:solidFill>
              </a:rPr>
              <a:t>自然语言命题可能会省略表示全称量词的词汇</a:t>
            </a:r>
          </a:p>
        </p:txBody>
      </p:sp>
      <p:sp>
        <p:nvSpPr>
          <p:cNvPr id="37" name="文本框 36">
            <a:extLst>
              <a:ext uri="{FF2B5EF4-FFF2-40B4-BE49-F238E27FC236}">
                <a16:creationId xmlns:a16="http://schemas.microsoft.com/office/drawing/2014/main" id="{76C727C3-88CA-43F5-8A7F-2186E299914F}"/>
              </a:ext>
            </a:extLst>
          </p:cNvPr>
          <p:cNvSpPr txBox="1"/>
          <p:nvPr/>
        </p:nvSpPr>
        <p:spPr>
          <a:xfrm>
            <a:off x="631896" y="1879960"/>
            <a:ext cx="1145012" cy="369332"/>
          </a:xfrm>
          <a:prstGeom prst="rect">
            <a:avLst/>
          </a:prstGeom>
          <a:solidFill>
            <a:schemeClr val="accent3">
              <a:lumMod val="20000"/>
              <a:lumOff val="80000"/>
            </a:schemeClr>
          </a:solidFill>
        </p:spPr>
        <p:txBody>
          <a:bodyPr wrap="square" rtlCol="0">
            <a:spAutoFit/>
          </a:bodyPr>
          <a:lstStyle/>
          <a:p>
            <a:r>
              <a:rPr lang="zh-CN" altLang="en-US" b="1">
                <a:solidFill>
                  <a:srgbClr val="002060"/>
                </a:solidFill>
              </a:rPr>
              <a:t>具体命题</a:t>
            </a:r>
          </a:p>
        </p:txBody>
      </p:sp>
      <p:sp>
        <p:nvSpPr>
          <p:cNvPr id="38" name="箭头: 右 37">
            <a:extLst>
              <a:ext uri="{FF2B5EF4-FFF2-40B4-BE49-F238E27FC236}">
                <a16:creationId xmlns:a16="http://schemas.microsoft.com/office/drawing/2014/main" id="{2E1443DA-D4BF-46D4-BD32-685408FED7F7}"/>
              </a:ext>
            </a:extLst>
          </p:cNvPr>
          <p:cNvSpPr/>
          <p:nvPr/>
        </p:nvSpPr>
        <p:spPr>
          <a:xfrm>
            <a:off x="1785029" y="2039549"/>
            <a:ext cx="21050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CDBA2425-7FCE-4B4F-8A22-D3EF797F5DA2}"/>
              </a:ext>
            </a:extLst>
          </p:cNvPr>
          <p:cNvSpPr txBox="1"/>
          <p:nvPr/>
        </p:nvSpPr>
        <p:spPr>
          <a:xfrm>
            <a:off x="819633" y="4032898"/>
            <a:ext cx="1145012" cy="369332"/>
          </a:xfrm>
          <a:prstGeom prst="rect">
            <a:avLst/>
          </a:prstGeom>
          <a:solidFill>
            <a:schemeClr val="accent3">
              <a:lumMod val="20000"/>
              <a:lumOff val="80000"/>
            </a:schemeClr>
          </a:solidFill>
        </p:spPr>
        <p:txBody>
          <a:bodyPr wrap="square" rtlCol="0">
            <a:spAutoFit/>
          </a:bodyPr>
          <a:lstStyle/>
          <a:p>
            <a:r>
              <a:rPr lang="zh-CN" altLang="en-US" b="1">
                <a:solidFill>
                  <a:srgbClr val="002060"/>
                </a:solidFill>
              </a:rPr>
              <a:t>量化命题</a:t>
            </a: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3A52B4FE-ABA1-4481-8257-2D3FD8699555}"/>
                  </a:ext>
                </a:extLst>
              </p:cNvPr>
              <p:cNvSpPr txBox="1"/>
              <p:nvPr/>
            </p:nvSpPr>
            <p:spPr>
              <a:xfrm>
                <a:off x="9752341" y="1657810"/>
                <a:ext cx="2045098" cy="993542"/>
              </a:xfrm>
              <a:prstGeom prst="rect">
                <a:avLst/>
              </a:prstGeom>
              <a:solidFill>
                <a:schemeClr val="accent4">
                  <a:lumMod val="20000"/>
                  <a:lumOff val="80000"/>
                </a:schemeClr>
              </a:solidFill>
            </p:spPr>
            <p:txBody>
              <a:bodyPr wrap="square" rtlCol="0">
                <a:spAutoFit/>
              </a:bodyPr>
              <a:lstStyle/>
              <a:p>
                <a:pPr>
                  <a:lnSpc>
                    <a:spcPts val="2400"/>
                  </a:lnSpc>
                </a:pPr>
                <a:r>
                  <a:rPr lang="zh-CN" altLang="en-US" sz="1600" b="1">
                    <a:solidFill>
                      <a:schemeClr val="accent2">
                        <a:lumMod val="50000"/>
                      </a:schemeClr>
                    </a:solidFill>
                  </a:rPr>
                  <a:t>若选用全总域，则需引入特征谓词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𝑵</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表示“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是年份”</a:t>
                </a:r>
              </a:p>
            </p:txBody>
          </p:sp>
        </mc:Choice>
        <mc:Fallback xmlns="">
          <p:sp>
            <p:nvSpPr>
              <p:cNvPr id="41" name="文本框 40">
                <a:extLst>
                  <a:ext uri="{FF2B5EF4-FFF2-40B4-BE49-F238E27FC236}">
                    <a16:creationId xmlns:a16="http://schemas.microsoft.com/office/drawing/2014/main" id="{3A52B4FE-ABA1-4481-8257-2D3FD8699555}"/>
                  </a:ext>
                </a:extLst>
              </p:cNvPr>
              <p:cNvSpPr txBox="1">
                <a:spLocks noRot="1" noChangeAspect="1" noMove="1" noResize="1" noEditPoints="1" noAdjustHandles="1" noChangeArrowheads="1" noChangeShapeType="1" noTextEdit="1"/>
              </p:cNvSpPr>
              <p:nvPr/>
            </p:nvSpPr>
            <p:spPr>
              <a:xfrm>
                <a:off x="9752341" y="1657810"/>
                <a:ext cx="2045098" cy="993542"/>
              </a:xfrm>
              <a:prstGeom prst="rect">
                <a:avLst/>
              </a:prstGeom>
              <a:blipFill>
                <a:blip r:embed="rId10"/>
                <a:stretch>
                  <a:fillRect l="-1791" r="-896" b="-73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3A993BE7-0EE4-41E6-B43F-90B5083448E1}"/>
                  </a:ext>
                </a:extLst>
              </p:cNvPr>
              <p:cNvSpPr txBox="1"/>
              <p:nvPr/>
            </p:nvSpPr>
            <p:spPr>
              <a:xfrm>
                <a:off x="8138984" y="3230809"/>
                <a:ext cx="3735059" cy="338554"/>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用全总域</a:t>
                </a:r>
                <a:r>
                  <a:rPr lang="zh-CN" altLang="en-US" sz="1600">
                    <a:solidFill>
                      <a:schemeClr val="accent2">
                        <a:lumMod val="50000"/>
                      </a:schemeClr>
                    </a:solidFill>
                  </a:rPr>
                  <a:t>：</a:t>
                </a:r>
                <a14:m>
                  <m:oMath xmlns:m="http://schemas.openxmlformats.org/officeDocument/2006/math">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𝒙</m:t>
                    </m:r>
                    <m:r>
                      <a:rPr lang="en-US" altLang="zh-CN" sz="1600" b="1" i="1">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𝑵</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𝒙</m:t>
                        </m:r>
                      </m:e>
                    </m:d>
                    <m:r>
                      <a:rPr lang="en-US" altLang="zh-CN" sz="1600" b="1" i="1" smtClean="0">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𝑹</m:t>
                    </m:r>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𝒙</m:t>
                        </m:r>
                      </m:e>
                    </m:d>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𝑭</m:t>
                    </m:r>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𝒙</m:t>
                        </m:r>
                      </m:e>
                    </m:d>
                    <m:r>
                      <a:rPr lang="en-US" altLang="zh-CN" sz="1600" b="1" i="1" smtClean="0">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m:t>
                    </m:r>
                  </m:oMath>
                </a14:m>
                <a:endParaRPr lang="zh-CN" altLang="en-US" sz="1600" b="1">
                  <a:solidFill>
                    <a:schemeClr val="accent6">
                      <a:lumMod val="50000"/>
                    </a:schemeClr>
                  </a:solidFill>
                </a:endParaRPr>
              </a:p>
            </p:txBody>
          </p:sp>
        </mc:Choice>
        <mc:Fallback xmlns="">
          <p:sp>
            <p:nvSpPr>
              <p:cNvPr id="42" name="文本框 41">
                <a:extLst>
                  <a:ext uri="{FF2B5EF4-FFF2-40B4-BE49-F238E27FC236}">
                    <a16:creationId xmlns:a16="http://schemas.microsoft.com/office/drawing/2014/main" id="{3A993BE7-0EE4-41E6-B43F-90B5083448E1}"/>
                  </a:ext>
                </a:extLst>
              </p:cNvPr>
              <p:cNvSpPr txBox="1">
                <a:spLocks noRot="1" noChangeAspect="1" noMove="1" noResize="1" noEditPoints="1" noAdjustHandles="1" noChangeArrowheads="1" noChangeShapeType="1" noTextEdit="1"/>
              </p:cNvSpPr>
              <p:nvPr/>
            </p:nvSpPr>
            <p:spPr>
              <a:xfrm>
                <a:off x="8138984" y="3230809"/>
                <a:ext cx="3735059" cy="338554"/>
              </a:xfrm>
              <a:prstGeom prst="rect">
                <a:avLst/>
              </a:prstGeom>
              <a:blipFill>
                <a:blip r:embed="rId11"/>
                <a:stretch>
                  <a:fillRect l="-816"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36ADB37B-EBF0-4D9E-8FFD-20866BBF96F6}"/>
                  </a:ext>
                </a:extLst>
              </p:cNvPr>
              <p:cNvSpPr txBox="1"/>
              <p:nvPr/>
            </p:nvSpPr>
            <p:spPr>
              <a:xfrm>
                <a:off x="8171489" y="4496570"/>
                <a:ext cx="3478888" cy="338554"/>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用全总域</a:t>
                </a:r>
                <a:r>
                  <a:rPr lang="zh-CN" altLang="en-US" sz="1600">
                    <a:solidFill>
                      <a:schemeClr val="accent2">
                        <a:lumMod val="50000"/>
                      </a:schemeClr>
                    </a:solidFill>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𝒙</m:t>
                    </m:r>
                    <m:r>
                      <a:rPr lang="en-US" altLang="zh-CN" sz="1600" b="1" i="1">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𝑵</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𝒙</m:t>
                        </m:r>
                      </m:e>
                    </m:d>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𝑭</m:t>
                    </m:r>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𝒙</m:t>
                        </m:r>
                      </m:e>
                    </m:d>
                    <m:r>
                      <a:rPr lang="en-US" altLang="zh-CN" sz="1600" b="1" i="1" smtClean="0">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𝑹</m:t>
                    </m:r>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𝒙</m:t>
                        </m:r>
                      </m:e>
                    </m:d>
                    <m:r>
                      <a:rPr lang="en-US" altLang="zh-CN" sz="1600" b="1" i="1">
                        <a:solidFill>
                          <a:schemeClr val="accent6">
                            <a:lumMod val="50000"/>
                          </a:schemeClr>
                        </a:solidFill>
                        <a:latin typeface="Cambria Math" panose="02040503050406030204" pitchFamily="18" charset="0"/>
                      </a:rPr>
                      <m:t>)</m:t>
                    </m:r>
                  </m:oMath>
                </a14:m>
                <a:endParaRPr lang="zh-CN" altLang="en-US" sz="1600" b="1">
                  <a:solidFill>
                    <a:schemeClr val="accent6">
                      <a:lumMod val="50000"/>
                    </a:schemeClr>
                  </a:solidFill>
                </a:endParaRPr>
              </a:p>
            </p:txBody>
          </p:sp>
        </mc:Choice>
        <mc:Fallback xmlns="">
          <p:sp>
            <p:nvSpPr>
              <p:cNvPr id="43" name="文本框 42">
                <a:extLst>
                  <a:ext uri="{FF2B5EF4-FFF2-40B4-BE49-F238E27FC236}">
                    <a16:creationId xmlns:a16="http://schemas.microsoft.com/office/drawing/2014/main" id="{36ADB37B-EBF0-4D9E-8FFD-20866BBF96F6}"/>
                  </a:ext>
                </a:extLst>
              </p:cNvPr>
              <p:cNvSpPr txBox="1">
                <a:spLocks noRot="1" noChangeAspect="1" noMove="1" noResize="1" noEditPoints="1" noAdjustHandles="1" noChangeArrowheads="1" noChangeShapeType="1" noTextEdit="1"/>
              </p:cNvSpPr>
              <p:nvPr/>
            </p:nvSpPr>
            <p:spPr>
              <a:xfrm>
                <a:off x="8171489" y="4496570"/>
                <a:ext cx="3478888" cy="338554"/>
              </a:xfrm>
              <a:prstGeom prst="rect">
                <a:avLst/>
              </a:prstGeom>
              <a:blipFill>
                <a:blip r:embed="rId12"/>
                <a:stretch>
                  <a:fillRect l="-876"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957B8DF5-C44A-4A3A-87B6-9C83E31DB246}"/>
                  </a:ext>
                </a:extLst>
              </p:cNvPr>
              <p:cNvSpPr txBox="1"/>
              <p:nvPr/>
            </p:nvSpPr>
            <p:spPr>
              <a:xfrm>
                <a:off x="8199161" y="5803977"/>
                <a:ext cx="3674881" cy="584775"/>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用全总域</a:t>
                </a:r>
                <a:r>
                  <a:rPr lang="zh-CN" altLang="en-US" sz="1600">
                    <a:solidFill>
                      <a:schemeClr val="accent2">
                        <a:lumMod val="50000"/>
                      </a:schemeClr>
                    </a:solidFill>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𝒙</m:t>
                    </m:r>
                    <m:r>
                      <a:rPr lang="en-US" altLang="zh-CN" sz="1600" b="1" i="1">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𝑵</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𝒙</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𝑮</m:t>
                        </m:r>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𝒙</m:t>
                            </m:r>
                          </m:e>
                        </m:d>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𝑹</m:t>
                        </m:r>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𝒙</m:t>
                            </m:r>
                          </m:e>
                        </m:d>
                        <m:r>
                          <a:rPr lang="en-US" altLang="zh-CN" sz="1600" b="1" i="1" smtClean="0">
                            <a:solidFill>
                              <a:schemeClr val="accent6">
                                <a:lumMod val="50000"/>
                              </a:schemeClr>
                            </a:solidFill>
                            <a:latin typeface="Cambria Math" panose="02040503050406030204" pitchFamily="18" charset="0"/>
                          </a:rPr>
                          <m:t>)</m:t>
                        </m:r>
                      </m:e>
                    </m:d>
                  </m:oMath>
                </a14:m>
                <a:endParaRPr lang="en-US" altLang="zh-CN" sz="1600" b="1">
                  <a:solidFill>
                    <a:schemeClr val="accent6">
                      <a:lumMod val="50000"/>
                    </a:schemeClr>
                  </a:solidFill>
                </a:endParaRPr>
              </a:p>
              <a:p>
                <a:r>
                  <a:rPr lang="zh-CN" altLang="en-US" sz="1600" b="1">
                    <a:solidFill>
                      <a:schemeClr val="accent6">
                        <a:lumMod val="50000"/>
                      </a:schemeClr>
                    </a:solidFill>
                  </a:rPr>
                  <a:t>        </a:t>
                </a:r>
                <a:r>
                  <a:rPr lang="zh-CN" altLang="en-US" sz="1600" b="1">
                    <a:solidFill>
                      <a:schemeClr val="accent2">
                        <a:lumMod val="50000"/>
                      </a:schemeClr>
                    </a:solidFill>
                  </a:rPr>
                  <a:t>或者</a:t>
                </a:r>
                <a:r>
                  <a:rPr lang="zh-CN" altLang="en-US" sz="1600">
                    <a:solidFill>
                      <a:schemeClr val="accent2">
                        <a:lumMod val="50000"/>
                      </a:schemeClr>
                    </a:solidFill>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𝒙</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𝑵</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𝒙</m:t>
                            </m:r>
                          </m:e>
                        </m:d>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𝑮</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𝒙</m:t>
                            </m:r>
                          </m:e>
                        </m:d>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𝑹</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𝒙</m:t>
                        </m:r>
                        <m:r>
                          <a:rPr lang="en-US" altLang="zh-CN" sz="1600" b="1" i="1" smtClean="0">
                            <a:solidFill>
                              <a:schemeClr val="accent6">
                                <a:lumMod val="50000"/>
                              </a:schemeClr>
                            </a:solidFill>
                            <a:latin typeface="Cambria Math" panose="02040503050406030204" pitchFamily="18" charset="0"/>
                          </a:rPr>
                          <m:t>)</m:t>
                        </m:r>
                      </m:e>
                    </m:d>
                  </m:oMath>
                </a14:m>
                <a:endParaRPr lang="zh-CN" altLang="en-US" sz="1600" b="1">
                  <a:solidFill>
                    <a:schemeClr val="accent2">
                      <a:lumMod val="50000"/>
                    </a:schemeClr>
                  </a:solidFill>
                </a:endParaRPr>
              </a:p>
            </p:txBody>
          </p:sp>
        </mc:Choice>
        <mc:Fallback xmlns="">
          <p:sp>
            <p:nvSpPr>
              <p:cNvPr id="44" name="文本框 43">
                <a:extLst>
                  <a:ext uri="{FF2B5EF4-FFF2-40B4-BE49-F238E27FC236}">
                    <a16:creationId xmlns:a16="http://schemas.microsoft.com/office/drawing/2014/main" id="{957B8DF5-C44A-4A3A-87B6-9C83E31DB246}"/>
                  </a:ext>
                </a:extLst>
              </p:cNvPr>
              <p:cNvSpPr txBox="1">
                <a:spLocks noRot="1" noChangeAspect="1" noMove="1" noResize="1" noEditPoints="1" noAdjustHandles="1" noChangeArrowheads="1" noChangeShapeType="1" noTextEdit="1"/>
              </p:cNvSpPr>
              <p:nvPr/>
            </p:nvSpPr>
            <p:spPr>
              <a:xfrm>
                <a:off x="8199161" y="5803977"/>
                <a:ext cx="3674881" cy="584775"/>
              </a:xfrm>
              <a:prstGeom prst="rect">
                <a:avLst/>
              </a:prstGeom>
              <a:blipFill>
                <a:blip r:embed="rId13"/>
                <a:stretch>
                  <a:fillRect l="-829" t="-3125"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721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1011" y="1883439"/>
            <a:ext cx="4733732" cy="2870016"/>
          </a:xfrm>
          <a:prstGeom prst="rect">
            <a:avLst/>
          </a:prstGeom>
          <a:noFill/>
        </p:spPr>
        <p:txBody>
          <a:bodyPr wrap="square" rtlCol="0">
            <a:spAutoFit/>
          </a:bodyPr>
          <a:lstStyle/>
          <a:p>
            <a:pPr>
              <a:lnSpc>
                <a:spcPct val="200000"/>
              </a:lnSpc>
            </a:pPr>
            <a:r>
              <a:rPr lang="zh-CN" altLang="en-US" sz="3200" b="1">
                <a:solidFill>
                  <a:schemeClr val="bg2"/>
                </a:solidFill>
                <a:latin typeface="仿宋" panose="02010609060101010101" pitchFamily="49" charset="-122"/>
                <a:ea typeface="仿宋" panose="02010609060101010101" pitchFamily="49" charset="-122"/>
              </a:rPr>
              <a:t>一阶逻辑的基本概念</a:t>
            </a:r>
            <a:endParaRPr lang="en-US" altLang="zh-CN" sz="3200" b="1">
              <a:solidFill>
                <a:schemeClr val="bg2"/>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一阶逻辑公式的语法</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solidFill>
                <a:latin typeface="仿宋" panose="02010609060101010101" pitchFamily="49" charset="-122"/>
                <a:ea typeface="仿宋" panose="02010609060101010101" pitchFamily="49" charset="-122"/>
              </a:rPr>
              <a:t>自由变量和约束变量</a:t>
            </a:r>
            <a:endParaRPr lang="en-US" altLang="zh-CN" sz="3200" b="1">
              <a:solidFill>
                <a:schemeClr val="bg2"/>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723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一阶逻辑公式的符号集</a:t>
            </a:r>
          </a:p>
        </p:txBody>
      </p:sp>
      <p:sp>
        <p:nvSpPr>
          <p:cNvPr id="2" name="文本框 1">
            <a:extLst>
              <a:ext uri="{FF2B5EF4-FFF2-40B4-BE49-F238E27FC236}">
                <a16:creationId xmlns:a16="http://schemas.microsoft.com/office/drawing/2014/main" id="{49B369A0-E2AE-422C-954D-F42BB24E77E1}"/>
              </a:ext>
            </a:extLst>
          </p:cNvPr>
          <p:cNvSpPr txBox="1"/>
          <p:nvPr/>
        </p:nvSpPr>
        <p:spPr>
          <a:xfrm>
            <a:off x="572344" y="1309768"/>
            <a:ext cx="6828375" cy="400110"/>
          </a:xfrm>
          <a:prstGeom prst="rect">
            <a:avLst/>
          </a:prstGeom>
          <a:solidFill>
            <a:schemeClr val="accent5">
              <a:lumMod val="20000"/>
              <a:lumOff val="80000"/>
            </a:schemeClr>
          </a:solidFill>
        </p:spPr>
        <p:txBody>
          <a:bodyPr wrap="square" rtlCol="0">
            <a:spAutoFit/>
          </a:bodyPr>
          <a:lstStyle/>
          <a:p>
            <a:r>
              <a:rPr lang="zh-CN" altLang="en-US" sz="2000" b="1" dirty="0">
                <a:solidFill>
                  <a:srgbClr val="002060"/>
                </a:solidFill>
              </a:rPr>
              <a:t>一阶逻辑公式中允许出现的符号分为</a:t>
            </a:r>
            <a:r>
              <a:rPr lang="zh-CN" altLang="en-US" sz="2000" b="1" dirty="0">
                <a:solidFill>
                  <a:srgbClr val="C00000"/>
                </a:solidFill>
              </a:rPr>
              <a:t>非逻辑符号</a:t>
            </a:r>
            <a:r>
              <a:rPr lang="zh-CN" altLang="en-US" sz="2000" b="1" dirty="0">
                <a:solidFill>
                  <a:srgbClr val="002060"/>
                </a:solidFill>
              </a:rPr>
              <a:t>和</a:t>
            </a:r>
            <a:r>
              <a:rPr lang="zh-CN" altLang="en-US" sz="2000" b="1" dirty="0">
                <a:solidFill>
                  <a:srgbClr val="C00000"/>
                </a:solidFill>
              </a:rPr>
              <a:t>逻辑符号</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F3DA63B-D7EE-4D31-B687-25678368EBCA}"/>
                  </a:ext>
                </a:extLst>
              </p:cNvPr>
              <p:cNvSpPr txBox="1"/>
              <p:nvPr/>
            </p:nvSpPr>
            <p:spPr>
              <a:xfrm>
                <a:off x="552539" y="2189524"/>
                <a:ext cx="5104853" cy="2666820"/>
              </a:xfrm>
              <a:prstGeom prst="rect">
                <a:avLst/>
              </a:prstGeom>
              <a:solidFill>
                <a:schemeClr val="accent2">
                  <a:lumMod val="20000"/>
                  <a:lumOff val="80000"/>
                  <a:alpha val="50000"/>
                </a:schemeClr>
              </a:solidFill>
            </p:spPr>
            <p:txBody>
              <a:bodyPr wrap="square" rtlCol="0">
                <a:spAutoFit/>
              </a:bodyPr>
              <a:lstStyle/>
              <a:p>
                <a:pPr algn="ctr">
                  <a:lnSpc>
                    <a:spcPts val="3000"/>
                  </a:lnSpc>
                  <a:spcBef>
                    <a:spcPts val="600"/>
                  </a:spcBef>
                </a:pPr>
                <a:r>
                  <a:rPr lang="zh-CN" altLang="en-US" sz="2400" b="1">
                    <a:solidFill>
                      <a:srgbClr val="C00000"/>
                    </a:solidFill>
                  </a:rPr>
                  <a:t>逻辑符号</a:t>
                </a:r>
                <a:endParaRPr lang="en-US" altLang="zh-CN" sz="2400" b="1">
                  <a:solidFill>
                    <a:srgbClr val="C00000"/>
                  </a:solidFill>
                </a:endParaRPr>
              </a:p>
              <a:p>
                <a:pPr marL="342900" indent="-342900">
                  <a:lnSpc>
                    <a:spcPts val="3000"/>
                  </a:lnSpc>
                  <a:spcBef>
                    <a:spcPts val="600"/>
                  </a:spcBef>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个体变量</a:t>
                </a:r>
                <a:r>
                  <a:rPr lang="zh-CN" altLang="en-US" sz="2000" b="1">
                    <a:solidFill>
                      <a:srgbClr val="002060"/>
                    </a:solidFill>
                    <a:latin typeface="楷体" panose="02010609060101010101" pitchFamily="49" charset="-122"/>
                    <a:ea typeface="楷体" panose="02010609060101010101" pitchFamily="49" charset="-122"/>
                  </a:rPr>
                  <a:t>符号：用小写字母</a:t>
                </a:r>
                <a14:m>
                  <m:oMath xmlns:m="http://schemas.openxmlformats.org/officeDocument/2006/math">
                    <m:r>
                      <a:rPr lang="en-US" altLang="zh-CN" sz="2000" b="1" i="1" smtClean="0">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𝒚</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𝒛</m:t>
                    </m:r>
                    <m:r>
                      <a:rPr lang="en-US" altLang="zh-CN" sz="2000" b="1" i="1">
                        <a:solidFill>
                          <a:srgbClr val="002060"/>
                        </a:solidFill>
                        <a:latin typeface="Cambria Math" panose="02040503050406030204" pitchFamily="18" charset="0"/>
                      </a:rPr>
                      <m:t>, ⋯</m:t>
                    </m:r>
                  </m:oMath>
                </a14:m>
                <a:r>
                  <a:rPr lang="zh-CN" altLang="en-US" sz="2000" b="1">
                    <a:solidFill>
                      <a:srgbClr val="002060"/>
                    </a:solidFill>
                    <a:latin typeface="楷体" panose="02010609060101010101" pitchFamily="49" charset="-122"/>
                    <a:ea typeface="楷体" panose="02010609060101010101" pitchFamily="49" charset="-122"/>
                  </a:rPr>
                  <a:t>等表示，记所有个体变量符号构成的集合为</a:t>
                </a:r>
                <a14:m>
                  <m:oMath xmlns:m="http://schemas.openxmlformats.org/officeDocument/2006/math">
                    <m:r>
                      <a:rPr lang="en-US" altLang="zh-CN" sz="2000" b="1" i="1" smtClean="0">
                        <a:solidFill>
                          <a:srgbClr val="002060"/>
                        </a:solidFill>
                        <a:latin typeface="Cambria Math" panose="02040503050406030204" pitchFamily="18" charset="0"/>
                      </a:rPr>
                      <m:t>𝑽</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3000"/>
                  </a:lnSpc>
                  <a:spcBef>
                    <a:spcPts val="600"/>
                  </a:spcBef>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逻辑运算</a:t>
                </a:r>
                <a:r>
                  <a:rPr lang="zh-CN" altLang="en-US" sz="2000" b="1">
                    <a:solidFill>
                      <a:srgbClr val="002060"/>
                    </a:solidFill>
                    <a:latin typeface="楷体" panose="02010609060101010101" pitchFamily="49" charset="-122"/>
                    <a:ea typeface="楷体" panose="02010609060101010101" pitchFamily="49" charset="-122"/>
                  </a:rPr>
                  <a:t>符：</a:t>
                </a:r>
                <a14:m>
                  <m:oMath xmlns:m="http://schemas.openxmlformats.org/officeDocument/2006/math">
                    <m:r>
                      <a:rPr lang="en-US" altLang="zh-CN" sz="2000" b="1" i="1" smtClean="0">
                        <a:solidFill>
                          <a:srgbClr val="002060"/>
                        </a:solidFill>
                        <a:latin typeface="Cambria Math" panose="02040503050406030204" pitchFamily="18" charset="0"/>
                      </a:rPr>
                      <m:t>¬, ∧, ∨, →, ↔</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3000"/>
                  </a:lnSpc>
                  <a:spcBef>
                    <a:spcPts val="600"/>
                  </a:spcBef>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量词</a:t>
                </a:r>
                <a:r>
                  <a:rPr lang="zh-CN" altLang="en-US" sz="2000" b="1">
                    <a:solidFill>
                      <a:srgbClr val="002060"/>
                    </a:solidFill>
                    <a:latin typeface="楷体" panose="02010609060101010101" pitchFamily="49" charset="-122"/>
                    <a:ea typeface="楷体" panose="02010609060101010101" pitchFamily="49" charset="-122"/>
                  </a:rPr>
                  <a:t>符号：全称量词</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en-US" altLang="zh-CN" sz="2000" b="1">
                    <a:solidFill>
                      <a:srgbClr val="002060"/>
                    </a:solidFill>
                    <a:latin typeface="楷体" panose="02010609060101010101" pitchFamily="49" charset="-122"/>
                    <a:ea typeface="楷体" panose="02010609060101010101" pitchFamily="49" charset="-122"/>
                  </a:rPr>
                  <a:t>, </a:t>
                </a:r>
                <a:r>
                  <a:rPr lang="zh-CN" altLang="en-US" sz="2000" b="1">
                    <a:solidFill>
                      <a:srgbClr val="002060"/>
                    </a:solidFill>
                    <a:latin typeface="楷体" panose="02010609060101010101" pitchFamily="49" charset="-122"/>
                    <a:ea typeface="楷体" panose="02010609060101010101" pitchFamily="49" charset="-122"/>
                  </a:rPr>
                  <a:t>存在量词</a:t>
                </a:r>
                <a14:m>
                  <m:oMath xmlns:m="http://schemas.openxmlformats.org/officeDocument/2006/math">
                    <m:r>
                      <a:rPr lang="en-US" altLang="zh-CN" sz="2000" b="1" i="1" smtClean="0">
                        <a:solidFill>
                          <a:srgbClr val="002060"/>
                        </a:solidFill>
                        <a:latin typeface="Cambria Math" panose="02040503050406030204" pitchFamily="18" charset="0"/>
                      </a:rPr>
                      <m:t>∃</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3000"/>
                  </a:lnSpc>
                  <a:spcBef>
                    <a:spcPts val="600"/>
                  </a:spcBef>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辅助符号</a:t>
                </a:r>
                <a:r>
                  <a:rPr lang="zh-CN" altLang="en-US" sz="2000" b="1">
                    <a:solidFill>
                      <a:srgbClr val="002060"/>
                    </a:solidFill>
                    <a:latin typeface="楷体" panose="02010609060101010101" pitchFamily="49" charset="-122"/>
                    <a:ea typeface="楷体" panose="02010609060101010101" pitchFamily="49" charset="-122"/>
                  </a:rPr>
                  <a:t>：左右圆括号</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，以及逗号</a:t>
                </a:r>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DF3DA63B-D7EE-4D31-B687-25678368EBCA}"/>
                  </a:ext>
                </a:extLst>
              </p:cNvPr>
              <p:cNvSpPr txBox="1">
                <a:spLocks noRot="1" noChangeAspect="1" noMove="1" noResize="1" noEditPoints="1" noAdjustHandles="1" noChangeArrowheads="1" noChangeShapeType="1" noTextEdit="1"/>
              </p:cNvSpPr>
              <p:nvPr/>
            </p:nvSpPr>
            <p:spPr>
              <a:xfrm>
                <a:off x="552539" y="2189524"/>
                <a:ext cx="5104853" cy="2666820"/>
              </a:xfrm>
              <a:prstGeom prst="rect">
                <a:avLst/>
              </a:prstGeom>
              <a:blipFill>
                <a:blip r:embed="rId2"/>
                <a:stretch>
                  <a:fillRect l="-1075" t="-1598" b="-27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5770FA3-5055-4756-B342-67534A4FA497}"/>
                  </a:ext>
                </a:extLst>
              </p:cNvPr>
              <p:cNvSpPr txBox="1"/>
              <p:nvPr/>
            </p:nvSpPr>
            <p:spPr>
              <a:xfrm>
                <a:off x="6213223" y="2189524"/>
                <a:ext cx="5386628" cy="1820435"/>
              </a:xfrm>
              <a:prstGeom prst="rect">
                <a:avLst/>
              </a:prstGeom>
              <a:solidFill>
                <a:schemeClr val="accent2">
                  <a:lumMod val="20000"/>
                  <a:lumOff val="80000"/>
                  <a:alpha val="50000"/>
                </a:schemeClr>
              </a:solidFill>
            </p:spPr>
            <p:txBody>
              <a:bodyPr wrap="square" rtlCol="0">
                <a:spAutoFit/>
              </a:bodyPr>
              <a:lstStyle/>
              <a:p>
                <a:pPr algn="ctr">
                  <a:lnSpc>
                    <a:spcPts val="3000"/>
                  </a:lnSpc>
                  <a:spcBef>
                    <a:spcPts val="600"/>
                  </a:spcBef>
                </a:pPr>
                <a:r>
                  <a:rPr lang="zh-CN" altLang="en-US" sz="2400" b="1">
                    <a:solidFill>
                      <a:srgbClr val="C00000"/>
                    </a:solidFill>
                  </a:rPr>
                  <a:t>非逻辑符号</a:t>
                </a:r>
                <a:endParaRPr lang="en-US" altLang="zh-CN" sz="2400" b="1">
                  <a:solidFill>
                    <a:srgbClr val="C00000"/>
                  </a:solidFill>
                </a:endParaRPr>
              </a:p>
              <a:p>
                <a:pPr marL="342900" indent="-342900">
                  <a:lnSpc>
                    <a:spcPts val="3000"/>
                  </a:lnSpc>
                  <a:spcBef>
                    <a:spcPts val="600"/>
                  </a:spcBef>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个体常量</a:t>
                </a:r>
                <a:r>
                  <a:rPr lang="zh-CN" altLang="en-US" sz="2000" b="1">
                    <a:solidFill>
                      <a:srgbClr val="002060"/>
                    </a:solidFill>
                    <a:latin typeface="楷体" panose="02010609060101010101" pitchFamily="49" charset="-122"/>
                    <a:ea typeface="楷体" panose="02010609060101010101" pitchFamily="49" charset="-122"/>
                  </a:rPr>
                  <a:t>符号：用小写字母</a:t>
                </a:r>
                <a14:m>
                  <m:oMath xmlns:m="http://schemas.openxmlformats.org/officeDocument/2006/math">
                    <m:r>
                      <a:rPr lang="en-US" altLang="zh-CN" sz="2000" b="1" i="1" smtClean="0">
                        <a:solidFill>
                          <a:srgbClr val="002060"/>
                        </a:solidFill>
                        <a:latin typeface="Cambria Math" panose="02040503050406030204" pitchFamily="18" charset="0"/>
                      </a:rPr>
                      <m:t>𝒂</m:t>
                    </m:r>
                    <m:r>
                      <a:rPr lang="en-US" altLang="zh-CN" sz="2000" b="1" i="1">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𝒃</m:t>
                    </m:r>
                    <m:r>
                      <a:rPr lang="en-US" altLang="zh-CN" sz="2000" b="1" i="1">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𝒄</m:t>
                    </m:r>
                    <m:r>
                      <a:rPr lang="en-US" altLang="zh-CN" sz="2000" b="1" i="1">
                        <a:solidFill>
                          <a:srgbClr val="002060"/>
                        </a:solidFill>
                        <a:latin typeface="Cambria Math" panose="02040503050406030204" pitchFamily="18" charset="0"/>
                      </a:rPr>
                      <m:t>, ⋯</m:t>
                    </m:r>
                  </m:oMath>
                </a14:m>
                <a:r>
                  <a:rPr lang="zh-CN" altLang="en-US" sz="2000" b="1">
                    <a:solidFill>
                      <a:srgbClr val="002060"/>
                    </a:solidFill>
                    <a:latin typeface="楷体" panose="02010609060101010101" pitchFamily="49" charset="-122"/>
                    <a:ea typeface="楷体" panose="02010609060101010101" pitchFamily="49" charset="-122"/>
                  </a:rPr>
                  <a:t>等表示</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3000"/>
                  </a:lnSpc>
                  <a:spcBef>
                    <a:spcPts val="600"/>
                  </a:spcBef>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谓词</a:t>
                </a:r>
                <a:r>
                  <a:rPr lang="zh-CN" altLang="en-US" sz="2000" b="1">
                    <a:solidFill>
                      <a:srgbClr val="002060"/>
                    </a:solidFill>
                    <a:latin typeface="楷体" panose="02010609060101010101" pitchFamily="49" charset="-122"/>
                    <a:ea typeface="楷体" panose="02010609060101010101" pitchFamily="49" charset="-122"/>
                  </a:rPr>
                  <a:t>符号：用大写字母</a:t>
                </a:r>
                <a14:m>
                  <m:oMath xmlns:m="http://schemas.openxmlformats.org/officeDocument/2006/math">
                    <m:r>
                      <a:rPr lang="en-US" altLang="zh-CN" sz="2000" b="1" i="1" smtClean="0">
                        <a:solidFill>
                          <a:srgbClr val="002060"/>
                        </a:solidFill>
                        <a:latin typeface="Cambria Math" panose="02040503050406030204" pitchFamily="18" charset="0"/>
                      </a:rPr>
                      <m:t>𝑭</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𝑮</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𝑯</m:t>
                    </m:r>
                    <m:r>
                      <a:rPr lang="en-US" altLang="zh-CN" sz="2000" b="1" i="1" smtClean="0">
                        <a:solidFill>
                          <a:srgbClr val="002060"/>
                        </a:solidFill>
                        <a:latin typeface="Cambria Math" panose="02040503050406030204" pitchFamily="18" charset="0"/>
                      </a:rPr>
                      <m:t>, ⋯</m:t>
                    </m:r>
                  </m:oMath>
                </a14:m>
                <a:r>
                  <a:rPr lang="zh-CN" altLang="en-US" sz="2000" b="1">
                    <a:solidFill>
                      <a:srgbClr val="002060"/>
                    </a:solidFill>
                    <a:latin typeface="楷体" panose="02010609060101010101" pitchFamily="49" charset="-122"/>
                    <a:ea typeface="楷体" panose="02010609060101010101" pitchFamily="49" charset="-122"/>
                  </a:rPr>
                  <a:t>等表示</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3000"/>
                  </a:lnSpc>
                  <a:spcBef>
                    <a:spcPts val="600"/>
                  </a:spcBef>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函数</a:t>
                </a:r>
                <a:r>
                  <a:rPr lang="zh-CN" altLang="en-US" sz="2000" b="1">
                    <a:solidFill>
                      <a:srgbClr val="002060"/>
                    </a:solidFill>
                    <a:latin typeface="楷体" panose="02010609060101010101" pitchFamily="49" charset="-122"/>
                    <a:ea typeface="楷体" panose="02010609060101010101" pitchFamily="49" charset="-122"/>
                  </a:rPr>
                  <a:t>符号：用小写字母</a:t>
                </a:r>
                <a14:m>
                  <m:oMath xmlns:m="http://schemas.openxmlformats.org/officeDocument/2006/math">
                    <m:r>
                      <a:rPr lang="en-US" altLang="zh-CN" sz="2000" b="1" i="1" smtClean="0">
                        <a:solidFill>
                          <a:srgbClr val="002060"/>
                        </a:solidFill>
                        <a:latin typeface="Cambria Math" panose="02040503050406030204" pitchFamily="18" charset="0"/>
                      </a:rPr>
                      <m:t>𝒇</m:t>
                    </m:r>
                    <m:r>
                      <a:rPr lang="en-US" altLang="zh-CN" sz="2000" b="1" i="1">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𝒈</m:t>
                    </m:r>
                    <m:r>
                      <a:rPr lang="en-US" altLang="zh-CN" sz="2000" b="1" i="1">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𝒉</m:t>
                    </m:r>
                    <m:r>
                      <a:rPr lang="en-US" altLang="zh-CN" sz="2000" b="1" i="1">
                        <a:solidFill>
                          <a:srgbClr val="002060"/>
                        </a:solidFill>
                        <a:latin typeface="Cambria Math" panose="02040503050406030204" pitchFamily="18" charset="0"/>
                      </a:rPr>
                      <m:t>, ⋯</m:t>
                    </m:r>
                  </m:oMath>
                </a14:m>
                <a:r>
                  <a:rPr lang="zh-CN" altLang="en-US" sz="2000" b="1">
                    <a:solidFill>
                      <a:srgbClr val="002060"/>
                    </a:solidFill>
                    <a:latin typeface="楷体" panose="02010609060101010101" pitchFamily="49" charset="-122"/>
                    <a:ea typeface="楷体" panose="02010609060101010101" pitchFamily="49" charset="-122"/>
                  </a:rPr>
                  <a:t>等表示</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C5770FA3-5055-4756-B342-67534A4FA497}"/>
                  </a:ext>
                </a:extLst>
              </p:cNvPr>
              <p:cNvSpPr txBox="1">
                <a:spLocks noRot="1" noChangeAspect="1" noMove="1" noResize="1" noEditPoints="1" noAdjustHandles="1" noChangeArrowheads="1" noChangeShapeType="1" noTextEdit="1"/>
              </p:cNvSpPr>
              <p:nvPr/>
            </p:nvSpPr>
            <p:spPr>
              <a:xfrm>
                <a:off x="6213223" y="2189524"/>
                <a:ext cx="5386628" cy="1820435"/>
              </a:xfrm>
              <a:prstGeom prst="rect">
                <a:avLst/>
              </a:prstGeom>
              <a:blipFill>
                <a:blip r:embed="rId3"/>
                <a:stretch>
                  <a:fillRect l="-1018" t="-2341" b="-468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7A12F8FA-B09E-4FF3-B8FF-3D89F1BD499C}"/>
              </a:ext>
            </a:extLst>
          </p:cNvPr>
          <p:cNvSpPr txBox="1"/>
          <p:nvPr/>
        </p:nvSpPr>
        <p:spPr>
          <a:xfrm>
            <a:off x="6213223" y="4456234"/>
            <a:ext cx="5468881" cy="400110"/>
          </a:xfrm>
          <a:prstGeom prst="rect">
            <a:avLst/>
          </a:prstGeom>
          <a:solidFill>
            <a:schemeClr val="accent5">
              <a:lumMod val="20000"/>
              <a:lumOff val="80000"/>
            </a:schemeClr>
          </a:solidFill>
        </p:spPr>
        <p:txBody>
          <a:bodyPr wrap="square" rtlCol="0">
            <a:spAutoFit/>
          </a:bodyPr>
          <a:lstStyle/>
          <a:p>
            <a:r>
              <a:rPr lang="zh-CN" altLang="en-US" sz="2000" b="1">
                <a:solidFill>
                  <a:schemeClr val="accent2">
                    <a:lumMod val="50000"/>
                  </a:schemeClr>
                </a:solidFill>
              </a:rPr>
              <a:t>一阶逻辑公式的构造需要至少有一个谓词符号！</a:t>
            </a:r>
          </a:p>
        </p:txBody>
      </p:sp>
    </p:spTree>
    <p:extLst>
      <p:ext uri="{BB962C8B-B14F-4D97-AF65-F5344CB8AC3E}">
        <p14:creationId xmlns:p14="http://schemas.microsoft.com/office/powerpoint/2010/main" val="208531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一阶逻辑公式的归纳定义*</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592B729-47BD-4967-85B1-4DBEFC0E4A35}"/>
                  </a:ext>
                </a:extLst>
              </p:cNvPr>
              <p:cNvSpPr txBox="1"/>
              <p:nvPr/>
            </p:nvSpPr>
            <p:spPr>
              <a:xfrm>
                <a:off x="926656" y="1675875"/>
                <a:ext cx="3716806" cy="2448619"/>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spcAft>
                    <a:spcPts val="300"/>
                  </a:spcAft>
                </a:pPr>
                <a:r>
                  <a:rPr lang="zh-CN" altLang="en-US" sz="2000" b="1">
                    <a:solidFill>
                      <a:schemeClr val="accent2">
                        <a:lumMod val="50000"/>
                      </a:schemeClr>
                    </a:solidFill>
                  </a:rPr>
                  <a:t>一阶逻辑公式中</a:t>
                </a:r>
                <a:r>
                  <a:rPr lang="zh-CN" altLang="en-US" sz="2000" b="1">
                    <a:solidFill>
                      <a:srgbClr val="C00000"/>
                    </a:solidFill>
                  </a:rPr>
                  <a:t>项</a:t>
                </a:r>
                <a:r>
                  <a:rPr lang="zh-CN" altLang="en-US" sz="2000" b="1">
                    <a:solidFill>
                      <a:schemeClr val="accent2">
                        <a:lumMod val="50000"/>
                      </a:schemeClr>
                    </a:solidFill>
                  </a:rPr>
                  <a:t>的归纳定义</a:t>
                </a:r>
                <a:endParaRPr lang="en-US" altLang="zh-CN" sz="2000" b="1">
                  <a:solidFill>
                    <a:schemeClr val="accent2">
                      <a:lumMod val="50000"/>
                    </a:schemeClr>
                  </a:solidFill>
                </a:endParaRPr>
              </a:p>
              <a:p>
                <a:pPr marL="285750" indent="-285750">
                  <a:lnSpc>
                    <a:spcPts val="2800"/>
                  </a:lnSpc>
                  <a:spcBef>
                    <a:spcPts val="600"/>
                  </a:spcBef>
                  <a:spcAft>
                    <a:spcPts val="300"/>
                  </a:spcAft>
                  <a:buFont typeface="Arial" panose="020B0604020202020204" pitchFamily="34" charset="0"/>
                  <a:buChar char="•"/>
                </a:pPr>
                <a:r>
                  <a:rPr lang="zh-CN" altLang="en-US" b="1">
                    <a:solidFill>
                      <a:srgbClr val="C00000"/>
                    </a:solidFill>
                  </a:rPr>
                  <a:t>归纳基</a:t>
                </a:r>
                <a:r>
                  <a:rPr lang="zh-CN" altLang="en-US" b="1"/>
                  <a:t>：</a:t>
                </a:r>
                <a14:m>
                  <m:oMath xmlns:m="http://schemas.openxmlformats.org/officeDocument/2006/math">
                    <m:r>
                      <a:rPr lang="en-US" altLang="zh-CN" b="1" i="1" smtClean="0">
                        <a:solidFill>
                          <a:srgbClr val="002060"/>
                        </a:solidFill>
                        <a:latin typeface="Cambria Math" panose="02040503050406030204" pitchFamily="18" charset="0"/>
                        <a:ea typeface="Cambria Math" panose="02040503050406030204" pitchFamily="18" charset="0"/>
                      </a:rPr>
                      <m:t>𝓛</m:t>
                    </m:r>
                  </m:oMath>
                </a14:m>
                <a:r>
                  <a:rPr lang="zh-CN" altLang="en-US" b="1">
                    <a:solidFill>
                      <a:srgbClr val="002060"/>
                    </a:solidFill>
                    <a:latin typeface="楷体" panose="02010609060101010101" pitchFamily="49" charset="-122"/>
                    <a:ea typeface="楷体" panose="02010609060101010101" pitchFamily="49" charset="-122"/>
                  </a:rPr>
                  <a:t>的任意个体常量</a:t>
                </a:r>
                <a14:m>
                  <m:oMath xmlns:m="http://schemas.openxmlformats.org/officeDocument/2006/math">
                    <m:r>
                      <a:rPr lang="en-US" altLang="zh-CN" b="1" i="1" smtClean="0">
                        <a:solidFill>
                          <a:srgbClr val="002060"/>
                        </a:solidFill>
                        <a:latin typeface="Cambria Math" panose="02040503050406030204" pitchFamily="18" charset="0"/>
                      </a:rPr>
                      <m:t>𝒄</m:t>
                    </m:r>
                  </m:oMath>
                </a14:m>
                <a:r>
                  <a:rPr lang="zh-CN" altLang="en-US" b="1">
                    <a:solidFill>
                      <a:srgbClr val="002060"/>
                    </a:solidFill>
                    <a:latin typeface="楷体" panose="02010609060101010101" pitchFamily="49" charset="-122"/>
                    <a:ea typeface="楷体" panose="02010609060101010101" pitchFamily="49" charset="-122"/>
                  </a:rPr>
                  <a:t>都是项；</a:t>
                </a:r>
                <a14:m>
                  <m:oMath xmlns:m="http://schemas.openxmlformats.org/officeDocument/2006/math">
                    <m:r>
                      <a:rPr lang="en-US" altLang="zh-CN" b="1" i="1" smtClean="0">
                        <a:solidFill>
                          <a:srgbClr val="002060"/>
                        </a:solidFill>
                        <a:latin typeface="Cambria Math" panose="02040503050406030204" pitchFamily="18" charset="0"/>
                      </a:rPr>
                      <m:t>𝑽</m:t>
                    </m:r>
                  </m:oMath>
                </a14:m>
                <a:r>
                  <a:rPr lang="zh-CN" altLang="en-US" b="1">
                    <a:solidFill>
                      <a:srgbClr val="002060"/>
                    </a:solidFill>
                    <a:latin typeface="楷体" panose="02010609060101010101" pitchFamily="49" charset="-122"/>
                    <a:ea typeface="楷体" panose="02010609060101010101" pitchFamily="49" charset="-122"/>
                  </a:rPr>
                  <a:t>的任意个体变量</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也是项</a:t>
                </a:r>
              </a:p>
              <a:p>
                <a:pPr marL="285750" indent="-285750">
                  <a:lnSpc>
                    <a:spcPts val="2800"/>
                  </a:lnSpc>
                  <a:spcBef>
                    <a:spcPts val="600"/>
                  </a:spcBef>
                  <a:spcAft>
                    <a:spcPts val="300"/>
                  </a:spcAft>
                  <a:buFont typeface="Arial" panose="020B0604020202020204" pitchFamily="34" charset="0"/>
                  <a:buChar char="•"/>
                </a:pPr>
                <a:r>
                  <a:rPr lang="zh-CN" altLang="en-US" b="1">
                    <a:solidFill>
                      <a:srgbClr val="C00000"/>
                    </a:solidFill>
                  </a:rPr>
                  <a:t>归纳步</a:t>
                </a:r>
                <a:r>
                  <a:rPr lang="zh-CN" altLang="en-US" b="1"/>
                  <a:t>：</a:t>
                </a:r>
                <a:r>
                  <a:rPr lang="zh-CN" altLang="en-US"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𝓛</m:t>
                    </m:r>
                  </m:oMath>
                </a14:m>
                <a:r>
                  <a:rPr lang="zh-CN" altLang="en-US" b="1">
                    <a:solidFill>
                      <a:srgbClr val="002060"/>
                    </a:solidFill>
                    <a:latin typeface="楷体" panose="02010609060101010101" pitchFamily="49" charset="-122"/>
                    <a:ea typeface="楷体" panose="02010609060101010101" pitchFamily="49" charset="-122"/>
                  </a:rPr>
                  <a:t>的任意</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𝒏</m:t>
                    </m:r>
                  </m:oMath>
                </a14:m>
                <a:r>
                  <a:rPr lang="zh-CN" altLang="en-US" b="1">
                    <a:solidFill>
                      <a:srgbClr val="002060"/>
                    </a:solidFill>
                    <a:latin typeface="楷体" panose="02010609060101010101" pitchFamily="49" charset="-122"/>
                    <a:ea typeface="楷体" panose="02010609060101010101" pitchFamily="49" charset="-122"/>
                  </a:rPr>
                  <a:t>元函数</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𝒇</m:t>
                    </m:r>
                  </m:oMath>
                </a14:m>
                <a:r>
                  <a:rPr lang="zh-CN" altLang="en-US" b="1">
                    <a:solidFill>
                      <a:srgbClr val="002060"/>
                    </a:solidFill>
                    <a:latin typeface="楷体" panose="02010609060101010101" pitchFamily="49" charset="-122"/>
                    <a:ea typeface="楷体" panose="02010609060101010101" pitchFamily="49" charset="-122"/>
                  </a:rPr>
                  <a:t>，如果</a:t>
                </a:r>
                <a14:m>
                  <m:oMath xmlns:m="http://schemas.openxmlformats.org/officeDocument/2006/math">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a:solidFill>
                              <a:srgbClr val="002060"/>
                            </a:solidFill>
                            <a:latin typeface="Cambria Math" panose="02040503050406030204" pitchFamily="18" charset="0"/>
                            <a:ea typeface="楷体" panose="02010609060101010101" pitchFamily="49" charset="-122"/>
                          </a:rPr>
                          <m:t>𝒕</m:t>
                        </m:r>
                      </m:e>
                      <m:sub>
                        <m:r>
                          <a:rPr lang="en-US" altLang="zh-CN" b="1">
                            <a:solidFill>
                              <a:srgbClr val="002060"/>
                            </a:solidFill>
                            <a:latin typeface="Cambria Math" panose="02040503050406030204" pitchFamily="18" charset="0"/>
                            <a:ea typeface="楷体" panose="02010609060101010101" pitchFamily="49" charset="-122"/>
                          </a:rPr>
                          <m:t>𝟏</m:t>
                        </m:r>
                      </m:sub>
                    </m:sSub>
                    <m:r>
                      <a:rPr lang="en-US" altLang="zh-CN" b="1">
                        <a:solidFill>
                          <a:srgbClr val="002060"/>
                        </a:solidFill>
                        <a:latin typeface="Cambria Math" panose="02040503050406030204" pitchFamily="18" charset="0"/>
                        <a:ea typeface="楷体" panose="02010609060101010101" pitchFamily="49" charset="-122"/>
                      </a:rPr>
                      <m:t>, </m:t>
                    </m:r>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a:solidFill>
                              <a:srgbClr val="002060"/>
                            </a:solidFill>
                            <a:latin typeface="Cambria Math" panose="02040503050406030204" pitchFamily="18" charset="0"/>
                            <a:ea typeface="楷体" panose="02010609060101010101" pitchFamily="49" charset="-122"/>
                          </a:rPr>
                          <m:t>𝒕</m:t>
                        </m:r>
                      </m:e>
                      <m:sub>
                        <m:r>
                          <a:rPr lang="en-US" altLang="zh-CN" b="1">
                            <a:solidFill>
                              <a:srgbClr val="002060"/>
                            </a:solidFill>
                            <a:latin typeface="Cambria Math" panose="02040503050406030204" pitchFamily="18" charset="0"/>
                            <a:ea typeface="楷体" panose="02010609060101010101" pitchFamily="49" charset="-122"/>
                          </a:rPr>
                          <m:t>𝟐</m:t>
                        </m:r>
                      </m:sub>
                    </m:sSub>
                    <m:r>
                      <a:rPr lang="en-US" altLang="zh-CN" b="1">
                        <a:solidFill>
                          <a:srgbClr val="002060"/>
                        </a:solidFill>
                        <a:latin typeface="Cambria Math" panose="02040503050406030204" pitchFamily="18" charset="0"/>
                        <a:ea typeface="楷体" panose="02010609060101010101" pitchFamily="49" charset="-122"/>
                      </a:rPr>
                      <m:t>, ⋯, </m:t>
                    </m:r>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a:solidFill>
                              <a:srgbClr val="002060"/>
                            </a:solidFill>
                            <a:latin typeface="Cambria Math" panose="02040503050406030204" pitchFamily="18" charset="0"/>
                            <a:ea typeface="楷体" panose="02010609060101010101" pitchFamily="49" charset="-122"/>
                          </a:rPr>
                          <m:t>𝒕</m:t>
                        </m:r>
                      </m:e>
                      <m:sub>
                        <m:r>
                          <a:rPr lang="en-US" altLang="zh-CN" b="1">
                            <a:solidFill>
                              <a:srgbClr val="002060"/>
                            </a:solidFill>
                            <a:latin typeface="Cambria Math" panose="02040503050406030204" pitchFamily="18" charset="0"/>
                            <a:ea typeface="楷体" panose="02010609060101010101" pitchFamily="49" charset="-122"/>
                          </a:rPr>
                          <m:t>𝒏</m:t>
                        </m:r>
                      </m:sub>
                    </m:sSub>
                  </m:oMath>
                </a14:m>
                <a:r>
                  <a:rPr lang="zh-CN" altLang="en-US" b="1">
                    <a:solidFill>
                      <a:srgbClr val="002060"/>
                    </a:solidFill>
                    <a:latin typeface="楷体" panose="02010609060101010101" pitchFamily="49" charset="-122"/>
                    <a:ea typeface="楷体" panose="02010609060101010101" pitchFamily="49" charset="-122"/>
                  </a:rPr>
                  <a:t>是项，则</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𝒇</m:t>
                    </m:r>
                    <m:d>
                      <m:dPr>
                        <m:ctrlPr>
                          <a:rPr lang="en-US" altLang="zh-CN" b="1" i="1">
                            <a:solidFill>
                              <a:srgbClr val="002060"/>
                            </a:solidFill>
                            <a:latin typeface="Cambria Math" panose="02040503050406030204" pitchFamily="18" charset="0"/>
                            <a:ea typeface="楷体" panose="02010609060101010101" pitchFamily="49" charset="-122"/>
                          </a:rPr>
                        </m:ctrlPr>
                      </m:dPr>
                      <m:e>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a:solidFill>
                                  <a:srgbClr val="002060"/>
                                </a:solidFill>
                                <a:latin typeface="Cambria Math" panose="02040503050406030204" pitchFamily="18" charset="0"/>
                                <a:ea typeface="楷体" panose="02010609060101010101" pitchFamily="49" charset="-122"/>
                              </a:rPr>
                              <m:t>𝒕</m:t>
                            </m:r>
                          </m:e>
                          <m:sub>
                            <m:r>
                              <a:rPr lang="en-US" altLang="zh-CN" b="1">
                                <a:solidFill>
                                  <a:srgbClr val="002060"/>
                                </a:solidFill>
                                <a:latin typeface="Cambria Math" panose="02040503050406030204" pitchFamily="18" charset="0"/>
                                <a:ea typeface="楷体" panose="02010609060101010101" pitchFamily="49" charset="-122"/>
                              </a:rPr>
                              <m:t>𝟏</m:t>
                            </m:r>
                          </m:sub>
                        </m:sSub>
                        <m:r>
                          <a:rPr lang="en-US" altLang="zh-CN" b="1">
                            <a:solidFill>
                              <a:srgbClr val="002060"/>
                            </a:solidFill>
                            <a:latin typeface="Cambria Math" panose="02040503050406030204" pitchFamily="18" charset="0"/>
                            <a:ea typeface="楷体" panose="02010609060101010101" pitchFamily="49" charset="-122"/>
                          </a:rPr>
                          <m:t>, </m:t>
                        </m:r>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a:solidFill>
                                  <a:srgbClr val="002060"/>
                                </a:solidFill>
                                <a:latin typeface="Cambria Math" panose="02040503050406030204" pitchFamily="18" charset="0"/>
                                <a:ea typeface="楷体" panose="02010609060101010101" pitchFamily="49" charset="-122"/>
                              </a:rPr>
                              <m:t>𝒕</m:t>
                            </m:r>
                          </m:e>
                          <m:sub>
                            <m:r>
                              <a:rPr lang="en-US" altLang="zh-CN" b="1">
                                <a:solidFill>
                                  <a:srgbClr val="002060"/>
                                </a:solidFill>
                                <a:latin typeface="Cambria Math" panose="02040503050406030204" pitchFamily="18" charset="0"/>
                                <a:ea typeface="楷体" panose="02010609060101010101" pitchFamily="49" charset="-122"/>
                              </a:rPr>
                              <m:t>𝟐</m:t>
                            </m:r>
                          </m:sub>
                        </m:sSub>
                        <m:r>
                          <a:rPr lang="en-US" altLang="zh-CN" b="1">
                            <a:solidFill>
                              <a:srgbClr val="002060"/>
                            </a:solidFill>
                            <a:latin typeface="Cambria Math" panose="02040503050406030204" pitchFamily="18" charset="0"/>
                            <a:ea typeface="楷体" panose="02010609060101010101" pitchFamily="49" charset="-122"/>
                          </a:rPr>
                          <m:t>, ⋯, </m:t>
                        </m:r>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a:solidFill>
                                  <a:srgbClr val="002060"/>
                                </a:solidFill>
                                <a:latin typeface="Cambria Math" panose="02040503050406030204" pitchFamily="18" charset="0"/>
                                <a:ea typeface="楷体" panose="02010609060101010101" pitchFamily="49" charset="-122"/>
                              </a:rPr>
                              <m:t>𝒕</m:t>
                            </m:r>
                          </m:e>
                          <m:sub>
                            <m:r>
                              <a:rPr lang="en-US" altLang="zh-CN" b="1">
                                <a:solidFill>
                                  <a:srgbClr val="002060"/>
                                </a:solidFill>
                                <a:latin typeface="Cambria Math" panose="02040503050406030204" pitchFamily="18" charset="0"/>
                                <a:ea typeface="楷体" panose="02010609060101010101" pitchFamily="49" charset="-122"/>
                              </a:rPr>
                              <m:t>𝒏</m:t>
                            </m:r>
                          </m:sub>
                        </m:sSub>
                      </m:e>
                    </m:d>
                  </m:oMath>
                </a14:m>
                <a:r>
                  <a:rPr lang="zh-CN" altLang="en-US" b="1">
                    <a:solidFill>
                      <a:srgbClr val="002060"/>
                    </a:solidFill>
                    <a:latin typeface="楷体" panose="02010609060101010101" pitchFamily="49" charset="-122"/>
                    <a:ea typeface="楷体" panose="02010609060101010101" pitchFamily="49" charset="-122"/>
                  </a:rPr>
                  <a:t>也是项</a:t>
                </a:r>
              </a:p>
            </p:txBody>
          </p:sp>
        </mc:Choice>
        <mc:Fallback xmlns="">
          <p:sp>
            <p:nvSpPr>
              <p:cNvPr id="2" name="文本框 1">
                <a:extLst>
                  <a:ext uri="{FF2B5EF4-FFF2-40B4-BE49-F238E27FC236}">
                    <a16:creationId xmlns:a16="http://schemas.microsoft.com/office/drawing/2014/main" id="{5592B729-47BD-4967-85B1-4DBEFC0E4A35}"/>
                  </a:ext>
                </a:extLst>
              </p:cNvPr>
              <p:cNvSpPr txBox="1">
                <a:spLocks noRot="1" noChangeAspect="1" noMove="1" noResize="1" noEditPoints="1" noAdjustHandles="1" noChangeArrowheads="1" noChangeShapeType="1" noTextEdit="1"/>
              </p:cNvSpPr>
              <p:nvPr/>
            </p:nvSpPr>
            <p:spPr>
              <a:xfrm>
                <a:off x="926656" y="1675875"/>
                <a:ext cx="3716806" cy="2448619"/>
              </a:xfrm>
              <a:prstGeom prst="rect">
                <a:avLst/>
              </a:prstGeom>
              <a:blipFill>
                <a:blip r:embed="rId2"/>
                <a:stretch>
                  <a:fillRect l="-984" t="-249" r="-1475" b="-19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F7C7452E-96EA-4702-A6A5-6C637A1EC80B}"/>
                  </a:ext>
                </a:extLst>
              </p:cNvPr>
              <p:cNvSpPr/>
              <p:nvPr/>
            </p:nvSpPr>
            <p:spPr>
              <a:xfrm>
                <a:off x="621856" y="1063346"/>
                <a:ext cx="9842213"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在给定非逻辑符号集</a:t>
                </a:r>
                <a14:m>
                  <m:oMath xmlns:m="http://schemas.openxmlformats.org/officeDocument/2006/math">
                    <m:r>
                      <a:rPr lang="zh-CN" altLang="en-US" sz="2400" b="1" i="1" smtClean="0">
                        <a:solidFill>
                          <a:schemeClr val="accent2">
                            <a:lumMod val="50000"/>
                          </a:schemeClr>
                        </a:solidFill>
                        <a:latin typeface="Cambria Math" panose="02040503050406030204" pitchFamily="18" charset="0"/>
                      </a:rPr>
                      <m:t>𝓛</m:t>
                    </m:r>
                  </m:oMath>
                </a14:m>
                <a:r>
                  <a:rPr lang="zh-CN" altLang="en-US" sz="2400" b="1">
                    <a:solidFill>
                      <a:schemeClr val="accent2">
                        <a:lumMod val="50000"/>
                      </a:schemeClr>
                    </a:solidFill>
                  </a:rPr>
                  <a:t>和个体变量集</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𝑽</m:t>
                    </m:r>
                  </m:oMath>
                </a14:m>
                <a:r>
                  <a:rPr lang="zh-CN" altLang="en-US" sz="2400" b="1">
                    <a:solidFill>
                      <a:schemeClr val="accent2">
                        <a:lumMod val="50000"/>
                      </a:schemeClr>
                    </a:solidFill>
                  </a:rPr>
                  <a:t>的基础上归纳定义一阶逻辑公式集</a:t>
                </a:r>
                <a:endParaRPr lang="zh-CN" altLang="en-US" sz="2400" b="1" dirty="0">
                  <a:solidFill>
                    <a:schemeClr val="accent2">
                      <a:lumMod val="50000"/>
                    </a:schemeClr>
                  </a:solidFill>
                </a:endParaRPr>
              </a:p>
            </p:txBody>
          </p:sp>
        </mc:Choice>
        <mc:Fallback xmlns="">
          <p:sp>
            <p:nvSpPr>
              <p:cNvPr id="11" name="矩形: 圆角 10">
                <a:extLst>
                  <a:ext uri="{FF2B5EF4-FFF2-40B4-BE49-F238E27FC236}">
                    <a16:creationId xmlns:a16="http://schemas.microsoft.com/office/drawing/2014/main" id="{F7C7452E-96EA-4702-A6A5-6C637A1EC80B}"/>
                  </a:ext>
                </a:extLst>
              </p:cNvPr>
              <p:cNvSpPr>
                <a:spLocks noRot="1" noChangeAspect="1" noMove="1" noResize="1" noEditPoints="1" noAdjustHandles="1" noChangeArrowheads="1" noChangeShapeType="1" noTextEdit="1"/>
              </p:cNvSpPr>
              <p:nvPr/>
            </p:nvSpPr>
            <p:spPr>
              <a:xfrm>
                <a:off x="621856" y="1063346"/>
                <a:ext cx="9842213" cy="459280"/>
              </a:xfrm>
              <a:prstGeom prst="roundRect">
                <a:avLst/>
              </a:prstGeom>
              <a:blipFill>
                <a:blip r:embed="rId3"/>
                <a:stretch>
                  <a:fillRect l="-680" t="-6410" b="-294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7023A3D-11F3-42D1-B710-C4CF66E3F7C3}"/>
                  </a:ext>
                </a:extLst>
              </p:cNvPr>
              <p:cNvSpPr txBox="1"/>
              <p:nvPr/>
            </p:nvSpPr>
            <p:spPr>
              <a:xfrm>
                <a:off x="5102270" y="1675875"/>
                <a:ext cx="6163074" cy="3616503"/>
              </a:xfrm>
              <a:prstGeom prst="rect">
                <a:avLst/>
              </a:prstGeom>
              <a:solidFill>
                <a:schemeClr val="accent2">
                  <a:lumMod val="20000"/>
                  <a:lumOff val="80000"/>
                  <a:alpha val="50000"/>
                </a:schemeClr>
              </a:solidFill>
            </p:spPr>
            <p:txBody>
              <a:bodyPr wrap="square" rtlCol="0">
                <a:spAutoFit/>
              </a:bodyPr>
              <a:lstStyle/>
              <a:p>
                <a:pPr algn="ctr"/>
                <a:r>
                  <a:rPr lang="zh-CN" altLang="en-US" sz="2000" b="1">
                    <a:solidFill>
                      <a:srgbClr val="C00000"/>
                    </a:solidFill>
                  </a:rPr>
                  <a:t>一阶逻辑公式</a:t>
                </a:r>
                <a:r>
                  <a:rPr lang="zh-CN" altLang="en-US" sz="2000" b="1">
                    <a:solidFill>
                      <a:schemeClr val="accent2">
                        <a:lumMod val="50000"/>
                      </a:schemeClr>
                    </a:solidFill>
                  </a:rPr>
                  <a:t>的归纳定义</a:t>
                </a:r>
                <a:endParaRPr lang="en-US" altLang="zh-CN" sz="20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b="1">
                    <a:solidFill>
                      <a:srgbClr val="C00000"/>
                    </a:solidFill>
                  </a:rPr>
                  <a:t>归纳基：</a:t>
                </a:r>
                <a:endParaRPr lang="en-US" altLang="zh-CN" b="1">
                  <a:solidFill>
                    <a:srgbClr val="C00000"/>
                  </a:solidFill>
                </a:endParaRPr>
              </a:p>
              <a:p>
                <a:pPr marL="742950" lvl="1"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b="1" i="1">
                        <a:solidFill>
                          <a:srgbClr val="002060"/>
                        </a:solidFill>
                        <a:latin typeface="Cambria Math" panose="02040503050406030204" pitchFamily="18" charset="0"/>
                        <a:ea typeface="楷体" panose="02010609060101010101" pitchFamily="49" charset="-122"/>
                      </a:rPr>
                      <m:t>𝓛</m:t>
                    </m:r>
                  </m:oMath>
                </a14:m>
                <a:r>
                  <a:rPr lang="zh-CN" altLang="en-US" b="1">
                    <a:solidFill>
                      <a:srgbClr val="002060"/>
                    </a:solidFill>
                    <a:latin typeface="楷体" panose="02010609060101010101" pitchFamily="49" charset="-122"/>
                    <a:ea typeface="楷体" panose="02010609060101010101" pitchFamily="49" charset="-122"/>
                  </a:rPr>
                  <a:t>的任意</a:t>
                </a:r>
                <a14:m>
                  <m:oMath xmlns:m="http://schemas.openxmlformats.org/officeDocument/2006/math">
                    <m:r>
                      <a:rPr lang="en-US" altLang="zh-CN" b="1" i="1">
                        <a:solidFill>
                          <a:srgbClr val="002060"/>
                        </a:solidFill>
                        <a:latin typeface="Cambria Math" panose="02040503050406030204" pitchFamily="18" charset="0"/>
                        <a:ea typeface="楷体" panose="02010609060101010101" pitchFamily="49" charset="-122"/>
                      </a:rPr>
                      <m:t>𝒏</m:t>
                    </m:r>
                  </m:oMath>
                </a14:m>
                <a:r>
                  <a:rPr lang="zh-CN" altLang="en-US" b="1">
                    <a:solidFill>
                      <a:srgbClr val="002060"/>
                    </a:solidFill>
                    <a:latin typeface="楷体" panose="02010609060101010101" pitchFamily="49" charset="-122"/>
                    <a:ea typeface="楷体" panose="02010609060101010101" pitchFamily="49" charset="-122"/>
                  </a:rPr>
                  <a:t>元谓词</a:t>
                </a:r>
                <a14:m>
                  <m:oMath xmlns:m="http://schemas.openxmlformats.org/officeDocument/2006/math">
                    <m:r>
                      <a:rPr lang="en-US" altLang="zh-CN" b="1" i="1">
                        <a:solidFill>
                          <a:srgbClr val="002060"/>
                        </a:solidFill>
                        <a:latin typeface="Cambria Math" panose="02040503050406030204" pitchFamily="18" charset="0"/>
                        <a:ea typeface="楷体" panose="02010609060101010101" pitchFamily="49" charset="-122"/>
                      </a:rPr>
                      <m:t>𝑭</m:t>
                    </m:r>
                  </m:oMath>
                </a14:m>
                <a:r>
                  <a:rPr lang="zh-CN" altLang="en-US" b="1">
                    <a:solidFill>
                      <a:srgbClr val="002060"/>
                    </a:solidFill>
                    <a:latin typeface="楷体" panose="02010609060101010101" pitchFamily="49" charset="-122"/>
                    <a:ea typeface="楷体" panose="02010609060101010101" pitchFamily="49" charset="-122"/>
                  </a:rPr>
                  <a:t>，若</a:t>
                </a:r>
                <a14:m>
                  <m:oMath xmlns:m="http://schemas.openxmlformats.org/officeDocument/2006/math">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i="1">
                            <a:solidFill>
                              <a:srgbClr val="002060"/>
                            </a:solidFill>
                            <a:latin typeface="Cambria Math" panose="02040503050406030204" pitchFamily="18" charset="0"/>
                            <a:ea typeface="楷体" panose="02010609060101010101" pitchFamily="49" charset="-122"/>
                          </a:rPr>
                          <m:t>𝒕</m:t>
                        </m:r>
                      </m:e>
                      <m:sub>
                        <m:r>
                          <a:rPr lang="en-US" altLang="zh-CN" b="1" i="1">
                            <a:solidFill>
                              <a:srgbClr val="002060"/>
                            </a:solidFill>
                            <a:latin typeface="Cambria Math" panose="02040503050406030204" pitchFamily="18" charset="0"/>
                            <a:ea typeface="楷体" panose="02010609060101010101" pitchFamily="49" charset="-122"/>
                          </a:rPr>
                          <m:t>𝟏</m:t>
                        </m:r>
                      </m:sub>
                    </m:sSub>
                    <m:r>
                      <a:rPr lang="en-US" altLang="zh-CN" b="1">
                        <a:solidFill>
                          <a:srgbClr val="002060"/>
                        </a:solidFill>
                        <a:latin typeface="Cambria Math" panose="02040503050406030204" pitchFamily="18" charset="0"/>
                        <a:ea typeface="楷体" panose="02010609060101010101" pitchFamily="49" charset="-122"/>
                      </a:rPr>
                      <m:t>, </m:t>
                    </m:r>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i="1">
                            <a:solidFill>
                              <a:srgbClr val="002060"/>
                            </a:solidFill>
                            <a:latin typeface="Cambria Math" panose="02040503050406030204" pitchFamily="18" charset="0"/>
                            <a:ea typeface="楷体" panose="02010609060101010101" pitchFamily="49" charset="-122"/>
                          </a:rPr>
                          <m:t>𝒕</m:t>
                        </m:r>
                      </m:e>
                      <m:sub>
                        <m:r>
                          <a:rPr lang="en-US" altLang="zh-CN" b="1" i="1">
                            <a:solidFill>
                              <a:srgbClr val="002060"/>
                            </a:solidFill>
                            <a:latin typeface="Cambria Math" panose="02040503050406030204" pitchFamily="18" charset="0"/>
                            <a:ea typeface="楷体" panose="02010609060101010101" pitchFamily="49" charset="-122"/>
                          </a:rPr>
                          <m:t>𝟐</m:t>
                        </m:r>
                      </m:sub>
                    </m:sSub>
                    <m:r>
                      <a:rPr lang="en-US" altLang="zh-CN" b="1">
                        <a:solidFill>
                          <a:srgbClr val="002060"/>
                        </a:solidFill>
                        <a:latin typeface="Cambria Math" panose="02040503050406030204" pitchFamily="18" charset="0"/>
                        <a:ea typeface="楷体" panose="02010609060101010101" pitchFamily="49" charset="-122"/>
                      </a:rPr>
                      <m:t>, ⋯, </m:t>
                    </m:r>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i="1">
                            <a:solidFill>
                              <a:srgbClr val="002060"/>
                            </a:solidFill>
                            <a:latin typeface="Cambria Math" panose="02040503050406030204" pitchFamily="18" charset="0"/>
                            <a:ea typeface="楷体" panose="02010609060101010101" pitchFamily="49" charset="-122"/>
                          </a:rPr>
                          <m:t>𝒕</m:t>
                        </m:r>
                      </m:e>
                      <m:sub>
                        <m:r>
                          <a:rPr lang="en-US" altLang="zh-CN" b="1" i="1">
                            <a:solidFill>
                              <a:srgbClr val="002060"/>
                            </a:solidFill>
                            <a:latin typeface="Cambria Math" panose="02040503050406030204" pitchFamily="18" charset="0"/>
                            <a:ea typeface="楷体" panose="02010609060101010101" pitchFamily="49" charset="-122"/>
                          </a:rPr>
                          <m:t>𝒏</m:t>
                        </m:r>
                      </m:sub>
                    </m:sSub>
                  </m:oMath>
                </a14:m>
                <a:r>
                  <a:rPr lang="zh-CN" altLang="en-US" b="1">
                    <a:solidFill>
                      <a:srgbClr val="002060"/>
                    </a:solidFill>
                    <a:latin typeface="楷体" panose="02010609060101010101" pitchFamily="49" charset="-122"/>
                    <a:ea typeface="楷体" panose="02010609060101010101" pitchFamily="49" charset="-122"/>
                  </a:rPr>
                  <a:t>是项，则</a:t>
                </a:r>
                <a14:m>
                  <m:oMath xmlns:m="http://schemas.openxmlformats.org/officeDocument/2006/math">
                    <m:r>
                      <a:rPr lang="en-US" altLang="zh-CN" b="1" i="1">
                        <a:solidFill>
                          <a:srgbClr val="002060"/>
                        </a:solidFill>
                        <a:latin typeface="Cambria Math" panose="02040503050406030204" pitchFamily="18" charset="0"/>
                        <a:ea typeface="楷体" panose="02010609060101010101" pitchFamily="49" charset="-122"/>
                      </a:rPr>
                      <m:t>𝑭</m:t>
                    </m:r>
                    <m:d>
                      <m:dPr>
                        <m:ctrlPr>
                          <a:rPr lang="en-US" altLang="zh-CN" b="1" i="1">
                            <a:solidFill>
                              <a:srgbClr val="002060"/>
                            </a:solidFill>
                            <a:latin typeface="Cambria Math" panose="02040503050406030204" pitchFamily="18" charset="0"/>
                            <a:ea typeface="楷体" panose="02010609060101010101" pitchFamily="49" charset="-122"/>
                          </a:rPr>
                        </m:ctrlPr>
                      </m:dPr>
                      <m:e>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i="1">
                                <a:solidFill>
                                  <a:srgbClr val="002060"/>
                                </a:solidFill>
                                <a:latin typeface="Cambria Math" panose="02040503050406030204" pitchFamily="18" charset="0"/>
                                <a:ea typeface="楷体" panose="02010609060101010101" pitchFamily="49" charset="-122"/>
                              </a:rPr>
                              <m:t>𝒕</m:t>
                            </m:r>
                          </m:e>
                          <m:sub>
                            <m:r>
                              <a:rPr lang="en-US" altLang="zh-CN" b="1" i="1">
                                <a:solidFill>
                                  <a:srgbClr val="002060"/>
                                </a:solidFill>
                                <a:latin typeface="Cambria Math" panose="02040503050406030204" pitchFamily="18" charset="0"/>
                                <a:ea typeface="楷体" panose="02010609060101010101" pitchFamily="49" charset="-122"/>
                              </a:rPr>
                              <m:t>𝟏</m:t>
                            </m:r>
                          </m:sub>
                        </m:sSub>
                        <m:r>
                          <a:rPr lang="en-US" altLang="zh-CN" b="1">
                            <a:solidFill>
                              <a:srgbClr val="002060"/>
                            </a:solidFill>
                            <a:latin typeface="Cambria Math" panose="02040503050406030204" pitchFamily="18" charset="0"/>
                            <a:ea typeface="楷体" panose="02010609060101010101" pitchFamily="49" charset="-122"/>
                          </a:rPr>
                          <m:t>, </m:t>
                        </m:r>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i="1">
                                <a:solidFill>
                                  <a:srgbClr val="002060"/>
                                </a:solidFill>
                                <a:latin typeface="Cambria Math" panose="02040503050406030204" pitchFamily="18" charset="0"/>
                                <a:ea typeface="楷体" panose="02010609060101010101" pitchFamily="49" charset="-122"/>
                              </a:rPr>
                              <m:t>𝒕</m:t>
                            </m:r>
                          </m:e>
                          <m:sub>
                            <m:r>
                              <a:rPr lang="en-US" altLang="zh-CN" b="1" i="1">
                                <a:solidFill>
                                  <a:srgbClr val="002060"/>
                                </a:solidFill>
                                <a:latin typeface="Cambria Math" panose="02040503050406030204" pitchFamily="18" charset="0"/>
                                <a:ea typeface="楷体" panose="02010609060101010101" pitchFamily="49" charset="-122"/>
                              </a:rPr>
                              <m:t>𝟐</m:t>
                            </m:r>
                          </m:sub>
                        </m:sSub>
                        <m:r>
                          <a:rPr lang="en-US" altLang="zh-CN" b="1">
                            <a:solidFill>
                              <a:srgbClr val="002060"/>
                            </a:solidFill>
                            <a:latin typeface="Cambria Math" panose="02040503050406030204" pitchFamily="18" charset="0"/>
                            <a:ea typeface="楷体" panose="02010609060101010101" pitchFamily="49" charset="-122"/>
                          </a:rPr>
                          <m:t>, ⋯,</m:t>
                        </m:r>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i="1">
                                <a:solidFill>
                                  <a:srgbClr val="002060"/>
                                </a:solidFill>
                                <a:latin typeface="Cambria Math" panose="02040503050406030204" pitchFamily="18" charset="0"/>
                                <a:ea typeface="楷体" panose="02010609060101010101" pitchFamily="49" charset="-122"/>
                              </a:rPr>
                              <m:t>𝒕</m:t>
                            </m:r>
                          </m:e>
                          <m:sub>
                            <m:r>
                              <a:rPr lang="en-US" altLang="zh-CN" b="1" i="1">
                                <a:solidFill>
                                  <a:srgbClr val="002060"/>
                                </a:solidFill>
                                <a:latin typeface="Cambria Math" panose="02040503050406030204" pitchFamily="18" charset="0"/>
                                <a:ea typeface="楷体" panose="02010609060101010101" pitchFamily="49" charset="-122"/>
                              </a:rPr>
                              <m:t>𝒏</m:t>
                            </m:r>
                          </m:sub>
                        </m:sSub>
                      </m:e>
                    </m:d>
                  </m:oMath>
                </a14:m>
                <a:r>
                  <a:rPr lang="zh-CN" altLang="en-US" b="1">
                    <a:solidFill>
                      <a:srgbClr val="002060"/>
                    </a:solidFill>
                    <a:latin typeface="楷体" panose="02010609060101010101" pitchFamily="49" charset="-122"/>
                    <a:ea typeface="楷体" panose="02010609060101010101" pitchFamily="49" charset="-122"/>
                  </a:rPr>
                  <a:t>是公式，称为一阶逻辑的</a:t>
                </a:r>
                <a:r>
                  <a:rPr lang="zh-CN" altLang="en-US" b="1">
                    <a:solidFill>
                      <a:srgbClr val="C00000"/>
                    </a:solidFill>
                    <a:latin typeface="黑体" panose="02010609060101010101" pitchFamily="49" charset="-122"/>
                    <a:ea typeface="黑体" panose="02010609060101010101" pitchFamily="49" charset="-122"/>
                  </a:rPr>
                  <a:t>原子公式</a:t>
                </a:r>
                <a:endParaRPr lang="en-US" altLang="zh-CN" b="1">
                  <a:solidFill>
                    <a:srgbClr val="C00000"/>
                  </a:solidFill>
                  <a:latin typeface="黑体" panose="02010609060101010101" pitchFamily="49" charset="-122"/>
                  <a:ea typeface="黑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b="1">
                    <a:solidFill>
                      <a:srgbClr val="C00000"/>
                    </a:solidFill>
                  </a:rPr>
                  <a:t>归纳步：</a:t>
                </a:r>
              </a:p>
              <a:p>
                <a:pPr marL="742950" lvl="1"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b="1" i="1">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是一阶逻辑公式，则</a:t>
                </a:r>
                <a14:m>
                  <m:oMath xmlns:m="http://schemas.openxmlformats.org/officeDocument/2006/math">
                    <m:d>
                      <m:dPr>
                        <m:ctrlPr>
                          <a:rPr lang="en-US" altLang="zh-CN" b="1" i="1">
                            <a:solidFill>
                              <a:srgbClr val="002060"/>
                            </a:solidFill>
                            <a:latin typeface="Cambria Math" panose="02040503050406030204" pitchFamily="18" charset="0"/>
                            <a:ea typeface="楷体" panose="02010609060101010101" pitchFamily="49" charset="-122"/>
                          </a:rPr>
                        </m:ctrlPr>
                      </m:dPr>
                      <m:e>
                        <m:r>
                          <a:rPr lang="en-US" altLang="zh-CN" b="1">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𝑨</m:t>
                        </m:r>
                      </m:e>
                    </m:d>
                  </m:oMath>
                </a14:m>
                <a:r>
                  <a:rPr lang="zh-CN" altLang="en-US" b="1">
                    <a:solidFill>
                      <a:srgbClr val="002060"/>
                    </a:solidFill>
                    <a:latin typeface="楷体" panose="02010609060101010101" pitchFamily="49" charset="-122"/>
                    <a:ea typeface="楷体" panose="02010609060101010101" pitchFamily="49" charset="-122"/>
                  </a:rPr>
                  <a:t>是一阶逻辑公式</a:t>
                </a:r>
              </a:p>
              <a:p>
                <a:pPr marL="742950" lvl="1"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b="1" i="1">
                        <a:solidFill>
                          <a:srgbClr val="002060"/>
                        </a:solidFill>
                        <a:latin typeface="Cambria Math" panose="02040503050406030204" pitchFamily="18" charset="0"/>
                        <a:ea typeface="楷体" panose="02010609060101010101" pitchFamily="49" charset="-122"/>
                      </a:rPr>
                      <m:t>𝑨</m:t>
                    </m:r>
                    <m:r>
                      <a:rPr lang="en-US" altLang="zh-CN" b="1">
                        <a:solidFill>
                          <a:srgbClr val="002060"/>
                        </a:solidFill>
                        <a:latin typeface="Cambria Math" panose="02040503050406030204" pitchFamily="18" charset="0"/>
                        <a:ea typeface="楷体" panose="02010609060101010101" pitchFamily="49" charset="-122"/>
                      </a:rPr>
                      <m:t>, </m:t>
                    </m:r>
                    <m:r>
                      <a:rPr lang="en-US" altLang="zh-CN" b="1" i="1">
                        <a:solidFill>
                          <a:srgbClr val="002060"/>
                        </a:solidFill>
                        <a:latin typeface="Cambria Math" panose="02040503050406030204" pitchFamily="18" charset="0"/>
                        <a:ea typeface="楷体" panose="02010609060101010101" pitchFamily="49" charset="-122"/>
                      </a:rPr>
                      <m:t>𝑩</m:t>
                    </m:r>
                  </m:oMath>
                </a14:m>
                <a:r>
                  <a:rPr lang="zh-CN" altLang="en-US" b="1">
                    <a:solidFill>
                      <a:srgbClr val="002060"/>
                    </a:solidFill>
                    <a:latin typeface="楷体" panose="02010609060101010101" pitchFamily="49" charset="-122"/>
                    <a:ea typeface="楷体" panose="02010609060101010101" pitchFamily="49" charset="-122"/>
                  </a:rPr>
                  <a:t>是一阶逻辑公式，则</a:t>
                </a:r>
                <a14:m>
                  <m:oMath xmlns:m="http://schemas.openxmlformats.org/officeDocument/2006/math">
                    <m:d>
                      <m:dPr>
                        <m:ctrlPr>
                          <a:rPr lang="en-US" altLang="zh-CN" b="1" i="1">
                            <a:solidFill>
                              <a:srgbClr val="002060"/>
                            </a:solidFill>
                            <a:latin typeface="Cambria Math" panose="02040503050406030204" pitchFamily="18" charset="0"/>
                            <a:ea typeface="楷体" panose="02010609060101010101" pitchFamily="49" charset="-122"/>
                          </a:rPr>
                        </m:ctrlPr>
                      </m:dPr>
                      <m:e>
                        <m:r>
                          <a:rPr lang="en-US" altLang="zh-CN" b="1" i="1">
                            <a:solidFill>
                              <a:srgbClr val="002060"/>
                            </a:solidFill>
                            <a:latin typeface="Cambria Math" panose="02040503050406030204" pitchFamily="18" charset="0"/>
                            <a:ea typeface="楷体" panose="02010609060101010101" pitchFamily="49" charset="-122"/>
                          </a:rPr>
                          <m:t>𝑨</m:t>
                        </m:r>
                        <m:r>
                          <a:rPr lang="en-US" altLang="zh-CN" b="1">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𝑩</m:t>
                        </m:r>
                      </m:e>
                    </m:d>
                    <m:r>
                      <a:rPr lang="en-US" altLang="zh-CN" b="1">
                        <a:solidFill>
                          <a:srgbClr val="002060"/>
                        </a:solidFill>
                        <a:latin typeface="Cambria Math" panose="02040503050406030204" pitchFamily="18" charset="0"/>
                        <a:ea typeface="楷体" panose="02010609060101010101" pitchFamily="49" charset="-122"/>
                      </a:rPr>
                      <m:t>, </m:t>
                    </m:r>
                    <m:d>
                      <m:dPr>
                        <m:ctrlPr>
                          <a:rPr lang="en-US" altLang="zh-CN" b="1" i="1">
                            <a:solidFill>
                              <a:srgbClr val="002060"/>
                            </a:solidFill>
                            <a:latin typeface="Cambria Math" panose="02040503050406030204" pitchFamily="18" charset="0"/>
                            <a:ea typeface="楷体" panose="02010609060101010101" pitchFamily="49" charset="-122"/>
                          </a:rPr>
                        </m:ctrlPr>
                      </m:dPr>
                      <m:e>
                        <m:r>
                          <a:rPr lang="en-US" altLang="zh-CN" b="1" i="1">
                            <a:solidFill>
                              <a:srgbClr val="002060"/>
                            </a:solidFill>
                            <a:latin typeface="Cambria Math" panose="02040503050406030204" pitchFamily="18" charset="0"/>
                            <a:ea typeface="楷体" panose="02010609060101010101" pitchFamily="49" charset="-122"/>
                          </a:rPr>
                          <m:t>𝑨</m:t>
                        </m:r>
                        <m:r>
                          <a:rPr lang="en-US" altLang="zh-CN" b="1">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𝑩</m:t>
                        </m:r>
                      </m:e>
                    </m:d>
                    <m:r>
                      <a:rPr lang="en-US" altLang="zh-CN" b="1">
                        <a:solidFill>
                          <a:srgbClr val="002060"/>
                        </a:solidFill>
                        <a:latin typeface="Cambria Math" panose="02040503050406030204" pitchFamily="18" charset="0"/>
                        <a:ea typeface="楷体" panose="02010609060101010101" pitchFamily="49" charset="-122"/>
                      </a:rPr>
                      <m:t>, </m:t>
                    </m:r>
                    <m:d>
                      <m:dPr>
                        <m:ctrlPr>
                          <a:rPr lang="en-US" altLang="zh-CN" b="1" i="1">
                            <a:solidFill>
                              <a:srgbClr val="002060"/>
                            </a:solidFill>
                            <a:latin typeface="Cambria Math" panose="02040503050406030204" pitchFamily="18" charset="0"/>
                            <a:ea typeface="楷体" panose="02010609060101010101" pitchFamily="49" charset="-122"/>
                          </a:rPr>
                        </m:ctrlPr>
                      </m:dPr>
                      <m:e>
                        <m:r>
                          <a:rPr lang="en-US" altLang="zh-CN" b="1" i="1">
                            <a:solidFill>
                              <a:srgbClr val="002060"/>
                            </a:solidFill>
                            <a:latin typeface="Cambria Math" panose="02040503050406030204" pitchFamily="18" charset="0"/>
                            <a:ea typeface="楷体" panose="02010609060101010101" pitchFamily="49" charset="-122"/>
                          </a:rPr>
                          <m:t>𝑨</m:t>
                        </m:r>
                        <m:r>
                          <a:rPr lang="en-US" altLang="zh-CN" b="1">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𝑩</m:t>
                        </m:r>
                      </m:e>
                    </m:d>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d>
                      <m:dPr>
                        <m:ctrlPr>
                          <a:rPr lang="en-US" altLang="zh-CN" b="1" i="1">
                            <a:solidFill>
                              <a:srgbClr val="002060"/>
                            </a:solidFill>
                            <a:latin typeface="Cambria Math" panose="02040503050406030204" pitchFamily="18" charset="0"/>
                            <a:ea typeface="楷体" panose="02010609060101010101" pitchFamily="49" charset="-122"/>
                          </a:rPr>
                        </m:ctrlPr>
                      </m:dPr>
                      <m:e>
                        <m:r>
                          <a:rPr lang="en-US" altLang="zh-CN" b="1" i="1">
                            <a:solidFill>
                              <a:srgbClr val="002060"/>
                            </a:solidFill>
                            <a:latin typeface="Cambria Math" panose="02040503050406030204" pitchFamily="18" charset="0"/>
                            <a:ea typeface="楷体" panose="02010609060101010101" pitchFamily="49" charset="-122"/>
                          </a:rPr>
                          <m:t>𝑨</m:t>
                        </m:r>
                        <m:r>
                          <a:rPr lang="en-US" altLang="zh-CN" b="1">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𝑩</m:t>
                        </m:r>
                      </m:e>
                    </m:d>
                  </m:oMath>
                </a14:m>
                <a:r>
                  <a:rPr lang="zh-CN" altLang="en-US" b="1">
                    <a:solidFill>
                      <a:srgbClr val="002060"/>
                    </a:solidFill>
                    <a:latin typeface="楷体" panose="02010609060101010101" pitchFamily="49" charset="-122"/>
                    <a:ea typeface="楷体" panose="02010609060101010101" pitchFamily="49" charset="-122"/>
                  </a:rPr>
                  <a:t>是一阶逻辑公式</a:t>
                </a:r>
              </a:p>
              <a:p>
                <a:pPr marL="742950" lvl="1"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b="1" i="1">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是一阶逻辑公式，</a:t>
                </a:r>
                <a14:m>
                  <m:oMath xmlns:m="http://schemas.openxmlformats.org/officeDocument/2006/math">
                    <m:r>
                      <a:rPr lang="en-US" altLang="zh-CN" b="1" i="1">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是个体变量，则</a:t>
                </a:r>
                <a14:m>
                  <m:oMath xmlns:m="http://schemas.openxmlformats.org/officeDocument/2006/math">
                    <m:r>
                      <a:rPr lang="en-US" altLang="zh-CN" b="1" smtClean="0">
                        <a:solidFill>
                          <a:srgbClr val="C00000"/>
                        </a:solidFill>
                        <a:latin typeface="Cambria Math" panose="02040503050406030204" pitchFamily="18" charset="0"/>
                        <a:ea typeface="楷体" panose="02010609060101010101" pitchFamily="49" charset="-122"/>
                      </a:rPr>
                      <m:t>∀</m:t>
                    </m:r>
                    <m:r>
                      <a:rPr lang="en-US" altLang="zh-CN" b="1" i="1">
                        <a:solidFill>
                          <a:srgbClr val="C00000"/>
                        </a:solidFill>
                        <a:latin typeface="Cambria Math" panose="02040503050406030204" pitchFamily="18" charset="0"/>
                        <a:ea typeface="楷体" panose="02010609060101010101" pitchFamily="49" charset="-122"/>
                      </a:rPr>
                      <m:t>𝒙</m:t>
                    </m:r>
                    <m:r>
                      <a:rPr lang="en-US" altLang="zh-CN" b="1">
                        <a:solidFill>
                          <a:srgbClr val="C00000"/>
                        </a:solidFill>
                        <a:latin typeface="Cambria Math" panose="02040503050406030204" pitchFamily="18" charset="0"/>
                        <a:ea typeface="楷体" panose="02010609060101010101" pitchFamily="49" charset="-122"/>
                      </a:rPr>
                      <m:t> </m:t>
                    </m:r>
                    <m:r>
                      <a:rPr lang="en-US" altLang="zh-CN" b="1" i="1">
                        <a:solidFill>
                          <a:srgbClr val="C0000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smtClean="0">
                        <a:solidFill>
                          <a:srgbClr val="C00000"/>
                        </a:solidFill>
                        <a:latin typeface="Cambria Math" panose="02040503050406030204" pitchFamily="18" charset="0"/>
                        <a:ea typeface="楷体" panose="02010609060101010101" pitchFamily="49" charset="-122"/>
                      </a:rPr>
                      <m:t>∃</m:t>
                    </m:r>
                    <m:r>
                      <a:rPr lang="en-US" altLang="zh-CN" b="1" i="1">
                        <a:solidFill>
                          <a:srgbClr val="C00000"/>
                        </a:solidFill>
                        <a:latin typeface="Cambria Math" panose="02040503050406030204" pitchFamily="18" charset="0"/>
                        <a:ea typeface="楷体" panose="02010609060101010101" pitchFamily="49" charset="-122"/>
                      </a:rPr>
                      <m:t>𝒙</m:t>
                    </m:r>
                    <m:r>
                      <a:rPr lang="en-US" altLang="zh-CN" b="1">
                        <a:solidFill>
                          <a:srgbClr val="C00000"/>
                        </a:solidFill>
                        <a:latin typeface="Cambria Math" panose="02040503050406030204" pitchFamily="18" charset="0"/>
                        <a:ea typeface="楷体" panose="02010609060101010101" pitchFamily="49" charset="-122"/>
                      </a:rPr>
                      <m:t> </m:t>
                    </m:r>
                    <m:r>
                      <a:rPr lang="en-US" altLang="zh-CN" b="1" i="1">
                        <a:solidFill>
                          <a:srgbClr val="C0000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是一阶逻辑公式</a:t>
                </a:r>
              </a:p>
            </p:txBody>
          </p:sp>
        </mc:Choice>
        <mc:Fallback xmlns="">
          <p:sp>
            <p:nvSpPr>
              <p:cNvPr id="3" name="文本框 2">
                <a:extLst>
                  <a:ext uri="{FF2B5EF4-FFF2-40B4-BE49-F238E27FC236}">
                    <a16:creationId xmlns:a16="http://schemas.microsoft.com/office/drawing/2014/main" id="{27023A3D-11F3-42D1-B710-C4CF66E3F7C3}"/>
                  </a:ext>
                </a:extLst>
              </p:cNvPr>
              <p:cNvSpPr txBox="1">
                <a:spLocks noRot="1" noChangeAspect="1" noMove="1" noResize="1" noEditPoints="1" noAdjustHandles="1" noChangeArrowheads="1" noChangeShapeType="1" noTextEdit="1"/>
              </p:cNvSpPr>
              <p:nvPr/>
            </p:nvSpPr>
            <p:spPr>
              <a:xfrm>
                <a:off x="5102270" y="1675875"/>
                <a:ext cx="6163074" cy="3616503"/>
              </a:xfrm>
              <a:prstGeom prst="rect">
                <a:avLst/>
              </a:prstGeom>
              <a:blipFill>
                <a:blip r:embed="rId4"/>
                <a:stretch>
                  <a:fillRect l="-692" t="-1012" b="-11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260974D-D3E8-4CB9-A7E4-8C6AA9A06FE5}"/>
                  </a:ext>
                </a:extLst>
              </p:cNvPr>
              <p:cNvSpPr txBox="1"/>
              <p:nvPr/>
            </p:nvSpPr>
            <p:spPr>
              <a:xfrm>
                <a:off x="674739" y="4657217"/>
                <a:ext cx="3842697" cy="999504"/>
              </a:xfrm>
              <a:prstGeom prst="rect">
                <a:avLst/>
              </a:prstGeom>
              <a:solidFill>
                <a:schemeClr val="accent6">
                  <a:lumMod val="20000"/>
                  <a:lumOff val="80000"/>
                  <a:alpha val="50000"/>
                </a:schemeClr>
              </a:solidFill>
            </p:spPr>
            <p:txBody>
              <a:bodyPr wrap="square" rtlCol="0">
                <a:spAutoFit/>
              </a:bodyPr>
              <a:lstStyle/>
              <a:p>
                <a:pPr>
                  <a:lnSpc>
                    <a:spcPts val="2400"/>
                  </a:lnSpc>
                </a:pPr>
                <a:r>
                  <a:rPr lang="zh-CN" altLang="en-US" b="1">
                    <a:solidFill>
                      <a:schemeClr val="accent6">
                        <a:lumMod val="50000"/>
                      </a:schemeClr>
                    </a:solidFill>
                  </a:rPr>
                  <a:t>假定</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𝑽</m:t>
                    </m:r>
                    <m:r>
                      <a:rPr lang="en-US" altLang="zh-CN" b="1" i="1" smtClean="0">
                        <a:solidFill>
                          <a:schemeClr val="accent6">
                            <a:lumMod val="50000"/>
                          </a:schemeClr>
                        </a:solidFill>
                        <a:latin typeface="Cambria Math" panose="02040503050406030204" pitchFamily="18" charset="0"/>
                      </a:rPr>
                      <m:t> = </m:t>
                    </m:r>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𝒚</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𝒛</m:t>
                        </m:r>
                      </m:e>
                    </m:d>
                  </m:oMath>
                </a14:m>
                <a:r>
                  <a:rPr lang="zh-CN" altLang="en-US" b="1">
                    <a:solidFill>
                      <a:schemeClr val="accent6">
                        <a:lumMod val="50000"/>
                      </a:schemeClr>
                    </a:solidFill>
                  </a:rPr>
                  <a:t>，</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Cambria Math" panose="02040503050406030204" pitchFamily="18" charset="0"/>
                      </a:rPr>
                      <m:t>𝓛</m:t>
                    </m:r>
                  </m:oMath>
                </a14:m>
                <a:r>
                  <a:rPr lang="zh-CN" altLang="en-US" b="1">
                    <a:solidFill>
                      <a:schemeClr val="accent6">
                        <a:lumMod val="50000"/>
                      </a:schemeClr>
                    </a:solidFill>
                  </a:rPr>
                  <a:t>有个体常量</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𝒃</m:t>
                    </m:r>
                  </m:oMath>
                </a14:m>
                <a:r>
                  <a:rPr lang="zh-CN" altLang="en-US" b="1">
                    <a:solidFill>
                      <a:schemeClr val="accent6">
                        <a:lumMod val="50000"/>
                      </a:schemeClr>
                    </a:solidFill>
                  </a:rPr>
                  <a:t>，一元</a:t>
                </a:r>
                <a:r>
                  <a:rPr lang="zh-CN" altLang="en-US" b="1" i="0">
                    <a:solidFill>
                      <a:schemeClr val="accent6">
                        <a:lumMod val="50000"/>
                      </a:schemeClr>
                    </a:solidFill>
                    <a:latin typeface="+mj-lt"/>
                  </a:rPr>
                  <a:t>谓词符号</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𝑭</m:t>
                    </m:r>
                    <m:r>
                      <a:rPr lang="en-US" altLang="zh-CN" b="1" i="1" smtClean="0">
                        <a:solidFill>
                          <a:schemeClr val="accent6">
                            <a:lumMod val="50000"/>
                          </a:schemeClr>
                        </a:solidFill>
                        <a:latin typeface="Cambria Math" panose="02040503050406030204" pitchFamily="18" charset="0"/>
                      </a:rPr>
                      <m:t>, </m:t>
                    </m:r>
                  </m:oMath>
                </a14:m>
                <a:r>
                  <a:rPr lang="zh-CN" altLang="en-US" b="1" i="0">
                    <a:solidFill>
                      <a:schemeClr val="accent6">
                        <a:lumMod val="50000"/>
                      </a:schemeClr>
                    </a:solidFill>
                    <a:latin typeface="+mj-lt"/>
                  </a:rPr>
                  <a:t>二元谓词符号</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rPr>
                  <a:t>，一元函数符号</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𝒇</m:t>
                    </m:r>
                    <m:r>
                      <a:rPr lang="en-US" altLang="zh-CN" b="1" i="1" smtClean="0">
                        <a:solidFill>
                          <a:schemeClr val="accent6">
                            <a:lumMod val="50000"/>
                          </a:schemeClr>
                        </a:solidFill>
                        <a:latin typeface="Cambria Math" panose="02040503050406030204" pitchFamily="18" charset="0"/>
                      </a:rPr>
                      <m:t>, </m:t>
                    </m:r>
                  </m:oMath>
                </a14:m>
                <a:r>
                  <a:rPr lang="zh-CN" altLang="en-US" b="1" i="0">
                    <a:solidFill>
                      <a:schemeClr val="accent6">
                        <a:lumMod val="50000"/>
                      </a:schemeClr>
                    </a:solidFill>
                    <a:latin typeface="+mj-lt"/>
                  </a:rPr>
                  <a:t>二元函数符号</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𝒈</m:t>
                    </m:r>
                  </m:oMath>
                </a14:m>
                <a:endParaRPr lang="zh-CN" altLang="en-US"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1260974D-D3E8-4CB9-A7E4-8C6AA9A06FE5}"/>
                  </a:ext>
                </a:extLst>
              </p:cNvPr>
              <p:cNvSpPr txBox="1">
                <a:spLocks noRot="1" noChangeAspect="1" noMove="1" noResize="1" noEditPoints="1" noAdjustHandles="1" noChangeArrowheads="1" noChangeShapeType="1" noTextEdit="1"/>
              </p:cNvSpPr>
              <p:nvPr/>
            </p:nvSpPr>
            <p:spPr>
              <a:xfrm>
                <a:off x="674739" y="4657217"/>
                <a:ext cx="3842697" cy="999504"/>
              </a:xfrm>
              <a:prstGeom prst="rect">
                <a:avLst/>
              </a:prstGeom>
              <a:blipFill>
                <a:blip r:embed="rId5"/>
                <a:stretch>
                  <a:fillRect l="-1429" t="-1829" r="-7302" b="-91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7511988-23A3-4B9C-ADA8-592A3EB694EA}"/>
                  </a:ext>
                </a:extLst>
              </p:cNvPr>
              <p:cNvSpPr txBox="1"/>
              <p:nvPr/>
            </p:nvSpPr>
            <p:spPr>
              <a:xfrm>
                <a:off x="621856" y="5880137"/>
                <a:ext cx="3987422" cy="369332"/>
              </a:xfrm>
              <a:prstGeom prst="rect">
                <a:avLst/>
              </a:prstGeom>
              <a:solidFill>
                <a:schemeClr val="accent6">
                  <a:lumMod val="20000"/>
                  <a:lumOff val="80000"/>
                  <a:alpha val="40000"/>
                </a:schemeClr>
              </a:solidFill>
            </p:spPr>
            <p:txBody>
              <a:bodyPr wrap="square" rtlCol="0">
                <a:spAutoFit/>
              </a:bodyPr>
              <a:lstStyle/>
              <a:p>
                <a14:m>
                  <m:oMath xmlns:m="http://schemas.openxmlformats.org/officeDocument/2006/math">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𝒇</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𝒇</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𝒈</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𝒈</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oMath>
                </a14:m>
                <a:r>
                  <a:rPr lang="zh-CN" altLang="en-US" b="1" i="0">
                    <a:solidFill>
                      <a:srgbClr val="002060"/>
                    </a:solidFill>
                    <a:latin typeface="楷体" panose="02010609060101010101" pitchFamily="49" charset="-122"/>
                    <a:ea typeface="楷体" panose="02010609060101010101" pitchFamily="49" charset="-122"/>
                  </a:rPr>
                  <a:t>等是</a:t>
                </a:r>
                <a:r>
                  <a:rPr lang="zh-CN" altLang="en-US" b="1" i="0">
                    <a:solidFill>
                      <a:srgbClr val="C00000"/>
                    </a:solidFill>
                    <a:latin typeface="楷体" panose="02010609060101010101" pitchFamily="49" charset="-122"/>
                    <a:ea typeface="楷体" panose="02010609060101010101" pitchFamily="49" charset="-122"/>
                  </a:rPr>
                  <a:t>项</a:t>
                </a:r>
                <a:endParaRPr lang="zh-CN" altLang="en-US" b="1">
                  <a:solidFill>
                    <a:srgbClr val="C00000"/>
                  </a:solidFill>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E7511988-23A3-4B9C-ADA8-592A3EB694EA}"/>
                  </a:ext>
                </a:extLst>
              </p:cNvPr>
              <p:cNvSpPr txBox="1">
                <a:spLocks noRot="1" noChangeAspect="1" noMove="1" noResize="1" noEditPoints="1" noAdjustHandles="1" noChangeArrowheads="1" noChangeShapeType="1" noTextEdit="1"/>
              </p:cNvSpPr>
              <p:nvPr/>
            </p:nvSpPr>
            <p:spPr>
              <a:xfrm>
                <a:off x="621856" y="5880137"/>
                <a:ext cx="3987422" cy="369332"/>
              </a:xfrm>
              <a:prstGeom prst="rect">
                <a:avLst/>
              </a:prstGeom>
              <a:blipFill>
                <a:blip r:embed="rId6"/>
                <a:stretch>
                  <a:fillRect t="-13333" r="-306"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45EEF2C-80A1-4D25-A3DC-0B102BA005E0}"/>
                  </a:ext>
                </a:extLst>
              </p:cNvPr>
              <p:cNvSpPr txBox="1"/>
              <p:nvPr/>
            </p:nvSpPr>
            <p:spPr>
              <a:xfrm>
                <a:off x="4897692" y="5479044"/>
                <a:ext cx="6720049" cy="759632"/>
              </a:xfrm>
              <a:prstGeom prst="rect">
                <a:avLst/>
              </a:prstGeom>
              <a:solidFill>
                <a:schemeClr val="accent6">
                  <a:lumMod val="20000"/>
                  <a:lumOff val="80000"/>
                  <a:alpha val="40000"/>
                </a:schemeClr>
              </a:solidFill>
            </p:spPr>
            <p:txBody>
              <a:bodyPr wrap="square" rtlCol="0">
                <a:spAutoFit/>
              </a:bodyPr>
              <a:lstStyle/>
              <a:p>
                <a:pPr>
                  <a:lnSpc>
                    <a:spcPts val="2800"/>
                  </a:lnSpc>
                </a:pPr>
                <a14:m>
                  <m:oMath xmlns:m="http://schemas.openxmlformats.org/officeDocument/2006/math">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𝒇</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𝒂</m:t>
                            </m:r>
                          </m:e>
                        </m:d>
                      </m:e>
                    </m:d>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𝑮</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𝒈</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e>
                        </m:d>
                      </m:e>
                    </m:d>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𝒙</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e>
                        </m:d>
                      </m:e>
                    </m:d>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𝒃</m:t>
                            </m:r>
                          </m:e>
                        </m:d>
                      </m:e>
                    </m:d>
                  </m:oMath>
                </a14:m>
                <a:r>
                  <a:rPr lang="zh-CN" altLang="en-US" b="1">
                    <a:solidFill>
                      <a:srgbClr val="002060"/>
                    </a:solidFill>
                    <a:latin typeface="楷体" panose="02010609060101010101" pitchFamily="49" charset="-122"/>
                    <a:ea typeface="楷体" panose="02010609060101010101" pitchFamily="49" charset="-122"/>
                  </a:rPr>
                  <a:t>等是</a:t>
                </a:r>
                <a:r>
                  <a:rPr lang="zh-CN" altLang="en-US" b="1">
                    <a:solidFill>
                      <a:srgbClr val="C00000"/>
                    </a:solidFill>
                    <a:latin typeface="楷体" panose="02010609060101010101" pitchFamily="49" charset="-122"/>
                    <a:ea typeface="楷体" panose="02010609060101010101" pitchFamily="49" charset="-122"/>
                  </a:rPr>
                  <a:t>一阶逻辑公式</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前两者是</a:t>
                </a:r>
                <a:r>
                  <a:rPr lang="zh-CN" altLang="en-US" b="1">
                    <a:solidFill>
                      <a:srgbClr val="C00000"/>
                    </a:solidFill>
                    <a:latin typeface="楷体" panose="02010609060101010101" pitchFamily="49" charset="-122"/>
                    <a:ea typeface="楷体" panose="02010609060101010101" pitchFamily="49" charset="-122"/>
                  </a:rPr>
                  <a:t>原子公式，</a:t>
                </a:r>
                <a:r>
                  <a:rPr lang="zh-CN" altLang="en-US" b="1">
                    <a:solidFill>
                      <a:srgbClr val="002060"/>
                    </a:solidFill>
                    <a:latin typeface="楷体" panose="02010609060101010101" pitchFamily="49" charset="-122"/>
                    <a:ea typeface="楷体" panose="02010609060101010101" pitchFamily="49" charset="-122"/>
                  </a:rPr>
                  <a:t>后两者是</a:t>
                </a:r>
                <a:r>
                  <a:rPr lang="zh-CN" altLang="en-US" b="1">
                    <a:solidFill>
                      <a:srgbClr val="C00000"/>
                    </a:solidFill>
                    <a:latin typeface="楷体" panose="02010609060101010101" pitchFamily="49" charset="-122"/>
                    <a:ea typeface="楷体" panose="02010609060101010101" pitchFamily="49" charset="-122"/>
                  </a:rPr>
                  <a:t>量词公式</a:t>
                </a:r>
              </a:p>
            </p:txBody>
          </p:sp>
        </mc:Choice>
        <mc:Fallback xmlns="">
          <p:sp>
            <p:nvSpPr>
              <p:cNvPr id="12" name="文本框 11">
                <a:extLst>
                  <a:ext uri="{FF2B5EF4-FFF2-40B4-BE49-F238E27FC236}">
                    <a16:creationId xmlns:a16="http://schemas.microsoft.com/office/drawing/2014/main" id="{845EEF2C-80A1-4D25-A3DC-0B102BA005E0}"/>
                  </a:ext>
                </a:extLst>
              </p:cNvPr>
              <p:cNvSpPr txBox="1">
                <a:spLocks noRot="1" noChangeAspect="1" noMove="1" noResize="1" noEditPoints="1" noAdjustHandles="1" noChangeArrowheads="1" noChangeShapeType="1" noTextEdit="1"/>
              </p:cNvSpPr>
              <p:nvPr/>
            </p:nvSpPr>
            <p:spPr>
              <a:xfrm>
                <a:off x="4897692" y="5479044"/>
                <a:ext cx="6720049" cy="759632"/>
              </a:xfrm>
              <a:prstGeom prst="rect">
                <a:avLst/>
              </a:prstGeom>
              <a:blipFill>
                <a:blip r:embed="rId7"/>
                <a:stretch>
                  <a:fillRect l="-725" b="-12097"/>
                </a:stretch>
              </a:blipFill>
            </p:spPr>
            <p:txBody>
              <a:bodyPr/>
              <a:lstStyle/>
              <a:p>
                <a:r>
                  <a:rPr lang="zh-CN" altLang="en-US">
                    <a:noFill/>
                  </a:rPr>
                  <a:t> </a:t>
                </a:r>
              </a:p>
            </p:txBody>
          </p:sp>
        </mc:Fallback>
      </mc:AlternateContent>
      <p:cxnSp>
        <p:nvCxnSpPr>
          <p:cNvPr id="14" name="直接连接符 13">
            <a:extLst>
              <a:ext uri="{FF2B5EF4-FFF2-40B4-BE49-F238E27FC236}">
                <a16:creationId xmlns:a16="http://schemas.microsoft.com/office/drawing/2014/main" id="{010E4C6B-5B91-4A57-BC2D-1E5CC817486B}"/>
              </a:ext>
            </a:extLst>
          </p:cNvPr>
          <p:cNvCxnSpPr>
            <a:cxnSpLocks/>
          </p:cNvCxnSpPr>
          <p:nvPr/>
        </p:nvCxnSpPr>
        <p:spPr>
          <a:xfrm>
            <a:off x="519695" y="4565422"/>
            <a:ext cx="4123767"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F817AF9-3575-4B8A-952E-E4B379043EA1}"/>
              </a:ext>
            </a:extLst>
          </p:cNvPr>
          <p:cNvCxnSpPr>
            <a:cxnSpLocks/>
          </p:cNvCxnSpPr>
          <p:nvPr/>
        </p:nvCxnSpPr>
        <p:spPr>
          <a:xfrm>
            <a:off x="519695" y="4565422"/>
            <a:ext cx="0" cy="1773994"/>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CE38991-B7E2-4E91-AAE5-592C44B40A50}"/>
              </a:ext>
            </a:extLst>
          </p:cNvPr>
          <p:cNvCxnSpPr>
            <a:cxnSpLocks/>
          </p:cNvCxnSpPr>
          <p:nvPr/>
        </p:nvCxnSpPr>
        <p:spPr>
          <a:xfrm>
            <a:off x="519695" y="6339416"/>
            <a:ext cx="11203045"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EB89341-1022-44D8-9D36-0B574B41F269}"/>
              </a:ext>
            </a:extLst>
          </p:cNvPr>
          <p:cNvCxnSpPr>
            <a:cxnSpLocks/>
          </p:cNvCxnSpPr>
          <p:nvPr/>
        </p:nvCxnSpPr>
        <p:spPr>
          <a:xfrm flipH="1">
            <a:off x="4643462" y="4565422"/>
            <a:ext cx="7284" cy="881044"/>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1B0E06C7-5089-4B65-B5BD-79FF5E4ECA3D}"/>
              </a:ext>
            </a:extLst>
          </p:cNvPr>
          <p:cNvCxnSpPr/>
          <p:nvPr/>
        </p:nvCxnSpPr>
        <p:spPr>
          <a:xfrm>
            <a:off x="4650746" y="5446466"/>
            <a:ext cx="7066121"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EB1695D-1B21-4160-9056-FE4E4896FD4B}"/>
              </a:ext>
            </a:extLst>
          </p:cNvPr>
          <p:cNvCxnSpPr>
            <a:cxnSpLocks/>
          </p:cNvCxnSpPr>
          <p:nvPr/>
        </p:nvCxnSpPr>
        <p:spPr>
          <a:xfrm flipH="1">
            <a:off x="11709583" y="5446466"/>
            <a:ext cx="7284" cy="89295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09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一阶逻辑公式及其抽象语法树举例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DD36C06-509D-4F71-801C-AF1055B4A56F}"/>
                  </a:ext>
                </a:extLst>
              </p:cNvPr>
              <p:cNvSpPr txBox="1"/>
              <p:nvPr/>
            </p:nvSpPr>
            <p:spPr>
              <a:xfrm>
                <a:off x="532851" y="1023334"/>
                <a:ext cx="6669420" cy="400110"/>
              </a:xfrm>
              <a:prstGeom prst="rect">
                <a:avLst/>
              </a:prstGeom>
              <a:solidFill>
                <a:schemeClr val="accent6">
                  <a:lumMod val="20000"/>
                  <a:lumOff val="80000"/>
                  <a:alpha val="50000"/>
                </a:schemeClr>
              </a:solidFill>
            </p:spPr>
            <p:txBody>
              <a:bodyPr wrap="square" rtlCol="0">
                <a:spAutoFit/>
              </a:bodyPr>
              <a:lstStyle/>
              <a:p>
                <a:pPr>
                  <a:lnSpc>
                    <a:spcPts val="2400"/>
                  </a:lnSpc>
                </a:pPr>
                <a:r>
                  <a:rPr lang="zh-CN" altLang="en-US" sz="2000" b="1">
                    <a:solidFill>
                      <a:srgbClr val="002060"/>
                    </a:solidFill>
                  </a:rPr>
                  <a:t>假定</a:t>
                </a:r>
                <a14:m>
                  <m:oMath xmlns:m="http://schemas.openxmlformats.org/officeDocument/2006/math">
                    <m:r>
                      <a:rPr lang="en-US" altLang="zh-CN" sz="2000" b="1" i="1" smtClean="0">
                        <a:solidFill>
                          <a:srgbClr val="002060"/>
                        </a:solidFill>
                        <a:latin typeface="Cambria Math" panose="02040503050406030204" pitchFamily="18" charset="0"/>
                      </a:rPr>
                      <m:t>𝑽</m:t>
                    </m:r>
                    <m:r>
                      <a:rPr lang="en-US" altLang="zh-CN" sz="2000" b="1" i="1" smtClean="0">
                        <a:solidFill>
                          <a:srgbClr val="002060"/>
                        </a:solidFill>
                        <a:latin typeface="Cambria Math" panose="02040503050406030204" pitchFamily="18" charset="0"/>
                      </a:rPr>
                      <m:t> = </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𝒛</m:t>
                        </m:r>
                      </m:e>
                    </m:d>
                  </m:oMath>
                </a14:m>
                <a:r>
                  <a:rPr lang="zh-CN" altLang="en-US" sz="2000" b="1">
                    <a:solidFill>
                      <a:srgbClr val="002060"/>
                    </a:solidFill>
                  </a:rPr>
                  <a:t>，</a:t>
                </a:r>
                <a14:m>
                  <m:oMath xmlns:m="http://schemas.openxmlformats.org/officeDocument/2006/math">
                    <m:r>
                      <a:rPr lang="en-US" altLang="zh-CN" sz="2000" b="1" i="1" smtClean="0">
                        <a:solidFill>
                          <a:srgbClr val="002060"/>
                        </a:solidFill>
                        <a:latin typeface="Cambria Math" panose="02040503050406030204" pitchFamily="18" charset="0"/>
                        <a:ea typeface="Cambria Math" panose="02040503050406030204" pitchFamily="18" charset="0"/>
                      </a:rPr>
                      <m:t>𝓛</m:t>
                    </m:r>
                  </m:oMath>
                </a14:m>
                <a:r>
                  <a:rPr lang="zh-CN" altLang="en-US" sz="2000" b="1">
                    <a:solidFill>
                      <a:srgbClr val="002060"/>
                    </a:solidFill>
                  </a:rPr>
                  <a:t>有一元</a:t>
                </a:r>
                <a:r>
                  <a:rPr lang="zh-CN" altLang="en-US" sz="2000" b="1" i="0">
                    <a:solidFill>
                      <a:srgbClr val="002060"/>
                    </a:solidFill>
                    <a:latin typeface="+mj-lt"/>
                  </a:rPr>
                  <a:t>谓词符号</a:t>
                </a:r>
                <a14:m>
                  <m:oMath xmlns:m="http://schemas.openxmlformats.org/officeDocument/2006/math">
                    <m:r>
                      <a:rPr lang="en-US" altLang="zh-CN" sz="2000" b="1" i="1" smtClean="0">
                        <a:solidFill>
                          <a:srgbClr val="002060"/>
                        </a:solidFill>
                        <a:latin typeface="Cambria Math" panose="02040503050406030204" pitchFamily="18" charset="0"/>
                      </a:rPr>
                      <m:t>𝑭</m:t>
                    </m:r>
                    <m:r>
                      <a:rPr lang="en-US" altLang="zh-CN" sz="2000" b="1" i="1" smtClean="0">
                        <a:solidFill>
                          <a:srgbClr val="002060"/>
                        </a:solidFill>
                        <a:latin typeface="Cambria Math" panose="02040503050406030204" pitchFamily="18" charset="0"/>
                      </a:rPr>
                      <m:t>, </m:t>
                    </m:r>
                  </m:oMath>
                </a14:m>
                <a:r>
                  <a:rPr lang="zh-CN" altLang="en-US" sz="2000" b="1" i="0">
                    <a:solidFill>
                      <a:srgbClr val="002060"/>
                    </a:solidFill>
                    <a:latin typeface="+mj-lt"/>
                  </a:rPr>
                  <a:t>二元谓词符号</a:t>
                </a:r>
                <a14:m>
                  <m:oMath xmlns:m="http://schemas.openxmlformats.org/officeDocument/2006/math">
                    <m:r>
                      <a:rPr lang="en-US" altLang="zh-CN" sz="2000" b="1" i="1" smtClean="0">
                        <a:solidFill>
                          <a:srgbClr val="002060"/>
                        </a:solidFill>
                        <a:latin typeface="Cambria Math" panose="02040503050406030204" pitchFamily="18" charset="0"/>
                      </a:rPr>
                      <m:t>𝑮</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𝑯</m:t>
                    </m:r>
                  </m:oMath>
                </a14:m>
                <a:endParaRPr lang="zh-CN" altLang="en-US" sz="2000" b="1">
                  <a:solidFill>
                    <a:srgbClr val="002060"/>
                  </a:solidFill>
                </a:endParaRPr>
              </a:p>
            </p:txBody>
          </p:sp>
        </mc:Choice>
        <mc:Fallback xmlns="">
          <p:sp>
            <p:nvSpPr>
              <p:cNvPr id="11" name="文本框 10">
                <a:extLst>
                  <a:ext uri="{FF2B5EF4-FFF2-40B4-BE49-F238E27FC236}">
                    <a16:creationId xmlns:a16="http://schemas.microsoft.com/office/drawing/2014/main" id="{DDD36C06-509D-4F71-801C-AF1055B4A56F}"/>
                  </a:ext>
                </a:extLst>
              </p:cNvPr>
              <p:cNvSpPr txBox="1">
                <a:spLocks noRot="1" noChangeAspect="1" noMove="1" noResize="1" noEditPoints="1" noAdjustHandles="1" noChangeArrowheads="1" noChangeShapeType="1" noTextEdit="1"/>
              </p:cNvSpPr>
              <p:nvPr/>
            </p:nvSpPr>
            <p:spPr>
              <a:xfrm>
                <a:off x="532851" y="1023334"/>
                <a:ext cx="6669420" cy="400110"/>
              </a:xfrm>
              <a:prstGeom prst="rect">
                <a:avLst/>
              </a:prstGeom>
              <a:blipFill>
                <a:blip r:embed="rId2"/>
                <a:stretch>
                  <a:fillRect l="-914" t="-9091" b="-25758"/>
                </a:stretch>
              </a:blipFill>
            </p:spPr>
            <p:txBody>
              <a:bodyPr/>
              <a:lstStyle/>
              <a:p>
                <a:r>
                  <a:rPr lang="zh-CN" altLang="en-US">
                    <a:noFill/>
                  </a:rPr>
                  <a:t> </a:t>
                </a:r>
              </a:p>
            </p:txBody>
          </p:sp>
        </mc:Fallback>
      </mc:AlternateContent>
      <p:grpSp>
        <p:nvGrpSpPr>
          <p:cNvPr id="63" name="组合 62">
            <a:extLst>
              <a:ext uri="{FF2B5EF4-FFF2-40B4-BE49-F238E27FC236}">
                <a16:creationId xmlns:a16="http://schemas.microsoft.com/office/drawing/2014/main" id="{A6258C08-9598-4D6E-9A81-CE4046B14C43}"/>
              </a:ext>
            </a:extLst>
          </p:cNvPr>
          <p:cNvGrpSpPr/>
          <p:nvPr/>
        </p:nvGrpSpPr>
        <p:grpSpPr>
          <a:xfrm>
            <a:off x="820701" y="1621585"/>
            <a:ext cx="8456104" cy="4703570"/>
            <a:chOff x="419417" y="1608087"/>
            <a:chExt cx="8456104" cy="470357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48B8714-505B-4AE4-8EE2-026AD48EA957}"/>
                    </a:ext>
                  </a:extLst>
                </p:cNvPr>
                <p:cNvSpPr txBox="1"/>
                <p:nvPr/>
              </p:nvSpPr>
              <p:spPr>
                <a:xfrm>
                  <a:off x="419417" y="5870526"/>
                  <a:ext cx="8456104" cy="369332"/>
                </a:xfrm>
                <a:prstGeom prst="rect">
                  <a:avLst/>
                </a:prstGeom>
                <a:no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的抽象语法树</a:t>
                  </a:r>
                </a:p>
              </p:txBody>
            </p:sp>
          </mc:Choice>
          <mc:Fallback xmlns="">
            <p:sp>
              <p:nvSpPr>
                <p:cNvPr id="2" name="文本框 1">
                  <a:extLst>
                    <a:ext uri="{FF2B5EF4-FFF2-40B4-BE49-F238E27FC236}">
                      <a16:creationId xmlns:a16="http://schemas.microsoft.com/office/drawing/2014/main" id="{C48B8714-505B-4AE4-8EE2-026AD48EA957}"/>
                    </a:ext>
                  </a:extLst>
                </p:cNvPr>
                <p:cNvSpPr txBox="1">
                  <a:spLocks noRot="1" noChangeAspect="1" noMove="1" noResize="1" noEditPoints="1" noAdjustHandles="1" noChangeArrowheads="1" noChangeShapeType="1" noTextEdit="1"/>
                </p:cNvSpPr>
                <p:nvPr/>
              </p:nvSpPr>
              <p:spPr>
                <a:xfrm>
                  <a:off x="419417" y="5870526"/>
                  <a:ext cx="8456104" cy="369332"/>
                </a:xfrm>
                <a:prstGeom prst="rect">
                  <a:avLst/>
                </a:prstGeom>
                <a:blipFill>
                  <a:blip r:embed="rId3"/>
                  <a:stretch>
                    <a:fillRect l="-649" t="-11475" b="-21311"/>
                  </a:stretch>
                </a:blipFill>
              </p:spPr>
              <p:txBody>
                <a:bodyPr/>
                <a:lstStyle/>
                <a:p>
                  <a:r>
                    <a:rPr lang="zh-CN" altLang="en-US">
                      <a:noFill/>
                    </a:rPr>
                    <a:t> </a:t>
                  </a:r>
                </a:p>
              </p:txBody>
            </p:sp>
          </mc:Fallback>
        </mc:AlternateContent>
        <p:grpSp>
          <p:nvGrpSpPr>
            <p:cNvPr id="55" name="组合 54">
              <a:extLst>
                <a:ext uri="{FF2B5EF4-FFF2-40B4-BE49-F238E27FC236}">
                  <a16:creationId xmlns:a16="http://schemas.microsoft.com/office/drawing/2014/main" id="{3A79356A-6024-4F06-BE93-5BB8AF83EF02}"/>
                </a:ext>
              </a:extLst>
            </p:cNvPr>
            <p:cNvGrpSpPr/>
            <p:nvPr/>
          </p:nvGrpSpPr>
          <p:grpSpPr>
            <a:xfrm>
              <a:off x="1591469" y="1671698"/>
              <a:ext cx="6112000" cy="4165199"/>
              <a:chOff x="725403" y="2171270"/>
              <a:chExt cx="6112000" cy="4165199"/>
            </a:xfrm>
          </p:grpSpPr>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ADE26FC4-D0E1-40F6-A857-D17D689CE96F}"/>
                      </a:ext>
                    </a:extLst>
                  </p:cNvPr>
                  <p:cNvSpPr/>
                  <p:nvPr/>
                </p:nvSpPr>
                <p:spPr>
                  <a:xfrm>
                    <a:off x="3463179" y="217127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𝑥</m:t>
                          </m:r>
                        </m:oMath>
                      </m:oMathPara>
                    </a14:m>
                    <a:endParaRPr lang="zh-CN" altLang="en-US"/>
                  </a:p>
                </p:txBody>
              </p:sp>
            </mc:Choice>
            <mc:Fallback xmlns="">
              <p:sp>
                <p:nvSpPr>
                  <p:cNvPr id="3" name="椭圆 2">
                    <a:extLst>
                      <a:ext uri="{FF2B5EF4-FFF2-40B4-BE49-F238E27FC236}">
                        <a16:creationId xmlns:a16="http://schemas.microsoft.com/office/drawing/2014/main" id="{ADE26FC4-D0E1-40F6-A857-D17D689CE96F}"/>
                      </a:ext>
                    </a:extLst>
                  </p:cNvPr>
                  <p:cNvSpPr>
                    <a:spLocks noRot="1" noChangeAspect="1" noMove="1" noResize="1" noEditPoints="1" noAdjustHandles="1" noChangeArrowheads="1" noChangeShapeType="1" noTextEdit="1"/>
                  </p:cNvSpPr>
                  <p:nvPr/>
                </p:nvSpPr>
                <p:spPr>
                  <a:xfrm>
                    <a:off x="3463179" y="2171270"/>
                    <a:ext cx="526273" cy="49338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AC6EF9E5-26AF-46CD-880D-104EE4388615}"/>
                      </a:ext>
                    </a:extLst>
                  </p:cNvPr>
                  <p:cNvSpPr/>
                  <p:nvPr/>
                </p:nvSpPr>
                <p:spPr>
                  <a:xfrm>
                    <a:off x="3463179" y="283681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12" name="椭圆 11">
                    <a:extLst>
                      <a:ext uri="{FF2B5EF4-FFF2-40B4-BE49-F238E27FC236}">
                        <a16:creationId xmlns:a16="http://schemas.microsoft.com/office/drawing/2014/main" id="{AC6EF9E5-26AF-46CD-880D-104EE4388615}"/>
                      </a:ext>
                    </a:extLst>
                  </p:cNvPr>
                  <p:cNvSpPr>
                    <a:spLocks noRot="1" noChangeAspect="1" noMove="1" noResize="1" noEditPoints="1" noAdjustHandles="1" noChangeArrowheads="1" noChangeShapeType="1" noTextEdit="1"/>
                  </p:cNvSpPr>
                  <p:nvPr/>
                </p:nvSpPr>
                <p:spPr>
                  <a:xfrm>
                    <a:off x="3463179" y="2836811"/>
                    <a:ext cx="526273" cy="49338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3B645DDA-BA39-4444-AC31-3985A8F35209}"/>
                      </a:ext>
                    </a:extLst>
                  </p:cNvPr>
                  <p:cNvSpPr/>
                  <p:nvPr/>
                </p:nvSpPr>
                <p:spPr>
                  <a:xfrm>
                    <a:off x="1853513"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13" name="椭圆 12">
                    <a:extLst>
                      <a:ext uri="{FF2B5EF4-FFF2-40B4-BE49-F238E27FC236}">
                        <a16:creationId xmlns:a16="http://schemas.microsoft.com/office/drawing/2014/main" id="{3B645DDA-BA39-4444-AC31-3985A8F35209}"/>
                      </a:ext>
                    </a:extLst>
                  </p:cNvPr>
                  <p:cNvSpPr>
                    <a:spLocks noRot="1" noChangeAspect="1" noMove="1" noResize="1" noEditPoints="1" noAdjustHandles="1" noChangeArrowheads="1" noChangeShapeType="1" noTextEdit="1"/>
                  </p:cNvSpPr>
                  <p:nvPr/>
                </p:nvSpPr>
                <p:spPr>
                  <a:xfrm>
                    <a:off x="1853513" y="3398061"/>
                    <a:ext cx="526273" cy="49338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A4F0EA27-04AA-4DE3-B6C5-A4D4D08D822B}"/>
                      </a:ext>
                    </a:extLst>
                  </p:cNvPr>
                  <p:cNvSpPr/>
                  <p:nvPr/>
                </p:nvSpPr>
                <p:spPr>
                  <a:xfrm>
                    <a:off x="5152591"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𝑧</m:t>
                          </m:r>
                        </m:oMath>
                      </m:oMathPara>
                    </a14:m>
                    <a:endParaRPr lang="zh-CN" altLang="en-US"/>
                  </a:p>
                </p:txBody>
              </p:sp>
            </mc:Choice>
            <mc:Fallback xmlns="">
              <p:sp>
                <p:nvSpPr>
                  <p:cNvPr id="14" name="椭圆 13">
                    <a:extLst>
                      <a:ext uri="{FF2B5EF4-FFF2-40B4-BE49-F238E27FC236}">
                        <a16:creationId xmlns:a16="http://schemas.microsoft.com/office/drawing/2014/main" id="{A4F0EA27-04AA-4DE3-B6C5-A4D4D08D822B}"/>
                      </a:ext>
                    </a:extLst>
                  </p:cNvPr>
                  <p:cNvSpPr>
                    <a:spLocks noRot="1" noChangeAspect="1" noMove="1" noResize="1" noEditPoints="1" noAdjustHandles="1" noChangeArrowheads="1" noChangeShapeType="1" noTextEdit="1"/>
                  </p:cNvSpPr>
                  <p:nvPr/>
                </p:nvSpPr>
                <p:spPr>
                  <a:xfrm>
                    <a:off x="5152591" y="3398061"/>
                    <a:ext cx="526273" cy="49338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0D656743-CB6A-4A01-AE48-E62191743488}"/>
                      </a:ext>
                    </a:extLst>
                  </p:cNvPr>
                  <p:cNvSpPr/>
                  <p:nvPr/>
                </p:nvSpPr>
                <p:spPr>
                  <a:xfrm>
                    <a:off x="2569489" y="405006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15" name="椭圆 14">
                    <a:extLst>
                      <a:ext uri="{FF2B5EF4-FFF2-40B4-BE49-F238E27FC236}">
                        <a16:creationId xmlns:a16="http://schemas.microsoft.com/office/drawing/2014/main" id="{0D656743-CB6A-4A01-AE48-E62191743488}"/>
                      </a:ext>
                    </a:extLst>
                  </p:cNvPr>
                  <p:cNvSpPr>
                    <a:spLocks noRot="1" noChangeAspect="1" noMove="1" noResize="1" noEditPoints="1" noAdjustHandles="1" noChangeArrowheads="1" noChangeShapeType="1" noTextEdit="1"/>
                  </p:cNvSpPr>
                  <p:nvPr/>
                </p:nvSpPr>
                <p:spPr>
                  <a:xfrm>
                    <a:off x="2569489" y="4050060"/>
                    <a:ext cx="526273" cy="49338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1C86DFBF-3C46-4168-AC03-5BCE89524869}"/>
                      </a:ext>
                    </a:extLst>
                  </p:cNvPr>
                  <p:cNvSpPr/>
                  <p:nvPr/>
                </p:nvSpPr>
                <p:spPr>
                  <a:xfrm>
                    <a:off x="2569489" y="4804029"/>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16" name="椭圆 15">
                    <a:extLst>
                      <a:ext uri="{FF2B5EF4-FFF2-40B4-BE49-F238E27FC236}">
                        <a16:creationId xmlns:a16="http://schemas.microsoft.com/office/drawing/2014/main" id="{1C86DFBF-3C46-4168-AC03-5BCE89524869}"/>
                      </a:ext>
                    </a:extLst>
                  </p:cNvPr>
                  <p:cNvSpPr>
                    <a:spLocks noRot="1" noChangeAspect="1" noMove="1" noResize="1" noEditPoints="1" noAdjustHandles="1" noChangeArrowheads="1" noChangeShapeType="1" noTextEdit="1"/>
                  </p:cNvSpPr>
                  <p:nvPr/>
                </p:nvSpPr>
                <p:spPr>
                  <a:xfrm>
                    <a:off x="2569489" y="4804029"/>
                    <a:ext cx="526273" cy="49338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046B7205-3A6F-4711-9377-6C48565785B5}"/>
                      </a:ext>
                    </a:extLst>
                  </p:cNvPr>
                  <p:cNvSpPr/>
                  <p:nvPr/>
                </p:nvSpPr>
                <p:spPr>
                  <a:xfrm>
                    <a:off x="1639803" y="5256103"/>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𝑦</m:t>
                          </m:r>
                        </m:oMath>
                      </m:oMathPara>
                    </a14:m>
                    <a:endParaRPr lang="zh-CN" altLang="en-US"/>
                  </a:p>
                </p:txBody>
              </p:sp>
            </mc:Choice>
            <mc:Fallback xmlns="">
              <p:sp>
                <p:nvSpPr>
                  <p:cNvPr id="18" name="椭圆 17">
                    <a:extLst>
                      <a:ext uri="{FF2B5EF4-FFF2-40B4-BE49-F238E27FC236}">
                        <a16:creationId xmlns:a16="http://schemas.microsoft.com/office/drawing/2014/main" id="{046B7205-3A6F-4711-9377-6C48565785B5}"/>
                      </a:ext>
                    </a:extLst>
                  </p:cNvPr>
                  <p:cNvSpPr>
                    <a:spLocks noRot="1" noChangeAspect="1" noMove="1" noResize="1" noEditPoints="1" noAdjustHandles="1" noChangeArrowheads="1" noChangeShapeType="1" noTextEdit="1"/>
                  </p:cNvSpPr>
                  <p:nvPr/>
                </p:nvSpPr>
                <p:spPr>
                  <a:xfrm>
                    <a:off x="1639803" y="5256103"/>
                    <a:ext cx="526273" cy="493382"/>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EC65AE06-7971-44D9-B092-B29B294B5678}"/>
                      </a:ext>
                    </a:extLst>
                  </p:cNvPr>
                  <p:cNvSpPr/>
                  <p:nvPr/>
                </p:nvSpPr>
                <p:spPr>
                  <a:xfrm>
                    <a:off x="5152591" y="405576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𝑦</m:t>
                          </m:r>
                        </m:oMath>
                      </m:oMathPara>
                    </a14:m>
                    <a:endParaRPr lang="zh-CN" altLang="en-US"/>
                  </a:p>
                </p:txBody>
              </p:sp>
            </mc:Choice>
            <mc:Fallback xmlns="">
              <p:sp>
                <p:nvSpPr>
                  <p:cNvPr id="19" name="椭圆 18">
                    <a:extLst>
                      <a:ext uri="{FF2B5EF4-FFF2-40B4-BE49-F238E27FC236}">
                        <a16:creationId xmlns:a16="http://schemas.microsoft.com/office/drawing/2014/main" id="{EC65AE06-7971-44D9-B092-B29B294B5678}"/>
                      </a:ext>
                    </a:extLst>
                  </p:cNvPr>
                  <p:cNvSpPr>
                    <a:spLocks noRot="1" noChangeAspect="1" noMove="1" noResize="1" noEditPoints="1" noAdjustHandles="1" noChangeArrowheads="1" noChangeShapeType="1" noTextEdit="1"/>
                  </p:cNvSpPr>
                  <p:nvPr/>
                </p:nvSpPr>
                <p:spPr>
                  <a:xfrm>
                    <a:off x="5152591" y="4055762"/>
                    <a:ext cx="526273" cy="49338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2EC9C1B6-A22C-485A-96A0-83314E96F197}"/>
                      </a:ext>
                    </a:extLst>
                  </p:cNvPr>
                  <p:cNvSpPr/>
                  <p:nvPr/>
                </p:nvSpPr>
                <p:spPr>
                  <a:xfrm>
                    <a:off x="5152591" y="481270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20" name="椭圆 19">
                    <a:extLst>
                      <a:ext uri="{FF2B5EF4-FFF2-40B4-BE49-F238E27FC236}">
                        <a16:creationId xmlns:a16="http://schemas.microsoft.com/office/drawing/2014/main" id="{2EC9C1B6-A22C-485A-96A0-83314E96F197}"/>
                      </a:ext>
                    </a:extLst>
                  </p:cNvPr>
                  <p:cNvSpPr>
                    <a:spLocks noRot="1" noChangeAspect="1" noMove="1" noResize="1" noEditPoints="1" noAdjustHandles="1" noChangeArrowheads="1" noChangeShapeType="1" noTextEdit="1"/>
                  </p:cNvSpPr>
                  <p:nvPr/>
                </p:nvSpPr>
                <p:spPr>
                  <a:xfrm>
                    <a:off x="5152591" y="4812702"/>
                    <a:ext cx="526273" cy="493382"/>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86FF194-8096-4A7E-9FE5-440E75A68736}"/>
                      </a:ext>
                    </a:extLst>
                  </p:cNvPr>
                  <p:cNvSpPr txBox="1"/>
                  <p:nvPr/>
                </p:nvSpPr>
                <p:spPr>
                  <a:xfrm>
                    <a:off x="1544594" y="6059470"/>
                    <a:ext cx="71669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𝑭</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𝒚</m:t>
                              </m:r>
                            </m:e>
                          </m:d>
                        </m:oMath>
                      </m:oMathPara>
                    </a14:m>
                    <a:endParaRPr lang="zh-CN" altLang="en-US" b="1"/>
                  </a:p>
                </p:txBody>
              </p:sp>
            </mc:Choice>
            <mc:Fallback xmlns="">
              <p:sp>
                <p:nvSpPr>
                  <p:cNvPr id="4" name="文本框 3">
                    <a:extLst>
                      <a:ext uri="{FF2B5EF4-FFF2-40B4-BE49-F238E27FC236}">
                        <a16:creationId xmlns:a16="http://schemas.microsoft.com/office/drawing/2014/main" id="{486FF194-8096-4A7E-9FE5-440E75A68736}"/>
                      </a:ext>
                    </a:extLst>
                  </p:cNvPr>
                  <p:cNvSpPr txBox="1">
                    <a:spLocks noRot="1" noChangeAspect="1" noMove="1" noResize="1" noEditPoints="1" noAdjustHandles="1" noChangeArrowheads="1" noChangeShapeType="1" noTextEdit="1"/>
                  </p:cNvSpPr>
                  <p:nvPr/>
                </p:nvSpPr>
                <p:spPr>
                  <a:xfrm>
                    <a:off x="1544594" y="6059470"/>
                    <a:ext cx="716690" cy="276999"/>
                  </a:xfrm>
                  <a:prstGeom prst="rect">
                    <a:avLst/>
                  </a:prstGeom>
                  <a:blipFill>
                    <a:blip r:embed="rId13"/>
                    <a:stretch>
                      <a:fillRect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BF6708D-A4D6-4000-83F2-2AC2446E0396}"/>
                      </a:ext>
                    </a:extLst>
                  </p:cNvPr>
                  <p:cNvSpPr txBox="1"/>
                  <p:nvPr/>
                </p:nvSpPr>
                <p:spPr>
                  <a:xfrm>
                    <a:off x="3095762" y="5411522"/>
                    <a:ext cx="91440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𝑯</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oMath>
                      </m:oMathPara>
                    </a14:m>
                    <a:endParaRPr lang="zh-CN" altLang="en-US" b="1"/>
                  </a:p>
                </p:txBody>
              </p:sp>
            </mc:Choice>
            <mc:Fallback xmlns="">
              <p:sp>
                <p:nvSpPr>
                  <p:cNvPr id="21" name="文本框 20">
                    <a:extLst>
                      <a:ext uri="{FF2B5EF4-FFF2-40B4-BE49-F238E27FC236}">
                        <a16:creationId xmlns:a16="http://schemas.microsoft.com/office/drawing/2014/main" id="{9BF6708D-A4D6-4000-83F2-2AC2446E0396}"/>
                      </a:ext>
                    </a:extLst>
                  </p:cNvPr>
                  <p:cNvSpPr txBox="1">
                    <a:spLocks noRot="1" noChangeAspect="1" noMove="1" noResize="1" noEditPoints="1" noAdjustHandles="1" noChangeArrowheads="1" noChangeShapeType="1" noTextEdit="1"/>
                  </p:cNvSpPr>
                  <p:nvPr/>
                </p:nvSpPr>
                <p:spPr>
                  <a:xfrm>
                    <a:off x="3095762" y="5411522"/>
                    <a:ext cx="914400" cy="276999"/>
                  </a:xfrm>
                  <a:prstGeom prst="rect">
                    <a:avLst/>
                  </a:prstGeom>
                  <a:blipFill>
                    <a:blip r:embed="rId14"/>
                    <a:stretch>
                      <a:fillRect l="-2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E011D94-7AE7-47F4-920E-92DCA73A1A09}"/>
                      </a:ext>
                    </a:extLst>
                  </p:cNvPr>
                  <p:cNvSpPr txBox="1"/>
                  <p:nvPr/>
                </p:nvSpPr>
                <p:spPr>
                  <a:xfrm>
                    <a:off x="725403" y="4161827"/>
                    <a:ext cx="91440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𝑮</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oMath>
                      </m:oMathPara>
                    </a14:m>
                    <a:endParaRPr lang="zh-CN" altLang="en-US" b="1"/>
                  </a:p>
                </p:txBody>
              </p:sp>
            </mc:Choice>
            <mc:Fallback xmlns="">
              <p:sp>
                <p:nvSpPr>
                  <p:cNvPr id="22" name="文本框 21">
                    <a:extLst>
                      <a:ext uri="{FF2B5EF4-FFF2-40B4-BE49-F238E27FC236}">
                        <a16:creationId xmlns:a16="http://schemas.microsoft.com/office/drawing/2014/main" id="{4E011D94-7AE7-47F4-920E-92DCA73A1A09}"/>
                      </a:ext>
                    </a:extLst>
                  </p:cNvPr>
                  <p:cNvSpPr txBox="1">
                    <a:spLocks noRot="1" noChangeAspect="1" noMove="1" noResize="1" noEditPoints="1" noAdjustHandles="1" noChangeArrowheads="1" noChangeShapeType="1" noTextEdit="1"/>
                  </p:cNvSpPr>
                  <p:nvPr/>
                </p:nvSpPr>
                <p:spPr>
                  <a:xfrm>
                    <a:off x="725403" y="4161827"/>
                    <a:ext cx="914400" cy="276999"/>
                  </a:xfrm>
                  <a:prstGeom prst="rect">
                    <a:avLst/>
                  </a:prstGeom>
                  <a:blipFill>
                    <a:blip r:embed="rId15"/>
                    <a:stretch>
                      <a:fillRect l="-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2ED4D07-30CC-4B36-AF69-1F109D8330CE}"/>
                      </a:ext>
                    </a:extLst>
                  </p:cNvPr>
                  <p:cNvSpPr txBox="1"/>
                  <p:nvPr/>
                </p:nvSpPr>
                <p:spPr>
                  <a:xfrm>
                    <a:off x="5923003" y="5424049"/>
                    <a:ext cx="91440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𝑯</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oMath>
                      </m:oMathPara>
                    </a14:m>
                    <a:endParaRPr lang="zh-CN" altLang="en-US" b="1"/>
                  </a:p>
                </p:txBody>
              </p:sp>
            </mc:Choice>
            <mc:Fallback xmlns="">
              <p:sp>
                <p:nvSpPr>
                  <p:cNvPr id="23" name="文本框 22">
                    <a:extLst>
                      <a:ext uri="{FF2B5EF4-FFF2-40B4-BE49-F238E27FC236}">
                        <a16:creationId xmlns:a16="http://schemas.microsoft.com/office/drawing/2014/main" id="{32ED4D07-30CC-4B36-AF69-1F109D8330CE}"/>
                      </a:ext>
                    </a:extLst>
                  </p:cNvPr>
                  <p:cNvSpPr txBox="1">
                    <a:spLocks noRot="1" noChangeAspect="1" noMove="1" noResize="1" noEditPoints="1" noAdjustHandles="1" noChangeArrowheads="1" noChangeShapeType="1" noTextEdit="1"/>
                  </p:cNvSpPr>
                  <p:nvPr/>
                </p:nvSpPr>
                <p:spPr>
                  <a:xfrm>
                    <a:off x="5923003" y="5424049"/>
                    <a:ext cx="914400" cy="276999"/>
                  </a:xfrm>
                  <a:prstGeom prst="rect">
                    <a:avLst/>
                  </a:prstGeom>
                  <a:blipFill>
                    <a:blip r:embed="rId16"/>
                    <a:stretch>
                      <a:fillRect l="-1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2ABADDB2-F25A-4399-B1E1-465151F76BF7}"/>
                      </a:ext>
                    </a:extLst>
                  </p:cNvPr>
                  <p:cNvSpPr txBox="1"/>
                  <p:nvPr/>
                </p:nvSpPr>
                <p:spPr>
                  <a:xfrm>
                    <a:off x="4107625" y="5419498"/>
                    <a:ext cx="71669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𝑭</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oMath>
                      </m:oMathPara>
                    </a14:m>
                    <a:endParaRPr lang="zh-CN" altLang="en-US" b="1"/>
                  </a:p>
                </p:txBody>
              </p:sp>
            </mc:Choice>
            <mc:Fallback xmlns="">
              <p:sp>
                <p:nvSpPr>
                  <p:cNvPr id="24" name="文本框 23">
                    <a:extLst>
                      <a:ext uri="{FF2B5EF4-FFF2-40B4-BE49-F238E27FC236}">
                        <a16:creationId xmlns:a16="http://schemas.microsoft.com/office/drawing/2014/main" id="{2ABADDB2-F25A-4399-B1E1-465151F76BF7}"/>
                      </a:ext>
                    </a:extLst>
                  </p:cNvPr>
                  <p:cNvSpPr txBox="1">
                    <a:spLocks noRot="1" noChangeAspect="1" noMove="1" noResize="1" noEditPoints="1" noAdjustHandles="1" noChangeArrowheads="1" noChangeShapeType="1" noTextEdit="1"/>
                  </p:cNvSpPr>
                  <p:nvPr/>
                </p:nvSpPr>
                <p:spPr>
                  <a:xfrm>
                    <a:off x="4107625" y="5419498"/>
                    <a:ext cx="716690" cy="276999"/>
                  </a:xfrm>
                  <a:prstGeom prst="rect">
                    <a:avLst/>
                  </a:prstGeom>
                  <a:blipFill>
                    <a:blip r:embed="rId17"/>
                    <a:stretch>
                      <a:fillRect b="-6522"/>
                    </a:stretch>
                  </a:blipFill>
                </p:spPr>
                <p:txBody>
                  <a:bodyPr/>
                  <a:lstStyle/>
                  <a:p>
                    <a:r>
                      <a:rPr lang="zh-CN" altLang="en-US">
                        <a:noFill/>
                      </a:rPr>
                      <a:t> </a:t>
                    </a:r>
                  </a:p>
                </p:txBody>
              </p:sp>
            </mc:Fallback>
          </mc:AlternateContent>
          <p:cxnSp>
            <p:nvCxnSpPr>
              <p:cNvPr id="25" name="直接连接符 24">
                <a:extLst>
                  <a:ext uri="{FF2B5EF4-FFF2-40B4-BE49-F238E27FC236}">
                    <a16:creationId xmlns:a16="http://schemas.microsoft.com/office/drawing/2014/main" id="{998633F7-1D7B-4C16-B856-37B1B55C85B1}"/>
                  </a:ext>
                </a:extLst>
              </p:cNvPr>
              <p:cNvCxnSpPr>
                <a:stCxn id="3" idx="4"/>
                <a:endCxn id="12" idx="0"/>
              </p:cNvCxnSpPr>
              <p:nvPr/>
            </p:nvCxnSpPr>
            <p:spPr>
              <a:xfrm>
                <a:off x="3726316" y="2664652"/>
                <a:ext cx="0" cy="1721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D8E0860-A52A-4C73-8074-018DAB177572}"/>
                  </a:ext>
                </a:extLst>
              </p:cNvPr>
              <p:cNvCxnSpPr>
                <a:stCxn id="12" idx="2"/>
                <a:endCxn id="13" idx="7"/>
              </p:cNvCxnSpPr>
              <p:nvPr/>
            </p:nvCxnSpPr>
            <p:spPr>
              <a:xfrm flipH="1">
                <a:off x="2302715" y="3083502"/>
                <a:ext cx="1160464"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B73F018-F2B4-4C7F-AC6F-93712F4C92B0}"/>
                  </a:ext>
                </a:extLst>
              </p:cNvPr>
              <p:cNvCxnSpPr>
                <a:stCxn id="12" idx="6"/>
                <a:endCxn id="14" idx="1"/>
              </p:cNvCxnSpPr>
              <p:nvPr/>
            </p:nvCxnSpPr>
            <p:spPr>
              <a:xfrm>
                <a:off x="3989452" y="3083502"/>
                <a:ext cx="1240210"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6DD5588F-F123-4207-9FBC-08B21E3EDEE0}"/>
                  </a:ext>
                </a:extLst>
              </p:cNvPr>
              <p:cNvCxnSpPr>
                <a:cxnSpLocks/>
                <a:stCxn id="13" idx="3"/>
                <a:endCxn id="22" idx="0"/>
              </p:cNvCxnSpPr>
              <p:nvPr/>
            </p:nvCxnSpPr>
            <p:spPr>
              <a:xfrm flipH="1">
                <a:off x="1182603" y="3819189"/>
                <a:ext cx="747981" cy="3426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4D7AB68-7EB0-408D-91BB-D578146F96EE}"/>
                  </a:ext>
                </a:extLst>
              </p:cNvPr>
              <p:cNvCxnSpPr>
                <a:cxnSpLocks/>
                <a:stCxn id="13" idx="5"/>
                <a:endCxn id="15" idx="0"/>
              </p:cNvCxnSpPr>
              <p:nvPr/>
            </p:nvCxnSpPr>
            <p:spPr>
              <a:xfrm>
                <a:off x="2302715" y="3819189"/>
                <a:ext cx="529911" cy="23087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E1C0494-DC44-4EFA-B9BF-2050D1BB574E}"/>
                  </a:ext>
                </a:extLst>
              </p:cNvPr>
              <p:cNvCxnSpPr>
                <a:stCxn id="15" idx="4"/>
                <a:endCxn id="16" idx="0"/>
              </p:cNvCxnSpPr>
              <p:nvPr/>
            </p:nvCxnSpPr>
            <p:spPr>
              <a:xfrm>
                <a:off x="2832626" y="4543442"/>
                <a:ext cx="0" cy="2605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8AF63E8-09EC-42A5-90DC-917CB2C2E089}"/>
                  </a:ext>
                </a:extLst>
              </p:cNvPr>
              <p:cNvCxnSpPr>
                <a:cxnSpLocks/>
                <a:stCxn id="16" idx="2"/>
                <a:endCxn id="18" idx="7"/>
              </p:cNvCxnSpPr>
              <p:nvPr/>
            </p:nvCxnSpPr>
            <p:spPr>
              <a:xfrm flipH="1">
                <a:off x="2089005" y="5050720"/>
                <a:ext cx="480484" cy="27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071F0844-3709-433F-BA91-061A6C190508}"/>
                  </a:ext>
                </a:extLst>
              </p:cNvPr>
              <p:cNvCxnSpPr>
                <a:stCxn id="16" idx="6"/>
                <a:endCxn id="21" idx="0"/>
              </p:cNvCxnSpPr>
              <p:nvPr/>
            </p:nvCxnSpPr>
            <p:spPr>
              <a:xfrm>
                <a:off x="3095762" y="5050720"/>
                <a:ext cx="457200" cy="36080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BA4E083-34EB-4BBF-ADB6-DCFC7CB8F83A}"/>
                  </a:ext>
                </a:extLst>
              </p:cNvPr>
              <p:cNvCxnSpPr>
                <a:stCxn id="18" idx="4"/>
                <a:endCxn id="4" idx="0"/>
              </p:cNvCxnSpPr>
              <p:nvPr/>
            </p:nvCxnSpPr>
            <p:spPr>
              <a:xfrm flipH="1">
                <a:off x="1902939" y="5749485"/>
                <a:ext cx="1" cy="3099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A4C3CD2-DD42-4B4F-873B-AD801A1B332B}"/>
                  </a:ext>
                </a:extLst>
              </p:cNvPr>
              <p:cNvCxnSpPr>
                <a:stCxn id="14" idx="4"/>
                <a:endCxn id="19" idx="0"/>
              </p:cNvCxnSpPr>
              <p:nvPr/>
            </p:nvCxnSpPr>
            <p:spPr>
              <a:xfrm>
                <a:off x="5415728" y="3891443"/>
                <a:ext cx="0" cy="1643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77CC1520-41CA-4CF6-B24D-C7E6366340EC}"/>
                  </a:ext>
                </a:extLst>
              </p:cNvPr>
              <p:cNvCxnSpPr>
                <a:stCxn id="19" idx="4"/>
                <a:endCxn id="20" idx="0"/>
              </p:cNvCxnSpPr>
              <p:nvPr/>
            </p:nvCxnSpPr>
            <p:spPr>
              <a:xfrm>
                <a:off x="5415728" y="4549144"/>
                <a:ext cx="0" cy="263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E0B86C04-2A63-4383-A9D8-B4BC1EC27D1B}"/>
                  </a:ext>
                </a:extLst>
              </p:cNvPr>
              <p:cNvCxnSpPr>
                <a:stCxn id="20" idx="2"/>
                <a:endCxn id="24" idx="0"/>
              </p:cNvCxnSpPr>
              <p:nvPr/>
            </p:nvCxnSpPr>
            <p:spPr>
              <a:xfrm flipH="1">
                <a:off x="4465970" y="5059393"/>
                <a:ext cx="686621" cy="36010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139C915C-A909-4675-9661-4ED05A9EE9DB}"/>
                  </a:ext>
                </a:extLst>
              </p:cNvPr>
              <p:cNvCxnSpPr>
                <a:stCxn id="20" idx="6"/>
                <a:endCxn id="23" idx="0"/>
              </p:cNvCxnSpPr>
              <p:nvPr/>
            </p:nvCxnSpPr>
            <p:spPr>
              <a:xfrm>
                <a:off x="5678864" y="5059393"/>
                <a:ext cx="701339" cy="364656"/>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56" name="矩形: 圆角 55">
              <a:extLst>
                <a:ext uri="{FF2B5EF4-FFF2-40B4-BE49-F238E27FC236}">
                  <a16:creationId xmlns:a16="http://schemas.microsoft.com/office/drawing/2014/main" id="{CAF69D17-567B-4B2C-BE13-D99BF8A7B0E5}"/>
                </a:ext>
              </a:extLst>
            </p:cNvPr>
            <p:cNvSpPr/>
            <p:nvPr/>
          </p:nvSpPr>
          <p:spPr>
            <a:xfrm>
              <a:off x="419417" y="1608087"/>
              <a:ext cx="8329244" cy="4703570"/>
            </a:xfrm>
            <a:prstGeom prst="roundRect">
              <a:avLst>
                <a:gd name="adj" fmla="val 617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4ADCA663-1367-4D0C-93C0-DB212811BB72}"/>
                </a:ext>
              </a:extLst>
            </p:cNvPr>
            <p:cNvSpPr txBox="1"/>
            <p:nvPr/>
          </p:nvSpPr>
          <p:spPr>
            <a:xfrm>
              <a:off x="807362" y="2237792"/>
              <a:ext cx="2822140"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这是一个存在量词公式</a:t>
              </a:r>
            </a:p>
          </p:txBody>
        </p:sp>
        <p:sp>
          <p:nvSpPr>
            <p:cNvPr id="61" name="矩形: 圆角 60">
              <a:extLst>
                <a:ext uri="{FF2B5EF4-FFF2-40B4-BE49-F238E27FC236}">
                  <a16:creationId xmlns:a16="http://schemas.microsoft.com/office/drawing/2014/main" id="{B6FDD08B-C996-414D-B104-BE8BC8E26B9F}"/>
                </a:ext>
              </a:extLst>
            </p:cNvPr>
            <p:cNvSpPr/>
            <p:nvPr/>
          </p:nvSpPr>
          <p:spPr>
            <a:xfrm>
              <a:off x="4942578" y="2830621"/>
              <a:ext cx="2819954" cy="2419292"/>
            </a:xfrm>
            <a:prstGeom prst="roundRect">
              <a:avLst>
                <a:gd name="adj" fmla="val 4081"/>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2" name="对话气泡: 圆角矩形 61">
                <a:extLst>
                  <a:ext uri="{FF2B5EF4-FFF2-40B4-BE49-F238E27FC236}">
                    <a16:creationId xmlns:a16="http://schemas.microsoft.com/office/drawing/2014/main" id="{64C7BC88-79CC-4523-85AD-26DEFB754A37}"/>
                  </a:ext>
                </a:extLst>
              </p:cNvPr>
              <p:cNvSpPr/>
              <p:nvPr/>
            </p:nvSpPr>
            <p:spPr>
              <a:xfrm>
                <a:off x="8383171" y="4699400"/>
                <a:ext cx="3242645" cy="688561"/>
              </a:xfrm>
              <a:prstGeom prst="wedgeRoundRectCallout">
                <a:avLst>
                  <a:gd name="adj1" fmla="val -63288"/>
                  <a:gd name="adj2" fmla="val -5553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002060"/>
                    </a:solidFill>
                  </a:rPr>
                  <a:t>子公式</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𝒛</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e>
                        </m:d>
                      </m:e>
                    </m:d>
                  </m:oMath>
                </a14:m>
                <a:r>
                  <a:rPr lang="zh-CN" altLang="en-US" b="1">
                    <a:solidFill>
                      <a:srgbClr val="002060"/>
                    </a:solidFill>
                  </a:rPr>
                  <a:t>的抽象语法树</a:t>
                </a:r>
              </a:p>
            </p:txBody>
          </p:sp>
        </mc:Choice>
        <mc:Fallback xmlns="">
          <p:sp>
            <p:nvSpPr>
              <p:cNvPr id="62" name="对话气泡: 圆角矩形 61">
                <a:extLst>
                  <a:ext uri="{FF2B5EF4-FFF2-40B4-BE49-F238E27FC236}">
                    <a16:creationId xmlns:a16="http://schemas.microsoft.com/office/drawing/2014/main" id="{64C7BC88-79CC-4523-85AD-26DEFB754A37}"/>
                  </a:ext>
                </a:extLst>
              </p:cNvPr>
              <p:cNvSpPr>
                <a:spLocks noRot="1" noChangeAspect="1" noMove="1" noResize="1" noEditPoints="1" noAdjustHandles="1" noChangeArrowheads="1" noChangeShapeType="1" noTextEdit="1"/>
              </p:cNvSpPr>
              <p:nvPr/>
            </p:nvSpPr>
            <p:spPr>
              <a:xfrm>
                <a:off x="8383171" y="4699400"/>
                <a:ext cx="3242645" cy="688561"/>
              </a:xfrm>
              <a:prstGeom prst="wedgeRoundRectCallout">
                <a:avLst>
                  <a:gd name="adj1" fmla="val -63288"/>
                  <a:gd name="adj2" fmla="val -55530"/>
                  <a:gd name="adj3" fmla="val 16667"/>
                </a:avLst>
              </a:prstGeom>
              <a:blipFill>
                <a:blip r:embed="rId18"/>
                <a:stretch>
                  <a:fillRect b="-1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6259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一阶逻辑公式的简写</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6A000DE-D8BD-41D0-B53C-98BC896F82ED}"/>
                  </a:ext>
                </a:extLst>
              </p:cNvPr>
              <p:cNvSpPr txBox="1"/>
              <p:nvPr/>
            </p:nvSpPr>
            <p:spPr>
              <a:xfrm>
                <a:off x="622377" y="1222706"/>
                <a:ext cx="7582392" cy="1261884"/>
              </a:xfrm>
              <a:prstGeom prst="rect">
                <a:avLst/>
              </a:prstGeom>
              <a:solidFill>
                <a:srgbClr val="F8F8F8"/>
              </a:solidFill>
            </p:spPr>
            <p:txBody>
              <a:bodyPr wrap="square" rtlCol="0">
                <a:spAutoFit/>
              </a:bodyPr>
              <a:lstStyle/>
              <a:p>
                <a:pPr>
                  <a:spcBef>
                    <a:spcPts val="600"/>
                  </a:spcBef>
                  <a:spcAft>
                    <a:spcPts val="600"/>
                  </a:spcAft>
                </a:pPr>
                <a:r>
                  <a:rPr lang="zh-CN" altLang="en-US" sz="2000" b="1">
                    <a:solidFill>
                      <a:srgbClr val="002060"/>
                    </a:solidFill>
                  </a:rPr>
                  <a:t>规定量词和逻辑运算</a:t>
                </a:r>
                <a:r>
                  <a:rPr lang="zh-CN" altLang="en-US" sz="2000" b="1" dirty="0">
                    <a:solidFill>
                      <a:srgbClr val="002060"/>
                    </a:solidFill>
                  </a:rPr>
                  <a:t>符</a:t>
                </a:r>
                <a:r>
                  <a:rPr lang="zh-CN" altLang="en-US" sz="2000" b="1">
                    <a:solidFill>
                      <a:srgbClr val="002060"/>
                    </a:solidFill>
                  </a:rPr>
                  <a:t>的优先级与结合性，减少</a:t>
                </a:r>
                <a:r>
                  <a:rPr lang="zh-CN" altLang="en-US" sz="2000" b="1" dirty="0">
                    <a:solidFill>
                      <a:srgbClr val="002060"/>
                    </a:solidFill>
                  </a:rPr>
                  <a:t>圆括号的使用</a:t>
                </a:r>
              </a:p>
              <a:p>
                <a:pPr marL="285750" indent="-28575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量词的优先级最高</a:t>
                </a:r>
                <a:r>
                  <a:rPr lang="zh-CN" altLang="en-US" b="1">
                    <a:solidFill>
                      <a:schemeClr val="accent6">
                        <a:lumMod val="50000"/>
                      </a:schemeClr>
                    </a:solidFill>
                    <a:latin typeface="宋体" panose="02010600030101010101" pitchFamily="2" charset="-122"/>
                    <a:ea typeface="宋体" panose="02010600030101010101" pitchFamily="2" charset="-122"/>
                  </a:rPr>
                  <a:t>，逻辑运算</a:t>
                </a:r>
                <a:r>
                  <a:rPr lang="zh-CN" altLang="en-US" b="1" dirty="0">
                    <a:solidFill>
                      <a:schemeClr val="accent6">
                        <a:lumMod val="50000"/>
                      </a:schemeClr>
                    </a:solidFill>
                    <a:latin typeface="宋体" panose="02010600030101010101" pitchFamily="2" charset="-122"/>
                    <a:ea typeface="宋体" panose="02010600030101010101" pitchFamily="2" charset="-122"/>
                  </a:rPr>
                  <a:t>符的优先级从高到低的顺序是</a:t>
                </a:r>
                <a14:m>
                  <m:oMath xmlns:m="http://schemas.openxmlformats.org/officeDocument/2006/math">
                    <m:r>
                      <a:rPr lang="en-US" altLang="zh-CN" b="1">
                        <a:solidFill>
                          <a:schemeClr val="accent6">
                            <a:lumMod val="50000"/>
                          </a:schemeClr>
                        </a:solidFill>
                        <a:latin typeface="Cambria Math" panose="02040503050406030204" pitchFamily="18" charset="0"/>
                        <a:ea typeface="宋体" panose="02010600030101010101" pitchFamily="2" charset="-122"/>
                      </a:rPr>
                      <m:t>¬, ∧, ∨, →, ↔</m:t>
                    </m:r>
                  </m:oMath>
                </a14:m>
                <a:endParaRPr lang="en-US" altLang="zh-CN" b="1" dirty="0">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a:solidFill>
                          <a:schemeClr val="accent6">
                            <a:lumMod val="50000"/>
                          </a:schemeClr>
                        </a:solidFill>
                        <a:latin typeface="Cambria Math" panose="02040503050406030204" pitchFamily="18" charset="0"/>
                        <a:ea typeface="宋体" panose="02010600030101010101" pitchFamily="2" charset="-122"/>
                      </a:rPr>
                      <m:t>∧,</m:t>
                    </m:r>
                    <m:r>
                      <a:rPr lang="zh-CN" altLang="en-US" b="1">
                        <a:solidFill>
                          <a:schemeClr val="accent6">
                            <a:lumMod val="50000"/>
                          </a:schemeClr>
                        </a:solidFill>
                        <a:latin typeface="Cambria Math" panose="02040503050406030204" pitchFamily="18" charset="0"/>
                        <a:ea typeface="宋体" panose="02010600030101010101" pitchFamily="2" charset="-122"/>
                      </a:rPr>
                      <m:t> </m:t>
                    </m:r>
                    <m:r>
                      <a:rPr lang="en-US" altLang="zh-CN" b="1">
                        <a:solidFill>
                          <a:schemeClr val="accent6">
                            <a:lumMod val="50000"/>
                          </a:schemeClr>
                        </a:solidFill>
                        <a:latin typeface="Cambria Math" panose="02040503050406030204" pitchFamily="18" charset="0"/>
                        <a:ea typeface="宋体" panose="02010600030101010101" pitchFamily="2" charset="-122"/>
                      </a:rPr>
                      <m:t>∨</m:t>
                    </m:r>
                  </m:oMath>
                </a14:m>
                <a:r>
                  <a:rPr lang="zh-CN" altLang="en-US" b="1" dirty="0">
                    <a:solidFill>
                      <a:schemeClr val="accent6">
                        <a:lumMod val="50000"/>
                      </a:schemeClr>
                    </a:solidFill>
                    <a:latin typeface="宋体" panose="02010600030101010101" pitchFamily="2" charset="-122"/>
                    <a:ea typeface="宋体" panose="02010600030101010101" pitchFamily="2" charset="-122"/>
                  </a:rPr>
                  <a:t>和</a:t>
                </a:r>
                <a14:m>
                  <m:oMath xmlns:m="http://schemas.openxmlformats.org/officeDocument/2006/math">
                    <m:r>
                      <a:rPr lang="en-US" altLang="zh-CN" b="1">
                        <a:solidFill>
                          <a:schemeClr val="accent6">
                            <a:lumMod val="50000"/>
                          </a:schemeClr>
                        </a:solidFill>
                        <a:latin typeface="Cambria Math" panose="02040503050406030204" pitchFamily="18" charset="0"/>
                        <a:ea typeface="宋体" panose="02010600030101010101" pitchFamily="2" charset="-122"/>
                      </a:rPr>
                      <m:t>↔</m:t>
                    </m:r>
                  </m:oMath>
                </a14:m>
                <a:r>
                  <a:rPr lang="zh-CN" altLang="en-US" b="1" dirty="0">
                    <a:solidFill>
                      <a:schemeClr val="accent6">
                        <a:lumMod val="50000"/>
                      </a:schemeClr>
                    </a:solidFill>
                    <a:latin typeface="宋体" panose="02010600030101010101" pitchFamily="2" charset="-122"/>
                    <a:ea typeface="宋体" panose="02010600030101010101" pitchFamily="2" charset="-122"/>
                  </a:rPr>
                  <a:t>是从左至右结合，而</a:t>
                </a:r>
                <a14:m>
                  <m:oMath xmlns:m="http://schemas.openxmlformats.org/officeDocument/2006/math">
                    <m:r>
                      <a:rPr lang="en-US" altLang="zh-CN" b="1">
                        <a:solidFill>
                          <a:schemeClr val="accent6">
                            <a:lumMod val="50000"/>
                          </a:schemeClr>
                        </a:solidFill>
                        <a:latin typeface="Cambria Math" panose="02040503050406030204" pitchFamily="18" charset="0"/>
                        <a:ea typeface="宋体" panose="02010600030101010101" pitchFamily="2" charset="-122"/>
                      </a:rPr>
                      <m:t>→</m:t>
                    </m:r>
                  </m:oMath>
                </a14:m>
                <a:r>
                  <a:rPr lang="zh-CN" altLang="en-US" b="1" dirty="0">
                    <a:solidFill>
                      <a:schemeClr val="accent6">
                        <a:lumMod val="50000"/>
                      </a:schemeClr>
                    </a:solidFill>
                    <a:latin typeface="宋体" panose="02010600030101010101" pitchFamily="2" charset="-122"/>
                    <a:ea typeface="宋体" panose="02010600030101010101" pitchFamily="2" charset="-122"/>
                  </a:rPr>
                  <a:t>是从右至左结合</a:t>
                </a:r>
              </a:p>
            </p:txBody>
          </p:sp>
        </mc:Choice>
        <mc:Fallback xmlns="">
          <p:sp>
            <p:nvSpPr>
              <p:cNvPr id="11" name="文本框 10">
                <a:extLst>
                  <a:ext uri="{FF2B5EF4-FFF2-40B4-BE49-F238E27FC236}">
                    <a16:creationId xmlns:a16="http://schemas.microsoft.com/office/drawing/2014/main" id="{06A000DE-D8BD-41D0-B53C-98BC896F82ED}"/>
                  </a:ext>
                </a:extLst>
              </p:cNvPr>
              <p:cNvSpPr txBox="1">
                <a:spLocks noRot="1" noChangeAspect="1" noMove="1" noResize="1" noEditPoints="1" noAdjustHandles="1" noChangeArrowheads="1" noChangeShapeType="1" noTextEdit="1"/>
              </p:cNvSpPr>
              <p:nvPr/>
            </p:nvSpPr>
            <p:spPr>
              <a:xfrm>
                <a:off x="622377" y="1222706"/>
                <a:ext cx="7582392" cy="1261884"/>
              </a:xfrm>
              <a:prstGeom prst="rect">
                <a:avLst/>
              </a:prstGeom>
              <a:blipFill>
                <a:blip r:embed="rId2"/>
                <a:stretch>
                  <a:fillRect l="-804" t="-2899" b="-5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06AC7CA-71FC-4EB7-8CB1-29C542A959BF}"/>
                  </a:ext>
                </a:extLst>
              </p:cNvPr>
              <p:cNvSpPr txBox="1"/>
              <p:nvPr/>
            </p:nvSpPr>
            <p:spPr>
              <a:xfrm>
                <a:off x="8413796" y="1479892"/>
                <a:ext cx="3078699" cy="747512"/>
              </a:xfrm>
              <a:prstGeom prst="rect">
                <a:avLst/>
              </a:prstGeom>
              <a:solidFill>
                <a:schemeClr val="accent2">
                  <a:lumMod val="20000"/>
                  <a:lumOff val="80000"/>
                </a:schemeClr>
              </a:solidFill>
            </p:spPr>
            <p:txBody>
              <a:bodyPr wrap="square" rtlCol="0">
                <a:spAutoFit/>
              </a:bodyPr>
              <a:lstStyle/>
              <a:p>
                <a:r>
                  <a:rPr lang="zh-CN" altLang="en-US" sz="2000" b="1">
                    <a:solidFill>
                      <a:srgbClr val="002060"/>
                    </a:solidFill>
                  </a:rPr>
                  <a:t>公式</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𝒙𝑭</m:t>
                    </m:r>
                    <m:d>
                      <m:dPr>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𝒙</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𝑮</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𝒚</m:t>
                        </m:r>
                      </m:e>
                    </m:d>
                  </m:oMath>
                </a14:m>
                <a:r>
                  <a:rPr lang="zh-CN" altLang="en-US" sz="2000" b="1">
                    <a:solidFill>
                      <a:srgbClr val="C00000"/>
                    </a:solidFill>
                  </a:rPr>
                  <a:t>不是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𝒚</m:t>
                            </m:r>
                          </m:e>
                        </m:d>
                      </m:e>
                    </m:d>
                  </m:oMath>
                </a14:m>
                <a:endParaRPr lang="zh-CN" altLang="en-US" b="1"/>
              </a:p>
            </p:txBody>
          </p:sp>
        </mc:Choice>
        <mc:Fallback xmlns="">
          <p:sp>
            <p:nvSpPr>
              <p:cNvPr id="2" name="文本框 1">
                <a:extLst>
                  <a:ext uri="{FF2B5EF4-FFF2-40B4-BE49-F238E27FC236}">
                    <a16:creationId xmlns:a16="http://schemas.microsoft.com/office/drawing/2014/main" id="{106AC7CA-71FC-4EB7-8CB1-29C542A959BF}"/>
                  </a:ext>
                </a:extLst>
              </p:cNvPr>
              <p:cNvSpPr txBox="1">
                <a:spLocks noRot="1" noChangeAspect="1" noMove="1" noResize="1" noEditPoints="1" noAdjustHandles="1" noChangeArrowheads="1" noChangeShapeType="1" noTextEdit="1"/>
              </p:cNvSpPr>
              <p:nvPr/>
            </p:nvSpPr>
            <p:spPr>
              <a:xfrm>
                <a:off x="8413796" y="1479892"/>
                <a:ext cx="3078699" cy="747512"/>
              </a:xfrm>
              <a:prstGeom prst="rect">
                <a:avLst/>
              </a:prstGeom>
              <a:blipFill>
                <a:blip r:embed="rId3"/>
                <a:stretch>
                  <a:fillRect l="-1980" t="-4918" r="-1782" b="-24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1F6B523-3716-4316-BD61-23CF0B91A2D3}"/>
                  </a:ext>
                </a:extLst>
              </p:cNvPr>
              <p:cNvSpPr txBox="1"/>
              <p:nvPr/>
            </p:nvSpPr>
            <p:spPr>
              <a:xfrm>
                <a:off x="1244779" y="2974278"/>
                <a:ext cx="6337588" cy="2640979"/>
              </a:xfrm>
              <a:prstGeom prst="rect">
                <a:avLst/>
              </a:prstGeom>
              <a:solidFill>
                <a:schemeClr val="accent6">
                  <a:lumMod val="20000"/>
                  <a:lumOff val="80000"/>
                  <a:alpha val="50000"/>
                </a:schemeClr>
              </a:solidFill>
            </p:spPr>
            <p:txBody>
              <a:bodyPr wrap="square" rtlCol="0">
                <a:spAutoFit/>
              </a:bodyPr>
              <a:lstStyle/>
              <a:p>
                <a:pPr>
                  <a:lnSpc>
                    <a:spcPts val="2800"/>
                  </a:lnSpc>
                  <a:spcAft>
                    <a:spcPts val="600"/>
                  </a:spcAft>
                </a:pPr>
                <a:r>
                  <a:rPr lang="zh-CN" altLang="en-US" b="1">
                    <a:solidFill>
                      <a:srgbClr val="002060"/>
                    </a:solidFill>
                    <a:latin typeface="楷体" panose="02010609060101010101" pitchFamily="49" charset="-122"/>
                    <a:ea typeface="楷体" panose="02010609060101010101" pitchFamily="49" charset="-122"/>
                  </a:rPr>
                  <a:t>假定</a:t>
                </a:r>
                <a14:m>
                  <m:oMath xmlns:m="http://schemas.openxmlformats.org/officeDocument/2006/math">
                    <m:r>
                      <a:rPr lang="en-US" altLang="zh-CN" b="1" i="1" smtClean="0">
                        <a:solidFill>
                          <a:srgbClr val="002060"/>
                        </a:solidFill>
                        <a:latin typeface="Cambria Math" panose="02040503050406030204" pitchFamily="18" charset="0"/>
                      </a:rPr>
                      <m:t>𝑽</m:t>
                    </m:r>
                    <m:r>
                      <a:rPr lang="en-US" altLang="zh-CN" b="1" i="1" smtClean="0">
                        <a:solidFill>
                          <a:srgbClr val="002060"/>
                        </a:solidFill>
                        <a:latin typeface="Cambria Math" panose="02040503050406030204" pitchFamily="18" charset="0"/>
                      </a:rPr>
                      <m:t> = </m:t>
                    </m:r>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𝒛</m:t>
                        </m:r>
                      </m:e>
                    </m:d>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rgbClr val="002060"/>
                        </a:solidFill>
                        <a:latin typeface="Cambria Math" panose="02040503050406030204" pitchFamily="18" charset="0"/>
                        <a:ea typeface="Cambria Math" panose="02040503050406030204" pitchFamily="18" charset="0"/>
                      </a:rPr>
                      <m:t>𝓛</m:t>
                    </m:r>
                  </m:oMath>
                </a14:m>
                <a:r>
                  <a:rPr lang="zh-CN" altLang="en-US" b="1">
                    <a:solidFill>
                      <a:srgbClr val="002060"/>
                    </a:solidFill>
                    <a:latin typeface="楷体" panose="02010609060101010101" pitchFamily="49" charset="-122"/>
                    <a:ea typeface="楷体" panose="02010609060101010101" pitchFamily="49" charset="-122"/>
                  </a:rPr>
                  <a:t>有个体常量</a:t>
                </a:r>
                <a14:m>
                  <m:oMath xmlns:m="http://schemas.openxmlformats.org/officeDocument/2006/math">
                    <m:r>
                      <a:rPr lang="en-US" altLang="zh-CN" b="1" i="1" smtClean="0">
                        <a:solidFill>
                          <a:srgbClr val="002060"/>
                        </a:solidFill>
                        <a:latin typeface="Cambria Math" panose="02040503050406030204" pitchFamily="18" charset="0"/>
                      </a:rPr>
                      <m:t>𝟎</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𝟏</m:t>
                    </m:r>
                  </m:oMath>
                </a14:m>
                <a:r>
                  <a:rPr lang="zh-CN" altLang="en-US" b="1">
                    <a:solidFill>
                      <a:srgbClr val="002060"/>
                    </a:solidFill>
                    <a:latin typeface="楷体" panose="02010609060101010101" pitchFamily="49" charset="-122"/>
                    <a:ea typeface="楷体" panose="02010609060101010101" pitchFamily="49" charset="-122"/>
                  </a:rPr>
                  <a:t>，</a:t>
                </a:r>
                <a:r>
                  <a:rPr lang="zh-CN" altLang="en-US" b="1" i="0">
                    <a:solidFill>
                      <a:srgbClr val="002060"/>
                    </a:solidFill>
                    <a:latin typeface="楷体" panose="02010609060101010101" pitchFamily="49" charset="-122"/>
                    <a:ea typeface="楷体" panose="02010609060101010101" pitchFamily="49" charset="-122"/>
                  </a:rPr>
                  <a:t>二元谓词符号</a:t>
                </a:r>
                <a14:m>
                  <m:oMath xmlns:m="http://schemas.openxmlformats.org/officeDocument/2006/math">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，二元函数符号</a:t>
                </a:r>
                <a14:m>
                  <m:oMath xmlns:m="http://schemas.openxmlformats.org/officeDocument/2006/math">
                    <m:r>
                      <a:rPr lang="en-US" altLang="zh-CN" b="1" i="1">
                        <a:solidFill>
                          <a:srgbClr val="002060"/>
                        </a:solidFill>
                        <a:latin typeface="Cambria Math" panose="02040503050406030204" pitchFamily="18" charset="0"/>
                      </a:rPr>
                      <m:t>+</m:t>
                    </m:r>
                  </m:oMath>
                </a14:m>
                <a:r>
                  <a:rPr lang="zh-CN" altLang="en-US" b="1" i="0">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，下面是基于</a:t>
                </a:r>
                <a14:m>
                  <m:oMath xmlns:m="http://schemas.openxmlformats.org/officeDocument/2006/math">
                    <m:r>
                      <a:rPr lang="en-US" altLang="zh-CN" b="1" i="1">
                        <a:solidFill>
                          <a:srgbClr val="002060"/>
                        </a:solidFill>
                        <a:latin typeface="Cambria Math" panose="02040503050406030204" pitchFamily="18" charset="0"/>
                      </a:rPr>
                      <m:t>𝑽</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a:solidFill>
                          <a:srgbClr val="002060"/>
                        </a:solidFill>
                        <a:latin typeface="Cambria Math" panose="02040503050406030204" pitchFamily="18" charset="0"/>
                        <a:ea typeface="Cambria Math" panose="02040503050406030204" pitchFamily="18" charset="0"/>
                      </a:rPr>
                      <m:t>𝓛</m:t>
                    </m:r>
                  </m:oMath>
                </a14:m>
                <a:r>
                  <a:rPr lang="zh-CN" altLang="en-US" b="1">
                    <a:solidFill>
                      <a:srgbClr val="002060"/>
                    </a:solidFill>
                    <a:latin typeface="楷体" panose="02010609060101010101" pitchFamily="49" charset="-122"/>
                    <a:ea typeface="楷体" panose="02010609060101010101" pitchFamily="49" charset="-122"/>
                  </a:rPr>
                  <a:t>构造的一阶逻辑公式：</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d>
                      <m:dPr>
                        <m:ctrlPr>
                          <a:rPr lang="es-ES" altLang="zh-CN" b="1" i="1" smtClean="0">
                            <a:solidFill>
                              <a:schemeClr val="accent2">
                                <a:lumMod val="50000"/>
                              </a:schemeClr>
                            </a:solidFill>
                            <a:latin typeface="Cambria Math" panose="02040503050406030204" pitchFamily="18" charset="0"/>
                          </a:rPr>
                        </m:ctrlPr>
                      </m:dPr>
                      <m:e>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𝟎</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e>
                        </m:d>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r>
                              <a:rPr lang="es-ES" altLang="zh-CN" b="1" i="1" smtClean="0">
                                <a:solidFill>
                                  <a:schemeClr val="accent2">
                                    <a:lumMod val="50000"/>
                                  </a:schemeClr>
                                </a:solidFill>
                                <a:latin typeface="Cambria Math" panose="02040503050406030204" pitchFamily="18" charset="0"/>
                              </a:rPr>
                              <m:t> ∗ </m:t>
                            </m:r>
                            <m:r>
                              <a:rPr lang="es-ES" altLang="zh-CN" b="1" i="1">
                                <a:solidFill>
                                  <a:schemeClr val="accent2">
                                    <a:lumMod val="50000"/>
                                  </a:schemeClr>
                                </a:solidFill>
                                <a:latin typeface="Cambria Math" panose="02040503050406030204" pitchFamily="18" charset="0"/>
                              </a:rPr>
                              <m:t>𝒚</m:t>
                            </m:r>
                          </m:e>
                        </m:d>
                      </m:e>
                    </m:d>
                  </m:oMath>
                </a14:m>
                <a:endParaRPr lang="es-E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e>
                    </m:d>
                  </m:oMath>
                </a14:m>
                <a:endParaRPr lang="es-E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e>
                        </m:d>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r>
                              <a:rPr lang="es-ES" altLang="zh-CN" b="1" i="1" smtClean="0">
                                <a:solidFill>
                                  <a:schemeClr val="accent2">
                                    <a:lumMod val="50000"/>
                                  </a:schemeClr>
                                </a:solidFill>
                                <a:latin typeface="Cambria Math" panose="02040503050406030204" pitchFamily="18" charset="0"/>
                              </a:rPr>
                              <m:t> = </m:t>
                            </m:r>
                            <m:r>
                              <a:rPr lang="es-ES" altLang="zh-CN" b="1" i="1">
                                <a:solidFill>
                                  <a:schemeClr val="accent2">
                                    <a:lumMod val="50000"/>
                                  </a:schemeClr>
                                </a:solidFill>
                                <a:latin typeface="Cambria Math" panose="02040503050406030204" pitchFamily="18" charset="0"/>
                              </a:rPr>
                              <m:t>𝟏</m:t>
                            </m:r>
                          </m:e>
                        </m:d>
                      </m:e>
                    </m:d>
                  </m:oMath>
                </a14:m>
                <a:endParaRPr lang="es-E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a14:m>
                <a:endParaRPr lang="zh-CN" altLang="en-US"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51F6B523-3716-4316-BD61-23CF0B91A2D3}"/>
                  </a:ext>
                </a:extLst>
              </p:cNvPr>
              <p:cNvSpPr txBox="1">
                <a:spLocks noRot="1" noChangeAspect="1" noMove="1" noResize="1" noEditPoints="1" noAdjustHandles="1" noChangeArrowheads="1" noChangeShapeType="1" noTextEdit="1"/>
              </p:cNvSpPr>
              <p:nvPr/>
            </p:nvSpPr>
            <p:spPr>
              <a:xfrm>
                <a:off x="1244779" y="2974278"/>
                <a:ext cx="6337588" cy="2640979"/>
              </a:xfrm>
              <a:prstGeom prst="rect">
                <a:avLst/>
              </a:prstGeom>
              <a:blipFill>
                <a:blip r:embed="rId4"/>
                <a:stretch>
                  <a:fillRect l="-769" t="-231" b="-184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9B0DCA6-63DB-4F64-801A-C6ED1A228319}"/>
              </a:ext>
            </a:extLst>
          </p:cNvPr>
          <p:cNvSpPr txBox="1"/>
          <p:nvPr/>
        </p:nvSpPr>
        <p:spPr>
          <a:xfrm>
            <a:off x="8100577" y="3190795"/>
            <a:ext cx="3203689" cy="1200329"/>
          </a:xfrm>
          <a:prstGeom prst="rect">
            <a:avLst/>
          </a:prstGeom>
          <a:solidFill>
            <a:schemeClr val="accent4">
              <a:lumMod val="20000"/>
              <a:lumOff val="80000"/>
            </a:schemeClr>
          </a:solidFill>
        </p:spPr>
        <p:txBody>
          <a:bodyPr wrap="square" rtlCol="0">
            <a:spAutoFit/>
          </a:bodyPr>
          <a:lstStyle/>
          <a:p>
            <a:r>
              <a:rPr lang="zh-CN" altLang="en-US" b="1" dirty="0">
                <a:solidFill>
                  <a:schemeClr val="accent4">
                    <a:lumMod val="50000"/>
                  </a:schemeClr>
                </a:solidFill>
              </a:rPr>
              <a:t>为简便起见，有时用符号表示谓词符号和二元函数符号，这时将项与原子公式都写成中缀形式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D06F575-FB81-4D66-B1B0-2CDBEAC1291E}"/>
                  </a:ext>
                </a:extLst>
              </p:cNvPr>
              <p:cNvSpPr txBox="1"/>
              <p:nvPr/>
            </p:nvSpPr>
            <p:spPr>
              <a:xfrm>
                <a:off x="8413796" y="4428395"/>
                <a:ext cx="2762935" cy="783869"/>
              </a:xfrm>
              <a:prstGeom prst="rect">
                <a:avLst/>
              </a:prstGeom>
              <a:solidFill>
                <a:schemeClr val="accent2">
                  <a:lumMod val="20000"/>
                  <a:lumOff val="80000"/>
                  <a:alpha val="49000"/>
                </a:schemeClr>
              </a:solidFill>
            </p:spPr>
            <p:txBody>
              <a:bodyPr wrap="square" rtlCol="0">
                <a:spAutoFit/>
              </a:bodyPr>
              <a:lstStyle/>
              <a:p>
                <a:r>
                  <a:rPr lang="zh-CN" altLang="en-US" b="1">
                    <a:solidFill>
                      <a:schemeClr val="accent6">
                        <a:lumMod val="50000"/>
                      </a:schemeClr>
                    </a:solidFill>
                  </a:rPr>
                  <a:t>例如，公式</a:t>
                </a:r>
                <a14:m>
                  <m:oMath xmlns:m="http://schemas.openxmlformats.org/officeDocument/2006/math">
                    <m:d>
                      <m:dPr>
                        <m:ctrlPr>
                          <a:rPr lang="es-ES" altLang="zh-CN" b="1" i="1">
                            <a:solidFill>
                              <a:schemeClr val="accent6">
                                <a:lumMod val="50000"/>
                              </a:schemeClr>
                            </a:solidFill>
                            <a:latin typeface="Cambria Math" panose="02040503050406030204" pitchFamily="18" charset="0"/>
                          </a:rPr>
                        </m:ctrlPr>
                      </m:dPr>
                      <m:e>
                        <m:r>
                          <a:rPr lang="es-ES" altLang="zh-CN" b="1" i="1">
                            <a:solidFill>
                              <a:schemeClr val="accent6">
                                <a:lumMod val="50000"/>
                              </a:schemeClr>
                            </a:solidFill>
                            <a:latin typeface="Cambria Math" panose="02040503050406030204" pitchFamily="18" charset="0"/>
                          </a:rPr>
                          <m:t>𝒙</m:t>
                        </m:r>
                        <m:r>
                          <a:rPr lang="es-ES" altLang="zh-CN" b="1" i="1">
                            <a:solidFill>
                              <a:schemeClr val="accent6">
                                <a:lumMod val="50000"/>
                              </a:schemeClr>
                            </a:solidFill>
                            <a:latin typeface="Cambria Math" panose="02040503050406030204" pitchFamily="18" charset="0"/>
                          </a:rPr>
                          <m:t> = </m:t>
                        </m:r>
                        <m:r>
                          <a:rPr lang="es-ES" altLang="zh-CN" b="1" i="1">
                            <a:solidFill>
                              <a:schemeClr val="accent6">
                                <a:lumMod val="50000"/>
                              </a:schemeClr>
                            </a:solidFill>
                            <a:latin typeface="Cambria Math" panose="02040503050406030204" pitchFamily="18" charset="0"/>
                          </a:rPr>
                          <m:t>𝒚</m:t>
                        </m:r>
                        <m:r>
                          <a:rPr lang="es-ES" altLang="zh-CN" b="1" i="1">
                            <a:solidFill>
                              <a:schemeClr val="accent6">
                                <a:lumMod val="50000"/>
                              </a:schemeClr>
                            </a:solidFill>
                            <a:latin typeface="Cambria Math" panose="02040503050406030204" pitchFamily="18" charset="0"/>
                          </a:rPr>
                          <m:t> ∗ </m:t>
                        </m:r>
                        <m:r>
                          <a:rPr lang="es-ES" altLang="zh-CN" b="1" i="1">
                            <a:solidFill>
                              <a:schemeClr val="accent6">
                                <a:lumMod val="50000"/>
                              </a:schemeClr>
                            </a:solidFill>
                            <a:latin typeface="Cambria Math" panose="02040503050406030204" pitchFamily="18" charset="0"/>
                          </a:rPr>
                          <m:t>𝒚</m:t>
                        </m:r>
                      </m:e>
                    </m:d>
                  </m:oMath>
                </a14:m>
                <a:r>
                  <a:rPr lang="zh-CN" altLang="en-US" b="1">
                    <a:solidFill>
                      <a:schemeClr val="accent6">
                        <a:lumMod val="50000"/>
                      </a:schemeClr>
                    </a:solidFill>
                  </a:rPr>
                  <a:t>实际上是</a:t>
                </a:r>
                <a14:m>
                  <m:oMath xmlns:m="http://schemas.openxmlformats.org/officeDocument/2006/math">
                    <m:d>
                      <m:dPr>
                        <m:ctrlPr>
                          <a:rPr lang="en-US" altLang="zh-CN" b="1" i="1">
                            <a:solidFill>
                              <a:schemeClr val="accent6">
                                <a:lumMod val="50000"/>
                              </a:schemeClr>
                            </a:solidFill>
                            <a:latin typeface="Cambria Math" panose="02040503050406030204" pitchFamily="18" charset="0"/>
                          </a:rPr>
                        </m:ctrlPr>
                      </m:dPr>
                      <m:e>
                        <m:r>
                          <a:rPr lang="en-US" altLang="zh-CN" b="1">
                            <a:solidFill>
                              <a:schemeClr val="accent6">
                                <a:lumMod val="50000"/>
                              </a:schemeClr>
                            </a:solidFill>
                            <a:latin typeface="Cambria Math" panose="02040503050406030204" pitchFamily="18" charset="0"/>
                          </a:rPr>
                          <m:t>=</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r>
                              <a:rPr lang="en-US" altLang="zh-CN" b="1">
                                <a:solidFill>
                                  <a:schemeClr val="accent6">
                                    <a:lumMod val="50000"/>
                                  </a:schemeClr>
                                </a:solidFill>
                                <a:latin typeface="Cambria Math" panose="02040503050406030204" pitchFamily="18" charset="0"/>
                              </a:rPr>
                              <m:t>, ∗</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𝒚</m:t>
                                </m:r>
                                <m:r>
                                  <a:rPr lang="en-US" altLang="zh-CN" b="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𝒚</m:t>
                                </m:r>
                              </m:e>
                            </m:d>
                          </m:e>
                        </m:d>
                      </m:e>
                    </m:d>
                  </m:oMath>
                </a14:m>
                <a:endParaRPr lang="zh-CN" altLang="en-US"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6D06F575-FB81-4D66-B1B0-2CDBEAC1291E}"/>
                  </a:ext>
                </a:extLst>
              </p:cNvPr>
              <p:cNvSpPr txBox="1">
                <a:spLocks noRot="1" noChangeAspect="1" noMove="1" noResize="1" noEditPoints="1" noAdjustHandles="1" noChangeArrowheads="1" noChangeShapeType="1" noTextEdit="1"/>
              </p:cNvSpPr>
              <p:nvPr/>
            </p:nvSpPr>
            <p:spPr>
              <a:xfrm>
                <a:off x="8413796" y="4428395"/>
                <a:ext cx="2762935" cy="783869"/>
              </a:xfrm>
              <a:prstGeom prst="rect">
                <a:avLst/>
              </a:prstGeom>
              <a:blipFill>
                <a:blip r:embed="rId5"/>
                <a:stretch>
                  <a:fillRect l="-1766" t="-3876" b="-3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177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一阶逻辑公式的子公式判断练习</a:t>
            </a:r>
          </a:p>
        </p:txBody>
      </p:sp>
      <p:pic>
        <p:nvPicPr>
          <p:cNvPr id="6" name="图片 5">
            <a:extLst>
              <a:ext uri="{FF2B5EF4-FFF2-40B4-BE49-F238E27FC236}">
                <a16:creationId xmlns:a16="http://schemas.microsoft.com/office/drawing/2014/main" id="{CA3A18C4-17F5-4FC0-A6A4-249002CB973F}"/>
              </a:ext>
            </a:extLst>
          </p:cNvPr>
          <p:cNvPicPr>
            <a:picLocks noChangeAspect="1"/>
          </p:cNvPicPr>
          <p:nvPr/>
        </p:nvPicPr>
        <p:blipFill>
          <a:blip r:embed="rId2"/>
          <a:stretch>
            <a:fillRect/>
          </a:stretch>
        </p:blipFill>
        <p:spPr>
          <a:xfrm>
            <a:off x="433093" y="2295869"/>
            <a:ext cx="11345856" cy="2448894"/>
          </a:xfrm>
          <a:prstGeom prst="rect">
            <a:avLst/>
          </a:prstGeom>
        </p:spPr>
      </p:pic>
    </p:spTree>
    <p:extLst>
      <p:ext uri="{BB962C8B-B14F-4D97-AF65-F5344CB8AC3E}">
        <p14:creationId xmlns:p14="http://schemas.microsoft.com/office/powerpoint/2010/main" val="2813597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一阶逻辑公式的子公式判断练习</a:t>
            </a:r>
          </a:p>
        </p:txBody>
      </p:sp>
      <p:pic>
        <p:nvPicPr>
          <p:cNvPr id="6" name="图片 5">
            <a:extLst>
              <a:ext uri="{FF2B5EF4-FFF2-40B4-BE49-F238E27FC236}">
                <a16:creationId xmlns:a16="http://schemas.microsoft.com/office/drawing/2014/main" id="{CA3A18C4-17F5-4FC0-A6A4-249002CB973F}"/>
              </a:ext>
            </a:extLst>
          </p:cNvPr>
          <p:cNvPicPr>
            <a:picLocks noChangeAspect="1"/>
          </p:cNvPicPr>
          <p:nvPr/>
        </p:nvPicPr>
        <p:blipFill>
          <a:blip r:embed="rId2"/>
          <a:stretch>
            <a:fillRect/>
          </a:stretch>
        </p:blipFill>
        <p:spPr>
          <a:xfrm>
            <a:off x="433093" y="2295869"/>
            <a:ext cx="11345856" cy="2448894"/>
          </a:xfrm>
          <a:prstGeom prst="rect">
            <a:avLst/>
          </a:prstGeom>
        </p:spPr>
      </p:pic>
      <p:sp>
        <p:nvSpPr>
          <p:cNvPr id="11" name="文本框 10">
            <a:extLst>
              <a:ext uri="{FF2B5EF4-FFF2-40B4-BE49-F238E27FC236}">
                <a16:creationId xmlns:a16="http://schemas.microsoft.com/office/drawing/2014/main" id="{AB4CE543-1957-4931-93B9-CAC871ED57BD}"/>
              </a:ext>
            </a:extLst>
          </p:cNvPr>
          <p:cNvSpPr txBox="1"/>
          <p:nvPr/>
        </p:nvSpPr>
        <p:spPr>
          <a:xfrm>
            <a:off x="1786396" y="3597860"/>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AA636FA9-5666-4EA0-9135-D36ADCE47DA7}"/>
              </a:ext>
            </a:extLst>
          </p:cNvPr>
          <p:cNvSpPr txBox="1"/>
          <p:nvPr/>
        </p:nvSpPr>
        <p:spPr>
          <a:xfrm>
            <a:off x="8475935" y="3597859"/>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E3D7E58D-FC56-4D1F-A1EF-9044FB5ECCA6}"/>
              </a:ext>
            </a:extLst>
          </p:cNvPr>
          <p:cNvSpPr txBox="1"/>
          <p:nvPr/>
        </p:nvSpPr>
        <p:spPr>
          <a:xfrm>
            <a:off x="4423630" y="4124133"/>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611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1011" y="1883439"/>
            <a:ext cx="4733732" cy="2870016"/>
          </a:xfrm>
          <a:prstGeom prst="rect">
            <a:avLst/>
          </a:prstGeom>
          <a:noFill/>
        </p:spPr>
        <p:txBody>
          <a:bodyPr wrap="square" rtlCol="0">
            <a:spAutoFit/>
          </a:bodyPr>
          <a:lstStyle/>
          <a:p>
            <a:pPr>
              <a:lnSpc>
                <a:spcPct val="200000"/>
              </a:lnSpc>
            </a:pPr>
            <a:r>
              <a:rPr lang="zh-CN" altLang="en-US" sz="3200" b="1">
                <a:solidFill>
                  <a:schemeClr val="bg2"/>
                </a:solidFill>
                <a:latin typeface="仿宋" panose="02010609060101010101" pitchFamily="49" charset="-122"/>
                <a:ea typeface="仿宋" panose="02010609060101010101" pitchFamily="49" charset="-122"/>
              </a:rPr>
              <a:t>一阶逻辑的基本概念</a:t>
            </a:r>
            <a:endParaRPr lang="en-US" altLang="zh-CN" sz="3200" b="1">
              <a:solidFill>
                <a:schemeClr val="bg2"/>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solidFill>
                <a:latin typeface="仿宋" panose="02010609060101010101" pitchFamily="49" charset="-122"/>
                <a:ea typeface="仿宋" panose="02010609060101010101" pitchFamily="49" charset="-122"/>
              </a:rPr>
              <a:t>一阶逻辑公式的语法</a:t>
            </a:r>
            <a:endParaRPr lang="en-US" altLang="zh-CN" sz="3200" b="1">
              <a:solidFill>
                <a:schemeClr val="bg2"/>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自由变量和约束变量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36967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自由变量和约束变量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量词辖域、个体变量的约束出现与自由出现</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CD9F638-6DF2-45E9-B2D0-6065366C1F10}"/>
                  </a:ext>
                </a:extLst>
              </p:cNvPr>
              <p:cNvSpPr txBox="1"/>
              <p:nvPr/>
            </p:nvSpPr>
            <p:spPr>
              <a:xfrm>
                <a:off x="408574" y="1269030"/>
                <a:ext cx="7104690" cy="1785104"/>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量词辖域</a:t>
                </a:r>
                <a:endParaRPr lang="en-US" altLang="zh-CN" sz="2400" b="1">
                  <a:solidFill>
                    <a:srgbClr val="C00000"/>
                  </a:solidFill>
                </a:endParaRPr>
              </a:p>
              <a:p>
                <a:pPr>
                  <a:spcBef>
                    <a:spcPts val="600"/>
                  </a:spcBef>
                  <a:spcAft>
                    <a:spcPts val="600"/>
                  </a:spcAft>
                </a:pPr>
                <a:r>
                  <a:rPr lang="zh-CN" altLang="en-US" sz="2000" b="1">
                    <a:solidFill>
                      <a:schemeClr val="accent6">
                        <a:lumMod val="50000"/>
                      </a:schemeClr>
                    </a:solidFill>
                    <a:latin typeface="宋体" panose="02010600030101010101" pitchFamily="2" charset="-122"/>
                    <a:ea typeface="宋体" panose="02010600030101010101" pitchFamily="2" charset="-122"/>
                  </a:rPr>
                  <a:t>设公式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latin typeface="宋体" panose="02010600030101010101" pitchFamily="2" charset="-122"/>
                    <a:ea typeface="宋体" panose="02010600030101010101" pitchFamily="2" charset="-122"/>
                  </a:rPr>
                  <a:t>是公式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𝒙𝑩</m:t>
                    </m:r>
                  </m:oMath>
                </a14:m>
                <a:r>
                  <a:rPr lang="zh-CN" altLang="en-US" sz="2000" b="1">
                    <a:solidFill>
                      <a:schemeClr val="accent6">
                        <a:lumMod val="50000"/>
                      </a:schemeClr>
                    </a:solidFill>
                    <a:latin typeface="宋体" panose="02010600030101010101" pitchFamily="2" charset="-122"/>
                    <a:ea typeface="宋体" panose="02010600030101010101" pitchFamily="2" charset="-122"/>
                  </a:rPr>
                  <a:t>或</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𝒙𝑩</m:t>
                    </m:r>
                  </m:oMath>
                </a14:m>
                <a:endParaRPr lang="en-US" altLang="zh-CN" sz="2000"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的量词</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中的个体变量</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称为这个量词的</a:t>
                </a:r>
                <a:r>
                  <a:rPr lang="zh-CN" altLang="en-US" b="1">
                    <a:solidFill>
                      <a:srgbClr val="C00000"/>
                    </a:solidFill>
                    <a:latin typeface="黑体" panose="02010609060101010101" pitchFamily="49" charset="-122"/>
                    <a:ea typeface="黑体" panose="02010609060101010101" pitchFamily="49" charset="-122"/>
                  </a:rPr>
                  <a:t>指示变量</a:t>
                </a:r>
                <a:endParaRPr lang="en-US" altLang="zh-CN" b="1">
                  <a:solidFill>
                    <a:srgbClr val="C00000"/>
                  </a:solidFill>
                  <a:latin typeface="黑体" panose="02010609060101010101" pitchFamily="49" charset="-122"/>
                  <a:ea typeface="黑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称子公式</a:t>
                </a:r>
                <a14:m>
                  <m:oMath xmlns:m="http://schemas.openxmlformats.org/officeDocument/2006/math">
                    <m:r>
                      <a:rPr lang="en-US" altLang="zh-CN" b="1" i="1" smtClean="0">
                        <a:solidFill>
                          <a:srgbClr val="002060"/>
                        </a:solidFill>
                        <a:latin typeface="Cambria Math" panose="02040503050406030204" pitchFamily="18" charset="0"/>
                      </a:rPr>
                      <m:t>𝑩</m:t>
                    </m:r>
                  </m:oMath>
                </a14:m>
                <a:r>
                  <a:rPr lang="zh-CN" altLang="en-US" b="1">
                    <a:solidFill>
                      <a:srgbClr val="002060"/>
                    </a:solidFill>
                    <a:latin typeface="楷体" panose="02010609060101010101" pitchFamily="49" charset="-122"/>
                    <a:ea typeface="楷体" panose="02010609060101010101" pitchFamily="49" charset="-122"/>
                  </a:rPr>
                  <a:t>为这个量词（即</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）的</a:t>
                </a:r>
                <a:r>
                  <a:rPr lang="zh-CN" altLang="en-US" b="1">
                    <a:solidFill>
                      <a:srgbClr val="C00000"/>
                    </a:solidFill>
                    <a:latin typeface="黑体" panose="02010609060101010101" pitchFamily="49" charset="-122"/>
                    <a:ea typeface="黑体" panose="02010609060101010101" pitchFamily="49" charset="-122"/>
                  </a:rPr>
                  <a:t>辖域</a:t>
                </a:r>
                <a:r>
                  <a:rPr lang="en-US" altLang="zh-CN">
                    <a:solidFill>
                      <a:srgbClr val="002060"/>
                    </a:solidFill>
                    <a:latin typeface="Arial" panose="020B0604020202020204" pitchFamily="34" charset="0"/>
                    <a:ea typeface="楷体" panose="02010609060101010101" pitchFamily="49" charset="-122"/>
                    <a:cs typeface="Arial" panose="020B0604020202020204" pitchFamily="34" charset="0"/>
                  </a:rPr>
                  <a:t>(scope)</a:t>
                </a:r>
                <a:r>
                  <a:rPr lang="zh-CN" altLang="en-US" b="1">
                    <a:solidFill>
                      <a:srgbClr val="002060"/>
                    </a:solidFill>
                    <a:latin typeface="楷体" panose="02010609060101010101" pitchFamily="49" charset="-122"/>
                    <a:ea typeface="楷体" panose="02010609060101010101" pitchFamily="49" charset="-122"/>
                  </a:rPr>
                  <a:t>，或</a:t>
                </a:r>
                <a:r>
                  <a:rPr lang="zh-CN" altLang="en-US" b="1">
                    <a:solidFill>
                      <a:srgbClr val="C00000"/>
                    </a:solidFill>
                    <a:latin typeface="黑体" panose="02010609060101010101" pitchFamily="49" charset="-122"/>
                    <a:ea typeface="黑体" panose="02010609060101010101" pitchFamily="49" charset="-122"/>
                  </a:rPr>
                  <a:t>作用域</a:t>
                </a:r>
              </a:p>
            </p:txBody>
          </p:sp>
        </mc:Choice>
        <mc:Fallback xmlns="">
          <p:sp>
            <p:nvSpPr>
              <p:cNvPr id="2" name="文本框 1">
                <a:extLst>
                  <a:ext uri="{FF2B5EF4-FFF2-40B4-BE49-F238E27FC236}">
                    <a16:creationId xmlns:a16="http://schemas.microsoft.com/office/drawing/2014/main" id="{1CD9F638-6DF2-45E9-B2D0-6065366C1F10}"/>
                  </a:ext>
                </a:extLst>
              </p:cNvPr>
              <p:cNvSpPr txBox="1">
                <a:spLocks noRot="1" noChangeAspect="1" noMove="1" noResize="1" noEditPoints="1" noAdjustHandles="1" noChangeArrowheads="1" noChangeShapeType="1" noTextEdit="1"/>
              </p:cNvSpPr>
              <p:nvPr/>
            </p:nvSpPr>
            <p:spPr>
              <a:xfrm>
                <a:off x="408574" y="1269030"/>
                <a:ext cx="7104690" cy="1785104"/>
              </a:xfrm>
              <a:prstGeom prst="rect">
                <a:avLst/>
              </a:prstGeom>
              <a:blipFill>
                <a:blip r:embed="rId2"/>
                <a:stretch>
                  <a:fillRect l="-858" t="-2389" r="-86" b="-4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30390D2-255F-4538-B4BE-25AF566F0275}"/>
                  </a:ext>
                </a:extLst>
              </p:cNvPr>
              <p:cNvSpPr txBox="1"/>
              <p:nvPr/>
            </p:nvSpPr>
            <p:spPr>
              <a:xfrm>
                <a:off x="858454" y="3365056"/>
                <a:ext cx="6204929" cy="2847318"/>
              </a:xfrm>
              <a:prstGeom prst="rect">
                <a:avLst/>
              </a:prstGeom>
              <a:solidFill>
                <a:schemeClr val="accent2">
                  <a:lumMod val="20000"/>
                  <a:lumOff val="80000"/>
                  <a:alpha val="50000"/>
                </a:schemeClr>
              </a:solidFill>
            </p:spPr>
            <p:txBody>
              <a:bodyPr wrap="square" rtlCol="0">
                <a:spAutoFit/>
              </a:bodyPr>
              <a:lstStyle/>
              <a:p>
                <a:pPr algn="ctr">
                  <a:lnSpc>
                    <a:spcPts val="2600"/>
                  </a:lnSpc>
                  <a:spcBef>
                    <a:spcPts val="600"/>
                  </a:spcBef>
                  <a:spcAft>
                    <a:spcPts val="600"/>
                  </a:spcAft>
                </a:pPr>
                <a:r>
                  <a:rPr lang="zh-CN" altLang="en-US" sz="2400" b="1">
                    <a:solidFill>
                      <a:srgbClr val="C00000"/>
                    </a:solidFill>
                  </a:rPr>
                  <a:t>个体变量</a:t>
                </a:r>
                <a14:m>
                  <m:oMath xmlns:m="http://schemas.openxmlformats.org/officeDocument/2006/math">
                    <m:r>
                      <a:rPr lang="en-US" altLang="zh-CN" sz="2400" b="1" i="1" smtClean="0">
                        <a:solidFill>
                          <a:srgbClr val="C00000"/>
                        </a:solidFill>
                        <a:latin typeface="Cambria Math" panose="02040503050406030204" pitchFamily="18" charset="0"/>
                      </a:rPr>
                      <m:t>𝒙</m:t>
                    </m:r>
                  </m:oMath>
                </a14:m>
                <a:r>
                  <a:rPr lang="zh-CN" altLang="en-US" sz="2400" b="1">
                    <a:solidFill>
                      <a:srgbClr val="C00000"/>
                    </a:solidFill>
                  </a:rPr>
                  <a:t>在</a:t>
                </a:r>
                <a14:m>
                  <m:oMath xmlns:m="http://schemas.openxmlformats.org/officeDocument/2006/math">
                    <m:r>
                      <a:rPr lang="en-US" altLang="zh-CN" sz="2400" b="1" i="1" smtClean="0">
                        <a:solidFill>
                          <a:srgbClr val="C00000"/>
                        </a:solidFill>
                        <a:latin typeface="Cambria Math" panose="02040503050406030204" pitchFamily="18" charset="0"/>
                      </a:rPr>
                      <m:t>𝑨</m:t>
                    </m:r>
                  </m:oMath>
                </a14:m>
                <a:r>
                  <a:rPr lang="zh-CN" altLang="en-US" sz="2400" b="1">
                    <a:solidFill>
                      <a:srgbClr val="C00000"/>
                    </a:solidFill>
                  </a:rPr>
                  <a:t>的约束出现与自由出现</a:t>
                </a:r>
                <a:endParaRPr lang="en-US" altLang="zh-CN" sz="2400" b="1">
                  <a:solidFill>
                    <a:srgbClr val="C00000"/>
                  </a:solidFill>
                </a:endParaRPr>
              </a:p>
              <a:p>
                <a:pPr marL="285750" indent="-285750">
                  <a:lnSpc>
                    <a:spcPts val="28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在公式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的一处出现是在</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的一个以</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为指示变量的量词子公式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𝒙</m:t>
                    </m:r>
                    <m:r>
                      <a:rPr lang="en-US" altLang="zh-CN" b="1" i="1" smtClean="0">
                        <a:solidFill>
                          <a:srgbClr val="002060"/>
                        </a:solidFill>
                        <a:latin typeface="Cambria Math" panose="02040503050406030204" pitchFamily="18" charset="0"/>
                        <a:ea typeface="楷体" panose="02010609060101010101" pitchFamily="49" charset="-122"/>
                      </a:rPr>
                      <m:t>𝑩</m:t>
                    </m:r>
                  </m:oMath>
                </a14:m>
                <a:r>
                  <a:rPr lang="zh-CN" altLang="en-US"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𝒙</m:t>
                    </m:r>
                    <m:r>
                      <a:rPr lang="en-US" altLang="zh-CN" b="1" i="1" smtClean="0">
                        <a:solidFill>
                          <a:srgbClr val="002060"/>
                        </a:solidFill>
                        <a:latin typeface="Cambria Math" panose="02040503050406030204" pitchFamily="18" charset="0"/>
                        <a:ea typeface="楷体" panose="02010609060101010101" pitchFamily="49" charset="-122"/>
                      </a:rPr>
                      <m:t>𝑩</m:t>
                    </m:r>
                  </m:oMath>
                </a14:m>
                <a:r>
                  <a:rPr lang="zh-CN" altLang="en-US" b="1">
                    <a:solidFill>
                      <a:srgbClr val="002060"/>
                    </a:solidFill>
                    <a:latin typeface="楷体" panose="02010609060101010101" pitchFamily="49" charset="-122"/>
                    <a:ea typeface="楷体" panose="02010609060101010101" pitchFamily="49" charset="-122"/>
                  </a:rPr>
                  <a:t>的辖域</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𝑩</m:t>
                    </m:r>
                  </m:oMath>
                </a14:m>
                <a:r>
                  <a:rPr lang="zh-CN" altLang="en-US" b="1">
                    <a:solidFill>
                      <a:srgbClr val="002060"/>
                    </a:solidFill>
                    <a:latin typeface="楷体" panose="02010609060101010101" pitchFamily="49" charset="-122"/>
                    <a:ea typeface="楷体" panose="02010609060101010101" pitchFamily="49" charset="-122"/>
                  </a:rPr>
                  <a:t>中，则</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在公式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的这处出现是</a:t>
                </a:r>
                <a:r>
                  <a:rPr lang="zh-CN" altLang="en-US" b="1">
                    <a:solidFill>
                      <a:srgbClr val="C00000"/>
                    </a:solidFill>
                    <a:latin typeface="黑体" panose="02010609060101010101" pitchFamily="49" charset="-122"/>
                    <a:ea typeface="黑体" panose="02010609060101010101" pitchFamily="49" charset="-122"/>
                  </a:rPr>
                  <a:t>约束出现</a:t>
                </a:r>
              </a:p>
              <a:p>
                <a:pPr marL="285750" indent="-285750">
                  <a:lnSpc>
                    <a:spcPts val="28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在公式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的一处出现不在</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的任意以</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为指示变量的量词子公式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𝒙𝑩</m:t>
                    </m:r>
                  </m:oMath>
                </a14:m>
                <a:r>
                  <a:rPr lang="zh-CN" altLang="en-US"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𝒙𝑩</m:t>
                    </m:r>
                  </m:oMath>
                </a14:m>
                <a:r>
                  <a:rPr lang="zh-CN" altLang="en-US" b="1">
                    <a:solidFill>
                      <a:srgbClr val="002060"/>
                    </a:solidFill>
                    <a:latin typeface="楷体" panose="02010609060101010101" pitchFamily="49" charset="-122"/>
                    <a:ea typeface="楷体" panose="02010609060101010101" pitchFamily="49" charset="-122"/>
                  </a:rPr>
                  <a:t>的辖域</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𝑩</m:t>
                    </m:r>
                  </m:oMath>
                </a14:m>
                <a:r>
                  <a:rPr lang="zh-CN" altLang="en-US" b="1">
                    <a:solidFill>
                      <a:srgbClr val="002060"/>
                    </a:solidFill>
                    <a:latin typeface="楷体" panose="02010609060101010101" pitchFamily="49" charset="-122"/>
                    <a:ea typeface="楷体" panose="02010609060101010101" pitchFamily="49" charset="-122"/>
                  </a:rPr>
                  <a:t>中，则</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在公式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的这处出现是</a:t>
                </a:r>
                <a:r>
                  <a:rPr lang="zh-CN" altLang="en-US" b="1">
                    <a:solidFill>
                      <a:srgbClr val="C00000"/>
                    </a:solidFill>
                    <a:latin typeface="黑体" panose="02010609060101010101" pitchFamily="49" charset="-122"/>
                    <a:ea typeface="黑体" panose="02010609060101010101" pitchFamily="49" charset="-122"/>
                  </a:rPr>
                  <a:t>自由出现</a:t>
                </a:r>
              </a:p>
            </p:txBody>
          </p:sp>
        </mc:Choice>
        <mc:Fallback xmlns="">
          <p:sp>
            <p:nvSpPr>
              <p:cNvPr id="3" name="文本框 2">
                <a:extLst>
                  <a:ext uri="{FF2B5EF4-FFF2-40B4-BE49-F238E27FC236}">
                    <a16:creationId xmlns:a16="http://schemas.microsoft.com/office/drawing/2014/main" id="{A30390D2-255F-4538-B4BE-25AF566F0275}"/>
                  </a:ext>
                </a:extLst>
              </p:cNvPr>
              <p:cNvSpPr txBox="1">
                <a:spLocks noRot="1" noChangeAspect="1" noMove="1" noResize="1" noEditPoints="1" noAdjustHandles="1" noChangeArrowheads="1" noChangeShapeType="1" noTextEdit="1"/>
              </p:cNvSpPr>
              <p:nvPr/>
            </p:nvSpPr>
            <p:spPr>
              <a:xfrm>
                <a:off x="858454" y="3365056"/>
                <a:ext cx="6204929" cy="2847318"/>
              </a:xfrm>
              <a:prstGeom prst="rect">
                <a:avLst/>
              </a:prstGeom>
              <a:blipFill>
                <a:blip r:embed="rId3"/>
                <a:stretch>
                  <a:fillRect l="-688" t="-2784" r="-98" b="-21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6EAF49E-9CE6-4638-9969-BAA81EE20EFC}"/>
                  </a:ext>
                </a:extLst>
              </p:cNvPr>
              <p:cNvSpPr txBox="1"/>
              <p:nvPr/>
            </p:nvSpPr>
            <p:spPr>
              <a:xfrm>
                <a:off x="7799122" y="1163013"/>
                <a:ext cx="3874689" cy="2084289"/>
              </a:xfrm>
              <a:prstGeom prst="rect">
                <a:avLst/>
              </a:prstGeom>
              <a:solidFill>
                <a:schemeClr val="accent6">
                  <a:lumMod val="20000"/>
                  <a:lumOff val="80000"/>
                  <a:alpha val="10000"/>
                </a:schemeClr>
              </a:solidFill>
              <a:ln w="12700">
                <a:solidFill>
                  <a:schemeClr val="accent6">
                    <a:lumMod val="50000"/>
                  </a:schemeClr>
                </a:solidFill>
                <a:prstDash val="sysDash"/>
              </a:ln>
            </p:spPr>
            <p:txBody>
              <a:bodyPr wrap="square" rtlCol="0">
                <a:spAutoFit/>
              </a:bodyPr>
              <a:lstStyle/>
              <a:p>
                <a:pPr algn="ctr">
                  <a:spcBef>
                    <a:spcPts val="600"/>
                  </a:spcBef>
                  <a:spcAft>
                    <a:spcPts val="300"/>
                  </a:spcAft>
                </a:pPr>
                <a:r>
                  <a:rPr lang="zh-CN" altLang="en-US"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𝒛𝑯</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𝒛</m:t>
                            </m:r>
                          </m:e>
                        </m:d>
                      </m:e>
                    </m:d>
                  </m:oMath>
                </a14:m>
                <a:r>
                  <a:rPr lang="zh-CN" altLang="en-US" b="1">
                    <a:solidFill>
                      <a:srgbClr val="002060"/>
                    </a:solidFill>
                    <a:latin typeface="楷体" panose="02010609060101010101" pitchFamily="49" charset="-122"/>
                    <a:ea typeface="楷体" panose="02010609060101010101" pitchFamily="49" charset="-122"/>
                  </a:rPr>
                  <a:t>中</a:t>
                </a:r>
                <a:endParaRPr lang="en-US" altLang="zh-CN" sz="1600">
                  <a:solidFill>
                    <a:srgbClr val="002060"/>
                  </a:solidFill>
                </a:endParaRPr>
              </a:p>
              <a:p>
                <a:pPr marL="285750" indent="-285750">
                  <a:spcBef>
                    <a:spcPts val="600"/>
                  </a:spcBef>
                  <a:spcAft>
                    <a:spcPts val="300"/>
                  </a:spcAft>
                  <a:buFont typeface="Arial" panose="020B0604020202020204" pitchFamily="34" charset="0"/>
                  <a:buChar char="•"/>
                </a:pPr>
                <a:r>
                  <a:rPr lang="zh-CN" altLang="en-US" sz="1600" b="1">
                    <a:solidFill>
                      <a:schemeClr val="accent2">
                        <a:lumMod val="50000"/>
                      </a:schemeClr>
                    </a:solidFill>
                    <a:latin typeface="宋体" panose="02010600030101010101" pitchFamily="2" charset="-122"/>
                    <a:ea typeface="宋体" panose="02010600030101010101" pitchFamily="2" charset="-122"/>
                  </a:rPr>
                  <a:t>量词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的辖域是</a:t>
                </a:r>
                <a:r>
                  <a:rPr lang="zh-CN" altLang="en-US" sz="1600" b="1" i="0">
                    <a:solidFill>
                      <a:schemeClr val="accent6">
                        <a:lumMod val="50000"/>
                      </a:schemeClr>
                    </a:solidFill>
                    <a:latin typeface="宋体" panose="02010600030101010101" pitchFamily="2" charset="-122"/>
                    <a:ea typeface="宋体" panose="02010600030101010101" pitchFamily="2" charset="-122"/>
                  </a:rPr>
                  <a:t>公式</a:t>
                </a:r>
                <a:endParaRPr lang="en-US" altLang="zh-CN" sz="1600" b="1" i="0">
                  <a:solidFill>
                    <a:schemeClr val="accent6">
                      <a:lumMod val="50000"/>
                    </a:schemeClr>
                  </a:solidFill>
                  <a:latin typeface="宋体" panose="02010600030101010101" pitchFamily="2" charset="-122"/>
                  <a:ea typeface="宋体" panose="02010600030101010101" pitchFamily="2" charset="-122"/>
                </a:endParaRPr>
              </a:p>
              <a:p>
                <a:pPr>
                  <a:spcBef>
                    <a:spcPts val="600"/>
                  </a:spcBef>
                  <a:spcAft>
                    <a:spcPts val="300"/>
                  </a:spcAft>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𝒛𝑯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𝒛</m:t>
                              </m:r>
                            </m:e>
                          </m:d>
                        </m:e>
                      </m:d>
                    </m:oMath>
                  </m:oMathPara>
                </a14:m>
                <a:endParaRPr lang="en-US" altLang="zh-CN" sz="1600" b="1">
                  <a:solidFill>
                    <a:srgbClr val="002060"/>
                  </a:solidFill>
                  <a:latin typeface="宋体" panose="02010600030101010101" pitchFamily="2" charset="-122"/>
                  <a:ea typeface="宋体" panose="02010600030101010101" pitchFamily="2" charset="-122"/>
                </a:endParaRPr>
              </a:p>
              <a:p>
                <a:pPr marL="285750" indent="-285750">
                  <a:spcBef>
                    <a:spcPts val="600"/>
                  </a:spcBef>
                  <a:spcAft>
                    <a:spcPts val="300"/>
                  </a:spcAft>
                  <a:buFont typeface="Arial" panose="020B0604020202020204" pitchFamily="34" charset="0"/>
                  <a:buChar char="•"/>
                </a:pPr>
                <a:r>
                  <a:rPr lang="zh-CN" altLang="en-US" sz="1600" b="1">
                    <a:solidFill>
                      <a:schemeClr val="accent2">
                        <a:lumMod val="50000"/>
                      </a:schemeClr>
                    </a:solidFill>
                    <a:latin typeface="宋体" panose="02010600030101010101" pitchFamily="2" charset="-122"/>
                    <a:ea typeface="宋体" panose="02010600030101010101" pitchFamily="2" charset="-122"/>
                  </a:rPr>
                  <a:t>量词</a:t>
                </a:r>
                <a14:m>
                  <m:oMath xmlns:m="http://schemas.openxmlformats.org/officeDocument/2006/math">
                    <m:r>
                      <a:rPr lang="en-US" altLang="zh-CN" sz="1600" b="1">
                        <a:solidFill>
                          <a:schemeClr val="accent2">
                            <a:lumMod val="50000"/>
                          </a:schemeClr>
                        </a:solidFill>
                        <a:latin typeface="Cambria Math" panose="02040503050406030204" pitchFamily="18" charset="0"/>
                        <a:ea typeface="宋体" panose="02010600030101010101" pitchFamily="2" charset="-122"/>
                      </a:rPr>
                      <m:t>∃</m:t>
                    </m:r>
                    <m:r>
                      <a:rPr lang="en-US" altLang="zh-CN" sz="1600" b="1">
                        <a:solidFill>
                          <a:schemeClr val="accent2">
                            <a:lumMod val="50000"/>
                          </a:schemeClr>
                        </a:solidFill>
                        <a:latin typeface="Cambria Math" panose="02040503050406030204" pitchFamily="18" charset="0"/>
                        <a:ea typeface="宋体" panose="02010600030101010101" pitchFamily="2" charset="-122"/>
                      </a:rPr>
                      <m:t>𝒚</m:t>
                    </m:r>
                  </m:oMath>
                </a14:m>
                <a:r>
                  <a:rPr lang="zh-CN" altLang="en-US" sz="1600" b="1">
                    <a:solidFill>
                      <a:schemeClr val="accent6">
                        <a:lumMod val="50000"/>
                      </a:schemeClr>
                    </a:solidFill>
                    <a:latin typeface="宋体" panose="02010600030101010101" pitchFamily="2" charset="-122"/>
                    <a:ea typeface="宋体" panose="02010600030101010101" pitchFamily="2" charset="-122"/>
                  </a:rPr>
                  <a:t>的辖域是公式</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a:spcBef>
                    <a:spcPts val="600"/>
                  </a:spcBef>
                  <a:spcAft>
                    <a:spcPts val="300"/>
                  </a:spcAft>
                </a:pPr>
                <a14:m>
                  <m:oMathPara xmlns:m="http://schemas.openxmlformats.org/officeDocument/2006/math">
                    <m:oMathParaPr>
                      <m:jc m:val="centerGroup"/>
                    </m:oMathParaPr>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𝒛𝑯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𝒛</m:t>
                              </m:r>
                            </m:e>
                          </m:d>
                        </m:e>
                      </m:d>
                    </m:oMath>
                  </m:oMathPara>
                </a14:m>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spcAft>
                    <a:spcPts val="300"/>
                  </a:spcAft>
                  <a:buFont typeface="Arial" panose="020B0604020202020204" pitchFamily="34" charset="0"/>
                  <a:buChar char="•"/>
                </a:pPr>
                <a:r>
                  <a:rPr lang="zh-CN" altLang="en-US" sz="1600" b="1">
                    <a:solidFill>
                      <a:schemeClr val="accent2">
                        <a:lumMod val="50000"/>
                      </a:schemeClr>
                    </a:solidFill>
                    <a:latin typeface="宋体" panose="02010600030101010101" pitchFamily="2" charset="-122"/>
                    <a:ea typeface="宋体" panose="02010600030101010101" pitchFamily="2" charset="-122"/>
                  </a:rPr>
                  <a:t>量词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2">
                            <a:lumMod val="50000"/>
                          </a:schemeClr>
                        </a:solidFill>
                        <a:latin typeface="Cambria Math" panose="02040503050406030204" pitchFamily="18" charset="0"/>
                        <a:ea typeface="宋体" panose="02010600030101010101" pitchFamily="2" charset="-122"/>
                      </a:rPr>
                      <m:t>𝒛</m:t>
                    </m:r>
                  </m:oMath>
                </a14:m>
                <a:r>
                  <a:rPr lang="zh-CN" altLang="en-US" sz="1600" b="1">
                    <a:solidFill>
                      <a:schemeClr val="accent6">
                        <a:lumMod val="50000"/>
                      </a:schemeClr>
                    </a:solidFill>
                    <a:latin typeface="宋体" panose="02010600030101010101" pitchFamily="2" charset="-122"/>
                    <a:ea typeface="宋体" panose="02010600030101010101" pitchFamily="2" charset="-122"/>
                  </a:rPr>
                  <a:t>的辖域是公式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宋体" panose="02010600030101010101" pitchFamily="2" charset="-122"/>
                      </a:rPr>
                      <m:t>𝑯</m:t>
                    </m:r>
                    <m:d>
                      <m:dPr>
                        <m:ctrlPr>
                          <a:rPr lang="en-US" altLang="zh-CN" sz="1600" b="1" i="1" smtClean="0">
                            <a:solidFill>
                              <a:schemeClr val="accent2">
                                <a:lumMod val="50000"/>
                              </a:schemeClr>
                            </a:solidFill>
                            <a:latin typeface="Cambria Math" panose="02040503050406030204" pitchFamily="18" charset="0"/>
                            <a:ea typeface="宋体" panose="02010600030101010101" pitchFamily="2" charset="-122"/>
                          </a:rPr>
                        </m:ctrlPr>
                      </m:dPr>
                      <m:e>
                        <m:r>
                          <a:rPr lang="en-US" altLang="zh-CN" sz="1600" b="1" i="1" smtClean="0">
                            <a:solidFill>
                              <a:schemeClr val="accent2">
                                <a:lumMod val="50000"/>
                              </a:schemeClr>
                            </a:solidFill>
                            <a:latin typeface="Cambria Math" panose="02040503050406030204" pitchFamily="18" charset="0"/>
                            <a:ea typeface="宋体" panose="02010600030101010101" pitchFamily="2" charset="-122"/>
                          </a:rPr>
                          <m:t>𝒚</m:t>
                        </m:r>
                        <m:r>
                          <a:rPr lang="en-US" altLang="zh-CN" sz="1600" b="1" i="1" smtClean="0">
                            <a:solidFill>
                              <a:schemeClr val="accent2">
                                <a:lumMod val="50000"/>
                              </a:schemeClr>
                            </a:solidFill>
                            <a:latin typeface="Cambria Math" panose="02040503050406030204" pitchFamily="18" charset="0"/>
                            <a:ea typeface="宋体" panose="02010600030101010101" pitchFamily="2" charset="-122"/>
                          </a:rPr>
                          <m:t>, </m:t>
                        </m:r>
                        <m:r>
                          <a:rPr lang="en-US" altLang="zh-CN" sz="1600" b="1" i="1" smtClean="0">
                            <a:solidFill>
                              <a:schemeClr val="accent2">
                                <a:lumMod val="50000"/>
                              </a:schemeClr>
                            </a:solidFill>
                            <a:latin typeface="Cambria Math" panose="02040503050406030204" pitchFamily="18" charset="0"/>
                            <a:ea typeface="宋体" panose="02010600030101010101" pitchFamily="2" charset="-122"/>
                          </a:rPr>
                          <m:t>𝒛</m:t>
                        </m:r>
                      </m:e>
                    </m:d>
                  </m:oMath>
                </a14:m>
                <a:endParaRPr lang="zh-CN" altLang="en-US" sz="1600" b="1">
                  <a:solidFill>
                    <a:schemeClr val="accent6">
                      <a:lumMod val="50000"/>
                    </a:schemeClr>
                  </a:solidFill>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76EAF49E-9CE6-4638-9969-BAA81EE20EFC}"/>
                  </a:ext>
                </a:extLst>
              </p:cNvPr>
              <p:cNvSpPr txBox="1">
                <a:spLocks noRot="1" noChangeAspect="1" noMove="1" noResize="1" noEditPoints="1" noAdjustHandles="1" noChangeArrowheads="1" noChangeShapeType="1" noTextEdit="1"/>
              </p:cNvSpPr>
              <p:nvPr/>
            </p:nvSpPr>
            <p:spPr>
              <a:xfrm>
                <a:off x="7799122" y="1163013"/>
                <a:ext cx="3874689" cy="2084289"/>
              </a:xfrm>
              <a:prstGeom prst="rect">
                <a:avLst/>
              </a:prstGeom>
              <a:blipFill>
                <a:blip r:embed="rId4"/>
                <a:stretch>
                  <a:fillRect l="-470" t="-1453" b="-2326"/>
                </a:stretch>
              </a:blipFill>
              <a:ln w="12700">
                <a:solidFill>
                  <a:schemeClr val="accent6">
                    <a:lumMod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DCE987F-39FC-4585-A972-0485B9F66BFF}"/>
                  </a:ext>
                </a:extLst>
              </p:cNvPr>
              <p:cNvSpPr txBox="1"/>
              <p:nvPr/>
            </p:nvSpPr>
            <p:spPr>
              <a:xfrm>
                <a:off x="7513264" y="3477267"/>
                <a:ext cx="4160547" cy="2622898"/>
              </a:xfrm>
              <a:prstGeom prst="rect">
                <a:avLst/>
              </a:prstGeom>
              <a:solidFill>
                <a:schemeClr val="accent6">
                  <a:lumMod val="20000"/>
                  <a:lumOff val="80000"/>
                  <a:alpha val="10000"/>
                </a:schemeClr>
              </a:solidFill>
              <a:ln w="12700">
                <a:solidFill>
                  <a:schemeClr val="accent6">
                    <a:lumMod val="50000"/>
                  </a:schemeClr>
                </a:solidFill>
                <a:prstDash val="sysDash"/>
              </a:ln>
            </p:spPr>
            <p:txBody>
              <a:bodyPr wrap="square" rtlCol="0">
                <a:spAutoFit/>
              </a:bodyPr>
              <a:lstStyle/>
              <a:p>
                <a:pPr algn="ctr">
                  <a:lnSpc>
                    <a:spcPts val="2600"/>
                  </a:lnSpc>
                  <a:spcBef>
                    <a:spcPts val="600"/>
                  </a:spcBef>
                  <a:spcAft>
                    <a:spcPts val="300"/>
                  </a:spcAft>
                </a:pPr>
                <a:r>
                  <a:rPr lang="zh-CN" altLang="en-US"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𝒛𝑯</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𝒛</m:t>
                            </m:r>
                          </m:e>
                        </m:d>
                      </m:e>
                    </m:d>
                  </m:oMath>
                </a14:m>
                <a:r>
                  <a:rPr lang="zh-CN" altLang="en-US" b="1">
                    <a:solidFill>
                      <a:srgbClr val="002060"/>
                    </a:solidFill>
                    <a:latin typeface="楷体" panose="02010609060101010101" pitchFamily="49" charset="-122"/>
                    <a:ea typeface="楷体" panose="02010609060101010101" pitchFamily="49" charset="-122"/>
                  </a:rPr>
                  <a:t>中</a:t>
                </a:r>
                <a:endParaRPr lang="en-US" altLang="zh-CN" sz="1600">
                  <a:solidFill>
                    <a:srgbClr val="002060"/>
                  </a:solidFill>
                </a:endParaRPr>
              </a:p>
              <a:p>
                <a:pPr marL="285750" indent="-285750">
                  <a:lnSpc>
                    <a:spcPts val="2600"/>
                  </a:lnSpc>
                  <a:spcBef>
                    <a:spcPts val="300"/>
                  </a:spcBef>
                  <a:spcAft>
                    <a:spcPts val="300"/>
                  </a:spcAft>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公式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𝑭</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𝒙</m:t>
                    </m:r>
                    <m:r>
                      <a:rPr lang="en-US" altLang="zh-CN" sz="1600" b="1" i="1" smtClean="0">
                        <a:solidFill>
                          <a:schemeClr val="accent6">
                            <a:lumMod val="50000"/>
                          </a:schemeClr>
                        </a:solidFill>
                        <a:latin typeface="Cambria Math" panose="02040503050406030204" pitchFamily="18" charset="0"/>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中的</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a:t>
                </a:r>
                <a:r>
                  <a:rPr lang="zh-CN" altLang="en-US" sz="1600" b="1">
                    <a:solidFill>
                      <a:srgbClr val="C00000"/>
                    </a:solidFill>
                    <a:latin typeface="黑体" panose="02010609060101010101" pitchFamily="49" charset="-122"/>
                    <a:ea typeface="黑体" panose="02010609060101010101" pitchFamily="49" charset="-122"/>
                  </a:rPr>
                  <a:t>约束出现</a:t>
                </a:r>
                <a:r>
                  <a:rPr lang="zh-CN" altLang="en-US" sz="1600" b="1">
                    <a:solidFill>
                      <a:schemeClr val="accent6">
                        <a:lumMod val="50000"/>
                      </a:schemeClr>
                    </a:solidFill>
                    <a:latin typeface="宋体" panose="02010600030101010101" pitchFamily="2" charset="-122"/>
                    <a:ea typeface="宋体" panose="02010600030101010101" pitchFamily="2" charset="-122"/>
                  </a:rPr>
                  <a:t>，它在量词</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的辖域中</a:t>
                </a:r>
                <a:endParaRPr lang="en-US" altLang="zh-CN" sz="1600" b="1" i="0">
                  <a:solidFill>
                    <a:schemeClr val="accent6">
                      <a:lumMod val="50000"/>
                    </a:schemeClr>
                  </a:solidFill>
                  <a:latin typeface="宋体" panose="02010600030101010101" pitchFamily="2" charset="-122"/>
                  <a:ea typeface="宋体" panose="02010600030101010101" pitchFamily="2" charset="-122"/>
                </a:endParaRPr>
              </a:p>
              <a:p>
                <a:pPr marL="285750" indent="-285750">
                  <a:lnSpc>
                    <a:spcPts val="2600"/>
                  </a:lnSpc>
                  <a:spcBef>
                    <a:spcPts val="300"/>
                  </a:spcBef>
                  <a:spcAft>
                    <a:spcPts val="300"/>
                  </a:spcAft>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公式</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𝑯</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𝒚</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 </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𝒛</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中的</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𝒚</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a:t>
                </a:r>
                <a:r>
                  <a:rPr lang="zh-CN" altLang="en-US" sz="1600" b="1">
                    <a:solidFill>
                      <a:srgbClr val="C00000"/>
                    </a:solidFill>
                    <a:latin typeface="黑体" panose="02010609060101010101" pitchFamily="49" charset="-122"/>
                    <a:ea typeface="黑体" panose="02010609060101010101" pitchFamily="49" charset="-122"/>
                  </a:rPr>
                  <a:t>自由出现</a:t>
                </a:r>
                <a:r>
                  <a:rPr lang="zh-CN" altLang="en-US" sz="1600" b="1">
                    <a:solidFill>
                      <a:schemeClr val="accent6">
                        <a:lumMod val="50000"/>
                      </a:schemeClr>
                    </a:solidFill>
                    <a:latin typeface="宋体" panose="02010600030101010101" pitchFamily="2" charset="-122"/>
                    <a:ea typeface="宋体" panose="02010600030101010101" pitchFamily="2" charset="-122"/>
                  </a:rPr>
                  <a:t>，它没在任何以</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𝒚</m:t>
                    </m:r>
                  </m:oMath>
                </a14:m>
                <a:r>
                  <a:rPr lang="zh-CN" altLang="en-US" sz="1600" b="1">
                    <a:solidFill>
                      <a:schemeClr val="accent6">
                        <a:lumMod val="50000"/>
                      </a:schemeClr>
                    </a:solidFill>
                    <a:latin typeface="宋体" panose="02010600030101010101" pitchFamily="2" charset="-122"/>
                    <a:ea typeface="宋体" panose="02010600030101010101" pitchFamily="2" charset="-122"/>
                  </a:rPr>
                  <a:t>为指示变量的量词辖域中</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marL="285750" indent="-285750">
                  <a:lnSpc>
                    <a:spcPts val="2600"/>
                  </a:lnSpc>
                  <a:spcBef>
                    <a:spcPts val="300"/>
                  </a:spcBef>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公式</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𝑯</m:t>
                    </m:r>
                    <m:d>
                      <m:dPr>
                        <m:ctrlPr>
                          <a:rPr lang="en-US" altLang="zh-CN" sz="1600" b="1" i="1" smtClean="0">
                            <a:solidFill>
                              <a:schemeClr val="accent6">
                                <a:lumMod val="50000"/>
                              </a:schemeClr>
                            </a:solidFill>
                            <a:latin typeface="Cambria Math" panose="02040503050406030204" pitchFamily="18" charset="0"/>
                            <a:ea typeface="宋体" panose="02010600030101010101" pitchFamily="2" charset="-122"/>
                          </a:rPr>
                        </m:ctrlPr>
                      </m:dPr>
                      <m:e>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𝒚</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 </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𝒛</m:t>
                        </m:r>
                      </m:e>
                    </m:d>
                  </m:oMath>
                </a14:m>
                <a:r>
                  <a:rPr lang="zh-CN" altLang="en-US" sz="1600" b="1">
                    <a:solidFill>
                      <a:schemeClr val="accent6">
                        <a:lumMod val="50000"/>
                      </a:schemeClr>
                    </a:solidFill>
                    <a:latin typeface="宋体" panose="02010600030101010101" pitchFamily="2" charset="-122"/>
                    <a:ea typeface="宋体" panose="02010600030101010101" pitchFamily="2" charset="-122"/>
                  </a:rPr>
                  <a:t>中的</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𝒛</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a:t>
                </a:r>
                <a:r>
                  <a:rPr lang="zh-CN" altLang="en-US" sz="1600" b="1">
                    <a:solidFill>
                      <a:srgbClr val="C00000"/>
                    </a:solidFill>
                    <a:latin typeface="黑体" panose="02010609060101010101" pitchFamily="49" charset="-122"/>
                    <a:ea typeface="黑体" panose="02010609060101010101" pitchFamily="49" charset="-122"/>
                  </a:rPr>
                  <a:t>约束出现</a:t>
                </a:r>
                <a:r>
                  <a:rPr lang="zh-CN" altLang="en-US" sz="1600" b="1">
                    <a:solidFill>
                      <a:schemeClr val="accent6">
                        <a:lumMod val="50000"/>
                      </a:schemeClr>
                    </a:solidFill>
                    <a:latin typeface="宋体" panose="02010600030101010101" pitchFamily="2" charset="-122"/>
                    <a:ea typeface="宋体" panose="02010600030101010101" pitchFamily="2" charset="-122"/>
                  </a:rPr>
                  <a:t>，它在量词</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𝒛</m:t>
                    </m:r>
                  </m:oMath>
                </a14:m>
                <a:r>
                  <a:rPr lang="zh-CN" altLang="en-US" sz="1600" b="1">
                    <a:solidFill>
                      <a:schemeClr val="accent6">
                        <a:lumMod val="50000"/>
                      </a:schemeClr>
                    </a:solidFill>
                    <a:latin typeface="宋体" panose="02010600030101010101" pitchFamily="2" charset="-122"/>
                    <a:ea typeface="宋体" panose="02010600030101010101" pitchFamily="2" charset="-122"/>
                  </a:rPr>
                  <a:t>的辖域中</a:t>
                </a:r>
              </a:p>
            </p:txBody>
          </p:sp>
        </mc:Choice>
        <mc:Fallback xmlns="">
          <p:sp>
            <p:nvSpPr>
              <p:cNvPr id="12" name="文本框 11">
                <a:extLst>
                  <a:ext uri="{FF2B5EF4-FFF2-40B4-BE49-F238E27FC236}">
                    <a16:creationId xmlns:a16="http://schemas.microsoft.com/office/drawing/2014/main" id="{FDCE987F-39FC-4585-A972-0485B9F66BFF}"/>
                  </a:ext>
                </a:extLst>
              </p:cNvPr>
              <p:cNvSpPr txBox="1">
                <a:spLocks noRot="1" noChangeAspect="1" noMove="1" noResize="1" noEditPoints="1" noAdjustHandles="1" noChangeArrowheads="1" noChangeShapeType="1" noTextEdit="1"/>
              </p:cNvSpPr>
              <p:nvPr/>
            </p:nvSpPr>
            <p:spPr>
              <a:xfrm>
                <a:off x="7513264" y="3477267"/>
                <a:ext cx="4160547" cy="2622898"/>
              </a:xfrm>
              <a:prstGeom prst="rect">
                <a:avLst/>
              </a:prstGeom>
              <a:blipFill>
                <a:blip r:embed="rId5"/>
                <a:stretch>
                  <a:fillRect l="-438" t="-462" b="-1155"/>
                </a:stretch>
              </a:blipFill>
              <a:ln w="12700">
                <a:solidFill>
                  <a:schemeClr val="accent6">
                    <a:lumMod val="50000"/>
                  </a:schemeClr>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275721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一阶逻辑的基本概念</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逻辑部分的内容概览</a:t>
            </a:r>
          </a:p>
        </p:txBody>
      </p:sp>
      <p:grpSp>
        <p:nvGrpSpPr>
          <p:cNvPr id="6" name="组合 5">
            <a:extLst>
              <a:ext uri="{FF2B5EF4-FFF2-40B4-BE49-F238E27FC236}">
                <a16:creationId xmlns:a16="http://schemas.microsoft.com/office/drawing/2014/main" id="{831BFDB9-A2BA-4198-A234-0A8BEDB24E3D}"/>
              </a:ext>
            </a:extLst>
          </p:cNvPr>
          <p:cNvGrpSpPr/>
          <p:nvPr/>
        </p:nvGrpSpPr>
        <p:grpSpPr>
          <a:xfrm>
            <a:off x="849711" y="1380931"/>
            <a:ext cx="10492576" cy="2048069"/>
            <a:chOff x="855194" y="1380931"/>
            <a:chExt cx="10492576" cy="2048069"/>
          </a:xfrm>
        </p:grpSpPr>
        <p:sp>
          <p:nvSpPr>
            <p:cNvPr id="4" name="矩形 3">
              <a:extLst>
                <a:ext uri="{FF2B5EF4-FFF2-40B4-BE49-F238E27FC236}">
                  <a16:creationId xmlns:a16="http://schemas.microsoft.com/office/drawing/2014/main" id="{D0968936-6CE4-4CC3-81F8-99A280D782ED}"/>
                </a:ext>
              </a:extLst>
            </p:cNvPr>
            <p:cNvSpPr/>
            <p:nvPr/>
          </p:nvSpPr>
          <p:spPr>
            <a:xfrm>
              <a:off x="855194" y="1380931"/>
              <a:ext cx="10492576" cy="2048069"/>
            </a:xfrm>
            <a:prstGeom prst="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16E33BC0-9162-4025-B3C2-0DB499D4C134}"/>
                </a:ext>
              </a:extLst>
            </p:cNvPr>
            <p:cNvSpPr txBox="1"/>
            <p:nvPr/>
          </p:nvSpPr>
          <p:spPr>
            <a:xfrm>
              <a:off x="2318601" y="1494243"/>
              <a:ext cx="7669868" cy="1046440"/>
            </a:xfrm>
            <a:prstGeom prst="rect">
              <a:avLst/>
            </a:prstGeom>
            <a:noFill/>
          </p:spPr>
          <p:txBody>
            <a:bodyPr wrap="square" rtlCol="0">
              <a:spAutoFit/>
            </a:bodyPr>
            <a:lstStyle/>
            <a:p>
              <a:pPr algn="ctr">
                <a:spcBef>
                  <a:spcPts val="600"/>
                </a:spcBef>
                <a:spcAft>
                  <a:spcPts val="600"/>
                </a:spcAft>
              </a:pPr>
              <a:r>
                <a:rPr lang="zh-CN" altLang="en-US" sz="2800" b="1" dirty="0">
                  <a:solidFill>
                    <a:srgbClr val="210694"/>
                  </a:solidFill>
                </a:rPr>
                <a:t>命题逻辑（第二章）</a:t>
              </a:r>
              <a:endParaRPr lang="en-US" altLang="zh-CN" sz="2800" b="1" dirty="0">
                <a:solidFill>
                  <a:srgbClr val="210694"/>
                </a:solidFill>
              </a:endParaRPr>
            </a:p>
            <a:p>
              <a:pPr algn="ctr">
                <a:spcBef>
                  <a:spcPts val="600"/>
                </a:spcBef>
                <a:spcAft>
                  <a:spcPts val="600"/>
                </a:spcAft>
              </a:pPr>
              <a:r>
                <a:rPr lang="zh-CN" altLang="en-US" sz="2400" b="1" dirty="0">
                  <a:solidFill>
                    <a:srgbClr val="C00000"/>
                  </a:solidFill>
                  <a:latin typeface="楷体" panose="02010609060101010101" pitchFamily="49" charset="-122"/>
                  <a:ea typeface="楷体" panose="02010609060101010101" pitchFamily="49" charset="-122"/>
                </a:rPr>
                <a:t>重点考察复合命题与基本命题（原子命题）之间的联系</a:t>
              </a:r>
            </a:p>
          </p:txBody>
        </p:sp>
        <p:sp>
          <p:nvSpPr>
            <p:cNvPr id="3" name="文本框 2">
              <a:extLst>
                <a:ext uri="{FF2B5EF4-FFF2-40B4-BE49-F238E27FC236}">
                  <a16:creationId xmlns:a16="http://schemas.microsoft.com/office/drawing/2014/main" id="{02519A79-A3AA-472C-946F-694AD2C22C66}"/>
                </a:ext>
              </a:extLst>
            </p:cNvPr>
            <p:cNvSpPr txBox="1"/>
            <p:nvPr/>
          </p:nvSpPr>
          <p:spPr>
            <a:xfrm>
              <a:off x="925228" y="2704894"/>
              <a:ext cx="1393373"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基本概念</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（第三讲）</a:t>
              </a:r>
            </a:p>
          </p:txBody>
        </p:sp>
        <p:sp>
          <p:nvSpPr>
            <p:cNvPr id="11" name="文本框 10">
              <a:extLst>
                <a:ext uri="{FF2B5EF4-FFF2-40B4-BE49-F238E27FC236}">
                  <a16:creationId xmlns:a16="http://schemas.microsoft.com/office/drawing/2014/main" id="{F37A2224-DF69-418C-B0A4-8B016DAC91A9}"/>
                </a:ext>
              </a:extLst>
            </p:cNvPr>
            <p:cNvSpPr txBox="1"/>
            <p:nvPr/>
          </p:nvSpPr>
          <p:spPr>
            <a:xfrm>
              <a:off x="2686293" y="2704893"/>
              <a:ext cx="1393373"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公式语法</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（第三讲）</a:t>
              </a:r>
            </a:p>
          </p:txBody>
        </p:sp>
        <p:sp>
          <p:nvSpPr>
            <p:cNvPr id="12" name="文本框 11">
              <a:extLst>
                <a:ext uri="{FF2B5EF4-FFF2-40B4-BE49-F238E27FC236}">
                  <a16:creationId xmlns:a16="http://schemas.microsoft.com/office/drawing/2014/main" id="{F5C6F633-1C2E-4B23-B2E9-EF7734BAF4C2}"/>
                </a:ext>
              </a:extLst>
            </p:cNvPr>
            <p:cNvSpPr txBox="1"/>
            <p:nvPr/>
          </p:nvSpPr>
          <p:spPr>
            <a:xfrm>
              <a:off x="4464094" y="2704893"/>
              <a:ext cx="1393373"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公式语义</a:t>
              </a:r>
              <a:r>
                <a:rPr lang="zh-CN" altLang="en-US" dirty="0">
                  <a:solidFill>
                    <a:schemeClr val="accent6">
                      <a:lumMod val="50000"/>
                    </a:schemeClr>
                  </a:solidFill>
                  <a:latin typeface="楷体" panose="02010609060101010101" pitchFamily="49" charset="-122"/>
                  <a:ea typeface="楷体" panose="02010609060101010101" pitchFamily="49" charset="-122"/>
                </a:rPr>
                <a:t>（第三讲）</a:t>
              </a:r>
            </a:p>
          </p:txBody>
        </p:sp>
        <p:sp>
          <p:nvSpPr>
            <p:cNvPr id="13" name="文本框 12">
              <a:extLst>
                <a:ext uri="{FF2B5EF4-FFF2-40B4-BE49-F238E27FC236}">
                  <a16:creationId xmlns:a16="http://schemas.microsoft.com/office/drawing/2014/main" id="{46C3A6CB-7EE6-47E4-88E8-952694DE7C32}"/>
                </a:ext>
              </a:extLst>
            </p:cNvPr>
            <p:cNvSpPr txBox="1"/>
            <p:nvPr/>
          </p:nvSpPr>
          <p:spPr>
            <a:xfrm>
              <a:off x="6177135" y="2704893"/>
              <a:ext cx="1559084"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等值演算</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（第四、五讲）</a:t>
              </a:r>
            </a:p>
          </p:txBody>
        </p:sp>
        <p:sp>
          <p:nvSpPr>
            <p:cNvPr id="14" name="文本框 13">
              <a:extLst>
                <a:ext uri="{FF2B5EF4-FFF2-40B4-BE49-F238E27FC236}">
                  <a16:creationId xmlns:a16="http://schemas.microsoft.com/office/drawing/2014/main" id="{5524FB16-1108-439E-A49C-E21363D248BA}"/>
                </a:ext>
              </a:extLst>
            </p:cNvPr>
            <p:cNvSpPr txBox="1"/>
            <p:nvPr/>
          </p:nvSpPr>
          <p:spPr>
            <a:xfrm>
              <a:off x="8038686" y="2704893"/>
              <a:ext cx="1393373"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推理理论</a:t>
              </a:r>
              <a:r>
                <a:rPr lang="zh-CN" altLang="en-US" dirty="0">
                  <a:solidFill>
                    <a:schemeClr val="accent6">
                      <a:lumMod val="50000"/>
                    </a:schemeClr>
                  </a:solidFill>
                  <a:latin typeface="楷体" panose="02010609060101010101" pitchFamily="49" charset="-122"/>
                  <a:ea typeface="楷体" panose="02010609060101010101" pitchFamily="49" charset="-122"/>
                </a:rPr>
                <a:t>（第六讲）</a:t>
              </a:r>
            </a:p>
          </p:txBody>
        </p:sp>
        <p:sp>
          <p:nvSpPr>
            <p:cNvPr id="15" name="文本框 14">
              <a:extLst>
                <a:ext uri="{FF2B5EF4-FFF2-40B4-BE49-F238E27FC236}">
                  <a16:creationId xmlns:a16="http://schemas.microsoft.com/office/drawing/2014/main" id="{72ECE82B-832E-4BB7-A4C2-09820EF41934}"/>
                </a:ext>
              </a:extLst>
            </p:cNvPr>
            <p:cNvSpPr txBox="1"/>
            <p:nvPr/>
          </p:nvSpPr>
          <p:spPr>
            <a:xfrm>
              <a:off x="9846959" y="2704893"/>
              <a:ext cx="1393373"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应用</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（第七讲）</a:t>
              </a:r>
            </a:p>
          </p:txBody>
        </p:sp>
      </p:grpSp>
      <p:sp>
        <p:nvSpPr>
          <p:cNvPr id="19" name="矩形 18">
            <a:extLst>
              <a:ext uri="{FF2B5EF4-FFF2-40B4-BE49-F238E27FC236}">
                <a16:creationId xmlns:a16="http://schemas.microsoft.com/office/drawing/2014/main" id="{47A2A257-3E0E-4A6C-BE75-D9957D56FAE6}"/>
              </a:ext>
            </a:extLst>
          </p:cNvPr>
          <p:cNvSpPr/>
          <p:nvPr/>
        </p:nvSpPr>
        <p:spPr>
          <a:xfrm>
            <a:off x="855194" y="3780676"/>
            <a:ext cx="10492576" cy="2167637"/>
          </a:xfrm>
          <a:prstGeom prst="rect">
            <a:avLst/>
          </a:prstGeom>
          <a:solidFill>
            <a:schemeClr val="accent2">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E280C9D0-D565-4217-B45C-73B4AEB39086}"/>
              </a:ext>
            </a:extLst>
          </p:cNvPr>
          <p:cNvSpPr txBox="1"/>
          <p:nvPr/>
        </p:nvSpPr>
        <p:spPr>
          <a:xfrm>
            <a:off x="2516855" y="4823839"/>
            <a:ext cx="7588581" cy="1046440"/>
          </a:xfrm>
          <a:prstGeom prst="rect">
            <a:avLst/>
          </a:prstGeom>
          <a:noFill/>
        </p:spPr>
        <p:txBody>
          <a:bodyPr wrap="square" rtlCol="0">
            <a:spAutoFit/>
          </a:bodyPr>
          <a:lstStyle/>
          <a:p>
            <a:pPr algn="ctr">
              <a:spcBef>
                <a:spcPts val="600"/>
              </a:spcBef>
              <a:spcAft>
                <a:spcPts val="600"/>
              </a:spcAft>
            </a:pPr>
            <a:r>
              <a:rPr lang="zh-CN" altLang="en-US" sz="2400" b="1" dirty="0">
                <a:solidFill>
                  <a:srgbClr val="C00000"/>
                </a:solidFill>
                <a:latin typeface="楷体" panose="02010609060101010101" pitchFamily="49" charset="-122"/>
                <a:ea typeface="楷体" panose="02010609060101010101" pitchFamily="49" charset="-122"/>
              </a:rPr>
              <a:t>对原子命题进行细化，更精细描述量化命题之间的联系</a:t>
            </a:r>
            <a:endParaRPr lang="en-US" altLang="zh-CN" sz="2400" b="1" dirty="0">
              <a:solidFill>
                <a:srgbClr val="C00000"/>
              </a:solidFill>
              <a:latin typeface="楷体" panose="02010609060101010101" pitchFamily="49" charset="-122"/>
              <a:ea typeface="楷体" panose="02010609060101010101" pitchFamily="49" charset="-122"/>
            </a:endParaRPr>
          </a:p>
          <a:p>
            <a:pPr algn="ctr">
              <a:spcBef>
                <a:spcPts val="600"/>
              </a:spcBef>
              <a:spcAft>
                <a:spcPts val="600"/>
              </a:spcAft>
            </a:pPr>
            <a:r>
              <a:rPr lang="zh-CN" altLang="en-US" sz="2800" b="1" dirty="0">
                <a:solidFill>
                  <a:srgbClr val="210694"/>
                </a:solidFill>
              </a:rPr>
              <a:t>一阶逻辑（第三章）</a:t>
            </a:r>
            <a:endParaRPr lang="en-US" altLang="zh-CN" sz="2800" b="1" dirty="0">
              <a:solidFill>
                <a:srgbClr val="210694"/>
              </a:solidFill>
            </a:endParaRPr>
          </a:p>
        </p:txBody>
      </p:sp>
      <p:sp>
        <p:nvSpPr>
          <p:cNvPr id="21" name="文本框 20">
            <a:extLst>
              <a:ext uri="{FF2B5EF4-FFF2-40B4-BE49-F238E27FC236}">
                <a16:creationId xmlns:a16="http://schemas.microsoft.com/office/drawing/2014/main" id="{B3603957-679B-4FFC-9A90-8C288BDA9CB8}"/>
              </a:ext>
            </a:extLst>
          </p:cNvPr>
          <p:cNvSpPr txBox="1"/>
          <p:nvPr/>
        </p:nvSpPr>
        <p:spPr>
          <a:xfrm>
            <a:off x="940872" y="4025610"/>
            <a:ext cx="1393373"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基本概念</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（第八讲）</a:t>
            </a:r>
          </a:p>
        </p:txBody>
      </p:sp>
      <p:sp>
        <p:nvSpPr>
          <p:cNvPr id="22" name="文本框 21">
            <a:extLst>
              <a:ext uri="{FF2B5EF4-FFF2-40B4-BE49-F238E27FC236}">
                <a16:creationId xmlns:a16="http://schemas.microsoft.com/office/drawing/2014/main" id="{7E45367C-7B52-4B19-850F-D0670D532D18}"/>
              </a:ext>
            </a:extLst>
          </p:cNvPr>
          <p:cNvSpPr txBox="1"/>
          <p:nvPr/>
        </p:nvSpPr>
        <p:spPr>
          <a:xfrm>
            <a:off x="2686293" y="4025611"/>
            <a:ext cx="1393373"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公式语法</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（第八讲）</a:t>
            </a:r>
          </a:p>
        </p:txBody>
      </p:sp>
      <p:sp>
        <p:nvSpPr>
          <p:cNvPr id="23" name="文本框 22">
            <a:extLst>
              <a:ext uri="{FF2B5EF4-FFF2-40B4-BE49-F238E27FC236}">
                <a16:creationId xmlns:a16="http://schemas.microsoft.com/office/drawing/2014/main" id="{02950BA1-16EF-4CCA-97B6-5D3497024878}"/>
              </a:ext>
            </a:extLst>
          </p:cNvPr>
          <p:cNvSpPr txBox="1"/>
          <p:nvPr/>
        </p:nvSpPr>
        <p:spPr>
          <a:xfrm>
            <a:off x="4464094" y="4025611"/>
            <a:ext cx="1393373"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公式语义</a:t>
            </a:r>
            <a:r>
              <a:rPr lang="zh-CN" altLang="en-US" dirty="0">
                <a:solidFill>
                  <a:schemeClr val="accent6">
                    <a:lumMod val="50000"/>
                  </a:schemeClr>
                </a:solidFill>
                <a:latin typeface="楷体" panose="02010609060101010101" pitchFamily="49" charset="-122"/>
                <a:ea typeface="楷体" panose="02010609060101010101" pitchFamily="49" charset="-122"/>
              </a:rPr>
              <a:t>（第九讲）</a:t>
            </a:r>
          </a:p>
        </p:txBody>
      </p:sp>
      <p:sp>
        <p:nvSpPr>
          <p:cNvPr id="24" name="文本框 23">
            <a:extLst>
              <a:ext uri="{FF2B5EF4-FFF2-40B4-BE49-F238E27FC236}">
                <a16:creationId xmlns:a16="http://schemas.microsoft.com/office/drawing/2014/main" id="{9E1CD89A-A3DD-4EF6-BCA1-420B59C98052}"/>
              </a:ext>
            </a:extLst>
          </p:cNvPr>
          <p:cNvSpPr txBox="1"/>
          <p:nvPr/>
        </p:nvSpPr>
        <p:spPr>
          <a:xfrm>
            <a:off x="6291147" y="4025610"/>
            <a:ext cx="1306925"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等值演算</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（第十讲）</a:t>
            </a:r>
          </a:p>
        </p:txBody>
      </p:sp>
      <p:sp>
        <p:nvSpPr>
          <p:cNvPr id="25" name="文本框 24">
            <a:extLst>
              <a:ext uri="{FF2B5EF4-FFF2-40B4-BE49-F238E27FC236}">
                <a16:creationId xmlns:a16="http://schemas.microsoft.com/office/drawing/2014/main" id="{77505E84-23C0-40FC-AD5C-9AB744F968AF}"/>
              </a:ext>
            </a:extLst>
          </p:cNvPr>
          <p:cNvSpPr txBox="1"/>
          <p:nvPr/>
        </p:nvSpPr>
        <p:spPr>
          <a:xfrm>
            <a:off x="7953307" y="4025609"/>
            <a:ext cx="1509016"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推理理论</a:t>
            </a:r>
            <a:r>
              <a:rPr lang="zh-CN" altLang="en-US" dirty="0">
                <a:solidFill>
                  <a:schemeClr val="accent6">
                    <a:lumMod val="50000"/>
                  </a:schemeClr>
                </a:solidFill>
                <a:latin typeface="楷体" panose="02010609060101010101" pitchFamily="49" charset="-122"/>
                <a:ea typeface="楷体" panose="02010609060101010101" pitchFamily="49" charset="-122"/>
              </a:rPr>
              <a:t>（第十一讲）</a:t>
            </a:r>
          </a:p>
        </p:txBody>
      </p:sp>
      <p:sp>
        <p:nvSpPr>
          <p:cNvPr id="26" name="文本框 25">
            <a:extLst>
              <a:ext uri="{FF2B5EF4-FFF2-40B4-BE49-F238E27FC236}">
                <a16:creationId xmlns:a16="http://schemas.microsoft.com/office/drawing/2014/main" id="{7AC54100-28DB-44E4-BFD2-816FA0ECC08B}"/>
              </a:ext>
            </a:extLst>
          </p:cNvPr>
          <p:cNvSpPr txBox="1"/>
          <p:nvPr/>
        </p:nvSpPr>
        <p:spPr>
          <a:xfrm>
            <a:off x="9809554" y="4026091"/>
            <a:ext cx="1457218"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应用</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（第十二讲）</a:t>
            </a:r>
          </a:p>
        </p:txBody>
      </p:sp>
      <p:sp>
        <p:nvSpPr>
          <p:cNvPr id="16" name="箭头: 下 15">
            <a:extLst>
              <a:ext uri="{FF2B5EF4-FFF2-40B4-BE49-F238E27FC236}">
                <a16:creationId xmlns:a16="http://schemas.microsoft.com/office/drawing/2014/main" id="{BD64B1FD-980B-4BD6-B3F3-7B41647A1A83}"/>
              </a:ext>
            </a:extLst>
          </p:cNvPr>
          <p:cNvSpPr/>
          <p:nvPr/>
        </p:nvSpPr>
        <p:spPr>
          <a:xfrm>
            <a:off x="1570712" y="3345390"/>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79629E1F-0D1D-401F-8856-865549F8B99D}"/>
              </a:ext>
            </a:extLst>
          </p:cNvPr>
          <p:cNvSpPr/>
          <p:nvPr/>
        </p:nvSpPr>
        <p:spPr>
          <a:xfrm>
            <a:off x="3332876" y="3365560"/>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428B9B99-11D3-48AC-90DE-A387870A8AD4}"/>
              </a:ext>
            </a:extLst>
          </p:cNvPr>
          <p:cNvSpPr/>
          <p:nvPr/>
        </p:nvSpPr>
        <p:spPr>
          <a:xfrm>
            <a:off x="5105194" y="3358391"/>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22E8FD4E-1EAE-4920-B6C7-CF040D340C71}"/>
              </a:ext>
            </a:extLst>
          </p:cNvPr>
          <p:cNvSpPr/>
          <p:nvPr/>
        </p:nvSpPr>
        <p:spPr>
          <a:xfrm>
            <a:off x="6901091" y="3358391"/>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5542BCB7-79D4-49BD-8B88-72C9505E12B4}"/>
              </a:ext>
            </a:extLst>
          </p:cNvPr>
          <p:cNvSpPr/>
          <p:nvPr/>
        </p:nvSpPr>
        <p:spPr>
          <a:xfrm>
            <a:off x="8683819" y="3365560"/>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068C46D1-27FE-4903-B8DB-42026756A79A}"/>
              </a:ext>
            </a:extLst>
          </p:cNvPr>
          <p:cNvSpPr/>
          <p:nvPr/>
        </p:nvSpPr>
        <p:spPr>
          <a:xfrm>
            <a:off x="10538162" y="3334305"/>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6A6654F3-862D-425B-B1D1-C22A116EA9E3}"/>
              </a:ext>
            </a:extLst>
          </p:cNvPr>
          <p:cNvSpPr/>
          <p:nvPr/>
        </p:nvSpPr>
        <p:spPr>
          <a:xfrm>
            <a:off x="2334245" y="2990490"/>
            <a:ext cx="346565" cy="8820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3" name="箭头: 右 32">
            <a:extLst>
              <a:ext uri="{FF2B5EF4-FFF2-40B4-BE49-F238E27FC236}">
                <a16:creationId xmlns:a16="http://schemas.microsoft.com/office/drawing/2014/main" id="{FFFEB4E6-3E6D-4475-B205-B6E98177E665}"/>
              </a:ext>
            </a:extLst>
          </p:cNvPr>
          <p:cNvSpPr/>
          <p:nvPr/>
        </p:nvSpPr>
        <p:spPr>
          <a:xfrm>
            <a:off x="4085668" y="2983953"/>
            <a:ext cx="346565" cy="8820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4" name="箭头: 右 33">
            <a:extLst>
              <a:ext uri="{FF2B5EF4-FFF2-40B4-BE49-F238E27FC236}">
                <a16:creationId xmlns:a16="http://schemas.microsoft.com/office/drawing/2014/main" id="{54B95225-D59E-4C1D-B819-61A49A48944B}"/>
              </a:ext>
            </a:extLst>
          </p:cNvPr>
          <p:cNvSpPr/>
          <p:nvPr/>
        </p:nvSpPr>
        <p:spPr>
          <a:xfrm>
            <a:off x="9460743" y="2990490"/>
            <a:ext cx="346565" cy="8820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5" name="箭头: 右 34">
            <a:extLst>
              <a:ext uri="{FF2B5EF4-FFF2-40B4-BE49-F238E27FC236}">
                <a16:creationId xmlns:a16="http://schemas.microsoft.com/office/drawing/2014/main" id="{4FF1358B-9266-44EA-8C1F-E4DF11357D86}"/>
              </a:ext>
            </a:extLst>
          </p:cNvPr>
          <p:cNvSpPr/>
          <p:nvPr/>
        </p:nvSpPr>
        <p:spPr>
          <a:xfrm>
            <a:off x="5878363" y="2983971"/>
            <a:ext cx="293290" cy="88191"/>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 name="箭头: 右 35">
            <a:extLst>
              <a:ext uri="{FF2B5EF4-FFF2-40B4-BE49-F238E27FC236}">
                <a16:creationId xmlns:a16="http://schemas.microsoft.com/office/drawing/2014/main" id="{33561C28-8436-43EF-AD70-CD1F881850EF}"/>
              </a:ext>
            </a:extLst>
          </p:cNvPr>
          <p:cNvSpPr/>
          <p:nvPr/>
        </p:nvSpPr>
        <p:spPr>
          <a:xfrm>
            <a:off x="7748343" y="2983971"/>
            <a:ext cx="293290" cy="88191"/>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7" name="箭头: 右 36">
            <a:extLst>
              <a:ext uri="{FF2B5EF4-FFF2-40B4-BE49-F238E27FC236}">
                <a16:creationId xmlns:a16="http://schemas.microsoft.com/office/drawing/2014/main" id="{CFD37E23-645A-423D-9752-8EAD7B5AA5E7}"/>
              </a:ext>
            </a:extLst>
          </p:cNvPr>
          <p:cNvSpPr/>
          <p:nvPr/>
        </p:nvSpPr>
        <p:spPr>
          <a:xfrm>
            <a:off x="2352902" y="4260584"/>
            <a:ext cx="327907" cy="7459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F858E01C-2098-422D-8440-80EDB8E1E00D}"/>
              </a:ext>
            </a:extLst>
          </p:cNvPr>
          <p:cNvSpPr/>
          <p:nvPr/>
        </p:nvSpPr>
        <p:spPr>
          <a:xfrm>
            <a:off x="7616987" y="4260585"/>
            <a:ext cx="328315" cy="7459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2D3E357C-4081-4477-8A68-AC1C832473BB}"/>
              </a:ext>
            </a:extLst>
          </p:cNvPr>
          <p:cNvSpPr/>
          <p:nvPr/>
        </p:nvSpPr>
        <p:spPr>
          <a:xfrm>
            <a:off x="4098990" y="4257424"/>
            <a:ext cx="357099" cy="7459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右 39">
            <a:extLst>
              <a:ext uri="{FF2B5EF4-FFF2-40B4-BE49-F238E27FC236}">
                <a16:creationId xmlns:a16="http://schemas.microsoft.com/office/drawing/2014/main" id="{64193930-91D8-4DAA-B23E-1B681D30ED7C}"/>
              </a:ext>
            </a:extLst>
          </p:cNvPr>
          <p:cNvSpPr/>
          <p:nvPr/>
        </p:nvSpPr>
        <p:spPr>
          <a:xfrm>
            <a:off x="9479401" y="4257424"/>
            <a:ext cx="327907" cy="7459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4A2905B3-BB71-4865-AAC9-AC6CB97C5218}"/>
              </a:ext>
            </a:extLst>
          </p:cNvPr>
          <p:cNvSpPr/>
          <p:nvPr/>
        </p:nvSpPr>
        <p:spPr>
          <a:xfrm>
            <a:off x="5860458" y="4263652"/>
            <a:ext cx="422684" cy="68366"/>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666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自由变量和约束变量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量词辖域与抽象语法树</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AFAB3A4-956A-4A2D-931B-D6EA5641414E}"/>
                  </a:ext>
                </a:extLst>
              </p:cNvPr>
              <p:cNvSpPr txBox="1"/>
              <p:nvPr/>
            </p:nvSpPr>
            <p:spPr>
              <a:xfrm>
                <a:off x="509055" y="861348"/>
                <a:ext cx="8456104" cy="369332"/>
              </a:xfrm>
              <a:prstGeom prst="rect">
                <a:avLst/>
              </a:prstGeom>
              <a:solidFill>
                <a:schemeClr val="accent6">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的抽象语法树</a:t>
                </a:r>
              </a:p>
            </p:txBody>
          </p:sp>
        </mc:Choice>
        <mc:Fallback xmlns="">
          <p:sp>
            <p:nvSpPr>
              <p:cNvPr id="12" name="文本框 11">
                <a:extLst>
                  <a:ext uri="{FF2B5EF4-FFF2-40B4-BE49-F238E27FC236}">
                    <a16:creationId xmlns:a16="http://schemas.microsoft.com/office/drawing/2014/main" id="{AAFAB3A4-956A-4A2D-931B-D6EA5641414E}"/>
                  </a:ext>
                </a:extLst>
              </p:cNvPr>
              <p:cNvSpPr txBox="1">
                <a:spLocks noRot="1" noChangeAspect="1" noMove="1" noResize="1" noEditPoints="1" noAdjustHandles="1" noChangeArrowheads="1" noChangeShapeType="1" noTextEdit="1"/>
              </p:cNvSpPr>
              <p:nvPr/>
            </p:nvSpPr>
            <p:spPr>
              <a:xfrm>
                <a:off x="509055" y="861348"/>
                <a:ext cx="8456104" cy="369332"/>
              </a:xfrm>
              <a:prstGeom prst="rect">
                <a:avLst/>
              </a:prstGeom>
              <a:blipFill>
                <a:blip r:embed="rId2"/>
                <a:stretch>
                  <a:fillRect l="-649" t="-11475" b="-21311"/>
                </a:stretch>
              </a:blipFill>
            </p:spPr>
            <p:txBody>
              <a:bodyPr/>
              <a:lstStyle/>
              <a:p>
                <a:r>
                  <a:rPr lang="zh-CN" altLang="en-US">
                    <a:noFill/>
                  </a:rPr>
                  <a:t> </a:t>
                </a:r>
              </a:p>
            </p:txBody>
          </p:sp>
        </mc:Fallback>
      </mc:AlternateContent>
      <p:grpSp>
        <p:nvGrpSpPr>
          <p:cNvPr id="51" name="组合 50">
            <a:extLst>
              <a:ext uri="{FF2B5EF4-FFF2-40B4-BE49-F238E27FC236}">
                <a16:creationId xmlns:a16="http://schemas.microsoft.com/office/drawing/2014/main" id="{AA0DEB38-EA6F-4531-912F-BD7B3343FD6E}"/>
              </a:ext>
            </a:extLst>
          </p:cNvPr>
          <p:cNvGrpSpPr/>
          <p:nvPr/>
        </p:nvGrpSpPr>
        <p:grpSpPr>
          <a:xfrm>
            <a:off x="561361" y="1667461"/>
            <a:ext cx="6841550" cy="4329191"/>
            <a:chOff x="802569" y="1667461"/>
            <a:chExt cx="6841550" cy="4329191"/>
          </a:xfrm>
        </p:grpSpPr>
        <p:grpSp>
          <p:nvGrpSpPr>
            <p:cNvPr id="13" name="组合 12">
              <a:extLst>
                <a:ext uri="{FF2B5EF4-FFF2-40B4-BE49-F238E27FC236}">
                  <a16:creationId xmlns:a16="http://schemas.microsoft.com/office/drawing/2014/main" id="{C524F7BA-8FFC-4944-9ECF-6DC2578C868B}"/>
                </a:ext>
              </a:extLst>
            </p:cNvPr>
            <p:cNvGrpSpPr/>
            <p:nvPr/>
          </p:nvGrpSpPr>
          <p:grpSpPr>
            <a:xfrm>
              <a:off x="1315177" y="1667461"/>
              <a:ext cx="6112000" cy="4165199"/>
              <a:chOff x="725403" y="2171270"/>
              <a:chExt cx="6112000" cy="4165199"/>
            </a:xfrm>
          </p:grpSpPr>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418DFAAB-6F2F-476E-90BB-143AF9136F8A}"/>
                      </a:ext>
                    </a:extLst>
                  </p:cNvPr>
                  <p:cNvSpPr/>
                  <p:nvPr/>
                </p:nvSpPr>
                <p:spPr>
                  <a:xfrm>
                    <a:off x="3463179" y="217127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𝑥</m:t>
                          </m:r>
                        </m:oMath>
                      </m:oMathPara>
                    </a14:m>
                    <a:endParaRPr lang="zh-CN" altLang="en-US"/>
                  </a:p>
                </p:txBody>
              </p:sp>
            </mc:Choice>
            <mc:Fallback xmlns="">
              <p:sp>
                <p:nvSpPr>
                  <p:cNvPr id="18" name="椭圆 17">
                    <a:extLst>
                      <a:ext uri="{FF2B5EF4-FFF2-40B4-BE49-F238E27FC236}">
                        <a16:creationId xmlns:a16="http://schemas.microsoft.com/office/drawing/2014/main" id="{418DFAAB-6F2F-476E-90BB-143AF9136F8A}"/>
                      </a:ext>
                    </a:extLst>
                  </p:cNvPr>
                  <p:cNvSpPr>
                    <a:spLocks noRot="1" noChangeAspect="1" noMove="1" noResize="1" noEditPoints="1" noAdjustHandles="1" noChangeArrowheads="1" noChangeShapeType="1" noTextEdit="1"/>
                  </p:cNvSpPr>
                  <p:nvPr/>
                </p:nvSpPr>
                <p:spPr>
                  <a:xfrm>
                    <a:off x="3463179" y="2171270"/>
                    <a:ext cx="526273" cy="49338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C9E5EB05-68B5-430E-92BB-2CA54956EE7A}"/>
                      </a:ext>
                    </a:extLst>
                  </p:cNvPr>
                  <p:cNvSpPr/>
                  <p:nvPr/>
                </p:nvSpPr>
                <p:spPr>
                  <a:xfrm>
                    <a:off x="3463179" y="283681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19" name="椭圆 18">
                    <a:extLst>
                      <a:ext uri="{FF2B5EF4-FFF2-40B4-BE49-F238E27FC236}">
                        <a16:creationId xmlns:a16="http://schemas.microsoft.com/office/drawing/2014/main" id="{C9E5EB05-68B5-430E-92BB-2CA54956EE7A}"/>
                      </a:ext>
                    </a:extLst>
                  </p:cNvPr>
                  <p:cNvSpPr>
                    <a:spLocks noRot="1" noChangeAspect="1" noMove="1" noResize="1" noEditPoints="1" noAdjustHandles="1" noChangeArrowheads="1" noChangeShapeType="1" noTextEdit="1"/>
                  </p:cNvSpPr>
                  <p:nvPr/>
                </p:nvSpPr>
                <p:spPr>
                  <a:xfrm>
                    <a:off x="3463179" y="2836811"/>
                    <a:ext cx="526273" cy="49338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42B21F00-7A82-4B9C-B224-03D1E87594B6}"/>
                      </a:ext>
                    </a:extLst>
                  </p:cNvPr>
                  <p:cNvSpPr/>
                  <p:nvPr/>
                </p:nvSpPr>
                <p:spPr>
                  <a:xfrm>
                    <a:off x="1853513"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20" name="椭圆 19">
                    <a:extLst>
                      <a:ext uri="{FF2B5EF4-FFF2-40B4-BE49-F238E27FC236}">
                        <a16:creationId xmlns:a16="http://schemas.microsoft.com/office/drawing/2014/main" id="{42B21F00-7A82-4B9C-B224-03D1E87594B6}"/>
                      </a:ext>
                    </a:extLst>
                  </p:cNvPr>
                  <p:cNvSpPr>
                    <a:spLocks noRot="1" noChangeAspect="1" noMove="1" noResize="1" noEditPoints="1" noAdjustHandles="1" noChangeArrowheads="1" noChangeShapeType="1" noTextEdit="1"/>
                  </p:cNvSpPr>
                  <p:nvPr/>
                </p:nvSpPr>
                <p:spPr>
                  <a:xfrm>
                    <a:off x="1853513" y="3398061"/>
                    <a:ext cx="526273" cy="49338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E41AB56A-0E0B-480D-A6E0-D2665532E196}"/>
                      </a:ext>
                    </a:extLst>
                  </p:cNvPr>
                  <p:cNvSpPr/>
                  <p:nvPr/>
                </p:nvSpPr>
                <p:spPr>
                  <a:xfrm>
                    <a:off x="5152591"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𝑧</m:t>
                          </m:r>
                        </m:oMath>
                      </m:oMathPara>
                    </a14:m>
                    <a:endParaRPr lang="zh-CN" altLang="en-US"/>
                  </a:p>
                </p:txBody>
              </p:sp>
            </mc:Choice>
            <mc:Fallback xmlns="">
              <p:sp>
                <p:nvSpPr>
                  <p:cNvPr id="21" name="椭圆 20">
                    <a:extLst>
                      <a:ext uri="{FF2B5EF4-FFF2-40B4-BE49-F238E27FC236}">
                        <a16:creationId xmlns:a16="http://schemas.microsoft.com/office/drawing/2014/main" id="{E41AB56A-0E0B-480D-A6E0-D2665532E196}"/>
                      </a:ext>
                    </a:extLst>
                  </p:cNvPr>
                  <p:cNvSpPr>
                    <a:spLocks noRot="1" noChangeAspect="1" noMove="1" noResize="1" noEditPoints="1" noAdjustHandles="1" noChangeArrowheads="1" noChangeShapeType="1" noTextEdit="1"/>
                  </p:cNvSpPr>
                  <p:nvPr/>
                </p:nvSpPr>
                <p:spPr>
                  <a:xfrm>
                    <a:off x="5152591" y="3398061"/>
                    <a:ext cx="526273" cy="49338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06FE93EF-C60E-4A74-A9AA-0BA5DC8A57BB}"/>
                      </a:ext>
                    </a:extLst>
                  </p:cNvPr>
                  <p:cNvSpPr/>
                  <p:nvPr/>
                </p:nvSpPr>
                <p:spPr>
                  <a:xfrm>
                    <a:off x="2569489" y="405006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22" name="椭圆 21">
                    <a:extLst>
                      <a:ext uri="{FF2B5EF4-FFF2-40B4-BE49-F238E27FC236}">
                        <a16:creationId xmlns:a16="http://schemas.microsoft.com/office/drawing/2014/main" id="{06FE93EF-C60E-4A74-A9AA-0BA5DC8A57BB}"/>
                      </a:ext>
                    </a:extLst>
                  </p:cNvPr>
                  <p:cNvSpPr>
                    <a:spLocks noRot="1" noChangeAspect="1" noMove="1" noResize="1" noEditPoints="1" noAdjustHandles="1" noChangeArrowheads="1" noChangeShapeType="1" noTextEdit="1"/>
                  </p:cNvSpPr>
                  <p:nvPr/>
                </p:nvSpPr>
                <p:spPr>
                  <a:xfrm>
                    <a:off x="2569489" y="4050060"/>
                    <a:ext cx="526273" cy="49338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E73C36D1-1FB9-48E5-92A6-1C167FECD021}"/>
                      </a:ext>
                    </a:extLst>
                  </p:cNvPr>
                  <p:cNvSpPr/>
                  <p:nvPr/>
                </p:nvSpPr>
                <p:spPr>
                  <a:xfrm>
                    <a:off x="2569489" y="4804029"/>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23" name="椭圆 22">
                    <a:extLst>
                      <a:ext uri="{FF2B5EF4-FFF2-40B4-BE49-F238E27FC236}">
                        <a16:creationId xmlns:a16="http://schemas.microsoft.com/office/drawing/2014/main" id="{E73C36D1-1FB9-48E5-92A6-1C167FECD021}"/>
                      </a:ext>
                    </a:extLst>
                  </p:cNvPr>
                  <p:cNvSpPr>
                    <a:spLocks noRot="1" noChangeAspect="1" noMove="1" noResize="1" noEditPoints="1" noAdjustHandles="1" noChangeArrowheads="1" noChangeShapeType="1" noTextEdit="1"/>
                  </p:cNvSpPr>
                  <p:nvPr/>
                </p:nvSpPr>
                <p:spPr>
                  <a:xfrm>
                    <a:off x="2569489" y="4804029"/>
                    <a:ext cx="526273" cy="49338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04B3048D-EE9F-4170-9BEC-164CAE1259AE}"/>
                      </a:ext>
                    </a:extLst>
                  </p:cNvPr>
                  <p:cNvSpPr/>
                  <p:nvPr/>
                </p:nvSpPr>
                <p:spPr>
                  <a:xfrm>
                    <a:off x="1639803" y="5256103"/>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𝑦</m:t>
                          </m:r>
                        </m:oMath>
                      </m:oMathPara>
                    </a14:m>
                    <a:endParaRPr lang="zh-CN" altLang="en-US"/>
                  </a:p>
                </p:txBody>
              </p:sp>
            </mc:Choice>
            <mc:Fallback xmlns="">
              <p:sp>
                <p:nvSpPr>
                  <p:cNvPr id="24" name="椭圆 23">
                    <a:extLst>
                      <a:ext uri="{FF2B5EF4-FFF2-40B4-BE49-F238E27FC236}">
                        <a16:creationId xmlns:a16="http://schemas.microsoft.com/office/drawing/2014/main" id="{04B3048D-EE9F-4170-9BEC-164CAE1259AE}"/>
                      </a:ext>
                    </a:extLst>
                  </p:cNvPr>
                  <p:cNvSpPr>
                    <a:spLocks noRot="1" noChangeAspect="1" noMove="1" noResize="1" noEditPoints="1" noAdjustHandles="1" noChangeArrowheads="1" noChangeShapeType="1" noTextEdit="1"/>
                  </p:cNvSpPr>
                  <p:nvPr/>
                </p:nvSpPr>
                <p:spPr>
                  <a:xfrm>
                    <a:off x="1639803" y="5256103"/>
                    <a:ext cx="526273" cy="49338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716EAB03-1C86-4352-931E-A88959707B88}"/>
                      </a:ext>
                    </a:extLst>
                  </p:cNvPr>
                  <p:cNvSpPr/>
                  <p:nvPr/>
                </p:nvSpPr>
                <p:spPr>
                  <a:xfrm>
                    <a:off x="5152591" y="405576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𝑦</m:t>
                          </m:r>
                        </m:oMath>
                      </m:oMathPara>
                    </a14:m>
                    <a:endParaRPr lang="zh-CN" altLang="en-US"/>
                  </a:p>
                </p:txBody>
              </p:sp>
            </mc:Choice>
            <mc:Fallback xmlns="">
              <p:sp>
                <p:nvSpPr>
                  <p:cNvPr id="25" name="椭圆 24">
                    <a:extLst>
                      <a:ext uri="{FF2B5EF4-FFF2-40B4-BE49-F238E27FC236}">
                        <a16:creationId xmlns:a16="http://schemas.microsoft.com/office/drawing/2014/main" id="{716EAB03-1C86-4352-931E-A88959707B88}"/>
                      </a:ext>
                    </a:extLst>
                  </p:cNvPr>
                  <p:cNvSpPr>
                    <a:spLocks noRot="1" noChangeAspect="1" noMove="1" noResize="1" noEditPoints="1" noAdjustHandles="1" noChangeArrowheads="1" noChangeShapeType="1" noTextEdit="1"/>
                  </p:cNvSpPr>
                  <p:nvPr/>
                </p:nvSpPr>
                <p:spPr>
                  <a:xfrm>
                    <a:off x="5152591" y="4055762"/>
                    <a:ext cx="526273" cy="493382"/>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E6BBF5D3-BD56-43E7-AD07-1B09CC53C496}"/>
                      </a:ext>
                    </a:extLst>
                  </p:cNvPr>
                  <p:cNvSpPr/>
                  <p:nvPr/>
                </p:nvSpPr>
                <p:spPr>
                  <a:xfrm>
                    <a:off x="5152591" y="481270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26" name="椭圆 25">
                    <a:extLst>
                      <a:ext uri="{FF2B5EF4-FFF2-40B4-BE49-F238E27FC236}">
                        <a16:creationId xmlns:a16="http://schemas.microsoft.com/office/drawing/2014/main" id="{E6BBF5D3-BD56-43E7-AD07-1B09CC53C496}"/>
                      </a:ext>
                    </a:extLst>
                  </p:cNvPr>
                  <p:cNvSpPr>
                    <a:spLocks noRot="1" noChangeAspect="1" noMove="1" noResize="1" noEditPoints="1" noAdjustHandles="1" noChangeArrowheads="1" noChangeShapeType="1" noTextEdit="1"/>
                  </p:cNvSpPr>
                  <p:nvPr/>
                </p:nvSpPr>
                <p:spPr>
                  <a:xfrm>
                    <a:off x="5152591" y="4812702"/>
                    <a:ext cx="526273" cy="49338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1F24E7D7-A08E-40F4-9F74-752B30045A5D}"/>
                      </a:ext>
                    </a:extLst>
                  </p:cNvPr>
                  <p:cNvSpPr txBox="1"/>
                  <p:nvPr/>
                </p:nvSpPr>
                <p:spPr>
                  <a:xfrm>
                    <a:off x="1544594" y="6059470"/>
                    <a:ext cx="71669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𝑭</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𝒚</m:t>
                              </m:r>
                            </m:e>
                          </m:d>
                        </m:oMath>
                      </m:oMathPara>
                    </a14:m>
                    <a:endParaRPr lang="zh-CN" altLang="en-US" b="1"/>
                  </a:p>
                </p:txBody>
              </p:sp>
            </mc:Choice>
            <mc:Fallback xmlns="">
              <p:sp>
                <p:nvSpPr>
                  <p:cNvPr id="27" name="文本框 26">
                    <a:extLst>
                      <a:ext uri="{FF2B5EF4-FFF2-40B4-BE49-F238E27FC236}">
                        <a16:creationId xmlns:a16="http://schemas.microsoft.com/office/drawing/2014/main" id="{1F24E7D7-A08E-40F4-9F74-752B30045A5D}"/>
                      </a:ext>
                    </a:extLst>
                  </p:cNvPr>
                  <p:cNvSpPr txBox="1">
                    <a:spLocks noRot="1" noChangeAspect="1" noMove="1" noResize="1" noEditPoints="1" noAdjustHandles="1" noChangeArrowheads="1" noChangeShapeType="1" noTextEdit="1"/>
                  </p:cNvSpPr>
                  <p:nvPr/>
                </p:nvSpPr>
                <p:spPr>
                  <a:xfrm>
                    <a:off x="1544594" y="6059470"/>
                    <a:ext cx="716690" cy="276999"/>
                  </a:xfrm>
                  <a:prstGeom prst="rect">
                    <a:avLst/>
                  </a:prstGeom>
                  <a:blipFill>
                    <a:blip r:embed="rId12"/>
                    <a:stretch>
                      <a:fillRect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2D67547F-4740-49D6-B702-2F373EC61DAE}"/>
                      </a:ext>
                    </a:extLst>
                  </p:cNvPr>
                  <p:cNvSpPr txBox="1"/>
                  <p:nvPr/>
                </p:nvSpPr>
                <p:spPr>
                  <a:xfrm>
                    <a:off x="3095762" y="5411522"/>
                    <a:ext cx="91440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𝑯</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oMath>
                      </m:oMathPara>
                    </a14:m>
                    <a:endParaRPr lang="zh-CN" altLang="en-US" b="1"/>
                  </a:p>
                </p:txBody>
              </p:sp>
            </mc:Choice>
            <mc:Fallback xmlns="">
              <p:sp>
                <p:nvSpPr>
                  <p:cNvPr id="28" name="文本框 27">
                    <a:extLst>
                      <a:ext uri="{FF2B5EF4-FFF2-40B4-BE49-F238E27FC236}">
                        <a16:creationId xmlns:a16="http://schemas.microsoft.com/office/drawing/2014/main" id="{2D67547F-4740-49D6-B702-2F373EC61DAE}"/>
                      </a:ext>
                    </a:extLst>
                  </p:cNvPr>
                  <p:cNvSpPr txBox="1">
                    <a:spLocks noRot="1" noChangeAspect="1" noMove="1" noResize="1" noEditPoints="1" noAdjustHandles="1" noChangeArrowheads="1" noChangeShapeType="1" noTextEdit="1"/>
                  </p:cNvSpPr>
                  <p:nvPr/>
                </p:nvSpPr>
                <p:spPr>
                  <a:xfrm>
                    <a:off x="3095762" y="5411522"/>
                    <a:ext cx="914400" cy="276999"/>
                  </a:xfrm>
                  <a:prstGeom prst="rect">
                    <a:avLst/>
                  </a:prstGeom>
                  <a:blipFill>
                    <a:blip r:embed="rId13"/>
                    <a:stretch>
                      <a:fillRect l="-2000"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BC035AE-22A0-4054-8513-FA77FD844AC7}"/>
                      </a:ext>
                    </a:extLst>
                  </p:cNvPr>
                  <p:cNvSpPr txBox="1"/>
                  <p:nvPr/>
                </p:nvSpPr>
                <p:spPr>
                  <a:xfrm>
                    <a:off x="725403" y="4161827"/>
                    <a:ext cx="91440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𝑮</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oMath>
                      </m:oMathPara>
                    </a14:m>
                    <a:endParaRPr lang="zh-CN" altLang="en-US" b="1"/>
                  </a:p>
                </p:txBody>
              </p:sp>
            </mc:Choice>
            <mc:Fallback xmlns="">
              <p:sp>
                <p:nvSpPr>
                  <p:cNvPr id="29" name="文本框 28">
                    <a:extLst>
                      <a:ext uri="{FF2B5EF4-FFF2-40B4-BE49-F238E27FC236}">
                        <a16:creationId xmlns:a16="http://schemas.microsoft.com/office/drawing/2014/main" id="{ABC035AE-22A0-4054-8513-FA77FD844AC7}"/>
                      </a:ext>
                    </a:extLst>
                  </p:cNvPr>
                  <p:cNvSpPr txBox="1">
                    <a:spLocks noRot="1" noChangeAspect="1" noMove="1" noResize="1" noEditPoints="1" noAdjustHandles="1" noChangeArrowheads="1" noChangeShapeType="1" noTextEdit="1"/>
                  </p:cNvSpPr>
                  <p:nvPr/>
                </p:nvSpPr>
                <p:spPr>
                  <a:xfrm>
                    <a:off x="725403" y="4161827"/>
                    <a:ext cx="914400" cy="276999"/>
                  </a:xfrm>
                  <a:prstGeom prst="rect">
                    <a:avLst/>
                  </a:prstGeom>
                  <a:blipFill>
                    <a:blip r:embed="rId14"/>
                    <a:stretch>
                      <a:fillRect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549C078-4998-40EB-A62E-B6CAB79F24D8}"/>
                      </a:ext>
                    </a:extLst>
                  </p:cNvPr>
                  <p:cNvSpPr txBox="1"/>
                  <p:nvPr/>
                </p:nvSpPr>
                <p:spPr>
                  <a:xfrm>
                    <a:off x="5923003" y="5424049"/>
                    <a:ext cx="91440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𝑯</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oMath>
                      </m:oMathPara>
                    </a14:m>
                    <a:endParaRPr lang="zh-CN" altLang="en-US" b="1"/>
                  </a:p>
                </p:txBody>
              </p:sp>
            </mc:Choice>
            <mc:Fallback xmlns="">
              <p:sp>
                <p:nvSpPr>
                  <p:cNvPr id="30" name="文本框 29">
                    <a:extLst>
                      <a:ext uri="{FF2B5EF4-FFF2-40B4-BE49-F238E27FC236}">
                        <a16:creationId xmlns:a16="http://schemas.microsoft.com/office/drawing/2014/main" id="{C549C078-4998-40EB-A62E-B6CAB79F24D8}"/>
                      </a:ext>
                    </a:extLst>
                  </p:cNvPr>
                  <p:cNvSpPr txBox="1">
                    <a:spLocks noRot="1" noChangeAspect="1" noMove="1" noResize="1" noEditPoints="1" noAdjustHandles="1" noChangeArrowheads="1" noChangeShapeType="1" noTextEdit="1"/>
                  </p:cNvSpPr>
                  <p:nvPr/>
                </p:nvSpPr>
                <p:spPr>
                  <a:xfrm>
                    <a:off x="5923003" y="5424049"/>
                    <a:ext cx="914400" cy="276999"/>
                  </a:xfrm>
                  <a:prstGeom prst="rect">
                    <a:avLst/>
                  </a:prstGeom>
                  <a:blipFill>
                    <a:blip r:embed="rId15"/>
                    <a:stretch>
                      <a:fillRect l="-1333"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27C4ADF-F68C-47DF-B917-655FFA759B2B}"/>
                      </a:ext>
                    </a:extLst>
                  </p:cNvPr>
                  <p:cNvSpPr txBox="1"/>
                  <p:nvPr/>
                </p:nvSpPr>
                <p:spPr>
                  <a:xfrm>
                    <a:off x="4107625" y="5419498"/>
                    <a:ext cx="71669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𝑭</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oMath>
                      </m:oMathPara>
                    </a14:m>
                    <a:endParaRPr lang="zh-CN" altLang="en-US" b="1"/>
                  </a:p>
                </p:txBody>
              </p:sp>
            </mc:Choice>
            <mc:Fallback xmlns="">
              <p:sp>
                <p:nvSpPr>
                  <p:cNvPr id="31" name="文本框 30">
                    <a:extLst>
                      <a:ext uri="{FF2B5EF4-FFF2-40B4-BE49-F238E27FC236}">
                        <a16:creationId xmlns:a16="http://schemas.microsoft.com/office/drawing/2014/main" id="{127C4ADF-F68C-47DF-B917-655FFA759B2B}"/>
                      </a:ext>
                    </a:extLst>
                  </p:cNvPr>
                  <p:cNvSpPr txBox="1">
                    <a:spLocks noRot="1" noChangeAspect="1" noMove="1" noResize="1" noEditPoints="1" noAdjustHandles="1" noChangeArrowheads="1" noChangeShapeType="1" noTextEdit="1"/>
                  </p:cNvSpPr>
                  <p:nvPr/>
                </p:nvSpPr>
                <p:spPr>
                  <a:xfrm>
                    <a:off x="4107625" y="5419498"/>
                    <a:ext cx="716690" cy="276999"/>
                  </a:xfrm>
                  <a:prstGeom prst="rect">
                    <a:avLst/>
                  </a:prstGeom>
                  <a:blipFill>
                    <a:blip r:embed="rId16"/>
                    <a:stretch>
                      <a:fillRect b="-6522"/>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2AA1501D-040C-4E3A-8017-6C24A0776EC4}"/>
                  </a:ext>
                </a:extLst>
              </p:cNvPr>
              <p:cNvCxnSpPr>
                <a:stCxn id="18" idx="4"/>
                <a:endCxn id="19" idx="0"/>
              </p:cNvCxnSpPr>
              <p:nvPr/>
            </p:nvCxnSpPr>
            <p:spPr>
              <a:xfrm>
                <a:off x="3726316" y="2664652"/>
                <a:ext cx="0" cy="1721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D49ADE1-49C1-4404-A7A8-EFA0BD9FC934}"/>
                  </a:ext>
                </a:extLst>
              </p:cNvPr>
              <p:cNvCxnSpPr>
                <a:stCxn id="19" idx="2"/>
                <a:endCxn id="20" idx="7"/>
              </p:cNvCxnSpPr>
              <p:nvPr/>
            </p:nvCxnSpPr>
            <p:spPr>
              <a:xfrm flipH="1">
                <a:off x="2302715" y="3083502"/>
                <a:ext cx="1160464"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8CF3934-0CC0-454C-A13C-A226DD70224C}"/>
                  </a:ext>
                </a:extLst>
              </p:cNvPr>
              <p:cNvCxnSpPr>
                <a:stCxn id="19" idx="6"/>
                <a:endCxn id="21" idx="1"/>
              </p:cNvCxnSpPr>
              <p:nvPr/>
            </p:nvCxnSpPr>
            <p:spPr>
              <a:xfrm>
                <a:off x="3989452" y="3083502"/>
                <a:ext cx="1240210"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4943E53-15C8-40B7-B2AF-68F2A71E1C27}"/>
                  </a:ext>
                </a:extLst>
              </p:cNvPr>
              <p:cNvCxnSpPr>
                <a:cxnSpLocks/>
                <a:stCxn id="20" idx="3"/>
                <a:endCxn id="29" idx="0"/>
              </p:cNvCxnSpPr>
              <p:nvPr/>
            </p:nvCxnSpPr>
            <p:spPr>
              <a:xfrm flipH="1">
                <a:off x="1182603" y="3819189"/>
                <a:ext cx="747981" cy="3426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DA79F7A-5D6D-446F-94F0-0B69AE8C873E}"/>
                  </a:ext>
                </a:extLst>
              </p:cNvPr>
              <p:cNvCxnSpPr>
                <a:cxnSpLocks/>
                <a:stCxn id="20" idx="5"/>
                <a:endCxn id="22" idx="0"/>
              </p:cNvCxnSpPr>
              <p:nvPr/>
            </p:nvCxnSpPr>
            <p:spPr>
              <a:xfrm>
                <a:off x="2302715" y="3819189"/>
                <a:ext cx="529911" cy="23087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06BA93F-D0A7-4EC4-ACCB-51408A5F883E}"/>
                  </a:ext>
                </a:extLst>
              </p:cNvPr>
              <p:cNvCxnSpPr>
                <a:stCxn id="22" idx="4"/>
                <a:endCxn id="23" idx="0"/>
              </p:cNvCxnSpPr>
              <p:nvPr/>
            </p:nvCxnSpPr>
            <p:spPr>
              <a:xfrm>
                <a:off x="2832626" y="4543442"/>
                <a:ext cx="0" cy="2605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F4E11FE-9603-4045-A250-9DD9052CB41C}"/>
                  </a:ext>
                </a:extLst>
              </p:cNvPr>
              <p:cNvCxnSpPr>
                <a:cxnSpLocks/>
                <a:stCxn id="23" idx="2"/>
                <a:endCxn id="24" idx="7"/>
              </p:cNvCxnSpPr>
              <p:nvPr/>
            </p:nvCxnSpPr>
            <p:spPr>
              <a:xfrm flipH="1">
                <a:off x="2089005" y="5050720"/>
                <a:ext cx="480484" cy="27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8935B002-C32E-4F8C-BDBE-E43F0E3AA783}"/>
                  </a:ext>
                </a:extLst>
              </p:cNvPr>
              <p:cNvCxnSpPr>
                <a:stCxn id="23" idx="6"/>
                <a:endCxn id="28" idx="0"/>
              </p:cNvCxnSpPr>
              <p:nvPr/>
            </p:nvCxnSpPr>
            <p:spPr>
              <a:xfrm>
                <a:off x="3095762" y="5050720"/>
                <a:ext cx="457200" cy="36080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5E6B8CF-0477-4A78-83B6-8FC7F3EC1868}"/>
                  </a:ext>
                </a:extLst>
              </p:cNvPr>
              <p:cNvCxnSpPr>
                <a:stCxn id="24" idx="4"/>
                <a:endCxn id="27" idx="0"/>
              </p:cNvCxnSpPr>
              <p:nvPr/>
            </p:nvCxnSpPr>
            <p:spPr>
              <a:xfrm flipH="1">
                <a:off x="1902939" y="5749485"/>
                <a:ext cx="1" cy="3099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89B59C0-FD65-4E25-B9B9-3D56BB186136}"/>
                  </a:ext>
                </a:extLst>
              </p:cNvPr>
              <p:cNvCxnSpPr>
                <a:stCxn id="21" idx="4"/>
                <a:endCxn id="25" idx="0"/>
              </p:cNvCxnSpPr>
              <p:nvPr/>
            </p:nvCxnSpPr>
            <p:spPr>
              <a:xfrm>
                <a:off x="5415728" y="3891443"/>
                <a:ext cx="0" cy="1643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C9ED72A-4127-4246-8666-CCFFE0779D25}"/>
                  </a:ext>
                </a:extLst>
              </p:cNvPr>
              <p:cNvCxnSpPr>
                <a:stCxn id="25" idx="4"/>
                <a:endCxn id="26" idx="0"/>
              </p:cNvCxnSpPr>
              <p:nvPr/>
            </p:nvCxnSpPr>
            <p:spPr>
              <a:xfrm>
                <a:off x="5415728" y="4549144"/>
                <a:ext cx="0" cy="263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0FA72BD-7DD6-4612-90E6-B85A030201BC}"/>
                  </a:ext>
                </a:extLst>
              </p:cNvPr>
              <p:cNvCxnSpPr>
                <a:stCxn id="26" idx="2"/>
                <a:endCxn id="31" idx="0"/>
              </p:cNvCxnSpPr>
              <p:nvPr/>
            </p:nvCxnSpPr>
            <p:spPr>
              <a:xfrm flipH="1">
                <a:off x="4465970" y="5059393"/>
                <a:ext cx="686621" cy="36010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D5ECF6B-7E81-457C-BE5C-98FED08A8D4A}"/>
                  </a:ext>
                </a:extLst>
              </p:cNvPr>
              <p:cNvCxnSpPr>
                <a:stCxn id="26" idx="6"/>
                <a:endCxn id="30" idx="0"/>
              </p:cNvCxnSpPr>
              <p:nvPr/>
            </p:nvCxnSpPr>
            <p:spPr>
              <a:xfrm>
                <a:off x="5678864" y="5059393"/>
                <a:ext cx="701339" cy="364656"/>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4" name="矩形: 圆角 13">
              <a:extLst>
                <a:ext uri="{FF2B5EF4-FFF2-40B4-BE49-F238E27FC236}">
                  <a16:creationId xmlns:a16="http://schemas.microsoft.com/office/drawing/2014/main" id="{B968DB11-EF00-4CED-B886-87CFEA36A26C}"/>
                </a:ext>
              </a:extLst>
            </p:cNvPr>
            <p:cNvSpPr/>
            <p:nvPr/>
          </p:nvSpPr>
          <p:spPr>
            <a:xfrm>
              <a:off x="1197273" y="2256398"/>
              <a:ext cx="6446846" cy="3609889"/>
            </a:xfrm>
            <a:prstGeom prst="roundRect">
              <a:avLst>
                <a:gd name="adj" fmla="val 617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CCEEC07-D258-4A00-B877-39D02DC1A828}"/>
                    </a:ext>
                  </a:extLst>
                </p:cNvPr>
                <p:cNvSpPr txBox="1"/>
                <p:nvPr/>
              </p:nvSpPr>
              <p:spPr>
                <a:xfrm>
                  <a:off x="1315176" y="2401122"/>
                  <a:ext cx="1177537" cy="369332"/>
                </a:xfrm>
                <a:prstGeom prst="rect">
                  <a:avLst/>
                </a:prstGeom>
                <a:solidFill>
                  <a:schemeClr val="accent5">
                    <a:lumMod val="20000"/>
                    <a:lumOff val="8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𝑥</m:t>
                      </m:r>
                    </m:oMath>
                  </a14:m>
                  <a:r>
                    <a:rPr lang="zh-CN" altLang="en-US"/>
                    <a:t>的辖域</a:t>
                  </a:r>
                </a:p>
              </p:txBody>
            </p:sp>
          </mc:Choice>
          <mc:Fallback xmlns="">
            <p:sp>
              <p:nvSpPr>
                <p:cNvPr id="2" name="文本框 1">
                  <a:extLst>
                    <a:ext uri="{FF2B5EF4-FFF2-40B4-BE49-F238E27FC236}">
                      <a16:creationId xmlns:a16="http://schemas.microsoft.com/office/drawing/2014/main" id="{8CCEEC07-D258-4A00-B877-39D02DC1A828}"/>
                    </a:ext>
                  </a:extLst>
                </p:cNvPr>
                <p:cNvSpPr txBox="1">
                  <a:spLocks noRot="1" noChangeAspect="1" noMove="1" noResize="1" noEditPoints="1" noAdjustHandles="1" noChangeArrowheads="1" noChangeShapeType="1" noTextEdit="1"/>
                </p:cNvSpPr>
                <p:nvPr/>
              </p:nvSpPr>
              <p:spPr>
                <a:xfrm>
                  <a:off x="1315176" y="2401122"/>
                  <a:ext cx="1177537" cy="369332"/>
                </a:xfrm>
                <a:prstGeom prst="rect">
                  <a:avLst/>
                </a:prstGeom>
                <a:blipFill>
                  <a:blip r:embed="rId17"/>
                  <a:stretch>
                    <a:fillRect t="-8065" r="-1026" b="-24194"/>
                  </a:stretch>
                </a:blipFill>
                <a:ln w="12700">
                  <a:solidFill>
                    <a:schemeClr val="accent1">
                      <a:shade val="50000"/>
                    </a:schemeClr>
                  </a:solidFill>
                  <a:prstDash val="sysDash"/>
                </a:ln>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353AEAE1-6139-434D-8471-FFAA0D0CEB73}"/>
                </a:ext>
              </a:extLst>
            </p:cNvPr>
            <p:cNvSpPr/>
            <p:nvPr/>
          </p:nvSpPr>
          <p:spPr>
            <a:xfrm>
              <a:off x="802569" y="5354832"/>
              <a:ext cx="2166988" cy="641820"/>
            </a:xfrm>
            <a:prstGeom prst="roundRect">
              <a:avLst/>
            </a:prstGeom>
            <a:noFill/>
            <a:ln w="1905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D8C1E44-7C21-4139-8854-35814E35DFB0}"/>
                    </a:ext>
                  </a:extLst>
                </p:cNvPr>
                <p:cNvSpPr txBox="1"/>
                <p:nvPr/>
              </p:nvSpPr>
              <p:spPr>
                <a:xfrm>
                  <a:off x="898237" y="5509494"/>
                  <a:ext cx="1150697" cy="369332"/>
                </a:xfrm>
                <a:prstGeom prst="rect">
                  <a:avLst/>
                </a:prstGeom>
                <a:solidFill>
                  <a:schemeClr val="accent6">
                    <a:lumMod val="20000"/>
                    <a:lumOff val="80000"/>
                  </a:schemeClr>
                </a:solidFill>
                <a:ln w="19050">
                  <a:solidFill>
                    <a:schemeClr val="accent6">
                      <a:lumMod val="50000"/>
                    </a:schemeClr>
                  </a:solidFill>
                  <a:prstDash val="dash"/>
                </a:ln>
              </p:spPr>
              <p:txBody>
                <a:bodyPr wrap="square" rtlCol="0">
                  <a:spAutoFit/>
                </a:bodyPr>
                <a:lstStyle/>
                <a:p>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𝑦</m:t>
                      </m:r>
                    </m:oMath>
                  </a14:m>
                  <a:r>
                    <a:rPr lang="zh-CN" altLang="en-US"/>
                    <a:t>的辖域</a:t>
                  </a:r>
                </a:p>
              </p:txBody>
            </p:sp>
          </mc:Choice>
          <mc:Fallback xmlns="">
            <p:sp>
              <p:nvSpPr>
                <p:cNvPr id="6" name="文本框 5">
                  <a:extLst>
                    <a:ext uri="{FF2B5EF4-FFF2-40B4-BE49-F238E27FC236}">
                      <a16:creationId xmlns:a16="http://schemas.microsoft.com/office/drawing/2014/main" id="{3D8C1E44-7C21-4139-8854-35814E35DFB0}"/>
                    </a:ext>
                  </a:extLst>
                </p:cNvPr>
                <p:cNvSpPr txBox="1">
                  <a:spLocks noRot="1" noChangeAspect="1" noMove="1" noResize="1" noEditPoints="1" noAdjustHandles="1" noChangeArrowheads="1" noChangeShapeType="1" noTextEdit="1"/>
                </p:cNvSpPr>
                <p:nvPr/>
              </p:nvSpPr>
              <p:spPr>
                <a:xfrm>
                  <a:off x="898237" y="5509494"/>
                  <a:ext cx="1150697" cy="369332"/>
                </a:xfrm>
                <a:prstGeom prst="rect">
                  <a:avLst/>
                </a:prstGeom>
                <a:blipFill>
                  <a:blip r:embed="rId18"/>
                  <a:stretch>
                    <a:fillRect t="-7937" r="-2604" b="-22222"/>
                  </a:stretch>
                </a:blipFill>
                <a:ln w="19050">
                  <a:solidFill>
                    <a:schemeClr val="accent6">
                      <a:lumMod val="50000"/>
                    </a:schemeClr>
                  </a:solidFill>
                  <a:prstDash val="dash"/>
                </a:ln>
              </p:spPr>
              <p:txBody>
                <a:bodyPr/>
                <a:lstStyle/>
                <a:p>
                  <a:r>
                    <a:rPr lang="zh-CN" altLang="en-US">
                      <a:noFill/>
                    </a:rPr>
                    <a:t> </a:t>
                  </a:r>
                </a:p>
              </p:txBody>
            </p:sp>
          </mc:Fallback>
        </mc:AlternateContent>
        <p:sp>
          <p:nvSpPr>
            <p:cNvPr id="45" name="矩形: 圆角 44">
              <a:extLst>
                <a:ext uri="{FF2B5EF4-FFF2-40B4-BE49-F238E27FC236}">
                  <a16:creationId xmlns:a16="http://schemas.microsoft.com/office/drawing/2014/main" id="{24195472-5AD0-45EC-9001-34EB92880633}"/>
                </a:ext>
              </a:extLst>
            </p:cNvPr>
            <p:cNvSpPr/>
            <p:nvPr/>
          </p:nvSpPr>
          <p:spPr>
            <a:xfrm>
              <a:off x="4640769" y="3429000"/>
              <a:ext cx="2898097" cy="1925832"/>
            </a:xfrm>
            <a:prstGeom prst="roundRect">
              <a:avLst>
                <a:gd name="adj" fmla="val 11543"/>
              </a:avLst>
            </a:prstGeom>
            <a:noFill/>
            <a:ln w="19050">
              <a:solidFill>
                <a:schemeClr val="accent4">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1425BC1F-36D3-466C-88E8-2C569003A7F9}"/>
                    </a:ext>
                  </a:extLst>
                </p:cNvPr>
                <p:cNvSpPr txBox="1"/>
                <p:nvPr/>
              </p:nvSpPr>
              <p:spPr>
                <a:xfrm>
                  <a:off x="6268638" y="3486699"/>
                  <a:ext cx="1167151" cy="369332"/>
                </a:xfrm>
                <a:prstGeom prst="rect">
                  <a:avLst/>
                </a:prstGeom>
                <a:solidFill>
                  <a:schemeClr val="accent4">
                    <a:lumMod val="20000"/>
                    <a:lumOff val="80000"/>
                  </a:schemeClr>
                </a:solidFill>
                <a:ln w="19050">
                  <a:solidFill>
                    <a:schemeClr val="accent4">
                      <a:lumMod val="50000"/>
                    </a:schemeClr>
                  </a:solidFill>
                  <a:prstDash val="dashDot"/>
                </a:ln>
              </p:spPr>
              <p:txBody>
                <a:bodyPr wrap="square" rtlCol="0">
                  <a:spAutoFit/>
                </a:bodyPr>
                <a:lstStyle/>
                <a:p>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𝑧</m:t>
                      </m:r>
                    </m:oMath>
                  </a14:m>
                  <a:r>
                    <a:rPr lang="zh-CN" altLang="en-US"/>
                    <a:t>的辖域</a:t>
                  </a:r>
                </a:p>
              </p:txBody>
            </p:sp>
          </mc:Choice>
          <mc:Fallback xmlns="">
            <p:sp>
              <p:nvSpPr>
                <p:cNvPr id="46" name="文本框 45">
                  <a:extLst>
                    <a:ext uri="{FF2B5EF4-FFF2-40B4-BE49-F238E27FC236}">
                      <a16:creationId xmlns:a16="http://schemas.microsoft.com/office/drawing/2014/main" id="{1425BC1F-36D3-466C-88E8-2C569003A7F9}"/>
                    </a:ext>
                  </a:extLst>
                </p:cNvPr>
                <p:cNvSpPr txBox="1">
                  <a:spLocks noRot="1" noChangeAspect="1" noMove="1" noResize="1" noEditPoints="1" noAdjustHandles="1" noChangeArrowheads="1" noChangeShapeType="1" noTextEdit="1"/>
                </p:cNvSpPr>
                <p:nvPr/>
              </p:nvSpPr>
              <p:spPr>
                <a:xfrm>
                  <a:off x="6268638" y="3486699"/>
                  <a:ext cx="1167151" cy="369332"/>
                </a:xfrm>
                <a:prstGeom prst="rect">
                  <a:avLst/>
                </a:prstGeom>
                <a:blipFill>
                  <a:blip r:embed="rId19"/>
                  <a:stretch>
                    <a:fillRect t="-7813" r="-515" b="-20313"/>
                  </a:stretch>
                </a:blipFill>
                <a:ln w="19050">
                  <a:solidFill>
                    <a:schemeClr val="accent4">
                      <a:lumMod val="50000"/>
                    </a:schemeClr>
                  </a:solidFill>
                  <a:prstDash val="dashDot"/>
                </a:ln>
              </p:spPr>
              <p:txBody>
                <a:bodyPr/>
                <a:lstStyle/>
                <a:p>
                  <a:r>
                    <a:rPr lang="zh-CN" altLang="en-US">
                      <a:noFill/>
                    </a:rPr>
                    <a:t> </a:t>
                  </a:r>
                </a:p>
              </p:txBody>
            </p:sp>
          </mc:Fallback>
        </mc:AlternateContent>
        <p:sp>
          <p:nvSpPr>
            <p:cNvPr id="47" name="矩形: 圆角 46">
              <a:extLst>
                <a:ext uri="{FF2B5EF4-FFF2-40B4-BE49-F238E27FC236}">
                  <a16:creationId xmlns:a16="http://schemas.microsoft.com/office/drawing/2014/main" id="{DBDE38A5-D79C-4524-B8EE-47D10415C19C}"/>
                </a:ext>
              </a:extLst>
            </p:cNvPr>
            <p:cNvSpPr/>
            <p:nvPr/>
          </p:nvSpPr>
          <p:spPr>
            <a:xfrm>
              <a:off x="4697399" y="4223344"/>
              <a:ext cx="2788836" cy="1111267"/>
            </a:xfrm>
            <a:prstGeom prst="roundRect">
              <a:avLst>
                <a:gd name="adj" fmla="val 6603"/>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72C6B29F-D5AD-42C1-8BDD-C3544D8B14D3}"/>
                    </a:ext>
                  </a:extLst>
                </p:cNvPr>
                <p:cNvSpPr txBox="1"/>
                <p:nvPr/>
              </p:nvSpPr>
              <p:spPr>
                <a:xfrm>
                  <a:off x="6290791" y="4297342"/>
                  <a:ext cx="1167151" cy="369332"/>
                </a:xfrm>
                <a:prstGeom prst="rect">
                  <a:avLst/>
                </a:prstGeom>
                <a:solidFill>
                  <a:schemeClr val="tx1">
                    <a:lumMod val="50000"/>
                    <a:lumOff val="50000"/>
                    <a:alpha val="50000"/>
                  </a:schemeClr>
                </a:solidFill>
                <a:ln w="12700">
                  <a:solidFill>
                    <a:schemeClr val="accent5">
                      <a:lumMod val="50000"/>
                    </a:schemeClr>
                  </a:solidFill>
                  <a:prstDash val="solid"/>
                </a:ln>
              </p:spPr>
              <p:txBody>
                <a:bodyPr wrap="square" rtlCol="0">
                  <a:spAutoFit/>
                </a:bodyPr>
                <a:lstStyle/>
                <a:p>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a:t>的辖域</a:t>
                  </a:r>
                </a:p>
              </p:txBody>
            </p:sp>
          </mc:Choice>
          <mc:Fallback xmlns="">
            <p:sp>
              <p:nvSpPr>
                <p:cNvPr id="48" name="文本框 47">
                  <a:extLst>
                    <a:ext uri="{FF2B5EF4-FFF2-40B4-BE49-F238E27FC236}">
                      <a16:creationId xmlns:a16="http://schemas.microsoft.com/office/drawing/2014/main" id="{72C6B29F-D5AD-42C1-8BDD-C3544D8B14D3}"/>
                    </a:ext>
                  </a:extLst>
                </p:cNvPr>
                <p:cNvSpPr txBox="1">
                  <a:spLocks noRot="1" noChangeAspect="1" noMove="1" noResize="1" noEditPoints="1" noAdjustHandles="1" noChangeArrowheads="1" noChangeShapeType="1" noTextEdit="1"/>
                </p:cNvSpPr>
                <p:nvPr/>
              </p:nvSpPr>
              <p:spPr>
                <a:xfrm>
                  <a:off x="6290791" y="4297342"/>
                  <a:ext cx="1167151" cy="369332"/>
                </a:xfrm>
                <a:prstGeom prst="rect">
                  <a:avLst/>
                </a:prstGeom>
                <a:blipFill>
                  <a:blip r:embed="rId20"/>
                  <a:stretch>
                    <a:fillRect t="-7937" r="-2062" b="-22222"/>
                  </a:stretch>
                </a:blipFill>
                <a:ln w="12700">
                  <a:solidFill>
                    <a:schemeClr val="accent5">
                      <a:lumMod val="50000"/>
                    </a:schemeClr>
                  </a:solidFill>
                  <a:prstDash val="solid"/>
                </a:ln>
              </p:spPr>
              <p:txBody>
                <a:bodyPr/>
                <a:lstStyle/>
                <a:p>
                  <a:r>
                    <a:rPr lang="zh-CN" altLang="en-US">
                      <a:noFill/>
                    </a:rPr>
                    <a:t> </a:t>
                  </a:r>
                </a:p>
              </p:txBody>
            </p:sp>
          </mc:Fallback>
        </mc:AlternateContent>
      </p:grpSp>
      <p:sp>
        <p:nvSpPr>
          <p:cNvPr id="49" name="文本框 48">
            <a:extLst>
              <a:ext uri="{FF2B5EF4-FFF2-40B4-BE49-F238E27FC236}">
                <a16:creationId xmlns:a16="http://schemas.microsoft.com/office/drawing/2014/main" id="{516AF918-64D2-4173-A351-D345B694F65D}"/>
              </a:ext>
            </a:extLst>
          </p:cNvPr>
          <p:cNvSpPr txBox="1"/>
          <p:nvPr/>
        </p:nvSpPr>
        <p:spPr>
          <a:xfrm>
            <a:off x="8117119" y="1593174"/>
            <a:ext cx="2982215" cy="923330"/>
          </a:xfrm>
          <a:prstGeom prst="rect">
            <a:avLst/>
          </a:prstGeom>
          <a:solidFill>
            <a:schemeClr val="accent2">
              <a:lumMod val="20000"/>
              <a:lumOff val="80000"/>
            </a:schemeClr>
          </a:solidFill>
        </p:spPr>
        <p:txBody>
          <a:bodyPr wrap="square" rtlCol="0">
            <a:spAutoFit/>
          </a:bodyPr>
          <a:lstStyle/>
          <a:p>
            <a:r>
              <a:rPr lang="zh-CN" altLang="en-US" b="1">
                <a:solidFill>
                  <a:srgbClr val="002060"/>
                </a:solidFill>
              </a:rPr>
              <a:t>从抽象语法树角度看，一个量词的辖域是以它的儿子节点为根的子树对应的子公式</a:t>
            </a:r>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FA3BEB98-28DF-4E76-966D-90CCE49B1AF9}"/>
                  </a:ext>
                </a:extLst>
              </p:cNvPr>
              <p:cNvSpPr txBox="1"/>
              <p:nvPr/>
            </p:nvSpPr>
            <p:spPr>
              <a:xfrm>
                <a:off x="7630961" y="2840481"/>
                <a:ext cx="3999678" cy="3117585"/>
              </a:xfrm>
              <a:prstGeom prst="rect">
                <a:avLst/>
              </a:prstGeom>
              <a:solidFill>
                <a:schemeClr val="accent6">
                  <a:lumMod val="20000"/>
                  <a:lumOff val="80000"/>
                  <a:alpha val="49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量词</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的辖域是：</a:t>
                </a:r>
                <a:endParaRPr lang="en-US" altLang="zh-CN" b="1">
                  <a:solidFill>
                    <a:srgbClr val="002060"/>
                  </a:solidFill>
                  <a:latin typeface="楷体" panose="02010609060101010101" pitchFamily="49" charset="-122"/>
                  <a:ea typeface="楷体" panose="02010609060101010101" pitchFamily="49" charset="-122"/>
                </a:endParaRPr>
              </a:p>
              <a:p>
                <a:pPr/>
                <a14:m>
                  <m:oMathPara xmlns:m="http://schemas.openxmlformats.org/officeDocument/2006/math">
                    <m:oMathParaPr>
                      <m:jc m:val="center"/>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m:oMathPara>
                </a14:m>
                <a:endParaRPr lang="en-US" altLang="zh-CN">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前一个量词</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的辖域是：</a:t>
                </a:r>
                <a:endParaRPr lang="en-US" altLang="zh-CN" b="1">
                  <a:solidFill>
                    <a:srgbClr val="002060"/>
                  </a:solidFill>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𝑭</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m:t>
                      </m:r>
                    </m:oMath>
                  </m:oMathPara>
                </a14:m>
                <a:endParaRPr lang="en-US" altLang="zh-CN" b="1" i="1">
                  <a:solidFill>
                    <a:schemeClr val="accent2">
                      <a:lumMod val="50000"/>
                    </a:schemeClr>
                  </a:solidFill>
                  <a:latin typeface="Cambria Math" panose="02040503050406030204" pitchFamily="18" charset="0"/>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量词</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𝒛</m:t>
                    </m:r>
                  </m:oMath>
                </a14:m>
                <a:r>
                  <a:rPr lang="zh-CN" altLang="en-US" b="1">
                    <a:solidFill>
                      <a:srgbClr val="002060"/>
                    </a:solidFill>
                    <a:latin typeface="楷体" panose="02010609060101010101" pitchFamily="49" charset="-122"/>
                    <a:ea typeface="楷体" panose="02010609060101010101" pitchFamily="49" charset="-122"/>
                  </a:rPr>
                  <a:t>的辖域是：</a:t>
                </a:r>
                <a:endParaRPr lang="en-US" altLang="zh-CN" b="1">
                  <a:solidFill>
                    <a:srgbClr val="002060"/>
                  </a:solidFill>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m:oMathPara>
                </a14:m>
                <a:endParaRPr lang="en-US" altLang="zh-CN">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后一个量词</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的辖域是：</a:t>
                </a:r>
                <a:endParaRPr lang="en-US" altLang="zh-CN" b="1">
                  <a:solidFill>
                    <a:srgbClr val="002060"/>
                  </a:solidFill>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m:oMathPara>
                </a14:m>
                <a:endParaRPr lang="zh-CN" altLang="en-US">
                  <a:solidFill>
                    <a:schemeClr val="accent2">
                      <a:lumMod val="50000"/>
                    </a:schemeClr>
                  </a:solidFill>
                </a:endParaRPr>
              </a:p>
            </p:txBody>
          </p:sp>
        </mc:Choice>
        <mc:Fallback xmlns="">
          <p:sp>
            <p:nvSpPr>
              <p:cNvPr id="50" name="文本框 49">
                <a:extLst>
                  <a:ext uri="{FF2B5EF4-FFF2-40B4-BE49-F238E27FC236}">
                    <a16:creationId xmlns:a16="http://schemas.microsoft.com/office/drawing/2014/main" id="{FA3BEB98-28DF-4E76-966D-90CCE49B1AF9}"/>
                  </a:ext>
                </a:extLst>
              </p:cNvPr>
              <p:cNvSpPr txBox="1">
                <a:spLocks noRot="1" noChangeAspect="1" noMove="1" noResize="1" noEditPoints="1" noAdjustHandles="1" noChangeArrowheads="1" noChangeShapeType="1" noTextEdit="1"/>
              </p:cNvSpPr>
              <p:nvPr/>
            </p:nvSpPr>
            <p:spPr>
              <a:xfrm>
                <a:off x="7630961" y="2840481"/>
                <a:ext cx="3999678" cy="3117585"/>
              </a:xfrm>
              <a:prstGeom prst="rect">
                <a:avLst/>
              </a:prstGeom>
              <a:blipFill>
                <a:blip r:embed="rId21"/>
                <a:stretch>
                  <a:fillRect l="-1067" t="-1566" b="-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8897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自由变量和约束变量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个体变量的出现与抽象语法树</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AFAB3A4-956A-4A2D-931B-D6EA5641414E}"/>
                  </a:ext>
                </a:extLst>
              </p:cNvPr>
              <p:cNvSpPr txBox="1"/>
              <p:nvPr/>
            </p:nvSpPr>
            <p:spPr>
              <a:xfrm>
                <a:off x="509055" y="861348"/>
                <a:ext cx="8456104" cy="369332"/>
              </a:xfrm>
              <a:prstGeom prst="rect">
                <a:avLst/>
              </a:prstGeom>
              <a:solidFill>
                <a:schemeClr val="accent6">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的抽象语法树</a:t>
                </a:r>
              </a:p>
            </p:txBody>
          </p:sp>
        </mc:Choice>
        <mc:Fallback xmlns="">
          <p:sp>
            <p:nvSpPr>
              <p:cNvPr id="12" name="文本框 11">
                <a:extLst>
                  <a:ext uri="{FF2B5EF4-FFF2-40B4-BE49-F238E27FC236}">
                    <a16:creationId xmlns:a16="http://schemas.microsoft.com/office/drawing/2014/main" id="{AAFAB3A4-956A-4A2D-931B-D6EA5641414E}"/>
                  </a:ext>
                </a:extLst>
              </p:cNvPr>
              <p:cNvSpPr txBox="1">
                <a:spLocks noRot="1" noChangeAspect="1" noMove="1" noResize="1" noEditPoints="1" noAdjustHandles="1" noChangeArrowheads="1" noChangeShapeType="1" noTextEdit="1"/>
              </p:cNvSpPr>
              <p:nvPr/>
            </p:nvSpPr>
            <p:spPr>
              <a:xfrm>
                <a:off x="509055" y="861348"/>
                <a:ext cx="8456104" cy="369332"/>
              </a:xfrm>
              <a:prstGeom prst="rect">
                <a:avLst/>
              </a:prstGeom>
              <a:blipFill>
                <a:blip r:embed="rId2"/>
                <a:stretch>
                  <a:fillRect l="-649" t="-11475" b="-21311"/>
                </a:stretch>
              </a:blipFill>
            </p:spPr>
            <p:txBody>
              <a:bodyPr/>
              <a:lstStyle/>
              <a:p>
                <a:r>
                  <a:rPr lang="zh-CN" altLang="en-US">
                    <a:noFill/>
                  </a:rPr>
                  <a:t> </a:t>
                </a:r>
              </a:p>
            </p:txBody>
          </p:sp>
        </mc:Fallback>
      </mc:AlternateContent>
      <p:sp>
        <p:nvSpPr>
          <p:cNvPr id="49" name="文本框 48">
            <a:extLst>
              <a:ext uri="{FF2B5EF4-FFF2-40B4-BE49-F238E27FC236}">
                <a16:creationId xmlns:a16="http://schemas.microsoft.com/office/drawing/2014/main" id="{516AF918-64D2-4173-A351-D345B694F65D}"/>
              </a:ext>
            </a:extLst>
          </p:cNvPr>
          <p:cNvSpPr txBox="1"/>
          <p:nvPr/>
        </p:nvSpPr>
        <p:spPr>
          <a:xfrm>
            <a:off x="7508487" y="1508646"/>
            <a:ext cx="4258204" cy="2131802"/>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pPr>
            <a:r>
              <a:rPr lang="zh-CN" altLang="en-US" b="1">
                <a:solidFill>
                  <a:srgbClr val="002060"/>
                </a:solidFill>
              </a:rPr>
              <a:t>从抽象语法树角度看</a:t>
            </a:r>
            <a:endParaRPr lang="en-US" altLang="zh-CN" b="1">
              <a:solidFill>
                <a:srgbClr val="002060"/>
              </a:solidFill>
            </a:endParaRPr>
          </a:p>
          <a:p>
            <a:pPr marL="285750"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一个个体变量的一处出现是约束出现</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lnSpc>
                <a:spcPts val="2400"/>
              </a:lnSpc>
              <a:spcBef>
                <a:spcPts val="600"/>
              </a:spcBef>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如果从根节点到该处的唯一路径存在以该变量为指示变量的量词节点</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marL="285750"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个体变量在一处的出现不是约束出现就是自由出现</a:t>
            </a:r>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FA3BEB98-28DF-4E76-966D-90CCE49B1AF9}"/>
                  </a:ext>
                </a:extLst>
              </p:cNvPr>
              <p:cNvSpPr txBox="1"/>
              <p:nvPr/>
            </p:nvSpPr>
            <p:spPr>
              <a:xfrm>
                <a:off x="7527367" y="3903771"/>
                <a:ext cx="4258203" cy="2092881"/>
              </a:xfrm>
              <a:prstGeom prst="rect">
                <a:avLst/>
              </a:prstGeom>
              <a:solidFill>
                <a:schemeClr val="accent6">
                  <a:lumMod val="20000"/>
                  <a:lumOff val="80000"/>
                  <a:alpha val="49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中</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是约束出现，</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是自由出现</a:t>
                </a:r>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𝑭</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𝒚</m:t>
                    </m:r>
                    <m:r>
                      <a:rPr lang="en-US" altLang="zh-CN" b="1" i="1" smtClean="0">
                        <a:solidFill>
                          <a:srgbClr val="002060"/>
                        </a:solidFill>
                        <a:latin typeface="Cambria Math" panose="02040503050406030204" pitchFamily="18" charset="0"/>
                        <a:ea typeface="楷体" panose="02010609060101010101" pitchFamily="49" charset="-122"/>
                      </a:rPr>
                      <m:t>)</m:t>
                    </m:r>
                  </m:oMath>
                </a14:m>
                <a:r>
                  <a:rPr lang="zh-CN" altLang="en-US" b="1">
                    <a:solidFill>
                      <a:srgbClr val="002060"/>
                    </a:solidFill>
                    <a:latin typeface="楷体" panose="02010609060101010101" pitchFamily="49" charset="-122"/>
                    <a:ea typeface="楷体" panose="02010609060101010101" pitchFamily="49" charset="-122"/>
                  </a:rPr>
                  <a:t>中</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是约束出现</a:t>
                </a:r>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𝑯</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𝒙</m:t>
                    </m:r>
                    <m:r>
                      <a:rPr lang="en-US" altLang="zh-CN" b="1" i="1" smtClean="0">
                        <a:solidFill>
                          <a:srgbClr val="002060"/>
                        </a:solidFill>
                        <a:latin typeface="Cambria Math" panose="02040503050406030204" pitchFamily="18" charset="0"/>
                        <a:ea typeface="楷体" panose="02010609060101010101" pitchFamily="49" charset="-122"/>
                      </a:rPr>
                      <m:t>, </m:t>
                    </m:r>
                    <m:r>
                      <a:rPr lang="en-US" altLang="zh-CN" b="1" i="1" smtClean="0">
                        <a:solidFill>
                          <a:srgbClr val="002060"/>
                        </a:solidFill>
                        <a:latin typeface="Cambria Math" panose="02040503050406030204" pitchFamily="18" charset="0"/>
                        <a:ea typeface="楷体" panose="02010609060101010101" pitchFamily="49" charset="-122"/>
                      </a:rPr>
                      <m:t>𝒚</m:t>
                    </m:r>
                    <m:r>
                      <a:rPr lang="en-US" altLang="zh-CN" b="1" i="1" smtClean="0">
                        <a:solidFill>
                          <a:srgbClr val="002060"/>
                        </a:solidFill>
                        <a:latin typeface="Cambria Math" panose="02040503050406030204" pitchFamily="18" charset="0"/>
                        <a:ea typeface="楷体" panose="02010609060101010101" pitchFamily="49" charset="-122"/>
                      </a:rPr>
                      <m:t>)</m:t>
                    </m:r>
                  </m:oMath>
                </a14:m>
                <a:r>
                  <a:rPr lang="zh-CN" altLang="en-US" b="1">
                    <a:solidFill>
                      <a:srgbClr val="002060"/>
                    </a:solidFill>
                    <a:latin typeface="楷体" panose="02010609060101010101" pitchFamily="49" charset="-122"/>
                    <a:ea typeface="楷体" panose="02010609060101010101" pitchFamily="49" charset="-122"/>
                  </a:rPr>
                  <a:t>中</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是约束出现，</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是自由出现</a:t>
                </a:r>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𝑭</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𝒛</m:t>
                    </m:r>
                    <m:r>
                      <a:rPr lang="en-US" altLang="zh-CN" b="1" i="1" smtClean="0">
                        <a:solidFill>
                          <a:srgbClr val="002060"/>
                        </a:solidFill>
                        <a:latin typeface="Cambria Math" panose="02040503050406030204" pitchFamily="18" charset="0"/>
                        <a:ea typeface="楷体" panose="02010609060101010101" pitchFamily="49" charset="-122"/>
                      </a:rPr>
                      <m:t>)</m:t>
                    </m:r>
                  </m:oMath>
                </a14:m>
                <a:r>
                  <a:rPr lang="zh-CN" altLang="en-US" b="1">
                    <a:solidFill>
                      <a:srgbClr val="002060"/>
                    </a:solidFill>
                    <a:latin typeface="楷体" panose="02010609060101010101" pitchFamily="49" charset="-122"/>
                    <a:ea typeface="楷体" panose="02010609060101010101" pitchFamily="49" charset="-122"/>
                  </a:rPr>
                  <a:t>中</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𝒛</m:t>
                    </m:r>
                  </m:oMath>
                </a14:m>
                <a:r>
                  <a:rPr lang="zh-CN" altLang="en-US" b="1">
                    <a:solidFill>
                      <a:srgbClr val="002060"/>
                    </a:solidFill>
                    <a:latin typeface="楷体" panose="02010609060101010101" pitchFamily="49" charset="-122"/>
                    <a:ea typeface="楷体" panose="02010609060101010101" pitchFamily="49" charset="-122"/>
                  </a:rPr>
                  <a:t>是约束出现</a:t>
                </a:r>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𝑯</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𝒛</m:t>
                    </m:r>
                    <m:r>
                      <a:rPr lang="en-US" altLang="zh-CN" b="1" i="1" smtClean="0">
                        <a:solidFill>
                          <a:srgbClr val="002060"/>
                        </a:solidFill>
                        <a:latin typeface="Cambria Math" panose="02040503050406030204" pitchFamily="18" charset="0"/>
                        <a:ea typeface="楷体" panose="02010609060101010101" pitchFamily="49" charset="-122"/>
                      </a:rPr>
                      <m:t>, </m:t>
                    </m:r>
                    <m:r>
                      <a:rPr lang="en-US" altLang="zh-CN" b="1" i="1" smtClean="0">
                        <a:solidFill>
                          <a:srgbClr val="002060"/>
                        </a:solidFill>
                        <a:latin typeface="Cambria Math" panose="02040503050406030204" pitchFamily="18" charset="0"/>
                        <a:ea typeface="楷体" panose="02010609060101010101" pitchFamily="49" charset="-122"/>
                      </a:rPr>
                      <m:t>𝒚</m:t>
                    </m:r>
                    <m:r>
                      <a:rPr lang="en-US" altLang="zh-CN" b="1" i="1" smtClean="0">
                        <a:solidFill>
                          <a:srgbClr val="002060"/>
                        </a:solidFill>
                        <a:latin typeface="Cambria Math" panose="02040503050406030204" pitchFamily="18" charset="0"/>
                        <a:ea typeface="楷体" panose="02010609060101010101" pitchFamily="49" charset="-122"/>
                      </a:rPr>
                      <m:t>)</m:t>
                    </m:r>
                  </m:oMath>
                </a14:m>
                <a:r>
                  <a:rPr lang="zh-CN" altLang="en-US" b="1">
                    <a:solidFill>
                      <a:srgbClr val="002060"/>
                    </a:solidFill>
                    <a:latin typeface="楷体" panose="02010609060101010101" pitchFamily="49" charset="-122"/>
                    <a:ea typeface="楷体" panose="02010609060101010101" pitchFamily="49" charset="-122"/>
                  </a:rPr>
                  <a:t>中</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𝒛</m:t>
                    </m:r>
                  </m:oMath>
                </a14:m>
                <a:r>
                  <a:rPr lang="zh-CN" altLang="en-US" b="1">
                    <a:solidFill>
                      <a:srgbClr val="002060"/>
                    </a:solidFill>
                    <a:latin typeface="楷体" panose="02010609060101010101" pitchFamily="49" charset="-122"/>
                    <a:ea typeface="楷体" panose="02010609060101010101" pitchFamily="49" charset="-122"/>
                  </a:rPr>
                  <a:t>是约束出现，</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是约束出现</a:t>
                </a:r>
                <a:endParaRPr lang="zh-CN" altLang="en-US">
                  <a:solidFill>
                    <a:schemeClr val="accent2">
                      <a:lumMod val="50000"/>
                    </a:schemeClr>
                  </a:solidFill>
                </a:endParaRPr>
              </a:p>
            </p:txBody>
          </p:sp>
        </mc:Choice>
        <mc:Fallback xmlns="">
          <p:sp>
            <p:nvSpPr>
              <p:cNvPr id="50" name="文本框 49">
                <a:extLst>
                  <a:ext uri="{FF2B5EF4-FFF2-40B4-BE49-F238E27FC236}">
                    <a16:creationId xmlns:a16="http://schemas.microsoft.com/office/drawing/2014/main" id="{FA3BEB98-28DF-4E76-966D-90CCE49B1AF9}"/>
                  </a:ext>
                </a:extLst>
              </p:cNvPr>
              <p:cNvSpPr txBox="1">
                <a:spLocks noRot="1" noChangeAspect="1" noMove="1" noResize="1" noEditPoints="1" noAdjustHandles="1" noChangeArrowheads="1" noChangeShapeType="1" noTextEdit="1"/>
              </p:cNvSpPr>
              <p:nvPr/>
            </p:nvSpPr>
            <p:spPr>
              <a:xfrm>
                <a:off x="7527367" y="3903771"/>
                <a:ext cx="4258203" cy="2092881"/>
              </a:xfrm>
              <a:prstGeom prst="rect">
                <a:avLst/>
              </a:prstGeom>
              <a:blipFill>
                <a:blip r:embed="rId3"/>
                <a:stretch>
                  <a:fillRect l="-1003" t="-2035" r="-430" b="-2616"/>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46AFD647-C5B8-487A-8DFC-17131E25F5F1}"/>
              </a:ext>
            </a:extLst>
          </p:cNvPr>
          <p:cNvGrpSpPr/>
          <p:nvPr/>
        </p:nvGrpSpPr>
        <p:grpSpPr>
          <a:xfrm>
            <a:off x="207482" y="1508646"/>
            <a:ext cx="7143123" cy="4648668"/>
            <a:chOff x="207482" y="1667461"/>
            <a:chExt cx="7143123" cy="4648668"/>
          </a:xfrm>
        </p:grpSpPr>
        <p:grpSp>
          <p:nvGrpSpPr>
            <p:cNvPr id="51" name="组合 50">
              <a:extLst>
                <a:ext uri="{FF2B5EF4-FFF2-40B4-BE49-F238E27FC236}">
                  <a16:creationId xmlns:a16="http://schemas.microsoft.com/office/drawing/2014/main" id="{AA0DEB38-EA6F-4531-912F-BD7B3343FD6E}"/>
                </a:ext>
              </a:extLst>
            </p:cNvPr>
            <p:cNvGrpSpPr/>
            <p:nvPr/>
          </p:nvGrpSpPr>
          <p:grpSpPr>
            <a:xfrm>
              <a:off x="509055" y="1667461"/>
              <a:ext cx="6841550" cy="4329191"/>
              <a:chOff x="802569" y="1667461"/>
              <a:chExt cx="6841550" cy="4329191"/>
            </a:xfrm>
          </p:grpSpPr>
          <p:grpSp>
            <p:nvGrpSpPr>
              <p:cNvPr id="13" name="组合 12">
                <a:extLst>
                  <a:ext uri="{FF2B5EF4-FFF2-40B4-BE49-F238E27FC236}">
                    <a16:creationId xmlns:a16="http://schemas.microsoft.com/office/drawing/2014/main" id="{C524F7BA-8FFC-4944-9ECF-6DC2578C868B}"/>
                  </a:ext>
                </a:extLst>
              </p:cNvPr>
              <p:cNvGrpSpPr/>
              <p:nvPr/>
            </p:nvGrpSpPr>
            <p:grpSpPr>
              <a:xfrm>
                <a:off x="1315177" y="1667461"/>
                <a:ext cx="6112000" cy="4165199"/>
                <a:chOff x="725403" y="2171270"/>
                <a:chExt cx="6112000" cy="4165199"/>
              </a:xfrm>
            </p:grpSpPr>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418DFAAB-6F2F-476E-90BB-143AF9136F8A}"/>
                        </a:ext>
                      </a:extLst>
                    </p:cNvPr>
                    <p:cNvSpPr/>
                    <p:nvPr/>
                  </p:nvSpPr>
                  <p:spPr>
                    <a:xfrm>
                      <a:off x="3463179" y="217127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𝑥</m:t>
                            </m:r>
                          </m:oMath>
                        </m:oMathPara>
                      </a14:m>
                      <a:endParaRPr lang="zh-CN" altLang="en-US"/>
                    </a:p>
                  </p:txBody>
                </p:sp>
              </mc:Choice>
              <mc:Fallback xmlns="">
                <p:sp>
                  <p:nvSpPr>
                    <p:cNvPr id="18" name="椭圆 17">
                      <a:extLst>
                        <a:ext uri="{FF2B5EF4-FFF2-40B4-BE49-F238E27FC236}">
                          <a16:creationId xmlns:a16="http://schemas.microsoft.com/office/drawing/2014/main" id="{418DFAAB-6F2F-476E-90BB-143AF9136F8A}"/>
                        </a:ext>
                      </a:extLst>
                    </p:cNvPr>
                    <p:cNvSpPr>
                      <a:spLocks noRot="1" noChangeAspect="1" noMove="1" noResize="1" noEditPoints="1" noAdjustHandles="1" noChangeArrowheads="1" noChangeShapeType="1" noTextEdit="1"/>
                    </p:cNvSpPr>
                    <p:nvPr/>
                  </p:nvSpPr>
                  <p:spPr>
                    <a:xfrm>
                      <a:off x="3463179" y="2171270"/>
                      <a:ext cx="526273" cy="49338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C9E5EB05-68B5-430E-92BB-2CA54956EE7A}"/>
                        </a:ext>
                      </a:extLst>
                    </p:cNvPr>
                    <p:cNvSpPr/>
                    <p:nvPr/>
                  </p:nvSpPr>
                  <p:spPr>
                    <a:xfrm>
                      <a:off x="3463179" y="283681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19" name="椭圆 18">
                      <a:extLst>
                        <a:ext uri="{FF2B5EF4-FFF2-40B4-BE49-F238E27FC236}">
                          <a16:creationId xmlns:a16="http://schemas.microsoft.com/office/drawing/2014/main" id="{C9E5EB05-68B5-430E-92BB-2CA54956EE7A}"/>
                        </a:ext>
                      </a:extLst>
                    </p:cNvPr>
                    <p:cNvSpPr>
                      <a:spLocks noRot="1" noChangeAspect="1" noMove="1" noResize="1" noEditPoints="1" noAdjustHandles="1" noChangeArrowheads="1" noChangeShapeType="1" noTextEdit="1"/>
                    </p:cNvSpPr>
                    <p:nvPr/>
                  </p:nvSpPr>
                  <p:spPr>
                    <a:xfrm>
                      <a:off x="3463179" y="2836811"/>
                      <a:ext cx="526273" cy="49338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42B21F00-7A82-4B9C-B224-03D1E87594B6}"/>
                        </a:ext>
                      </a:extLst>
                    </p:cNvPr>
                    <p:cNvSpPr/>
                    <p:nvPr/>
                  </p:nvSpPr>
                  <p:spPr>
                    <a:xfrm>
                      <a:off x="1853513"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20" name="椭圆 19">
                      <a:extLst>
                        <a:ext uri="{FF2B5EF4-FFF2-40B4-BE49-F238E27FC236}">
                          <a16:creationId xmlns:a16="http://schemas.microsoft.com/office/drawing/2014/main" id="{42B21F00-7A82-4B9C-B224-03D1E87594B6}"/>
                        </a:ext>
                      </a:extLst>
                    </p:cNvPr>
                    <p:cNvSpPr>
                      <a:spLocks noRot="1" noChangeAspect="1" noMove="1" noResize="1" noEditPoints="1" noAdjustHandles="1" noChangeArrowheads="1" noChangeShapeType="1" noTextEdit="1"/>
                    </p:cNvSpPr>
                    <p:nvPr/>
                  </p:nvSpPr>
                  <p:spPr>
                    <a:xfrm>
                      <a:off x="1853513" y="3398061"/>
                      <a:ext cx="526273" cy="49338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E41AB56A-0E0B-480D-A6E0-D2665532E196}"/>
                        </a:ext>
                      </a:extLst>
                    </p:cNvPr>
                    <p:cNvSpPr/>
                    <p:nvPr/>
                  </p:nvSpPr>
                  <p:spPr>
                    <a:xfrm>
                      <a:off x="5152591"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𝑧</m:t>
                            </m:r>
                          </m:oMath>
                        </m:oMathPara>
                      </a14:m>
                      <a:endParaRPr lang="zh-CN" altLang="en-US"/>
                    </a:p>
                  </p:txBody>
                </p:sp>
              </mc:Choice>
              <mc:Fallback xmlns="">
                <p:sp>
                  <p:nvSpPr>
                    <p:cNvPr id="21" name="椭圆 20">
                      <a:extLst>
                        <a:ext uri="{FF2B5EF4-FFF2-40B4-BE49-F238E27FC236}">
                          <a16:creationId xmlns:a16="http://schemas.microsoft.com/office/drawing/2014/main" id="{E41AB56A-0E0B-480D-A6E0-D2665532E196}"/>
                        </a:ext>
                      </a:extLst>
                    </p:cNvPr>
                    <p:cNvSpPr>
                      <a:spLocks noRot="1" noChangeAspect="1" noMove="1" noResize="1" noEditPoints="1" noAdjustHandles="1" noChangeArrowheads="1" noChangeShapeType="1" noTextEdit="1"/>
                    </p:cNvSpPr>
                    <p:nvPr/>
                  </p:nvSpPr>
                  <p:spPr>
                    <a:xfrm>
                      <a:off x="5152591" y="3398061"/>
                      <a:ext cx="526273" cy="49338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06FE93EF-C60E-4A74-A9AA-0BA5DC8A57BB}"/>
                        </a:ext>
                      </a:extLst>
                    </p:cNvPr>
                    <p:cNvSpPr/>
                    <p:nvPr/>
                  </p:nvSpPr>
                  <p:spPr>
                    <a:xfrm>
                      <a:off x="2569489" y="405006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22" name="椭圆 21">
                      <a:extLst>
                        <a:ext uri="{FF2B5EF4-FFF2-40B4-BE49-F238E27FC236}">
                          <a16:creationId xmlns:a16="http://schemas.microsoft.com/office/drawing/2014/main" id="{06FE93EF-C60E-4A74-A9AA-0BA5DC8A57BB}"/>
                        </a:ext>
                      </a:extLst>
                    </p:cNvPr>
                    <p:cNvSpPr>
                      <a:spLocks noRot="1" noChangeAspect="1" noMove="1" noResize="1" noEditPoints="1" noAdjustHandles="1" noChangeArrowheads="1" noChangeShapeType="1" noTextEdit="1"/>
                    </p:cNvSpPr>
                    <p:nvPr/>
                  </p:nvSpPr>
                  <p:spPr>
                    <a:xfrm>
                      <a:off x="2569489" y="4050060"/>
                      <a:ext cx="526273" cy="49338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E73C36D1-1FB9-48E5-92A6-1C167FECD021}"/>
                        </a:ext>
                      </a:extLst>
                    </p:cNvPr>
                    <p:cNvSpPr/>
                    <p:nvPr/>
                  </p:nvSpPr>
                  <p:spPr>
                    <a:xfrm>
                      <a:off x="2569489" y="4804029"/>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23" name="椭圆 22">
                      <a:extLst>
                        <a:ext uri="{FF2B5EF4-FFF2-40B4-BE49-F238E27FC236}">
                          <a16:creationId xmlns:a16="http://schemas.microsoft.com/office/drawing/2014/main" id="{E73C36D1-1FB9-48E5-92A6-1C167FECD021}"/>
                        </a:ext>
                      </a:extLst>
                    </p:cNvPr>
                    <p:cNvSpPr>
                      <a:spLocks noRot="1" noChangeAspect="1" noMove="1" noResize="1" noEditPoints="1" noAdjustHandles="1" noChangeArrowheads="1" noChangeShapeType="1" noTextEdit="1"/>
                    </p:cNvSpPr>
                    <p:nvPr/>
                  </p:nvSpPr>
                  <p:spPr>
                    <a:xfrm>
                      <a:off x="2569489" y="4804029"/>
                      <a:ext cx="526273" cy="49338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04B3048D-EE9F-4170-9BEC-164CAE1259AE}"/>
                        </a:ext>
                      </a:extLst>
                    </p:cNvPr>
                    <p:cNvSpPr/>
                    <p:nvPr/>
                  </p:nvSpPr>
                  <p:spPr>
                    <a:xfrm>
                      <a:off x="1639803" y="5256103"/>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𝑦</m:t>
                            </m:r>
                          </m:oMath>
                        </m:oMathPara>
                      </a14:m>
                      <a:endParaRPr lang="zh-CN" altLang="en-US"/>
                    </a:p>
                  </p:txBody>
                </p:sp>
              </mc:Choice>
              <mc:Fallback xmlns="">
                <p:sp>
                  <p:nvSpPr>
                    <p:cNvPr id="24" name="椭圆 23">
                      <a:extLst>
                        <a:ext uri="{FF2B5EF4-FFF2-40B4-BE49-F238E27FC236}">
                          <a16:creationId xmlns:a16="http://schemas.microsoft.com/office/drawing/2014/main" id="{04B3048D-EE9F-4170-9BEC-164CAE1259AE}"/>
                        </a:ext>
                      </a:extLst>
                    </p:cNvPr>
                    <p:cNvSpPr>
                      <a:spLocks noRot="1" noChangeAspect="1" noMove="1" noResize="1" noEditPoints="1" noAdjustHandles="1" noChangeArrowheads="1" noChangeShapeType="1" noTextEdit="1"/>
                    </p:cNvSpPr>
                    <p:nvPr/>
                  </p:nvSpPr>
                  <p:spPr>
                    <a:xfrm>
                      <a:off x="1639803" y="5256103"/>
                      <a:ext cx="526273" cy="493382"/>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716EAB03-1C86-4352-931E-A88959707B88}"/>
                        </a:ext>
                      </a:extLst>
                    </p:cNvPr>
                    <p:cNvSpPr/>
                    <p:nvPr/>
                  </p:nvSpPr>
                  <p:spPr>
                    <a:xfrm>
                      <a:off x="5152591" y="405576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𝑦</m:t>
                            </m:r>
                          </m:oMath>
                        </m:oMathPara>
                      </a14:m>
                      <a:endParaRPr lang="zh-CN" altLang="en-US"/>
                    </a:p>
                  </p:txBody>
                </p:sp>
              </mc:Choice>
              <mc:Fallback xmlns="">
                <p:sp>
                  <p:nvSpPr>
                    <p:cNvPr id="25" name="椭圆 24">
                      <a:extLst>
                        <a:ext uri="{FF2B5EF4-FFF2-40B4-BE49-F238E27FC236}">
                          <a16:creationId xmlns:a16="http://schemas.microsoft.com/office/drawing/2014/main" id="{716EAB03-1C86-4352-931E-A88959707B88}"/>
                        </a:ext>
                      </a:extLst>
                    </p:cNvPr>
                    <p:cNvSpPr>
                      <a:spLocks noRot="1" noChangeAspect="1" noMove="1" noResize="1" noEditPoints="1" noAdjustHandles="1" noChangeArrowheads="1" noChangeShapeType="1" noTextEdit="1"/>
                    </p:cNvSpPr>
                    <p:nvPr/>
                  </p:nvSpPr>
                  <p:spPr>
                    <a:xfrm>
                      <a:off x="5152591" y="4055762"/>
                      <a:ext cx="526273" cy="49338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E6BBF5D3-BD56-43E7-AD07-1B09CC53C496}"/>
                        </a:ext>
                      </a:extLst>
                    </p:cNvPr>
                    <p:cNvSpPr/>
                    <p:nvPr/>
                  </p:nvSpPr>
                  <p:spPr>
                    <a:xfrm>
                      <a:off x="5152591" y="481270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p>
                  </p:txBody>
                </p:sp>
              </mc:Choice>
              <mc:Fallback xmlns="">
                <p:sp>
                  <p:nvSpPr>
                    <p:cNvPr id="26" name="椭圆 25">
                      <a:extLst>
                        <a:ext uri="{FF2B5EF4-FFF2-40B4-BE49-F238E27FC236}">
                          <a16:creationId xmlns:a16="http://schemas.microsoft.com/office/drawing/2014/main" id="{E6BBF5D3-BD56-43E7-AD07-1B09CC53C496}"/>
                        </a:ext>
                      </a:extLst>
                    </p:cNvPr>
                    <p:cNvSpPr>
                      <a:spLocks noRot="1" noChangeAspect="1" noMove="1" noResize="1" noEditPoints="1" noAdjustHandles="1" noChangeArrowheads="1" noChangeShapeType="1" noTextEdit="1"/>
                    </p:cNvSpPr>
                    <p:nvPr/>
                  </p:nvSpPr>
                  <p:spPr>
                    <a:xfrm>
                      <a:off x="5152591" y="4812702"/>
                      <a:ext cx="526273" cy="493382"/>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1F24E7D7-A08E-40F4-9F74-752B30045A5D}"/>
                        </a:ext>
                      </a:extLst>
                    </p:cNvPr>
                    <p:cNvSpPr txBox="1"/>
                    <p:nvPr/>
                  </p:nvSpPr>
                  <p:spPr>
                    <a:xfrm>
                      <a:off x="1544594" y="6059470"/>
                      <a:ext cx="71669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𝑭</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𝒚</m:t>
                                </m:r>
                              </m:e>
                            </m:d>
                          </m:oMath>
                        </m:oMathPara>
                      </a14:m>
                      <a:endParaRPr lang="zh-CN" altLang="en-US" b="1"/>
                    </a:p>
                  </p:txBody>
                </p:sp>
              </mc:Choice>
              <mc:Fallback xmlns="">
                <p:sp>
                  <p:nvSpPr>
                    <p:cNvPr id="27" name="文本框 26">
                      <a:extLst>
                        <a:ext uri="{FF2B5EF4-FFF2-40B4-BE49-F238E27FC236}">
                          <a16:creationId xmlns:a16="http://schemas.microsoft.com/office/drawing/2014/main" id="{1F24E7D7-A08E-40F4-9F74-752B30045A5D}"/>
                        </a:ext>
                      </a:extLst>
                    </p:cNvPr>
                    <p:cNvSpPr txBox="1">
                      <a:spLocks noRot="1" noChangeAspect="1" noMove="1" noResize="1" noEditPoints="1" noAdjustHandles="1" noChangeArrowheads="1" noChangeShapeType="1" noTextEdit="1"/>
                    </p:cNvSpPr>
                    <p:nvPr/>
                  </p:nvSpPr>
                  <p:spPr>
                    <a:xfrm>
                      <a:off x="1544594" y="6059470"/>
                      <a:ext cx="716690" cy="276999"/>
                    </a:xfrm>
                    <a:prstGeom prst="rect">
                      <a:avLst/>
                    </a:prstGeom>
                    <a:blipFill>
                      <a:blip r:embed="rId13"/>
                      <a:stretch>
                        <a:fillRect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2D67547F-4740-49D6-B702-2F373EC61DAE}"/>
                        </a:ext>
                      </a:extLst>
                    </p:cNvPr>
                    <p:cNvSpPr txBox="1"/>
                    <p:nvPr/>
                  </p:nvSpPr>
                  <p:spPr>
                    <a:xfrm>
                      <a:off x="3095762" y="5411522"/>
                      <a:ext cx="91440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𝑯</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oMath>
                        </m:oMathPara>
                      </a14:m>
                      <a:endParaRPr lang="zh-CN" altLang="en-US" b="1"/>
                    </a:p>
                  </p:txBody>
                </p:sp>
              </mc:Choice>
              <mc:Fallback xmlns="">
                <p:sp>
                  <p:nvSpPr>
                    <p:cNvPr id="28" name="文本框 27">
                      <a:extLst>
                        <a:ext uri="{FF2B5EF4-FFF2-40B4-BE49-F238E27FC236}">
                          <a16:creationId xmlns:a16="http://schemas.microsoft.com/office/drawing/2014/main" id="{2D67547F-4740-49D6-B702-2F373EC61DAE}"/>
                        </a:ext>
                      </a:extLst>
                    </p:cNvPr>
                    <p:cNvSpPr txBox="1">
                      <a:spLocks noRot="1" noChangeAspect="1" noMove="1" noResize="1" noEditPoints="1" noAdjustHandles="1" noChangeArrowheads="1" noChangeShapeType="1" noTextEdit="1"/>
                    </p:cNvSpPr>
                    <p:nvPr/>
                  </p:nvSpPr>
                  <p:spPr>
                    <a:xfrm>
                      <a:off x="3095762" y="5411522"/>
                      <a:ext cx="914400" cy="276999"/>
                    </a:xfrm>
                    <a:prstGeom prst="rect">
                      <a:avLst/>
                    </a:prstGeom>
                    <a:blipFill>
                      <a:blip r:embed="rId14"/>
                      <a:stretch>
                        <a:fillRect l="-1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BC035AE-22A0-4054-8513-FA77FD844AC7}"/>
                        </a:ext>
                      </a:extLst>
                    </p:cNvPr>
                    <p:cNvSpPr txBox="1"/>
                    <p:nvPr/>
                  </p:nvSpPr>
                  <p:spPr>
                    <a:xfrm>
                      <a:off x="725403" y="4161827"/>
                      <a:ext cx="91440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𝑮</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oMath>
                        </m:oMathPara>
                      </a14:m>
                      <a:endParaRPr lang="zh-CN" altLang="en-US" b="1"/>
                    </a:p>
                  </p:txBody>
                </p:sp>
              </mc:Choice>
              <mc:Fallback xmlns="">
                <p:sp>
                  <p:nvSpPr>
                    <p:cNvPr id="29" name="文本框 28">
                      <a:extLst>
                        <a:ext uri="{FF2B5EF4-FFF2-40B4-BE49-F238E27FC236}">
                          <a16:creationId xmlns:a16="http://schemas.microsoft.com/office/drawing/2014/main" id="{ABC035AE-22A0-4054-8513-FA77FD844AC7}"/>
                        </a:ext>
                      </a:extLst>
                    </p:cNvPr>
                    <p:cNvSpPr txBox="1">
                      <a:spLocks noRot="1" noChangeAspect="1" noMove="1" noResize="1" noEditPoints="1" noAdjustHandles="1" noChangeArrowheads="1" noChangeShapeType="1" noTextEdit="1"/>
                    </p:cNvSpPr>
                    <p:nvPr/>
                  </p:nvSpPr>
                  <p:spPr>
                    <a:xfrm>
                      <a:off x="725403" y="4161827"/>
                      <a:ext cx="914400" cy="276999"/>
                    </a:xfrm>
                    <a:prstGeom prst="rect">
                      <a:avLst/>
                    </a:prstGeom>
                    <a:blipFill>
                      <a:blip r:embed="rId15"/>
                      <a:stretch>
                        <a:fillRect l="-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549C078-4998-40EB-A62E-B6CAB79F24D8}"/>
                        </a:ext>
                      </a:extLst>
                    </p:cNvPr>
                    <p:cNvSpPr txBox="1"/>
                    <p:nvPr/>
                  </p:nvSpPr>
                  <p:spPr>
                    <a:xfrm>
                      <a:off x="5923003" y="5424049"/>
                      <a:ext cx="91440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𝑯</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oMath>
                        </m:oMathPara>
                      </a14:m>
                      <a:endParaRPr lang="zh-CN" altLang="en-US" b="1"/>
                    </a:p>
                  </p:txBody>
                </p:sp>
              </mc:Choice>
              <mc:Fallback xmlns="">
                <p:sp>
                  <p:nvSpPr>
                    <p:cNvPr id="30" name="文本框 29">
                      <a:extLst>
                        <a:ext uri="{FF2B5EF4-FFF2-40B4-BE49-F238E27FC236}">
                          <a16:creationId xmlns:a16="http://schemas.microsoft.com/office/drawing/2014/main" id="{C549C078-4998-40EB-A62E-B6CAB79F24D8}"/>
                        </a:ext>
                      </a:extLst>
                    </p:cNvPr>
                    <p:cNvSpPr txBox="1">
                      <a:spLocks noRot="1" noChangeAspect="1" noMove="1" noResize="1" noEditPoints="1" noAdjustHandles="1" noChangeArrowheads="1" noChangeShapeType="1" noTextEdit="1"/>
                    </p:cNvSpPr>
                    <p:nvPr/>
                  </p:nvSpPr>
                  <p:spPr>
                    <a:xfrm>
                      <a:off x="5923003" y="5424049"/>
                      <a:ext cx="914400" cy="276999"/>
                    </a:xfrm>
                    <a:prstGeom prst="rect">
                      <a:avLst/>
                    </a:prstGeom>
                    <a:blipFill>
                      <a:blip r:embed="rId16"/>
                      <a:stretch>
                        <a:fillRect l="-667"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27C4ADF-F68C-47DF-B917-655FFA759B2B}"/>
                        </a:ext>
                      </a:extLst>
                    </p:cNvPr>
                    <p:cNvSpPr txBox="1"/>
                    <p:nvPr/>
                  </p:nvSpPr>
                  <p:spPr>
                    <a:xfrm>
                      <a:off x="4107625" y="5419498"/>
                      <a:ext cx="716690" cy="276999"/>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𝑭</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oMath>
                        </m:oMathPara>
                      </a14:m>
                      <a:endParaRPr lang="zh-CN" altLang="en-US" b="1"/>
                    </a:p>
                  </p:txBody>
                </p:sp>
              </mc:Choice>
              <mc:Fallback xmlns="">
                <p:sp>
                  <p:nvSpPr>
                    <p:cNvPr id="31" name="文本框 30">
                      <a:extLst>
                        <a:ext uri="{FF2B5EF4-FFF2-40B4-BE49-F238E27FC236}">
                          <a16:creationId xmlns:a16="http://schemas.microsoft.com/office/drawing/2014/main" id="{127C4ADF-F68C-47DF-B917-655FFA759B2B}"/>
                        </a:ext>
                      </a:extLst>
                    </p:cNvPr>
                    <p:cNvSpPr txBox="1">
                      <a:spLocks noRot="1" noChangeAspect="1" noMove="1" noResize="1" noEditPoints="1" noAdjustHandles="1" noChangeArrowheads="1" noChangeShapeType="1" noTextEdit="1"/>
                    </p:cNvSpPr>
                    <p:nvPr/>
                  </p:nvSpPr>
                  <p:spPr>
                    <a:xfrm>
                      <a:off x="4107625" y="5419498"/>
                      <a:ext cx="716690" cy="276999"/>
                    </a:xfrm>
                    <a:prstGeom prst="rect">
                      <a:avLst/>
                    </a:prstGeom>
                    <a:blipFill>
                      <a:blip r:embed="rId17"/>
                      <a:stretch>
                        <a:fillRect b="-6522"/>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2AA1501D-040C-4E3A-8017-6C24A0776EC4}"/>
                    </a:ext>
                  </a:extLst>
                </p:cNvPr>
                <p:cNvCxnSpPr>
                  <a:stCxn id="18" idx="4"/>
                  <a:endCxn id="19" idx="0"/>
                </p:cNvCxnSpPr>
                <p:nvPr/>
              </p:nvCxnSpPr>
              <p:spPr>
                <a:xfrm>
                  <a:off x="3726316" y="2664652"/>
                  <a:ext cx="0" cy="1721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D49ADE1-49C1-4404-A7A8-EFA0BD9FC934}"/>
                    </a:ext>
                  </a:extLst>
                </p:cNvPr>
                <p:cNvCxnSpPr>
                  <a:stCxn id="19" idx="2"/>
                  <a:endCxn id="20" idx="7"/>
                </p:cNvCxnSpPr>
                <p:nvPr/>
              </p:nvCxnSpPr>
              <p:spPr>
                <a:xfrm flipH="1">
                  <a:off x="2302715" y="3083502"/>
                  <a:ext cx="1160464"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8CF3934-0CC0-454C-A13C-A226DD70224C}"/>
                    </a:ext>
                  </a:extLst>
                </p:cNvPr>
                <p:cNvCxnSpPr>
                  <a:stCxn id="19" idx="6"/>
                  <a:endCxn id="21" idx="1"/>
                </p:cNvCxnSpPr>
                <p:nvPr/>
              </p:nvCxnSpPr>
              <p:spPr>
                <a:xfrm>
                  <a:off x="3989452" y="3083502"/>
                  <a:ext cx="1240210"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4943E53-15C8-40B7-B2AF-68F2A71E1C27}"/>
                    </a:ext>
                  </a:extLst>
                </p:cNvPr>
                <p:cNvCxnSpPr>
                  <a:cxnSpLocks/>
                  <a:stCxn id="20" idx="3"/>
                  <a:endCxn id="29" idx="0"/>
                </p:cNvCxnSpPr>
                <p:nvPr/>
              </p:nvCxnSpPr>
              <p:spPr>
                <a:xfrm flipH="1">
                  <a:off x="1182603" y="3819189"/>
                  <a:ext cx="747981" cy="3426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DA79F7A-5D6D-446F-94F0-0B69AE8C873E}"/>
                    </a:ext>
                  </a:extLst>
                </p:cNvPr>
                <p:cNvCxnSpPr>
                  <a:cxnSpLocks/>
                  <a:stCxn id="20" idx="5"/>
                  <a:endCxn id="22" idx="0"/>
                </p:cNvCxnSpPr>
                <p:nvPr/>
              </p:nvCxnSpPr>
              <p:spPr>
                <a:xfrm>
                  <a:off x="2302715" y="3819189"/>
                  <a:ext cx="529911" cy="23087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06BA93F-D0A7-4EC4-ACCB-51408A5F883E}"/>
                    </a:ext>
                  </a:extLst>
                </p:cNvPr>
                <p:cNvCxnSpPr>
                  <a:stCxn id="22" idx="4"/>
                  <a:endCxn id="23" idx="0"/>
                </p:cNvCxnSpPr>
                <p:nvPr/>
              </p:nvCxnSpPr>
              <p:spPr>
                <a:xfrm>
                  <a:off x="2832626" y="4543442"/>
                  <a:ext cx="0" cy="2605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F4E11FE-9603-4045-A250-9DD9052CB41C}"/>
                    </a:ext>
                  </a:extLst>
                </p:cNvPr>
                <p:cNvCxnSpPr>
                  <a:cxnSpLocks/>
                  <a:stCxn id="23" idx="2"/>
                  <a:endCxn id="24" idx="7"/>
                </p:cNvCxnSpPr>
                <p:nvPr/>
              </p:nvCxnSpPr>
              <p:spPr>
                <a:xfrm flipH="1">
                  <a:off x="2089005" y="5050720"/>
                  <a:ext cx="480484" cy="27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8935B002-C32E-4F8C-BDBE-E43F0E3AA783}"/>
                    </a:ext>
                  </a:extLst>
                </p:cNvPr>
                <p:cNvCxnSpPr>
                  <a:stCxn id="23" idx="6"/>
                  <a:endCxn id="28" idx="0"/>
                </p:cNvCxnSpPr>
                <p:nvPr/>
              </p:nvCxnSpPr>
              <p:spPr>
                <a:xfrm>
                  <a:off x="3095762" y="5050720"/>
                  <a:ext cx="457200" cy="36080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5E6B8CF-0477-4A78-83B6-8FC7F3EC1868}"/>
                    </a:ext>
                  </a:extLst>
                </p:cNvPr>
                <p:cNvCxnSpPr>
                  <a:stCxn id="24" idx="4"/>
                  <a:endCxn id="27" idx="0"/>
                </p:cNvCxnSpPr>
                <p:nvPr/>
              </p:nvCxnSpPr>
              <p:spPr>
                <a:xfrm flipH="1">
                  <a:off x="1902939" y="5749485"/>
                  <a:ext cx="1" cy="3099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89B59C0-FD65-4E25-B9B9-3D56BB186136}"/>
                    </a:ext>
                  </a:extLst>
                </p:cNvPr>
                <p:cNvCxnSpPr>
                  <a:stCxn id="21" idx="4"/>
                  <a:endCxn id="25" idx="0"/>
                </p:cNvCxnSpPr>
                <p:nvPr/>
              </p:nvCxnSpPr>
              <p:spPr>
                <a:xfrm>
                  <a:off x="5415728" y="3891443"/>
                  <a:ext cx="0" cy="1643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C9ED72A-4127-4246-8666-CCFFE0779D25}"/>
                    </a:ext>
                  </a:extLst>
                </p:cNvPr>
                <p:cNvCxnSpPr>
                  <a:stCxn id="25" idx="4"/>
                  <a:endCxn id="26" idx="0"/>
                </p:cNvCxnSpPr>
                <p:nvPr/>
              </p:nvCxnSpPr>
              <p:spPr>
                <a:xfrm>
                  <a:off x="5415728" y="4549144"/>
                  <a:ext cx="0" cy="263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0FA72BD-7DD6-4612-90E6-B85A030201BC}"/>
                    </a:ext>
                  </a:extLst>
                </p:cNvPr>
                <p:cNvCxnSpPr>
                  <a:stCxn id="26" idx="2"/>
                  <a:endCxn id="31" idx="0"/>
                </p:cNvCxnSpPr>
                <p:nvPr/>
              </p:nvCxnSpPr>
              <p:spPr>
                <a:xfrm flipH="1">
                  <a:off x="4465970" y="5059393"/>
                  <a:ext cx="686621" cy="36010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D5ECF6B-7E81-457C-BE5C-98FED08A8D4A}"/>
                    </a:ext>
                  </a:extLst>
                </p:cNvPr>
                <p:cNvCxnSpPr>
                  <a:stCxn id="26" idx="6"/>
                  <a:endCxn id="30" idx="0"/>
                </p:cNvCxnSpPr>
                <p:nvPr/>
              </p:nvCxnSpPr>
              <p:spPr>
                <a:xfrm>
                  <a:off x="5678864" y="5059393"/>
                  <a:ext cx="701339" cy="364656"/>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4" name="矩形: 圆角 13">
                <a:extLst>
                  <a:ext uri="{FF2B5EF4-FFF2-40B4-BE49-F238E27FC236}">
                    <a16:creationId xmlns:a16="http://schemas.microsoft.com/office/drawing/2014/main" id="{B968DB11-EF00-4CED-B886-87CFEA36A26C}"/>
                  </a:ext>
                </a:extLst>
              </p:cNvPr>
              <p:cNvSpPr/>
              <p:nvPr/>
            </p:nvSpPr>
            <p:spPr>
              <a:xfrm>
                <a:off x="1197273" y="2256398"/>
                <a:ext cx="6446846" cy="3609889"/>
              </a:xfrm>
              <a:prstGeom prst="roundRect">
                <a:avLst>
                  <a:gd name="adj" fmla="val 617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CCEEC07-D258-4A00-B877-39D02DC1A828}"/>
                      </a:ext>
                    </a:extLst>
                  </p:cNvPr>
                  <p:cNvSpPr txBox="1"/>
                  <p:nvPr/>
                </p:nvSpPr>
                <p:spPr>
                  <a:xfrm>
                    <a:off x="1315176" y="2401122"/>
                    <a:ext cx="1177537" cy="369332"/>
                  </a:xfrm>
                  <a:prstGeom prst="rect">
                    <a:avLst/>
                  </a:prstGeom>
                  <a:solidFill>
                    <a:schemeClr val="accent5">
                      <a:lumMod val="20000"/>
                      <a:lumOff val="8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𝑥</m:t>
                        </m:r>
                      </m:oMath>
                    </a14:m>
                    <a:r>
                      <a:rPr lang="zh-CN" altLang="en-US"/>
                      <a:t>的辖域</a:t>
                    </a:r>
                  </a:p>
                </p:txBody>
              </p:sp>
            </mc:Choice>
            <mc:Fallback xmlns="">
              <p:sp>
                <p:nvSpPr>
                  <p:cNvPr id="2" name="文本框 1">
                    <a:extLst>
                      <a:ext uri="{FF2B5EF4-FFF2-40B4-BE49-F238E27FC236}">
                        <a16:creationId xmlns:a16="http://schemas.microsoft.com/office/drawing/2014/main" id="{8CCEEC07-D258-4A00-B877-39D02DC1A828}"/>
                      </a:ext>
                    </a:extLst>
                  </p:cNvPr>
                  <p:cNvSpPr txBox="1">
                    <a:spLocks noRot="1" noChangeAspect="1" noMove="1" noResize="1" noEditPoints="1" noAdjustHandles="1" noChangeArrowheads="1" noChangeShapeType="1" noTextEdit="1"/>
                  </p:cNvSpPr>
                  <p:nvPr/>
                </p:nvSpPr>
                <p:spPr>
                  <a:xfrm>
                    <a:off x="1315176" y="2401122"/>
                    <a:ext cx="1177537" cy="369332"/>
                  </a:xfrm>
                  <a:prstGeom prst="rect">
                    <a:avLst/>
                  </a:prstGeom>
                  <a:blipFill>
                    <a:blip r:embed="rId18"/>
                    <a:stretch>
                      <a:fillRect t="-8065" r="-513" b="-24194"/>
                    </a:stretch>
                  </a:blipFill>
                  <a:ln w="12700">
                    <a:solidFill>
                      <a:schemeClr val="accent1">
                        <a:shade val="50000"/>
                      </a:schemeClr>
                    </a:solidFill>
                    <a:prstDash val="sysDash"/>
                  </a:ln>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353AEAE1-6139-434D-8471-FFAA0D0CEB73}"/>
                  </a:ext>
                </a:extLst>
              </p:cNvPr>
              <p:cNvSpPr/>
              <p:nvPr/>
            </p:nvSpPr>
            <p:spPr>
              <a:xfrm>
                <a:off x="802569" y="5354832"/>
                <a:ext cx="2166988" cy="641820"/>
              </a:xfrm>
              <a:prstGeom prst="roundRect">
                <a:avLst/>
              </a:prstGeom>
              <a:noFill/>
              <a:ln w="1905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D8C1E44-7C21-4139-8854-35814E35DFB0}"/>
                      </a:ext>
                    </a:extLst>
                  </p:cNvPr>
                  <p:cNvSpPr txBox="1"/>
                  <p:nvPr/>
                </p:nvSpPr>
                <p:spPr>
                  <a:xfrm>
                    <a:off x="898237" y="5509494"/>
                    <a:ext cx="1150697" cy="369332"/>
                  </a:xfrm>
                  <a:prstGeom prst="rect">
                    <a:avLst/>
                  </a:prstGeom>
                  <a:solidFill>
                    <a:schemeClr val="accent6">
                      <a:lumMod val="20000"/>
                      <a:lumOff val="80000"/>
                    </a:schemeClr>
                  </a:solidFill>
                  <a:ln w="19050">
                    <a:solidFill>
                      <a:schemeClr val="accent6">
                        <a:lumMod val="50000"/>
                      </a:schemeClr>
                    </a:solidFill>
                    <a:prstDash val="dash"/>
                  </a:ln>
                </p:spPr>
                <p:txBody>
                  <a:bodyPr wrap="square" rtlCol="0">
                    <a:spAutoFit/>
                  </a:bodyPr>
                  <a:lstStyle/>
                  <a:p>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𝑦</m:t>
                        </m:r>
                      </m:oMath>
                    </a14:m>
                    <a:r>
                      <a:rPr lang="zh-CN" altLang="en-US"/>
                      <a:t>的辖域</a:t>
                    </a:r>
                  </a:p>
                </p:txBody>
              </p:sp>
            </mc:Choice>
            <mc:Fallback xmlns="">
              <p:sp>
                <p:nvSpPr>
                  <p:cNvPr id="6" name="文本框 5">
                    <a:extLst>
                      <a:ext uri="{FF2B5EF4-FFF2-40B4-BE49-F238E27FC236}">
                        <a16:creationId xmlns:a16="http://schemas.microsoft.com/office/drawing/2014/main" id="{3D8C1E44-7C21-4139-8854-35814E35DFB0}"/>
                      </a:ext>
                    </a:extLst>
                  </p:cNvPr>
                  <p:cNvSpPr txBox="1">
                    <a:spLocks noRot="1" noChangeAspect="1" noMove="1" noResize="1" noEditPoints="1" noAdjustHandles="1" noChangeArrowheads="1" noChangeShapeType="1" noTextEdit="1"/>
                  </p:cNvSpPr>
                  <p:nvPr/>
                </p:nvSpPr>
                <p:spPr>
                  <a:xfrm>
                    <a:off x="898237" y="5509494"/>
                    <a:ext cx="1150697" cy="369332"/>
                  </a:xfrm>
                  <a:prstGeom prst="rect">
                    <a:avLst/>
                  </a:prstGeom>
                  <a:blipFill>
                    <a:blip r:embed="rId19"/>
                    <a:stretch>
                      <a:fillRect t="-7937" r="-3125" b="-22222"/>
                    </a:stretch>
                  </a:blipFill>
                  <a:ln w="19050">
                    <a:solidFill>
                      <a:schemeClr val="accent6">
                        <a:lumMod val="50000"/>
                      </a:schemeClr>
                    </a:solidFill>
                    <a:prstDash val="dash"/>
                  </a:ln>
                </p:spPr>
                <p:txBody>
                  <a:bodyPr/>
                  <a:lstStyle/>
                  <a:p>
                    <a:r>
                      <a:rPr lang="zh-CN" altLang="en-US">
                        <a:noFill/>
                      </a:rPr>
                      <a:t> </a:t>
                    </a:r>
                  </a:p>
                </p:txBody>
              </p:sp>
            </mc:Fallback>
          </mc:AlternateContent>
          <p:sp>
            <p:nvSpPr>
              <p:cNvPr id="45" name="矩形: 圆角 44">
                <a:extLst>
                  <a:ext uri="{FF2B5EF4-FFF2-40B4-BE49-F238E27FC236}">
                    <a16:creationId xmlns:a16="http://schemas.microsoft.com/office/drawing/2014/main" id="{24195472-5AD0-45EC-9001-34EB92880633}"/>
                  </a:ext>
                </a:extLst>
              </p:cNvPr>
              <p:cNvSpPr/>
              <p:nvPr/>
            </p:nvSpPr>
            <p:spPr>
              <a:xfrm>
                <a:off x="4640769" y="3429000"/>
                <a:ext cx="2898097" cy="1925832"/>
              </a:xfrm>
              <a:prstGeom prst="roundRect">
                <a:avLst>
                  <a:gd name="adj" fmla="val 11543"/>
                </a:avLst>
              </a:prstGeom>
              <a:noFill/>
              <a:ln w="19050">
                <a:solidFill>
                  <a:schemeClr val="accent4">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1425BC1F-36D3-466C-88E8-2C569003A7F9}"/>
                      </a:ext>
                    </a:extLst>
                  </p:cNvPr>
                  <p:cNvSpPr txBox="1"/>
                  <p:nvPr/>
                </p:nvSpPr>
                <p:spPr>
                  <a:xfrm>
                    <a:off x="6268638" y="3486699"/>
                    <a:ext cx="1167151" cy="369332"/>
                  </a:xfrm>
                  <a:prstGeom prst="rect">
                    <a:avLst/>
                  </a:prstGeom>
                  <a:solidFill>
                    <a:schemeClr val="accent4">
                      <a:lumMod val="20000"/>
                      <a:lumOff val="80000"/>
                    </a:schemeClr>
                  </a:solidFill>
                  <a:ln w="19050">
                    <a:solidFill>
                      <a:schemeClr val="accent4">
                        <a:lumMod val="50000"/>
                      </a:schemeClr>
                    </a:solidFill>
                    <a:prstDash val="dashDot"/>
                  </a:ln>
                </p:spPr>
                <p:txBody>
                  <a:bodyPr wrap="square" rtlCol="0">
                    <a:spAutoFit/>
                  </a:bodyPr>
                  <a:lstStyle/>
                  <a:p>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𝑧</m:t>
                        </m:r>
                      </m:oMath>
                    </a14:m>
                    <a:r>
                      <a:rPr lang="zh-CN" altLang="en-US"/>
                      <a:t>的辖域</a:t>
                    </a:r>
                  </a:p>
                </p:txBody>
              </p:sp>
            </mc:Choice>
            <mc:Fallback xmlns="">
              <p:sp>
                <p:nvSpPr>
                  <p:cNvPr id="46" name="文本框 45">
                    <a:extLst>
                      <a:ext uri="{FF2B5EF4-FFF2-40B4-BE49-F238E27FC236}">
                        <a16:creationId xmlns:a16="http://schemas.microsoft.com/office/drawing/2014/main" id="{1425BC1F-36D3-466C-88E8-2C569003A7F9}"/>
                      </a:ext>
                    </a:extLst>
                  </p:cNvPr>
                  <p:cNvSpPr txBox="1">
                    <a:spLocks noRot="1" noChangeAspect="1" noMove="1" noResize="1" noEditPoints="1" noAdjustHandles="1" noChangeArrowheads="1" noChangeShapeType="1" noTextEdit="1"/>
                  </p:cNvSpPr>
                  <p:nvPr/>
                </p:nvSpPr>
                <p:spPr>
                  <a:xfrm>
                    <a:off x="6268638" y="3486699"/>
                    <a:ext cx="1167151" cy="369332"/>
                  </a:xfrm>
                  <a:prstGeom prst="rect">
                    <a:avLst/>
                  </a:prstGeom>
                  <a:blipFill>
                    <a:blip r:embed="rId20"/>
                    <a:stretch>
                      <a:fillRect t="-7937" r="-513" b="-22222"/>
                    </a:stretch>
                  </a:blipFill>
                  <a:ln w="19050">
                    <a:solidFill>
                      <a:schemeClr val="accent4">
                        <a:lumMod val="50000"/>
                      </a:schemeClr>
                    </a:solidFill>
                    <a:prstDash val="dashDot"/>
                  </a:ln>
                </p:spPr>
                <p:txBody>
                  <a:bodyPr/>
                  <a:lstStyle/>
                  <a:p>
                    <a:r>
                      <a:rPr lang="zh-CN" altLang="en-US">
                        <a:noFill/>
                      </a:rPr>
                      <a:t> </a:t>
                    </a:r>
                  </a:p>
                </p:txBody>
              </p:sp>
            </mc:Fallback>
          </mc:AlternateContent>
          <p:sp>
            <p:nvSpPr>
              <p:cNvPr id="47" name="矩形: 圆角 46">
                <a:extLst>
                  <a:ext uri="{FF2B5EF4-FFF2-40B4-BE49-F238E27FC236}">
                    <a16:creationId xmlns:a16="http://schemas.microsoft.com/office/drawing/2014/main" id="{DBDE38A5-D79C-4524-B8EE-47D10415C19C}"/>
                  </a:ext>
                </a:extLst>
              </p:cNvPr>
              <p:cNvSpPr/>
              <p:nvPr/>
            </p:nvSpPr>
            <p:spPr>
              <a:xfrm>
                <a:off x="4697399" y="4223344"/>
                <a:ext cx="2788836" cy="1111267"/>
              </a:xfrm>
              <a:prstGeom prst="roundRect">
                <a:avLst>
                  <a:gd name="adj" fmla="val 6603"/>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72C6B29F-D5AD-42C1-8BDD-C3544D8B14D3}"/>
                      </a:ext>
                    </a:extLst>
                  </p:cNvPr>
                  <p:cNvSpPr txBox="1"/>
                  <p:nvPr/>
                </p:nvSpPr>
                <p:spPr>
                  <a:xfrm>
                    <a:off x="6290791" y="4297342"/>
                    <a:ext cx="1167151" cy="369332"/>
                  </a:xfrm>
                  <a:prstGeom prst="rect">
                    <a:avLst/>
                  </a:prstGeom>
                  <a:solidFill>
                    <a:schemeClr val="tx1">
                      <a:lumMod val="50000"/>
                      <a:lumOff val="50000"/>
                      <a:alpha val="50000"/>
                    </a:schemeClr>
                  </a:solidFill>
                  <a:ln w="12700">
                    <a:solidFill>
                      <a:schemeClr val="accent5">
                        <a:lumMod val="50000"/>
                      </a:schemeClr>
                    </a:solidFill>
                    <a:prstDash val="solid"/>
                  </a:ln>
                </p:spPr>
                <p:txBody>
                  <a:bodyPr wrap="square" rtlCol="0">
                    <a:spAutoFit/>
                  </a:bodyPr>
                  <a:lstStyle/>
                  <a:p>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a:t>的辖域</a:t>
                    </a:r>
                  </a:p>
                </p:txBody>
              </p:sp>
            </mc:Choice>
            <mc:Fallback xmlns="">
              <p:sp>
                <p:nvSpPr>
                  <p:cNvPr id="48" name="文本框 47">
                    <a:extLst>
                      <a:ext uri="{FF2B5EF4-FFF2-40B4-BE49-F238E27FC236}">
                        <a16:creationId xmlns:a16="http://schemas.microsoft.com/office/drawing/2014/main" id="{72C6B29F-D5AD-42C1-8BDD-C3544D8B14D3}"/>
                      </a:ext>
                    </a:extLst>
                  </p:cNvPr>
                  <p:cNvSpPr txBox="1">
                    <a:spLocks noRot="1" noChangeAspect="1" noMove="1" noResize="1" noEditPoints="1" noAdjustHandles="1" noChangeArrowheads="1" noChangeShapeType="1" noTextEdit="1"/>
                  </p:cNvSpPr>
                  <p:nvPr/>
                </p:nvSpPr>
                <p:spPr>
                  <a:xfrm>
                    <a:off x="6290791" y="4297342"/>
                    <a:ext cx="1167151" cy="369332"/>
                  </a:xfrm>
                  <a:prstGeom prst="rect">
                    <a:avLst/>
                  </a:prstGeom>
                  <a:blipFill>
                    <a:blip r:embed="rId21"/>
                    <a:stretch>
                      <a:fillRect t="-8065" r="-2073" b="-24194"/>
                    </a:stretch>
                  </a:blipFill>
                  <a:ln w="12700">
                    <a:solidFill>
                      <a:schemeClr val="accent5">
                        <a:lumMod val="50000"/>
                      </a:schemeClr>
                    </a:solidFill>
                    <a:prstDash val="solid"/>
                  </a:ln>
                </p:spPr>
                <p:txBody>
                  <a:bodyPr/>
                  <a:lstStyle/>
                  <a:p>
                    <a:r>
                      <a:rPr lang="zh-CN" altLang="en-US">
                        <a:noFill/>
                      </a:rPr>
                      <a:t> </a:t>
                    </a:r>
                  </a:p>
                </p:txBody>
              </p:sp>
            </mc:Fallback>
          </mc:AlternateContent>
        </p:grpSp>
        <p:sp>
          <p:nvSpPr>
            <p:cNvPr id="3" name="对话气泡: 圆角矩形 2">
              <a:extLst>
                <a:ext uri="{FF2B5EF4-FFF2-40B4-BE49-F238E27FC236}">
                  <a16:creationId xmlns:a16="http://schemas.microsoft.com/office/drawing/2014/main" id="{32B6FF2F-9FFD-40DB-B67D-4C99011A3086}"/>
                </a:ext>
              </a:extLst>
            </p:cNvPr>
            <p:cNvSpPr/>
            <p:nvPr/>
          </p:nvSpPr>
          <p:spPr>
            <a:xfrm>
              <a:off x="207482" y="4127874"/>
              <a:ext cx="1177535" cy="322342"/>
            </a:xfrm>
            <a:prstGeom prst="wedgeRoundRectCallout">
              <a:avLst>
                <a:gd name="adj1" fmla="val 49559"/>
                <a:gd name="adj2" fmla="val -123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约束出现</a:t>
              </a:r>
            </a:p>
          </p:txBody>
        </p:sp>
        <p:sp>
          <p:nvSpPr>
            <p:cNvPr id="11" name="对话气泡: 圆角矩形 10">
              <a:extLst>
                <a:ext uri="{FF2B5EF4-FFF2-40B4-BE49-F238E27FC236}">
                  <a16:creationId xmlns:a16="http://schemas.microsoft.com/office/drawing/2014/main" id="{14F1D5F6-86D9-4753-BB52-14952FBDA415}"/>
                </a:ext>
              </a:extLst>
            </p:cNvPr>
            <p:cNvSpPr/>
            <p:nvPr/>
          </p:nvSpPr>
          <p:spPr>
            <a:xfrm>
              <a:off x="1647381" y="4127874"/>
              <a:ext cx="1141867" cy="354036"/>
            </a:xfrm>
            <a:prstGeom prst="wedgeRoundRectCallout">
              <a:avLst>
                <a:gd name="adj1" fmla="val -48817"/>
                <a:gd name="adj2" fmla="val -115879"/>
                <a:gd name="adj3" fmla="val 16667"/>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自由出现</a:t>
              </a:r>
            </a:p>
          </p:txBody>
        </p:sp>
        <p:sp>
          <p:nvSpPr>
            <p:cNvPr id="52" name="对话气泡: 圆角矩形 51">
              <a:extLst>
                <a:ext uri="{FF2B5EF4-FFF2-40B4-BE49-F238E27FC236}">
                  <a16:creationId xmlns:a16="http://schemas.microsoft.com/office/drawing/2014/main" id="{C2321401-C43A-4257-B60F-94261B256FB9}"/>
                </a:ext>
              </a:extLst>
            </p:cNvPr>
            <p:cNvSpPr/>
            <p:nvPr/>
          </p:nvSpPr>
          <p:spPr>
            <a:xfrm>
              <a:off x="1003781" y="5993787"/>
              <a:ext cx="1177535" cy="322342"/>
            </a:xfrm>
            <a:prstGeom prst="wedgeRoundRectCallout">
              <a:avLst>
                <a:gd name="adj1" fmla="val 51794"/>
                <a:gd name="adj2" fmla="val -1028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约束出现</a:t>
              </a:r>
            </a:p>
          </p:txBody>
        </p:sp>
        <p:sp>
          <p:nvSpPr>
            <p:cNvPr id="53" name="对话气泡: 圆角矩形 52">
              <a:extLst>
                <a:ext uri="{FF2B5EF4-FFF2-40B4-BE49-F238E27FC236}">
                  <a16:creationId xmlns:a16="http://schemas.microsoft.com/office/drawing/2014/main" id="{6DA9C9CF-68BA-4EF5-B949-B55D84CF6A15}"/>
                </a:ext>
              </a:extLst>
            </p:cNvPr>
            <p:cNvSpPr/>
            <p:nvPr/>
          </p:nvSpPr>
          <p:spPr>
            <a:xfrm>
              <a:off x="2607604" y="5371818"/>
              <a:ext cx="1177535" cy="322342"/>
            </a:xfrm>
            <a:prstGeom prst="wedgeRoundRectCallout">
              <a:avLst>
                <a:gd name="adj1" fmla="val 49559"/>
                <a:gd name="adj2" fmla="val -123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约束出现</a:t>
              </a:r>
            </a:p>
          </p:txBody>
        </p:sp>
        <p:sp>
          <p:nvSpPr>
            <p:cNvPr id="54" name="对话气泡: 圆角矩形 53">
              <a:extLst>
                <a:ext uri="{FF2B5EF4-FFF2-40B4-BE49-F238E27FC236}">
                  <a16:creationId xmlns:a16="http://schemas.microsoft.com/office/drawing/2014/main" id="{AF8323A5-3CA6-4AFE-8C0F-3FD87D34D0D6}"/>
                </a:ext>
              </a:extLst>
            </p:cNvPr>
            <p:cNvSpPr/>
            <p:nvPr/>
          </p:nvSpPr>
          <p:spPr>
            <a:xfrm>
              <a:off x="4022575" y="5404284"/>
              <a:ext cx="1141867" cy="354036"/>
            </a:xfrm>
            <a:prstGeom prst="wedgeRoundRectCallout">
              <a:avLst>
                <a:gd name="adj1" fmla="val -48817"/>
                <a:gd name="adj2" fmla="val -115879"/>
                <a:gd name="adj3" fmla="val 16667"/>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自由出现</a:t>
              </a:r>
            </a:p>
          </p:txBody>
        </p:sp>
        <p:sp>
          <p:nvSpPr>
            <p:cNvPr id="55" name="对话气泡: 圆角矩形 54">
              <a:extLst>
                <a:ext uri="{FF2B5EF4-FFF2-40B4-BE49-F238E27FC236}">
                  <a16:creationId xmlns:a16="http://schemas.microsoft.com/office/drawing/2014/main" id="{E7F159D3-FC58-4617-AF03-718B5769030D}"/>
                </a:ext>
              </a:extLst>
            </p:cNvPr>
            <p:cNvSpPr/>
            <p:nvPr/>
          </p:nvSpPr>
          <p:spPr>
            <a:xfrm>
              <a:off x="3701508" y="4383457"/>
              <a:ext cx="1177535" cy="322342"/>
            </a:xfrm>
            <a:prstGeom prst="wedgeRoundRectCallout">
              <a:avLst>
                <a:gd name="adj1" fmla="val 43973"/>
                <a:gd name="adj2" fmla="val 1339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约束出现</a:t>
              </a:r>
            </a:p>
          </p:txBody>
        </p:sp>
        <p:sp>
          <p:nvSpPr>
            <p:cNvPr id="56" name="对话气泡: 圆角矩形 55">
              <a:extLst>
                <a:ext uri="{FF2B5EF4-FFF2-40B4-BE49-F238E27FC236}">
                  <a16:creationId xmlns:a16="http://schemas.microsoft.com/office/drawing/2014/main" id="{CFAEB03C-CB5E-4F3F-915D-FED75ADE93A4}"/>
                </a:ext>
              </a:extLst>
            </p:cNvPr>
            <p:cNvSpPr/>
            <p:nvPr/>
          </p:nvSpPr>
          <p:spPr>
            <a:xfrm>
              <a:off x="5409439" y="5406921"/>
              <a:ext cx="1177535" cy="322342"/>
            </a:xfrm>
            <a:prstGeom prst="wedgeRoundRectCallout">
              <a:avLst>
                <a:gd name="adj1" fmla="val 49559"/>
                <a:gd name="adj2" fmla="val -123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约束出现</a:t>
              </a:r>
            </a:p>
          </p:txBody>
        </p:sp>
        <p:sp>
          <p:nvSpPr>
            <p:cNvPr id="57" name="对话气泡: 圆角矩形 56">
              <a:extLst>
                <a:ext uri="{FF2B5EF4-FFF2-40B4-BE49-F238E27FC236}">
                  <a16:creationId xmlns:a16="http://schemas.microsoft.com/office/drawing/2014/main" id="{99D84BA1-857F-4452-8536-A234EBDE7314}"/>
                </a:ext>
              </a:extLst>
            </p:cNvPr>
            <p:cNvSpPr/>
            <p:nvPr/>
          </p:nvSpPr>
          <p:spPr>
            <a:xfrm>
              <a:off x="6132825" y="5799672"/>
              <a:ext cx="1177535" cy="322342"/>
            </a:xfrm>
            <a:prstGeom prst="wedgeRoundRectCallout">
              <a:avLst>
                <a:gd name="adj1" fmla="val 11012"/>
                <a:gd name="adj2" fmla="val -2497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约束出现</a:t>
              </a:r>
            </a:p>
          </p:txBody>
        </p:sp>
      </p:grpSp>
    </p:spTree>
    <p:extLst>
      <p:ext uri="{BB962C8B-B14F-4D97-AF65-F5344CB8AC3E}">
        <p14:creationId xmlns:p14="http://schemas.microsoft.com/office/powerpoint/2010/main" val="3833788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自由变量和约束变量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自由变量和约束变量</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09A8689-C4BE-42CB-B509-2283D59722CA}"/>
                  </a:ext>
                </a:extLst>
              </p:cNvPr>
              <p:cNvSpPr txBox="1"/>
              <p:nvPr/>
            </p:nvSpPr>
            <p:spPr>
              <a:xfrm>
                <a:off x="913324" y="1159471"/>
                <a:ext cx="5782429" cy="2308324"/>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公式的自由变量和约束变量</a:t>
                </a:r>
                <a:endParaRPr lang="en-US" altLang="zh-CN" sz="2400" b="1">
                  <a:solidFill>
                    <a:srgbClr val="C00000"/>
                  </a:solidFill>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个体变量</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oMath>
                </a14:m>
                <a:r>
                  <a:rPr lang="zh-CN" altLang="en-US" sz="2000" b="1">
                    <a:solidFill>
                      <a:srgbClr val="002060"/>
                    </a:solidFill>
                    <a:latin typeface="楷体" panose="02010609060101010101" pitchFamily="49" charset="-122"/>
                    <a:ea typeface="楷体" panose="02010609060101010101" pitchFamily="49" charset="-122"/>
                  </a:rPr>
                  <a:t>的自由变量</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(free variable)</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如果</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latin typeface="宋体" panose="02010600030101010101" pitchFamily="2" charset="-122"/>
                    <a:ea typeface="宋体" panose="02010600030101010101" pitchFamily="2" charset="-122"/>
                  </a:rPr>
                  <a:t>在公式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latin typeface="宋体" panose="02010600030101010101" pitchFamily="2" charset="-122"/>
                    <a:ea typeface="宋体" panose="02010600030101010101" pitchFamily="2" charset="-122"/>
                  </a:rPr>
                  <a:t>中</a:t>
                </a:r>
                <a:r>
                  <a:rPr lang="zh-CN" altLang="en-US" sz="2000" b="1">
                    <a:solidFill>
                      <a:schemeClr val="accent2">
                        <a:lumMod val="50000"/>
                      </a:schemeClr>
                    </a:solidFill>
                    <a:latin typeface="黑体" panose="02010609060101010101" pitchFamily="49" charset="-122"/>
                    <a:ea typeface="黑体" panose="02010609060101010101" pitchFamily="49" charset="-122"/>
                  </a:rPr>
                  <a:t>有一处出现是自由出现</a:t>
                </a:r>
                <a:endParaRPr lang="en-US" altLang="zh-CN" sz="2000" b="1">
                  <a:solidFill>
                    <a:schemeClr val="accent2">
                      <a:lumMod val="50000"/>
                    </a:schemeClr>
                  </a:solidFill>
                  <a:latin typeface="黑体" panose="02010609060101010101" pitchFamily="49" charset="-122"/>
                  <a:ea typeface="黑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个体变量</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𝑨</m:t>
                    </m:r>
                  </m:oMath>
                </a14:m>
                <a:r>
                  <a:rPr lang="zh-CN" altLang="en-US" sz="2000" b="1">
                    <a:solidFill>
                      <a:srgbClr val="002060"/>
                    </a:solidFill>
                    <a:latin typeface="楷体" panose="02010609060101010101" pitchFamily="49" charset="-122"/>
                    <a:ea typeface="楷体" panose="02010609060101010101" pitchFamily="49" charset="-122"/>
                  </a:rPr>
                  <a:t>的约束变量</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(bound variable)</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如果</a:t>
                </a:r>
                <a14:m>
                  <m:oMath xmlns:m="http://schemas.openxmlformats.org/officeDocument/2006/math">
                    <m:r>
                      <a:rPr lang="en-US" altLang="zh-CN" sz="2000" b="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2000" b="1">
                    <a:solidFill>
                      <a:schemeClr val="accent6">
                        <a:lumMod val="50000"/>
                      </a:schemeClr>
                    </a:solidFill>
                    <a:latin typeface="宋体" panose="02010600030101010101" pitchFamily="2" charset="-122"/>
                    <a:ea typeface="宋体" panose="02010600030101010101" pitchFamily="2" charset="-122"/>
                  </a:rPr>
                  <a:t>在公式</a:t>
                </a:r>
                <a14:m>
                  <m:oMath xmlns:m="http://schemas.openxmlformats.org/officeDocument/2006/math">
                    <m:r>
                      <a:rPr lang="en-US" altLang="zh-CN" sz="2000" b="1">
                        <a:solidFill>
                          <a:schemeClr val="accent6">
                            <a:lumMod val="50000"/>
                          </a:schemeClr>
                        </a:solidFill>
                        <a:latin typeface="Cambria Math" panose="02040503050406030204" pitchFamily="18" charset="0"/>
                        <a:ea typeface="宋体" panose="02010600030101010101" pitchFamily="2" charset="-122"/>
                      </a:rPr>
                      <m:t>𝑨</m:t>
                    </m:r>
                  </m:oMath>
                </a14:m>
                <a:r>
                  <a:rPr lang="zh-CN" altLang="en-US" sz="2000" b="1">
                    <a:solidFill>
                      <a:schemeClr val="accent6">
                        <a:lumMod val="50000"/>
                      </a:schemeClr>
                    </a:solidFill>
                    <a:latin typeface="宋体" panose="02010600030101010101" pitchFamily="2" charset="-122"/>
                    <a:ea typeface="宋体" panose="02010600030101010101" pitchFamily="2" charset="-122"/>
                  </a:rPr>
                  <a:t>的</a:t>
                </a:r>
                <a:r>
                  <a:rPr lang="zh-CN" altLang="en-US" sz="2000" b="1">
                    <a:solidFill>
                      <a:schemeClr val="accent2">
                        <a:lumMod val="50000"/>
                      </a:schemeClr>
                    </a:solidFill>
                    <a:latin typeface="黑体" panose="02010609060101010101" pitchFamily="49" charset="-122"/>
                    <a:ea typeface="黑体" panose="02010609060101010101" pitchFamily="49" charset="-122"/>
                  </a:rPr>
                  <a:t>所有出现都是约束出现</a:t>
                </a:r>
                <a:endParaRPr lang="en-US" altLang="zh-CN" sz="2000" b="1">
                  <a:solidFill>
                    <a:schemeClr val="accent2">
                      <a:lumMod val="50000"/>
                    </a:schemeClr>
                  </a:solidFill>
                  <a:latin typeface="黑体" panose="02010609060101010101" pitchFamily="49" charset="-122"/>
                  <a:ea typeface="黑体" panose="02010609060101010101" pitchFamily="49" charset="-122"/>
                </a:endParaRPr>
              </a:p>
            </p:txBody>
          </p:sp>
        </mc:Choice>
        <mc:Fallback xmlns="">
          <p:sp>
            <p:nvSpPr>
              <p:cNvPr id="2" name="文本框 1">
                <a:extLst>
                  <a:ext uri="{FF2B5EF4-FFF2-40B4-BE49-F238E27FC236}">
                    <a16:creationId xmlns:a16="http://schemas.microsoft.com/office/drawing/2014/main" id="{509A8689-C4BE-42CB-B509-2283D59722CA}"/>
                  </a:ext>
                </a:extLst>
              </p:cNvPr>
              <p:cNvSpPr txBox="1">
                <a:spLocks noRot="1" noChangeAspect="1" noMove="1" noResize="1" noEditPoints="1" noAdjustHandles="1" noChangeArrowheads="1" noChangeShapeType="1" noTextEdit="1"/>
              </p:cNvSpPr>
              <p:nvPr/>
            </p:nvSpPr>
            <p:spPr>
              <a:xfrm>
                <a:off x="913324" y="1159471"/>
                <a:ext cx="5782429" cy="2308324"/>
              </a:xfrm>
              <a:prstGeom prst="rect">
                <a:avLst/>
              </a:prstGeom>
              <a:blipFill>
                <a:blip r:embed="rId2"/>
                <a:stretch>
                  <a:fillRect l="-949" t="-1847" r="-738" b="-3430"/>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1CC4F4E7-9888-4BB8-87BF-9FD56776352B}"/>
              </a:ext>
            </a:extLst>
          </p:cNvPr>
          <p:cNvSpPr/>
          <p:nvPr/>
        </p:nvSpPr>
        <p:spPr>
          <a:xfrm>
            <a:off x="7498683" y="5437561"/>
            <a:ext cx="4053017" cy="707886"/>
          </a:xfrm>
          <a:prstGeom prst="rect">
            <a:avLst/>
          </a:prstGeom>
          <a:solidFill>
            <a:schemeClr val="accent2">
              <a:lumMod val="20000"/>
              <a:lumOff val="80000"/>
            </a:schemeClr>
          </a:solidFill>
        </p:spPr>
        <p:txBody>
          <a:bodyPr wrap="square">
            <a:spAutoFit/>
          </a:bodyPr>
          <a:lstStyle/>
          <a:p>
            <a:r>
              <a:rPr lang="zh-CN" altLang="en-US" sz="2000" b="1">
                <a:solidFill>
                  <a:srgbClr val="002060"/>
                </a:solidFill>
              </a:rPr>
              <a:t>没有自由变量的公式称为</a:t>
            </a:r>
            <a:r>
              <a:rPr lang="zh-CN" altLang="en-US" sz="2000" b="1">
                <a:solidFill>
                  <a:srgbClr val="C00000"/>
                </a:solidFill>
              </a:rPr>
              <a:t>闭公式</a:t>
            </a:r>
            <a:r>
              <a:rPr lang="en-US" altLang="zh-CN" sz="2000">
                <a:solidFill>
                  <a:srgbClr val="002060"/>
                </a:solidFill>
              </a:rPr>
              <a:t>(closed formula)</a:t>
            </a:r>
            <a:r>
              <a:rPr lang="zh-CN" altLang="en-US" sz="2000" b="1">
                <a:solidFill>
                  <a:srgbClr val="002060"/>
                </a:solidFill>
              </a:rPr>
              <a:t>，或</a:t>
            </a:r>
            <a:r>
              <a:rPr lang="zh-CN" altLang="en-US" sz="2000" b="1">
                <a:solidFill>
                  <a:srgbClr val="C00000"/>
                </a:solidFill>
              </a:rPr>
              <a:t>句子</a:t>
            </a:r>
            <a:r>
              <a:rPr lang="en-US" altLang="zh-CN" sz="2000">
                <a:solidFill>
                  <a:srgbClr val="002060"/>
                </a:solidFill>
              </a:rPr>
              <a:t>(sentence)</a:t>
            </a:r>
            <a:endParaRPr lang="zh-CN" altLang="en-US" sz="2000">
              <a:solidFill>
                <a:srgbClr val="002060"/>
              </a:solidFill>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97F25EE-58D0-46E8-BB9E-67D59DA1E9A7}"/>
                  </a:ext>
                </a:extLst>
              </p:cNvPr>
              <p:cNvSpPr txBox="1"/>
              <p:nvPr/>
            </p:nvSpPr>
            <p:spPr>
              <a:xfrm>
                <a:off x="614741" y="4872855"/>
                <a:ext cx="6379585" cy="1272592"/>
              </a:xfrm>
              <a:prstGeom prst="rect">
                <a:avLst/>
              </a:prstGeom>
              <a:solidFill>
                <a:schemeClr val="accent6">
                  <a:lumMod val="20000"/>
                  <a:lumOff val="80000"/>
                  <a:alpha val="10000"/>
                </a:schemeClr>
              </a:solidFill>
              <a:ln w="12700">
                <a:solidFill>
                  <a:schemeClr val="accent1">
                    <a:shade val="50000"/>
                  </a:schemeClr>
                </a:solidFill>
                <a:prstDash val="sysDash"/>
              </a:ln>
            </p:spPr>
            <p:txBody>
              <a:bodyPr wrap="square" rtlCol="0">
                <a:spAutoFit/>
              </a:bodyPr>
              <a:lstStyle/>
              <a:p>
                <a:pPr>
                  <a:lnSpc>
                    <a:spcPts val="28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个体变量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𝒛</m:t>
                    </m:r>
                  </m:oMath>
                </a14:m>
                <a:r>
                  <a:rPr lang="zh-CN" altLang="en-US"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的约束变量，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是这个公式的自由变量</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8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个体变量</a:t>
                </a:r>
                <a:r>
                  <a:rPr lang="en-US" altLang="zh-CN" b="1">
                    <a:solidFill>
                      <a:schemeClr val="accent6">
                        <a:lumMod val="50000"/>
                      </a:schemeClr>
                    </a:solidFill>
                    <a:latin typeface="宋体" panose="02010600030101010101" pitchFamily="2" charset="-122"/>
                    <a:ea typeface="宋体" panose="02010600030101010101" pitchFamily="2" charset="-122"/>
                  </a:rPr>
                  <a:t>x</a:t>
                </a:r>
                <a:r>
                  <a:rPr lang="zh-CN" altLang="en-US" b="1">
                    <a:solidFill>
                      <a:schemeClr val="accent6">
                        <a:lumMod val="50000"/>
                      </a:schemeClr>
                    </a:solidFill>
                    <a:latin typeface="宋体" panose="02010600030101010101" pitchFamily="2" charset="-122"/>
                    <a:ea typeface="宋体" panose="02010600030101010101" pitchFamily="2" charset="-122"/>
                  </a:rPr>
                  <a:t>和</a:t>
                </a:r>
                <a:r>
                  <a:rPr lang="en-US" altLang="zh-CN" b="1">
                    <a:solidFill>
                      <a:schemeClr val="accent6">
                        <a:lumMod val="50000"/>
                      </a:schemeClr>
                    </a:solidFill>
                    <a:latin typeface="宋体" panose="02010600030101010101" pitchFamily="2" charset="-122"/>
                    <a:ea typeface="宋体" panose="02010600030101010101" pitchFamily="2" charset="-122"/>
                  </a:rPr>
                  <a:t>z</a:t>
                </a:r>
                <a:r>
                  <a:rPr lang="zh-CN" altLang="en-US" b="1">
                    <a:solidFill>
                      <a:schemeClr val="accent6">
                        <a:lumMod val="50000"/>
                      </a:schemeClr>
                    </a:solidFill>
                    <a:latin typeface="宋体" panose="02010600030101010101" pitchFamily="2" charset="-122"/>
                    <a:ea typeface="宋体" panose="02010600030101010101" pitchFamily="2" charset="-122"/>
                  </a:rPr>
                  <a:t>在公式中都是约束出现，但</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𝒚</m:t>
                    </m:r>
                  </m:oMath>
                </a14:m>
                <a:r>
                  <a:rPr lang="zh-CN" altLang="en-US" b="1">
                    <a:solidFill>
                      <a:schemeClr val="accent6">
                        <a:lumMod val="50000"/>
                      </a:schemeClr>
                    </a:solidFill>
                    <a:latin typeface="宋体" panose="02010600030101010101" pitchFamily="2" charset="-122"/>
                    <a:ea typeface="宋体" panose="02010600030101010101" pitchFamily="2" charset="-122"/>
                  </a:rPr>
                  <a:t>有自由出现</a:t>
                </a:r>
              </a:p>
            </p:txBody>
          </p:sp>
        </mc:Choice>
        <mc:Fallback xmlns="">
          <p:sp>
            <p:nvSpPr>
              <p:cNvPr id="11" name="文本框 10">
                <a:extLst>
                  <a:ext uri="{FF2B5EF4-FFF2-40B4-BE49-F238E27FC236}">
                    <a16:creationId xmlns:a16="http://schemas.microsoft.com/office/drawing/2014/main" id="{897F25EE-58D0-46E8-BB9E-67D59DA1E9A7}"/>
                  </a:ext>
                </a:extLst>
              </p:cNvPr>
              <p:cNvSpPr txBox="1">
                <a:spLocks noRot="1" noChangeAspect="1" noMove="1" noResize="1" noEditPoints="1" noAdjustHandles="1" noChangeArrowheads="1" noChangeShapeType="1" noTextEdit="1"/>
              </p:cNvSpPr>
              <p:nvPr/>
            </p:nvSpPr>
            <p:spPr>
              <a:xfrm>
                <a:off x="614741" y="4872855"/>
                <a:ext cx="6379585" cy="1272592"/>
              </a:xfrm>
              <a:prstGeom prst="rect">
                <a:avLst/>
              </a:prstGeom>
              <a:blipFill>
                <a:blip r:embed="rId3"/>
                <a:stretch>
                  <a:fillRect l="-763" b="-5687"/>
                </a:stretch>
              </a:blipFill>
              <a:ln w="12700">
                <a:solidFill>
                  <a:schemeClr val="accent1">
                    <a:shade val="50000"/>
                  </a:schemeClr>
                </a:solidFill>
                <a:prstDash val="sysDash"/>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C2F5251-7CB4-4AF5-9C9E-E518BD1DEA9C}"/>
              </a:ext>
            </a:extLst>
          </p:cNvPr>
          <p:cNvSpPr txBox="1"/>
          <p:nvPr/>
        </p:nvSpPr>
        <p:spPr>
          <a:xfrm>
            <a:off x="7380954" y="1169140"/>
            <a:ext cx="4170746" cy="3061544"/>
          </a:xfrm>
          <a:prstGeom prst="rect">
            <a:avLst/>
          </a:prstGeom>
          <a:solidFill>
            <a:schemeClr val="accent5">
              <a:lumMod val="20000"/>
              <a:lumOff val="80000"/>
              <a:alpha val="10000"/>
            </a:schemeClr>
          </a:solidFill>
          <a:ln w="12700">
            <a:solidFill>
              <a:schemeClr val="accent1">
                <a:shade val="50000"/>
              </a:schemeClr>
            </a:solidFill>
            <a:prstDash val="sysDash"/>
          </a:ln>
        </p:spPr>
        <p:txBody>
          <a:bodyPr wrap="square" rtlCol="0">
            <a:spAutoFit/>
          </a:bodyPr>
          <a:lstStyle/>
          <a:p>
            <a:pPr>
              <a:lnSpc>
                <a:spcPts val="2600"/>
              </a:lnSpc>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量词的辖域或作用域与计算机程序中变量的作用域类似</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一个一阶公式中的量词</a:t>
            </a:r>
            <a:r>
              <a:rPr lang="zh-CN" altLang="en-US" b="1">
                <a:solidFill>
                  <a:srgbClr val="C00000"/>
                </a:solidFill>
                <a:latin typeface="宋体" panose="02010600030101010101" pitchFamily="2" charset="-122"/>
                <a:ea typeface="宋体" panose="02010600030101010101" pitchFamily="2" charset="-122"/>
              </a:rPr>
              <a:t>子公式</a:t>
            </a:r>
            <a:r>
              <a:rPr lang="zh-CN" altLang="en-US" b="1">
                <a:solidFill>
                  <a:schemeClr val="accent6">
                    <a:lumMod val="50000"/>
                  </a:schemeClr>
                </a:solidFill>
                <a:latin typeface="宋体" panose="02010600030101010101" pitchFamily="2" charset="-122"/>
                <a:ea typeface="宋体" panose="02010600030101010101" pitchFamily="2" charset="-122"/>
              </a:rPr>
              <a:t>相当于一个</a:t>
            </a:r>
            <a:r>
              <a:rPr lang="zh-CN" altLang="en-US" b="1">
                <a:solidFill>
                  <a:srgbClr val="C00000"/>
                </a:solidFill>
                <a:latin typeface="宋体" panose="02010600030101010101" pitchFamily="2" charset="-122"/>
                <a:ea typeface="宋体" panose="02010600030101010101" pitchFamily="2" charset="-122"/>
              </a:rPr>
              <a:t>子模块</a:t>
            </a:r>
          </a:p>
          <a:p>
            <a:pPr marL="285750" indent="-285750">
              <a:lnSpc>
                <a:spcPts val="2600"/>
              </a:lnSpc>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量词的</a:t>
            </a:r>
            <a:r>
              <a:rPr lang="zh-CN" altLang="en-US" b="1">
                <a:solidFill>
                  <a:srgbClr val="C00000"/>
                </a:solidFill>
                <a:latin typeface="宋体" panose="02010600030101010101" pitchFamily="2" charset="-122"/>
                <a:ea typeface="宋体" panose="02010600030101010101" pitchFamily="2" charset="-122"/>
              </a:rPr>
              <a:t>指示变量</a:t>
            </a:r>
            <a:r>
              <a:rPr lang="zh-CN" altLang="en-US" b="1">
                <a:solidFill>
                  <a:schemeClr val="accent6">
                    <a:lumMod val="50000"/>
                  </a:schemeClr>
                </a:solidFill>
                <a:latin typeface="宋体" panose="02010600030101010101" pitchFamily="2" charset="-122"/>
                <a:ea typeface="宋体" panose="02010600030101010101" pitchFamily="2" charset="-122"/>
              </a:rPr>
              <a:t>相当于声明一个</a:t>
            </a:r>
            <a:r>
              <a:rPr lang="zh-CN" altLang="en-US" b="1">
                <a:solidFill>
                  <a:srgbClr val="C00000"/>
                </a:solidFill>
                <a:latin typeface="宋体" panose="02010600030101010101" pitchFamily="2" charset="-122"/>
                <a:ea typeface="宋体" panose="02010600030101010101" pitchFamily="2" charset="-122"/>
              </a:rPr>
              <a:t>局部变量</a:t>
            </a:r>
            <a:r>
              <a:rPr lang="zh-CN" altLang="en-US" b="1">
                <a:solidFill>
                  <a:schemeClr val="accent6">
                    <a:lumMod val="50000"/>
                  </a:schemeClr>
                </a:solidFill>
                <a:latin typeface="宋体" panose="02010600030101010101" pitchFamily="2" charset="-122"/>
                <a:ea typeface="宋体" panose="02010600030101010101" pitchFamily="2" charset="-122"/>
              </a:rPr>
              <a:t>，它只是在其辖域内起作用</a:t>
            </a:r>
          </a:p>
          <a:p>
            <a:pPr marL="285750" indent="-285750">
              <a:lnSpc>
                <a:spcPts val="2600"/>
              </a:lnSpc>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辖域外同名的个体变量与辖域内的个体变量本质上是两个不同的个体变量</a:t>
            </a:r>
          </a:p>
        </p:txBody>
      </p:sp>
      <p:sp>
        <p:nvSpPr>
          <p:cNvPr id="6" name="文本框 5">
            <a:extLst>
              <a:ext uri="{FF2B5EF4-FFF2-40B4-BE49-F238E27FC236}">
                <a16:creationId xmlns:a16="http://schemas.microsoft.com/office/drawing/2014/main" id="{80A31D31-378D-4145-ABB1-52A47C7F20E1}"/>
              </a:ext>
            </a:extLst>
          </p:cNvPr>
          <p:cNvSpPr txBox="1"/>
          <p:nvPr/>
        </p:nvSpPr>
        <p:spPr>
          <a:xfrm>
            <a:off x="7498683" y="4452332"/>
            <a:ext cx="4012099" cy="707886"/>
          </a:xfrm>
          <a:prstGeom prst="rect">
            <a:avLst/>
          </a:prstGeom>
          <a:solidFill>
            <a:schemeClr val="accent4">
              <a:lumMod val="20000"/>
              <a:lumOff val="80000"/>
              <a:alpha val="25000"/>
            </a:schemeClr>
          </a:solidFill>
          <a:ln w="12700">
            <a:solidFill>
              <a:schemeClr val="accent1"/>
            </a:solidFill>
            <a:prstDash val="dash"/>
          </a:ln>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自由出现的个体变量在整个公式起作用，相当于程序的全局变量</a:t>
            </a:r>
          </a:p>
        </p:txBody>
      </p:sp>
      <p:sp>
        <p:nvSpPr>
          <p:cNvPr id="12" name="文本框 11">
            <a:extLst>
              <a:ext uri="{FF2B5EF4-FFF2-40B4-BE49-F238E27FC236}">
                <a16:creationId xmlns:a16="http://schemas.microsoft.com/office/drawing/2014/main" id="{1DFD114D-1B16-4B37-BD59-3ECCB0EC4979}"/>
              </a:ext>
            </a:extLst>
          </p:cNvPr>
          <p:cNvSpPr txBox="1"/>
          <p:nvPr/>
        </p:nvSpPr>
        <p:spPr>
          <a:xfrm>
            <a:off x="844245" y="3645181"/>
            <a:ext cx="5920575" cy="1050288"/>
          </a:xfrm>
          <a:prstGeom prst="rect">
            <a:avLst/>
          </a:prstGeom>
          <a:solidFill>
            <a:schemeClr val="accent4">
              <a:lumMod val="20000"/>
              <a:lumOff val="80000"/>
              <a:alpha val="25000"/>
            </a:schemeClr>
          </a:solidFill>
          <a:ln w="12700">
            <a:solidFill>
              <a:schemeClr val="accent1"/>
            </a:solidFill>
            <a:prstDash val="dash"/>
          </a:ln>
        </p:spPr>
        <p:txBody>
          <a:bodyPr wrap="square" rtlCol="0">
            <a:spAutoFit/>
          </a:bodyPr>
          <a:lstStyle/>
          <a:p>
            <a:pP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同一个个体变量可在公式中既自由出现，又约束出现</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但一个个体变量要么是该公式的自由变量，要么是该公式的约束变量，二者必居其一</a:t>
            </a:r>
          </a:p>
        </p:txBody>
      </p:sp>
    </p:spTree>
    <p:extLst>
      <p:ext uri="{BB962C8B-B14F-4D97-AF65-F5344CB8AC3E}">
        <p14:creationId xmlns:p14="http://schemas.microsoft.com/office/powerpoint/2010/main" val="2348809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自由变量和约束变量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量词辖域、自由变量和约束变量练习</a:t>
            </a:r>
          </a:p>
        </p:txBody>
      </p:sp>
      <p:pic>
        <p:nvPicPr>
          <p:cNvPr id="2" name="图片 1">
            <a:extLst>
              <a:ext uri="{FF2B5EF4-FFF2-40B4-BE49-F238E27FC236}">
                <a16:creationId xmlns:a16="http://schemas.microsoft.com/office/drawing/2014/main" id="{D4B7A100-1A3A-4B3C-A9D0-C1FAB0C5BB7C}"/>
              </a:ext>
            </a:extLst>
          </p:cNvPr>
          <p:cNvPicPr>
            <a:picLocks noChangeAspect="1"/>
          </p:cNvPicPr>
          <p:nvPr/>
        </p:nvPicPr>
        <p:blipFill>
          <a:blip r:embed="rId2"/>
          <a:stretch>
            <a:fillRect/>
          </a:stretch>
        </p:blipFill>
        <p:spPr>
          <a:xfrm>
            <a:off x="980185" y="1038179"/>
            <a:ext cx="10461876" cy="5322598"/>
          </a:xfrm>
          <a:prstGeom prst="rect">
            <a:avLst/>
          </a:prstGeom>
        </p:spPr>
      </p:pic>
    </p:spTree>
    <p:extLst>
      <p:ext uri="{BB962C8B-B14F-4D97-AF65-F5344CB8AC3E}">
        <p14:creationId xmlns:p14="http://schemas.microsoft.com/office/powerpoint/2010/main" val="1425659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自由变量和约束变量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量词辖域、自由变量和约束变量练习</a:t>
            </a:r>
          </a:p>
        </p:txBody>
      </p:sp>
      <p:grpSp>
        <p:nvGrpSpPr>
          <p:cNvPr id="6" name="组合 5">
            <a:extLst>
              <a:ext uri="{FF2B5EF4-FFF2-40B4-BE49-F238E27FC236}">
                <a16:creationId xmlns:a16="http://schemas.microsoft.com/office/drawing/2014/main" id="{08494EBB-3E93-43F2-91EA-DB02E8E7C8D8}"/>
              </a:ext>
            </a:extLst>
          </p:cNvPr>
          <p:cNvGrpSpPr/>
          <p:nvPr/>
        </p:nvGrpSpPr>
        <p:grpSpPr>
          <a:xfrm>
            <a:off x="980184" y="1038179"/>
            <a:ext cx="10461876" cy="5328801"/>
            <a:chOff x="980184" y="1038179"/>
            <a:chExt cx="10461876" cy="5328801"/>
          </a:xfrm>
        </p:grpSpPr>
        <p:pic>
          <p:nvPicPr>
            <p:cNvPr id="3" name="图片 2">
              <a:extLst>
                <a:ext uri="{FF2B5EF4-FFF2-40B4-BE49-F238E27FC236}">
                  <a16:creationId xmlns:a16="http://schemas.microsoft.com/office/drawing/2014/main" id="{DB30BA7A-30EE-48FC-9E7F-767F9DB53A45}"/>
                </a:ext>
              </a:extLst>
            </p:cNvPr>
            <p:cNvPicPr>
              <a:picLocks noChangeAspect="1"/>
            </p:cNvPicPr>
            <p:nvPr/>
          </p:nvPicPr>
          <p:blipFill>
            <a:blip r:embed="rId2"/>
            <a:stretch>
              <a:fillRect/>
            </a:stretch>
          </p:blipFill>
          <p:spPr>
            <a:xfrm>
              <a:off x="980184" y="1038179"/>
              <a:ext cx="10461876" cy="5328801"/>
            </a:xfrm>
            <a:prstGeom prst="rect">
              <a:avLst/>
            </a:prstGeom>
          </p:spPr>
        </p:pic>
        <p:sp>
          <p:nvSpPr>
            <p:cNvPr id="4" name="文本框 3">
              <a:extLst>
                <a:ext uri="{FF2B5EF4-FFF2-40B4-BE49-F238E27FC236}">
                  <a16:creationId xmlns:a16="http://schemas.microsoft.com/office/drawing/2014/main" id="{F821E061-C7A4-4714-B06B-AF2C9589A8A5}"/>
                </a:ext>
              </a:extLst>
            </p:cNvPr>
            <p:cNvSpPr txBox="1"/>
            <p:nvPr/>
          </p:nvSpPr>
          <p:spPr>
            <a:xfrm>
              <a:off x="5783526" y="1894585"/>
              <a:ext cx="38045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B</a:t>
              </a:r>
              <a:endParaRPr lang="zh-CN" altLang="en-US" b="1">
                <a:solidFill>
                  <a:schemeClr val="accent2">
                    <a:lumMod val="50000"/>
                  </a:schemeClr>
                </a:solidFill>
              </a:endParaRPr>
            </a:p>
          </p:txBody>
        </p:sp>
        <p:sp>
          <p:nvSpPr>
            <p:cNvPr id="11" name="文本框 10">
              <a:extLst>
                <a:ext uri="{FF2B5EF4-FFF2-40B4-BE49-F238E27FC236}">
                  <a16:creationId xmlns:a16="http://schemas.microsoft.com/office/drawing/2014/main" id="{9AD57E96-AD89-4ECE-A74A-ACDBA9602595}"/>
                </a:ext>
              </a:extLst>
            </p:cNvPr>
            <p:cNvSpPr txBox="1"/>
            <p:nvPr/>
          </p:nvSpPr>
          <p:spPr>
            <a:xfrm>
              <a:off x="10231633" y="1888360"/>
              <a:ext cx="38045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E</a:t>
              </a:r>
              <a:endParaRPr lang="zh-CN" altLang="en-US" b="1">
                <a:solidFill>
                  <a:schemeClr val="accent2">
                    <a:lumMod val="50000"/>
                  </a:schemeClr>
                </a:solidFill>
              </a:endParaRPr>
            </a:p>
          </p:txBody>
        </p:sp>
        <p:sp>
          <p:nvSpPr>
            <p:cNvPr id="12" name="文本框 11">
              <a:extLst>
                <a:ext uri="{FF2B5EF4-FFF2-40B4-BE49-F238E27FC236}">
                  <a16:creationId xmlns:a16="http://schemas.microsoft.com/office/drawing/2014/main" id="{7F95FFA6-CE86-45D6-94C4-03ACE9243CBB}"/>
                </a:ext>
              </a:extLst>
            </p:cNvPr>
            <p:cNvSpPr txBox="1"/>
            <p:nvPr/>
          </p:nvSpPr>
          <p:spPr>
            <a:xfrm>
              <a:off x="4120282" y="2461425"/>
              <a:ext cx="38045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A</a:t>
              </a:r>
              <a:endParaRPr lang="zh-CN" altLang="en-US" b="1">
                <a:solidFill>
                  <a:schemeClr val="accent2">
                    <a:lumMod val="50000"/>
                  </a:schemeClr>
                </a:solidFill>
              </a:endParaRPr>
            </a:p>
          </p:txBody>
        </p:sp>
        <p:sp>
          <p:nvSpPr>
            <p:cNvPr id="13" name="文本框 12">
              <a:extLst>
                <a:ext uri="{FF2B5EF4-FFF2-40B4-BE49-F238E27FC236}">
                  <a16:creationId xmlns:a16="http://schemas.microsoft.com/office/drawing/2014/main" id="{2047829C-66FD-4D86-8EC8-0BE5CE45AD4C}"/>
                </a:ext>
              </a:extLst>
            </p:cNvPr>
            <p:cNvSpPr txBox="1"/>
            <p:nvPr/>
          </p:nvSpPr>
          <p:spPr>
            <a:xfrm>
              <a:off x="5905773" y="2652199"/>
              <a:ext cx="38045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G</a:t>
              </a:r>
              <a:endParaRPr lang="zh-CN" altLang="en-US" b="1">
                <a:solidFill>
                  <a:schemeClr val="accent2">
                    <a:lumMod val="50000"/>
                  </a:schemeClr>
                </a:solidFill>
              </a:endParaRPr>
            </a:p>
          </p:txBody>
        </p:sp>
        <p:sp>
          <p:nvSpPr>
            <p:cNvPr id="14" name="文本框 13">
              <a:extLst>
                <a:ext uri="{FF2B5EF4-FFF2-40B4-BE49-F238E27FC236}">
                  <a16:creationId xmlns:a16="http://schemas.microsoft.com/office/drawing/2014/main" id="{9C5571BE-F39A-4F47-A167-151808C21BD3}"/>
                </a:ext>
              </a:extLst>
            </p:cNvPr>
            <p:cNvSpPr txBox="1"/>
            <p:nvPr/>
          </p:nvSpPr>
          <p:spPr>
            <a:xfrm>
              <a:off x="7758533" y="2652198"/>
              <a:ext cx="38045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H</a:t>
              </a:r>
              <a:endParaRPr lang="zh-CN" altLang="en-US" b="1">
                <a:solidFill>
                  <a:schemeClr val="accent2">
                    <a:lumMod val="50000"/>
                  </a:schemeClr>
                </a:solidFill>
              </a:endParaRPr>
            </a:p>
          </p:txBody>
        </p:sp>
        <p:sp>
          <p:nvSpPr>
            <p:cNvPr id="15" name="文本框 14">
              <a:extLst>
                <a:ext uri="{FF2B5EF4-FFF2-40B4-BE49-F238E27FC236}">
                  <a16:creationId xmlns:a16="http://schemas.microsoft.com/office/drawing/2014/main" id="{FDA6345F-9E73-464F-9C21-1C6066BC5F4D}"/>
                </a:ext>
              </a:extLst>
            </p:cNvPr>
            <p:cNvSpPr txBox="1"/>
            <p:nvPr/>
          </p:nvSpPr>
          <p:spPr>
            <a:xfrm>
              <a:off x="7082052" y="3146871"/>
              <a:ext cx="38045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H</a:t>
              </a:r>
              <a:endParaRPr lang="zh-CN" altLang="en-US" b="1">
                <a:solidFill>
                  <a:schemeClr val="accent2">
                    <a:lumMod val="50000"/>
                  </a:schemeClr>
                </a:solidFill>
              </a:endParaRPr>
            </a:p>
          </p:txBody>
        </p:sp>
        <p:sp>
          <p:nvSpPr>
            <p:cNvPr id="16" name="文本框 15">
              <a:extLst>
                <a:ext uri="{FF2B5EF4-FFF2-40B4-BE49-F238E27FC236}">
                  <a16:creationId xmlns:a16="http://schemas.microsoft.com/office/drawing/2014/main" id="{CDB02442-2FDF-4FF3-B56E-B252AF732EE3}"/>
                </a:ext>
              </a:extLst>
            </p:cNvPr>
            <p:cNvSpPr txBox="1"/>
            <p:nvPr/>
          </p:nvSpPr>
          <p:spPr>
            <a:xfrm>
              <a:off x="8877961" y="3929507"/>
              <a:ext cx="38045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H</a:t>
              </a:r>
              <a:endParaRPr lang="zh-CN" altLang="en-US" b="1">
                <a:solidFill>
                  <a:schemeClr val="accent2">
                    <a:lumMod val="50000"/>
                  </a:schemeClr>
                </a:solidFill>
              </a:endParaRPr>
            </a:p>
          </p:txBody>
        </p:sp>
        <p:sp>
          <p:nvSpPr>
            <p:cNvPr id="18" name="文本框 17">
              <a:extLst>
                <a:ext uri="{FF2B5EF4-FFF2-40B4-BE49-F238E27FC236}">
                  <a16:creationId xmlns:a16="http://schemas.microsoft.com/office/drawing/2014/main" id="{3D20EC4D-2523-473A-99F0-A8EFB8594F28}"/>
                </a:ext>
              </a:extLst>
            </p:cNvPr>
            <p:cNvSpPr txBox="1"/>
            <p:nvPr/>
          </p:nvSpPr>
          <p:spPr>
            <a:xfrm>
              <a:off x="5183244" y="3128584"/>
              <a:ext cx="38045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G</a:t>
              </a:r>
              <a:endParaRPr lang="zh-CN" altLang="en-US" b="1">
                <a:solidFill>
                  <a:schemeClr val="accent2">
                    <a:lumMod val="50000"/>
                  </a:schemeClr>
                </a:solidFill>
              </a:endParaRPr>
            </a:p>
          </p:txBody>
        </p:sp>
        <p:sp>
          <p:nvSpPr>
            <p:cNvPr id="19" name="文本框 18">
              <a:extLst>
                <a:ext uri="{FF2B5EF4-FFF2-40B4-BE49-F238E27FC236}">
                  <a16:creationId xmlns:a16="http://schemas.microsoft.com/office/drawing/2014/main" id="{B7E172DF-CE2A-4AB5-8ECE-70715F9D8175}"/>
                </a:ext>
              </a:extLst>
            </p:cNvPr>
            <p:cNvSpPr txBox="1"/>
            <p:nvPr/>
          </p:nvSpPr>
          <p:spPr>
            <a:xfrm>
              <a:off x="5525322" y="3564079"/>
              <a:ext cx="38045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G</a:t>
              </a:r>
              <a:endParaRPr lang="zh-CN" altLang="en-US" b="1">
                <a:solidFill>
                  <a:schemeClr val="accent2">
                    <a:lumMod val="50000"/>
                  </a:schemeClr>
                </a:solidFill>
              </a:endParaRPr>
            </a:p>
          </p:txBody>
        </p:sp>
        <p:sp>
          <p:nvSpPr>
            <p:cNvPr id="20" name="文本框 19">
              <a:extLst>
                <a:ext uri="{FF2B5EF4-FFF2-40B4-BE49-F238E27FC236}">
                  <a16:creationId xmlns:a16="http://schemas.microsoft.com/office/drawing/2014/main" id="{80A08FE5-E0F6-4DCD-90B7-69451D420F0B}"/>
                </a:ext>
              </a:extLst>
            </p:cNvPr>
            <p:cNvSpPr txBox="1"/>
            <p:nvPr/>
          </p:nvSpPr>
          <p:spPr>
            <a:xfrm>
              <a:off x="5783525" y="3959135"/>
              <a:ext cx="38045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G</a:t>
              </a:r>
              <a:endParaRPr lang="zh-CN" altLang="en-US" b="1">
                <a:solidFill>
                  <a:schemeClr val="accent2">
                    <a:lumMod val="50000"/>
                  </a:schemeClr>
                </a:solidFill>
              </a:endParaRPr>
            </a:p>
          </p:txBody>
        </p:sp>
      </p:grpSp>
    </p:spTree>
    <p:extLst>
      <p:ext uri="{BB962C8B-B14F-4D97-AF65-F5344CB8AC3E}">
        <p14:creationId xmlns:p14="http://schemas.microsoft.com/office/powerpoint/2010/main" val="4195396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自由变量和约束变量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约束变量改名</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B7B00B07-5014-4C6F-8E61-82098C27C5AA}"/>
                  </a:ext>
                </a:extLst>
              </p:cNvPr>
              <p:cNvSpPr txBox="1"/>
              <p:nvPr/>
            </p:nvSpPr>
            <p:spPr>
              <a:xfrm>
                <a:off x="556683" y="849554"/>
                <a:ext cx="9341353" cy="1205458"/>
              </a:xfrm>
              <a:prstGeom prst="rect">
                <a:avLst/>
              </a:prstGeom>
              <a:solidFill>
                <a:schemeClr val="accent5">
                  <a:lumMod val="20000"/>
                  <a:lumOff val="80000"/>
                  <a:alpha val="50000"/>
                </a:schemeClr>
              </a:solidFill>
            </p:spPr>
            <p:txBody>
              <a:bodyPr wrap="square" rtlCol="0">
                <a:spAutoFit/>
              </a:bodyPr>
              <a:lstStyle/>
              <a:p>
                <a:pPr algn="ctr"/>
                <a:r>
                  <a:rPr lang="zh-CN" altLang="en-US" sz="2400" b="1" dirty="0">
                    <a:solidFill>
                      <a:srgbClr val="C00000"/>
                    </a:solidFill>
                  </a:rPr>
                  <a:t>约束变量改名</a:t>
                </a:r>
                <a:endParaRPr lang="en-US" altLang="zh-CN" sz="2400" b="1" dirty="0">
                  <a:solidFill>
                    <a:srgbClr val="C00000"/>
                  </a:solidFill>
                </a:endParaRPr>
              </a:p>
              <a:p>
                <a:pPr>
                  <a:lnSpc>
                    <a:spcPts val="2600"/>
                  </a:lnSpc>
                  <a:spcBef>
                    <a:spcPts val="600"/>
                  </a:spcBef>
                </a:pPr>
                <a:r>
                  <a:rPr lang="zh-CN" altLang="en-US" sz="2400" b="1" dirty="0">
                    <a:solidFill>
                      <a:srgbClr val="002060"/>
                    </a:solidFill>
                    <a:latin typeface="楷体" panose="02010609060101010101" pitchFamily="49" charset="-122"/>
                    <a:ea typeface="楷体" panose="02010609060101010101" pitchFamily="49" charset="-122"/>
                  </a:rPr>
                  <a:t>将</a:t>
                </a:r>
                <a14:m>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𝒙𝑨</m:t>
                    </m:r>
                  </m:oMath>
                </a14:m>
                <a:r>
                  <a:rPr lang="zh-CN" altLang="en-US" sz="2400" b="1" dirty="0">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𝒙𝑨</m:t>
                    </m:r>
                  </m:oMath>
                </a14:m>
                <a:r>
                  <a:rPr lang="zh-CN" altLang="en-US" sz="2400" b="1" dirty="0">
                    <a:solidFill>
                      <a:srgbClr val="002060"/>
                    </a:solidFill>
                    <a:latin typeface="楷体" panose="02010609060101010101" pitchFamily="49" charset="-122"/>
                    <a:ea typeface="楷体" panose="02010609060101010101" pitchFamily="49" charset="-122"/>
                  </a:rPr>
                  <a:t>的指示变量</a:t>
                </a:r>
                <a14:m>
                  <m:oMath xmlns:m="http://schemas.openxmlformats.org/officeDocument/2006/math">
                    <m:r>
                      <a:rPr lang="en-US" altLang="zh-CN" sz="2400" b="1" i="1" smtClean="0">
                        <a:solidFill>
                          <a:srgbClr val="002060"/>
                        </a:solidFill>
                        <a:latin typeface="Cambria Math" panose="02040503050406030204" pitchFamily="18" charset="0"/>
                      </a:rPr>
                      <m:t>𝒙</m:t>
                    </m:r>
                  </m:oMath>
                </a14:m>
                <a:r>
                  <a:rPr lang="zh-CN" altLang="en-US" sz="2400" b="1" dirty="0">
                    <a:solidFill>
                      <a:srgbClr val="002060"/>
                    </a:solidFill>
                    <a:latin typeface="楷体" panose="02010609060101010101" pitchFamily="49" charset="-122"/>
                    <a:ea typeface="楷体" panose="02010609060101010101" pitchFamily="49" charset="-122"/>
                  </a:rPr>
                  <a:t>及它的辖域</a:t>
                </a:r>
                <a14:m>
                  <m:oMath xmlns:m="http://schemas.openxmlformats.org/officeDocument/2006/math">
                    <m:r>
                      <a:rPr lang="en-US" altLang="zh-CN" sz="2400" b="1" i="1" smtClean="0">
                        <a:solidFill>
                          <a:srgbClr val="002060"/>
                        </a:solidFill>
                        <a:latin typeface="Cambria Math" panose="02040503050406030204" pitchFamily="18" charset="0"/>
                      </a:rPr>
                      <m:t>𝑨</m:t>
                    </m:r>
                  </m:oMath>
                </a14:m>
                <a:r>
                  <a:rPr lang="zh-CN" altLang="en-US" sz="2400" b="1" dirty="0">
                    <a:solidFill>
                      <a:srgbClr val="002060"/>
                    </a:solidFill>
                    <a:latin typeface="楷体" panose="02010609060101010101" pitchFamily="49" charset="-122"/>
                    <a:ea typeface="楷体" panose="02010609060101010101" pitchFamily="49" charset="-122"/>
                  </a:rPr>
                  <a:t>中所有自由出现的</a:t>
                </a:r>
                <a14:m>
                  <m:oMath xmlns:m="http://schemas.openxmlformats.org/officeDocument/2006/math">
                    <m:r>
                      <a:rPr lang="en-US" altLang="zh-CN" sz="2400" b="1" i="1" smtClean="0">
                        <a:solidFill>
                          <a:srgbClr val="002060"/>
                        </a:solidFill>
                        <a:latin typeface="Cambria Math" panose="02040503050406030204" pitchFamily="18" charset="0"/>
                      </a:rPr>
                      <m:t>𝒙</m:t>
                    </m:r>
                  </m:oMath>
                </a14:m>
                <a:r>
                  <a:rPr lang="zh-CN" altLang="en-US" sz="2400" b="1" dirty="0">
                    <a:solidFill>
                      <a:srgbClr val="002060"/>
                    </a:solidFill>
                    <a:latin typeface="楷体" panose="02010609060101010101" pitchFamily="49" charset="-122"/>
                    <a:ea typeface="楷体" panose="02010609060101010101" pitchFamily="49" charset="-122"/>
                  </a:rPr>
                  <a:t>都改为一个不在</a:t>
                </a:r>
                <a14:m>
                  <m:oMath xmlns:m="http://schemas.openxmlformats.org/officeDocument/2006/math">
                    <m:r>
                      <a:rPr lang="en-US" altLang="zh-CN" sz="2400" b="1" i="1" smtClean="0">
                        <a:solidFill>
                          <a:srgbClr val="002060"/>
                        </a:solidFill>
                        <a:latin typeface="Cambria Math" panose="02040503050406030204" pitchFamily="18" charset="0"/>
                      </a:rPr>
                      <m:t>𝑨</m:t>
                    </m:r>
                  </m:oMath>
                </a14:m>
                <a:r>
                  <a:rPr lang="zh-CN" altLang="en-US" sz="2400" b="1" dirty="0">
                    <a:solidFill>
                      <a:srgbClr val="002060"/>
                    </a:solidFill>
                    <a:latin typeface="楷体" panose="02010609060101010101" pitchFamily="49" charset="-122"/>
                    <a:ea typeface="楷体" panose="02010609060101010101" pitchFamily="49" charset="-122"/>
                  </a:rPr>
                  <a:t>中出现的变量</a:t>
                </a:r>
                <a14:m>
                  <m:oMath xmlns:m="http://schemas.openxmlformats.org/officeDocument/2006/math">
                    <m:r>
                      <a:rPr lang="en-US" altLang="zh-CN" sz="2400" b="1" i="1" smtClean="0">
                        <a:solidFill>
                          <a:srgbClr val="002060"/>
                        </a:solidFill>
                        <a:latin typeface="Cambria Math" panose="02040503050406030204" pitchFamily="18" charset="0"/>
                      </a:rPr>
                      <m:t>𝒚</m:t>
                    </m:r>
                  </m:oMath>
                </a14:m>
                <a:endParaRPr lang="en-US" altLang="zh-CN" sz="2400" b="1" dirty="0">
                  <a:solidFill>
                    <a:srgbClr val="002060"/>
                  </a:solidFill>
                  <a:latin typeface="楷体" panose="02010609060101010101" pitchFamily="49" charset="-122"/>
                  <a:ea typeface="楷体" panose="02010609060101010101" pitchFamily="49" charset="-122"/>
                </a:endParaRPr>
              </a:p>
            </p:txBody>
          </p:sp>
        </mc:Choice>
        <mc:Fallback>
          <p:sp>
            <p:nvSpPr>
              <p:cNvPr id="2" name="文本框 1">
                <a:extLst>
                  <a:ext uri="{FF2B5EF4-FFF2-40B4-BE49-F238E27FC236}">
                    <a16:creationId xmlns:a16="http://schemas.microsoft.com/office/drawing/2014/main" id="{B7B00B07-5014-4C6F-8E61-82098C27C5AA}"/>
                  </a:ext>
                </a:extLst>
              </p:cNvPr>
              <p:cNvSpPr txBox="1">
                <a:spLocks noRot="1" noChangeAspect="1" noMove="1" noResize="1" noEditPoints="1" noAdjustHandles="1" noChangeArrowheads="1" noChangeShapeType="1" noTextEdit="1"/>
              </p:cNvSpPr>
              <p:nvPr/>
            </p:nvSpPr>
            <p:spPr>
              <a:xfrm>
                <a:off x="556683" y="849554"/>
                <a:ext cx="9341353" cy="1205458"/>
              </a:xfrm>
              <a:prstGeom prst="rect">
                <a:avLst/>
              </a:prstGeom>
              <a:blipFill>
                <a:blip r:embed="rId2"/>
                <a:stretch>
                  <a:fillRect l="-978" t="-3535" b="-909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04F53075-3691-43C4-B0A7-CD70628A2CEF}"/>
              </a:ext>
            </a:extLst>
          </p:cNvPr>
          <p:cNvSpPr txBox="1"/>
          <p:nvPr/>
        </p:nvSpPr>
        <p:spPr>
          <a:xfrm>
            <a:off x="657841" y="5119625"/>
            <a:ext cx="5123875" cy="1070934"/>
          </a:xfrm>
          <a:prstGeom prst="rect">
            <a:avLst/>
          </a:prstGeom>
          <a:solidFill>
            <a:schemeClr val="accent4">
              <a:lumMod val="20000"/>
              <a:lumOff val="80000"/>
              <a:alpha val="50000"/>
            </a:schemeClr>
          </a:solidFill>
        </p:spPr>
        <p:txBody>
          <a:bodyPr wrap="square" rtlCol="0">
            <a:spAutoFit/>
          </a:bodyPr>
          <a:lstStyle/>
          <a:p>
            <a:pPr>
              <a:lnSpc>
                <a:spcPts val="2600"/>
              </a:lnSpc>
            </a:pPr>
            <a:r>
              <a:rPr lang="zh-CN" altLang="en-US" b="1" dirty="0">
                <a:solidFill>
                  <a:schemeClr val="accent2">
                    <a:lumMod val="50000"/>
                  </a:schemeClr>
                </a:solidFill>
              </a:rPr>
              <a:t>通过约束变量改名总可使一个一阶逻辑公式</a:t>
            </a:r>
            <a:r>
              <a:rPr lang="zh-CN" altLang="en-US" b="1" dirty="0">
                <a:solidFill>
                  <a:srgbClr val="C00000"/>
                </a:solidFill>
              </a:rPr>
              <a:t>没有个体变量既自由又约束出现</a:t>
            </a:r>
            <a:r>
              <a:rPr lang="zh-CN" altLang="en-US" b="1" dirty="0">
                <a:solidFill>
                  <a:schemeClr val="accent2">
                    <a:lumMod val="50000"/>
                  </a:schemeClr>
                </a:solidFill>
              </a:rPr>
              <a:t>，也可完全</a:t>
            </a:r>
            <a:r>
              <a:rPr lang="zh-CN" altLang="en-US" b="1" dirty="0">
                <a:solidFill>
                  <a:srgbClr val="C00000"/>
                </a:solidFill>
              </a:rPr>
              <a:t>避免辖域嵌套</a:t>
            </a:r>
            <a:r>
              <a:rPr lang="zh-CN" altLang="en-US" b="1" dirty="0">
                <a:solidFill>
                  <a:schemeClr val="accent2">
                    <a:lumMod val="50000"/>
                  </a:schemeClr>
                </a:solidFill>
              </a:rPr>
              <a:t>，甚至可使得每个量词都有不同的指示变量</a:t>
            </a:r>
          </a:p>
        </p:txBody>
      </p:sp>
      <p:sp>
        <p:nvSpPr>
          <p:cNvPr id="6" name="文本框 5">
            <a:extLst>
              <a:ext uri="{FF2B5EF4-FFF2-40B4-BE49-F238E27FC236}">
                <a16:creationId xmlns:a16="http://schemas.microsoft.com/office/drawing/2014/main" id="{CC8A9AD4-8C44-4DE1-A97F-D5AEFDC4EE99}"/>
              </a:ext>
            </a:extLst>
          </p:cNvPr>
          <p:cNvSpPr txBox="1"/>
          <p:nvPr/>
        </p:nvSpPr>
        <p:spPr>
          <a:xfrm>
            <a:off x="6089424" y="5270371"/>
            <a:ext cx="5444735" cy="769441"/>
          </a:xfrm>
          <a:prstGeom prst="rect">
            <a:avLst/>
          </a:prstGeom>
          <a:solidFill>
            <a:schemeClr val="accent2">
              <a:lumMod val="20000"/>
              <a:lumOff val="80000"/>
            </a:schemeClr>
          </a:solidFill>
        </p:spPr>
        <p:txBody>
          <a:bodyPr wrap="square" rtlCol="0">
            <a:spAutoFit/>
          </a:bodyPr>
          <a:lstStyle/>
          <a:p>
            <a:pPr>
              <a:spcBef>
                <a:spcPts val="600"/>
              </a:spcBef>
              <a:spcAft>
                <a:spcPts val="600"/>
              </a:spcAft>
            </a:pPr>
            <a:r>
              <a:rPr lang="zh-CN" altLang="en-US" b="1">
                <a:solidFill>
                  <a:srgbClr val="C00000"/>
                </a:solidFill>
              </a:rPr>
              <a:t>建议应完全避免辖域嵌套和既自由又约束出现的变量</a:t>
            </a:r>
            <a:endParaRPr lang="en-US" altLang="zh-CN" b="1">
              <a:solidFill>
                <a:srgbClr val="C00000"/>
              </a:solidFill>
            </a:endParaRPr>
          </a:p>
          <a:p>
            <a:pPr marL="285750" indent="-285750">
              <a:spcBef>
                <a:spcPts val="600"/>
              </a:spcBef>
              <a:spcAft>
                <a:spcPts val="600"/>
              </a:spcAft>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但在容易理解情况下允许不同量词有相同指示变量</a:t>
            </a:r>
          </a:p>
        </p:txBody>
      </p:sp>
      <p:grpSp>
        <p:nvGrpSpPr>
          <p:cNvPr id="31" name="组合 30">
            <a:extLst>
              <a:ext uri="{FF2B5EF4-FFF2-40B4-BE49-F238E27FC236}">
                <a16:creationId xmlns:a16="http://schemas.microsoft.com/office/drawing/2014/main" id="{5A9C508D-477A-4758-8C60-E19D01F69E78}"/>
              </a:ext>
            </a:extLst>
          </p:cNvPr>
          <p:cNvGrpSpPr/>
          <p:nvPr/>
        </p:nvGrpSpPr>
        <p:grpSpPr>
          <a:xfrm>
            <a:off x="661837" y="2337039"/>
            <a:ext cx="3269475" cy="2418248"/>
            <a:chOff x="1509427" y="2215984"/>
            <a:chExt cx="3269475" cy="2418248"/>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CC5CE8F-D6B4-4D75-86EA-C7F53407134E}"/>
                    </a:ext>
                  </a:extLst>
                </p:cNvPr>
                <p:cNvSpPr txBox="1"/>
                <p:nvPr/>
              </p:nvSpPr>
              <p:spPr>
                <a:xfrm>
                  <a:off x="1509427" y="3218484"/>
                  <a:ext cx="3269475" cy="276999"/>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oMath>
                    </m:oMathPara>
                  </a14:m>
                  <a:endParaRPr lang="zh-CN" altLang="en-US" b="1" dirty="0">
                    <a:solidFill>
                      <a:srgbClr val="002060"/>
                    </a:solidFill>
                  </a:endParaRPr>
                </a:p>
              </p:txBody>
            </p:sp>
          </mc:Choice>
          <mc:Fallback xmlns="">
            <p:sp>
              <p:nvSpPr>
                <p:cNvPr id="11" name="文本框 10">
                  <a:extLst>
                    <a:ext uri="{FF2B5EF4-FFF2-40B4-BE49-F238E27FC236}">
                      <a16:creationId xmlns:a16="http://schemas.microsoft.com/office/drawing/2014/main" id="{2CC5CE8F-D6B4-4D75-86EA-C7F53407134E}"/>
                    </a:ext>
                  </a:extLst>
                </p:cNvPr>
                <p:cNvSpPr txBox="1">
                  <a:spLocks noRot="1" noChangeAspect="1" noMove="1" noResize="1" noEditPoints="1" noAdjustHandles="1" noChangeArrowheads="1" noChangeShapeType="1" noTextEdit="1"/>
                </p:cNvSpPr>
                <p:nvPr/>
              </p:nvSpPr>
              <p:spPr>
                <a:xfrm>
                  <a:off x="1509427" y="3218484"/>
                  <a:ext cx="3269475" cy="276999"/>
                </a:xfrm>
                <a:prstGeom prst="rect">
                  <a:avLst/>
                </a:prstGeom>
                <a:blipFill>
                  <a:blip r:embed="rId3"/>
                  <a:stretch>
                    <a:fillRect t="-2222"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C8D3CA3-2BE7-465A-AB81-49EC1614AAFD}"/>
                    </a:ext>
                  </a:extLst>
                </p:cNvPr>
                <p:cNvSpPr txBox="1"/>
                <p:nvPr/>
              </p:nvSpPr>
              <p:spPr>
                <a:xfrm>
                  <a:off x="1509427" y="2215984"/>
                  <a:ext cx="3269475" cy="276999"/>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C0000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C0000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C0000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oMath>
                    </m:oMathPara>
                  </a14:m>
                  <a:endParaRPr lang="zh-CN" altLang="en-US" b="1" dirty="0">
                    <a:solidFill>
                      <a:srgbClr val="002060"/>
                    </a:solidFill>
                  </a:endParaRPr>
                </a:p>
              </p:txBody>
            </p:sp>
          </mc:Choice>
          <mc:Fallback xmlns="">
            <p:sp>
              <p:nvSpPr>
                <p:cNvPr id="13" name="文本框 12">
                  <a:extLst>
                    <a:ext uri="{FF2B5EF4-FFF2-40B4-BE49-F238E27FC236}">
                      <a16:creationId xmlns:a16="http://schemas.microsoft.com/office/drawing/2014/main" id="{8C8D3CA3-2BE7-465A-AB81-49EC1614AAFD}"/>
                    </a:ext>
                  </a:extLst>
                </p:cNvPr>
                <p:cNvSpPr txBox="1">
                  <a:spLocks noRot="1" noChangeAspect="1" noMove="1" noResize="1" noEditPoints="1" noAdjustHandles="1" noChangeArrowheads="1" noChangeShapeType="1" noTextEdit="1"/>
                </p:cNvSpPr>
                <p:nvPr/>
              </p:nvSpPr>
              <p:spPr>
                <a:xfrm>
                  <a:off x="1509427" y="2215984"/>
                  <a:ext cx="3269475" cy="276999"/>
                </a:xfrm>
                <a:prstGeom prst="rect">
                  <a:avLst/>
                </a:prstGeom>
                <a:blipFill>
                  <a:blip r:embed="rId4"/>
                  <a:stretch>
                    <a:fillRect t="-2174" b="-32609"/>
                  </a:stretch>
                </a:blipFill>
              </p:spPr>
              <p:txBody>
                <a:bodyPr/>
                <a:lstStyle/>
                <a:p>
                  <a:r>
                    <a:rPr lang="zh-CN" altLang="en-US">
                      <a:noFill/>
                    </a:rPr>
                    <a:t> </a:t>
                  </a:r>
                </a:p>
              </p:txBody>
            </p:sp>
          </mc:Fallback>
        </mc:AlternateContent>
        <p:sp>
          <p:nvSpPr>
            <p:cNvPr id="12" name="箭头: 上 11">
              <a:extLst>
                <a:ext uri="{FF2B5EF4-FFF2-40B4-BE49-F238E27FC236}">
                  <a16:creationId xmlns:a16="http://schemas.microsoft.com/office/drawing/2014/main" id="{F502549B-4460-45B1-AA68-A3FB592D36B1}"/>
                </a:ext>
              </a:extLst>
            </p:cNvPr>
            <p:cNvSpPr/>
            <p:nvPr/>
          </p:nvSpPr>
          <p:spPr>
            <a:xfrm>
              <a:off x="3098447" y="2492983"/>
              <a:ext cx="98664" cy="72550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ADB1B35-D9B3-4CAE-B338-44F7340E0A6D}"/>
                </a:ext>
              </a:extLst>
            </p:cNvPr>
            <p:cNvSpPr txBox="1"/>
            <p:nvPr/>
          </p:nvSpPr>
          <p:spPr>
            <a:xfrm>
              <a:off x="1620968" y="2750236"/>
              <a:ext cx="1407781" cy="246221"/>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chemeClr val="accent2">
                      <a:lumMod val="50000"/>
                    </a:schemeClr>
                  </a:solidFill>
                  <a:latin typeface="楷体" panose="02010609060101010101" pitchFamily="49" charset="-122"/>
                  <a:ea typeface="楷体" panose="02010609060101010101" pitchFamily="49" charset="-122"/>
                </a:rPr>
                <a:t>约束变量改名</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75B607D-B1CB-4BB4-A46A-E7C6994A241F}"/>
                    </a:ext>
                  </a:extLst>
                </p:cNvPr>
                <p:cNvSpPr txBox="1"/>
                <p:nvPr/>
              </p:nvSpPr>
              <p:spPr>
                <a:xfrm>
                  <a:off x="3259581" y="2758057"/>
                  <a:ext cx="980621" cy="246221"/>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chemeClr val="accent2">
                          <a:lumMod val="50000"/>
                        </a:schemeClr>
                      </a:solidFill>
                      <a:latin typeface="楷体" panose="02010609060101010101" pitchFamily="49" charset="-122"/>
                      <a:ea typeface="楷体" panose="02010609060101010101" pitchFamily="49" charset="-122"/>
                    </a:rPr>
                    <a:t>将</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𝒚</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改为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𝒛</m:t>
                      </m:r>
                    </m:oMath>
                  </a14:m>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6" name="文本框 15">
                  <a:extLst>
                    <a:ext uri="{FF2B5EF4-FFF2-40B4-BE49-F238E27FC236}">
                      <a16:creationId xmlns:a16="http://schemas.microsoft.com/office/drawing/2014/main" id="{875B607D-B1CB-4BB4-A46A-E7C6994A241F}"/>
                    </a:ext>
                  </a:extLst>
                </p:cNvPr>
                <p:cNvSpPr txBox="1">
                  <a:spLocks noRot="1" noChangeAspect="1" noMove="1" noResize="1" noEditPoints="1" noAdjustHandles="1" noChangeArrowheads="1" noChangeShapeType="1" noTextEdit="1"/>
                </p:cNvSpPr>
                <p:nvPr/>
              </p:nvSpPr>
              <p:spPr>
                <a:xfrm>
                  <a:off x="3259581" y="2758057"/>
                  <a:ext cx="980621" cy="246221"/>
                </a:xfrm>
                <a:prstGeom prst="rect">
                  <a:avLst/>
                </a:prstGeom>
                <a:blipFill>
                  <a:blip r:embed="rId5"/>
                  <a:stretch>
                    <a:fillRect l="-6211" t="-26829" b="-463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E890BC9-B1E5-4B94-B88F-2C30526B4619}"/>
                    </a:ext>
                  </a:extLst>
                </p:cNvPr>
                <p:cNvSpPr txBox="1"/>
                <p:nvPr/>
              </p:nvSpPr>
              <p:spPr>
                <a:xfrm>
                  <a:off x="1509427" y="4357233"/>
                  <a:ext cx="3269475" cy="276999"/>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𝑭</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C0000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18" name="文本框 17">
                  <a:extLst>
                    <a:ext uri="{FF2B5EF4-FFF2-40B4-BE49-F238E27FC236}">
                      <a16:creationId xmlns:a16="http://schemas.microsoft.com/office/drawing/2014/main" id="{BE890BC9-B1E5-4B94-B88F-2C30526B4619}"/>
                    </a:ext>
                  </a:extLst>
                </p:cNvPr>
                <p:cNvSpPr txBox="1">
                  <a:spLocks noRot="1" noChangeAspect="1" noMove="1" noResize="1" noEditPoints="1" noAdjustHandles="1" noChangeArrowheads="1" noChangeShapeType="1" noTextEdit="1"/>
                </p:cNvSpPr>
                <p:nvPr/>
              </p:nvSpPr>
              <p:spPr>
                <a:xfrm>
                  <a:off x="1509427" y="4357233"/>
                  <a:ext cx="3269475" cy="276999"/>
                </a:xfrm>
                <a:prstGeom prst="rect">
                  <a:avLst/>
                </a:prstGeom>
                <a:blipFill>
                  <a:blip r:embed="rId6"/>
                  <a:stretch>
                    <a:fillRect t="-4444" b="-35556"/>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D8EC23DF-C304-42C0-988F-D65BDC7DD876}"/>
                </a:ext>
              </a:extLst>
            </p:cNvPr>
            <p:cNvCxnSpPr>
              <a:stCxn id="11" idx="2"/>
              <a:endCxn id="18" idx="0"/>
            </p:cNvCxnSpPr>
            <p:nvPr/>
          </p:nvCxnSpPr>
          <p:spPr>
            <a:xfrm>
              <a:off x="3144165" y="3495483"/>
              <a:ext cx="0" cy="86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B882A93-42FA-42C0-946F-035B2CE0E347}"/>
                </a:ext>
              </a:extLst>
            </p:cNvPr>
            <p:cNvSpPr txBox="1"/>
            <p:nvPr/>
          </p:nvSpPr>
          <p:spPr>
            <a:xfrm>
              <a:off x="3028749" y="3747493"/>
              <a:ext cx="230832" cy="276999"/>
            </a:xfrm>
            <a:prstGeom prst="rect">
              <a:avLst/>
            </a:prstGeom>
            <a:solidFill>
              <a:schemeClr val="bg1"/>
            </a:solidFill>
          </p:spPr>
          <p:txBody>
            <a:bodyPr wrap="none" lIns="0" tIns="0" rIns="0" bIns="0" rtlCol="0">
              <a:spAutoFit/>
            </a:bodyPr>
            <a:lstStyle/>
            <a:p>
              <a:pPr algn="ctr"/>
              <a:r>
                <a:rPr lang="zh-CN" altLang="en-US">
                  <a:solidFill>
                    <a:srgbClr val="C00000"/>
                  </a:solidFill>
                </a:rPr>
                <a:t>✘</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083CBB1-13CB-4B8D-81E5-E64668D768E0}"/>
                    </a:ext>
                  </a:extLst>
                </p:cNvPr>
                <p:cNvSpPr txBox="1"/>
                <p:nvPr/>
              </p:nvSpPr>
              <p:spPr>
                <a:xfrm>
                  <a:off x="1509427" y="3680136"/>
                  <a:ext cx="1538573" cy="492443"/>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chemeClr val="accent2">
                          <a:lumMod val="50000"/>
                        </a:schemeClr>
                      </a:solidFill>
                      <a:latin typeface="楷体" panose="02010609060101010101" pitchFamily="49" charset="-122"/>
                      <a:ea typeface="楷体" panose="02010609060101010101" pitchFamily="49" charset="-122"/>
                    </a:rPr>
                    <a:t>不能选择</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𝒚</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的辖域中出现的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oMath>
                  </a14:m>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22" name="文本框 21">
                  <a:extLst>
                    <a:ext uri="{FF2B5EF4-FFF2-40B4-BE49-F238E27FC236}">
                      <a16:creationId xmlns:a16="http://schemas.microsoft.com/office/drawing/2014/main" id="{E083CBB1-13CB-4B8D-81E5-E64668D768E0}"/>
                    </a:ext>
                  </a:extLst>
                </p:cNvPr>
                <p:cNvSpPr txBox="1">
                  <a:spLocks noRot="1" noChangeAspect="1" noMove="1" noResize="1" noEditPoints="1" noAdjustHandles="1" noChangeArrowheads="1" noChangeShapeType="1" noTextEdit="1"/>
                </p:cNvSpPr>
                <p:nvPr/>
              </p:nvSpPr>
              <p:spPr>
                <a:xfrm>
                  <a:off x="1509427" y="3680136"/>
                  <a:ext cx="1538573" cy="492443"/>
                </a:xfrm>
                <a:prstGeom prst="rect">
                  <a:avLst/>
                </a:prstGeom>
                <a:blipFill>
                  <a:blip r:embed="rId7"/>
                  <a:stretch>
                    <a:fillRect l="-6746" t="-15000" r="-5952" b="-23750"/>
                  </a:stretch>
                </a:blipFill>
              </p:spPr>
              <p:txBody>
                <a:bodyPr/>
                <a:lstStyle/>
                <a:p>
                  <a:r>
                    <a:rPr lang="zh-CN" altLang="en-US">
                      <a:noFill/>
                    </a:rPr>
                    <a:t> </a:t>
                  </a:r>
                </a:p>
              </p:txBody>
            </p:sp>
          </mc:Fallback>
        </mc:AlternateContent>
      </p:grpSp>
      <p:sp>
        <p:nvSpPr>
          <p:cNvPr id="29" name="文本框 28">
            <a:extLst>
              <a:ext uri="{FF2B5EF4-FFF2-40B4-BE49-F238E27FC236}">
                <a16:creationId xmlns:a16="http://schemas.microsoft.com/office/drawing/2014/main" id="{FFFFF62F-4561-4939-BF50-0F5D11EEAC5E}"/>
              </a:ext>
            </a:extLst>
          </p:cNvPr>
          <p:cNvSpPr txBox="1"/>
          <p:nvPr/>
        </p:nvSpPr>
        <p:spPr>
          <a:xfrm>
            <a:off x="10165492" y="941884"/>
            <a:ext cx="1570404" cy="1200329"/>
          </a:xfrm>
          <a:prstGeom prst="rect">
            <a:avLst/>
          </a:prstGeom>
          <a:solidFill>
            <a:schemeClr val="accent5">
              <a:lumMod val="20000"/>
              <a:lumOff val="80000"/>
            </a:schemeClr>
          </a:solidFill>
        </p:spPr>
        <p:txBody>
          <a:bodyPr wrap="square" rtlCol="0">
            <a:spAutoFit/>
          </a:bodyPr>
          <a:lstStyle/>
          <a:p>
            <a:r>
              <a:rPr lang="zh-CN" altLang="en-US" b="1">
                <a:solidFill>
                  <a:schemeClr val="accent2">
                    <a:lumMod val="50000"/>
                  </a:schemeClr>
                </a:solidFill>
              </a:rPr>
              <a:t>约束变量改名前后的公式被认为是实质上相同的公式</a:t>
            </a:r>
          </a:p>
        </p:txBody>
      </p:sp>
      <p:grpSp>
        <p:nvGrpSpPr>
          <p:cNvPr id="32" name="组合 31">
            <a:extLst>
              <a:ext uri="{FF2B5EF4-FFF2-40B4-BE49-F238E27FC236}">
                <a16:creationId xmlns:a16="http://schemas.microsoft.com/office/drawing/2014/main" id="{C573A970-87ED-4E68-97E1-FC2D7D967C64}"/>
              </a:ext>
            </a:extLst>
          </p:cNvPr>
          <p:cNvGrpSpPr/>
          <p:nvPr/>
        </p:nvGrpSpPr>
        <p:grpSpPr>
          <a:xfrm>
            <a:off x="4411929" y="2328103"/>
            <a:ext cx="3269475" cy="2453899"/>
            <a:chOff x="1509427" y="2215984"/>
            <a:chExt cx="3269475" cy="2453899"/>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7B439407-E0BD-46BF-A99C-C75624A0F0D5}"/>
                    </a:ext>
                  </a:extLst>
                </p:cNvPr>
                <p:cNvSpPr txBox="1"/>
                <p:nvPr/>
              </p:nvSpPr>
              <p:spPr>
                <a:xfrm>
                  <a:off x="1509427" y="3218484"/>
                  <a:ext cx="3269475" cy="312650"/>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e>
                            </m:d>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33" name="文本框 32">
                  <a:extLst>
                    <a:ext uri="{FF2B5EF4-FFF2-40B4-BE49-F238E27FC236}">
                      <a16:creationId xmlns:a16="http://schemas.microsoft.com/office/drawing/2014/main" id="{7B439407-E0BD-46BF-A99C-C75624A0F0D5}"/>
                    </a:ext>
                  </a:extLst>
                </p:cNvPr>
                <p:cNvSpPr txBox="1">
                  <a:spLocks noRot="1" noChangeAspect="1" noMove="1" noResize="1" noEditPoints="1" noAdjustHandles="1" noChangeArrowheads="1" noChangeShapeType="1" noTextEdit="1"/>
                </p:cNvSpPr>
                <p:nvPr/>
              </p:nvSpPr>
              <p:spPr>
                <a:xfrm>
                  <a:off x="1509427" y="3218484"/>
                  <a:ext cx="3269475" cy="312650"/>
                </a:xfrm>
                <a:prstGeom prst="rect">
                  <a:avLst/>
                </a:prstGeom>
                <a:blipFill>
                  <a:blip r:embed="rId8"/>
                  <a:stretch>
                    <a:fillRect r="-560"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12A5978-8788-4031-830C-A561F82838F5}"/>
                    </a:ext>
                  </a:extLst>
                </p:cNvPr>
                <p:cNvSpPr txBox="1"/>
                <p:nvPr/>
              </p:nvSpPr>
              <p:spPr>
                <a:xfrm>
                  <a:off x="1509427" y="2215984"/>
                  <a:ext cx="3269475" cy="312650"/>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C00000"/>
                            </a:solidFill>
                            <a:latin typeface="Cambria Math" panose="02040503050406030204" pitchFamily="18" charset="0"/>
                          </a:rPr>
                          <m:t>𝒛</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𝑭</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𝒛</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𝑮</m:t>
                            </m:r>
                            <m:d>
                              <m:dPr>
                                <m:ctrlPr>
                                  <a:rPr lang="en-US" altLang="zh-CN" b="1" i="1">
                                    <a:solidFill>
                                      <a:srgbClr val="00206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𝒛</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𝒚</m:t>
                                </m:r>
                              </m:e>
                            </m:d>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𝒛𝑯</m:t>
                        </m:r>
                        <m:r>
                          <a:rPr lang="en-US" altLang="zh-CN" b="1" i="1">
                            <a:solidFill>
                              <a:srgbClr val="00206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𝒛</m:t>
                        </m:r>
                        <m:r>
                          <a:rPr lang="en-US" altLang="zh-CN" b="1" i="1">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34" name="文本框 33">
                  <a:extLst>
                    <a:ext uri="{FF2B5EF4-FFF2-40B4-BE49-F238E27FC236}">
                      <a16:creationId xmlns:a16="http://schemas.microsoft.com/office/drawing/2014/main" id="{812A5978-8788-4031-830C-A561F82838F5}"/>
                    </a:ext>
                  </a:extLst>
                </p:cNvPr>
                <p:cNvSpPr txBox="1">
                  <a:spLocks noRot="1" noChangeAspect="1" noMove="1" noResize="1" noEditPoints="1" noAdjustHandles="1" noChangeArrowheads="1" noChangeShapeType="1" noTextEdit="1"/>
                </p:cNvSpPr>
                <p:nvPr/>
              </p:nvSpPr>
              <p:spPr>
                <a:xfrm>
                  <a:off x="1509427" y="2215984"/>
                  <a:ext cx="3269475" cy="312650"/>
                </a:xfrm>
                <a:prstGeom prst="rect">
                  <a:avLst/>
                </a:prstGeom>
                <a:blipFill>
                  <a:blip r:embed="rId9"/>
                  <a:stretch>
                    <a:fillRect b="-27451"/>
                  </a:stretch>
                </a:blipFill>
              </p:spPr>
              <p:txBody>
                <a:bodyPr/>
                <a:lstStyle/>
                <a:p>
                  <a:r>
                    <a:rPr lang="zh-CN" altLang="en-US">
                      <a:noFill/>
                    </a:rPr>
                    <a:t> </a:t>
                  </a:r>
                </a:p>
              </p:txBody>
            </p:sp>
          </mc:Fallback>
        </mc:AlternateContent>
        <p:sp>
          <p:nvSpPr>
            <p:cNvPr id="35" name="箭头: 上 34">
              <a:extLst>
                <a:ext uri="{FF2B5EF4-FFF2-40B4-BE49-F238E27FC236}">
                  <a16:creationId xmlns:a16="http://schemas.microsoft.com/office/drawing/2014/main" id="{B0B3283C-43E3-4C03-BFAB-8CCD2D883997}"/>
                </a:ext>
              </a:extLst>
            </p:cNvPr>
            <p:cNvSpPr/>
            <p:nvPr/>
          </p:nvSpPr>
          <p:spPr>
            <a:xfrm>
              <a:off x="3098447" y="2492983"/>
              <a:ext cx="98664" cy="72550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5911DEB9-AA44-4E17-8240-FDA9B8E2AD8B}"/>
                </a:ext>
              </a:extLst>
            </p:cNvPr>
            <p:cNvSpPr txBox="1"/>
            <p:nvPr/>
          </p:nvSpPr>
          <p:spPr>
            <a:xfrm>
              <a:off x="1620968" y="2750236"/>
              <a:ext cx="1407781" cy="246221"/>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chemeClr val="accent2">
                      <a:lumMod val="50000"/>
                    </a:schemeClr>
                  </a:solidFill>
                  <a:latin typeface="楷体" panose="02010609060101010101" pitchFamily="49" charset="-122"/>
                  <a:ea typeface="楷体" panose="02010609060101010101" pitchFamily="49" charset="-122"/>
                </a:rPr>
                <a:t>约束变量改名</a:t>
              </a: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0454674-902D-4AC2-95D7-FECD2F6B6016}"/>
                    </a:ext>
                  </a:extLst>
                </p:cNvPr>
                <p:cNvSpPr txBox="1"/>
                <p:nvPr/>
              </p:nvSpPr>
              <p:spPr>
                <a:xfrm>
                  <a:off x="3239942" y="2633714"/>
                  <a:ext cx="1407781" cy="492443"/>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chemeClr val="accent2">
                          <a:lumMod val="50000"/>
                        </a:schemeClr>
                      </a:solidFill>
                      <a:latin typeface="楷体" panose="02010609060101010101" pitchFamily="49" charset="-122"/>
                      <a:ea typeface="楷体" panose="02010609060101010101" pitchFamily="49" charset="-122"/>
                    </a:rPr>
                    <a:t>可选在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辖域外出现的变量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𝒛</m:t>
                      </m:r>
                    </m:oMath>
                  </a14:m>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37" name="文本框 36">
                  <a:extLst>
                    <a:ext uri="{FF2B5EF4-FFF2-40B4-BE49-F238E27FC236}">
                      <a16:creationId xmlns:a16="http://schemas.microsoft.com/office/drawing/2014/main" id="{D0454674-902D-4AC2-95D7-FECD2F6B6016}"/>
                    </a:ext>
                  </a:extLst>
                </p:cNvPr>
                <p:cNvSpPr txBox="1">
                  <a:spLocks noRot="1" noChangeAspect="1" noMove="1" noResize="1" noEditPoints="1" noAdjustHandles="1" noChangeArrowheads="1" noChangeShapeType="1" noTextEdit="1"/>
                </p:cNvSpPr>
                <p:nvPr/>
              </p:nvSpPr>
              <p:spPr>
                <a:xfrm>
                  <a:off x="3239942" y="2633714"/>
                  <a:ext cx="1407781" cy="492443"/>
                </a:xfrm>
                <a:prstGeom prst="rect">
                  <a:avLst/>
                </a:prstGeom>
                <a:blipFill>
                  <a:blip r:embed="rId10"/>
                  <a:stretch>
                    <a:fillRect l="-6494" t="-13580" r="-3463" b="-234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927BEAE1-4FD4-412B-B453-B5B875241FFD}"/>
                    </a:ext>
                  </a:extLst>
                </p:cNvPr>
                <p:cNvSpPr txBox="1"/>
                <p:nvPr/>
              </p:nvSpPr>
              <p:spPr>
                <a:xfrm>
                  <a:off x="1509427" y="4357233"/>
                  <a:ext cx="3269475" cy="312650"/>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C00000"/>
                            </a:solidFill>
                            <a:latin typeface="Cambria Math" panose="02040503050406030204" pitchFamily="18" charset="0"/>
                          </a:rPr>
                          <m:t>𝒚</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𝑭</m:t>
                            </m:r>
                            <m:d>
                              <m:dPr>
                                <m:ctrlPr>
                                  <a:rPr lang="en-US" altLang="zh-CN" b="1" i="1">
                                    <a:solidFill>
                                      <a:srgbClr val="00206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𝒚</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𝑮</m:t>
                            </m:r>
                            <m:d>
                              <m:dPr>
                                <m:ctrlPr>
                                  <a:rPr lang="en-US" altLang="zh-CN" b="1" i="1">
                                    <a:solidFill>
                                      <a:srgbClr val="00206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𝒚</m:t>
                                </m:r>
                                <m:r>
                                  <a:rPr lang="en-US" altLang="zh-CN" b="1" i="1">
                                    <a:solidFill>
                                      <a:srgbClr val="002060"/>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𝒛𝑯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𝒛</m:t>
                        </m:r>
                        <m:r>
                          <a:rPr lang="en-US" altLang="zh-CN" b="1" i="1">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38" name="文本框 37">
                  <a:extLst>
                    <a:ext uri="{FF2B5EF4-FFF2-40B4-BE49-F238E27FC236}">
                      <a16:creationId xmlns:a16="http://schemas.microsoft.com/office/drawing/2014/main" id="{927BEAE1-4FD4-412B-B453-B5B875241FFD}"/>
                    </a:ext>
                  </a:extLst>
                </p:cNvPr>
                <p:cNvSpPr txBox="1">
                  <a:spLocks noRot="1" noChangeAspect="1" noMove="1" noResize="1" noEditPoints="1" noAdjustHandles="1" noChangeArrowheads="1" noChangeShapeType="1" noTextEdit="1"/>
                </p:cNvSpPr>
                <p:nvPr/>
              </p:nvSpPr>
              <p:spPr>
                <a:xfrm>
                  <a:off x="1509427" y="4357233"/>
                  <a:ext cx="3269475" cy="312650"/>
                </a:xfrm>
                <a:prstGeom prst="rect">
                  <a:avLst/>
                </a:prstGeom>
                <a:blipFill>
                  <a:blip r:embed="rId11"/>
                  <a:stretch>
                    <a:fillRect r="-933" b="-27451"/>
                  </a:stretch>
                </a:blipFill>
              </p:spPr>
              <p:txBody>
                <a:bodyPr/>
                <a:lstStyle/>
                <a:p>
                  <a:r>
                    <a:rPr lang="zh-CN" altLang="en-US">
                      <a:noFill/>
                    </a:rPr>
                    <a:t> </a:t>
                  </a:r>
                </a:p>
              </p:txBody>
            </p:sp>
          </mc:Fallback>
        </mc:AlternateContent>
        <p:cxnSp>
          <p:nvCxnSpPr>
            <p:cNvPr id="39" name="直接箭头连接符 38">
              <a:extLst>
                <a:ext uri="{FF2B5EF4-FFF2-40B4-BE49-F238E27FC236}">
                  <a16:creationId xmlns:a16="http://schemas.microsoft.com/office/drawing/2014/main" id="{3A5AEB86-2B33-471A-9A3E-4A93879EF3DA}"/>
                </a:ext>
              </a:extLst>
            </p:cNvPr>
            <p:cNvCxnSpPr>
              <a:stCxn id="33" idx="2"/>
              <a:endCxn id="38" idx="0"/>
            </p:cNvCxnSpPr>
            <p:nvPr/>
          </p:nvCxnSpPr>
          <p:spPr>
            <a:xfrm>
              <a:off x="3144165" y="3531134"/>
              <a:ext cx="0" cy="826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F606332-AC11-464E-874A-C7EF4B7C1D8F}"/>
                </a:ext>
              </a:extLst>
            </p:cNvPr>
            <p:cNvSpPr txBox="1"/>
            <p:nvPr/>
          </p:nvSpPr>
          <p:spPr>
            <a:xfrm>
              <a:off x="3028749" y="3747493"/>
              <a:ext cx="230832" cy="276999"/>
            </a:xfrm>
            <a:prstGeom prst="rect">
              <a:avLst/>
            </a:prstGeom>
            <a:solidFill>
              <a:schemeClr val="bg1"/>
            </a:solidFill>
          </p:spPr>
          <p:txBody>
            <a:bodyPr wrap="none" lIns="0" tIns="0" rIns="0" bIns="0" rtlCol="0">
              <a:spAutoFit/>
            </a:bodyPr>
            <a:lstStyle/>
            <a:p>
              <a:pPr algn="ctr"/>
              <a:r>
                <a:rPr lang="zh-CN" altLang="en-US">
                  <a:solidFill>
                    <a:srgbClr val="C00000"/>
                  </a:solidFill>
                </a:rPr>
                <a:t>✘</a:t>
              </a: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82BD6CFF-0A81-44EF-8235-61B66AE6DCA1}"/>
                    </a:ext>
                  </a:extLst>
                </p:cNvPr>
                <p:cNvSpPr txBox="1"/>
                <p:nvPr/>
              </p:nvSpPr>
              <p:spPr>
                <a:xfrm>
                  <a:off x="1509427" y="3680136"/>
                  <a:ext cx="1538573" cy="492443"/>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chemeClr val="accent2">
                          <a:lumMod val="50000"/>
                        </a:schemeClr>
                      </a:solidFill>
                      <a:latin typeface="楷体" panose="02010609060101010101" pitchFamily="49" charset="-122"/>
                      <a:ea typeface="楷体" panose="02010609060101010101" pitchFamily="49" charset="-122"/>
                    </a:rPr>
                    <a:t>不能选择</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的辖域中出现的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𝒚</m:t>
                      </m:r>
                    </m:oMath>
                  </a14:m>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41" name="文本框 40">
                  <a:extLst>
                    <a:ext uri="{FF2B5EF4-FFF2-40B4-BE49-F238E27FC236}">
                      <a16:creationId xmlns:a16="http://schemas.microsoft.com/office/drawing/2014/main" id="{82BD6CFF-0A81-44EF-8235-61B66AE6DCA1}"/>
                    </a:ext>
                  </a:extLst>
                </p:cNvPr>
                <p:cNvSpPr txBox="1">
                  <a:spLocks noRot="1" noChangeAspect="1" noMove="1" noResize="1" noEditPoints="1" noAdjustHandles="1" noChangeArrowheads="1" noChangeShapeType="1" noTextEdit="1"/>
                </p:cNvSpPr>
                <p:nvPr/>
              </p:nvSpPr>
              <p:spPr>
                <a:xfrm>
                  <a:off x="1509427" y="3680136"/>
                  <a:ext cx="1538573" cy="492443"/>
                </a:xfrm>
                <a:prstGeom prst="rect">
                  <a:avLst/>
                </a:prstGeom>
                <a:blipFill>
                  <a:blip r:embed="rId12"/>
                  <a:stretch>
                    <a:fillRect l="-6349" t="-13580" r="-5556" b="-23457"/>
                  </a:stretch>
                </a:blipFill>
              </p:spPr>
              <p:txBody>
                <a:bodyPr/>
                <a:lstStyle/>
                <a:p>
                  <a:r>
                    <a:rPr lang="zh-CN" altLang="en-US">
                      <a:noFill/>
                    </a:rPr>
                    <a:t> </a:t>
                  </a:r>
                </a:p>
              </p:txBody>
            </p:sp>
          </mc:Fallback>
        </mc:AlternateContent>
      </p:grpSp>
      <p:grpSp>
        <p:nvGrpSpPr>
          <p:cNvPr id="42" name="组合 41">
            <a:extLst>
              <a:ext uri="{FF2B5EF4-FFF2-40B4-BE49-F238E27FC236}">
                <a16:creationId xmlns:a16="http://schemas.microsoft.com/office/drawing/2014/main" id="{B8B0773D-A8F6-4935-B1F1-DBC16CEEE09E}"/>
              </a:ext>
            </a:extLst>
          </p:cNvPr>
          <p:cNvGrpSpPr/>
          <p:nvPr/>
        </p:nvGrpSpPr>
        <p:grpSpPr>
          <a:xfrm>
            <a:off x="8162019" y="2337039"/>
            <a:ext cx="3269475" cy="2418248"/>
            <a:chOff x="1509427" y="2215984"/>
            <a:chExt cx="3269475" cy="2418248"/>
          </a:xfrm>
        </p:grpSpPr>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C944F406-C77E-4E12-A81F-182F816453E5}"/>
                    </a:ext>
                  </a:extLst>
                </p:cNvPr>
                <p:cNvSpPr txBox="1"/>
                <p:nvPr/>
              </p:nvSpPr>
              <p:spPr>
                <a:xfrm>
                  <a:off x="1509427" y="3218484"/>
                  <a:ext cx="3269475" cy="276999"/>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e>
                            </m:d>
                            <m: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a:rPr lang="en-US" altLang="zh-CN" b="1" i="1">
                                <a:solidFill>
                                  <a:srgbClr val="002060"/>
                                </a:solidFill>
                                <a:latin typeface="Cambria Math" panose="02040503050406030204" pitchFamily="18" charset="0"/>
                              </a:rPr>
                              <m:t>)</m:t>
                            </m:r>
                          </m:e>
                        </m:d>
                      </m:oMath>
                    </m:oMathPara>
                  </a14:m>
                  <a:endParaRPr lang="zh-CN" altLang="en-US" b="1">
                    <a:solidFill>
                      <a:srgbClr val="002060"/>
                    </a:solidFill>
                  </a:endParaRPr>
                </a:p>
              </p:txBody>
            </p:sp>
          </mc:Choice>
          <mc:Fallback xmlns="">
            <p:sp>
              <p:nvSpPr>
                <p:cNvPr id="43" name="文本框 42">
                  <a:extLst>
                    <a:ext uri="{FF2B5EF4-FFF2-40B4-BE49-F238E27FC236}">
                      <a16:creationId xmlns:a16="http://schemas.microsoft.com/office/drawing/2014/main" id="{C944F406-C77E-4E12-A81F-182F816453E5}"/>
                    </a:ext>
                  </a:extLst>
                </p:cNvPr>
                <p:cNvSpPr txBox="1">
                  <a:spLocks noRot="1" noChangeAspect="1" noMove="1" noResize="1" noEditPoints="1" noAdjustHandles="1" noChangeArrowheads="1" noChangeShapeType="1" noTextEdit="1"/>
                </p:cNvSpPr>
                <p:nvPr/>
              </p:nvSpPr>
              <p:spPr>
                <a:xfrm>
                  <a:off x="1509427" y="3218484"/>
                  <a:ext cx="3269475" cy="276999"/>
                </a:xfrm>
                <a:prstGeom prst="rect">
                  <a:avLst/>
                </a:prstGeom>
                <a:blipFill>
                  <a:blip r:embed="rId13"/>
                  <a:stretch>
                    <a:fillRect t="-2222"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2DD7C41-CBAC-4F3E-9A5E-3B6D42512641}"/>
                    </a:ext>
                  </a:extLst>
                </p:cNvPr>
                <p:cNvSpPr txBox="1"/>
                <p:nvPr/>
              </p:nvSpPr>
              <p:spPr>
                <a:xfrm>
                  <a:off x="1509427" y="2215984"/>
                  <a:ext cx="3269475" cy="276999"/>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C00000"/>
                            </a:solidFill>
                            <a:latin typeface="Cambria Math" panose="02040503050406030204" pitchFamily="18" charset="0"/>
                          </a:rPr>
                          <m:t>𝒛</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𝑭</m:t>
                            </m:r>
                            <m:d>
                              <m:dPr>
                                <m:ctrlPr>
                                  <a:rPr lang="en-US" altLang="zh-CN" b="1" i="1">
                                    <a:solidFill>
                                      <a:srgbClr val="00206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𝒛</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𝑮</m:t>
                            </m:r>
                            <m:d>
                              <m:dPr>
                                <m:ctrlPr>
                                  <a:rPr lang="en-US" altLang="zh-CN" b="1" i="1">
                                    <a:solidFill>
                                      <a:srgbClr val="00206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𝒛</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𝒚</m:t>
                                </m:r>
                              </m:e>
                            </m:d>
                            <m:r>
                              <a:rPr lang="en-US" altLang="zh-CN" b="1" i="1">
                                <a:solidFill>
                                  <a:srgbClr val="00206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𝒚</m:t>
                            </m:r>
                            <m:r>
                              <a:rPr lang="en-US" altLang="zh-CN" b="1" i="1">
                                <a:solidFill>
                                  <a:srgbClr val="002060"/>
                                </a:solidFill>
                                <a:latin typeface="Cambria Math" panose="02040503050406030204" pitchFamily="18" charset="0"/>
                              </a:rPr>
                              <m:t>)</m:t>
                            </m:r>
                          </m:e>
                        </m:d>
                      </m:oMath>
                    </m:oMathPara>
                  </a14:m>
                  <a:endParaRPr lang="zh-CN" altLang="en-US" b="1">
                    <a:solidFill>
                      <a:srgbClr val="002060"/>
                    </a:solidFill>
                  </a:endParaRPr>
                </a:p>
              </p:txBody>
            </p:sp>
          </mc:Choice>
          <mc:Fallback xmlns="">
            <p:sp>
              <p:nvSpPr>
                <p:cNvPr id="44" name="文本框 43">
                  <a:extLst>
                    <a:ext uri="{FF2B5EF4-FFF2-40B4-BE49-F238E27FC236}">
                      <a16:creationId xmlns:a16="http://schemas.microsoft.com/office/drawing/2014/main" id="{02DD7C41-CBAC-4F3E-9A5E-3B6D42512641}"/>
                    </a:ext>
                  </a:extLst>
                </p:cNvPr>
                <p:cNvSpPr txBox="1">
                  <a:spLocks noRot="1" noChangeAspect="1" noMove="1" noResize="1" noEditPoints="1" noAdjustHandles="1" noChangeArrowheads="1" noChangeShapeType="1" noTextEdit="1"/>
                </p:cNvSpPr>
                <p:nvPr/>
              </p:nvSpPr>
              <p:spPr>
                <a:xfrm>
                  <a:off x="1509427" y="2215984"/>
                  <a:ext cx="3269475" cy="276999"/>
                </a:xfrm>
                <a:prstGeom prst="rect">
                  <a:avLst/>
                </a:prstGeom>
                <a:blipFill>
                  <a:blip r:embed="rId14"/>
                  <a:stretch>
                    <a:fillRect t="-2174" b="-32609"/>
                  </a:stretch>
                </a:blipFill>
              </p:spPr>
              <p:txBody>
                <a:bodyPr/>
                <a:lstStyle/>
                <a:p>
                  <a:r>
                    <a:rPr lang="zh-CN" altLang="en-US">
                      <a:noFill/>
                    </a:rPr>
                    <a:t> </a:t>
                  </a:r>
                </a:p>
              </p:txBody>
            </p:sp>
          </mc:Fallback>
        </mc:AlternateContent>
        <p:sp>
          <p:nvSpPr>
            <p:cNvPr id="45" name="箭头: 上 44">
              <a:extLst>
                <a:ext uri="{FF2B5EF4-FFF2-40B4-BE49-F238E27FC236}">
                  <a16:creationId xmlns:a16="http://schemas.microsoft.com/office/drawing/2014/main" id="{BFB35D0D-34DE-4CAA-B9B6-4BFAF80DB6CC}"/>
                </a:ext>
              </a:extLst>
            </p:cNvPr>
            <p:cNvSpPr/>
            <p:nvPr/>
          </p:nvSpPr>
          <p:spPr>
            <a:xfrm>
              <a:off x="3098447" y="2492983"/>
              <a:ext cx="98664" cy="72550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F7E7B1D5-725F-43EF-A7B3-A312B559BBD1}"/>
                </a:ext>
              </a:extLst>
            </p:cNvPr>
            <p:cNvSpPr txBox="1"/>
            <p:nvPr/>
          </p:nvSpPr>
          <p:spPr>
            <a:xfrm>
              <a:off x="1620968" y="2750236"/>
              <a:ext cx="1407781" cy="246221"/>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chemeClr val="accent2">
                      <a:lumMod val="50000"/>
                    </a:schemeClr>
                  </a:solidFill>
                  <a:latin typeface="楷体" panose="02010609060101010101" pitchFamily="49" charset="-122"/>
                  <a:ea typeface="楷体" panose="02010609060101010101" pitchFamily="49" charset="-122"/>
                </a:rPr>
                <a:t>约束变量改名</a:t>
              </a:r>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25282477-FFBF-48BB-957D-4CED2F5C1E61}"/>
                    </a:ext>
                  </a:extLst>
                </p:cNvPr>
                <p:cNvSpPr txBox="1"/>
                <p:nvPr/>
              </p:nvSpPr>
              <p:spPr>
                <a:xfrm>
                  <a:off x="3259581" y="2758057"/>
                  <a:ext cx="980621" cy="246221"/>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chemeClr val="accent2">
                          <a:lumMod val="50000"/>
                        </a:schemeClr>
                      </a:solidFill>
                      <a:latin typeface="楷体" panose="02010609060101010101" pitchFamily="49" charset="-122"/>
                      <a:ea typeface="楷体" panose="02010609060101010101" pitchFamily="49" charset="-122"/>
                    </a:rPr>
                    <a:t>将</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改为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𝒛</m:t>
                      </m:r>
                    </m:oMath>
                  </a14:m>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47" name="文本框 46">
                  <a:extLst>
                    <a:ext uri="{FF2B5EF4-FFF2-40B4-BE49-F238E27FC236}">
                      <a16:creationId xmlns:a16="http://schemas.microsoft.com/office/drawing/2014/main" id="{25282477-FFBF-48BB-957D-4CED2F5C1E61}"/>
                    </a:ext>
                  </a:extLst>
                </p:cNvPr>
                <p:cNvSpPr txBox="1">
                  <a:spLocks noRot="1" noChangeAspect="1" noMove="1" noResize="1" noEditPoints="1" noAdjustHandles="1" noChangeArrowheads="1" noChangeShapeType="1" noTextEdit="1"/>
                </p:cNvSpPr>
                <p:nvPr/>
              </p:nvSpPr>
              <p:spPr>
                <a:xfrm>
                  <a:off x="3259581" y="2758057"/>
                  <a:ext cx="980621" cy="246221"/>
                </a:xfrm>
                <a:prstGeom prst="rect">
                  <a:avLst/>
                </a:prstGeom>
                <a:blipFill>
                  <a:blip r:embed="rId15"/>
                  <a:stretch>
                    <a:fillRect l="-4969" t="-26829" b="-463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A6B79065-D6CC-4603-88F8-B184B2D514F2}"/>
                    </a:ext>
                  </a:extLst>
                </p:cNvPr>
                <p:cNvSpPr txBox="1"/>
                <p:nvPr/>
              </p:nvSpPr>
              <p:spPr>
                <a:xfrm>
                  <a:off x="1509427" y="4357233"/>
                  <a:ext cx="3269475" cy="276999"/>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C00000"/>
                            </a:solidFill>
                            <a:latin typeface="Cambria Math" panose="02040503050406030204" pitchFamily="18" charset="0"/>
                          </a:rPr>
                          <m:t>𝒛</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𝑭</m:t>
                            </m:r>
                            <m:d>
                              <m:dPr>
                                <m:ctrlPr>
                                  <a:rPr lang="en-US" altLang="zh-CN" b="1" i="1">
                                    <a:solidFill>
                                      <a:srgbClr val="00206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𝒛</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𝑮</m:t>
                            </m:r>
                            <m:d>
                              <m:dPr>
                                <m:ctrlPr>
                                  <a:rPr lang="en-US" altLang="zh-CN" b="1" i="1">
                                    <a:solidFill>
                                      <a:srgbClr val="00206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𝒛</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𝒚</m:t>
                                </m:r>
                              </m:e>
                            </m:d>
                            <m:r>
                              <a:rPr lang="en-US" altLang="zh-CN" b="1" i="1">
                                <a:solidFill>
                                  <a:srgbClr val="002060"/>
                                </a:solidFill>
                                <a:latin typeface="Cambria Math" panose="02040503050406030204" pitchFamily="18" charset="0"/>
                              </a:rPr>
                              <m:t>∨∀</m:t>
                            </m:r>
                            <m:r>
                              <a:rPr lang="en-US" altLang="zh-CN" b="1" i="1" smtClean="0">
                                <a:solidFill>
                                  <a:srgbClr val="C00000"/>
                                </a:solidFill>
                                <a:latin typeface="Cambria Math" panose="02040503050406030204" pitchFamily="18" charset="0"/>
                              </a:rPr>
                              <m:t>𝒛</m:t>
                            </m:r>
                            <m:r>
                              <a:rPr lang="en-US" altLang="zh-CN" b="1" i="1">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smtClean="0">
                                <a:solidFill>
                                  <a:srgbClr val="C00000"/>
                                </a:solidFill>
                                <a:latin typeface="Cambria Math" panose="02040503050406030204" pitchFamily="18" charset="0"/>
                              </a:rPr>
                              <m:t>𝒛</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𝒚</m:t>
                            </m:r>
                            <m:r>
                              <a:rPr lang="en-US" altLang="zh-CN" b="1" i="1">
                                <a:solidFill>
                                  <a:srgbClr val="002060"/>
                                </a:solidFill>
                                <a:latin typeface="Cambria Math" panose="02040503050406030204" pitchFamily="18" charset="0"/>
                              </a:rPr>
                              <m:t>)</m:t>
                            </m:r>
                          </m:e>
                        </m:d>
                      </m:oMath>
                    </m:oMathPara>
                  </a14:m>
                  <a:endParaRPr lang="zh-CN" altLang="en-US" b="1">
                    <a:solidFill>
                      <a:srgbClr val="002060"/>
                    </a:solidFill>
                  </a:endParaRPr>
                </a:p>
              </p:txBody>
            </p:sp>
          </mc:Choice>
          <mc:Fallback xmlns="">
            <p:sp>
              <p:nvSpPr>
                <p:cNvPr id="48" name="文本框 47">
                  <a:extLst>
                    <a:ext uri="{FF2B5EF4-FFF2-40B4-BE49-F238E27FC236}">
                      <a16:creationId xmlns:a16="http://schemas.microsoft.com/office/drawing/2014/main" id="{A6B79065-D6CC-4603-88F8-B184B2D514F2}"/>
                    </a:ext>
                  </a:extLst>
                </p:cNvPr>
                <p:cNvSpPr txBox="1">
                  <a:spLocks noRot="1" noChangeAspect="1" noMove="1" noResize="1" noEditPoints="1" noAdjustHandles="1" noChangeArrowheads="1" noChangeShapeType="1" noTextEdit="1"/>
                </p:cNvSpPr>
                <p:nvPr/>
              </p:nvSpPr>
              <p:spPr>
                <a:xfrm>
                  <a:off x="1509427" y="4357233"/>
                  <a:ext cx="3269475" cy="276999"/>
                </a:xfrm>
                <a:prstGeom prst="rect">
                  <a:avLst/>
                </a:prstGeom>
                <a:blipFill>
                  <a:blip r:embed="rId16"/>
                  <a:stretch>
                    <a:fillRect t="-4444" b="-35556"/>
                  </a:stretch>
                </a:blipFill>
              </p:spPr>
              <p:txBody>
                <a:bodyPr/>
                <a:lstStyle/>
                <a:p>
                  <a:r>
                    <a:rPr lang="zh-CN" altLang="en-US">
                      <a:noFill/>
                    </a:rPr>
                    <a:t> </a:t>
                  </a:r>
                </a:p>
              </p:txBody>
            </p:sp>
          </mc:Fallback>
        </mc:AlternateContent>
        <p:cxnSp>
          <p:nvCxnSpPr>
            <p:cNvPr id="49" name="直接箭头连接符 48">
              <a:extLst>
                <a:ext uri="{FF2B5EF4-FFF2-40B4-BE49-F238E27FC236}">
                  <a16:creationId xmlns:a16="http://schemas.microsoft.com/office/drawing/2014/main" id="{918A5420-D09D-4C7D-846B-C90FC7CC60A5}"/>
                </a:ext>
              </a:extLst>
            </p:cNvPr>
            <p:cNvCxnSpPr>
              <a:stCxn id="43" idx="2"/>
              <a:endCxn id="48" idx="0"/>
            </p:cNvCxnSpPr>
            <p:nvPr/>
          </p:nvCxnSpPr>
          <p:spPr>
            <a:xfrm>
              <a:off x="3144165" y="3495483"/>
              <a:ext cx="0" cy="86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B88BF50C-1795-4E31-ABCB-B8E5A490B663}"/>
                </a:ext>
              </a:extLst>
            </p:cNvPr>
            <p:cNvSpPr txBox="1"/>
            <p:nvPr/>
          </p:nvSpPr>
          <p:spPr>
            <a:xfrm>
              <a:off x="3028749" y="3747493"/>
              <a:ext cx="230832" cy="276999"/>
            </a:xfrm>
            <a:prstGeom prst="rect">
              <a:avLst/>
            </a:prstGeom>
            <a:solidFill>
              <a:schemeClr val="bg1"/>
            </a:solidFill>
          </p:spPr>
          <p:txBody>
            <a:bodyPr wrap="none" lIns="0" tIns="0" rIns="0" bIns="0" rtlCol="0">
              <a:spAutoFit/>
            </a:bodyPr>
            <a:lstStyle/>
            <a:p>
              <a:pPr algn="ctr"/>
              <a:r>
                <a:rPr lang="zh-CN" altLang="en-US">
                  <a:solidFill>
                    <a:srgbClr val="C00000"/>
                  </a:solidFill>
                </a:rPr>
                <a:t>✘</a:t>
              </a:r>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B4FDB770-A88D-4C72-8F85-92AC0C14AB1D}"/>
                    </a:ext>
                  </a:extLst>
                </p:cNvPr>
                <p:cNvSpPr txBox="1"/>
                <p:nvPr/>
              </p:nvSpPr>
              <p:spPr>
                <a:xfrm>
                  <a:off x="1509427" y="3680136"/>
                  <a:ext cx="1538573" cy="492443"/>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chemeClr val="accent2">
                          <a:lumMod val="50000"/>
                        </a:schemeClr>
                      </a:solidFill>
                      <a:latin typeface="楷体" panose="02010609060101010101" pitchFamily="49" charset="-122"/>
                      <a:ea typeface="楷体" panose="02010609060101010101" pitchFamily="49" charset="-122"/>
                    </a:rPr>
                    <a:t>不能改</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辖域中约束出现的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oMath>
                  </a14:m>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51" name="文本框 50">
                  <a:extLst>
                    <a:ext uri="{FF2B5EF4-FFF2-40B4-BE49-F238E27FC236}">
                      <a16:creationId xmlns:a16="http://schemas.microsoft.com/office/drawing/2014/main" id="{B4FDB770-A88D-4C72-8F85-92AC0C14AB1D}"/>
                    </a:ext>
                  </a:extLst>
                </p:cNvPr>
                <p:cNvSpPr txBox="1">
                  <a:spLocks noRot="1" noChangeAspect="1" noMove="1" noResize="1" noEditPoints="1" noAdjustHandles="1" noChangeArrowheads="1" noChangeShapeType="1" noTextEdit="1"/>
                </p:cNvSpPr>
                <p:nvPr/>
              </p:nvSpPr>
              <p:spPr>
                <a:xfrm>
                  <a:off x="1509427" y="3680136"/>
                  <a:ext cx="1538573" cy="492443"/>
                </a:xfrm>
                <a:prstGeom prst="rect">
                  <a:avLst/>
                </a:prstGeom>
                <a:blipFill>
                  <a:blip r:embed="rId17"/>
                  <a:stretch>
                    <a:fillRect l="-6349" t="-15000" r="-5556" b="-2375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3626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自由变量和约束变量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约束变量改名练习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0737BB8-B8C4-480E-8FCF-47492A5F1918}"/>
                  </a:ext>
                </a:extLst>
              </p:cNvPr>
              <p:cNvSpPr txBox="1"/>
              <p:nvPr/>
            </p:nvSpPr>
            <p:spPr>
              <a:xfrm>
                <a:off x="1217005" y="1717058"/>
                <a:ext cx="7271346" cy="3870803"/>
              </a:xfrm>
              <a:prstGeom prst="rect">
                <a:avLst/>
              </a:prstGeom>
              <a:solidFill>
                <a:schemeClr val="accent6">
                  <a:lumMod val="20000"/>
                  <a:lumOff val="80000"/>
                  <a:alpha val="50000"/>
                </a:schemeClr>
              </a:solidFill>
            </p:spPr>
            <p:txBody>
              <a:bodyPr wrap="square" rtlCol="0">
                <a:spAutoFit/>
              </a:bodyPr>
              <a:lstStyle/>
              <a:p>
                <a:pPr>
                  <a:lnSpc>
                    <a:spcPts val="32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对于公式</a:t>
                </a:r>
                <a14:m>
                  <m:oMath xmlns:m="http://schemas.openxmlformats.org/officeDocument/2006/math">
                    <m:r>
                      <a:rPr lang="en-US" altLang="zh-CN" sz="2400" b="1" i="0" smtClean="0">
                        <a:solidFill>
                          <a:srgbClr val="00206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𝒙</m:t>
                    </m:r>
                    <m:d>
                      <m:dPr>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𝑨</m:t>
                        </m:r>
                        <m:d>
                          <m:dPr>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𝒙</m:t>
                            </m:r>
                            <m:r>
                              <a:rPr lang="en-US" altLang="zh-CN" sz="2400" b="1" i="1">
                                <a:solidFill>
                                  <a:srgbClr val="C00000"/>
                                </a:solidFill>
                                <a:latin typeface="Cambria Math" panose="02040503050406030204" pitchFamily="18" charset="0"/>
                              </a:rPr>
                              <m:t>, </m:t>
                            </m:r>
                            <m:r>
                              <a:rPr lang="en-US" altLang="zh-CN" sz="2400" b="1" i="1">
                                <a:solidFill>
                                  <a:srgbClr val="C00000"/>
                                </a:solidFill>
                                <a:latin typeface="Cambria Math" panose="02040503050406030204" pitchFamily="18" charset="0"/>
                              </a:rPr>
                              <m:t>𝒚</m:t>
                            </m:r>
                          </m:e>
                        </m:d>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𝒚𝑩</m:t>
                        </m:r>
                        <m:d>
                          <m:dPr>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𝒚</m:t>
                            </m:r>
                            <m:r>
                              <a:rPr lang="en-US" altLang="zh-CN" sz="2400" b="1" i="1">
                                <a:solidFill>
                                  <a:srgbClr val="C00000"/>
                                </a:solidFill>
                                <a:latin typeface="Cambria Math" panose="02040503050406030204" pitchFamily="18" charset="0"/>
                              </a:rPr>
                              <m:t>, </m:t>
                            </m:r>
                            <m:r>
                              <a:rPr lang="en-US" altLang="zh-CN" sz="2400" b="1" i="1">
                                <a:solidFill>
                                  <a:srgbClr val="C00000"/>
                                </a:solidFill>
                                <a:latin typeface="Cambria Math" panose="02040503050406030204" pitchFamily="18" charset="0"/>
                              </a:rPr>
                              <m:t>𝒛</m:t>
                            </m:r>
                          </m:e>
                        </m:d>
                      </m:e>
                    </m:d>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𝒚𝑪</m:t>
                    </m:r>
                    <m:d>
                      <m:dPr>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𝒙</m:t>
                        </m:r>
                        <m:r>
                          <a:rPr lang="en-US" altLang="zh-CN" sz="2400" b="1" i="1">
                            <a:solidFill>
                              <a:srgbClr val="C00000"/>
                            </a:solidFill>
                            <a:latin typeface="Cambria Math" panose="02040503050406030204" pitchFamily="18" charset="0"/>
                          </a:rPr>
                          <m:t>, </m:t>
                        </m:r>
                        <m:r>
                          <a:rPr lang="en-US" altLang="zh-CN" sz="2400" b="1" i="1">
                            <a:solidFill>
                              <a:srgbClr val="C00000"/>
                            </a:solidFill>
                            <a:latin typeface="Cambria Math" panose="02040503050406030204" pitchFamily="18" charset="0"/>
                          </a:rPr>
                          <m:t>𝒚</m:t>
                        </m:r>
                        <m:r>
                          <a:rPr lang="en-US" altLang="zh-CN" sz="2400" b="1" i="1">
                            <a:solidFill>
                              <a:srgbClr val="C00000"/>
                            </a:solidFill>
                            <a:latin typeface="Cambria Math" panose="02040503050406030204" pitchFamily="18" charset="0"/>
                          </a:rPr>
                          <m:t>, </m:t>
                        </m:r>
                        <m:r>
                          <a:rPr lang="en-US" altLang="zh-CN" sz="2400" b="1" i="1">
                            <a:solidFill>
                              <a:srgbClr val="C00000"/>
                            </a:solidFill>
                            <a:latin typeface="Cambria Math" panose="02040503050406030204" pitchFamily="18" charset="0"/>
                          </a:rPr>
                          <m:t>𝒛</m:t>
                        </m:r>
                      </m:e>
                    </m:d>
                  </m:oMath>
                </a14:m>
                <a:r>
                  <a:rPr lang="zh-CN" altLang="en-US" sz="2400" b="1">
                    <a:solidFill>
                      <a:srgbClr val="002060"/>
                    </a:solidFill>
                    <a:latin typeface="楷体" panose="02010609060101010101" pitchFamily="49" charset="-122"/>
                    <a:ea typeface="楷体" panose="02010609060101010101" pitchFamily="49" charset="-122"/>
                  </a:rPr>
                  <a:t>，正确使用约束变量改名规则能得到的公式有</a:t>
                </a:r>
                <a:r>
                  <a:rPr lang="en-US" altLang="zh-CN" sz="2400" b="1">
                    <a:solidFill>
                      <a:srgbClr val="002060"/>
                    </a:solidFill>
                    <a:latin typeface="楷体" panose="02010609060101010101" pitchFamily="49" charset="-122"/>
                    <a:ea typeface="楷体" panose="02010609060101010101" pitchFamily="49" charset="-122"/>
                  </a:rPr>
                  <a:t>(</a:t>
                </a:r>
                <a:r>
                  <a:rPr lang="zh-CN" altLang="en-US" sz="2400" b="1">
                    <a:solidFill>
                      <a:srgbClr val="002060"/>
                    </a:solidFill>
                    <a:latin typeface="楷体" panose="02010609060101010101" pitchFamily="49" charset="-122"/>
                    <a:ea typeface="楷体" panose="02010609060101010101" pitchFamily="49" charset="-122"/>
                  </a:rPr>
                  <a:t>多选</a:t>
                </a:r>
                <a:r>
                  <a:rPr lang="en-US" altLang="zh-CN" sz="2400" b="1">
                    <a:solidFill>
                      <a:srgbClr val="002060"/>
                    </a:solidFill>
                    <a:latin typeface="楷体" panose="02010609060101010101" pitchFamily="49" charset="-122"/>
                    <a:ea typeface="楷体" panose="02010609060101010101" pitchFamily="49" charset="-122"/>
                  </a:rPr>
                  <a:t>)</a:t>
                </a:r>
                <a:r>
                  <a:rPr lang="zh-CN" altLang="en-US" sz="2400" b="1">
                    <a:solidFill>
                      <a:srgbClr val="002060"/>
                    </a:solidFill>
                    <a:latin typeface="楷体" panose="02010609060101010101" pitchFamily="49" charset="-122"/>
                    <a:ea typeface="楷体" panose="02010609060101010101" pitchFamily="49" charset="-122"/>
                  </a:rPr>
                  <a:t>：</a:t>
                </a:r>
              </a:p>
              <a:p>
                <a:pPr marL="457200" indent="-457200">
                  <a:lnSpc>
                    <a:spcPts val="2800"/>
                  </a:lnSpc>
                  <a:spcBef>
                    <a:spcPts val="1200"/>
                  </a:spcBef>
                  <a:spcAft>
                    <a:spcPts val="600"/>
                  </a:spcAft>
                  <a:buFont typeface="+mj-lt"/>
                  <a:buAutoNum type="alphaU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𝒚𝑩</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𝒚𝑪</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endParaRPr lang="en-US" altLang="zh-CN" sz="2400" b="1">
                  <a:solidFill>
                    <a:schemeClr val="accent2">
                      <a:lumMod val="50000"/>
                    </a:schemeClr>
                  </a:solidFill>
                </a:endParaRPr>
              </a:p>
              <a:p>
                <a:pPr marL="457200" indent="-457200">
                  <a:lnSpc>
                    <a:spcPts val="2800"/>
                  </a:lnSpc>
                  <a:spcBef>
                    <a:spcPts val="1200"/>
                  </a:spcBef>
                  <a:spcAft>
                    <a:spcPts val="600"/>
                  </a:spcAft>
                  <a:buFont typeface="+mj-lt"/>
                  <a:buAutoNum type="alphaU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𝒛</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𝒛</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𝒙𝑩</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𝒘𝑪</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𝒘</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endParaRPr lang="en-US" altLang="zh-CN" sz="2400" b="1">
                  <a:solidFill>
                    <a:schemeClr val="accent2">
                      <a:lumMod val="50000"/>
                    </a:schemeClr>
                  </a:solidFill>
                </a:endParaRPr>
              </a:p>
              <a:p>
                <a:pPr marL="457200" indent="-457200">
                  <a:lnSpc>
                    <a:spcPts val="2800"/>
                  </a:lnSpc>
                  <a:spcBef>
                    <a:spcPts val="1200"/>
                  </a:spcBef>
                  <a:spcAft>
                    <a:spcPts val="600"/>
                  </a:spcAft>
                  <a:buFont typeface="+mj-lt"/>
                  <a:buAutoNum type="alphaU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𝒖</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𝒖</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𝒙𝑩</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𝒘𝑪</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𝒘</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endParaRPr lang="en-US" altLang="zh-CN" sz="2400" b="1">
                  <a:solidFill>
                    <a:schemeClr val="accent2">
                      <a:lumMod val="50000"/>
                    </a:schemeClr>
                  </a:solidFill>
                </a:endParaRPr>
              </a:p>
              <a:p>
                <a:pPr marL="457200" indent="-457200">
                  <a:lnSpc>
                    <a:spcPts val="2800"/>
                  </a:lnSpc>
                  <a:spcBef>
                    <a:spcPts val="1200"/>
                  </a:spcBef>
                  <a:spcAft>
                    <a:spcPts val="600"/>
                  </a:spcAft>
                  <a:buFont typeface="+mj-lt"/>
                  <a:buAutoNum type="alphaU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𝒖</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𝒖</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𝒙𝑩</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𝒙𝑪</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endParaRPr lang="en-US" altLang="zh-CN" sz="2400" b="1">
                  <a:solidFill>
                    <a:schemeClr val="accent2">
                      <a:lumMod val="50000"/>
                    </a:schemeClr>
                  </a:solidFill>
                </a:endParaRPr>
              </a:p>
              <a:p>
                <a:pPr marL="457200" indent="-457200">
                  <a:lnSpc>
                    <a:spcPts val="2800"/>
                  </a:lnSpc>
                  <a:spcBef>
                    <a:spcPts val="1200"/>
                  </a:spcBef>
                  <a:spcAft>
                    <a:spcPts val="600"/>
                  </a:spcAft>
                  <a:buFont typeface="+mj-lt"/>
                  <a:buAutoNum type="alphaU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𝒖</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𝒖</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𝒗𝑩</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𝒗</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𝒘𝑪</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𝒘</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endParaRPr lang="en-US" altLang="zh-CN" b="1">
                  <a:solidFill>
                    <a:srgbClr val="C00000"/>
                  </a:solidFill>
                </a:endParaRPr>
              </a:p>
            </p:txBody>
          </p:sp>
        </mc:Choice>
        <mc:Fallback xmlns="">
          <p:sp>
            <p:nvSpPr>
              <p:cNvPr id="2" name="文本框 1">
                <a:extLst>
                  <a:ext uri="{FF2B5EF4-FFF2-40B4-BE49-F238E27FC236}">
                    <a16:creationId xmlns:a16="http://schemas.microsoft.com/office/drawing/2014/main" id="{20737BB8-B8C4-480E-8FCF-47492A5F1918}"/>
                  </a:ext>
                </a:extLst>
              </p:cNvPr>
              <p:cNvSpPr txBox="1">
                <a:spLocks noRot="1" noChangeAspect="1" noMove="1" noResize="1" noEditPoints="1" noAdjustHandles="1" noChangeArrowheads="1" noChangeShapeType="1" noTextEdit="1"/>
              </p:cNvSpPr>
              <p:nvPr/>
            </p:nvSpPr>
            <p:spPr>
              <a:xfrm>
                <a:off x="1217005" y="1717058"/>
                <a:ext cx="7271346" cy="3870803"/>
              </a:xfrm>
              <a:prstGeom prst="rect">
                <a:avLst/>
              </a:prstGeom>
              <a:blipFill>
                <a:blip r:embed="rId2"/>
                <a:stretch>
                  <a:fillRect l="-1342" t="-1417" r="-7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7553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自由变量和约束变量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约束变量改名练习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0737BB8-B8C4-480E-8FCF-47492A5F1918}"/>
                  </a:ext>
                </a:extLst>
              </p:cNvPr>
              <p:cNvSpPr txBox="1"/>
              <p:nvPr/>
            </p:nvSpPr>
            <p:spPr>
              <a:xfrm>
                <a:off x="1217005" y="1717058"/>
                <a:ext cx="7271346" cy="3870803"/>
              </a:xfrm>
              <a:prstGeom prst="rect">
                <a:avLst/>
              </a:prstGeom>
              <a:solidFill>
                <a:schemeClr val="accent6">
                  <a:lumMod val="20000"/>
                  <a:lumOff val="80000"/>
                  <a:alpha val="50000"/>
                </a:schemeClr>
              </a:solidFill>
            </p:spPr>
            <p:txBody>
              <a:bodyPr wrap="square" rtlCol="0">
                <a:spAutoFit/>
              </a:bodyPr>
              <a:lstStyle/>
              <a:p>
                <a:pPr>
                  <a:lnSpc>
                    <a:spcPts val="32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对于公式</a:t>
                </a:r>
                <a14:m>
                  <m:oMath xmlns:m="http://schemas.openxmlformats.org/officeDocument/2006/math">
                    <m:r>
                      <a:rPr lang="en-US" altLang="zh-CN" sz="2400" b="1" i="0" smtClean="0">
                        <a:solidFill>
                          <a:srgbClr val="00206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𝒙</m:t>
                    </m:r>
                    <m:d>
                      <m:dPr>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𝑨</m:t>
                        </m:r>
                        <m:d>
                          <m:dPr>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𝒙</m:t>
                            </m:r>
                            <m:r>
                              <a:rPr lang="en-US" altLang="zh-CN" sz="2400" b="1" i="1">
                                <a:solidFill>
                                  <a:srgbClr val="C00000"/>
                                </a:solidFill>
                                <a:latin typeface="Cambria Math" panose="02040503050406030204" pitchFamily="18" charset="0"/>
                              </a:rPr>
                              <m:t>, </m:t>
                            </m:r>
                            <m:r>
                              <a:rPr lang="en-US" altLang="zh-CN" sz="2400" b="1" i="1">
                                <a:solidFill>
                                  <a:srgbClr val="C00000"/>
                                </a:solidFill>
                                <a:latin typeface="Cambria Math" panose="02040503050406030204" pitchFamily="18" charset="0"/>
                              </a:rPr>
                              <m:t>𝒚</m:t>
                            </m:r>
                          </m:e>
                        </m:d>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𝒚𝑩</m:t>
                        </m:r>
                        <m:d>
                          <m:dPr>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𝒚</m:t>
                            </m:r>
                            <m:r>
                              <a:rPr lang="en-US" altLang="zh-CN" sz="2400" b="1" i="1">
                                <a:solidFill>
                                  <a:srgbClr val="C00000"/>
                                </a:solidFill>
                                <a:latin typeface="Cambria Math" panose="02040503050406030204" pitchFamily="18" charset="0"/>
                              </a:rPr>
                              <m:t>, </m:t>
                            </m:r>
                            <m:r>
                              <a:rPr lang="en-US" altLang="zh-CN" sz="2400" b="1" i="1">
                                <a:solidFill>
                                  <a:srgbClr val="C00000"/>
                                </a:solidFill>
                                <a:latin typeface="Cambria Math" panose="02040503050406030204" pitchFamily="18" charset="0"/>
                              </a:rPr>
                              <m:t>𝒛</m:t>
                            </m:r>
                          </m:e>
                        </m:d>
                      </m:e>
                    </m:d>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𝒚𝑪</m:t>
                    </m:r>
                    <m:d>
                      <m:dPr>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𝒙</m:t>
                        </m:r>
                        <m:r>
                          <a:rPr lang="en-US" altLang="zh-CN" sz="2400" b="1" i="1">
                            <a:solidFill>
                              <a:srgbClr val="C00000"/>
                            </a:solidFill>
                            <a:latin typeface="Cambria Math" panose="02040503050406030204" pitchFamily="18" charset="0"/>
                          </a:rPr>
                          <m:t>, </m:t>
                        </m:r>
                        <m:r>
                          <a:rPr lang="en-US" altLang="zh-CN" sz="2400" b="1" i="1">
                            <a:solidFill>
                              <a:srgbClr val="C00000"/>
                            </a:solidFill>
                            <a:latin typeface="Cambria Math" panose="02040503050406030204" pitchFamily="18" charset="0"/>
                          </a:rPr>
                          <m:t>𝒚</m:t>
                        </m:r>
                        <m:r>
                          <a:rPr lang="en-US" altLang="zh-CN" sz="2400" b="1" i="1">
                            <a:solidFill>
                              <a:srgbClr val="C00000"/>
                            </a:solidFill>
                            <a:latin typeface="Cambria Math" panose="02040503050406030204" pitchFamily="18" charset="0"/>
                          </a:rPr>
                          <m:t>, </m:t>
                        </m:r>
                        <m:r>
                          <a:rPr lang="en-US" altLang="zh-CN" sz="2400" b="1" i="1">
                            <a:solidFill>
                              <a:srgbClr val="C00000"/>
                            </a:solidFill>
                            <a:latin typeface="Cambria Math" panose="02040503050406030204" pitchFamily="18" charset="0"/>
                          </a:rPr>
                          <m:t>𝒛</m:t>
                        </m:r>
                      </m:e>
                    </m:d>
                  </m:oMath>
                </a14:m>
                <a:r>
                  <a:rPr lang="zh-CN" altLang="en-US" sz="2400" b="1">
                    <a:solidFill>
                      <a:srgbClr val="002060"/>
                    </a:solidFill>
                    <a:latin typeface="楷体" panose="02010609060101010101" pitchFamily="49" charset="-122"/>
                    <a:ea typeface="楷体" panose="02010609060101010101" pitchFamily="49" charset="-122"/>
                  </a:rPr>
                  <a:t>，正确使用约束变量改名规则能得到的公式有</a:t>
                </a:r>
                <a:r>
                  <a:rPr lang="en-US" altLang="zh-CN" sz="2400" b="1">
                    <a:solidFill>
                      <a:srgbClr val="002060"/>
                    </a:solidFill>
                    <a:latin typeface="楷体" panose="02010609060101010101" pitchFamily="49" charset="-122"/>
                    <a:ea typeface="楷体" panose="02010609060101010101" pitchFamily="49" charset="-122"/>
                  </a:rPr>
                  <a:t>(</a:t>
                </a:r>
                <a:r>
                  <a:rPr lang="zh-CN" altLang="en-US" sz="2400" b="1">
                    <a:solidFill>
                      <a:srgbClr val="002060"/>
                    </a:solidFill>
                    <a:latin typeface="楷体" panose="02010609060101010101" pitchFamily="49" charset="-122"/>
                    <a:ea typeface="楷体" panose="02010609060101010101" pitchFamily="49" charset="-122"/>
                  </a:rPr>
                  <a:t>多选</a:t>
                </a:r>
                <a:r>
                  <a:rPr lang="en-US" altLang="zh-CN" sz="2400" b="1">
                    <a:solidFill>
                      <a:srgbClr val="002060"/>
                    </a:solidFill>
                    <a:latin typeface="楷体" panose="02010609060101010101" pitchFamily="49" charset="-122"/>
                    <a:ea typeface="楷体" panose="02010609060101010101" pitchFamily="49" charset="-122"/>
                  </a:rPr>
                  <a:t>)</a:t>
                </a:r>
                <a:r>
                  <a:rPr lang="zh-CN" altLang="en-US" sz="2400" b="1">
                    <a:solidFill>
                      <a:srgbClr val="002060"/>
                    </a:solidFill>
                    <a:latin typeface="楷体" panose="02010609060101010101" pitchFamily="49" charset="-122"/>
                    <a:ea typeface="楷体" panose="02010609060101010101" pitchFamily="49" charset="-122"/>
                  </a:rPr>
                  <a:t>：</a:t>
                </a:r>
              </a:p>
              <a:p>
                <a:pPr marL="457200" indent="-457200">
                  <a:lnSpc>
                    <a:spcPts val="2800"/>
                  </a:lnSpc>
                  <a:spcBef>
                    <a:spcPts val="1200"/>
                  </a:spcBef>
                  <a:spcAft>
                    <a:spcPts val="600"/>
                  </a:spcAft>
                  <a:buFont typeface="+mj-lt"/>
                  <a:buAutoNum type="alphaU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𝒚𝑩</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𝒚𝑪</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endParaRPr lang="en-US" altLang="zh-CN" sz="2400" b="1">
                  <a:solidFill>
                    <a:schemeClr val="accent2">
                      <a:lumMod val="50000"/>
                    </a:schemeClr>
                  </a:solidFill>
                </a:endParaRPr>
              </a:p>
              <a:p>
                <a:pPr marL="457200" indent="-457200">
                  <a:lnSpc>
                    <a:spcPts val="2800"/>
                  </a:lnSpc>
                  <a:spcBef>
                    <a:spcPts val="1200"/>
                  </a:spcBef>
                  <a:spcAft>
                    <a:spcPts val="600"/>
                  </a:spcAft>
                  <a:buFont typeface="+mj-lt"/>
                  <a:buAutoNum type="alphaU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𝒛</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𝒛</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𝒙𝑩</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𝒘𝑪</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𝒘</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endParaRPr lang="en-US" altLang="zh-CN" sz="2400" b="1">
                  <a:solidFill>
                    <a:schemeClr val="accent2">
                      <a:lumMod val="50000"/>
                    </a:schemeClr>
                  </a:solidFill>
                </a:endParaRPr>
              </a:p>
              <a:p>
                <a:pPr marL="457200" indent="-457200">
                  <a:lnSpc>
                    <a:spcPts val="2800"/>
                  </a:lnSpc>
                  <a:spcBef>
                    <a:spcPts val="1200"/>
                  </a:spcBef>
                  <a:spcAft>
                    <a:spcPts val="600"/>
                  </a:spcAft>
                  <a:buFont typeface="+mj-lt"/>
                  <a:buAutoNum type="alphaU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𝒖</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𝒖</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𝒙𝑩</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𝒘𝑪</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𝒘</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endParaRPr lang="en-US" altLang="zh-CN" sz="2400" b="1">
                  <a:solidFill>
                    <a:schemeClr val="accent2">
                      <a:lumMod val="50000"/>
                    </a:schemeClr>
                  </a:solidFill>
                </a:endParaRPr>
              </a:p>
              <a:p>
                <a:pPr marL="457200" indent="-457200">
                  <a:lnSpc>
                    <a:spcPts val="2800"/>
                  </a:lnSpc>
                  <a:spcBef>
                    <a:spcPts val="1200"/>
                  </a:spcBef>
                  <a:spcAft>
                    <a:spcPts val="600"/>
                  </a:spcAft>
                  <a:buFont typeface="+mj-lt"/>
                  <a:buAutoNum type="alphaU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𝒖</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𝒖</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𝒙𝑩</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𝒙𝑪</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endParaRPr lang="en-US" altLang="zh-CN" sz="2400" b="1">
                  <a:solidFill>
                    <a:schemeClr val="accent2">
                      <a:lumMod val="50000"/>
                    </a:schemeClr>
                  </a:solidFill>
                </a:endParaRPr>
              </a:p>
              <a:p>
                <a:pPr marL="457200" indent="-457200">
                  <a:lnSpc>
                    <a:spcPts val="2800"/>
                  </a:lnSpc>
                  <a:spcBef>
                    <a:spcPts val="1200"/>
                  </a:spcBef>
                  <a:spcAft>
                    <a:spcPts val="600"/>
                  </a:spcAft>
                  <a:buFont typeface="+mj-lt"/>
                  <a:buAutoNum type="alphaU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𝒖</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𝒖</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𝒗𝑩</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𝒗</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𝒘𝑪</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𝒘</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endParaRPr lang="en-US" altLang="zh-CN" b="1">
                  <a:solidFill>
                    <a:srgbClr val="C00000"/>
                  </a:solidFill>
                </a:endParaRPr>
              </a:p>
            </p:txBody>
          </p:sp>
        </mc:Choice>
        <mc:Fallback xmlns="">
          <p:sp>
            <p:nvSpPr>
              <p:cNvPr id="2" name="文本框 1">
                <a:extLst>
                  <a:ext uri="{FF2B5EF4-FFF2-40B4-BE49-F238E27FC236}">
                    <a16:creationId xmlns:a16="http://schemas.microsoft.com/office/drawing/2014/main" id="{20737BB8-B8C4-480E-8FCF-47492A5F1918}"/>
                  </a:ext>
                </a:extLst>
              </p:cNvPr>
              <p:cNvSpPr txBox="1">
                <a:spLocks noRot="1" noChangeAspect="1" noMove="1" noResize="1" noEditPoints="1" noAdjustHandles="1" noChangeArrowheads="1" noChangeShapeType="1" noTextEdit="1"/>
              </p:cNvSpPr>
              <p:nvPr/>
            </p:nvSpPr>
            <p:spPr>
              <a:xfrm>
                <a:off x="1217005" y="1717058"/>
                <a:ext cx="7271346" cy="3870803"/>
              </a:xfrm>
              <a:prstGeom prst="rect">
                <a:avLst/>
              </a:prstGeom>
              <a:blipFill>
                <a:blip r:embed="rId2"/>
                <a:stretch>
                  <a:fillRect l="-1342" t="-1417" r="-7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721911A-B68E-4B66-A158-DD8343A1CAF9}"/>
                  </a:ext>
                </a:extLst>
              </p:cNvPr>
              <p:cNvSpPr txBox="1"/>
              <p:nvPr/>
            </p:nvSpPr>
            <p:spPr>
              <a:xfrm>
                <a:off x="8624304" y="2131668"/>
                <a:ext cx="2651101" cy="923330"/>
              </a:xfrm>
              <a:prstGeom prst="rect">
                <a:avLst/>
              </a:prstGeom>
              <a:solidFill>
                <a:schemeClr val="accent2">
                  <a:lumMod val="20000"/>
                  <a:lumOff val="80000"/>
                </a:schemeClr>
              </a:solidFill>
            </p:spPr>
            <p:txBody>
              <a:bodyPr wrap="square" rtlCol="0">
                <a:spAutoFit/>
              </a:bodyPr>
              <a:lstStyle/>
              <a:p>
                <a:r>
                  <a:rPr lang="en-US" altLang="zh-CN" b="1">
                    <a:solidFill>
                      <a:schemeClr val="accent2">
                        <a:lumMod val="50000"/>
                      </a:schemeClr>
                    </a:solidFill>
                  </a:rPr>
                  <a:t>(A) </a:t>
                </a:r>
                <a:r>
                  <a:rPr lang="zh-CN" altLang="en-US" b="1">
                    <a:solidFill>
                      <a:schemeClr val="accent2">
                        <a:lumMod val="50000"/>
                      </a:schemeClr>
                    </a:solidFill>
                  </a:rPr>
                  <a:t>不能将</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𝑨</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中的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约束变量改名为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在其辖域中出现</a:t>
                </a:r>
              </a:p>
            </p:txBody>
          </p:sp>
        </mc:Choice>
        <mc:Fallback xmlns="">
          <p:sp>
            <p:nvSpPr>
              <p:cNvPr id="3" name="文本框 2">
                <a:extLst>
                  <a:ext uri="{FF2B5EF4-FFF2-40B4-BE49-F238E27FC236}">
                    <a16:creationId xmlns:a16="http://schemas.microsoft.com/office/drawing/2014/main" id="{2721911A-B68E-4B66-A158-DD8343A1CAF9}"/>
                  </a:ext>
                </a:extLst>
              </p:cNvPr>
              <p:cNvSpPr txBox="1">
                <a:spLocks noRot="1" noChangeAspect="1" noMove="1" noResize="1" noEditPoints="1" noAdjustHandles="1" noChangeArrowheads="1" noChangeShapeType="1" noTextEdit="1"/>
              </p:cNvSpPr>
              <p:nvPr/>
            </p:nvSpPr>
            <p:spPr>
              <a:xfrm>
                <a:off x="8624304" y="2131668"/>
                <a:ext cx="2651101" cy="923330"/>
              </a:xfrm>
              <a:prstGeom prst="rect">
                <a:avLst/>
              </a:prstGeom>
              <a:blipFill>
                <a:blip r:embed="rId3"/>
                <a:stretch>
                  <a:fillRect l="-2069" t="-3974" r="-10575"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EB6838-6914-4E8B-AD41-E0C0B9E52F71}"/>
                  </a:ext>
                </a:extLst>
              </p:cNvPr>
              <p:cNvSpPr txBox="1"/>
              <p:nvPr/>
            </p:nvSpPr>
            <p:spPr>
              <a:xfrm>
                <a:off x="8624304" y="3268356"/>
                <a:ext cx="2651102" cy="923330"/>
              </a:xfrm>
              <a:prstGeom prst="rect">
                <a:avLst/>
              </a:prstGeom>
              <a:solidFill>
                <a:schemeClr val="accent2">
                  <a:lumMod val="20000"/>
                  <a:lumOff val="80000"/>
                </a:schemeClr>
              </a:solidFill>
            </p:spPr>
            <p:txBody>
              <a:bodyPr wrap="square" rtlCol="0">
                <a:spAutoFit/>
              </a:bodyPr>
              <a:lstStyle/>
              <a:p>
                <a:r>
                  <a:rPr lang="en-US" altLang="zh-CN" b="1">
                    <a:solidFill>
                      <a:schemeClr val="accent2">
                        <a:lumMod val="50000"/>
                      </a:schemeClr>
                    </a:solidFill>
                  </a:rPr>
                  <a:t>(B) </a:t>
                </a:r>
                <a:r>
                  <a:rPr lang="zh-CN" altLang="en-US" b="1">
                    <a:solidFill>
                      <a:schemeClr val="accent2">
                        <a:lumMod val="50000"/>
                      </a:schemeClr>
                    </a:solidFill>
                  </a:rPr>
                  <a:t>不能将</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𝑨</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𝒚𝑩</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𝒛</m:t>
                    </m:r>
                    <m: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中的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改名为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𝒛</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𝒛</m:t>
                    </m:r>
                  </m:oMath>
                </a14:m>
                <a:r>
                  <a:rPr lang="zh-CN" altLang="en-US" b="1">
                    <a:solidFill>
                      <a:schemeClr val="accent2">
                        <a:lumMod val="50000"/>
                      </a:schemeClr>
                    </a:solidFill>
                  </a:rPr>
                  <a:t>在其辖域中出现</a:t>
                </a:r>
              </a:p>
            </p:txBody>
          </p:sp>
        </mc:Choice>
        <mc:Fallback xmlns="">
          <p:sp>
            <p:nvSpPr>
              <p:cNvPr id="4" name="文本框 3">
                <a:extLst>
                  <a:ext uri="{FF2B5EF4-FFF2-40B4-BE49-F238E27FC236}">
                    <a16:creationId xmlns:a16="http://schemas.microsoft.com/office/drawing/2014/main" id="{C0EB6838-6914-4E8B-AD41-E0C0B9E52F71}"/>
                  </a:ext>
                </a:extLst>
              </p:cNvPr>
              <p:cNvSpPr txBox="1">
                <a:spLocks noRot="1" noChangeAspect="1" noMove="1" noResize="1" noEditPoints="1" noAdjustHandles="1" noChangeArrowheads="1" noChangeShapeType="1" noTextEdit="1"/>
              </p:cNvSpPr>
              <p:nvPr/>
            </p:nvSpPr>
            <p:spPr>
              <a:xfrm>
                <a:off x="8624304" y="3268356"/>
                <a:ext cx="2651102" cy="923330"/>
              </a:xfrm>
              <a:prstGeom prst="rect">
                <a:avLst/>
              </a:prstGeom>
              <a:blipFill>
                <a:blip r:embed="rId4"/>
                <a:stretch>
                  <a:fillRect l="-2069" t="-3289"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EA61A10-0AC0-4471-B317-25FB10338826}"/>
                  </a:ext>
                </a:extLst>
              </p:cNvPr>
              <p:cNvSpPr txBox="1"/>
              <p:nvPr/>
            </p:nvSpPr>
            <p:spPr>
              <a:xfrm>
                <a:off x="8624306" y="4405044"/>
                <a:ext cx="2651100" cy="923330"/>
              </a:xfrm>
              <a:prstGeom prst="rect">
                <a:avLst/>
              </a:prstGeom>
              <a:solidFill>
                <a:schemeClr val="accent2">
                  <a:lumMod val="20000"/>
                  <a:lumOff val="80000"/>
                </a:schemeClr>
              </a:solidFill>
            </p:spPr>
            <p:txBody>
              <a:bodyPr wrap="square" rtlCol="0">
                <a:spAutoFit/>
              </a:bodyPr>
              <a:lstStyle/>
              <a:p>
                <a:r>
                  <a:rPr lang="en-US" altLang="zh-CN" b="1">
                    <a:solidFill>
                      <a:schemeClr val="accent2">
                        <a:lumMod val="50000"/>
                      </a:schemeClr>
                    </a:solidFill>
                  </a:rPr>
                  <a:t>(D) </a:t>
                </a:r>
                <a:r>
                  <a:rPr lang="zh-CN" altLang="en-US" b="1">
                    <a:solidFill>
                      <a:schemeClr val="accent2">
                        <a:lumMod val="50000"/>
                      </a:schemeClr>
                    </a:solidFill>
                  </a:rPr>
                  <a:t>不能从</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𝒚𝑪</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𝒛</m:t>
                        </m:r>
                      </m:e>
                    </m:d>
                  </m:oMath>
                </a14:m>
                <a:r>
                  <a:rPr lang="zh-CN" altLang="en-US" b="1">
                    <a:solidFill>
                      <a:schemeClr val="accent2">
                        <a:lumMod val="50000"/>
                      </a:schemeClr>
                    </a:solidFill>
                  </a:rPr>
                  <a:t>通过约束变量改名为得到</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𝒙𝑪</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𝒛</m:t>
                        </m:r>
                      </m:e>
                    </m:d>
                  </m:oMath>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0EA61A10-0AC0-4471-B317-25FB10338826}"/>
                  </a:ext>
                </a:extLst>
              </p:cNvPr>
              <p:cNvSpPr txBox="1">
                <a:spLocks noRot="1" noChangeAspect="1" noMove="1" noResize="1" noEditPoints="1" noAdjustHandles="1" noChangeArrowheads="1" noChangeShapeType="1" noTextEdit="1"/>
              </p:cNvSpPr>
              <p:nvPr/>
            </p:nvSpPr>
            <p:spPr>
              <a:xfrm>
                <a:off x="8624306" y="4405044"/>
                <a:ext cx="2651100" cy="923330"/>
              </a:xfrm>
              <a:prstGeom prst="rect">
                <a:avLst/>
              </a:prstGeom>
              <a:blipFill>
                <a:blip r:embed="rId5"/>
                <a:stretch>
                  <a:fillRect l="-2069" t="-3974" b="-993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AE499D3D-ACF3-444B-BD77-45CAD98445D0}"/>
              </a:ext>
            </a:extLst>
          </p:cNvPr>
          <p:cNvSpPr txBox="1"/>
          <p:nvPr/>
        </p:nvSpPr>
        <p:spPr>
          <a:xfrm>
            <a:off x="1217005" y="4035712"/>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3" name="文本框 12">
            <a:extLst>
              <a:ext uri="{FF2B5EF4-FFF2-40B4-BE49-F238E27FC236}">
                <a16:creationId xmlns:a16="http://schemas.microsoft.com/office/drawing/2014/main" id="{D9752670-D75B-40BF-A48E-FA8306480313}"/>
              </a:ext>
            </a:extLst>
          </p:cNvPr>
          <p:cNvSpPr txBox="1"/>
          <p:nvPr/>
        </p:nvSpPr>
        <p:spPr>
          <a:xfrm>
            <a:off x="1217005" y="5218529"/>
            <a:ext cx="415499" cy="369332"/>
          </a:xfrm>
          <a:prstGeom prst="rect">
            <a:avLst/>
          </a:prstGeom>
          <a:noFill/>
        </p:spPr>
        <p:txBody>
          <a:bodyPr wrap="square" rtlCol="0">
            <a:spAutoFit/>
          </a:bodyPr>
          <a:lstStyle/>
          <a:p>
            <a:pPr algn="ctr"/>
            <a:r>
              <a:rPr lang="zh-CN" altLang="en-US">
                <a:solidFill>
                  <a:srgbClr val="C00000"/>
                </a:solidFill>
              </a:rPr>
              <a:t>✔</a:t>
            </a:r>
          </a:p>
        </p:txBody>
      </p:sp>
    </p:spTree>
    <p:extLst>
      <p:ext uri="{BB962C8B-B14F-4D97-AF65-F5344CB8AC3E}">
        <p14:creationId xmlns:p14="http://schemas.microsoft.com/office/powerpoint/2010/main" val="1305663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1593261" y="2035925"/>
            <a:ext cx="8572231" cy="1554272"/>
          </a:xfrm>
          <a:prstGeom prst="rect">
            <a:avLst/>
          </a:prstGeom>
          <a:solidFill>
            <a:schemeClr val="accent5">
              <a:lumMod val="20000"/>
              <a:lumOff val="80000"/>
              <a:alpha val="50000"/>
            </a:schemeClr>
          </a:solidFill>
        </p:spPr>
        <p:txBody>
          <a:bodyPr wrap="square" rtlCol="0">
            <a:spAutoFit/>
          </a:bodyPr>
          <a:lstStyle/>
          <a:p>
            <a:pPr algn="ctr">
              <a:spcBef>
                <a:spcPts val="600"/>
              </a:spcBef>
            </a:pPr>
            <a:r>
              <a:rPr lang="zh-CN" altLang="en-US" sz="2000" b="1" dirty="0">
                <a:solidFill>
                  <a:srgbClr val="002060"/>
                </a:solidFill>
              </a:rPr>
              <a:t>一阶逻辑通过对原子命题细分从而更精细地表达量化命题</a:t>
            </a:r>
          </a:p>
          <a:p>
            <a:pPr marL="342900" indent="-342900">
              <a:spcBef>
                <a:spcPts val="600"/>
              </a:spcBef>
              <a:buFont typeface="Arial" panose="020B0604020202020204" pitchFamily="34" charset="0"/>
              <a:buChar char="•"/>
            </a:pPr>
            <a:r>
              <a:rPr lang="zh-CN" altLang="en-US" sz="2000" b="1" dirty="0">
                <a:solidFill>
                  <a:schemeClr val="accent6">
                    <a:lumMod val="50000"/>
                  </a:schemeClr>
                </a:solidFill>
                <a:latin typeface="楷体" panose="02010609060101010101" pitchFamily="49" charset="-122"/>
                <a:ea typeface="楷体" panose="02010609060101010101" pitchFamily="49" charset="-122"/>
              </a:rPr>
              <a:t>命题可分为具体命题和量化命题</a:t>
            </a:r>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命题逻辑不能精确分析量化命题中事物类与具体事物之间的关系</a:t>
            </a:r>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dirty="0">
                <a:solidFill>
                  <a:schemeClr val="accent6">
                    <a:lumMod val="50000"/>
                  </a:schemeClr>
                </a:solidFill>
                <a:latin typeface="楷体" panose="02010609060101010101" pitchFamily="49" charset="-122"/>
                <a:ea typeface="楷体" panose="02010609060101010101" pitchFamily="49" charset="-122"/>
              </a:rPr>
              <a:t>一阶逻辑的基本概念包括个体、个体类、谓词、特征谓词、量词和论域</a:t>
            </a:r>
          </a:p>
        </p:txBody>
      </p:sp>
      <p:sp>
        <p:nvSpPr>
          <p:cNvPr id="3" name="文本框 2">
            <a:extLst>
              <a:ext uri="{FF2B5EF4-FFF2-40B4-BE49-F238E27FC236}">
                <a16:creationId xmlns:a16="http://schemas.microsoft.com/office/drawing/2014/main" id="{CB454D62-D95A-49D5-9CE8-5DF2CFBD3372}"/>
              </a:ext>
            </a:extLst>
          </p:cNvPr>
          <p:cNvSpPr txBox="1"/>
          <p:nvPr/>
        </p:nvSpPr>
        <p:spPr>
          <a:xfrm>
            <a:off x="2160985" y="4156002"/>
            <a:ext cx="6835531" cy="1492716"/>
          </a:xfrm>
          <a:prstGeom prst="rect">
            <a:avLst/>
          </a:prstGeom>
          <a:solidFill>
            <a:schemeClr val="accent5">
              <a:lumMod val="20000"/>
              <a:lumOff val="80000"/>
            </a:schemeClr>
          </a:solidFill>
        </p:spPr>
        <p:txBody>
          <a:bodyPr wrap="square" rtlCol="0">
            <a:spAutoFit/>
          </a:bodyPr>
          <a:lstStyle/>
          <a:p>
            <a:pPr algn="ctr">
              <a:spcAft>
                <a:spcPts val="600"/>
              </a:spcAft>
            </a:pPr>
            <a:r>
              <a:rPr lang="zh-CN" altLang="en-US" sz="2000" b="1" dirty="0">
                <a:solidFill>
                  <a:srgbClr val="002060"/>
                </a:solidFill>
              </a:rPr>
              <a:t>一阶逻辑公式基于非逻辑符号集和个体变量集归纳定义</a:t>
            </a:r>
          </a:p>
          <a:p>
            <a:pPr>
              <a:spcAft>
                <a:spcPts val="600"/>
              </a:spcAft>
            </a:pPr>
            <a:r>
              <a:rPr lang="zh-CN" altLang="en-US" sz="2000" b="1" dirty="0">
                <a:solidFill>
                  <a:schemeClr val="accent6">
                    <a:lumMod val="50000"/>
                  </a:schemeClr>
                </a:solidFill>
                <a:latin typeface="楷体" panose="02010609060101010101" pitchFamily="49" charset="-122"/>
                <a:ea typeface="楷体" panose="02010609060101010101" pitchFamily="49" charset="-122"/>
              </a:rPr>
              <a:t>一阶逻辑公式中的符号分为逻辑符号和非逻辑符号</a:t>
            </a:r>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b="1" dirty="0">
                <a:solidFill>
                  <a:schemeClr val="accent4">
                    <a:lumMod val="50000"/>
                  </a:schemeClr>
                </a:solidFill>
                <a:latin typeface="黑体" panose="02010609060101010101" pitchFamily="49" charset="-122"/>
                <a:ea typeface="黑体" panose="02010609060101010101" pitchFamily="49" charset="-122"/>
              </a:rPr>
              <a:t>逻辑符号包括个体变量、逻辑运算符、量词符号和辅助符号</a:t>
            </a:r>
            <a:endParaRPr lang="en-US" altLang="zh-CN" b="1" dirty="0">
              <a:solidFill>
                <a:schemeClr val="accent4">
                  <a:lumMod val="50000"/>
                </a:schemeClr>
              </a:solidFill>
              <a:latin typeface="黑体" panose="02010609060101010101" pitchFamily="49" charset="-122"/>
              <a:ea typeface="黑体" panose="02010609060101010101" pitchFamily="49" charset="-122"/>
            </a:endParaRPr>
          </a:p>
          <a:p>
            <a:pPr marL="342900" indent="-342900">
              <a:spcAft>
                <a:spcPts val="600"/>
              </a:spcAft>
              <a:buFont typeface="Arial" panose="020B0604020202020204" pitchFamily="34" charset="0"/>
              <a:buChar char="•"/>
            </a:pPr>
            <a:r>
              <a:rPr lang="zh-CN" altLang="en-US" b="1" dirty="0">
                <a:solidFill>
                  <a:schemeClr val="accent4">
                    <a:lumMod val="50000"/>
                  </a:schemeClr>
                </a:solidFill>
                <a:latin typeface="黑体" panose="02010609060101010101" pitchFamily="49" charset="-122"/>
                <a:ea typeface="黑体" panose="02010609060101010101" pitchFamily="49" charset="-122"/>
              </a:rPr>
              <a:t>非逻辑符号包括个体常量、函数符号和谓词符号</a:t>
            </a:r>
          </a:p>
        </p:txBody>
      </p:sp>
    </p:spTree>
    <p:extLst>
      <p:ext uri="{BB962C8B-B14F-4D97-AF65-F5344CB8AC3E}">
        <p14:creationId xmlns:p14="http://schemas.microsoft.com/office/powerpoint/2010/main" val="375313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5847725"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3.2</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3.4</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949333" y="605012"/>
            <a:ext cx="4733732" cy="2870016"/>
          </a:xfrm>
          <a:prstGeom prst="rect">
            <a:avLst/>
          </a:prstGeom>
          <a:noFill/>
        </p:spPr>
        <p:txBody>
          <a:bodyPr wrap="square" rtlCol="0">
            <a:spAutoFit/>
          </a:bodyPr>
          <a:lstStyle/>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一阶逻辑的基本概念</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一阶逻辑公式的语法</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自由变量和约束变量</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p:txBody>
      </p:sp>
      <p:sp>
        <p:nvSpPr>
          <p:cNvPr id="11" name="文本框 10">
            <a:extLst>
              <a:ext uri="{FF2B5EF4-FFF2-40B4-BE49-F238E27FC236}">
                <a16:creationId xmlns:a16="http://schemas.microsoft.com/office/drawing/2014/main" id="{1DCEC936-B375-47CB-9994-F75D437D47B1}"/>
              </a:ext>
            </a:extLst>
          </p:cNvPr>
          <p:cNvSpPr txBox="1"/>
          <p:nvPr/>
        </p:nvSpPr>
        <p:spPr>
          <a:xfrm>
            <a:off x="1174273" y="4212377"/>
            <a:ext cx="9121256" cy="1938992"/>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000" b="1" dirty="0">
                <a:solidFill>
                  <a:srgbClr val="C00000"/>
                </a:solidFill>
              </a:rPr>
              <a:t>学习这一部分的目标</a:t>
            </a:r>
          </a:p>
          <a:p>
            <a:pPr marL="342900" indent="-342900">
              <a:spcAft>
                <a:spcPts val="600"/>
              </a:spcAft>
              <a:buFont typeface="Arial" panose="020B0604020202020204" pitchFamily="34" charset="0"/>
              <a:buChar char="•"/>
            </a:pPr>
            <a:r>
              <a:rPr lang="zh-CN" altLang="en-US" sz="2000" b="1" dirty="0">
                <a:solidFill>
                  <a:schemeClr val="accent2">
                    <a:lumMod val="50000"/>
                  </a:schemeClr>
                </a:solidFill>
                <a:latin typeface="楷体" panose="02010609060101010101" pitchFamily="49" charset="-122"/>
                <a:ea typeface="楷体" panose="02010609060101010101" pitchFamily="49" charset="-122"/>
              </a:rPr>
              <a:t>能理解一阶逻辑的基本概念：个体、个体类、谓词、特征谓词、量词和论域</a:t>
            </a:r>
          </a:p>
          <a:p>
            <a:pPr marL="342900" indent="-342900">
              <a:spcAft>
                <a:spcPts val="600"/>
              </a:spcAft>
              <a:buFont typeface="Arial" panose="020B0604020202020204" pitchFamily="34" charset="0"/>
              <a:buChar char="•"/>
            </a:pPr>
            <a:r>
              <a:rPr lang="zh-CN" altLang="en-US" sz="2000" b="1" dirty="0">
                <a:solidFill>
                  <a:schemeClr val="accent2">
                    <a:lumMod val="50000"/>
                  </a:schemeClr>
                </a:solidFill>
                <a:latin typeface="楷体" panose="02010609060101010101" pitchFamily="49" charset="-122"/>
                <a:ea typeface="楷体" panose="02010609060101010101" pitchFamily="49" charset="-122"/>
              </a:rPr>
              <a:t>能给出一个一阶逻辑公式的抽象语法树，能说明每个量词的辖域</a:t>
            </a:r>
          </a:p>
          <a:p>
            <a:pPr marL="342900" indent="-342900">
              <a:spcAft>
                <a:spcPts val="600"/>
              </a:spcAft>
              <a:buFont typeface="Arial" panose="020B0604020202020204" pitchFamily="34" charset="0"/>
              <a:buChar char="•"/>
            </a:pPr>
            <a:r>
              <a:rPr lang="zh-CN" altLang="en-US" sz="2000" b="1" dirty="0">
                <a:solidFill>
                  <a:schemeClr val="accent2">
                    <a:lumMod val="50000"/>
                  </a:schemeClr>
                </a:solidFill>
                <a:latin typeface="楷体" panose="02010609060101010101" pitchFamily="49" charset="-122"/>
                <a:ea typeface="楷体" panose="02010609060101010101" pitchFamily="49" charset="-122"/>
              </a:rPr>
              <a:t>能说明一个一阶逻辑公式中每个个体变量的出现是自由出现还是约束出现</a:t>
            </a:r>
          </a:p>
          <a:p>
            <a:pPr marL="342900" indent="-342900">
              <a:spcAft>
                <a:spcPts val="600"/>
              </a:spcAft>
              <a:buFont typeface="Arial" panose="020B0604020202020204" pitchFamily="34" charset="0"/>
              <a:buChar char="•"/>
            </a:pPr>
            <a:r>
              <a:rPr lang="zh-CN" altLang="en-US" sz="2000" b="1" dirty="0">
                <a:solidFill>
                  <a:schemeClr val="accent2">
                    <a:lumMod val="50000"/>
                  </a:schemeClr>
                </a:solidFill>
                <a:latin typeface="楷体" panose="02010609060101010101" pitchFamily="49" charset="-122"/>
                <a:ea typeface="楷体" panose="02010609060101010101" pitchFamily="49" charset="-122"/>
              </a:rPr>
              <a:t>能说明一个一阶逻辑公式的每个个体变量是自由变量还是约束变量</a:t>
            </a:r>
          </a:p>
        </p:txBody>
      </p:sp>
    </p:spTree>
    <p:extLst>
      <p:ext uri="{BB962C8B-B14F-4D97-AF65-F5344CB8AC3E}">
        <p14:creationId xmlns:p14="http://schemas.microsoft.com/office/powerpoint/2010/main" val="3902105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一阶逻辑的基本概念</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一阶逻辑的引入</a:t>
            </a:r>
          </a:p>
        </p:txBody>
      </p:sp>
      <p:sp>
        <p:nvSpPr>
          <p:cNvPr id="11" name="矩形: 圆角 10">
            <a:extLst>
              <a:ext uri="{FF2B5EF4-FFF2-40B4-BE49-F238E27FC236}">
                <a16:creationId xmlns:a16="http://schemas.microsoft.com/office/drawing/2014/main" id="{FF45BA9A-053F-455E-84FA-A90D4F14E5A2}"/>
              </a:ext>
            </a:extLst>
          </p:cNvPr>
          <p:cNvSpPr/>
          <p:nvPr/>
        </p:nvSpPr>
        <p:spPr>
          <a:xfrm>
            <a:off x="507832" y="1133935"/>
            <a:ext cx="3299057"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为什么需要一阶逻辑？</a:t>
            </a:r>
            <a:endParaRPr lang="zh-CN" altLang="en-US" sz="2400" b="1" dirty="0">
              <a:solidFill>
                <a:schemeClr val="accent2">
                  <a:lumMod val="50000"/>
                </a:schemeClr>
              </a:solidFill>
            </a:endParaRPr>
          </a:p>
        </p:txBody>
      </p:sp>
      <p:sp>
        <p:nvSpPr>
          <p:cNvPr id="2" name="文本框 1">
            <a:extLst>
              <a:ext uri="{FF2B5EF4-FFF2-40B4-BE49-F238E27FC236}">
                <a16:creationId xmlns:a16="http://schemas.microsoft.com/office/drawing/2014/main" id="{74391984-FD70-4DC3-97CA-96068D02583C}"/>
              </a:ext>
            </a:extLst>
          </p:cNvPr>
          <p:cNvSpPr txBox="1"/>
          <p:nvPr/>
        </p:nvSpPr>
        <p:spPr>
          <a:xfrm>
            <a:off x="5069096" y="3352109"/>
            <a:ext cx="3534663" cy="2003562"/>
          </a:xfrm>
          <a:prstGeom prst="rect">
            <a:avLst/>
          </a:prstGeom>
          <a:solidFill>
            <a:schemeClr val="accent5">
              <a:lumMod val="20000"/>
              <a:lumOff val="80000"/>
              <a:alpha val="50000"/>
            </a:schemeClr>
          </a:solidFill>
        </p:spPr>
        <p:txBody>
          <a:bodyPr wrap="square" rtlCol="0">
            <a:spAutoFit/>
          </a:bodyPr>
          <a:lstStyle/>
          <a:p>
            <a:pPr>
              <a:lnSpc>
                <a:spcPts val="3000"/>
              </a:lnSpc>
              <a:spcBef>
                <a:spcPts val="600"/>
              </a:spcBef>
              <a:spcAft>
                <a:spcPts val="300"/>
              </a:spcAft>
            </a:pPr>
            <a:r>
              <a:rPr lang="zh-CN" altLang="en-US" sz="2000" b="1">
                <a:solidFill>
                  <a:schemeClr val="accent2">
                    <a:lumMod val="50000"/>
                  </a:schemeClr>
                </a:solidFill>
              </a:rPr>
              <a:t>命题逻辑不能表达</a:t>
            </a:r>
            <a:r>
              <a:rPr lang="zh-CN" altLang="en-US" sz="2000" b="1">
                <a:solidFill>
                  <a:srgbClr val="C00000"/>
                </a:solidFill>
              </a:rPr>
              <a:t>对事物类判断</a:t>
            </a:r>
            <a:r>
              <a:rPr lang="zh-CN" altLang="en-US" sz="2000" b="1">
                <a:solidFill>
                  <a:schemeClr val="accent2">
                    <a:lumMod val="50000"/>
                  </a:schemeClr>
                </a:solidFill>
              </a:rPr>
              <a:t>和</a:t>
            </a:r>
            <a:r>
              <a:rPr lang="zh-CN" altLang="en-US" sz="2000" b="1">
                <a:solidFill>
                  <a:srgbClr val="C00000"/>
                </a:solidFill>
              </a:rPr>
              <a:t>对具体事物判断</a:t>
            </a:r>
            <a:r>
              <a:rPr lang="zh-CN" altLang="en-US" sz="2000" b="1">
                <a:solidFill>
                  <a:schemeClr val="accent2">
                    <a:lumMod val="50000"/>
                  </a:schemeClr>
                </a:solidFill>
              </a:rPr>
              <a:t>间的联系</a:t>
            </a:r>
            <a:endParaRPr lang="en-US" altLang="zh-CN" sz="2000" b="1">
              <a:solidFill>
                <a:schemeClr val="accent2">
                  <a:lumMod val="50000"/>
                </a:schemeClr>
              </a:solidFill>
            </a:endParaRPr>
          </a:p>
          <a:p>
            <a:pPr marL="285750" indent="-285750">
              <a:lnSpc>
                <a:spcPts val="2800"/>
              </a:lnSpc>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从而无法验证一些常见推理的有效性，不能深入研究逻辑推理的规律</a:t>
            </a:r>
          </a:p>
        </p:txBody>
      </p:sp>
      <p:grpSp>
        <p:nvGrpSpPr>
          <p:cNvPr id="12" name="组合 11">
            <a:extLst>
              <a:ext uri="{FF2B5EF4-FFF2-40B4-BE49-F238E27FC236}">
                <a16:creationId xmlns:a16="http://schemas.microsoft.com/office/drawing/2014/main" id="{2185C3B1-A1DF-44D4-A552-5622F37A0AA0}"/>
              </a:ext>
            </a:extLst>
          </p:cNvPr>
          <p:cNvGrpSpPr/>
          <p:nvPr/>
        </p:nvGrpSpPr>
        <p:grpSpPr>
          <a:xfrm>
            <a:off x="1385657" y="1879080"/>
            <a:ext cx="9420684" cy="1255042"/>
            <a:chOff x="1179212" y="2606428"/>
            <a:chExt cx="9420684" cy="1255042"/>
          </a:xfrm>
        </p:grpSpPr>
        <p:grpSp>
          <p:nvGrpSpPr>
            <p:cNvPr id="13" name="组合 12">
              <a:extLst>
                <a:ext uri="{FF2B5EF4-FFF2-40B4-BE49-F238E27FC236}">
                  <a16:creationId xmlns:a16="http://schemas.microsoft.com/office/drawing/2014/main" id="{27A803A8-6B42-4659-9ECA-B738A7FD913F}"/>
                </a:ext>
              </a:extLst>
            </p:cNvPr>
            <p:cNvGrpSpPr/>
            <p:nvPr/>
          </p:nvGrpSpPr>
          <p:grpSpPr>
            <a:xfrm>
              <a:off x="1760654" y="2788066"/>
              <a:ext cx="8249132" cy="861774"/>
              <a:chOff x="1948897" y="2025505"/>
              <a:chExt cx="8249132" cy="861774"/>
            </a:xfrm>
          </p:grpSpPr>
          <p:sp>
            <p:nvSpPr>
              <p:cNvPr id="19" name="文本框 18">
                <a:extLst>
                  <a:ext uri="{FF2B5EF4-FFF2-40B4-BE49-F238E27FC236}">
                    <a16:creationId xmlns:a16="http://schemas.microsoft.com/office/drawing/2014/main" id="{1316B21A-9F32-447C-B531-B1A9E3721270}"/>
                  </a:ext>
                </a:extLst>
              </p:cNvPr>
              <p:cNvSpPr txBox="1"/>
              <p:nvPr/>
            </p:nvSpPr>
            <p:spPr>
              <a:xfrm>
                <a:off x="1948897" y="2025505"/>
                <a:ext cx="4201517" cy="861774"/>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所有计算机专业学生学习离散数学</a:t>
                </a:r>
                <a:endParaRPr lang="en-US" altLang="zh-CN" sz="2000" b="1">
                  <a:solidFill>
                    <a:srgbClr val="002060"/>
                  </a:solidFill>
                  <a:latin typeface="楷体" panose="02010609060101010101" pitchFamily="49" charset="-122"/>
                  <a:ea typeface="楷体" panose="02010609060101010101" pitchFamily="49" charset="-122"/>
                </a:endParaRPr>
              </a:p>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张三是计算机专业学生</a:t>
                </a:r>
              </a:p>
            </p:txBody>
          </p:sp>
          <p:sp>
            <p:nvSpPr>
              <p:cNvPr id="20" name="文本框 19">
                <a:extLst>
                  <a:ext uri="{FF2B5EF4-FFF2-40B4-BE49-F238E27FC236}">
                    <a16:creationId xmlns:a16="http://schemas.microsoft.com/office/drawing/2014/main" id="{5991A31B-35FC-4DA3-AA29-FC92513A9581}"/>
                  </a:ext>
                </a:extLst>
              </p:cNvPr>
              <p:cNvSpPr txBox="1"/>
              <p:nvPr/>
            </p:nvSpPr>
            <p:spPr>
              <a:xfrm>
                <a:off x="7924165" y="2309602"/>
                <a:ext cx="2273864" cy="400110"/>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张三学习离散数学</a:t>
                </a:r>
                <a:endParaRPr lang="en-US" altLang="zh-CN" sz="2000" b="1">
                  <a:solidFill>
                    <a:srgbClr val="002060"/>
                  </a:solidFill>
                  <a:latin typeface="楷体" panose="02010609060101010101" pitchFamily="49" charset="-122"/>
                  <a:ea typeface="楷体" panose="02010609060101010101" pitchFamily="49" charset="-122"/>
                </a:endParaRPr>
              </a:p>
            </p:txBody>
          </p:sp>
          <p:sp>
            <p:nvSpPr>
              <p:cNvPr id="21" name="箭头: 右 20">
                <a:extLst>
                  <a:ext uri="{FF2B5EF4-FFF2-40B4-BE49-F238E27FC236}">
                    <a16:creationId xmlns:a16="http://schemas.microsoft.com/office/drawing/2014/main" id="{724612F8-1D34-4EC2-AF1F-2C06F7DC9FE2}"/>
                  </a:ext>
                </a:extLst>
              </p:cNvPr>
              <p:cNvSpPr/>
              <p:nvPr/>
            </p:nvSpPr>
            <p:spPr>
              <a:xfrm>
                <a:off x="6165230" y="2441205"/>
                <a:ext cx="1744119" cy="83672"/>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316E1FE6-88BB-4EEB-ADF4-F27BDC23993F}"/>
                  </a:ext>
                </a:extLst>
              </p:cNvPr>
              <p:cNvSpPr txBox="1"/>
              <p:nvPr/>
            </p:nvSpPr>
            <p:spPr>
              <a:xfrm>
                <a:off x="6371884" y="2110154"/>
                <a:ext cx="1330810" cy="313350"/>
              </a:xfrm>
              <a:prstGeom prst="rect">
                <a:avLst/>
              </a:prstGeom>
              <a:solidFill>
                <a:schemeClr val="accent2">
                  <a:lumMod val="20000"/>
                  <a:lumOff val="80000"/>
                </a:schemeClr>
              </a:solidFill>
            </p:spPr>
            <p:txBody>
              <a:bodyPr wrap="square" tIns="0" bIns="36000" rtlCol="0">
                <a:spAutoFit/>
              </a:bodyPr>
              <a:lstStyle/>
              <a:p>
                <a:pPr algn="ctr"/>
                <a:r>
                  <a:rPr lang="zh-CN" altLang="en-US">
                    <a:solidFill>
                      <a:srgbClr val="C00000"/>
                    </a:solidFill>
                    <a:latin typeface="黑体" panose="02010609060101010101" pitchFamily="49" charset="-122"/>
                    <a:ea typeface="黑体" panose="02010609060101010101" pitchFamily="49" charset="-122"/>
                  </a:rPr>
                  <a:t>能推出吗？</a:t>
                </a:r>
              </a:p>
            </p:txBody>
          </p:sp>
        </p:grpSp>
        <p:sp>
          <p:nvSpPr>
            <p:cNvPr id="14" name="矩形: 圆角 13">
              <a:extLst>
                <a:ext uri="{FF2B5EF4-FFF2-40B4-BE49-F238E27FC236}">
                  <a16:creationId xmlns:a16="http://schemas.microsoft.com/office/drawing/2014/main" id="{57404CB0-1513-4F4C-8E0A-A053E7435934}"/>
                </a:ext>
              </a:extLst>
            </p:cNvPr>
            <p:cNvSpPr/>
            <p:nvPr/>
          </p:nvSpPr>
          <p:spPr>
            <a:xfrm>
              <a:off x="1179212" y="2606428"/>
              <a:ext cx="9420684" cy="125504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2D9E14-83F5-4E38-88A7-0E84EA2AC26B}"/>
                </a:ext>
              </a:extLst>
            </p:cNvPr>
            <p:cNvSpPr txBox="1"/>
            <p:nvPr/>
          </p:nvSpPr>
          <p:spPr>
            <a:xfrm>
              <a:off x="1179212" y="3071906"/>
              <a:ext cx="712345" cy="369332"/>
            </a:xfrm>
            <a:prstGeom prst="rect">
              <a:avLst/>
            </a:prstGeom>
            <a:noFill/>
          </p:spPr>
          <p:txBody>
            <a:bodyPr wrap="square" rtlCol="0">
              <a:spAutoFit/>
            </a:bodyPr>
            <a:lstStyle/>
            <a:p>
              <a:pPr algn="ctr"/>
              <a:r>
                <a:rPr lang="zh-CN" altLang="en-US">
                  <a:solidFill>
                    <a:schemeClr val="accent2">
                      <a:lumMod val="50000"/>
                    </a:schemeClr>
                  </a:solidFill>
                </a:rPr>
                <a:t>前提</a:t>
              </a:r>
            </a:p>
          </p:txBody>
        </p:sp>
        <p:sp>
          <p:nvSpPr>
            <p:cNvPr id="16" name="文本框 15">
              <a:extLst>
                <a:ext uri="{FF2B5EF4-FFF2-40B4-BE49-F238E27FC236}">
                  <a16:creationId xmlns:a16="http://schemas.microsoft.com/office/drawing/2014/main" id="{88094797-9FBA-4881-AC5B-8BC903256650}"/>
                </a:ext>
              </a:extLst>
            </p:cNvPr>
            <p:cNvSpPr txBox="1"/>
            <p:nvPr/>
          </p:nvSpPr>
          <p:spPr>
            <a:xfrm>
              <a:off x="9887551" y="3075241"/>
              <a:ext cx="712345" cy="369332"/>
            </a:xfrm>
            <a:prstGeom prst="rect">
              <a:avLst/>
            </a:prstGeom>
            <a:noFill/>
          </p:spPr>
          <p:txBody>
            <a:bodyPr wrap="square" rtlCol="0">
              <a:spAutoFit/>
            </a:bodyPr>
            <a:lstStyle/>
            <a:p>
              <a:pPr algn="ctr"/>
              <a:r>
                <a:rPr lang="zh-CN" altLang="en-US">
                  <a:solidFill>
                    <a:schemeClr val="accent2">
                      <a:lumMod val="50000"/>
                    </a:schemeClr>
                  </a:solidFill>
                </a:rPr>
                <a:t>结论</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F2E4E0D-1D50-4801-8213-AF4562843530}"/>
                    </a:ext>
                  </a:extLst>
                </p:cNvPr>
                <p:cNvSpPr txBox="1"/>
                <p:nvPr/>
              </p:nvSpPr>
              <p:spPr>
                <a:xfrm>
                  <a:off x="6146377" y="3348931"/>
                  <a:ext cx="1405339" cy="307777"/>
                </a:xfrm>
                <a:prstGeom prst="rect">
                  <a:avLst/>
                </a:prstGeom>
                <a:solidFill>
                  <a:schemeClr val="accent1">
                    <a:lumMod val="20000"/>
                    <a:lumOff val="80000"/>
                    <a:alpha val="50000"/>
                  </a:schemeClr>
                </a:solidFill>
              </p:spPr>
              <p:txBody>
                <a:bodyPr wrap="square" lIns="0" tIns="0" rIns="0" bIns="0" rtlCol="0">
                  <a:spAutoFit/>
                </a:bodyPr>
                <a:lstStyle/>
                <a:p>
                  <a:pPr algn="ct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𝒑</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𝒒</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𝒓</m:t>
                      </m:r>
                    </m:oMath>
                  </a14:m>
                  <a:r>
                    <a:rPr lang="en-US" altLang="zh-CN" sz="2000" b="1">
                      <a:solidFill>
                        <a:schemeClr val="accent2">
                          <a:lumMod val="50000"/>
                        </a:schemeClr>
                      </a:solidFill>
                    </a:rPr>
                    <a:t> ?</a:t>
                  </a:r>
                  <a:endParaRPr lang="zh-CN" altLang="en-US" sz="20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0F2E4E0D-1D50-4801-8213-AF4562843530}"/>
                    </a:ext>
                  </a:extLst>
                </p:cNvPr>
                <p:cNvSpPr txBox="1">
                  <a:spLocks noRot="1" noChangeAspect="1" noMove="1" noResize="1" noEditPoints="1" noAdjustHandles="1" noChangeArrowheads="1" noChangeShapeType="1" noTextEdit="1"/>
                </p:cNvSpPr>
                <p:nvPr/>
              </p:nvSpPr>
              <p:spPr>
                <a:xfrm>
                  <a:off x="6146377" y="3348931"/>
                  <a:ext cx="1405339" cy="307777"/>
                </a:xfrm>
                <a:prstGeom prst="rect">
                  <a:avLst/>
                </a:prstGeom>
                <a:blipFill>
                  <a:blip r:embed="rId2"/>
                  <a:stretch>
                    <a:fillRect t="-25490" r="-4329" b="-49020"/>
                  </a:stretch>
                </a:blipFill>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E4462F28-E548-4D47-9467-255B9E6E631C}"/>
              </a:ext>
            </a:extLst>
          </p:cNvPr>
          <p:cNvGrpSpPr/>
          <p:nvPr/>
        </p:nvGrpSpPr>
        <p:grpSpPr>
          <a:xfrm>
            <a:off x="554780" y="3367874"/>
            <a:ext cx="4053017" cy="2896173"/>
            <a:chOff x="554780" y="3367874"/>
            <a:chExt cx="4053017" cy="2896173"/>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7EF4F26-1309-43C0-BD13-9CA6BBDA5A7F}"/>
                    </a:ext>
                  </a:extLst>
                </p:cNvPr>
                <p:cNvSpPr txBox="1"/>
                <p:nvPr/>
              </p:nvSpPr>
              <p:spPr>
                <a:xfrm>
                  <a:off x="554780" y="3367874"/>
                  <a:ext cx="4053017" cy="1969770"/>
                </a:xfrm>
                <a:prstGeom prst="rect">
                  <a:avLst/>
                </a:prstGeom>
                <a:solidFill>
                  <a:schemeClr val="accent2">
                    <a:lumMod val="20000"/>
                    <a:lumOff val="80000"/>
                    <a:alpha val="50000"/>
                  </a:schemeClr>
                </a:solidFill>
              </p:spPr>
              <p:txBody>
                <a:bodyPr wrap="square" rtlCol="0">
                  <a:spAutoFit/>
                </a:bodyPr>
                <a:lstStyle/>
                <a:p>
                  <a:pPr algn="ctr">
                    <a:spcBef>
                      <a:spcPts val="300"/>
                    </a:spcBef>
                    <a:spcAft>
                      <a:spcPts val="600"/>
                    </a:spcAft>
                  </a:pPr>
                  <a:r>
                    <a:rPr lang="zh-CN" altLang="en-US" sz="2000" b="1" dirty="0">
                      <a:solidFill>
                        <a:schemeClr val="accent2">
                          <a:lumMod val="50000"/>
                        </a:schemeClr>
                      </a:solidFill>
                      <a:latin typeface="楷体" panose="02010609060101010101" pitchFamily="49" charset="-122"/>
                      <a:ea typeface="楷体" panose="02010609060101010101" pitchFamily="49" charset="-122"/>
                    </a:rPr>
                    <a:t>命题逻辑</a:t>
                  </a:r>
                  <a:endParaRPr lang="en-US" altLang="zh-CN" sz="2000" b="1" dirty="0">
                    <a:solidFill>
                      <a:schemeClr val="accent2">
                        <a:lumMod val="50000"/>
                      </a:schemeClr>
                    </a:solidFill>
                    <a:latin typeface="楷体" panose="02010609060101010101" pitchFamily="49" charset="-122"/>
                    <a:ea typeface="楷体" panose="02010609060101010101" pitchFamily="49" charset="-122"/>
                  </a:endParaRPr>
                </a:p>
                <a:p>
                  <a:pPr>
                    <a:spcBef>
                      <a:spcPts val="300"/>
                    </a:spcBef>
                    <a:spcAft>
                      <a:spcPts val="600"/>
                    </a:spcAft>
                  </a:pPr>
                  <a:r>
                    <a:rPr lang="zh-CN" altLang="en-US" b="1" dirty="0">
                      <a:solidFill>
                        <a:srgbClr val="C00000"/>
                      </a:solidFill>
                    </a:rPr>
                    <a:t>三个命题都只能符号化为原子命题</a:t>
                  </a:r>
                  <a:endParaRPr lang="en-US" altLang="zh-CN" b="1" dirty="0">
                    <a:solidFill>
                      <a:srgbClr val="C00000"/>
                    </a:solidFill>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𝒑</m:t>
                      </m:r>
                    </m:oMath>
                  </a14:m>
                  <a:r>
                    <a:rPr lang="en-US" altLang="zh-CN" b="1" dirty="0">
                      <a:solidFill>
                        <a:srgbClr val="002060"/>
                      </a:solidFill>
                      <a:latin typeface="楷体" panose="02010609060101010101" pitchFamily="49" charset="-122"/>
                      <a:ea typeface="楷体" panose="02010609060101010101" pitchFamily="49" charset="-122"/>
                    </a:rPr>
                    <a:t>: </a:t>
                  </a:r>
                  <a:r>
                    <a:rPr lang="zh-CN" altLang="en-US" b="1" dirty="0">
                      <a:solidFill>
                        <a:srgbClr val="002060"/>
                      </a:solidFill>
                      <a:latin typeface="楷体" panose="02010609060101010101" pitchFamily="49" charset="-122"/>
                      <a:ea typeface="楷体" panose="02010609060101010101" pitchFamily="49" charset="-122"/>
                    </a:rPr>
                    <a:t>所有计算机专业学生学习离散数学</a:t>
                  </a:r>
                  <a:endParaRPr lang="en-US" altLang="zh-CN" b="1" dirty="0">
                    <a:solidFill>
                      <a:srgbClr val="002060"/>
                    </a:solidFill>
                    <a:latin typeface="楷体" panose="02010609060101010101" pitchFamily="49" charset="-122"/>
                    <a:ea typeface="楷体" panose="02010609060101010101" pitchFamily="49" charset="-122"/>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𝒒</m:t>
                      </m:r>
                    </m:oMath>
                  </a14:m>
                  <a:r>
                    <a:rPr lang="en-US" altLang="zh-CN" b="1" dirty="0">
                      <a:solidFill>
                        <a:srgbClr val="002060"/>
                      </a:solidFill>
                      <a:latin typeface="楷体" panose="02010609060101010101" pitchFamily="49" charset="-122"/>
                      <a:ea typeface="楷体" panose="02010609060101010101" pitchFamily="49" charset="-122"/>
                    </a:rPr>
                    <a:t>: </a:t>
                  </a:r>
                  <a:r>
                    <a:rPr lang="zh-CN" altLang="en-US" b="1" dirty="0">
                      <a:solidFill>
                        <a:srgbClr val="002060"/>
                      </a:solidFill>
                      <a:latin typeface="楷体" panose="02010609060101010101" pitchFamily="49" charset="-122"/>
                      <a:ea typeface="楷体" panose="02010609060101010101" pitchFamily="49" charset="-122"/>
                    </a:rPr>
                    <a:t>张三是计算机专业学生</a:t>
                  </a:r>
                  <a:endParaRPr lang="en-US" altLang="zh-CN" b="1" dirty="0">
                    <a:solidFill>
                      <a:srgbClr val="002060"/>
                    </a:solidFill>
                    <a:latin typeface="楷体" panose="02010609060101010101" pitchFamily="49" charset="-122"/>
                    <a:ea typeface="楷体" panose="02010609060101010101" pitchFamily="49" charset="-122"/>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𝒓</m:t>
                      </m:r>
                    </m:oMath>
                  </a14:m>
                  <a:r>
                    <a:rPr lang="en-US" altLang="zh-CN" b="1" dirty="0">
                      <a:solidFill>
                        <a:srgbClr val="002060"/>
                      </a:solidFill>
                      <a:latin typeface="楷体" panose="02010609060101010101" pitchFamily="49" charset="-122"/>
                      <a:ea typeface="楷体" panose="02010609060101010101" pitchFamily="49" charset="-122"/>
                    </a:rPr>
                    <a:t>: </a:t>
                  </a:r>
                  <a:r>
                    <a:rPr lang="zh-CN" altLang="en-US" b="1" dirty="0">
                      <a:solidFill>
                        <a:srgbClr val="002060"/>
                      </a:solidFill>
                      <a:latin typeface="楷体" panose="02010609060101010101" pitchFamily="49" charset="-122"/>
                      <a:ea typeface="楷体" panose="02010609060101010101" pitchFamily="49" charset="-122"/>
                    </a:rPr>
                    <a:t>张三学习离散数学</a:t>
                  </a:r>
                </a:p>
              </p:txBody>
            </p:sp>
          </mc:Choice>
          <mc:Fallback xmlns="">
            <p:sp>
              <p:nvSpPr>
                <p:cNvPr id="4" name="文本框 3">
                  <a:extLst>
                    <a:ext uri="{FF2B5EF4-FFF2-40B4-BE49-F238E27FC236}">
                      <a16:creationId xmlns:a16="http://schemas.microsoft.com/office/drawing/2014/main" id="{37EF4F26-1309-43C0-BD13-9CA6BBDA5A7F}"/>
                    </a:ext>
                  </a:extLst>
                </p:cNvPr>
                <p:cNvSpPr txBox="1">
                  <a:spLocks noRot="1" noChangeAspect="1" noMove="1" noResize="1" noEditPoints="1" noAdjustHandles="1" noChangeArrowheads="1" noChangeShapeType="1" noTextEdit="1"/>
                </p:cNvSpPr>
                <p:nvPr/>
              </p:nvSpPr>
              <p:spPr>
                <a:xfrm>
                  <a:off x="554780" y="3367874"/>
                  <a:ext cx="4053017" cy="1969770"/>
                </a:xfrm>
                <a:prstGeom prst="rect">
                  <a:avLst/>
                </a:prstGeom>
                <a:blipFill>
                  <a:blip r:embed="rId3"/>
                  <a:stretch>
                    <a:fillRect l="-1203" t="-1543" r="-150" b="-308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CCF5E37D-7206-4A54-A15F-B3B52CFDF37D}"/>
                </a:ext>
              </a:extLst>
            </p:cNvPr>
            <p:cNvSpPr txBox="1"/>
            <p:nvPr/>
          </p:nvSpPr>
          <p:spPr>
            <a:xfrm>
              <a:off x="967028" y="5571421"/>
              <a:ext cx="3190532" cy="692626"/>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rgbClr val="C00000"/>
                  </a:solidFill>
                </a:rPr>
                <a:t>直观上有效的推理却不是命题逻辑推理理论中的有效推理！</a:t>
              </a:r>
            </a:p>
          </p:txBody>
        </p:sp>
        <p:sp>
          <p:nvSpPr>
            <p:cNvPr id="23" name="箭头: 下 22">
              <a:extLst>
                <a:ext uri="{FF2B5EF4-FFF2-40B4-BE49-F238E27FC236}">
                  <a16:creationId xmlns:a16="http://schemas.microsoft.com/office/drawing/2014/main" id="{7DEB8FFC-38CA-49DF-8DAC-1186965213C3}"/>
                </a:ext>
              </a:extLst>
            </p:cNvPr>
            <p:cNvSpPr/>
            <p:nvPr/>
          </p:nvSpPr>
          <p:spPr>
            <a:xfrm>
              <a:off x="2525371" y="5347462"/>
              <a:ext cx="111833" cy="223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B213E0E7-ECFA-4906-9678-4A1EFD48D3FB}"/>
              </a:ext>
            </a:extLst>
          </p:cNvPr>
          <p:cNvSpPr txBox="1"/>
          <p:nvPr/>
        </p:nvSpPr>
        <p:spPr>
          <a:xfrm>
            <a:off x="5032916" y="5550966"/>
            <a:ext cx="6093666" cy="723275"/>
          </a:xfrm>
          <a:prstGeom prst="rect">
            <a:avLst/>
          </a:prstGeom>
          <a:solidFill>
            <a:schemeClr val="accent6">
              <a:lumMod val="20000"/>
              <a:lumOff val="80000"/>
              <a:alpha val="50000"/>
            </a:schemeClr>
          </a:solidFill>
        </p:spPr>
        <p:txBody>
          <a:bodyPr wrap="square" rtlCol="0">
            <a:spAutoFit/>
          </a:bodyPr>
          <a:lstStyle/>
          <a:p>
            <a:pPr marL="285750" indent="-285750">
              <a:spcAft>
                <a:spcPts val="600"/>
              </a:spcAft>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“所有计算机专业学生学习离散数学”是</a:t>
            </a:r>
            <a:r>
              <a:rPr lang="zh-CN" altLang="en-US" b="1" dirty="0">
                <a:solidFill>
                  <a:srgbClr val="C00000"/>
                </a:solidFill>
                <a:latin typeface="黑体" panose="02010609060101010101" pitchFamily="49" charset="-122"/>
                <a:ea typeface="黑体" panose="02010609060101010101" pitchFamily="49" charset="-122"/>
              </a:rPr>
              <a:t>对事物类判断</a:t>
            </a:r>
            <a:endParaRPr lang="en-US" altLang="zh-CN" b="1" dirty="0">
              <a:solidFill>
                <a:srgbClr val="C00000"/>
              </a:solidFill>
              <a:latin typeface="黑体" panose="02010609060101010101" pitchFamily="49" charset="-122"/>
              <a:ea typeface="黑体" panose="02010609060101010101" pitchFamily="49" charset="-122"/>
            </a:endParaRPr>
          </a:p>
          <a:p>
            <a:pPr marL="285750" indent="-285750">
              <a:spcAft>
                <a:spcPts val="600"/>
              </a:spcAft>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“张三是计算机专业学生”是</a:t>
            </a:r>
            <a:r>
              <a:rPr lang="zh-CN" altLang="en-US" b="1" dirty="0">
                <a:solidFill>
                  <a:srgbClr val="C00000"/>
                </a:solidFill>
                <a:latin typeface="黑体" panose="02010609060101010101" pitchFamily="49" charset="-122"/>
                <a:ea typeface="黑体" panose="02010609060101010101" pitchFamily="49" charset="-122"/>
              </a:rPr>
              <a:t>对具体事物判断</a:t>
            </a:r>
          </a:p>
        </p:txBody>
      </p:sp>
      <p:grpSp>
        <p:nvGrpSpPr>
          <p:cNvPr id="27" name="组合 26">
            <a:extLst>
              <a:ext uri="{FF2B5EF4-FFF2-40B4-BE49-F238E27FC236}">
                <a16:creationId xmlns:a16="http://schemas.microsoft.com/office/drawing/2014/main" id="{89DE8D3B-B0E9-40A5-A155-20ED1BDB9CEA}"/>
              </a:ext>
            </a:extLst>
          </p:cNvPr>
          <p:cNvGrpSpPr/>
          <p:nvPr/>
        </p:nvGrpSpPr>
        <p:grpSpPr>
          <a:xfrm>
            <a:off x="8603759" y="3390581"/>
            <a:ext cx="3033461" cy="1965090"/>
            <a:chOff x="8603759" y="3390581"/>
            <a:chExt cx="3033461" cy="1965090"/>
          </a:xfrm>
        </p:grpSpPr>
        <p:sp>
          <p:nvSpPr>
            <p:cNvPr id="25" name="文本框 24">
              <a:extLst>
                <a:ext uri="{FF2B5EF4-FFF2-40B4-BE49-F238E27FC236}">
                  <a16:creationId xmlns:a16="http://schemas.microsoft.com/office/drawing/2014/main" id="{484D7AE5-9A77-4102-A0BC-A28F3732DF12}"/>
                </a:ext>
              </a:extLst>
            </p:cNvPr>
            <p:cNvSpPr txBox="1"/>
            <p:nvPr/>
          </p:nvSpPr>
          <p:spPr>
            <a:xfrm>
              <a:off x="9065058" y="3390581"/>
              <a:ext cx="2572162" cy="1965090"/>
            </a:xfrm>
            <a:prstGeom prst="rect">
              <a:avLst/>
            </a:prstGeom>
            <a:solidFill>
              <a:schemeClr val="accent5">
                <a:lumMod val="20000"/>
                <a:lumOff val="80000"/>
              </a:schemeClr>
            </a:solidFill>
          </p:spPr>
          <p:txBody>
            <a:bodyPr wrap="square" rtlCol="0">
              <a:spAutoFit/>
            </a:bodyPr>
            <a:lstStyle/>
            <a:p>
              <a:pPr>
                <a:lnSpc>
                  <a:spcPts val="3000"/>
                </a:lnSpc>
              </a:pPr>
              <a:r>
                <a:rPr lang="zh-CN" altLang="en-US" sz="2000" b="1">
                  <a:solidFill>
                    <a:schemeClr val="accent2">
                      <a:lumMod val="50000"/>
                    </a:schemeClr>
                  </a:solidFill>
                </a:rPr>
                <a:t>一阶逻辑将原子命题细分为</a:t>
              </a:r>
              <a:r>
                <a:rPr lang="zh-CN" altLang="en-US" sz="2000" b="1">
                  <a:solidFill>
                    <a:srgbClr val="C00000"/>
                  </a:solidFill>
                </a:rPr>
                <a:t>谓词</a:t>
              </a:r>
              <a:r>
                <a:rPr lang="zh-CN" altLang="en-US" sz="2000" b="1">
                  <a:solidFill>
                    <a:schemeClr val="accent2">
                      <a:lumMod val="50000"/>
                    </a:schemeClr>
                  </a:solidFill>
                </a:rPr>
                <a:t>和</a:t>
              </a:r>
              <a:r>
                <a:rPr lang="zh-CN" altLang="en-US" sz="2000" b="1">
                  <a:solidFill>
                    <a:srgbClr val="C00000"/>
                  </a:solidFill>
                </a:rPr>
                <a:t>个体</a:t>
              </a:r>
              <a:endParaRPr lang="en-US" altLang="zh-CN" sz="2000" b="1">
                <a:solidFill>
                  <a:srgbClr val="C00000"/>
                </a:solidFill>
              </a:endParaRPr>
            </a:p>
            <a:p>
              <a:pPr marL="285750" indent="-285750">
                <a:lnSpc>
                  <a:spcPts val="2800"/>
                </a:lnSpc>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从而能表达对事物类判断和对具体事物判断间的联系</a:t>
              </a:r>
            </a:p>
          </p:txBody>
        </p:sp>
        <p:sp>
          <p:nvSpPr>
            <p:cNvPr id="26" name="箭头: 右 25">
              <a:extLst>
                <a:ext uri="{FF2B5EF4-FFF2-40B4-BE49-F238E27FC236}">
                  <a16:creationId xmlns:a16="http://schemas.microsoft.com/office/drawing/2014/main" id="{9CC6A675-2E5C-47F2-8460-53EED1D077E5}"/>
                </a:ext>
              </a:extLst>
            </p:cNvPr>
            <p:cNvSpPr/>
            <p:nvPr/>
          </p:nvSpPr>
          <p:spPr>
            <a:xfrm>
              <a:off x="8603759" y="4239864"/>
              <a:ext cx="458303" cy="128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527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一阶逻辑的基本概念</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个体、个体类与谓词</a:t>
            </a:r>
          </a:p>
        </p:txBody>
      </p:sp>
      <p:sp>
        <p:nvSpPr>
          <p:cNvPr id="11" name="矩形: 圆角 10">
            <a:extLst>
              <a:ext uri="{FF2B5EF4-FFF2-40B4-BE49-F238E27FC236}">
                <a16:creationId xmlns:a16="http://schemas.microsoft.com/office/drawing/2014/main" id="{16DC906E-694D-42D6-81B9-512E3D29881D}"/>
              </a:ext>
            </a:extLst>
          </p:cNvPr>
          <p:cNvSpPr/>
          <p:nvPr/>
        </p:nvSpPr>
        <p:spPr>
          <a:xfrm>
            <a:off x="578000" y="1199719"/>
            <a:ext cx="6355651"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一阶逻辑将原子命题的结构细分为个体和谓词</a:t>
            </a:r>
            <a:endParaRPr lang="zh-CN" altLang="en-US" sz="2400" b="1" dirty="0">
              <a:solidFill>
                <a:schemeClr val="accent2">
                  <a:lumMod val="50000"/>
                </a:schemeClr>
              </a:solidFill>
            </a:endParaRPr>
          </a:p>
        </p:txBody>
      </p:sp>
      <p:sp>
        <p:nvSpPr>
          <p:cNvPr id="3" name="文本框 2">
            <a:extLst>
              <a:ext uri="{FF2B5EF4-FFF2-40B4-BE49-F238E27FC236}">
                <a16:creationId xmlns:a16="http://schemas.microsoft.com/office/drawing/2014/main" id="{F83C7127-0F72-492D-B933-FCDF20E0A3D7}"/>
              </a:ext>
            </a:extLst>
          </p:cNvPr>
          <p:cNvSpPr txBox="1"/>
          <p:nvPr/>
        </p:nvSpPr>
        <p:spPr>
          <a:xfrm>
            <a:off x="334568" y="1998320"/>
            <a:ext cx="4479902" cy="1215717"/>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sz="2000" b="1">
                <a:solidFill>
                  <a:srgbClr val="C00000"/>
                </a:solidFill>
              </a:rPr>
              <a:t>个体</a:t>
            </a:r>
            <a:r>
              <a:rPr lang="zh-CN" altLang="en-US" sz="2000" b="1">
                <a:solidFill>
                  <a:srgbClr val="002060"/>
                </a:solidFill>
                <a:latin typeface="楷体" panose="02010609060101010101" pitchFamily="49" charset="-122"/>
                <a:ea typeface="楷体" panose="02010609060101010101" pitchFamily="49" charset="-122"/>
              </a:rPr>
              <a:t>：原子命题要判断的事物</a:t>
            </a:r>
            <a:endParaRPr lang="en-US" altLang="zh-CN" sz="2000"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多个个体作为一个整体称为</a:t>
            </a:r>
            <a:r>
              <a:rPr lang="zh-CN" altLang="en-US" b="1">
                <a:solidFill>
                  <a:srgbClr val="C00000"/>
                </a:solidFill>
                <a:latin typeface="黑体" panose="02010609060101010101" pitchFamily="49" charset="-122"/>
                <a:ea typeface="黑体" panose="02010609060101010101" pitchFamily="49" charset="-122"/>
              </a:rPr>
              <a:t>个体类</a:t>
            </a:r>
            <a:endParaRPr lang="en-US" altLang="zh-CN" b="1">
              <a:solidFill>
                <a:srgbClr val="C00000"/>
              </a:solidFill>
              <a:latin typeface="黑体" panose="02010609060101010101" pitchFamily="49" charset="-122"/>
              <a:ea typeface="黑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2000" b="1">
                <a:solidFill>
                  <a:srgbClr val="C00000"/>
                </a:solidFill>
              </a:rPr>
              <a:t>谓词</a:t>
            </a:r>
            <a:r>
              <a:rPr lang="zh-CN" altLang="en-US" sz="2000" b="1">
                <a:solidFill>
                  <a:srgbClr val="002060"/>
                </a:solidFill>
                <a:latin typeface="楷体" panose="02010609060101010101" pitchFamily="49" charset="-122"/>
                <a:ea typeface="楷体" panose="02010609060101010101" pitchFamily="49" charset="-122"/>
              </a:rPr>
              <a:t>：原子命题给出的性质或关系</a:t>
            </a:r>
          </a:p>
        </p:txBody>
      </p:sp>
      <p:grpSp>
        <p:nvGrpSpPr>
          <p:cNvPr id="30" name="组合 29">
            <a:extLst>
              <a:ext uri="{FF2B5EF4-FFF2-40B4-BE49-F238E27FC236}">
                <a16:creationId xmlns:a16="http://schemas.microsoft.com/office/drawing/2014/main" id="{D1CE5B04-8B3A-4031-B43E-3193F9EFE128}"/>
              </a:ext>
            </a:extLst>
          </p:cNvPr>
          <p:cNvGrpSpPr/>
          <p:nvPr/>
        </p:nvGrpSpPr>
        <p:grpSpPr>
          <a:xfrm>
            <a:off x="5004201" y="1838882"/>
            <a:ext cx="2887926" cy="1374889"/>
            <a:chOff x="5052224" y="1838882"/>
            <a:chExt cx="2887926" cy="1374889"/>
          </a:xfrm>
        </p:grpSpPr>
        <p:sp>
          <p:nvSpPr>
            <p:cNvPr id="4" name="文本框 3">
              <a:extLst>
                <a:ext uri="{FF2B5EF4-FFF2-40B4-BE49-F238E27FC236}">
                  <a16:creationId xmlns:a16="http://schemas.microsoft.com/office/drawing/2014/main" id="{B05848E0-4109-46FE-8C88-B7F048DAF92F}"/>
                </a:ext>
              </a:extLst>
            </p:cNvPr>
            <p:cNvSpPr txBox="1"/>
            <p:nvPr/>
          </p:nvSpPr>
          <p:spPr>
            <a:xfrm>
              <a:off x="5193983" y="2055677"/>
              <a:ext cx="2746167"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张三是计算机专业学生</a:t>
              </a:r>
            </a:p>
          </p:txBody>
        </p:sp>
        <p:cxnSp>
          <p:nvCxnSpPr>
            <p:cNvPr id="13" name="直接连接符 12">
              <a:extLst>
                <a:ext uri="{FF2B5EF4-FFF2-40B4-BE49-F238E27FC236}">
                  <a16:creationId xmlns:a16="http://schemas.microsoft.com/office/drawing/2014/main" id="{6D42C1BD-78A9-41D6-B081-4ED94E67BDE4}"/>
                </a:ext>
              </a:extLst>
            </p:cNvPr>
            <p:cNvCxnSpPr>
              <a:cxnSpLocks/>
            </p:cNvCxnSpPr>
            <p:nvPr/>
          </p:nvCxnSpPr>
          <p:spPr>
            <a:xfrm>
              <a:off x="5815286" y="1838882"/>
              <a:ext cx="0" cy="1374889"/>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44AE6692-DCD5-40F7-B238-D4F58AADF9DD}"/>
                </a:ext>
              </a:extLst>
            </p:cNvPr>
            <p:cNvSpPr txBox="1"/>
            <p:nvPr/>
          </p:nvSpPr>
          <p:spPr>
            <a:xfrm>
              <a:off x="5118009" y="2710308"/>
              <a:ext cx="631526" cy="338554"/>
            </a:xfrm>
            <a:prstGeom prst="rect">
              <a:avLst/>
            </a:prstGeom>
            <a:solidFill>
              <a:schemeClr val="accent2">
                <a:lumMod val="20000"/>
                <a:lumOff val="80000"/>
              </a:schemeClr>
            </a:solidFill>
          </p:spPr>
          <p:txBody>
            <a:bodyPr wrap="square" rtlCol="0">
              <a:spAutoFit/>
            </a:bodyPr>
            <a:lstStyle/>
            <a:p>
              <a:pPr algn="ctr"/>
              <a:r>
                <a:rPr lang="zh-CN" altLang="en-US" sz="1600" b="1">
                  <a:solidFill>
                    <a:schemeClr val="accent2">
                      <a:lumMod val="50000"/>
                    </a:schemeClr>
                  </a:solidFill>
                </a:rPr>
                <a:t>个体</a:t>
              </a:r>
            </a:p>
          </p:txBody>
        </p:sp>
        <p:sp>
          <p:nvSpPr>
            <p:cNvPr id="18" name="箭头: 上 17">
              <a:extLst>
                <a:ext uri="{FF2B5EF4-FFF2-40B4-BE49-F238E27FC236}">
                  <a16:creationId xmlns:a16="http://schemas.microsoft.com/office/drawing/2014/main" id="{62E213B2-4CED-4D61-A648-354625908FD7}"/>
                </a:ext>
              </a:extLst>
            </p:cNvPr>
            <p:cNvSpPr/>
            <p:nvPr/>
          </p:nvSpPr>
          <p:spPr>
            <a:xfrm>
              <a:off x="5455186" y="2455787"/>
              <a:ext cx="45719" cy="254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57A9A433-36B7-4088-A764-A3AD8488747A}"/>
                </a:ext>
              </a:extLst>
            </p:cNvPr>
            <p:cNvSpPr/>
            <p:nvPr/>
          </p:nvSpPr>
          <p:spPr>
            <a:xfrm>
              <a:off x="5052224" y="1998054"/>
              <a:ext cx="763062" cy="112669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B401E7CF-CBD3-43B9-A7F7-6E6EF5249126}"/>
                </a:ext>
              </a:extLst>
            </p:cNvPr>
            <p:cNvSpPr txBox="1"/>
            <p:nvPr/>
          </p:nvSpPr>
          <p:spPr>
            <a:xfrm>
              <a:off x="6561937" y="2703730"/>
              <a:ext cx="631526" cy="338554"/>
            </a:xfrm>
            <a:prstGeom prst="rect">
              <a:avLst/>
            </a:prstGeom>
            <a:solidFill>
              <a:schemeClr val="accent2">
                <a:lumMod val="20000"/>
                <a:lumOff val="80000"/>
              </a:schemeClr>
            </a:solidFill>
          </p:spPr>
          <p:txBody>
            <a:bodyPr wrap="square" rtlCol="0">
              <a:spAutoFit/>
            </a:bodyPr>
            <a:lstStyle/>
            <a:p>
              <a:pPr algn="ctr"/>
              <a:r>
                <a:rPr lang="zh-CN" altLang="en-US" sz="1600" b="1">
                  <a:solidFill>
                    <a:schemeClr val="accent2">
                      <a:lumMod val="50000"/>
                    </a:schemeClr>
                  </a:solidFill>
                </a:rPr>
                <a:t>谓词</a:t>
              </a:r>
            </a:p>
          </p:txBody>
        </p:sp>
        <p:sp>
          <p:nvSpPr>
            <p:cNvPr id="21" name="箭头: 上 20">
              <a:extLst>
                <a:ext uri="{FF2B5EF4-FFF2-40B4-BE49-F238E27FC236}">
                  <a16:creationId xmlns:a16="http://schemas.microsoft.com/office/drawing/2014/main" id="{E60180CB-2605-4962-B92D-2AA6289EFD1D}"/>
                </a:ext>
              </a:extLst>
            </p:cNvPr>
            <p:cNvSpPr/>
            <p:nvPr/>
          </p:nvSpPr>
          <p:spPr>
            <a:xfrm>
              <a:off x="6839232" y="2448189"/>
              <a:ext cx="45719" cy="254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DE82BFD6-F6DB-4DF7-BE41-6425C1486DBC}"/>
                </a:ext>
              </a:extLst>
            </p:cNvPr>
            <p:cNvSpPr/>
            <p:nvPr/>
          </p:nvSpPr>
          <p:spPr>
            <a:xfrm>
              <a:off x="5815286" y="1998054"/>
              <a:ext cx="2052501" cy="112669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5CBFBE95-15DA-4015-80E5-2CD119680FCC}"/>
              </a:ext>
            </a:extLst>
          </p:cNvPr>
          <p:cNvGrpSpPr/>
          <p:nvPr/>
        </p:nvGrpSpPr>
        <p:grpSpPr>
          <a:xfrm>
            <a:off x="7957878" y="1838882"/>
            <a:ext cx="4053015" cy="1374889"/>
            <a:chOff x="8074746" y="1838882"/>
            <a:chExt cx="4053015" cy="1374889"/>
          </a:xfrm>
        </p:grpSpPr>
        <p:sp>
          <p:nvSpPr>
            <p:cNvPr id="12" name="文本框 11">
              <a:extLst>
                <a:ext uri="{FF2B5EF4-FFF2-40B4-BE49-F238E27FC236}">
                  <a16:creationId xmlns:a16="http://schemas.microsoft.com/office/drawing/2014/main" id="{1A688052-528A-4D54-84B8-22E83D9B0E1D}"/>
                </a:ext>
              </a:extLst>
            </p:cNvPr>
            <p:cNvSpPr txBox="1"/>
            <p:nvPr/>
          </p:nvSpPr>
          <p:spPr>
            <a:xfrm>
              <a:off x="8074746" y="2055677"/>
              <a:ext cx="4053015"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所有计算机专业学生学习离散数学</a:t>
              </a:r>
            </a:p>
          </p:txBody>
        </p:sp>
        <p:sp>
          <p:nvSpPr>
            <p:cNvPr id="23" name="矩形: 圆角 22">
              <a:extLst>
                <a:ext uri="{FF2B5EF4-FFF2-40B4-BE49-F238E27FC236}">
                  <a16:creationId xmlns:a16="http://schemas.microsoft.com/office/drawing/2014/main" id="{84FE4E09-D89D-4BF4-9881-52E1645F198A}"/>
                </a:ext>
              </a:extLst>
            </p:cNvPr>
            <p:cNvSpPr/>
            <p:nvPr/>
          </p:nvSpPr>
          <p:spPr>
            <a:xfrm>
              <a:off x="8686766" y="1998054"/>
              <a:ext cx="1759762" cy="112669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AC4F188D-188F-4491-81AF-07EA7D7F6F4C}"/>
                </a:ext>
              </a:extLst>
            </p:cNvPr>
            <p:cNvCxnSpPr>
              <a:cxnSpLocks/>
            </p:cNvCxnSpPr>
            <p:nvPr/>
          </p:nvCxnSpPr>
          <p:spPr>
            <a:xfrm>
              <a:off x="10446528" y="1838882"/>
              <a:ext cx="0" cy="1374889"/>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F17437EB-DA9E-47A4-A284-90EC7A18B88A}"/>
                </a:ext>
              </a:extLst>
            </p:cNvPr>
            <p:cNvSpPr/>
            <p:nvPr/>
          </p:nvSpPr>
          <p:spPr>
            <a:xfrm>
              <a:off x="10446527" y="1993526"/>
              <a:ext cx="1578816" cy="112669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0EE931D-ABB3-4890-BE91-A594C592264A}"/>
                </a:ext>
              </a:extLst>
            </p:cNvPr>
            <p:cNvSpPr txBox="1"/>
            <p:nvPr/>
          </p:nvSpPr>
          <p:spPr>
            <a:xfrm>
              <a:off x="9176902" y="2685349"/>
              <a:ext cx="835441" cy="338554"/>
            </a:xfrm>
            <a:prstGeom prst="rect">
              <a:avLst/>
            </a:prstGeom>
            <a:solidFill>
              <a:schemeClr val="accent2">
                <a:lumMod val="20000"/>
                <a:lumOff val="80000"/>
              </a:schemeClr>
            </a:solidFill>
          </p:spPr>
          <p:txBody>
            <a:bodyPr wrap="square" rtlCol="0">
              <a:spAutoFit/>
            </a:bodyPr>
            <a:lstStyle/>
            <a:p>
              <a:pPr algn="ctr"/>
              <a:r>
                <a:rPr lang="zh-CN" altLang="en-US" sz="1600" b="1">
                  <a:solidFill>
                    <a:schemeClr val="accent2">
                      <a:lumMod val="50000"/>
                    </a:schemeClr>
                  </a:solidFill>
                </a:rPr>
                <a:t>个体类</a:t>
              </a:r>
            </a:p>
          </p:txBody>
        </p:sp>
        <p:sp>
          <p:nvSpPr>
            <p:cNvPr id="27" name="文本框 26">
              <a:extLst>
                <a:ext uri="{FF2B5EF4-FFF2-40B4-BE49-F238E27FC236}">
                  <a16:creationId xmlns:a16="http://schemas.microsoft.com/office/drawing/2014/main" id="{D4CC3DD8-2AA3-4752-875C-30EA2AC5E49F}"/>
                </a:ext>
              </a:extLst>
            </p:cNvPr>
            <p:cNvSpPr txBox="1"/>
            <p:nvPr/>
          </p:nvSpPr>
          <p:spPr>
            <a:xfrm>
              <a:off x="10920172" y="2686446"/>
              <a:ext cx="631526" cy="338554"/>
            </a:xfrm>
            <a:prstGeom prst="rect">
              <a:avLst/>
            </a:prstGeom>
            <a:solidFill>
              <a:schemeClr val="accent2">
                <a:lumMod val="20000"/>
                <a:lumOff val="80000"/>
              </a:schemeClr>
            </a:solidFill>
          </p:spPr>
          <p:txBody>
            <a:bodyPr wrap="square" rtlCol="0">
              <a:spAutoFit/>
            </a:bodyPr>
            <a:lstStyle/>
            <a:p>
              <a:pPr algn="ctr"/>
              <a:r>
                <a:rPr lang="zh-CN" altLang="en-US" sz="1600" b="1">
                  <a:solidFill>
                    <a:schemeClr val="accent2">
                      <a:lumMod val="50000"/>
                    </a:schemeClr>
                  </a:solidFill>
                </a:rPr>
                <a:t>谓词</a:t>
              </a:r>
            </a:p>
          </p:txBody>
        </p:sp>
        <p:sp>
          <p:nvSpPr>
            <p:cNvPr id="28" name="箭头: 上 27">
              <a:extLst>
                <a:ext uri="{FF2B5EF4-FFF2-40B4-BE49-F238E27FC236}">
                  <a16:creationId xmlns:a16="http://schemas.microsoft.com/office/drawing/2014/main" id="{5C8D2F96-A195-4E79-9F51-DD72CC6CE2C7}"/>
                </a:ext>
              </a:extLst>
            </p:cNvPr>
            <p:cNvSpPr/>
            <p:nvPr/>
          </p:nvSpPr>
          <p:spPr>
            <a:xfrm>
              <a:off x="9571762" y="2455787"/>
              <a:ext cx="45719" cy="254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上 28">
              <a:extLst>
                <a:ext uri="{FF2B5EF4-FFF2-40B4-BE49-F238E27FC236}">
                  <a16:creationId xmlns:a16="http://schemas.microsoft.com/office/drawing/2014/main" id="{62175AF1-53E7-4B1D-BA11-AFD1B3666CA9}"/>
                </a:ext>
              </a:extLst>
            </p:cNvPr>
            <p:cNvSpPr/>
            <p:nvPr/>
          </p:nvSpPr>
          <p:spPr>
            <a:xfrm>
              <a:off x="11235935" y="2448189"/>
              <a:ext cx="45719" cy="254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558C09AE-EE96-41A8-8C6E-76BF6A9E8DFE}"/>
              </a:ext>
            </a:extLst>
          </p:cNvPr>
          <p:cNvSpPr txBox="1"/>
          <p:nvPr/>
        </p:nvSpPr>
        <p:spPr>
          <a:xfrm>
            <a:off x="344089" y="3358299"/>
            <a:ext cx="4470381" cy="2792239"/>
          </a:xfrm>
          <a:prstGeom prst="rect">
            <a:avLst/>
          </a:prstGeom>
          <a:solidFill>
            <a:schemeClr val="accent5">
              <a:lumMod val="20000"/>
              <a:lumOff val="80000"/>
              <a:alpha val="5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sz="2000" b="1" dirty="0">
                <a:solidFill>
                  <a:srgbClr val="C00000"/>
                </a:solidFill>
              </a:rPr>
              <a:t>具体命题</a:t>
            </a:r>
            <a:r>
              <a:rPr lang="zh-CN" altLang="en-US" sz="2000" b="1" dirty="0">
                <a:solidFill>
                  <a:srgbClr val="002060"/>
                </a:solidFill>
                <a:latin typeface="楷体" panose="02010609060101010101" pitchFamily="49" charset="-122"/>
                <a:ea typeface="楷体" panose="02010609060101010101" pitchFamily="49" charset="-122"/>
              </a:rPr>
              <a:t>：对具体个体进行判断</a:t>
            </a:r>
            <a:endParaRPr lang="en-US" altLang="zh-CN" sz="2000"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2000" b="1" dirty="0">
                <a:solidFill>
                  <a:srgbClr val="C00000"/>
                </a:solidFill>
              </a:rPr>
              <a:t>量化命题</a:t>
            </a:r>
            <a:r>
              <a:rPr lang="zh-CN" altLang="en-US" sz="2000" b="1" dirty="0">
                <a:solidFill>
                  <a:srgbClr val="002060"/>
                </a:solidFill>
                <a:latin typeface="楷体" panose="02010609060101010101" pitchFamily="49" charset="-122"/>
                <a:ea typeface="楷体" panose="02010609060101010101" pitchFamily="49" charset="-122"/>
              </a:rPr>
              <a:t>：对个体类进行判断</a:t>
            </a:r>
            <a:endParaRPr lang="en-US" altLang="zh-CN" sz="2000" b="1" dirty="0">
              <a:solidFill>
                <a:srgbClr val="002060"/>
              </a:solidFill>
              <a:latin typeface="楷体" panose="02010609060101010101" pitchFamily="49" charset="-122"/>
              <a:ea typeface="楷体" panose="02010609060101010101" pitchFamily="49" charset="-122"/>
            </a:endParaRPr>
          </a:p>
          <a:p>
            <a:pPr marL="742950" lvl="1" indent="-285750">
              <a:lnSpc>
                <a:spcPts val="2600"/>
              </a:lnSpc>
              <a:spcBef>
                <a:spcPts val="600"/>
              </a:spcBef>
              <a:spcAft>
                <a:spcPts val="300"/>
              </a:spcAft>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对个体类判断的命题总需要量词</a:t>
            </a:r>
            <a:endParaRPr lang="en-US" altLang="zh-CN" b="1" dirty="0">
              <a:solidFill>
                <a:schemeClr val="accent6">
                  <a:lumMod val="50000"/>
                </a:schemeClr>
              </a:solidFill>
              <a:latin typeface="宋体" panose="02010600030101010101" pitchFamily="2" charset="-122"/>
              <a:ea typeface="宋体" panose="02010600030101010101" pitchFamily="2" charset="-122"/>
            </a:endParaRPr>
          </a:p>
          <a:p>
            <a:pPr marL="742950" lvl="1" indent="-285750">
              <a:lnSpc>
                <a:spcPts val="2600"/>
              </a:lnSpc>
              <a:spcBef>
                <a:spcPts val="600"/>
              </a:spcBef>
              <a:spcAft>
                <a:spcPts val="300"/>
              </a:spcAft>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全称量化命题：用</a:t>
            </a:r>
            <a:r>
              <a:rPr lang="zh-CN" altLang="en-US" b="1" dirty="0">
                <a:solidFill>
                  <a:srgbClr val="C00000"/>
                </a:solidFill>
                <a:latin typeface="黑体" panose="02010609060101010101" pitchFamily="49" charset="-122"/>
                <a:ea typeface="黑体" panose="02010609060101010101" pitchFamily="49" charset="-122"/>
              </a:rPr>
              <a:t>全称量词</a:t>
            </a:r>
            <a:r>
              <a:rPr lang="zh-CN" altLang="en-US" b="1" dirty="0">
                <a:solidFill>
                  <a:schemeClr val="accent6">
                    <a:lumMod val="50000"/>
                  </a:schemeClr>
                </a:solidFill>
                <a:latin typeface="宋体" panose="02010600030101010101" pitchFamily="2" charset="-122"/>
                <a:ea typeface="宋体" panose="02010600030101010101" pitchFamily="2" charset="-122"/>
              </a:rPr>
              <a:t>断定个体类的所有个体具有某性质或关系</a:t>
            </a:r>
            <a:endParaRPr lang="en-US" altLang="zh-CN" b="1" dirty="0">
              <a:solidFill>
                <a:schemeClr val="accent6">
                  <a:lumMod val="50000"/>
                </a:schemeClr>
              </a:solidFill>
              <a:latin typeface="宋体" panose="02010600030101010101" pitchFamily="2" charset="-122"/>
              <a:ea typeface="宋体" panose="02010600030101010101" pitchFamily="2" charset="-122"/>
            </a:endParaRPr>
          </a:p>
          <a:p>
            <a:pPr marL="742950" lvl="1" indent="-285750">
              <a:lnSpc>
                <a:spcPts val="2600"/>
              </a:lnSpc>
              <a:spcBef>
                <a:spcPts val="600"/>
              </a:spcBef>
              <a:spcAft>
                <a:spcPts val="300"/>
              </a:spcAft>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存在量化命题：用</a:t>
            </a:r>
            <a:r>
              <a:rPr lang="zh-CN" altLang="en-US" b="1" dirty="0">
                <a:solidFill>
                  <a:srgbClr val="C00000"/>
                </a:solidFill>
                <a:latin typeface="黑体" panose="02010609060101010101" pitchFamily="49" charset="-122"/>
                <a:ea typeface="黑体" panose="02010609060101010101" pitchFamily="49" charset="-122"/>
              </a:rPr>
              <a:t>存在量词</a:t>
            </a:r>
            <a:r>
              <a:rPr lang="zh-CN" altLang="en-US" b="1" dirty="0">
                <a:solidFill>
                  <a:schemeClr val="accent6">
                    <a:lumMod val="50000"/>
                  </a:schemeClr>
                </a:solidFill>
                <a:latin typeface="宋体" panose="02010600030101010101" pitchFamily="2" charset="-122"/>
                <a:ea typeface="宋体" panose="02010600030101010101" pitchFamily="2" charset="-122"/>
              </a:rPr>
              <a:t>断定个体类存在个体具有某性质或关系</a:t>
            </a:r>
            <a:endParaRPr lang="en-US" altLang="zh-CN" b="1" dirty="0">
              <a:solidFill>
                <a:schemeClr val="accent6">
                  <a:lumMod val="50000"/>
                </a:schemeClr>
              </a:solidFill>
              <a:latin typeface="宋体" panose="02010600030101010101" pitchFamily="2" charset="-122"/>
              <a:ea typeface="宋体" panose="02010600030101010101" pitchFamily="2" charset="-122"/>
            </a:endParaRPr>
          </a:p>
        </p:txBody>
      </p:sp>
      <p:sp>
        <p:nvSpPr>
          <p:cNvPr id="33" name="文本框 32">
            <a:extLst>
              <a:ext uri="{FF2B5EF4-FFF2-40B4-BE49-F238E27FC236}">
                <a16:creationId xmlns:a16="http://schemas.microsoft.com/office/drawing/2014/main" id="{615E4458-A6EE-457C-A52F-348F20A7131E}"/>
              </a:ext>
            </a:extLst>
          </p:cNvPr>
          <p:cNvSpPr txBox="1"/>
          <p:nvPr/>
        </p:nvSpPr>
        <p:spPr>
          <a:xfrm>
            <a:off x="7910073" y="2702710"/>
            <a:ext cx="631526" cy="338554"/>
          </a:xfrm>
          <a:prstGeom prst="rect">
            <a:avLst/>
          </a:prstGeom>
          <a:solidFill>
            <a:schemeClr val="accent2">
              <a:lumMod val="20000"/>
              <a:lumOff val="80000"/>
            </a:schemeClr>
          </a:solidFill>
        </p:spPr>
        <p:txBody>
          <a:bodyPr wrap="square" rtlCol="0">
            <a:spAutoFit/>
          </a:bodyPr>
          <a:lstStyle/>
          <a:p>
            <a:pPr algn="ctr"/>
            <a:r>
              <a:rPr lang="zh-CN" altLang="en-US" sz="1600" b="1">
                <a:solidFill>
                  <a:schemeClr val="accent2">
                    <a:lumMod val="50000"/>
                  </a:schemeClr>
                </a:solidFill>
              </a:rPr>
              <a:t>量词</a:t>
            </a:r>
          </a:p>
        </p:txBody>
      </p:sp>
      <p:sp>
        <p:nvSpPr>
          <p:cNvPr id="34" name="箭头: 上 33">
            <a:extLst>
              <a:ext uri="{FF2B5EF4-FFF2-40B4-BE49-F238E27FC236}">
                <a16:creationId xmlns:a16="http://schemas.microsoft.com/office/drawing/2014/main" id="{A51ED400-2D55-4084-B10C-02B46EB88DF0}"/>
              </a:ext>
            </a:extLst>
          </p:cNvPr>
          <p:cNvSpPr/>
          <p:nvPr/>
        </p:nvSpPr>
        <p:spPr>
          <a:xfrm>
            <a:off x="8255842" y="2456122"/>
            <a:ext cx="45719" cy="254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1048DC72-1732-49FC-8A76-A391AB8E3F4E}"/>
              </a:ext>
            </a:extLst>
          </p:cNvPr>
          <p:cNvSpPr txBox="1"/>
          <p:nvPr/>
        </p:nvSpPr>
        <p:spPr>
          <a:xfrm>
            <a:off x="5879096" y="3185677"/>
            <a:ext cx="1166386" cy="375376"/>
          </a:xfrm>
          <a:prstGeom prst="rect">
            <a:avLst/>
          </a:prstGeom>
          <a:solidFill>
            <a:schemeClr val="accent4">
              <a:lumMod val="20000"/>
              <a:lumOff val="80000"/>
            </a:schemeClr>
          </a:solidFill>
        </p:spPr>
        <p:txBody>
          <a:bodyPr wrap="square" rtlCol="0">
            <a:spAutoFit/>
          </a:bodyPr>
          <a:lstStyle/>
          <a:p>
            <a:pPr algn="ctr"/>
            <a:r>
              <a:rPr lang="zh-CN" altLang="en-US">
                <a:solidFill>
                  <a:srgbClr val="002060"/>
                </a:solidFill>
              </a:rPr>
              <a:t>具体命题</a:t>
            </a:r>
          </a:p>
        </p:txBody>
      </p:sp>
      <p:sp>
        <p:nvSpPr>
          <p:cNvPr id="36" name="文本框 35">
            <a:extLst>
              <a:ext uri="{FF2B5EF4-FFF2-40B4-BE49-F238E27FC236}">
                <a16:creationId xmlns:a16="http://schemas.microsoft.com/office/drawing/2014/main" id="{A76F3BA5-1059-49DB-A91F-812FBF5AFFD6}"/>
              </a:ext>
            </a:extLst>
          </p:cNvPr>
          <p:cNvSpPr txBox="1"/>
          <p:nvPr/>
        </p:nvSpPr>
        <p:spPr>
          <a:xfrm>
            <a:off x="9477753" y="3180727"/>
            <a:ext cx="1166386" cy="375376"/>
          </a:xfrm>
          <a:prstGeom prst="rect">
            <a:avLst/>
          </a:prstGeom>
          <a:solidFill>
            <a:schemeClr val="accent4">
              <a:lumMod val="20000"/>
              <a:lumOff val="80000"/>
            </a:schemeClr>
          </a:solidFill>
        </p:spPr>
        <p:txBody>
          <a:bodyPr wrap="square" rtlCol="0">
            <a:spAutoFit/>
          </a:bodyPr>
          <a:lstStyle/>
          <a:p>
            <a:pPr algn="ctr"/>
            <a:r>
              <a:rPr lang="zh-CN" altLang="en-US">
                <a:solidFill>
                  <a:srgbClr val="002060"/>
                </a:solidFill>
              </a:rPr>
              <a:t>量化命题</a:t>
            </a: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2E79665-53C8-4ACE-BA22-4CE93AD16B22}"/>
                  </a:ext>
                </a:extLst>
              </p:cNvPr>
              <p:cNvSpPr txBox="1"/>
              <p:nvPr/>
            </p:nvSpPr>
            <p:spPr>
              <a:xfrm>
                <a:off x="5004210" y="3788353"/>
                <a:ext cx="6843701" cy="2362185"/>
              </a:xfrm>
              <a:prstGeom prst="rect">
                <a:avLst/>
              </a:prstGeom>
              <a:solidFill>
                <a:schemeClr val="accent5">
                  <a:lumMod val="20000"/>
                  <a:lumOff val="80000"/>
                  <a:alpha val="49000"/>
                </a:schemeClr>
              </a:solidFill>
            </p:spPr>
            <p:txBody>
              <a:bodyPr wrap="square" rtlCol="0">
                <a:spAutoFit/>
              </a:bodyPr>
              <a:lstStyle/>
              <a:p>
                <a:pPr algn="ctr">
                  <a:spcBef>
                    <a:spcPts val="600"/>
                  </a:spcBef>
                  <a:spcAft>
                    <a:spcPts val="300"/>
                  </a:spcAft>
                </a:pPr>
                <a:r>
                  <a:rPr lang="zh-CN" altLang="en-US" sz="2000" b="1">
                    <a:solidFill>
                      <a:srgbClr val="C00000"/>
                    </a:solidFill>
                  </a:rPr>
                  <a:t>个体与谓词的符号化表示</a:t>
                </a:r>
                <a:endParaRPr lang="en-US" altLang="zh-CN" sz="2000" b="1">
                  <a:solidFill>
                    <a:srgbClr val="C00000"/>
                  </a:solidFill>
                </a:endParaRPr>
              </a:p>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具体个体使用字母表前端的小写字母</a:t>
                </a:r>
                <a14:m>
                  <m:oMath xmlns:m="http://schemas.openxmlformats.org/officeDocument/2006/math">
                    <m:r>
                      <a:rPr lang="en-US" altLang="zh-CN" b="1" i="1" smtClean="0">
                        <a:solidFill>
                          <a:srgbClr val="002060"/>
                        </a:solidFill>
                        <a:latin typeface="Cambria Math" panose="02040503050406030204" pitchFamily="18" charset="0"/>
                        <a:cs typeface="Arial" panose="020B0604020202020204" pitchFamily="34" charset="0"/>
                      </a:rPr>
                      <m:t>𝒂</m:t>
                    </m:r>
                    <m:r>
                      <a:rPr lang="en-US" altLang="zh-CN" b="1" i="1" smtClean="0">
                        <a:solidFill>
                          <a:srgbClr val="002060"/>
                        </a:solidFill>
                        <a:latin typeface="Cambria Math" panose="02040503050406030204" pitchFamily="18" charset="0"/>
                        <a:cs typeface="Arial" panose="020B0604020202020204" pitchFamily="34" charset="0"/>
                      </a:rPr>
                      <m:t>, </m:t>
                    </m:r>
                    <m:r>
                      <a:rPr lang="en-US" altLang="zh-CN" b="1" i="1" smtClean="0">
                        <a:solidFill>
                          <a:srgbClr val="002060"/>
                        </a:solidFill>
                        <a:latin typeface="Cambria Math" panose="02040503050406030204" pitchFamily="18" charset="0"/>
                        <a:cs typeface="Arial" panose="020B0604020202020204" pitchFamily="34" charset="0"/>
                      </a:rPr>
                      <m:t>𝒃</m:t>
                    </m:r>
                    <m:r>
                      <a:rPr lang="en-US" altLang="zh-CN" b="1" i="1" smtClean="0">
                        <a:solidFill>
                          <a:srgbClr val="002060"/>
                        </a:solidFill>
                        <a:latin typeface="Cambria Math" panose="02040503050406030204" pitchFamily="18" charset="0"/>
                        <a:cs typeface="Arial" panose="020B0604020202020204" pitchFamily="34" charset="0"/>
                      </a:rPr>
                      <m:t>, </m:t>
                    </m:r>
                    <m:r>
                      <a:rPr lang="en-US" altLang="zh-CN" b="1" i="1" smtClean="0">
                        <a:solidFill>
                          <a:srgbClr val="002060"/>
                        </a:solidFill>
                        <a:latin typeface="Cambria Math" panose="02040503050406030204" pitchFamily="18" charset="0"/>
                        <a:cs typeface="Arial" panose="020B0604020202020204" pitchFamily="34" charset="0"/>
                      </a:rPr>
                      <m:t>𝒄</m:t>
                    </m:r>
                  </m:oMath>
                </a14:m>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表示，称为</a:t>
                </a:r>
                <a:r>
                  <a:rPr lang="zh-CN" altLang="en-US" b="1">
                    <a:solidFill>
                      <a:srgbClr val="C00000"/>
                    </a:solidFill>
                    <a:latin typeface="黑体" panose="02010609060101010101" pitchFamily="49" charset="-122"/>
                    <a:ea typeface="黑体" panose="02010609060101010101" pitchFamily="49" charset="-122"/>
                    <a:cs typeface="Arial" panose="020B0604020202020204" pitchFamily="34" charset="0"/>
                  </a:rPr>
                  <a:t>个体常量</a:t>
                </a:r>
                <a:endParaRPr lang="en-US" altLang="zh-CN" b="1">
                  <a:solidFill>
                    <a:srgbClr val="C00000"/>
                  </a:solidFill>
                  <a:latin typeface="黑体" panose="02010609060101010101" pitchFamily="49" charset="-122"/>
                  <a:ea typeface="黑体" panose="02010609060101010101" pitchFamily="49" charset="-122"/>
                  <a:cs typeface="Arial" panose="020B0604020202020204" pitchFamily="34" charset="0"/>
                </a:endParaRPr>
              </a:p>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谓词使用字母表中部的大写字母</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cs typeface="Arial" panose="020B0604020202020204" pitchFamily="34" charset="0"/>
                      </a:rPr>
                      <m:t>𝑭</m:t>
                    </m:r>
                    <m:r>
                      <a:rPr lang="en-US" altLang="zh-CN" b="1">
                        <a:solidFill>
                          <a:srgbClr val="002060"/>
                        </a:solidFill>
                        <a:latin typeface="Cambria Math" panose="02040503050406030204" pitchFamily="18" charset="0"/>
                        <a:ea typeface="楷体" panose="02010609060101010101" pitchFamily="49" charset="-122"/>
                        <a:cs typeface="Arial" panose="020B0604020202020204" pitchFamily="34" charset="0"/>
                      </a:rPr>
                      <m:t>, </m:t>
                    </m:r>
                    <m:r>
                      <a:rPr lang="en-US" altLang="zh-CN" b="1">
                        <a:solidFill>
                          <a:srgbClr val="002060"/>
                        </a:solidFill>
                        <a:latin typeface="Cambria Math" panose="02040503050406030204" pitchFamily="18" charset="0"/>
                        <a:ea typeface="楷体" panose="02010609060101010101" pitchFamily="49" charset="-122"/>
                        <a:cs typeface="Arial" panose="020B0604020202020204" pitchFamily="34" charset="0"/>
                      </a:rPr>
                      <m:t>𝑮</m:t>
                    </m:r>
                    <m:r>
                      <a:rPr lang="en-US" altLang="zh-CN" b="1">
                        <a:solidFill>
                          <a:srgbClr val="002060"/>
                        </a:solidFill>
                        <a:latin typeface="Cambria Math" panose="02040503050406030204" pitchFamily="18" charset="0"/>
                        <a:ea typeface="楷体" panose="02010609060101010101" pitchFamily="49" charset="-122"/>
                        <a:cs typeface="Arial" panose="020B0604020202020204" pitchFamily="34" charset="0"/>
                      </a:rPr>
                      <m:t>, </m:t>
                    </m:r>
                    <m:r>
                      <a:rPr lang="en-US" altLang="zh-CN" b="1">
                        <a:solidFill>
                          <a:srgbClr val="002060"/>
                        </a:solidFill>
                        <a:latin typeface="Cambria Math" panose="02040503050406030204" pitchFamily="18" charset="0"/>
                        <a:ea typeface="楷体" panose="02010609060101010101" pitchFamily="49" charset="-122"/>
                        <a:cs typeface="Arial" panose="020B0604020202020204" pitchFamily="34" charset="0"/>
                      </a:rPr>
                      <m:t>𝑯</m:t>
                    </m:r>
                  </m:oMath>
                </a14:m>
                <a:r>
                  <a:rPr lang="zh-CN" altLang="en-US" b="1">
                    <a:solidFill>
                      <a:srgbClr val="002060"/>
                    </a:solidFill>
                    <a:latin typeface="楷体" panose="02010609060101010101" pitchFamily="49" charset="-122"/>
                    <a:ea typeface="楷体" panose="02010609060101010101" pitchFamily="49" charset="-122"/>
                    <a:cs typeface="Arial" panose="020B0604020202020204" pitchFamily="34" charset="0"/>
                  </a:rPr>
                  <a:t>表示</a:t>
                </a:r>
                <a:endParaRPr lang="en-US" altLang="zh-CN" b="1">
                  <a:solidFill>
                    <a:srgbClr val="002060"/>
                  </a:solidFill>
                  <a:latin typeface="楷体" panose="02010609060101010101" pitchFamily="49" charset="-122"/>
                  <a:ea typeface="楷体" panose="02010609060101010101" pitchFamily="49" charset="-122"/>
                  <a:cs typeface="Arial" panose="020B0604020202020204" pitchFamily="34" charset="0"/>
                </a:endParaRPr>
              </a:p>
              <a:p>
                <a:pPr marL="742950" lvl="1"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cs typeface="Arial" panose="020B0604020202020204" pitchFamily="34" charset="0"/>
                  </a:rPr>
                  <a:t>谓词总作用于个体，用</a:t>
                </a:r>
                <a:r>
                  <a:rPr lang="zh-CN" altLang="en-US" b="1">
                    <a:solidFill>
                      <a:srgbClr val="C00000"/>
                    </a:solidFill>
                    <a:latin typeface="黑体" panose="02010609060101010101" pitchFamily="49" charset="-122"/>
                    <a:ea typeface="黑体" panose="02010609060101010101" pitchFamily="49" charset="-122"/>
                    <a:cs typeface="Arial" panose="020B0604020202020204" pitchFamily="34" charset="0"/>
                  </a:rPr>
                  <a:t>个体变量</a:t>
                </a:r>
                <a:r>
                  <a:rPr lang="zh-CN" altLang="en-US" b="1">
                    <a:solidFill>
                      <a:schemeClr val="accent6">
                        <a:lumMod val="50000"/>
                      </a:schemeClr>
                    </a:solidFill>
                    <a:latin typeface="宋体" panose="02010600030101010101" pitchFamily="2" charset="-122"/>
                    <a:ea typeface="宋体" panose="02010600030101010101" pitchFamily="2" charset="-122"/>
                    <a:cs typeface="Arial" panose="020B0604020202020204" pitchFamily="34" charset="0"/>
                  </a:rPr>
                  <a:t>表示谓词可能作用的个体</a:t>
                </a:r>
                <a:endParaRPr lang="en-US" altLang="zh-CN" b="1">
                  <a:solidFill>
                    <a:schemeClr val="accent6">
                      <a:lumMod val="50000"/>
                    </a:schemeClr>
                  </a:solidFill>
                  <a:latin typeface="宋体" panose="02010600030101010101" pitchFamily="2" charset="-122"/>
                  <a:ea typeface="宋体" panose="02010600030101010101" pitchFamily="2" charset="-122"/>
                  <a:cs typeface="Arial" panose="020B0604020202020204" pitchFamily="34" charset="0"/>
                </a:endParaRPr>
              </a:p>
              <a:p>
                <a:pPr marL="1200150" lvl="2" indent="-285750">
                  <a:spcBef>
                    <a:spcPts val="600"/>
                  </a:spcBef>
                  <a:spcAft>
                    <a:spcPts val="300"/>
                  </a:spcAft>
                  <a:buFont typeface="Arial" panose="020B0604020202020204" pitchFamily="34" charset="0"/>
                  <a:buChar char="•"/>
                </a:pPr>
                <a:r>
                  <a:rPr lang="zh-CN" altLang="en-US" b="1">
                    <a:solidFill>
                      <a:srgbClr val="C00000"/>
                    </a:solidFill>
                    <a:latin typeface="楷体" panose="02010609060101010101" pitchFamily="49" charset="-122"/>
                    <a:ea typeface="楷体" panose="02010609060101010101" pitchFamily="49" charset="-122"/>
                    <a:cs typeface="Arial" panose="020B0604020202020204" pitchFamily="34" charset="0"/>
                  </a:rPr>
                  <a:t>个体变量使用字母表后端的小写字母</a:t>
                </a:r>
                <a14:m>
                  <m:oMath xmlns:m="http://schemas.openxmlformats.org/officeDocument/2006/math">
                    <m:r>
                      <a:rPr lang="en-US" altLang="zh-CN" b="1" i="1" smtClean="0">
                        <a:solidFill>
                          <a:srgbClr val="C00000"/>
                        </a:solidFill>
                        <a:latin typeface="Cambria Math" panose="02040503050406030204" pitchFamily="18" charset="0"/>
                        <a:cs typeface="Arial" panose="020B0604020202020204" pitchFamily="34" charset="0"/>
                      </a:rPr>
                      <m:t>𝒙</m:t>
                    </m:r>
                    <m:r>
                      <a:rPr lang="en-US" altLang="zh-CN" b="1" i="1" smtClean="0">
                        <a:solidFill>
                          <a:srgbClr val="C00000"/>
                        </a:solidFill>
                        <a:latin typeface="Cambria Math" panose="02040503050406030204" pitchFamily="18" charset="0"/>
                        <a:cs typeface="Arial" panose="020B0604020202020204" pitchFamily="34" charset="0"/>
                      </a:rPr>
                      <m:t>, </m:t>
                    </m:r>
                    <m:r>
                      <a:rPr lang="en-US" altLang="zh-CN" b="1" i="1" smtClean="0">
                        <a:solidFill>
                          <a:srgbClr val="C00000"/>
                        </a:solidFill>
                        <a:latin typeface="Cambria Math" panose="02040503050406030204" pitchFamily="18" charset="0"/>
                        <a:cs typeface="Arial" panose="020B0604020202020204" pitchFamily="34" charset="0"/>
                      </a:rPr>
                      <m:t>𝒚</m:t>
                    </m:r>
                    <m:r>
                      <a:rPr lang="en-US" altLang="zh-CN" b="1" i="1" smtClean="0">
                        <a:solidFill>
                          <a:srgbClr val="C00000"/>
                        </a:solidFill>
                        <a:latin typeface="Cambria Math" panose="02040503050406030204" pitchFamily="18" charset="0"/>
                        <a:cs typeface="Arial" panose="020B0604020202020204" pitchFamily="34" charset="0"/>
                      </a:rPr>
                      <m:t>, </m:t>
                    </m:r>
                    <m:r>
                      <a:rPr lang="en-US" altLang="zh-CN" b="1" i="1" smtClean="0">
                        <a:solidFill>
                          <a:srgbClr val="C00000"/>
                        </a:solidFill>
                        <a:latin typeface="Cambria Math" panose="02040503050406030204" pitchFamily="18" charset="0"/>
                        <a:cs typeface="Arial" panose="020B0604020202020204" pitchFamily="34" charset="0"/>
                      </a:rPr>
                      <m:t>𝒛</m:t>
                    </m:r>
                  </m:oMath>
                </a14:m>
                <a:r>
                  <a:rPr lang="zh-CN" altLang="en-US" b="1">
                    <a:solidFill>
                      <a:srgbClr val="C00000"/>
                    </a:solidFill>
                    <a:latin typeface="楷体" panose="02010609060101010101" pitchFamily="49" charset="-122"/>
                    <a:ea typeface="楷体" panose="02010609060101010101" pitchFamily="49" charset="-122"/>
                    <a:cs typeface="Arial" panose="020B0604020202020204" pitchFamily="34" charset="0"/>
                  </a:rPr>
                  <a:t>表示</a:t>
                </a:r>
                <a:endParaRPr lang="en-US" altLang="zh-CN" b="1">
                  <a:solidFill>
                    <a:srgbClr val="C00000"/>
                  </a:solidFill>
                  <a:latin typeface="楷体" panose="02010609060101010101" pitchFamily="49" charset="-122"/>
                  <a:ea typeface="楷体" panose="02010609060101010101" pitchFamily="49" charset="-122"/>
                  <a:cs typeface="Arial" panose="020B0604020202020204" pitchFamily="34" charset="0"/>
                </a:endParaRPr>
              </a:p>
              <a:p>
                <a:pPr marL="742950" lvl="1"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cs typeface="Arial" panose="020B0604020202020204" pitchFamily="34" charset="0"/>
                  </a:rPr>
                  <a:t>谓词可能作用的个体个数称为谓词的</a:t>
                </a:r>
                <a:r>
                  <a:rPr lang="zh-CN" altLang="en-US" b="1">
                    <a:solidFill>
                      <a:srgbClr val="C00000"/>
                    </a:solidFill>
                    <a:latin typeface="黑体" panose="02010609060101010101" pitchFamily="49" charset="-122"/>
                    <a:ea typeface="黑体" panose="02010609060101010101" pitchFamily="49" charset="-122"/>
                    <a:cs typeface="Arial" panose="020B0604020202020204" pitchFamily="34" charset="0"/>
                  </a:rPr>
                  <a:t>元数</a:t>
                </a:r>
                <a:r>
                  <a:rPr lang="en-US" altLang="zh-CN" b="1">
                    <a:solidFill>
                      <a:schemeClr val="accent6">
                        <a:lumMod val="50000"/>
                      </a:schemeClr>
                    </a:solidFill>
                    <a:latin typeface="Arial" panose="020B0604020202020204" pitchFamily="34" charset="0"/>
                    <a:cs typeface="Arial" panose="020B0604020202020204" pitchFamily="34" charset="0"/>
                  </a:rPr>
                  <a:t>(</a:t>
                </a:r>
                <a:r>
                  <a:rPr lang="en-US" altLang="zh-CN">
                    <a:solidFill>
                      <a:schemeClr val="accent6">
                        <a:lumMod val="50000"/>
                      </a:schemeClr>
                    </a:solidFill>
                    <a:latin typeface="Arial" panose="020B0604020202020204" pitchFamily="34" charset="0"/>
                    <a:cs typeface="Arial" panose="020B0604020202020204" pitchFamily="34" charset="0"/>
                  </a:rPr>
                  <a:t>arity</a:t>
                </a:r>
                <a:r>
                  <a:rPr lang="en-US" altLang="zh-CN" b="1">
                    <a:solidFill>
                      <a:schemeClr val="accent6">
                        <a:lumMod val="50000"/>
                      </a:schemeClr>
                    </a:solidFill>
                    <a:latin typeface="Arial" panose="020B0604020202020204" pitchFamily="34" charset="0"/>
                    <a:cs typeface="Arial" panose="020B0604020202020204" pitchFamily="34" charset="0"/>
                  </a:rPr>
                  <a:t>)</a:t>
                </a:r>
                <a:endParaRPr lang="zh-CN" altLang="en-US" b="1">
                  <a:solidFill>
                    <a:schemeClr val="accent6">
                      <a:lumMod val="50000"/>
                    </a:schemeClr>
                  </a:solidFill>
                  <a:latin typeface="Arial" panose="020B0604020202020204" pitchFamily="34" charset="0"/>
                  <a:cs typeface="Arial" panose="020B0604020202020204" pitchFamily="34" charset="0"/>
                </a:endParaRPr>
              </a:p>
            </p:txBody>
          </p:sp>
        </mc:Choice>
        <mc:Fallback xmlns="">
          <p:sp>
            <p:nvSpPr>
              <p:cNvPr id="37" name="文本框 36">
                <a:extLst>
                  <a:ext uri="{FF2B5EF4-FFF2-40B4-BE49-F238E27FC236}">
                    <a16:creationId xmlns:a16="http://schemas.microsoft.com/office/drawing/2014/main" id="{F2E79665-53C8-4ACE-BA22-4CE93AD16B22}"/>
                  </a:ext>
                </a:extLst>
              </p:cNvPr>
              <p:cNvSpPr txBox="1">
                <a:spLocks noRot="1" noChangeAspect="1" noMove="1" noResize="1" noEditPoints="1" noAdjustHandles="1" noChangeArrowheads="1" noChangeShapeType="1" noTextEdit="1"/>
              </p:cNvSpPr>
              <p:nvPr/>
            </p:nvSpPr>
            <p:spPr>
              <a:xfrm>
                <a:off x="5004210" y="3788353"/>
                <a:ext cx="6843701" cy="2362185"/>
              </a:xfrm>
              <a:prstGeom prst="rect">
                <a:avLst/>
              </a:prstGeom>
              <a:blipFill>
                <a:blip r:embed="rId2"/>
                <a:stretch>
                  <a:fillRect l="-623" t="-1289" b="-33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995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一阶逻辑的基本概念</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自然语言命题在一阶逻辑中的符号化</a:t>
            </a:r>
          </a:p>
        </p:txBody>
      </p:sp>
      <p:grpSp>
        <p:nvGrpSpPr>
          <p:cNvPr id="13" name="组合 12">
            <a:extLst>
              <a:ext uri="{FF2B5EF4-FFF2-40B4-BE49-F238E27FC236}">
                <a16:creationId xmlns:a16="http://schemas.microsoft.com/office/drawing/2014/main" id="{96199D24-677C-458B-B618-871AC94E8375}"/>
              </a:ext>
            </a:extLst>
          </p:cNvPr>
          <p:cNvGrpSpPr/>
          <p:nvPr/>
        </p:nvGrpSpPr>
        <p:grpSpPr>
          <a:xfrm>
            <a:off x="721430" y="1036832"/>
            <a:ext cx="10749135" cy="1210430"/>
            <a:chOff x="690733" y="1269634"/>
            <a:chExt cx="10749135" cy="1210430"/>
          </a:xfrm>
        </p:grpSpPr>
        <p:sp>
          <p:nvSpPr>
            <p:cNvPr id="3" name="箭头: 右 2">
              <a:extLst>
                <a:ext uri="{FF2B5EF4-FFF2-40B4-BE49-F238E27FC236}">
                  <a16:creationId xmlns:a16="http://schemas.microsoft.com/office/drawing/2014/main" id="{A51268B5-B937-4FDD-9F0F-D8F4176F0FF2}"/>
                </a:ext>
              </a:extLst>
            </p:cNvPr>
            <p:cNvSpPr/>
            <p:nvPr/>
          </p:nvSpPr>
          <p:spPr>
            <a:xfrm>
              <a:off x="5820948" y="1802135"/>
              <a:ext cx="4688018" cy="52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227880D-EDFF-4551-9988-1BADC9207138}"/>
                </a:ext>
              </a:extLst>
            </p:cNvPr>
            <p:cNvSpPr txBox="1"/>
            <p:nvPr/>
          </p:nvSpPr>
          <p:spPr>
            <a:xfrm>
              <a:off x="3074781" y="1603607"/>
              <a:ext cx="2746167"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张三是计算机专业学生</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B1EED16-9EDD-42BD-A4F0-26F30143E5DF}"/>
                    </a:ext>
                  </a:extLst>
                </p:cNvPr>
                <p:cNvSpPr txBox="1"/>
                <p:nvPr/>
              </p:nvSpPr>
              <p:spPr>
                <a:xfrm>
                  <a:off x="6309656" y="1341997"/>
                  <a:ext cx="3678573" cy="1064779"/>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“张三”是</a:t>
                  </a:r>
                  <a:r>
                    <a:rPr lang="zh-CN" altLang="en-US" b="1" dirty="0">
                      <a:solidFill>
                        <a:srgbClr val="C00000"/>
                      </a:solidFill>
                      <a:latin typeface="黑体" panose="02010609060101010101" pitchFamily="49" charset="-122"/>
                      <a:ea typeface="黑体" panose="02010609060101010101" pitchFamily="49" charset="-122"/>
                    </a:rPr>
                    <a:t>具体个体</a:t>
                  </a:r>
                  <a:r>
                    <a:rPr lang="zh-CN" altLang="en-US" b="1" dirty="0">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b="1" i="1" smtClean="0">
                          <a:solidFill>
                            <a:srgbClr val="C00000"/>
                          </a:solidFill>
                          <a:latin typeface="Cambria Math" panose="02040503050406030204" pitchFamily="18" charset="0"/>
                          <a:ea typeface="宋体" panose="02010600030101010101" pitchFamily="2" charset="-122"/>
                        </a:rPr>
                        <m:t>𝒂</m:t>
                      </m:r>
                    </m:oMath>
                  </a14:m>
                  <a:r>
                    <a:rPr lang="zh-CN" altLang="en-US" b="1" dirty="0">
                      <a:solidFill>
                        <a:schemeClr val="accent6">
                          <a:lumMod val="50000"/>
                        </a:schemeClr>
                      </a:solidFill>
                      <a:latin typeface="宋体" panose="02010600030101010101" pitchFamily="2" charset="-122"/>
                      <a:ea typeface="宋体" panose="02010600030101010101" pitchFamily="2" charset="-122"/>
                    </a:rPr>
                    <a:t>表示</a:t>
                  </a:r>
                  <a:endParaRPr lang="en-US" altLang="zh-CN" b="1" dirty="0">
                    <a:solidFill>
                      <a:schemeClr val="accent6">
                        <a:lumMod val="50000"/>
                      </a:schemeClr>
                    </a:solidFill>
                    <a:latin typeface="宋体" panose="02010600030101010101" pitchFamily="2" charset="-122"/>
                    <a:ea typeface="宋体" panose="02010600030101010101" pitchFamily="2" charset="-122"/>
                  </a:endParaRPr>
                </a:p>
                <a:p>
                  <a:pPr marL="285750" indent="-285750">
                    <a:lnSpc>
                      <a:spcPts val="2400"/>
                    </a:lnSpc>
                    <a:spcBef>
                      <a:spcPts val="600"/>
                    </a:spcBef>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a:t>
                  </a:r>
                  <a:r>
                    <a:rPr lang="en-US" altLang="zh-CN" b="1" dirty="0">
                      <a:solidFill>
                        <a:schemeClr val="accent6">
                          <a:lumMod val="50000"/>
                        </a:schemeClr>
                      </a:solidFill>
                      <a:latin typeface="宋体" panose="02010600030101010101" pitchFamily="2" charset="-122"/>
                      <a:ea typeface="宋体" panose="02010600030101010101" pitchFamily="2" charset="-122"/>
                    </a:rPr>
                    <a:t>……</a:t>
                  </a:r>
                  <a:r>
                    <a:rPr lang="zh-CN" altLang="en-US" b="1" dirty="0">
                      <a:solidFill>
                        <a:schemeClr val="accent6">
                          <a:lumMod val="50000"/>
                        </a:schemeClr>
                      </a:solidFill>
                      <a:latin typeface="宋体" panose="02010600030101010101" pitchFamily="2" charset="-122"/>
                      <a:ea typeface="宋体" panose="02010600030101010101" pitchFamily="2" charset="-122"/>
                    </a:rPr>
                    <a:t>是计算机专业学生”是</a:t>
                  </a:r>
                  <a:r>
                    <a:rPr lang="zh-CN" altLang="en-US" b="1" dirty="0">
                      <a:solidFill>
                        <a:srgbClr val="C00000"/>
                      </a:solidFill>
                      <a:latin typeface="黑体" panose="02010609060101010101" pitchFamily="49" charset="-122"/>
                      <a:ea typeface="黑体" panose="02010609060101010101" pitchFamily="49" charset="-122"/>
                    </a:rPr>
                    <a:t>一元谓词</a:t>
                  </a:r>
                  <a:r>
                    <a:rPr lang="zh-CN" altLang="en-US" b="1" dirty="0">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b="1" i="1" smtClean="0">
                          <a:solidFill>
                            <a:srgbClr val="C00000"/>
                          </a:solidFill>
                          <a:latin typeface="Cambria Math" panose="02040503050406030204" pitchFamily="18" charset="0"/>
                          <a:ea typeface="宋体" panose="02010600030101010101" pitchFamily="2" charset="-122"/>
                        </a:rPr>
                        <m:t>𝑷</m:t>
                      </m:r>
                      <m:r>
                        <a:rPr lang="en-US" altLang="zh-CN" b="1" i="1" smtClean="0">
                          <a:solidFill>
                            <a:srgbClr val="C00000"/>
                          </a:solidFill>
                          <a:latin typeface="Cambria Math" panose="02040503050406030204" pitchFamily="18" charset="0"/>
                          <a:ea typeface="宋体" panose="02010600030101010101" pitchFamily="2" charset="-122"/>
                        </a:rPr>
                        <m:t>(</m:t>
                      </m:r>
                      <m:r>
                        <a:rPr lang="en-US" altLang="zh-CN" b="1" i="1" smtClean="0">
                          <a:solidFill>
                            <a:srgbClr val="C00000"/>
                          </a:solidFill>
                          <a:latin typeface="Cambria Math" panose="02040503050406030204" pitchFamily="18" charset="0"/>
                          <a:ea typeface="宋体" panose="02010600030101010101" pitchFamily="2" charset="-122"/>
                        </a:rPr>
                        <m:t>𝒙</m:t>
                      </m:r>
                      <m:r>
                        <a:rPr lang="en-US" altLang="zh-CN" b="1" i="1" smtClean="0">
                          <a:solidFill>
                            <a:srgbClr val="C00000"/>
                          </a:solidFill>
                          <a:latin typeface="Cambria Math" panose="02040503050406030204" pitchFamily="18" charset="0"/>
                          <a:ea typeface="宋体" panose="02010600030101010101" pitchFamily="2" charset="-122"/>
                        </a:rPr>
                        <m:t>)</m:t>
                      </m:r>
                    </m:oMath>
                  </a14:m>
                  <a:r>
                    <a:rPr lang="zh-CN" altLang="en-US" b="1" dirty="0">
                      <a:solidFill>
                        <a:schemeClr val="accent6">
                          <a:lumMod val="50000"/>
                        </a:schemeClr>
                      </a:solidFill>
                      <a:latin typeface="宋体" panose="02010600030101010101" pitchFamily="2" charset="-122"/>
                      <a:ea typeface="宋体" panose="02010600030101010101" pitchFamily="2" charset="-122"/>
                    </a:rPr>
                    <a:t>表示</a:t>
                  </a:r>
                </a:p>
              </p:txBody>
            </p:sp>
          </mc:Choice>
          <mc:Fallback xmlns="">
            <p:sp>
              <p:nvSpPr>
                <p:cNvPr id="2" name="文本框 1">
                  <a:extLst>
                    <a:ext uri="{FF2B5EF4-FFF2-40B4-BE49-F238E27FC236}">
                      <a16:creationId xmlns:a16="http://schemas.microsoft.com/office/drawing/2014/main" id="{CB1EED16-9EDD-42BD-A4F0-26F30143E5DF}"/>
                    </a:ext>
                  </a:extLst>
                </p:cNvPr>
                <p:cNvSpPr txBox="1">
                  <a:spLocks noRot="1" noChangeAspect="1" noMove="1" noResize="1" noEditPoints="1" noAdjustHandles="1" noChangeArrowheads="1" noChangeShapeType="1" noTextEdit="1"/>
                </p:cNvSpPr>
                <p:nvPr/>
              </p:nvSpPr>
              <p:spPr>
                <a:xfrm>
                  <a:off x="6309656" y="1341997"/>
                  <a:ext cx="3678573" cy="1064779"/>
                </a:xfrm>
                <a:prstGeom prst="rect">
                  <a:avLst/>
                </a:prstGeom>
                <a:blipFill>
                  <a:blip r:embed="rId2"/>
                  <a:stretch>
                    <a:fillRect l="-993" t="-4000" b="-6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06780EC-36C7-4E6C-92B2-2718978015E8}"/>
                    </a:ext>
                  </a:extLst>
                </p:cNvPr>
                <p:cNvSpPr txBox="1"/>
                <p:nvPr/>
              </p:nvSpPr>
              <p:spPr>
                <a:xfrm>
                  <a:off x="10508966" y="1602080"/>
                  <a:ext cx="845881" cy="400110"/>
                </a:xfrm>
                <a:prstGeom prst="rect">
                  <a:avLst/>
                </a:prstGeom>
                <a:solidFill>
                  <a:schemeClr val="accent6">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𝑷</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A06780EC-36C7-4E6C-92B2-2718978015E8}"/>
                    </a:ext>
                  </a:extLst>
                </p:cNvPr>
                <p:cNvSpPr txBox="1">
                  <a:spLocks noRot="1" noChangeAspect="1" noMove="1" noResize="1" noEditPoints="1" noAdjustHandles="1" noChangeArrowheads="1" noChangeShapeType="1" noTextEdit="1"/>
                </p:cNvSpPr>
                <p:nvPr/>
              </p:nvSpPr>
              <p:spPr>
                <a:xfrm>
                  <a:off x="10508966" y="1602080"/>
                  <a:ext cx="845881" cy="400110"/>
                </a:xfrm>
                <a:prstGeom prst="rect">
                  <a:avLst/>
                </a:prstGeom>
                <a:blipFill>
                  <a:blip r:embed="rId3"/>
                  <a:stretch>
                    <a:fillRect b="-1846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89C225E-B3B4-4614-A463-31DBF36F6B1D}"/>
                </a:ext>
              </a:extLst>
            </p:cNvPr>
            <p:cNvSpPr txBox="1"/>
            <p:nvPr/>
          </p:nvSpPr>
          <p:spPr>
            <a:xfrm>
              <a:off x="690733" y="1602080"/>
              <a:ext cx="2249819" cy="400110"/>
            </a:xfrm>
            <a:prstGeom prst="rect">
              <a:avLst/>
            </a:prstGeom>
            <a:noFill/>
          </p:spPr>
          <p:txBody>
            <a:bodyPr wrap="square" rtlCol="0">
              <a:spAutoFit/>
            </a:bodyPr>
            <a:lstStyle/>
            <a:p>
              <a:r>
                <a:rPr lang="zh-CN" altLang="en-US" sz="2000" b="1">
                  <a:solidFill>
                    <a:srgbClr val="C00000"/>
                  </a:solidFill>
                </a:rPr>
                <a:t>具体命题的符号化</a:t>
              </a:r>
            </a:p>
          </p:txBody>
        </p:sp>
        <p:sp>
          <p:nvSpPr>
            <p:cNvPr id="6" name="矩形: 圆角 5">
              <a:extLst>
                <a:ext uri="{FF2B5EF4-FFF2-40B4-BE49-F238E27FC236}">
                  <a16:creationId xmlns:a16="http://schemas.microsoft.com/office/drawing/2014/main" id="{A2AC76A1-2B28-4714-8A35-D9AEB2BD08D1}"/>
                </a:ext>
              </a:extLst>
            </p:cNvPr>
            <p:cNvSpPr/>
            <p:nvPr/>
          </p:nvSpPr>
          <p:spPr>
            <a:xfrm>
              <a:off x="690733" y="1269634"/>
              <a:ext cx="10749135" cy="121043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FE32DEA3-DC92-4503-A276-CB654C87FBBB}"/>
              </a:ext>
            </a:extLst>
          </p:cNvPr>
          <p:cNvGrpSpPr/>
          <p:nvPr/>
        </p:nvGrpSpPr>
        <p:grpSpPr>
          <a:xfrm>
            <a:off x="251074" y="2434838"/>
            <a:ext cx="11689848" cy="3840054"/>
            <a:chOff x="289451" y="2494962"/>
            <a:chExt cx="11689848" cy="3840054"/>
          </a:xfrm>
        </p:grpSpPr>
        <p:sp>
          <p:nvSpPr>
            <p:cNvPr id="29" name="箭头: 下 28">
              <a:extLst>
                <a:ext uri="{FF2B5EF4-FFF2-40B4-BE49-F238E27FC236}">
                  <a16:creationId xmlns:a16="http://schemas.microsoft.com/office/drawing/2014/main" id="{8A56B58F-0AD3-4719-B31D-6068CFDFAC4B}"/>
                </a:ext>
              </a:extLst>
            </p:cNvPr>
            <p:cNvSpPr/>
            <p:nvPr/>
          </p:nvSpPr>
          <p:spPr>
            <a:xfrm>
              <a:off x="6595574" y="4444046"/>
              <a:ext cx="45719" cy="707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955C2B4A-36EA-44F3-AB11-45E33EA828C2}"/>
                </a:ext>
              </a:extLst>
            </p:cNvPr>
            <p:cNvSpPr/>
            <p:nvPr/>
          </p:nvSpPr>
          <p:spPr>
            <a:xfrm>
              <a:off x="3626404" y="5641209"/>
              <a:ext cx="5824532" cy="7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703441A0-2EB3-4D9F-BC67-12E3A0BF756A}"/>
                </a:ext>
              </a:extLst>
            </p:cNvPr>
            <p:cNvSpPr/>
            <p:nvPr/>
          </p:nvSpPr>
          <p:spPr>
            <a:xfrm>
              <a:off x="3578662" y="3491298"/>
              <a:ext cx="6308700" cy="5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8000E26-DE27-41BD-A315-91CE838467B9}"/>
                </a:ext>
              </a:extLst>
            </p:cNvPr>
            <p:cNvSpPr txBox="1"/>
            <p:nvPr/>
          </p:nvSpPr>
          <p:spPr>
            <a:xfrm>
              <a:off x="721431" y="2596759"/>
              <a:ext cx="2249819" cy="400110"/>
            </a:xfrm>
            <a:prstGeom prst="rect">
              <a:avLst/>
            </a:prstGeom>
            <a:noFill/>
          </p:spPr>
          <p:txBody>
            <a:bodyPr wrap="square" rtlCol="0">
              <a:spAutoFit/>
            </a:bodyPr>
            <a:lstStyle/>
            <a:p>
              <a:r>
                <a:rPr lang="zh-CN" altLang="en-US" sz="2000" b="1">
                  <a:solidFill>
                    <a:srgbClr val="C00000"/>
                  </a:solidFill>
                </a:rPr>
                <a:t>量化命题的符号化</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83EC1E4-45A7-4182-8A80-6F1B9FB00AF1}"/>
                    </a:ext>
                  </a:extLst>
                </p:cNvPr>
                <p:cNvSpPr txBox="1"/>
                <p:nvPr/>
              </p:nvSpPr>
              <p:spPr>
                <a:xfrm>
                  <a:off x="1043130" y="3158751"/>
                  <a:ext cx="2548355" cy="707886"/>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对所有计算机专业学生</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学习离散数学</a:t>
                  </a:r>
                </a:p>
              </p:txBody>
            </p:sp>
          </mc:Choice>
          <mc:Fallback xmlns="">
            <p:sp>
              <p:nvSpPr>
                <p:cNvPr id="16" name="文本框 15">
                  <a:extLst>
                    <a:ext uri="{FF2B5EF4-FFF2-40B4-BE49-F238E27FC236}">
                      <a16:creationId xmlns:a16="http://schemas.microsoft.com/office/drawing/2014/main" id="{683EC1E4-45A7-4182-8A80-6F1B9FB00AF1}"/>
                    </a:ext>
                  </a:extLst>
                </p:cNvPr>
                <p:cNvSpPr txBox="1">
                  <a:spLocks noRot="1" noChangeAspect="1" noMove="1" noResize="1" noEditPoints="1" noAdjustHandles="1" noChangeArrowheads="1" noChangeShapeType="1" noTextEdit="1"/>
                </p:cNvSpPr>
                <p:nvPr/>
              </p:nvSpPr>
              <p:spPr>
                <a:xfrm>
                  <a:off x="1043130" y="3158751"/>
                  <a:ext cx="2548355" cy="707886"/>
                </a:xfrm>
                <a:prstGeom prst="rect">
                  <a:avLst/>
                </a:prstGeom>
                <a:blipFill>
                  <a:blip r:embed="rId4"/>
                  <a:stretch>
                    <a:fillRect l="-2632" t="-4310" r="-1196" b="-12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0A526CD-F28A-49AA-BCFB-36B2A3E618AD}"/>
                    </a:ext>
                  </a:extLst>
                </p:cNvPr>
                <p:cNvSpPr txBox="1"/>
                <p:nvPr/>
              </p:nvSpPr>
              <p:spPr>
                <a:xfrm>
                  <a:off x="3908291" y="2600681"/>
                  <a:ext cx="5374568" cy="1824025"/>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a:t>
                  </a:r>
                  <a:r>
                    <a:rPr lang="en-US" altLang="zh-CN" b="1">
                      <a:solidFill>
                        <a:schemeClr val="accent6">
                          <a:lumMod val="50000"/>
                        </a:schemeClr>
                      </a:solidFill>
                      <a:latin typeface="宋体" panose="02010600030101010101" pitchFamily="2" charset="-122"/>
                      <a:ea typeface="宋体" panose="02010600030101010101" pitchFamily="2" charset="-122"/>
                    </a:rPr>
                    <a:t>……</a:t>
                  </a:r>
                  <a:r>
                    <a:rPr lang="zh-CN" altLang="en-US" b="1">
                      <a:solidFill>
                        <a:schemeClr val="accent6">
                          <a:lumMod val="50000"/>
                        </a:schemeClr>
                      </a:solidFill>
                      <a:latin typeface="宋体" panose="02010600030101010101" pitchFamily="2" charset="-122"/>
                      <a:ea typeface="宋体" panose="02010600030101010101" pitchFamily="2" charset="-122"/>
                    </a:rPr>
                    <a:t>学习离散数学”是</a:t>
                  </a:r>
                  <a:r>
                    <a:rPr lang="zh-CN" altLang="en-US" b="1">
                      <a:solidFill>
                        <a:srgbClr val="C00000"/>
                      </a:solidFill>
                      <a:latin typeface="黑体" panose="02010609060101010101" pitchFamily="49" charset="-122"/>
                      <a:ea typeface="黑体" panose="02010609060101010101" pitchFamily="49" charset="-122"/>
                    </a:rPr>
                    <a:t>一元谓词</a:t>
                  </a:r>
                  <a:r>
                    <a:rPr lang="zh-CN" altLang="en-US" b="1">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b="1" i="1" smtClean="0">
                          <a:solidFill>
                            <a:srgbClr val="C00000"/>
                          </a:solidFill>
                          <a:latin typeface="Cambria Math" panose="02040503050406030204" pitchFamily="18" charset="0"/>
                          <a:ea typeface="宋体" panose="02010600030101010101" pitchFamily="2" charset="-122"/>
                        </a:rPr>
                        <m:t>𝑯</m:t>
                      </m:r>
                      <m:r>
                        <a:rPr lang="en-US" altLang="zh-CN" b="1" i="1">
                          <a:solidFill>
                            <a:srgbClr val="C00000"/>
                          </a:solidFill>
                          <a:latin typeface="Cambria Math" panose="02040503050406030204" pitchFamily="18" charset="0"/>
                          <a:ea typeface="宋体" panose="02010600030101010101" pitchFamily="2" charset="-122"/>
                        </a:rPr>
                        <m:t>(</m:t>
                      </m:r>
                      <m:r>
                        <a:rPr lang="en-US" altLang="zh-CN" b="1" i="1" smtClean="0">
                          <a:solidFill>
                            <a:srgbClr val="C00000"/>
                          </a:solidFill>
                          <a:latin typeface="Cambria Math" panose="02040503050406030204" pitchFamily="18" charset="0"/>
                          <a:ea typeface="宋体" panose="02010600030101010101" pitchFamily="2" charset="-122"/>
                        </a:rPr>
                        <m:t>𝒙</m:t>
                      </m:r>
                      <m:r>
                        <a:rPr lang="en-US" altLang="zh-CN" b="1" i="1">
                          <a:solidFill>
                            <a:srgbClr val="C00000"/>
                          </a:solidFill>
                          <a:latin typeface="Cambria Math" panose="02040503050406030204" pitchFamily="18" charset="0"/>
                          <a:ea typeface="宋体" panose="02010600030101010101" pitchFamily="2" charset="-122"/>
                        </a:rPr>
                        <m:t>)</m:t>
                      </m:r>
                    </m:oMath>
                  </a14:m>
                  <a:r>
                    <a:rPr lang="zh-CN" altLang="en-US" b="1">
                      <a:solidFill>
                        <a:schemeClr val="accent6">
                          <a:lumMod val="50000"/>
                        </a:schemeClr>
                      </a:solidFill>
                      <a:latin typeface="宋体" panose="02010600030101010101" pitchFamily="2" charset="-122"/>
                      <a:ea typeface="宋体" panose="02010600030101010101" pitchFamily="2" charset="-122"/>
                    </a:rPr>
                    <a:t>表示</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285750"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“计算机专业学生”是</a:t>
                  </a:r>
                  <a:r>
                    <a:rPr lang="zh-CN" altLang="en-US" b="1">
                      <a:solidFill>
                        <a:srgbClr val="C00000"/>
                      </a:solidFill>
                      <a:latin typeface="黑体" panose="02010609060101010101" pitchFamily="49" charset="-122"/>
                      <a:ea typeface="黑体" panose="02010609060101010101" pitchFamily="49" charset="-122"/>
                    </a:rPr>
                    <a:t>个体类</a:t>
                  </a:r>
                  <a:r>
                    <a:rPr lang="zh-CN" altLang="en-US" b="1">
                      <a:solidFill>
                        <a:schemeClr val="accent6">
                          <a:lumMod val="50000"/>
                        </a:schemeClr>
                      </a:solidFill>
                      <a:latin typeface="宋体" panose="02010600030101010101" pitchFamily="2" charset="-122"/>
                      <a:ea typeface="宋体" panose="02010600030101010101" pitchFamily="2" charset="-122"/>
                    </a:rPr>
                    <a:t>，作为</a:t>
                  </a:r>
                  <a:r>
                    <a:rPr lang="zh-CN" altLang="en-US" b="1">
                      <a:solidFill>
                        <a:srgbClr val="C00000"/>
                      </a:solidFill>
                      <a:latin typeface="黑体" panose="02010609060101010101" pitchFamily="49" charset="-122"/>
                      <a:ea typeface="黑体" panose="02010609060101010101" pitchFamily="49" charset="-122"/>
                    </a:rPr>
                    <a:t>论域</a:t>
                  </a:r>
                  <a:endParaRPr lang="en-US" altLang="zh-CN" b="1">
                    <a:solidFill>
                      <a:srgbClr val="C00000"/>
                    </a:solidFill>
                    <a:latin typeface="黑体" panose="02010609060101010101" pitchFamily="49" charset="-122"/>
                    <a:ea typeface="黑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“所有”是</a:t>
                  </a:r>
                  <a:r>
                    <a:rPr lang="zh-CN" altLang="en-US" b="1">
                      <a:solidFill>
                        <a:srgbClr val="C00000"/>
                      </a:solidFill>
                      <a:latin typeface="黑体" panose="02010609060101010101" pitchFamily="49" charset="-122"/>
                      <a:ea typeface="黑体" panose="02010609060101010101" pitchFamily="49" charset="-122"/>
                    </a:rPr>
                    <a:t>全称量词</a:t>
                  </a:r>
                  <a:r>
                    <a:rPr lang="zh-CN" altLang="en-US" b="1">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b="1" i="1" smtClean="0">
                          <a:solidFill>
                            <a:srgbClr val="C00000"/>
                          </a:solidFill>
                          <a:latin typeface="Cambria Math" panose="02040503050406030204" pitchFamily="18" charset="0"/>
                          <a:ea typeface="宋体" panose="02010600030101010101" pitchFamily="2" charset="-122"/>
                        </a:rPr>
                        <m:t>∀</m:t>
                      </m:r>
                      <m:r>
                        <a:rPr lang="en-US" altLang="zh-CN" b="1" i="1">
                          <a:solidFill>
                            <a:srgbClr val="C00000"/>
                          </a:solidFill>
                          <a:latin typeface="Cambria Math" panose="02040503050406030204" pitchFamily="18" charset="0"/>
                          <a:ea typeface="宋体" panose="02010600030101010101" pitchFamily="2" charset="-122"/>
                        </a:rPr>
                        <m:t>𝒙</m:t>
                      </m:r>
                    </m:oMath>
                  </a14:m>
                  <a:r>
                    <a:rPr lang="zh-CN" altLang="en-US" b="1">
                      <a:solidFill>
                        <a:schemeClr val="accent6">
                          <a:lumMod val="50000"/>
                        </a:schemeClr>
                      </a:solidFill>
                      <a:latin typeface="宋体" panose="02010600030101010101" pitchFamily="2" charset="-122"/>
                      <a:ea typeface="宋体" panose="02010600030101010101" pitchFamily="2" charset="-122"/>
                    </a:rPr>
                    <a:t>表示</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742950" lvl="1"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这里个体变量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作为量词的</a:t>
                  </a:r>
                  <a:r>
                    <a:rPr lang="zh-CN" altLang="en-US" b="1">
                      <a:solidFill>
                        <a:srgbClr val="C00000"/>
                      </a:solidFill>
                      <a:latin typeface="黑体" panose="02010609060101010101" pitchFamily="49" charset="-122"/>
                      <a:ea typeface="黑体" panose="02010609060101010101" pitchFamily="49" charset="-122"/>
                    </a:rPr>
                    <a:t>指示变量</a:t>
                  </a:r>
                  <a:r>
                    <a:rPr lang="zh-CN" altLang="en-US" b="1">
                      <a:solidFill>
                        <a:srgbClr val="002060"/>
                      </a:solidFill>
                      <a:latin typeface="楷体" panose="02010609060101010101" pitchFamily="49" charset="-122"/>
                      <a:ea typeface="楷体" panose="02010609060101010101" pitchFamily="49" charset="-122"/>
                    </a:rPr>
                    <a:t>，建立量词与谓词作用的个体之间的联系</a:t>
                  </a:r>
                </a:p>
              </p:txBody>
            </p:sp>
          </mc:Choice>
          <mc:Fallback xmlns="">
            <p:sp>
              <p:nvSpPr>
                <p:cNvPr id="14" name="文本框 13">
                  <a:extLst>
                    <a:ext uri="{FF2B5EF4-FFF2-40B4-BE49-F238E27FC236}">
                      <a16:creationId xmlns:a16="http://schemas.microsoft.com/office/drawing/2014/main" id="{F0A526CD-F28A-49AA-BCFB-36B2A3E618AD}"/>
                    </a:ext>
                  </a:extLst>
                </p:cNvPr>
                <p:cNvSpPr txBox="1">
                  <a:spLocks noRot="1" noChangeAspect="1" noMove="1" noResize="1" noEditPoints="1" noAdjustHandles="1" noChangeArrowheads="1" noChangeShapeType="1" noTextEdit="1"/>
                </p:cNvSpPr>
                <p:nvPr/>
              </p:nvSpPr>
              <p:spPr>
                <a:xfrm>
                  <a:off x="3908291" y="2600681"/>
                  <a:ext cx="5374568" cy="1824025"/>
                </a:xfrm>
                <a:prstGeom prst="rect">
                  <a:avLst/>
                </a:prstGeom>
                <a:blipFill>
                  <a:blip r:embed="rId5"/>
                  <a:stretch>
                    <a:fillRect l="-795" t="-2341" r="-681"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0301594-AEA9-4B44-AA5A-E0F5E1C3270A}"/>
                    </a:ext>
                  </a:extLst>
                </p:cNvPr>
                <p:cNvSpPr txBox="1"/>
                <p:nvPr/>
              </p:nvSpPr>
              <p:spPr>
                <a:xfrm>
                  <a:off x="9887362" y="3309701"/>
                  <a:ext cx="1221891" cy="400110"/>
                </a:xfrm>
                <a:prstGeom prst="rect">
                  <a:avLst/>
                </a:prstGeom>
                <a:solidFill>
                  <a:schemeClr val="accent6">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𝒙𝑯</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𝒙</m:t>
                        </m:r>
                        <m:r>
                          <a:rPr lang="en-US" altLang="zh-CN" sz="2000" b="1" i="1" smtClean="0">
                            <a:solidFill>
                              <a:srgbClr val="002060"/>
                            </a:solidFill>
                            <a:latin typeface="Cambria Math" panose="02040503050406030204" pitchFamily="18" charset="0"/>
                            <a:ea typeface="楷体" panose="02010609060101010101" pitchFamily="49" charset="-122"/>
                          </a:rPr>
                          <m:t>)</m:t>
                        </m:r>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20301594-AEA9-4B44-AA5A-E0F5E1C3270A}"/>
                    </a:ext>
                  </a:extLst>
                </p:cNvPr>
                <p:cNvSpPr txBox="1">
                  <a:spLocks noRot="1" noChangeAspect="1" noMove="1" noResize="1" noEditPoints="1" noAdjustHandles="1" noChangeArrowheads="1" noChangeShapeType="1" noTextEdit="1"/>
                </p:cNvSpPr>
                <p:nvPr/>
              </p:nvSpPr>
              <p:spPr>
                <a:xfrm>
                  <a:off x="9887362" y="3309701"/>
                  <a:ext cx="1221891" cy="400110"/>
                </a:xfrm>
                <a:prstGeom prst="rect">
                  <a:avLst/>
                </a:prstGeom>
                <a:blipFill>
                  <a:blip r:embed="rId6"/>
                  <a:stretch>
                    <a:fillRect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EBD8439-081D-427B-9BCB-132FE81C89CF}"/>
                    </a:ext>
                  </a:extLst>
                </p:cNvPr>
                <p:cNvSpPr txBox="1"/>
                <p:nvPr/>
              </p:nvSpPr>
              <p:spPr>
                <a:xfrm>
                  <a:off x="4324992" y="5173863"/>
                  <a:ext cx="4541164" cy="1077218"/>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为个体类“计算机专业学生”引入谓词</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742950" lvl="1"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用</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𝑷</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𝒙</m:t>
                      </m:r>
                      <m:r>
                        <a:rPr lang="en-US" altLang="zh-CN" b="1" i="1" smtClean="0">
                          <a:solidFill>
                            <a:srgbClr val="002060"/>
                          </a:solidFill>
                          <a:latin typeface="Cambria Math" panose="02040503050406030204" pitchFamily="18" charset="0"/>
                          <a:ea typeface="楷体" panose="02010609060101010101" pitchFamily="49" charset="-122"/>
                        </a:rPr>
                        <m:t>)</m:t>
                      </m:r>
                    </m:oMath>
                  </a14:m>
                  <a:r>
                    <a:rPr lang="zh-CN" altLang="en-US" b="1">
                      <a:solidFill>
                        <a:srgbClr val="002060"/>
                      </a:solidFill>
                      <a:latin typeface="楷体" panose="02010609060101010101" pitchFamily="49" charset="-122"/>
                      <a:ea typeface="楷体" panose="02010609060101010101" pitchFamily="49" charset="-122"/>
                    </a:rPr>
                    <a:t>表示“</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是计算机专业学生”</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这种谓词称为</a:t>
                  </a:r>
                  <a:r>
                    <a:rPr lang="zh-CN" altLang="en-US" b="1">
                      <a:solidFill>
                        <a:srgbClr val="C00000"/>
                      </a:solidFill>
                      <a:latin typeface="黑体" panose="02010609060101010101" pitchFamily="49" charset="-122"/>
                      <a:ea typeface="黑体" panose="02010609060101010101" pitchFamily="49" charset="-122"/>
                    </a:rPr>
                    <a:t>特征谓词</a:t>
                  </a:r>
                </a:p>
              </p:txBody>
            </p:sp>
          </mc:Choice>
          <mc:Fallback xmlns="">
            <p:sp>
              <p:nvSpPr>
                <p:cNvPr id="20" name="文本框 19">
                  <a:extLst>
                    <a:ext uri="{FF2B5EF4-FFF2-40B4-BE49-F238E27FC236}">
                      <a16:creationId xmlns:a16="http://schemas.microsoft.com/office/drawing/2014/main" id="{9EBD8439-081D-427B-9BCB-132FE81C89CF}"/>
                    </a:ext>
                  </a:extLst>
                </p:cNvPr>
                <p:cNvSpPr txBox="1">
                  <a:spLocks noRot="1" noChangeAspect="1" noMove="1" noResize="1" noEditPoints="1" noAdjustHandles="1" noChangeArrowheads="1" noChangeShapeType="1" noTextEdit="1"/>
                </p:cNvSpPr>
                <p:nvPr/>
              </p:nvSpPr>
              <p:spPr>
                <a:xfrm>
                  <a:off x="4324992" y="5173863"/>
                  <a:ext cx="4541164" cy="1077218"/>
                </a:xfrm>
                <a:prstGeom prst="rect">
                  <a:avLst/>
                </a:prstGeom>
                <a:blipFill>
                  <a:blip r:embed="rId7"/>
                  <a:stretch>
                    <a:fillRect l="-805" t="-3390" r="-1074" b="-79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CA7E9A0-1E10-4509-92C0-7FBA5CE4F847}"/>
                    </a:ext>
                  </a:extLst>
                </p:cNvPr>
                <p:cNvSpPr txBox="1"/>
                <p:nvPr/>
              </p:nvSpPr>
              <p:spPr>
                <a:xfrm>
                  <a:off x="9450936" y="5486502"/>
                  <a:ext cx="2177456" cy="400110"/>
                </a:xfrm>
                <a:prstGeom prst="rect">
                  <a:avLst/>
                </a:prstGeom>
                <a:solidFill>
                  <a:schemeClr val="accent6">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𝒙</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𝑷</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𝒙</m:t>
                            </m:r>
                          </m:e>
                        </m:d>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𝑯</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𝒙</m:t>
                            </m:r>
                          </m:e>
                        </m:d>
                        <m:r>
                          <a:rPr lang="en-US" altLang="zh-CN" sz="2000" b="1" i="1" smtClean="0">
                            <a:solidFill>
                              <a:srgbClr val="002060"/>
                            </a:solidFill>
                            <a:latin typeface="Cambria Math" panose="02040503050406030204" pitchFamily="18" charset="0"/>
                            <a:ea typeface="楷体" panose="02010609060101010101" pitchFamily="49" charset="-122"/>
                          </a:rPr>
                          <m:t>)</m:t>
                        </m:r>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22" name="文本框 21">
                  <a:extLst>
                    <a:ext uri="{FF2B5EF4-FFF2-40B4-BE49-F238E27FC236}">
                      <a16:creationId xmlns:a16="http://schemas.microsoft.com/office/drawing/2014/main" id="{ACA7E9A0-1E10-4509-92C0-7FBA5CE4F847}"/>
                    </a:ext>
                  </a:extLst>
                </p:cNvPr>
                <p:cNvSpPr txBox="1">
                  <a:spLocks noRot="1" noChangeAspect="1" noMove="1" noResize="1" noEditPoints="1" noAdjustHandles="1" noChangeArrowheads="1" noChangeShapeType="1" noTextEdit="1"/>
                </p:cNvSpPr>
                <p:nvPr/>
              </p:nvSpPr>
              <p:spPr>
                <a:xfrm>
                  <a:off x="9450936" y="5486502"/>
                  <a:ext cx="2177456" cy="400110"/>
                </a:xfrm>
                <a:prstGeom prst="rect">
                  <a:avLst/>
                </a:prstGeom>
                <a:blipFill>
                  <a:blip r:embed="rId8"/>
                  <a:stretch>
                    <a:fillRect r="-560" b="-18182"/>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9D03142D-737A-45C9-AA67-1F28047B5D6B}"/>
                </a:ext>
              </a:extLst>
            </p:cNvPr>
            <p:cNvSpPr txBox="1"/>
            <p:nvPr/>
          </p:nvSpPr>
          <p:spPr>
            <a:xfrm>
              <a:off x="1079257" y="4151848"/>
              <a:ext cx="2491657" cy="707886"/>
            </a:xfrm>
            <a:prstGeom prst="rect">
              <a:avLst/>
            </a:prstGeom>
            <a:solidFill>
              <a:schemeClr val="accent6">
                <a:lumMod val="20000"/>
                <a:lumOff val="80000"/>
                <a:alpha val="50000"/>
              </a:schemeClr>
            </a:solidFill>
          </p:spPr>
          <p:txBody>
            <a:bodyPr wrap="square" rtlCol="0">
              <a:spAutoFit/>
            </a:bodyPr>
            <a:lstStyle/>
            <a:p>
              <a:r>
                <a:rPr lang="zh-CN" altLang="en-US" sz="2000" b="1" dirty="0">
                  <a:solidFill>
                    <a:srgbClr val="FF0000"/>
                  </a:solidFill>
                  <a:latin typeface="楷体" panose="02010609060101010101" pitchFamily="49" charset="-122"/>
                  <a:ea typeface="楷体" panose="02010609060101010101" pitchFamily="49" charset="-122"/>
                </a:rPr>
                <a:t>所有计算机专业学生学习离散数学</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444826B5-7622-4705-8A8E-F146E0B154B1}"/>
                    </a:ext>
                  </a:extLst>
                </p:cNvPr>
                <p:cNvSpPr txBox="1"/>
                <p:nvPr/>
              </p:nvSpPr>
              <p:spPr>
                <a:xfrm>
                  <a:off x="1063733" y="5183685"/>
                  <a:ext cx="2548355" cy="1015663"/>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对所有</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是计算机专业学生，则</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学习离散数学</a:t>
                  </a:r>
                </a:p>
              </p:txBody>
            </p:sp>
          </mc:Choice>
          <mc:Fallback xmlns="">
            <p:sp>
              <p:nvSpPr>
                <p:cNvPr id="24" name="文本框 23">
                  <a:extLst>
                    <a:ext uri="{FF2B5EF4-FFF2-40B4-BE49-F238E27FC236}">
                      <a16:creationId xmlns:a16="http://schemas.microsoft.com/office/drawing/2014/main" id="{444826B5-7622-4705-8A8E-F146E0B154B1}"/>
                    </a:ext>
                  </a:extLst>
                </p:cNvPr>
                <p:cNvSpPr txBox="1">
                  <a:spLocks noRot="1" noChangeAspect="1" noMove="1" noResize="1" noEditPoints="1" noAdjustHandles="1" noChangeArrowheads="1" noChangeShapeType="1" noTextEdit="1"/>
                </p:cNvSpPr>
                <p:nvPr/>
              </p:nvSpPr>
              <p:spPr>
                <a:xfrm>
                  <a:off x="1063733" y="5183685"/>
                  <a:ext cx="2548355" cy="1015663"/>
                </a:xfrm>
                <a:prstGeom prst="rect">
                  <a:avLst/>
                </a:prstGeom>
                <a:blipFill>
                  <a:blip r:embed="rId9"/>
                  <a:stretch>
                    <a:fillRect l="-2392" t="-4192" r="-1435" b="-9581"/>
                  </a:stretch>
                </a:blipFill>
              </p:spPr>
              <p:txBody>
                <a:bodyPr/>
                <a:lstStyle/>
                <a:p>
                  <a:r>
                    <a:rPr lang="zh-CN" altLang="en-US">
                      <a:noFill/>
                    </a:rPr>
                    <a:t> </a:t>
                  </a:r>
                </a:p>
              </p:txBody>
            </p:sp>
          </mc:Fallback>
        </mc:AlternateContent>
        <p:sp>
          <p:nvSpPr>
            <p:cNvPr id="25" name="箭头: 上 24">
              <a:extLst>
                <a:ext uri="{FF2B5EF4-FFF2-40B4-BE49-F238E27FC236}">
                  <a16:creationId xmlns:a16="http://schemas.microsoft.com/office/drawing/2014/main" id="{1D9B6DC1-87E6-4103-A785-E4588F242326}"/>
                </a:ext>
              </a:extLst>
            </p:cNvPr>
            <p:cNvSpPr/>
            <p:nvPr/>
          </p:nvSpPr>
          <p:spPr>
            <a:xfrm>
              <a:off x="2297753" y="3870331"/>
              <a:ext cx="54664" cy="26220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下 25">
              <a:extLst>
                <a:ext uri="{FF2B5EF4-FFF2-40B4-BE49-F238E27FC236}">
                  <a16:creationId xmlns:a16="http://schemas.microsoft.com/office/drawing/2014/main" id="{0F0FB982-BE5C-4C6C-8FB8-5E0DA9E0F561}"/>
                </a:ext>
              </a:extLst>
            </p:cNvPr>
            <p:cNvSpPr/>
            <p:nvPr/>
          </p:nvSpPr>
          <p:spPr>
            <a:xfrm>
              <a:off x="2292192" y="4859734"/>
              <a:ext cx="45719" cy="2815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DA85EE-8CA5-428D-A820-848A51251BF4}"/>
                </a:ext>
              </a:extLst>
            </p:cNvPr>
            <p:cNvSpPr txBox="1"/>
            <p:nvPr/>
          </p:nvSpPr>
          <p:spPr>
            <a:xfrm>
              <a:off x="9599665" y="2592597"/>
              <a:ext cx="2249819"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谓词作用的个体变量的取值范围称为</a:t>
              </a:r>
              <a:r>
                <a:rPr lang="zh-CN" altLang="en-US" b="1">
                  <a:solidFill>
                    <a:srgbClr val="C00000"/>
                  </a:solidFill>
                </a:rPr>
                <a:t>论域</a:t>
              </a:r>
            </a:p>
          </p:txBody>
        </p:sp>
        <p:sp>
          <p:nvSpPr>
            <p:cNvPr id="28" name="文本框 27">
              <a:extLst>
                <a:ext uri="{FF2B5EF4-FFF2-40B4-BE49-F238E27FC236}">
                  <a16:creationId xmlns:a16="http://schemas.microsoft.com/office/drawing/2014/main" id="{4A4E7C51-3B02-4B27-8D1E-F2B4609B62C9}"/>
                </a:ext>
              </a:extLst>
            </p:cNvPr>
            <p:cNvSpPr txBox="1"/>
            <p:nvPr/>
          </p:nvSpPr>
          <p:spPr>
            <a:xfrm>
              <a:off x="4215371" y="4668601"/>
              <a:ext cx="4806124" cy="276999"/>
            </a:xfrm>
            <a:prstGeom prst="rect">
              <a:avLst/>
            </a:prstGeom>
            <a:solidFill>
              <a:schemeClr val="accent2">
                <a:lumMod val="20000"/>
                <a:lumOff val="80000"/>
              </a:schemeClr>
            </a:solidFill>
          </p:spPr>
          <p:txBody>
            <a:bodyPr wrap="none" tIns="0" bIns="0" rtlCol="0">
              <a:spAutoFit/>
            </a:bodyPr>
            <a:lstStyle/>
            <a:p>
              <a:pPr algn="ctr">
                <a:spcBef>
                  <a:spcPts val="600"/>
                </a:spcBef>
              </a:pPr>
              <a:r>
                <a:rPr lang="zh-CN" altLang="en-US" b="1">
                  <a:solidFill>
                    <a:srgbClr val="002060"/>
                  </a:solidFill>
                </a:rPr>
                <a:t>为个体变量选择更大的取值范围，例如</a:t>
              </a:r>
              <a:r>
                <a:rPr lang="zh-CN" altLang="en-US" b="1">
                  <a:solidFill>
                    <a:srgbClr val="C00000"/>
                  </a:solidFill>
                  <a:latin typeface="黑体" panose="02010609060101010101" pitchFamily="49" charset="-122"/>
                  <a:ea typeface="黑体" panose="02010609060101010101" pitchFamily="49" charset="-122"/>
                </a:rPr>
                <a:t>全总域</a:t>
              </a:r>
              <a:endParaRPr lang="en-US" altLang="zh-CN" b="1">
                <a:solidFill>
                  <a:srgbClr val="C00000"/>
                </a:solidFill>
                <a:latin typeface="黑体" panose="02010609060101010101" pitchFamily="49" charset="-122"/>
                <a:ea typeface="黑体" panose="02010609060101010101" pitchFamily="49" charset="-122"/>
              </a:endParaRPr>
            </a:p>
          </p:txBody>
        </p:sp>
        <p:sp>
          <p:nvSpPr>
            <p:cNvPr id="30" name="文本框 29">
              <a:extLst>
                <a:ext uri="{FF2B5EF4-FFF2-40B4-BE49-F238E27FC236}">
                  <a16:creationId xmlns:a16="http://schemas.microsoft.com/office/drawing/2014/main" id="{30700976-3DFD-4975-8F22-7C96080E3B78}"/>
                </a:ext>
              </a:extLst>
            </p:cNvPr>
            <p:cNvSpPr txBox="1"/>
            <p:nvPr/>
          </p:nvSpPr>
          <p:spPr>
            <a:xfrm>
              <a:off x="9599665" y="4473651"/>
              <a:ext cx="2249819" cy="646331"/>
            </a:xfrm>
            <a:prstGeom prst="rect">
              <a:avLst/>
            </a:prstGeom>
            <a:solidFill>
              <a:schemeClr val="accent4">
                <a:lumMod val="20000"/>
                <a:lumOff val="80000"/>
              </a:schemeClr>
            </a:solidFill>
          </p:spPr>
          <p:txBody>
            <a:bodyPr wrap="square" rtlCol="0">
              <a:spAutoFit/>
            </a:bodyPr>
            <a:lstStyle/>
            <a:p>
              <a:r>
                <a:rPr lang="zh-CN" altLang="en-US" b="1">
                  <a:solidFill>
                    <a:srgbClr val="C00000"/>
                  </a:solidFill>
                </a:rPr>
                <a:t>全总域</a:t>
              </a:r>
              <a:r>
                <a:rPr lang="zh-CN" altLang="en-US" b="1">
                  <a:solidFill>
                    <a:schemeClr val="accent2">
                      <a:lumMod val="50000"/>
                    </a:schemeClr>
                  </a:solidFill>
                </a:rPr>
                <a:t>是研究范围内所有个体构成的集合</a:t>
              </a:r>
              <a:endParaRPr lang="zh-CN" altLang="en-US" b="1">
                <a:solidFill>
                  <a:srgbClr val="C00000"/>
                </a:solidFill>
              </a:endParaRPr>
            </a:p>
          </p:txBody>
        </p:sp>
        <p:sp>
          <p:nvSpPr>
            <p:cNvPr id="31" name="文本框 30">
              <a:extLst>
                <a:ext uri="{FF2B5EF4-FFF2-40B4-BE49-F238E27FC236}">
                  <a16:creationId xmlns:a16="http://schemas.microsoft.com/office/drawing/2014/main" id="{20FF04A4-08B7-475C-8D86-17887597C472}"/>
                </a:ext>
              </a:extLst>
            </p:cNvPr>
            <p:cNvSpPr txBox="1"/>
            <p:nvPr/>
          </p:nvSpPr>
          <p:spPr>
            <a:xfrm>
              <a:off x="393580" y="3735966"/>
              <a:ext cx="627403" cy="1569660"/>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选择不同论域做不同的细化</a:t>
              </a:r>
            </a:p>
          </p:txBody>
        </p:sp>
        <p:sp>
          <p:nvSpPr>
            <p:cNvPr id="32" name="矩形: 圆角 31">
              <a:extLst>
                <a:ext uri="{FF2B5EF4-FFF2-40B4-BE49-F238E27FC236}">
                  <a16:creationId xmlns:a16="http://schemas.microsoft.com/office/drawing/2014/main" id="{2989114B-EC32-4B5B-B77C-2879BE841028}"/>
                </a:ext>
              </a:extLst>
            </p:cNvPr>
            <p:cNvSpPr/>
            <p:nvPr/>
          </p:nvSpPr>
          <p:spPr>
            <a:xfrm>
              <a:off x="289451" y="2494962"/>
              <a:ext cx="11689848" cy="3840054"/>
            </a:xfrm>
            <a:prstGeom prst="roundRect">
              <a:avLst>
                <a:gd name="adj" fmla="val 791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7411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一阶逻辑的基本概念</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存在量化命题的符号化</a:t>
            </a:r>
          </a:p>
        </p:txBody>
      </p:sp>
      <p:grpSp>
        <p:nvGrpSpPr>
          <p:cNvPr id="33" name="组合 32">
            <a:extLst>
              <a:ext uri="{FF2B5EF4-FFF2-40B4-BE49-F238E27FC236}">
                <a16:creationId xmlns:a16="http://schemas.microsoft.com/office/drawing/2014/main" id="{FE32DEA3-DC92-4503-A276-CB654C87FBBB}"/>
              </a:ext>
            </a:extLst>
          </p:cNvPr>
          <p:cNvGrpSpPr/>
          <p:nvPr/>
        </p:nvGrpSpPr>
        <p:grpSpPr>
          <a:xfrm>
            <a:off x="251075" y="1268272"/>
            <a:ext cx="11689848" cy="3840054"/>
            <a:chOff x="289451" y="2494962"/>
            <a:chExt cx="11689848" cy="3840054"/>
          </a:xfrm>
        </p:grpSpPr>
        <p:sp>
          <p:nvSpPr>
            <p:cNvPr id="29" name="箭头: 下 28">
              <a:extLst>
                <a:ext uri="{FF2B5EF4-FFF2-40B4-BE49-F238E27FC236}">
                  <a16:creationId xmlns:a16="http://schemas.microsoft.com/office/drawing/2014/main" id="{8A56B58F-0AD3-4719-B31D-6068CFDFAC4B}"/>
                </a:ext>
              </a:extLst>
            </p:cNvPr>
            <p:cNvSpPr/>
            <p:nvPr/>
          </p:nvSpPr>
          <p:spPr>
            <a:xfrm>
              <a:off x="6595574" y="4087817"/>
              <a:ext cx="45719" cy="1191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955C2B4A-36EA-44F3-AB11-45E33EA828C2}"/>
                </a:ext>
              </a:extLst>
            </p:cNvPr>
            <p:cNvSpPr/>
            <p:nvPr/>
          </p:nvSpPr>
          <p:spPr>
            <a:xfrm>
              <a:off x="3626404" y="5641209"/>
              <a:ext cx="5824532" cy="7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703441A0-2EB3-4D9F-BC67-12E3A0BF756A}"/>
                </a:ext>
              </a:extLst>
            </p:cNvPr>
            <p:cNvSpPr/>
            <p:nvPr/>
          </p:nvSpPr>
          <p:spPr>
            <a:xfrm>
              <a:off x="3578662" y="3491298"/>
              <a:ext cx="6308700" cy="5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8000E26-DE27-41BD-A315-91CE838467B9}"/>
                </a:ext>
              </a:extLst>
            </p:cNvPr>
            <p:cNvSpPr txBox="1"/>
            <p:nvPr/>
          </p:nvSpPr>
          <p:spPr>
            <a:xfrm>
              <a:off x="721431" y="2596759"/>
              <a:ext cx="2790349" cy="400110"/>
            </a:xfrm>
            <a:prstGeom prst="rect">
              <a:avLst/>
            </a:prstGeom>
            <a:noFill/>
          </p:spPr>
          <p:txBody>
            <a:bodyPr wrap="square" rtlCol="0">
              <a:spAutoFit/>
            </a:bodyPr>
            <a:lstStyle/>
            <a:p>
              <a:r>
                <a:rPr lang="zh-CN" altLang="en-US" sz="2000" b="1">
                  <a:solidFill>
                    <a:srgbClr val="C00000"/>
                  </a:solidFill>
                </a:rPr>
                <a:t>存在量化命题的符号化</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83EC1E4-45A7-4182-8A80-6F1B9FB00AF1}"/>
                    </a:ext>
                  </a:extLst>
                </p:cNvPr>
                <p:cNvSpPr txBox="1"/>
                <p:nvPr/>
              </p:nvSpPr>
              <p:spPr>
                <a:xfrm>
                  <a:off x="1043130" y="3158751"/>
                  <a:ext cx="2548355" cy="707886"/>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存在计算机专业学生</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学习数论课程</a:t>
                  </a:r>
                </a:p>
              </p:txBody>
            </p:sp>
          </mc:Choice>
          <mc:Fallback xmlns="">
            <p:sp>
              <p:nvSpPr>
                <p:cNvPr id="16" name="文本框 15">
                  <a:extLst>
                    <a:ext uri="{FF2B5EF4-FFF2-40B4-BE49-F238E27FC236}">
                      <a16:creationId xmlns:a16="http://schemas.microsoft.com/office/drawing/2014/main" id="{683EC1E4-45A7-4182-8A80-6F1B9FB00AF1}"/>
                    </a:ext>
                  </a:extLst>
                </p:cNvPr>
                <p:cNvSpPr txBox="1">
                  <a:spLocks noRot="1" noChangeAspect="1" noMove="1" noResize="1" noEditPoints="1" noAdjustHandles="1" noChangeArrowheads="1" noChangeShapeType="1" noTextEdit="1"/>
                </p:cNvSpPr>
                <p:nvPr/>
              </p:nvSpPr>
              <p:spPr>
                <a:xfrm>
                  <a:off x="1043130" y="3158751"/>
                  <a:ext cx="2548355" cy="707886"/>
                </a:xfrm>
                <a:prstGeom prst="rect">
                  <a:avLst/>
                </a:prstGeom>
                <a:blipFill>
                  <a:blip r:embed="rId2"/>
                  <a:stretch>
                    <a:fillRect l="-2632" t="-5172" b="-12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0A526CD-F28A-49AA-BCFB-36B2A3E618AD}"/>
                    </a:ext>
                  </a:extLst>
                </p:cNvPr>
                <p:cNvSpPr txBox="1"/>
                <p:nvPr/>
              </p:nvSpPr>
              <p:spPr>
                <a:xfrm>
                  <a:off x="3908291" y="2946095"/>
                  <a:ext cx="5374568" cy="1141723"/>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a:t>
                  </a:r>
                  <a:r>
                    <a:rPr lang="en-US" altLang="zh-CN" b="1">
                      <a:solidFill>
                        <a:schemeClr val="accent6">
                          <a:lumMod val="50000"/>
                        </a:schemeClr>
                      </a:solidFill>
                      <a:latin typeface="宋体" panose="02010600030101010101" pitchFamily="2" charset="-122"/>
                      <a:ea typeface="宋体" panose="02010600030101010101" pitchFamily="2" charset="-122"/>
                    </a:rPr>
                    <a:t>……</a:t>
                  </a:r>
                  <a:r>
                    <a:rPr lang="zh-CN" altLang="en-US" b="1">
                      <a:solidFill>
                        <a:schemeClr val="accent6">
                          <a:lumMod val="50000"/>
                        </a:schemeClr>
                      </a:solidFill>
                      <a:latin typeface="宋体" panose="02010600030101010101" pitchFamily="2" charset="-122"/>
                      <a:ea typeface="宋体" panose="02010600030101010101" pitchFamily="2" charset="-122"/>
                    </a:rPr>
                    <a:t>学习数论课程”是</a:t>
                  </a:r>
                  <a:r>
                    <a:rPr lang="zh-CN" altLang="en-US" b="1">
                      <a:solidFill>
                        <a:srgbClr val="C00000"/>
                      </a:solidFill>
                      <a:latin typeface="黑体" panose="02010609060101010101" pitchFamily="49" charset="-122"/>
                      <a:ea typeface="黑体" panose="02010609060101010101" pitchFamily="49" charset="-122"/>
                    </a:rPr>
                    <a:t>一元谓词</a:t>
                  </a:r>
                  <a:r>
                    <a:rPr lang="zh-CN" altLang="en-US" b="1">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b="1" i="1" smtClean="0">
                          <a:solidFill>
                            <a:srgbClr val="C00000"/>
                          </a:solidFill>
                          <a:latin typeface="Cambria Math" panose="02040503050406030204" pitchFamily="18" charset="0"/>
                          <a:ea typeface="宋体" panose="02010600030101010101" pitchFamily="2" charset="-122"/>
                        </a:rPr>
                        <m:t>𝑮</m:t>
                      </m:r>
                      <m:r>
                        <a:rPr lang="en-US" altLang="zh-CN" b="1" i="1">
                          <a:solidFill>
                            <a:srgbClr val="C00000"/>
                          </a:solidFill>
                          <a:latin typeface="Cambria Math" panose="02040503050406030204" pitchFamily="18" charset="0"/>
                          <a:ea typeface="宋体" panose="02010600030101010101" pitchFamily="2" charset="-122"/>
                        </a:rPr>
                        <m:t>(</m:t>
                      </m:r>
                      <m:r>
                        <a:rPr lang="en-US" altLang="zh-CN" b="1" i="1" smtClean="0">
                          <a:solidFill>
                            <a:srgbClr val="C00000"/>
                          </a:solidFill>
                          <a:latin typeface="Cambria Math" panose="02040503050406030204" pitchFamily="18" charset="0"/>
                          <a:ea typeface="宋体" panose="02010600030101010101" pitchFamily="2" charset="-122"/>
                        </a:rPr>
                        <m:t>𝒙</m:t>
                      </m:r>
                      <m:r>
                        <a:rPr lang="en-US" altLang="zh-CN" b="1" i="1">
                          <a:solidFill>
                            <a:srgbClr val="C00000"/>
                          </a:solidFill>
                          <a:latin typeface="Cambria Math" panose="02040503050406030204" pitchFamily="18" charset="0"/>
                          <a:ea typeface="宋体" panose="02010600030101010101" pitchFamily="2" charset="-122"/>
                        </a:rPr>
                        <m:t>)</m:t>
                      </m:r>
                    </m:oMath>
                  </a14:m>
                  <a:r>
                    <a:rPr lang="zh-CN" altLang="en-US" b="1">
                      <a:solidFill>
                        <a:schemeClr val="accent6">
                          <a:lumMod val="50000"/>
                        </a:schemeClr>
                      </a:solidFill>
                      <a:latin typeface="宋体" panose="02010600030101010101" pitchFamily="2" charset="-122"/>
                      <a:ea typeface="宋体" panose="02010600030101010101" pitchFamily="2" charset="-122"/>
                    </a:rPr>
                    <a:t>表示</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285750"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“计算机专业学生”是</a:t>
                  </a:r>
                  <a:r>
                    <a:rPr lang="zh-CN" altLang="en-US" b="1">
                      <a:solidFill>
                        <a:srgbClr val="C00000"/>
                      </a:solidFill>
                      <a:latin typeface="黑体" panose="02010609060101010101" pitchFamily="49" charset="-122"/>
                      <a:ea typeface="黑体" panose="02010609060101010101" pitchFamily="49" charset="-122"/>
                    </a:rPr>
                    <a:t>个体类</a:t>
                  </a:r>
                  <a:r>
                    <a:rPr lang="zh-CN" altLang="en-US" b="1">
                      <a:solidFill>
                        <a:schemeClr val="accent6">
                          <a:lumMod val="50000"/>
                        </a:schemeClr>
                      </a:solidFill>
                      <a:latin typeface="宋体" panose="02010600030101010101" pitchFamily="2" charset="-122"/>
                      <a:ea typeface="宋体" panose="02010600030101010101" pitchFamily="2" charset="-122"/>
                    </a:rPr>
                    <a:t>，作为</a:t>
                  </a:r>
                  <a:r>
                    <a:rPr lang="zh-CN" altLang="en-US" b="1">
                      <a:solidFill>
                        <a:srgbClr val="C00000"/>
                      </a:solidFill>
                      <a:latin typeface="黑体" panose="02010609060101010101" pitchFamily="49" charset="-122"/>
                      <a:ea typeface="黑体" panose="02010609060101010101" pitchFamily="49" charset="-122"/>
                    </a:rPr>
                    <a:t>论域</a:t>
                  </a:r>
                  <a:endParaRPr lang="en-US" altLang="zh-CN" b="1">
                    <a:solidFill>
                      <a:srgbClr val="C00000"/>
                    </a:solidFill>
                    <a:latin typeface="黑体" panose="02010609060101010101" pitchFamily="49" charset="-122"/>
                    <a:ea typeface="黑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“存在”是</a:t>
                  </a:r>
                  <a:r>
                    <a:rPr lang="zh-CN" altLang="en-US" b="1">
                      <a:solidFill>
                        <a:srgbClr val="C00000"/>
                      </a:solidFill>
                      <a:latin typeface="黑体" panose="02010609060101010101" pitchFamily="49" charset="-122"/>
                      <a:ea typeface="黑体" panose="02010609060101010101" pitchFamily="49" charset="-122"/>
                    </a:rPr>
                    <a:t>存在量词</a:t>
                  </a:r>
                  <a:r>
                    <a:rPr lang="zh-CN" altLang="en-US" b="1">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b="1" i="1" smtClean="0">
                          <a:solidFill>
                            <a:srgbClr val="C00000"/>
                          </a:solidFill>
                          <a:latin typeface="Cambria Math" panose="02040503050406030204" pitchFamily="18" charset="0"/>
                          <a:ea typeface="宋体" panose="02010600030101010101" pitchFamily="2" charset="-122"/>
                        </a:rPr>
                        <m:t>∃</m:t>
                      </m:r>
                      <m:r>
                        <a:rPr lang="en-US" altLang="zh-CN" b="1" i="1">
                          <a:solidFill>
                            <a:srgbClr val="C00000"/>
                          </a:solidFill>
                          <a:latin typeface="Cambria Math" panose="02040503050406030204" pitchFamily="18" charset="0"/>
                          <a:ea typeface="宋体" panose="02010600030101010101" pitchFamily="2" charset="-122"/>
                        </a:rPr>
                        <m:t>𝒙</m:t>
                      </m:r>
                    </m:oMath>
                  </a14:m>
                  <a:r>
                    <a:rPr lang="zh-CN" altLang="en-US" b="1">
                      <a:solidFill>
                        <a:schemeClr val="accent6">
                          <a:lumMod val="50000"/>
                        </a:schemeClr>
                      </a:solidFill>
                      <a:latin typeface="宋体" panose="02010600030101010101" pitchFamily="2" charset="-122"/>
                      <a:ea typeface="宋体" panose="02010600030101010101" pitchFamily="2" charset="-122"/>
                    </a:rPr>
                    <a:t>表示</a:t>
                  </a:r>
                  <a:endParaRPr lang="en-US" altLang="zh-CN" b="1">
                    <a:solidFill>
                      <a:schemeClr val="accent6">
                        <a:lumMod val="50000"/>
                      </a:schemeClr>
                    </a:solidFill>
                    <a:latin typeface="宋体" panose="02010600030101010101" pitchFamily="2" charset="-122"/>
                    <a:ea typeface="宋体" panose="02010600030101010101" pitchFamily="2" charset="-122"/>
                  </a:endParaRPr>
                </a:p>
              </p:txBody>
            </p:sp>
          </mc:Choice>
          <mc:Fallback xmlns="">
            <p:sp>
              <p:nvSpPr>
                <p:cNvPr id="14" name="文本框 13">
                  <a:extLst>
                    <a:ext uri="{FF2B5EF4-FFF2-40B4-BE49-F238E27FC236}">
                      <a16:creationId xmlns:a16="http://schemas.microsoft.com/office/drawing/2014/main" id="{F0A526CD-F28A-49AA-BCFB-36B2A3E618AD}"/>
                    </a:ext>
                  </a:extLst>
                </p:cNvPr>
                <p:cNvSpPr txBox="1">
                  <a:spLocks noRot="1" noChangeAspect="1" noMove="1" noResize="1" noEditPoints="1" noAdjustHandles="1" noChangeArrowheads="1" noChangeShapeType="1" noTextEdit="1"/>
                </p:cNvSpPr>
                <p:nvPr/>
              </p:nvSpPr>
              <p:spPr>
                <a:xfrm>
                  <a:off x="3908291" y="2946095"/>
                  <a:ext cx="5374568" cy="1141723"/>
                </a:xfrm>
                <a:prstGeom prst="rect">
                  <a:avLst/>
                </a:prstGeom>
                <a:blipFill>
                  <a:blip r:embed="rId3"/>
                  <a:stretch>
                    <a:fillRect l="-795" t="-3209" r="-227" b="-6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0301594-AEA9-4B44-AA5A-E0F5E1C3270A}"/>
                    </a:ext>
                  </a:extLst>
                </p:cNvPr>
                <p:cNvSpPr txBox="1"/>
                <p:nvPr/>
              </p:nvSpPr>
              <p:spPr>
                <a:xfrm>
                  <a:off x="9887362" y="3309701"/>
                  <a:ext cx="1221891" cy="400110"/>
                </a:xfrm>
                <a:prstGeom prst="rect">
                  <a:avLst/>
                </a:prstGeom>
                <a:solidFill>
                  <a:schemeClr val="accent6">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𝒙𝑮</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𝒙</m:t>
                        </m:r>
                        <m:r>
                          <a:rPr lang="en-US" altLang="zh-CN" sz="2000" b="1" i="1" smtClean="0">
                            <a:solidFill>
                              <a:srgbClr val="002060"/>
                            </a:solidFill>
                            <a:latin typeface="Cambria Math" panose="02040503050406030204" pitchFamily="18" charset="0"/>
                            <a:ea typeface="楷体" panose="02010609060101010101" pitchFamily="49" charset="-122"/>
                          </a:rPr>
                          <m:t>)</m:t>
                        </m:r>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20301594-AEA9-4B44-AA5A-E0F5E1C3270A}"/>
                    </a:ext>
                  </a:extLst>
                </p:cNvPr>
                <p:cNvSpPr txBox="1">
                  <a:spLocks noRot="1" noChangeAspect="1" noMove="1" noResize="1" noEditPoints="1" noAdjustHandles="1" noChangeArrowheads="1" noChangeShapeType="1" noTextEdit="1"/>
                </p:cNvSpPr>
                <p:nvPr/>
              </p:nvSpPr>
              <p:spPr>
                <a:xfrm>
                  <a:off x="9887362" y="3309701"/>
                  <a:ext cx="1221891" cy="400110"/>
                </a:xfrm>
                <a:prstGeom prst="rect">
                  <a:avLst/>
                </a:prstGeom>
                <a:blipFill>
                  <a:blip r:embed="rId4"/>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EBD8439-081D-427B-9BCB-132FE81C89CF}"/>
                    </a:ext>
                  </a:extLst>
                </p:cNvPr>
                <p:cNvSpPr txBox="1"/>
                <p:nvPr/>
              </p:nvSpPr>
              <p:spPr>
                <a:xfrm>
                  <a:off x="4551719" y="5279571"/>
                  <a:ext cx="4087709" cy="723275"/>
                </a:xfrm>
                <a:prstGeom prst="rect">
                  <a:avLst/>
                </a:prstGeom>
                <a:solidFill>
                  <a:schemeClr val="accent5">
                    <a:lumMod val="20000"/>
                    <a:lumOff val="80000"/>
                  </a:schemeClr>
                </a:solidFill>
              </p:spPr>
              <p:txBody>
                <a:bodyPr wrap="square" rtlCol="0">
                  <a:spAutoFit/>
                </a:bodyPr>
                <a:lstStyle/>
                <a:p>
                  <a:pPr>
                    <a:spcBef>
                      <a:spcPts val="600"/>
                    </a:spcBef>
                  </a:pPr>
                  <a:r>
                    <a:rPr lang="zh-CN" altLang="en-US" b="1">
                      <a:solidFill>
                        <a:schemeClr val="accent6">
                          <a:lumMod val="50000"/>
                        </a:schemeClr>
                      </a:solidFill>
                      <a:latin typeface="宋体" panose="02010600030101010101" pitchFamily="2" charset="-122"/>
                      <a:ea typeface="宋体" panose="02010600030101010101" pitchFamily="2" charset="-122"/>
                    </a:rPr>
                    <a:t>引入</a:t>
                  </a:r>
                  <a:r>
                    <a:rPr lang="zh-CN" altLang="en-US" b="1">
                      <a:solidFill>
                        <a:srgbClr val="C00000"/>
                      </a:solidFill>
                      <a:latin typeface="黑体" panose="02010609060101010101" pitchFamily="49" charset="-122"/>
                      <a:ea typeface="黑体" panose="02010609060101010101" pitchFamily="49" charset="-122"/>
                    </a:rPr>
                    <a:t>特征谓词</a:t>
                  </a:r>
                  <a:endParaRPr lang="en-US" altLang="zh-CN" b="1">
                    <a:solidFill>
                      <a:srgbClr val="C00000"/>
                    </a:solidFill>
                    <a:latin typeface="黑体" panose="02010609060101010101" pitchFamily="49" charset="-122"/>
                    <a:ea typeface="黑体" panose="02010609060101010101" pitchFamily="49" charset="-122"/>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用</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𝑷</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𝒙</m:t>
                      </m:r>
                      <m:r>
                        <a:rPr lang="en-US" altLang="zh-CN" b="1" i="1" smtClean="0">
                          <a:solidFill>
                            <a:srgbClr val="002060"/>
                          </a:solidFill>
                          <a:latin typeface="Cambria Math" panose="02040503050406030204" pitchFamily="18" charset="0"/>
                          <a:ea typeface="楷体" panose="02010609060101010101" pitchFamily="49" charset="-122"/>
                        </a:rPr>
                        <m:t>)</m:t>
                      </m:r>
                    </m:oMath>
                  </a14:m>
                  <a:r>
                    <a:rPr lang="zh-CN" altLang="en-US" b="1">
                      <a:solidFill>
                        <a:srgbClr val="002060"/>
                      </a:solidFill>
                      <a:latin typeface="楷体" panose="02010609060101010101" pitchFamily="49" charset="-122"/>
                      <a:ea typeface="楷体" panose="02010609060101010101" pitchFamily="49" charset="-122"/>
                    </a:rPr>
                    <a:t>表示“</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是计算机专业学生”</a:t>
                  </a:r>
                  <a:endParaRPr lang="en-US" altLang="zh-CN" b="1">
                    <a:solidFill>
                      <a:srgbClr val="002060"/>
                    </a:solidFill>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9EBD8439-081D-427B-9BCB-132FE81C89CF}"/>
                    </a:ext>
                  </a:extLst>
                </p:cNvPr>
                <p:cNvSpPr txBox="1">
                  <a:spLocks noRot="1" noChangeAspect="1" noMove="1" noResize="1" noEditPoints="1" noAdjustHandles="1" noChangeArrowheads="1" noChangeShapeType="1" noTextEdit="1"/>
                </p:cNvSpPr>
                <p:nvPr/>
              </p:nvSpPr>
              <p:spPr>
                <a:xfrm>
                  <a:off x="4551719" y="5279571"/>
                  <a:ext cx="4087709" cy="723275"/>
                </a:xfrm>
                <a:prstGeom prst="rect">
                  <a:avLst/>
                </a:prstGeom>
                <a:blipFill>
                  <a:blip r:embed="rId5"/>
                  <a:stretch>
                    <a:fillRect l="-1192" t="-5085" r="-1043" b="-118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CA7E9A0-1E10-4509-92C0-7FBA5CE4F847}"/>
                    </a:ext>
                  </a:extLst>
                </p:cNvPr>
                <p:cNvSpPr txBox="1"/>
                <p:nvPr/>
              </p:nvSpPr>
              <p:spPr>
                <a:xfrm>
                  <a:off x="9450936" y="5486502"/>
                  <a:ext cx="2177456" cy="400110"/>
                </a:xfrm>
                <a:prstGeom prst="rect">
                  <a:avLst/>
                </a:prstGeom>
                <a:solidFill>
                  <a:schemeClr val="accent6">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𝒙</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𝑷</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𝒙</m:t>
                            </m:r>
                          </m:e>
                        </m:d>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𝑮</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𝒙</m:t>
                            </m:r>
                          </m:e>
                        </m:d>
                        <m:r>
                          <a:rPr lang="en-US" altLang="zh-CN" sz="2000" b="1" i="1" smtClean="0">
                            <a:solidFill>
                              <a:srgbClr val="002060"/>
                            </a:solidFill>
                            <a:latin typeface="Cambria Math" panose="02040503050406030204" pitchFamily="18" charset="0"/>
                            <a:ea typeface="楷体" panose="02010609060101010101" pitchFamily="49" charset="-122"/>
                          </a:rPr>
                          <m:t>)</m:t>
                        </m:r>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22" name="文本框 21">
                  <a:extLst>
                    <a:ext uri="{FF2B5EF4-FFF2-40B4-BE49-F238E27FC236}">
                      <a16:creationId xmlns:a16="http://schemas.microsoft.com/office/drawing/2014/main" id="{ACA7E9A0-1E10-4509-92C0-7FBA5CE4F847}"/>
                    </a:ext>
                  </a:extLst>
                </p:cNvPr>
                <p:cNvSpPr txBox="1">
                  <a:spLocks noRot="1" noChangeAspect="1" noMove="1" noResize="1" noEditPoints="1" noAdjustHandles="1" noChangeArrowheads="1" noChangeShapeType="1" noTextEdit="1"/>
                </p:cNvSpPr>
                <p:nvPr/>
              </p:nvSpPr>
              <p:spPr>
                <a:xfrm>
                  <a:off x="9450936" y="5486502"/>
                  <a:ext cx="2177456" cy="400110"/>
                </a:xfrm>
                <a:prstGeom prst="rect">
                  <a:avLst/>
                </a:prstGeom>
                <a:blipFill>
                  <a:blip r:embed="rId6"/>
                  <a:stretch>
                    <a:fillRect b="-18462"/>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9D03142D-737A-45C9-AA67-1F28047B5D6B}"/>
                </a:ext>
              </a:extLst>
            </p:cNvPr>
            <p:cNvSpPr txBox="1"/>
            <p:nvPr/>
          </p:nvSpPr>
          <p:spPr>
            <a:xfrm>
              <a:off x="1079257" y="4151848"/>
              <a:ext cx="2491657" cy="707886"/>
            </a:xfrm>
            <a:prstGeom prst="rect">
              <a:avLst/>
            </a:prstGeom>
            <a:solidFill>
              <a:schemeClr val="accent6">
                <a:lumMod val="20000"/>
                <a:lumOff val="80000"/>
                <a:alpha val="50000"/>
              </a:schemeClr>
            </a:solidFill>
          </p:spPr>
          <p:txBody>
            <a:bodyPr wrap="square" rtlCol="0">
              <a:spAutoFit/>
            </a:bodyPr>
            <a:lstStyle/>
            <a:p>
              <a:r>
                <a:rPr lang="zh-CN" altLang="en-US" sz="2000" b="1" dirty="0">
                  <a:solidFill>
                    <a:srgbClr val="FF0000"/>
                  </a:solidFill>
                  <a:latin typeface="楷体" panose="02010609060101010101" pitchFamily="49" charset="-122"/>
                  <a:ea typeface="楷体" panose="02010609060101010101" pitchFamily="49" charset="-122"/>
                </a:rPr>
                <a:t>有的计算机专业学生学习数论课程</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444826B5-7622-4705-8A8E-F146E0B154B1}"/>
                    </a:ext>
                  </a:extLst>
                </p:cNvPr>
                <p:cNvSpPr txBox="1"/>
                <p:nvPr/>
              </p:nvSpPr>
              <p:spPr>
                <a:xfrm>
                  <a:off x="1063733" y="5183685"/>
                  <a:ext cx="2548355" cy="1015663"/>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存在</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是计算机专业学生，且</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学习数论课程</a:t>
                  </a:r>
                </a:p>
              </p:txBody>
            </p:sp>
          </mc:Choice>
          <mc:Fallback xmlns="">
            <p:sp>
              <p:nvSpPr>
                <p:cNvPr id="24" name="文本框 23">
                  <a:extLst>
                    <a:ext uri="{FF2B5EF4-FFF2-40B4-BE49-F238E27FC236}">
                      <a16:creationId xmlns:a16="http://schemas.microsoft.com/office/drawing/2014/main" id="{444826B5-7622-4705-8A8E-F146E0B154B1}"/>
                    </a:ext>
                  </a:extLst>
                </p:cNvPr>
                <p:cNvSpPr txBox="1">
                  <a:spLocks noRot="1" noChangeAspect="1" noMove="1" noResize="1" noEditPoints="1" noAdjustHandles="1" noChangeArrowheads="1" noChangeShapeType="1" noTextEdit="1"/>
                </p:cNvSpPr>
                <p:nvPr/>
              </p:nvSpPr>
              <p:spPr>
                <a:xfrm>
                  <a:off x="1063733" y="5183685"/>
                  <a:ext cx="2548355" cy="1015663"/>
                </a:xfrm>
                <a:prstGeom prst="rect">
                  <a:avLst/>
                </a:prstGeom>
                <a:blipFill>
                  <a:blip r:embed="rId7"/>
                  <a:stretch>
                    <a:fillRect l="-2392" t="-4192" r="-1435" b="-9581"/>
                  </a:stretch>
                </a:blipFill>
              </p:spPr>
              <p:txBody>
                <a:bodyPr/>
                <a:lstStyle/>
                <a:p>
                  <a:r>
                    <a:rPr lang="zh-CN" altLang="en-US">
                      <a:noFill/>
                    </a:rPr>
                    <a:t> </a:t>
                  </a:r>
                </a:p>
              </p:txBody>
            </p:sp>
          </mc:Fallback>
        </mc:AlternateContent>
        <p:sp>
          <p:nvSpPr>
            <p:cNvPr id="25" name="箭头: 上 24">
              <a:extLst>
                <a:ext uri="{FF2B5EF4-FFF2-40B4-BE49-F238E27FC236}">
                  <a16:creationId xmlns:a16="http://schemas.microsoft.com/office/drawing/2014/main" id="{1D9B6DC1-87E6-4103-A785-E4588F242326}"/>
                </a:ext>
              </a:extLst>
            </p:cNvPr>
            <p:cNvSpPr/>
            <p:nvPr/>
          </p:nvSpPr>
          <p:spPr>
            <a:xfrm>
              <a:off x="2297753" y="3870331"/>
              <a:ext cx="54664" cy="26220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下 25">
              <a:extLst>
                <a:ext uri="{FF2B5EF4-FFF2-40B4-BE49-F238E27FC236}">
                  <a16:creationId xmlns:a16="http://schemas.microsoft.com/office/drawing/2014/main" id="{0F0FB982-BE5C-4C6C-8FB8-5E0DA9E0F561}"/>
                </a:ext>
              </a:extLst>
            </p:cNvPr>
            <p:cNvSpPr/>
            <p:nvPr/>
          </p:nvSpPr>
          <p:spPr>
            <a:xfrm>
              <a:off x="2292192" y="4859734"/>
              <a:ext cx="45719" cy="2815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4A4E7C51-3B02-4B27-8D1E-F2B4609B62C9}"/>
                </a:ext>
              </a:extLst>
            </p:cNvPr>
            <p:cNvSpPr txBox="1"/>
            <p:nvPr/>
          </p:nvSpPr>
          <p:spPr>
            <a:xfrm>
              <a:off x="5363390" y="4518527"/>
              <a:ext cx="2497800" cy="276999"/>
            </a:xfrm>
            <a:prstGeom prst="rect">
              <a:avLst/>
            </a:prstGeom>
            <a:solidFill>
              <a:schemeClr val="accent2">
                <a:lumMod val="20000"/>
                <a:lumOff val="80000"/>
              </a:schemeClr>
            </a:solidFill>
          </p:spPr>
          <p:txBody>
            <a:bodyPr wrap="none" tIns="0" bIns="0" rtlCol="0">
              <a:spAutoFit/>
            </a:bodyPr>
            <a:lstStyle/>
            <a:p>
              <a:pPr algn="ctr">
                <a:spcBef>
                  <a:spcPts val="600"/>
                </a:spcBef>
              </a:pPr>
              <a:r>
                <a:rPr lang="zh-CN" altLang="en-US" b="1">
                  <a:solidFill>
                    <a:srgbClr val="002060"/>
                  </a:solidFill>
                </a:rPr>
                <a:t>为个体变量选择</a:t>
              </a:r>
              <a:r>
                <a:rPr lang="zh-CN" altLang="en-US" b="1">
                  <a:solidFill>
                    <a:srgbClr val="C00000"/>
                  </a:solidFill>
                  <a:latin typeface="黑体" panose="02010609060101010101" pitchFamily="49" charset="-122"/>
                  <a:ea typeface="黑体" panose="02010609060101010101" pitchFamily="49" charset="-122"/>
                </a:rPr>
                <a:t>全总域</a:t>
              </a:r>
              <a:endParaRPr lang="en-US" altLang="zh-CN" b="1">
                <a:solidFill>
                  <a:srgbClr val="C00000"/>
                </a:solidFill>
                <a:latin typeface="黑体" panose="02010609060101010101" pitchFamily="49" charset="-122"/>
                <a:ea typeface="黑体" panose="02010609060101010101" pitchFamily="49" charset="-122"/>
              </a:endParaRPr>
            </a:p>
          </p:txBody>
        </p:sp>
        <p:sp>
          <p:nvSpPr>
            <p:cNvPr id="31" name="文本框 30">
              <a:extLst>
                <a:ext uri="{FF2B5EF4-FFF2-40B4-BE49-F238E27FC236}">
                  <a16:creationId xmlns:a16="http://schemas.microsoft.com/office/drawing/2014/main" id="{20FF04A4-08B7-475C-8D86-17887597C472}"/>
                </a:ext>
              </a:extLst>
            </p:cNvPr>
            <p:cNvSpPr txBox="1"/>
            <p:nvPr/>
          </p:nvSpPr>
          <p:spPr>
            <a:xfrm>
              <a:off x="393580" y="3735966"/>
              <a:ext cx="627403" cy="1569660"/>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选择不同论域做不同的细化</a:t>
              </a:r>
            </a:p>
          </p:txBody>
        </p:sp>
        <p:sp>
          <p:nvSpPr>
            <p:cNvPr id="32" name="矩形: 圆角 31">
              <a:extLst>
                <a:ext uri="{FF2B5EF4-FFF2-40B4-BE49-F238E27FC236}">
                  <a16:creationId xmlns:a16="http://schemas.microsoft.com/office/drawing/2014/main" id="{2989114B-EC32-4B5B-B77C-2879BE841028}"/>
                </a:ext>
              </a:extLst>
            </p:cNvPr>
            <p:cNvSpPr/>
            <p:nvPr/>
          </p:nvSpPr>
          <p:spPr>
            <a:xfrm>
              <a:off x="289451" y="2494962"/>
              <a:ext cx="11689848" cy="3840054"/>
            </a:xfrm>
            <a:prstGeom prst="roundRect">
              <a:avLst>
                <a:gd name="adj" fmla="val 791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99F66AFF-F27D-4075-BE0C-BC70FB142FA3}"/>
              </a:ext>
            </a:extLst>
          </p:cNvPr>
          <p:cNvSpPr txBox="1"/>
          <p:nvPr/>
        </p:nvSpPr>
        <p:spPr>
          <a:xfrm>
            <a:off x="2439752" y="5339879"/>
            <a:ext cx="6933296" cy="800219"/>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b="1" dirty="0">
                <a:solidFill>
                  <a:schemeClr val="accent2">
                    <a:lumMod val="50000"/>
                  </a:schemeClr>
                </a:solidFill>
              </a:rPr>
              <a:t>全称量化命题：特征谓词与进一步判断的谓词之间是</a:t>
            </a:r>
            <a:r>
              <a:rPr lang="zh-CN" altLang="en-US" b="1" dirty="0">
                <a:solidFill>
                  <a:srgbClr val="C00000"/>
                </a:solidFill>
              </a:rPr>
              <a:t>逻辑蕴含</a:t>
            </a:r>
            <a:r>
              <a:rPr lang="zh-CN" altLang="en-US" b="1" dirty="0">
                <a:solidFill>
                  <a:schemeClr val="accent2">
                    <a:lumMod val="50000"/>
                  </a:schemeClr>
                </a:solidFill>
              </a:rPr>
              <a:t>关系</a:t>
            </a:r>
            <a:endParaRPr lang="en-US" altLang="zh-CN" b="1" dirty="0">
              <a:solidFill>
                <a:schemeClr val="accent2">
                  <a:lumMod val="50000"/>
                </a:schemeClr>
              </a:solidFill>
            </a:endParaRPr>
          </a:p>
          <a:p>
            <a:pPr>
              <a:spcBef>
                <a:spcPts val="600"/>
              </a:spcBef>
              <a:spcAft>
                <a:spcPts val="600"/>
              </a:spcAft>
            </a:pPr>
            <a:r>
              <a:rPr lang="zh-CN" altLang="en-US" b="1" dirty="0">
                <a:solidFill>
                  <a:schemeClr val="accent2">
                    <a:lumMod val="50000"/>
                  </a:schemeClr>
                </a:solidFill>
              </a:rPr>
              <a:t>存在量化命题：特征谓词与进一步判断的谓词之间是</a:t>
            </a:r>
            <a:r>
              <a:rPr lang="zh-CN" altLang="en-US" b="1" dirty="0">
                <a:solidFill>
                  <a:srgbClr val="C00000"/>
                </a:solidFill>
              </a:rPr>
              <a:t>逻辑合取</a:t>
            </a:r>
            <a:r>
              <a:rPr lang="zh-CN" altLang="en-US" b="1" dirty="0">
                <a:solidFill>
                  <a:schemeClr val="accent2">
                    <a:lumMod val="50000"/>
                  </a:schemeClr>
                </a:solidFill>
              </a:rPr>
              <a:t>关系</a:t>
            </a:r>
          </a:p>
        </p:txBody>
      </p:sp>
    </p:spTree>
    <p:extLst>
      <p:ext uri="{BB962C8B-B14F-4D97-AF65-F5344CB8AC3E}">
        <p14:creationId xmlns:p14="http://schemas.microsoft.com/office/powerpoint/2010/main" val="368515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一阶逻辑的基本概念</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一阶逻辑基本概念汇总</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A520B02-4F61-4089-8CE9-DDFF88969D7B}"/>
                  </a:ext>
                </a:extLst>
              </p:cNvPr>
              <p:cNvSpPr txBox="1"/>
              <p:nvPr/>
            </p:nvSpPr>
            <p:spPr>
              <a:xfrm>
                <a:off x="604283" y="1148024"/>
                <a:ext cx="5993869" cy="5032147"/>
              </a:xfrm>
              <a:prstGeom prst="rect">
                <a:avLst/>
              </a:prstGeom>
              <a:solidFill>
                <a:schemeClr val="accent5">
                  <a:lumMod val="20000"/>
                  <a:lumOff val="80000"/>
                  <a:alpha val="50000"/>
                </a:schemeClr>
              </a:solidFill>
            </p:spPr>
            <p:txBody>
              <a:bodyPr wrap="square" rtlCol="0">
                <a:spAutoFit/>
              </a:bodyPr>
              <a:lstStyle/>
              <a:p>
                <a:pPr algn="ctr">
                  <a:spcAft>
                    <a:spcPts val="1200"/>
                  </a:spcAft>
                </a:pPr>
                <a:r>
                  <a:rPr lang="zh-CN" altLang="en-US" sz="2000" b="1">
                    <a:solidFill>
                      <a:srgbClr val="C00000"/>
                    </a:solidFill>
                    <a:latin typeface="黑体" panose="02010609060101010101" pitchFamily="49" charset="-122"/>
                    <a:ea typeface="黑体" panose="02010609060101010101" pitchFamily="49" charset="-122"/>
                  </a:rPr>
                  <a:t>个体</a:t>
                </a:r>
                <a:r>
                  <a:rPr lang="zh-CN" altLang="en-US" sz="2000" b="1">
                    <a:solidFill>
                      <a:schemeClr val="accent2">
                        <a:lumMod val="50000"/>
                      </a:schemeClr>
                    </a:solidFill>
                    <a:latin typeface="黑体" panose="02010609060101010101" pitchFamily="49" charset="-122"/>
                    <a:ea typeface="黑体" panose="02010609060101010101" pitchFamily="49" charset="-122"/>
                  </a:rPr>
                  <a:t>：原子命题要判断的事物</a:t>
                </a:r>
                <a:endParaRPr lang="en-US" altLang="zh-CN" sz="2000" b="1">
                  <a:solidFill>
                    <a:schemeClr val="accent2">
                      <a:lumMod val="50000"/>
                    </a:schemeClr>
                  </a:solidFill>
                  <a:latin typeface="黑体" panose="02010609060101010101" pitchFamily="49" charset="-122"/>
                  <a:ea typeface="黑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具体个体称为</a:t>
                </a:r>
                <a:r>
                  <a:rPr lang="zh-CN" altLang="en-US" b="1">
                    <a:solidFill>
                      <a:srgbClr val="C00000"/>
                    </a:solidFill>
                    <a:latin typeface="黑体" panose="02010609060101010101" pitchFamily="49" charset="-122"/>
                    <a:ea typeface="黑体" panose="02010609060101010101" pitchFamily="49" charset="-122"/>
                  </a:rPr>
                  <a:t>个体常量</a:t>
                </a:r>
                <a:r>
                  <a:rPr lang="zh-CN" altLang="en-US" b="1">
                    <a:solidFill>
                      <a:srgbClr val="002060"/>
                    </a:solidFill>
                    <a:latin typeface="楷体" panose="02010609060101010101" pitchFamily="49" charset="-122"/>
                    <a:ea typeface="楷体" panose="02010609060101010101" pitchFamily="49" charset="-122"/>
                  </a:rPr>
                  <a:t>，用小写字母</a:t>
                </a:r>
                <a14:m>
                  <m:oMath xmlns:m="http://schemas.openxmlformats.org/officeDocument/2006/math">
                    <m:r>
                      <a:rPr lang="en-US" altLang="zh-CN" b="1" i="1" smtClean="0">
                        <a:solidFill>
                          <a:srgbClr val="002060"/>
                        </a:solidFill>
                        <a:latin typeface="Cambria Math" panose="02040503050406030204" pitchFamily="18" charset="0"/>
                        <a:ea typeface="宋体" panose="02010600030101010101" pitchFamily="2" charset="-122"/>
                      </a:rPr>
                      <m:t>𝒂</m:t>
                    </m:r>
                    <m:r>
                      <a:rPr lang="en-US" altLang="zh-CN" b="1" i="1" smtClean="0">
                        <a:solidFill>
                          <a:srgbClr val="002060"/>
                        </a:solidFill>
                        <a:latin typeface="Cambria Math" panose="02040503050406030204" pitchFamily="18" charset="0"/>
                        <a:ea typeface="宋体" panose="02010600030101010101" pitchFamily="2" charset="-122"/>
                      </a:rPr>
                      <m:t>, </m:t>
                    </m:r>
                    <m:r>
                      <a:rPr lang="en-US" altLang="zh-CN" b="1" i="1" smtClean="0">
                        <a:solidFill>
                          <a:srgbClr val="002060"/>
                        </a:solidFill>
                        <a:latin typeface="Cambria Math" panose="02040503050406030204" pitchFamily="18" charset="0"/>
                        <a:ea typeface="宋体" panose="02010600030101010101" pitchFamily="2" charset="-122"/>
                      </a:rPr>
                      <m:t>𝒃</m:t>
                    </m:r>
                    <m:r>
                      <a:rPr lang="en-US" altLang="zh-CN" b="1" i="1" smtClean="0">
                        <a:solidFill>
                          <a:srgbClr val="002060"/>
                        </a:solidFill>
                        <a:latin typeface="Cambria Math" panose="02040503050406030204" pitchFamily="18" charset="0"/>
                        <a:ea typeface="宋体" panose="02010600030101010101" pitchFamily="2" charset="-122"/>
                      </a:rPr>
                      <m:t>, </m:t>
                    </m:r>
                    <m:r>
                      <a:rPr lang="en-US" altLang="zh-CN" b="1" i="1" smtClean="0">
                        <a:solidFill>
                          <a:srgbClr val="002060"/>
                        </a:solidFill>
                        <a:latin typeface="Cambria Math" panose="02040503050406030204" pitchFamily="18" charset="0"/>
                        <a:ea typeface="宋体" panose="02010600030101010101" pitchFamily="2" charset="-122"/>
                      </a:rPr>
                      <m:t>𝒄</m:t>
                    </m:r>
                  </m:oMath>
                </a14:m>
                <a:r>
                  <a:rPr lang="zh-CN" altLang="en-US" b="1">
                    <a:solidFill>
                      <a:srgbClr val="002060"/>
                    </a:solidFill>
                    <a:latin typeface="楷体" panose="02010609060101010101" pitchFamily="49" charset="-122"/>
                    <a:ea typeface="楷体" panose="02010609060101010101" pitchFamily="49" charset="-122"/>
                  </a:rPr>
                  <a:t>等表示</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为谓词作用的可能个体引入</a:t>
                </a:r>
                <a:r>
                  <a:rPr lang="zh-CN" altLang="en-US" b="1">
                    <a:solidFill>
                      <a:srgbClr val="C00000"/>
                    </a:solidFill>
                    <a:latin typeface="黑体" panose="02010609060101010101" pitchFamily="49" charset="-122"/>
                    <a:ea typeface="黑体" panose="02010609060101010101" pitchFamily="49" charset="-122"/>
                  </a:rPr>
                  <a:t>个体变量</a:t>
                </a:r>
                <a:r>
                  <a:rPr lang="zh-CN" altLang="en-US" b="1">
                    <a:solidFill>
                      <a:srgbClr val="002060"/>
                    </a:solidFill>
                    <a:latin typeface="楷体" panose="02010609060101010101" pitchFamily="49" charset="-122"/>
                    <a:ea typeface="楷体" panose="02010609060101010101" pitchFamily="49" charset="-122"/>
                  </a:rPr>
                  <a:t>，用小写字母</a:t>
                </a:r>
                <a14:m>
                  <m:oMath xmlns:m="http://schemas.openxmlformats.org/officeDocument/2006/math">
                    <m:r>
                      <a:rPr lang="en-US" altLang="zh-CN" b="1" i="1" smtClean="0">
                        <a:solidFill>
                          <a:srgbClr val="002060"/>
                        </a:solidFill>
                        <a:latin typeface="Cambria Math" panose="02040503050406030204" pitchFamily="18" charset="0"/>
                        <a:ea typeface="宋体" panose="02010600030101010101" pitchFamily="2" charset="-122"/>
                      </a:rPr>
                      <m:t>𝒙</m:t>
                    </m:r>
                    <m:r>
                      <a:rPr lang="en-US" altLang="zh-CN" b="1" i="1" smtClean="0">
                        <a:solidFill>
                          <a:srgbClr val="002060"/>
                        </a:solidFill>
                        <a:latin typeface="Cambria Math" panose="02040503050406030204" pitchFamily="18" charset="0"/>
                        <a:ea typeface="宋体" panose="02010600030101010101" pitchFamily="2" charset="-122"/>
                      </a:rPr>
                      <m:t>,</m:t>
                    </m:r>
                    <m:r>
                      <a:rPr lang="en-US" altLang="zh-CN" b="1" i="1" smtClean="0">
                        <a:solidFill>
                          <a:srgbClr val="002060"/>
                        </a:solidFill>
                        <a:latin typeface="Cambria Math" panose="02040503050406030204" pitchFamily="18" charset="0"/>
                        <a:ea typeface="宋体" panose="02010600030101010101" pitchFamily="2" charset="-122"/>
                      </a:rPr>
                      <m:t>𝒚</m:t>
                    </m:r>
                    <m:r>
                      <a:rPr lang="en-US" altLang="zh-CN" b="1" i="1" smtClean="0">
                        <a:solidFill>
                          <a:srgbClr val="002060"/>
                        </a:solidFill>
                        <a:latin typeface="Cambria Math" panose="02040503050406030204" pitchFamily="18" charset="0"/>
                        <a:ea typeface="宋体" panose="02010600030101010101" pitchFamily="2" charset="-122"/>
                      </a:rPr>
                      <m:t>,</m:t>
                    </m:r>
                    <m:r>
                      <a:rPr lang="en-US" altLang="zh-CN" b="1" i="1" smtClean="0">
                        <a:solidFill>
                          <a:srgbClr val="002060"/>
                        </a:solidFill>
                        <a:latin typeface="Cambria Math" panose="02040503050406030204" pitchFamily="18" charset="0"/>
                        <a:ea typeface="宋体" panose="02010600030101010101" pitchFamily="2" charset="-122"/>
                      </a:rPr>
                      <m:t>𝒛</m:t>
                    </m:r>
                  </m:oMath>
                </a14:m>
                <a:r>
                  <a:rPr lang="zh-CN" altLang="en-US" b="1">
                    <a:solidFill>
                      <a:srgbClr val="002060"/>
                    </a:solidFill>
                    <a:latin typeface="楷体" panose="02010609060101010101" pitchFamily="49" charset="-122"/>
                    <a:ea typeface="楷体" panose="02010609060101010101" pitchFamily="49" charset="-122"/>
                  </a:rPr>
                  <a:t>等表示，个体变量表示不确定的个体</a:t>
                </a:r>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多个个体作为一个整体称为</a:t>
                </a:r>
                <a:r>
                  <a:rPr lang="zh-CN" altLang="en-US" b="1">
                    <a:solidFill>
                      <a:srgbClr val="C00000"/>
                    </a:solidFill>
                    <a:latin typeface="黑体" panose="02010609060101010101" pitchFamily="49" charset="-122"/>
                    <a:ea typeface="黑体" panose="02010609060101010101" pitchFamily="49" charset="-122"/>
                  </a:rPr>
                  <a:t>个体类</a:t>
                </a:r>
                <a:endParaRPr lang="en-US" altLang="zh-CN" b="1">
                  <a:solidFill>
                    <a:srgbClr val="C00000"/>
                  </a:solidFill>
                  <a:latin typeface="黑体" panose="02010609060101010101" pitchFamily="49" charset="-122"/>
                  <a:ea typeface="黑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谓词作用的个体变量的取值范围称为</a:t>
                </a:r>
                <a:r>
                  <a:rPr lang="zh-CN" altLang="en-US" b="1">
                    <a:solidFill>
                      <a:srgbClr val="C00000"/>
                    </a:solidFill>
                    <a:latin typeface="黑体" panose="02010609060101010101" pitchFamily="49" charset="-122"/>
                    <a:ea typeface="黑体" panose="02010609060101010101" pitchFamily="49" charset="-122"/>
                  </a:rPr>
                  <a:t>论域</a:t>
                </a:r>
                <a:endParaRPr lang="en-US" altLang="zh-CN" b="1">
                  <a:solidFill>
                    <a:srgbClr val="C00000"/>
                  </a:solidFill>
                  <a:latin typeface="黑体" panose="02010609060101010101" pitchFamily="49" charset="-122"/>
                  <a:ea typeface="黑体" panose="02010609060101010101" pitchFamily="49" charset="-122"/>
                </a:endParaRPr>
              </a:p>
              <a:p>
                <a:pPr marL="742950" lvl="1" indent="-285750">
                  <a:lnSpc>
                    <a:spcPts val="26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所有谓词作用的个体来自同一个个体类，则这个个体类可作为论域</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742950" lvl="1" indent="-285750">
                  <a:lnSpc>
                    <a:spcPts val="26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谓词可能作用于多个个体类的个体时，论域必须包含所有可能个体构成的集合</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1200150" lvl="2" indent="-285750">
                  <a:spcBef>
                    <a:spcPts val="600"/>
                  </a:spcBef>
                  <a:spcAft>
                    <a:spcPts val="600"/>
                  </a:spcAft>
                  <a:buFont typeface="Arial" panose="020B0604020202020204" pitchFamily="34" charset="0"/>
                  <a:buChar char="•"/>
                </a:pPr>
                <a:r>
                  <a:rPr lang="zh-CN" altLang="en-US" sz="1600" b="1">
                    <a:solidFill>
                      <a:srgbClr val="C00000"/>
                    </a:solidFill>
                    <a:latin typeface="黑体" panose="02010609060101010101" pitchFamily="49" charset="-122"/>
                    <a:ea typeface="黑体" panose="02010609060101010101" pitchFamily="49" charset="-122"/>
                  </a:rPr>
                  <a:t>全总域</a:t>
                </a:r>
                <a:r>
                  <a:rPr lang="zh-CN" altLang="en-US" sz="1600" b="1">
                    <a:solidFill>
                      <a:schemeClr val="accent4">
                        <a:lumMod val="50000"/>
                      </a:schemeClr>
                    </a:solidFill>
                    <a:latin typeface="楷体" panose="02010609060101010101" pitchFamily="49" charset="-122"/>
                    <a:ea typeface="楷体" panose="02010609060101010101" pitchFamily="49" charset="-122"/>
                  </a:rPr>
                  <a:t>是研究范围内所有可能个体构成的集合</a:t>
                </a:r>
                <a:endParaRPr lang="en-US" altLang="zh-CN" sz="1600" b="1">
                  <a:solidFill>
                    <a:schemeClr val="accent4">
                      <a:lumMod val="50000"/>
                    </a:schemeClr>
                  </a:solidFill>
                  <a:latin typeface="楷体" panose="02010609060101010101" pitchFamily="49" charset="-122"/>
                  <a:ea typeface="楷体" panose="02010609060101010101" pitchFamily="49" charset="-122"/>
                </a:endParaRPr>
              </a:p>
              <a:p>
                <a:pPr marL="1200150" lvl="2" indent="-285750">
                  <a:spcBef>
                    <a:spcPts val="600"/>
                  </a:spcBef>
                  <a:spcAft>
                    <a:spcPts val="600"/>
                  </a:spcAft>
                  <a:buFont typeface="Arial" panose="020B0604020202020204" pitchFamily="34" charset="0"/>
                  <a:buChar char="•"/>
                </a:pPr>
                <a:r>
                  <a:rPr lang="zh-CN" altLang="en-US" sz="1600" b="1">
                    <a:solidFill>
                      <a:schemeClr val="accent4">
                        <a:lumMod val="50000"/>
                      </a:schemeClr>
                    </a:solidFill>
                    <a:latin typeface="楷体" panose="02010609060101010101" pitchFamily="49" charset="-122"/>
                    <a:ea typeface="楷体" panose="02010609060101010101" pitchFamily="49" charset="-122"/>
                  </a:rPr>
                  <a:t>这时需要为命题中的每个个体类引入一个</a:t>
                </a:r>
                <a:r>
                  <a:rPr lang="zh-CN" altLang="en-US" sz="1600" b="1">
                    <a:solidFill>
                      <a:srgbClr val="C00000"/>
                    </a:solidFill>
                    <a:latin typeface="黑体" panose="02010609060101010101" pitchFamily="49" charset="-122"/>
                    <a:ea typeface="黑体" panose="02010609060101010101" pitchFamily="49" charset="-122"/>
                  </a:rPr>
                  <a:t>特征谓词</a:t>
                </a:r>
                <a:endParaRPr lang="en-US" altLang="zh-CN" sz="1600" b="1">
                  <a:solidFill>
                    <a:srgbClr val="C00000"/>
                  </a:solidFill>
                  <a:latin typeface="黑体" panose="02010609060101010101" pitchFamily="49" charset="-122"/>
                  <a:ea typeface="黑体" panose="02010609060101010101" pitchFamily="49" charset="-122"/>
                </a:endParaRPr>
              </a:p>
            </p:txBody>
          </p:sp>
        </mc:Choice>
        <mc:Fallback xmlns="">
          <p:sp>
            <p:nvSpPr>
              <p:cNvPr id="11" name="文本框 10">
                <a:extLst>
                  <a:ext uri="{FF2B5EF4-FFF2-40B4-BE49-F238E27FC236}">
                    <a16:creationId xmlns:a16="http://schemas.microsoft.com/office/drawing/2014/main" id="{CA520B02-4F61-4089-8CE9-DDFF88969D7B}"/>
                  </a:ext>
                </a:extLst>
              </p:cNvPr>
              <p:cNvSpPr txBox="1">
                <a:spLocks noRot="1" noChangeAspect="1" noMove="1" noResize="1" noEditPoints="1" noAdjustHandles="1" noChangeArrowheads="1" noChangeShapeType="1" noTextEdit="1"/>
              </p:cNvSpPr>
              <p:nvPr/>
            </p:nvSpPr>
            <p:spPr>
              <a:xfrm>
                <a:off x="604283" y="1148024"/>
                <a:ext cx="5993869" cy="5032147"/>
              </a:xfrm>
              <a:prstGeom prst="rect">
                <a:avLst/>
              </a:prstGeom>
              <a:blipFill>
                <a:blip r:embed="rId3"/>
                <a:stretch>
                  <a:fillRect l="-610" t="-605" r="-916" b="-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34D72AB-736C-4655-BBC2-2C5749045103}"/>
                  </a:ext>
                </a:extLst>
              </p:cNvPr>
              <p:cNvSpPr txBox="1"/>
              <p:nvPr/>
            </p:nvSpPr>
            <p:spPr>
              <a:xfrm>
                <a:off x="6884314" y="1148024"/>
                <a:ext cx="4703403" cy="1894493"/>
              </a:xfrm>
              <a:prstGeom prst="rect">
                <a:avLst/>
              </a:prstGeom>
              <a:solidFill>
                <a:schemeClr val="accent4">
                  <a:lumMod val="20000"/>
                  <a:lumOff val="80000"/>
                  <a:alpha val="25000"/>
                </a:schemeClr>
              </a:solidFill>
            </p:spPr>
            <p:txBody>
              <a:bodyPr wrap="square" rtlCol="0">
                <a:spAutoFit/>
              </a:bodyPr>
              <a:lstStyle/>
              <a:p>
                <a:pPr algn="ctr">
                  <a:spcBef>
                    <a:spcPts val="600"/>
                  </a:spcBef>
                  <a:spcAft>
                    <a:spcPts val="600"/>
                  </a:spcAft>
                </a:pPr>
                <a:r>
                  <a:rPr lang="zh-CN" altLang="en-US" sz="2000" b="1">
                    <a:solidFill>
                      <a:srgbClr val="C00000"/>
                    </a:solidFill>
                    <a:latin typeface="黑体" panose="02010609060101010101" pitchFamily="49" charset="-122"/>
                    <a:ea typeface="黑体" panose="02010609060101010101" pitchFamily="49" charset="-122"/>
                  </a:rPr>
                  <a:t>谓词</a:t>
                </a:r>
                <a:r>
                  <a:rPr lang="zh-CN" altLang="en-US" sz="2000" b="1">
                    <a:solidFill>
                      <a:schemeClr val="accent2">
                        <a:lumMod val="50000"/>
                      </a:schemeClr>
                    </a:solidFill>
                    <a:latin typeface="黑体" panose="02010609060101010101" pitchFamily="49" charset="-122"/>
                    <a:ea typeface="黑体" panose="02010609060101010101" pitchFamily="49" charset="-122"/>
                  </a:rPr>
                  <a:t>：原子命题给出的性质或关系</a:t>
                </a:r>
                <a:endParaRPr lang="en-US" altLang="zh-CN" sz="2000" b="1">
                  <a:solidFill>
                    <a:schemeClr val="accent2">
                      <a:lumMod val="50000"/>
                    </a:schemeClr>
                  </a:solidFill>
                  <a:latin typeface="黑体" panose="02010609060101010101" pitchFamily="49" charset="-122"/>
                  <a:ea typeface="黑体" panose="02010609060101010101" pitchFamily="49" charset="-122"/>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谓词作用的个体个数称为谓词的</a:t>
                </a:r>
                <a:r>
                  <a:rPr lang="zh-CN" altLang="en-US" b="1">
                    <a:solidFill>
                      <a:srgbClr val="C00000"/>
                    </a:solidFill>
                    <a:latin typeface="黑体" panose="02010609060101010101" pitchFamily="49" charset="-122"/>
                    <a:ea typeface="黑体" panose="02010609060101010101" pitchFamily="49" charset="-122"/>
                  </a:rPr>
                  <a:t>元数</a:t>
                </a:r>
                <a:endParaRPr lang="en-US" altLang="zh-CN" b="1">
                  <a:solidFill>
                    <a:srgbClr val="C00000"/>
                  </a:solidFill>
                  <a:latin typeface="黑体" panose="02010609060101010101" pitchFamily="49" charset="-122"/>
                  <a:ea typeface="黑体" panose="02010609060101010101" pitchFamily="49" charset="-122"/>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谓词使用大写字母</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𝑭</m:t>
                    </m:r>
                    <m:r>
                      <a:rPr lang="en-US" altLang="zh-CN" b="1" i="1" smtClean="0">
                        <a:solidFill>
                          <a:srgbClr val="002060"/>
                        </a:solidFill>
                        <a:latin typeface="Cambria Math" panose="02040503050406030204" pitchFamily="18" charset="0"/>
                        <a:ea typeface="楷体" panose="02010609060101010101" pitchFamily="49" charset="-122"/>
                      </a:rPr>
                      <m:t>, </m:t>
                    </m:r>
                    <m:r>
                      <a:rPr lang="en-US" altLang="zh-CN" b="1" i="1" smtClean="0">
                        <a:solidFill>
                          <a:srgbClr val="002060"/>
                        </a:solidFill>
                        <a:latin typeface="Cambria Math" panose="02040503050406030204" pitchFamily="18" charset="0"/>
                        <a:ea typeface="楷体" panose="02010609060101010101" pitchFamily="49" charset="-122"/>
                      </a:rPr>
                      <m:t>𝑮</m:t>
                    </m:r>
                    <m:r>
                      <a:rPr lang="en-US" altLang="zh-CN" b="1" i="1" smtClean="0">
                        <a:solidFill>
                          <a:srgbClr val="002060"/>
                        </a:solidFill>
                        <a:latin typeface="Cambria Math" panose="02040503050406030204" pitchFamily="18" charset="0"/>
                        <a:ea typeface="楷体" panose="02010609060101010101" pitchFamily="49" charset="-122"/>
                      </a:rPr>
                      <m:t>, </m:t>
                    </m:r>
                    <m:r>
                      <a:rPr lang="en-US" altLang="zh-CN" b="1" i="1" smtClean="0">
                        <a:solidFill>
                          <a:srgbClr val="002060"/>
                        </a:solidFill>
                        <a:latin typeface="Cambria Math" panose="02040503050406030204" pitchFamily="18" charset="0"/>
                        <a:ea typeface="楷体" panose="02010609060101010101" pitchFamily="49" charset="-122"/>
                      </a:rPr>
                      <m:t>𝑯</m:t>
                    </m:r>
                  </m:oMath>
                </a14:m>
                <a:r>
                  <a:rPr lang="zh-CN" altLang="en-US" b="1">
                    <a:solidFill>
                      <a:srgbClr val="002060"/>
                    </a:solidFill>
                    <a:latin typeface="楷体" panose="02010609060101010101" pitchFamily="49" charset="-122"/>
                    <a:ea typeface="楷体" panose="02010609060101010101" pitchFamily="49" charset="-122"/>
                  </a:rPr>
                  <a:t>表示</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lnSpc>
                    <a:spcPts val="26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一元谓词用</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𝑭</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b="1" i="1" smtClean="0">
                        <a:solidFill>
                          <a:schemeClr val="accent6">
                            <a:lumMod val="50000"/>
                          </a:schemeClr>
                        </a:solidFill>
                        <a:latin typeface="Cambria Math" panose="02040503050406030204" pitchFamily="18" charset="0"/>
                        <a:ea typeface="宋体" panose="02010600030101010101" pitchFamily="2" charset="-122"/>
                      </a:rPr>
                      <m:t>), </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𝑮</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b="1">
                    <a:solidFill>
                      <a:schemeClr val="accent6">
                        <a:lumMod val="50000"/>
                      </a:schemeClr>
                    </a:solidFill>
                    <a:latin typeface="宋体" panose="02010600030101010101" pitchFamily="2" charset="-122"/>
                    <a:ea typeface="宋体" panose="02010600030101010101" pitchFamily="2" charset="-122"/>
                  </a:rPr>
                  <a:t>等表示，二元谓词用</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𝑯</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b="1" i="1" smtClean="0">
                        <a:solidFill>
                          <a:schemeClr val="accent6">
                            <a:lumMod val="50000"/>
                          </a:schemeClr>
                        </a:solidFill>
                        <a:latin typeface="Cambria Math" panose="02040503050406030204" pitchFamily="18" charset="0"/>
                        <a:ea typeface="宋体" panose="02010600030101010101" pitchFamily="2" charset="-122"/>
                      </a:rPr>
                      <m:t>, </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𝒚</m:t>
                    </m:r>
                    <m:r>
                      <a:rPr lang="en-US" altLang="zh-CN" b="1" i="1" smtClean="0">
                        <a:solidFill>
                          <a:schemeClr val="accent6">
                            <a:lumMod val="50000"/>
                          </a:schemeClr>
                        </a:solidFill>
                        <a:latin typeface="Cambria Math" panose="02040503050406030204" pitchFamily="18" charset="0"/>
                        <a:ea typeface="宋体" panose="02010600030101010101" pitchFamily="2" charset="-122"/>
                      </a:rPr>
                      <m:t>), </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𝑷</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b="1" i="1" smtClean="0">
                        <a:solidFill>
                          <a:schemeClr val="accent6">
                            <a:lumMod val="50000"/>
                          </a:schemeClr>
                        </a:solidFill>
                        <a:latin typeface="Cambria Math" panose="02040503050406030204" pitchFamily="18" charset="0"/>
                        <a:ea typeface="宋体" panose="02010600030101010101" pitchFamily="2" charset="-122"/>
                      </a:rPr>
                      <m:t>, </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𝒚</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b="1">
                    <a:solidFill>
                      <a:schemeClr val="accent6">
                        <a:lumMod val="50000"/>
                      </a:schemeClr>
                    </a:solidFill>
                    <a:latin typeface="宋体" panose="02010600030101010101" pitchFamily="2" charset="-122"/>
                    <a:ea typeface="宋体" panose="02010600030101010101" pitchFamily="2" charset="-122"/>
                  </a:rPr>
                  <a:t>等表示，等等</a:t>
                </a:r>
                <a:endParaRPr lang="en-US" altLang="zh-CN"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634D72AB-736C-4655-BBC2-2C5749045103}"/>
                  </a:ext>
                </a:extLst>
              </p:cNvPr>
              <p:cNvSpPr txBox="1">
                <a:spLocks noRot="1" noChangeAspect="1" noMove="1" noResize="1" noEditPoints="1" noAdjustHandles="1" noChangeArrowheads="1" noChangeShapeType="1" noTextEdit="1"/>
              </p:cNvSpPr>
              <p:nvPr/>
            </p:nvSpPr>
            <p:spPr>
              <a:xfrm>
                <a:off x="6884314" y="1148024"/>
                <a:ext cx="4703403" cy="1894493"/>
              </a:xfrm>
              <a:prstGeom prst="rect">
                <a:avLst/>
              </a:prstGeom>
              <a:blipFill>
                <a:blip r:embed="rId4"/>
                <a:stretch>
                  <a:fillRect l="-777" t="-1608" b="-35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BBA1365-12D9-43B1-9FAA-BB1999E69D27}"/>
                  </a:ext>
                </a:extLst>
              </p:cNvPr>
              <p:cNvSpPr txBox="1"/>
              <p:nvPr/>
            </p:nvSpPr>
            <p:spPr>
              <a:xfrm>
                <a:off x="6884314" y="3110100"/>
                <a:ext cx="4703403" cy="3025187"/>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600"/>
                  </a:spcAft>
                </a:pPr>
                <a:r>
                  <a:rPr lang="zh-CN" altLang="en-US" sz="2000" b="1">
                    <a:solidFill>
                      <a:srgbClr val="C00000"/>
                    </a:solidFill>
                    <a:latin typeface="黑体" panose="02010609060101010101" pitchFamily="49" charset="-122"/>
                    <a:ea typeface="黑体" panose="02010609060101010101" pitchFamily="49" charset="-122"/>
                  </a:rPr>
                  <a:t>量词</a:t>
                </a:r>
                <a:r>
                  <a:rPr lang="zh-CN" altLang="en-US" sz="2000" b="1">
                    <a:solidFill>
                      <a:schemeClr val="accent2">
                        <a:lumMod val="50000"/>
                      </a:schemeClr>
                    </a:solidFill>
                    <a:latin typeface="黑体" panose="02010609060101010101" pitchFamily="49" charset="-122"/>
                    <a:ea typeface="黑体" panose="02010609060101010101" pitchFamily="49" charset="-122"/>
                  </a:rPr>
                  <a:t>：修饰个体类</a:t>
                </a:r>
                <a:endParaRPr lang="en-US" altLang="zh-CN" sz="2000" b="1">
                  <a:solidFill>
                    <a:schemeClr val="accent2">
                      <a:lumMod val="50000"/>
                    </a:schemeClr>
                  </a:solidFill>
                  <a:latin typeface="黑体" panose="02010609060101010101" pitchFamily="49" charset="-122"/>
                  <a:ea typeface="黑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全称量化命题：用</a:t>
                </a:r>
                <a:r>
                  <a:rPr lang="zh-CN" altLang="en-US" b="1">
                    <a:solidFill>
                      <a:srgbClr val="C00000"/>
                    </a:solidFill>
                    <a:latin typeface="黑体" panose="02010609060101010101" pitchFamily="49" charset="-122"/>
                    <a:ea typeface="黑体" panose="02010609060101010101" pitchFamily="49" charset="-122"/>
                  </a:rPr>
                  <a:t>全称量词</a:t>
                </a:r>
                <a14:m>
                  <m:oMath xmlns:m="http://schemas.openxmlformats.org/officeDocument/2006/math">
                    <m:r>
                      <a:rPr lang="en-US" altLang="zh-CN" b="1" i="1" smtClean="0">
                        <a:solidFill>
                          <a:srgbClr val="C00000"/>
                        </a:solidFill>
                        <a:latin typeface="Cambria Math" panose="02040503050406030204" pitchFamily="18" charset="0"/>
                        <a:ea typeface="黑体" panose="02010609060101010101" pitchFamily="49" charset="-122"/>
                      </a:rPr>
                      <m:t>∀</m:t>
                    </m:r>
                  </m:oMath>
                </a14:m>
                <a:r>
                  <a:rPr lang="zh-CN" altLang="en-US" b="1">
                    <a:solidFill>
                      <a:srgbClr val="002060"/>
                    </a:solidFill>
                    <a:latin typeface="楷体" panose="02010609060101010101" pitchFamily="49" charset="-122"/>
                    <a:ea typeface="楷体" panose="02010609060101010101" pitchFamily="49" charset="-122"/>
                  </a:rPr>
                  <a:t>断定个体类的所有个体具有某性质或关系</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存在量化命题：用</a:t>
                </a:r>
                <a:r>
                  <a:rPr lang="zh-CN" altLang="en-US" b="1">
                    <a:solidFill>
                      <a:srgbClr val="C00000"/>
                    </a:solidFill>
                    <a:latin typeface="黑体" panose="02010609060101010101" pitchFamily="49" charset="-122"/>
                    <a:ea typeface="黑体" panose="02010609060101010101" pitchFamily="49" charset="-122"/>
                  </a:rPr>
                  <a:t>存在量词</a:t>
                </a:r>
                <a14:m>
                  <m:oMath xmlns:m="http://schemas.openxmlformats.org/officeDocument/2006/math">
                    <m:r>
                      <a:rPr lang="en-US" altLang="zh-CN" b="1">
                        <a:solidFill>
                          <a:srgbClr val="C00000"/>
                        </a:solidFill>
                        <a:latin typeface="Cambria Math" panose="02040503050406030204" pitchFamily="18" charset="0"/>
                        <a:ea typeface="黑体" panose="02010609060101010101" pitchFamily="49" charset="-122"/>
                      </a:rPr>
                      <m:t>∃</m:t>
                    </m:r>
                  </m:oMath>
                </a14:m>
                <a:r>
                  <a:rPr lang="zh-CN" altLang="en-US" b="1">
                    <a:solidFill>
                      <a:srgbClr val="002060"/>
                    </a:solidFill>
                    <a:latin typeface="楷体" panose="02010609060101010101" pitchFamily="49" charset="-122"/>
                    <a:ea typeface="楷体" panose="02010609060101010101" pitchFamily="49" charset="-122"/>
                  </a:rPr>
                  <a:t>断定个体类存在个体具有某性质或关系</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对个体类判断的命题需要量词修饰个体类</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lnSpc>
                    <a:spcPts val="2400"/>
                  </a:lnSpc>
                  <a:spcBef>
                    <a:spcPts val="600"/>
                  </a:spcBef>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量词符号</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和</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总与</a:t>
                </a:r>
                <a:r>
                  <a:rPr lang="zh-CN" altLang="en-US" sz="1600" b="1">
                    <a:solidFill>
                      <a:srgbClr val="C00000"/>
                    </a:solidFill>
                    <a:latin typeface="黑体" panose="02010609060101010101" pitchFamily="49" charset="-122"/>
                    <a:ea typeface="黑体" panose="02010609060101010101" pitchFamily="49" charset="-122"/>
                  </a:rPr>
                  <a:t>指示变量</a:t>
                </a:r>
                <a:r>
                  <a:rPr lang="zh-CN" altLang="en-US" sz="1600" b="1">
                    <a:solidFill>
                      <a:schemeClr val="accent6">
                        <a:lumMod val="50000"/>
                      </a:schemeClr>
                    </a:solidFill>
                    <a:latin typeface="宋体" panose="02010600030101010101" pitchFamily="2" charset="-122"/>
                    <a:ea typeface="宋体" panose="02010600030101010101" pitchFamily="2" charset="-122"/>
                  </a:rPr>
                  <a:t>一起使用，建立与谓词作用的个体变量之间的联系</a:t>
                </a:r>
                <a:endParaRPr lang="en-US" altLang="zh-CN" sz="1600" b="1">
                  <a:solidFill>
                    <a:schemeClr val="accent6">
                      <a:lumMod val="50000"/>
                    </a:schemeClr>
                  </a:solidFill>
                  <a:latin typeface="宋体" panose="02010600030101010101" pitchFamily="2" charset="-122"/>
                  <a:ea typeface="宋体" panose="02010600030101010101" pitchFamily="2" charset="-122"/>
                </a:endParaRPr>
              </a:p>
            </p:txBody>
          </p:sp>
        </mc:Choice>
        <mc:Fallback xmlns="">
          <p:sp>
            <p:nvSpPr>
              <p:cNvPr id="13" name="文本框 12">
                <a:extLst>
                  <a:ext uri="{FF2B5EF4-FFF2-40B4-BE49-F238E27FC236}">
                    <a16:creationId xmlns:a16="http://schemas.microsoft.com/office/drawing/2014/main" id="{7BBA1365-12D9-43B1-9FAA-BB1999E69D27}"/>
                  </a:ext>
                </a:extLst>
              </p:cNvPr>
              <p:cNvSpPr txBox="1">
                <a:spLocks noRot="1" noChangeAspect="1" noMove="1" noResize="1" noEditPoints="1" noAdjustHandles="1" noChangeArrowheads="1" noChangeShapeType="1" noTextEdit="1"/>
              </p:cNvSpPr>
              <p:nvPr/>
            </p:nvSpPr>
            <p:spPr>
              <a:xfrm>
                <a:off x="6884314" y="3110100"/>
                <a:ext cx="4703403" cy="3025187"/>
              </a:xfrm>
              <a:prstGeom prst="rect">
                <a:avLst/>
              </a:prstGeom>
              <a:blipFill>
                <a:blip r:embed="rId5"/>
                <a:stretch>
                  <a:fillRect l="-777" t="-1008" r="-130" b="-1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518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一阶逻辑的基本概念</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第八讲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个体、谓词、量词和论域判断练习</a:t>
            </a:r>
          </a:p>
        </p:txBody>
      </p:sp>
      <p:sp>
        <p:nvSpPr>
          <p:cNvPr id="2" name="文本框 1">
            <a:extLst>
              <a:ext uri="{FF2B5EF4-FFF2-40B4-BE49-F238E27FC236}">
                <a16:creationId xmlns:a16="http://schemas.microsoft.com/office/drawing/2014/main" id="{60CDE4DE-C23F-4EAF-AF3A-B963271748FE}"/>
              </a:ext>
            </a:extLst>
          </p:cNvPr>
          <p:cNvSpPr txBox="1"/>
          <p:nvPr/>
        </p:nvSpPr>
        <p:spPr>
          <a:xfrm>
            <a:off x="2773542" y="1414361"/>
            <a:ext cx="5521842" cy="2734082"/>
          </a:xfrm>
          <a:prstGeom prst="rect">
            <a:avLst/>
          </a:prstGeom>
          <a:solidFill>
            <a:schemeClr val="accent6">
              <a:lumMod val="20000"/>
              <a:lumOff val="80000"/>
              <a:alpha val="50000"/>
            </a:schemeClr>
          </a:solidFill>
        </p:spPr>
        <p:txBody>
          <a:bodyPr wrap="square" rtlCol="0">
            <a:spAutoFit/>
          </a:bodyPr>
          <a:lstStyle/>
          <a:p>
            <a:pPr>
              <a:lnSpc>
                <a:spcPts val="2800"/>
              </a:lnSpc>
              <a:spcBef>
                <a:spcPts val="600"/>
              </a:spcBef>
              <a:spcAft>
                <a:spcPts val="1200"/>
              </a:spcAft>
            </a:pPr>
            <a:r>
              <a:rPr lang="zh-CN" altLang="en-US" sz="2400" b="1">
                <a:solidFill>
                  <a:srgbClr val="C00000"/>
                </a:solidFill>
                <a:latin typeface="+mn-ea"/>
              </a:rPr>
              <a:t>指出下面句子中的个体、谓词、量词、个体类，确定论域并将句子符号化</a:t>
            </a:r>
            <a:endParaRPr lang="en-US" altLang="zh-CN" sz="2400" b="1">
              <a:solidFill>
                <a:srgbClr val="C00000"/>
              </a:solidFill>
              <a:latin typeface="+mn-ea"/>
            </a:endParaRPr>
          </a:p>
          <a:p>
            <a:pPr marL="342900" indent="-342900">
              <a:spcBef>
                <a:spcPts val="600"/>
              </a:spcBef>
              <a:spcAft>
                <a:spcPts val="600"/>
              </a:spcAft>
              <a:buFont typeface="Arial" panose="020B0604020202020204" pitchFamily="34" charset="0"/>
              <a:buChar char="•"/>
            </a:pPr>
            <a:r>
              <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rPr>
              <a:t>2000</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年是闰年</a:t>
            </a:r>
            <a:endPar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任意年份或者是闰年或者不被</a:t>
            </a:r>
            <a:r>
              <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rPr>
              <a:t>4</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整除</a:t>
            </a:r>
            <a:endPar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有的年份被</a:t>
            </a:r>
            <a:r>
              <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rPr>
              <a:t>4</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整除但不是闰年</a:t>
            </a:r>
            <a:endPar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一个年份被</a:t>
            </a:r>
            <a:r>
              <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rPr>
              <a:t>400</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整除则是闰年</a:t>
            </a:r>
          </a:p>
        </p:txBody>
      </p:sp>
    </p:spTree>
    <p:extLst>
      <p:ext uri="{BB962C8B-B14F-4D97-AF65-F5344CB8AC3E}">
        <p14:creationId xmlns:p14="http://schemas.microsoft.com/office/powerpoint/2010/main" val="17003841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3730</Words>
  <Application>Microsoft Office PowerPoint</Application>
  <PresentationFormat>宽屏</PresentationFormat>
  <Paragraphs>544</Paragraphs>
  <Slides>30</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等线</vt:lpstr>
      <vt:lpstr>等线 Light</vt:lpstr>
      <vt:lpstr>仿宋</vt:lpstr>
      <vt:lpstr>黑体</vt:lpstr>
      <vt:lpstr>华文新魏</vt:lpstr>
      <vt:lpstr>楷体</vt:lpstr>
      <vt:lpstr>宋体</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HUAW</cp:lastModifiedBy>
  <cp:revision>120</cp:revision>
  <dcterms:created xsi:type="dcterms:W3CDTF">2022-01-01T06:39:40Z</dcterms:created>
  <dcterms:modified xsi:type="dcterms:W3CDTF">2022-03-09T10:21:03Z</dcterms:modified>
</cp:coreProperties>
</file>