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0" r:id="rId6"/>
    <p:sldId id="285" r:id="rId7"/>
    <p:sldId id="286" r:id="rId8"/>
    <p:sldId id="287" r:id="rId9"/>
    <p:sldId id="288" r:id="rId10"/>
    <p:sldId id="291" r:id="rId11"/>
    <p:sldId id="284" r:id="rId12"/>
    <p:sldId id="292" r:id="rId13"/>
    <p:sldId id="289" r:id="rId14"/>
    <p:sldId id="293" r:id="rId15"/>
    <p:sldId id="294" r:id="rId16"/>
    <p:sldId id="295" r:id="rId17"/>
    <p:sldId id="297" r:id="rId18"/>
    <p:sldId id="302" r:id="rId19"/>
    <p:sldId id="301" r:id="rId20"/>
    <p:sldId id="281" r:id="rId21"/>
    <p:sldId id="282" r:id="rId22"/>
    <p:sldId id="304" r:id="rId23"/>
    <p:sldId id="305" r:id="rId24"/>
    <p:sldId id="303" r:id="rId25"/>
    <p:sldId id="306" r:id="rId26"/>
    <p:sldId id="307" r:id="rId27"/>
    <p:sldId id="299" r:id="rId28"/>
    <p:sldId id="308" r:id="rId29"/>
    <p:sldId id="272" r:id="rId30"/>
    <p:sldId id="280" r:id="rId31"/>
    <p:sldId id="2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08"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2.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6.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1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5" Type="http://schemas.openxmlformats.org/officeDocument/2006/relationships/image" Target="../media/image85.png"/><Relationship Id="rId4" Type="http://schemas.openxmlformats.org/officeDocument/2006/relationships/image" Target="../media/image8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89.png"/></Relationships>
</file>

<file path=ppt/slides/_rels/slide2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5" Type="http://schemas.openxmlformats.org/officeDocument/2006/relationships/image" Target="../media/image94.png"/><Relationship Id="rId4" Type="http://schemas.openxmlformats.org/officeDocument/2006/relationships/image" Target="../media/image9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ea typeface="楷体" panose="02010609060101010101" pitchFamily="49" charset="-122"/>
                <a:cs typeface="Arial" panose="020B0604020202020204" pitchFamily="34" charset="0"/>
              </a:rPr>
              <a:t>2022</a:t>
            </a:r>
            <a:r>
              <a:rPr lang="zh-CN" altLang="en-US" dirty="0">
                <a:latin typeface="Arial" panose="020B0604020202020204" pitchFamily="34" charset="0"/>
                <a:ea typeface="楷体" panose="02010609060101010101" pitchFamily="49" charset="-122"/>
                <a:cs typeface="Arial" panose="020B0604020202020204" pitchFamily="34" charset="0"/>
              </a:rPr>
              <a:t>年</a:t>
            </a:r>
            <a:r>
              <a:rPr lang="en-US" altLang="zh-CN" dirty="0">
                <a:latin typeface="Arial" panose="020B0604020202020204" pitchFamily="34" charset="0"/>
                <a:ea typeface="楷体" panose="02010609060101010101" pitchFamily="49" charset="-122"/>
                <a:cs typeface="Arial" panose="020B0604020202020204" pitchFamily="34" charset="0"/>
              </a:rPr>
              <a:t>1</a:t>
            </a:r>
            <a:r>
              <a:rPr lang="zh-CN" altLang="en-US" dirty="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第九讲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一阶逻辑公式的语义</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一阶逻辑公式真值计算的直观理解</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FDEEC52-AD65-4B0C-B447-01A9F1B32F0E}"/>
                  </a:ext>
                </a:extLst>
              </p:cNvPr>
              <p:cNvSpPr txBox="1"/>
              <p:nvPr/>
            </p:nvSpPr>
            <p:spPr>
              <a:xfrm>
                <a:off x="445653" y="1055025"/>
                <a:ext cx="10698186" cy="461665"/>
              </a:xfrm>
              <a:prstGeom prst="rect">
                <a:avLst/>
              </a:prstGeom>
              <a:solidFill>
                <a:schemeClr val="accent5">
                  <a:lumMod val="20000"/>
                  <a:lumOff val="80000"/>
                </a:schemeClr>
              </a:solidFill>
            </p:spPr>
            <p:txBody>
              <a:bodyPr wrap="square" rtlCol="0">
                <a:spAutoFit/>
              </a:bodyPr>
              <a:lstStyle/>
              <a:p>
                <a:pPr>
                  <a:spcBef>
                    <a:spcPts val="600"/>
                  </a:spcBef>
                </a:pPr>
                <a:r>
                  <a:rPr lang="zh-CN" altLang="en-US" sz="2400" b="1">
                    <a:solidFill>
                      <a:srgbClr val="002060"/>
                    </a:solidFill>
                  </a:rPr>
                  <a:t>给定非逻辑符号集的解释和个体变量指派函数</a:t>
                </a:r>
                <a14:m>
                  <m:oMath xmlns:m="http://schemas.openxmlformats.org/officeDocument/2006/math">
                    <m:r>
                      <a:rPr lang="en-US" altLang="zh-CN" sz="2400" b="1" i="1" smtClean="0">
                        <a:solidFill>
                          <a:srgbClr val="002060"/>
                        </a:solidFill>
                        <a:latin typeface="Cambria Math" panose="02040503050406030204" pitchFamily="18" charset="0"/>
                      </a:rPr>
                      <m:t>𝝈</m:t>
                    </m:r>
                  </m:oMath>
                </a14:m>
                <a:r>
                  <a:rPr lang="zh-CN" altLang="en-US" sz="2400" b="1" i="0">
                    <a:solidFill>
                      <a:srgbClr val="002060"/>
                    </a:solidFill>
                    <a:latin typeface="+mj-lt"/>
                  </a:rPr>
                  <a:t>确定</a:t>
                </a:r>
                <a:r>
                  <a:rPr lang="zh-CN" altLang="en-US" sz="2400" b="1">
                    <a:solidFill>
                      <a:srgbClr val="002060"/>
                    </a:solidFill>
                  </a:rPr>
                  <a:t>一阶逻辑公式</a:t>
                </a:r>
                <a:r>
                  <a:rPr lang="en-US" altLang="zh-CN" sz="2400" b="1">
                    <a:solidFill>
                      <a:srgbClr val="002060"/>
                    </a:solidFill>
                  </a:rPr>
                  <a:t>A</a:t>
                </a:r>
                <a:r>
                  <a:rPr lang="zh-CN" altLang="en-US" sz="2400" b="1">
                    <a:solidFill>
                      <a:srgbClr val="002060"/>
                    </a:solidFill>
                  </a:rPr>
                  <a:t>的真值</a:t>
                </a:r>
                <a14:m>
                  <m:oMath xmlns:m="http://schemas.openxmlformats.org/officeDocument/2006/math">
                    <m:r>
                      <a:rPr lang="en-US" altLang="zh-CN" sz="2400" b="1" i="1" smtClean="0">
                        <a:solidFill>
                          <a:srgbClr val="002060"/>
                        </a:solidFill>
                        <a:latin typeface="Cambria Math" panose="02040503050406030204" pitchFamily="18" charset="0"/>
                      </a:rPr>
                      <m:t>𝝈</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𝑨</m:t>
                        </m:r>
                      </m:e>
                    </m:d>
                  </m:oMath>
                </a14:m>
                <a:endParaRPr lang="zh-CN" altLang="en-US" sz="2400" b="1">
                  <a:solidFill>
                    <a:srgbClr val="002060"/>
                  </a:solidFill>
                </a:endParaRPr>
              </a:p>
            </p:txBody>
          </p:sp>
        </mc:Choice>
        <mc:Fallback xmlns="">
          <p:sp>
            <p:nvSpPr>
              <p:cNvPr id="11" name="文本框 10">
                <a:extLst>
                  <a:ext uri="{FF2B5EF4-FFF2-40B4-BE49-F238E27FC236}">
                    <a16:creationId xmlns:a16="http://schemas.microsoft.com/office/drawing/2014/main" id="{CFDEEC52-AD65-4B0C-B447-01A9F1B32F0E}"/>
                  </a:ext>
                </a:extLst>
              </p:cNvPr>
              <p:cNvSpPr txBox="1">
                <a:spLocks noRot="1" noChangeAspect="1" noMove="1" noResize="1" noEditPoints="1" noAdjustHandles="1" noChangeArrowheads="1" noChangeShapeType="1" noTextEdit="1"/>
              </p:cNvSpPr>
              <p:nvPr/>
            </p:nvSpPr>
            <p:spPr>
              <a:xfrm>
                <a:off x="445653" y="1055025"/>
                <a:ext cx="10698186" cy="461665"/>
              </a:xfrm>
              <a:prstGeom prst="rect">
                <a:avLst/>
              </a:prstGeom>
              <a:blipFill>
                <a:blip r:embed="rId2"/>
                <a:stretch>
                  <a:fillRect l="-855"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A33767C-2687-4287-A3B4-D79DC38E415F}"/>
                  </a:ext>
                </a:extLst>
              </p:cNvPr>
              <p:cNvSpPr txBox="1"/>
              <p:nvPr/>
            </p:nvSpPr>
            <p:spPr>
              <a:xfrm>
                <a:off x="445654" y="4554657"/>
                <a:ext cx="7106370" cy="1554272"/>
              </a:xfrm>
              <a:prstGeom prst="rect">
                <a:avLst/>
              </a:prstGeom>
              <a:solidFill>
                <a:schemeClr val="accent2">
                  <a:lumMod val="20000"/>
                  <a:lumOff val="80000"/>
                  <a:alpha val="50000"/>
                </a:schemeClr>
              </a:solidFill>
            </p:spPr>
            <p:txBody>
              <a:bodyPr wrap="square" rtlCol="0">
                <a:spAutoFit/>
              </a:bodyPr>
              <a:lstStyle/>
              <a:p>
                <a:pPr algn="ctr">
                  <a:spcBef>
                    <a:spcPts val="600"/>
                  </a:spcBef>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𝝈</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𝒙𝑨</m:t>
                        </m:r>
                      </m:e>
                    </m:d>
                  </m:oMath>
                </a14:m>
                <a:r>
                  <a:rPr lang="zh-CN" altLang="en-US" sz="2000" b="1">
                    <a:solidFill>
                      <a:schemeClr val="accent2">
                        <a:lumMod val="50000"/>
                      </a:schemeClr>
                    </a:solidFill>
                  </a:rPr>
                  <a:t>为真当且仅当</a:t>
                </a:r>
                <a:r>
                  <a:rPr lang="zh-CN" altLang="en-US" sz="2000" b="1">
                    <a:solidFill>
                      <a:srgbClr val="C00000"/>
                    </a:solidFill>
                  </a:rPr>
                  <a:t>对论域</a:t>
                </a:r>
                <a14:m>
                  <m:oMath xmlns:m="http://schemas.openxmlformats.org/officeDocument/2006/math">
                    <m:r>
                      <a:rPr lang="en-US" altLang="zh-CN" sz="2000" b="1" i="1" smtClean="0">
                        <a:solidFill>
                          <a:srgbClr val="C00000"/>
                        </a:solidFill>
                        <a:latin typeface="Cambria Math" panose="02040503050406030204" pitchFamily="18" charset="0"/>
                      </a:rPr>
                      <m:t>𝑫</m:t>
                    </m:r>
                  </m:oMath>
                </a14:m>
                <a:r>
                  <a:rPr lang="zh-CN" altLang="en-US" sz="2000" b="1">
                    <a:solidFill>
                      <a:srgbClr val="C00000"/>
                    </a:solidFill>
                  </a:rPr>
                  <a:t>的任意元素</a:t>
                </a:r>
                <a14:m>
                  <m:oMath xmlns:m="http://schemas.openxmlformats.org/officeDocument/2006/math">
                    <m:r>
                      <a:rPr lang="en-US" altLang="zh-CN" sz="2000" b="1" i="1" smtClean="0">
                        <a:solidFill>
                          <a:srgbClr val="C00000"/>
                        </a:solidFill>
                        <a:latin typeface="Cambria Math" panose="02040503050406030204" pitchFamily="18" charset="0"/>
                      </a:rPr>
                      <m:t>𝒅</m:t>
                    </m:r>
                  </m:oMath>
                </a14:m>
                <a:r>
                  <a:rPr lang="zh-CN" altLang="en-US" sz="2000" b="1">
                    <a:solidFill>
                      <a:schemeClr val="accent2">
                        <a:lumMod val="50000"/>
                      </a:schemeClr>
                    </a:solidFill>
                  </a:rPr>
                  <a:t>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𝝈</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𝒅</m:t>
                        </m:r>
                      </m:e>
                    </m:d>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e>
                    </m:d>
                  </m:oMath>
                </a14:m>
                <a:r>
                  <a:rPr lang="zh-CN" altLang="en-US" sz="2000" b="1">
                    <a:solidFill>
                      <a:schemeClr val="accent2">
                        <a:lumMod val="50000"/>
                      </a:schemeClr>
                    </a:solidFill>
                  </a:rPr>
                  <a:t>为真</a:t>
                </a:r>
                <a:endParaRPr lang="en-US" altLang="zh-CN" sz="2000" b="1">
                  <a:solidFill>
                    <a:schemeClr val="accent2">
                      <a:lumMod val="50000"/>
                    </a:schemeClr>
                  </a:solidFill>
                </a:endParaRPr>
              </a:p>
              <a:p>
                <a:pPr algn="ctr">
                  <a:spcBef>
                    <a:spcPts val="600"/>
                  </a:spcBef>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𝝈</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𝒙𝑨</m:t>
                        </m:r>
                      </m:e>
                    </m:d>
                  </m:oMath>
                </a14:m>
                <a:r>
                  <a:rPr lang="zh-CN" altLang="en-US" sz="2000" b="1">
                    <a:solidFill>
                      <a:schemeClr val="accent2">
                        <a:lumMod val="50000"/>
                      </a:schemeClr>
                    </a:solidFill>
                  </a:rPr>
                  <a:t>为真当且仅当</a:t>
                </a:r>
                <a:r>
                  <a:rPr lang="zh-CN" altLang="en-US" sz="2000" b="1">
                    <a:solidFill>
                      <a:srgbClr val="C00000"/>
                    </a:solidFill>
                  </a:rPr>
                  <a:t>存在论域</a:t>
                </a:r>
                <a14:m>
                  <m:oMath xmlns:m="http://schemas.openxmlformats.org/officeDocument/2006/math">
                    <m:r>
                      <a:rPr lang="en-US" altLang="zh-CN" sz="2000" b="1" i="1" smtClean="0">
                        <a:solidFill>
                          <a:srgbClr val="C00000"/>
                        </a:solidFill>
                        <a:latin typeface="Cambria Math" panose="02040503050406030204" pitchFamily="18" charset="0"/>
                      </a:rPr>
                      <m:t>𝑫</m:t>
                    </m:r>
                  </m:oMath>
                </a14:m>
                <a:r>
                  <a:rPr lang="zh-CN" altLang="en-US" sz="2000" b="1">
                    <a:solidFill>
                      <a:srgbClr val="C00000"/>
                    </a:solidFill>
                  </a:rPr>
                  <a:t>的元素</a:t>
                </a:r>
                <a14:m>
                  <m:oMath xmlns:m="http://schemas.openxmlformats.org/officeDocument/2006/math">
                    <m:r>
                      <a:rPr lang="en-US" altLang="zh-CN" sz="2000" b="1" i="1" smtClean="0">
                        <a:solidFill>
                          <a:srgbClr val="C00000"/>
                        </a:solidFill>
                        <a:latin typeface="Cambria Math" panose="02040503050406030204" pitchFamily="18" charset="0"/>
                      </a:rPr>
                      <m:t>𝒅</m:t>
                    </m:r>
                  </m:oMath>
                </a14:m>
                <a:r>
                  <a:rPr lang="zh-CN" altLang="en-US" sz="2000" b="1">
                    <a:solidFill>
                      <a:schemeClr val="accent2">
                        <a:lumMod val="50000"/>
                      </a:schemeClr>
                    </a:solidFill>
                  </a:rPr>
                  <a:t>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𝝈</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𝒅</m:t>
                        </m:r>
                      </m:e>
                    </m:d>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e>
                    </m:d>
                  </m:oMath>
                </a14:m>
                <a:r>
                  <a:rPr lang="zh-CN" altLang="en-US" sz="2000" b="1">
                    <a:solidFill>
                      <a:schemeClr val="accent2">
                        <a:lumMod val="50000"/>
                      </a:schemeClr>
                    </a:solidFill>
                  </a:rPr>
                  <a:t>为真</a:t>
                </a:r>
                <a:endParaRPr lang="zh-CN" altLang="en-US" sz="2000" b="1">
                  <a:solidFill>
                    <a:srgbClr val="C00000"/>
                  </a:solidFill>
                </a:endParaRPr>
              </a:p>
              <a:p>
                <a:pPr algn="ctr">
                  <a:spcBef>
                    <a:spcPts val="600"/>
                  </a:spcBef>
                </a:pPr>
                <a:r>
                  <a:rPr lang="zh-CN" altLang="en-US" sz="2000" b="1">
                    <a:solidFill>
                      <a:srgbClr val="002060"/>
                    </a:solidFill>
                    <a:latin typeface="楷体" panose="02010609060101010101" pitchFamily="49" charset="-122"/>
                    <a:ea typeface="楷体" panose="02010609060101010101" pitchFamily="49" charset="-122"/>
                  </a:rPr>
                  <a:t>全称量词的语义是“论域的任意元素” </a:t>
                </a:r>
                <a:endParaRPr lang="en-US" altLang="zh-CN" sz="2000" b="1">
                  <a:solidFill>
                    <a:srgbClr val="002060"/>
                  </a:solidFill>
                  <a:latin typeface="楷体" panose="02010609060101010101" pitchFamily="49" charset="-122"/>
                  <a:ea typeface="楷体" panose="02010609060101010101" pitchFamily="49" charset="-122"/>
                </a:endParaRPr>
              </a:p>
              <a:p>
                <a:pPr algn="ctr">
                  <a:spcBef>
                    <a:spcPts val="600"/>
                  </a:spcBef>
                </a:pPr>
                <a:r>
                  <a:rPr lang="zh-CN" altLang="en-US" sz="2000" b="1">
                    <a:solidFill>
                      <a:srgbClr val="002060"/>
                    </a:solidFill>
                    <a:latin typeface="楷体" panose="02010609060101010101" pitchFamily="49" charset="-122"/>
                    <a:ea typeface="楷体" panose="02010609060101010101" pitchFamily="49" charset="-122"/>
                  </a:rPr>
                  <a:t>存在量词的语义是“存在论域的元素”</a:t>
                </a:r>
              </a:p>
            </p:txBody>
          </p:sp>
        </mc:Choice>
        <mc:Fallback xmlns="">
          <p:sp>
            <p:nvSpPr>
              <p:cNvPr id="2" name="文本框 1">
                <a:extLst>
                  <a:ext uri="{FF2B5EF4-FFF2-40B4-BE49-F238E27FC236}">
                    <a16:creationId xmlns:a16="http://schemas.microsoft.com/office/drawing/2014/main" id="{FA33767C-2687-4287-A3B4-D79DC38E415F}"/>
                  </a:ext>
                </a:extLst>
              </p:cNvPr>
              <p:cNvSpPr txBox="1">
                <a:spLocks noRot="1" noChangeAspect="1" noMove="1" noResize="1" noEditPoints="1" noAdjustHandles="1" noChangeArrowheads="1" noChangeShapeType="1" noTextEdit="1"/>
              </p:cNvSpPr>
              <p:nvPr/>
            </p:nvSpPr>
            <p:spPr>
              <a:xfrm>
                <a:off x="445654" y="4554657"/>
                <a:ext cx="7106370" cy="1554272"/>
              </a:xfrm>
              <a:prstGeom prst="rect">
                <a:avLst/>
              </a:prstGeom>
              <a:blipFill>
                <a:blip r:embed="rId3"/>
                <a:stretch>
                  <a:fillRect t="-1961" r="-943"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9E9529C-595A-4421-88E6-FE734841B0C9}"/>
                  </a:ext>
                </a:extLst>
              </p:cNvPr>
              <p:cNvSpPr txBox="1"/>
              <p:nvPr/>
            </p:nvSpPr>
            <p:spPr>
              <a:xfrm>
                <a:off x="445653" y="1814919"/>
                <a:ext cx="3993485" cy="784830"/>
              </a:xfrm>
              <a:prstGeom prst="rect">
                <a:avLst/>
              </a:prstGeom>
              <a:solidFill>
                <a:schemeClr val="accent2">
                  <a:lumMod val="20000"/>
                  <a:lumOff val="80000"/>
                  <a:alpha val="25000"/>
                </a:schemeClr>
              </a:solidFill>
            </p:spPr>
            <p:txBody>
              <a:bodyPr wrap="square" rtlCol="0">
                <a:spAutoFit/>
              </a:bodyPr>
              <a:lstStyle/>
              <a:p>
                <a:pPr algn="ctr">
                  <a:spcBef>
                    <a:spcPts val="600"/>
                  </a:spcBef>
                </a:pPr>
                <a:r>
                  <a:rPr lang="zh-CN" altLang="en-US" sz="2000" b="1">
                    <a:solidFill>
                      <a:srgbClr val="C00000"/>
                    </a:solidFill>
                  </a:rPr>
                  <a:t>项的语义是论域的元素</a:t>
                </a:r>
                <a:endParaRPr lang="en-US" altLang="zh-CN" sz="2000" b="1">
                  <a:solidFill>
                    <a:srgbClr val="C00000"/>
                  </a:solidFill>
                </a:endParaRPr>
              </a:p>
              <a:p>
                <a:pPr algn="ctr">
                  <a:spcBef>
                    <a:spcPts val="600"/>
                  </a:spcBef>
                </a:pPr>
                <a:r>
                  <a:rPr lang="zh-CN" altLang="en-US" sz="2000" b="1">
                    <a:solidFill>
                      <a:srgbClr val="002060"/>
                    </a:solidFill>
                    <a:latin typeface="楷体" panose="02010609060101010101" pitchFamily="49" charset="-122"/>
                    <a:ea typeface="楷体" panose="02010609060101010101" pitchFamily="49" charset="-122"/>
                  </a:rPr>
                  <a:t>项</a:t>
                </a:r>
                <a14:m>
                  <m:oMath xmlns:m="http://schemas.openxmlformats.org/officeDocument/2006/math">
                    <m:r>
                      <a:rPr lang="en-US" altLang="zh-CN" sz="2000" b="1" i="1">
                        <a:solidFill>
                          <a:srgbClr val="002060"/>
                        </a:solidFill>
                        <a:latin typeface="Cambria Math" panose="02040503050406030204" pitchFamily="18" charset="0"/>
                      </a:rPr>
                      <m:t>𝒕</m:t>
                    </m:r>
                  </m:oMath>
                </a14:m>
                <a:r>
                  <a:rPr lang="zh-CN" altLang="en-US" sz="2000" b="1">
                    <a:solidFill>
                      <a:srgbClr val="002060"/>
                    </a:solidFill>
                    <a:latin typeface="楷体" panose="02010609060101010101" pitchFamily="49" charset="-122"/>
                    <a:ea typeface="楷体" panose="02010609060101010101" pitchFamily="49" charset="-122"/>
                  </a:rPr>
                  <a:t>被解释成论域</a:t>
                </a:r>
                <a14:m>
                  <m:oMath xmlns:m="http://schemas.openxmlformats.org/officeDocument/2006/math">
                    <m:r>
                      <a:rPr lang="en-US" altLang="zh-CN" sz="2000" b="1" i="1">
                        <a:solidFill>
                          <a:srgbClr val="002060"/>
                        </a:solidFill>
                        <a:latin typeface="Cambria Math" panose="02040503050406030204" pitchFamily="18" charset="0"/>
                      </a:rPr>
                      <m:t>𝑫</m:t>
                    </m:r>
                  </m:oMath>
                </a14:m>
                <a:r>
                  <a:rPr lang="zh-CN" altLang="en-US" sz="2000" b="1">
                    <a:solidFill>
                      <a:srgbClr val="002060"/>
                    </a:solidFill>
                    <a:latin typeface="楷体" panose="02010609060101010101" pitchFamily="49" charset="-122"/>
                    <a:ea typeface="楷体" panose="02010609060101010101" pitchFamily="49" charset="-122"/>
                  </a:rPr>
                  <a:t>的元素</a:t>
                </a:r>
                <a14:m>
                  <m:oMath xmlns:m="http://schemas.openxmlformats.org/officeDocument/2006/math">
                    <m:sSub>
                      <m:sSubPr>
                        <m:ctrlPr>
                          <a:rPr lang="en-US" altLang="zh-CN" sz="2000" b="1" i="1">
                            <a:solidFill>
                              <a:srgbClr val="002060"/>
                            </a:solidFill>
                            <a:latin typeface="Cambria Math" panose="02040503050406030204" pitchFamily="18" charset="0"/>
                          </a:rPr>
                        </m:ctrlPr>
                      </m:sSubPr>
                      <m:e>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𝒕</m:t>
                            </m:r>
                          </m:e>
                        </m:d>
                      </m:e>
                      <m:sub>
                        <m:r>
                          <a:rPr lang="en-US" altLang="zh-CN" sz="2000" b="1" i="1">
                            <a:solidFill>
                              <a:srgbClr val="002060"/>
                            </a:solidFill>
                            <a:latin typeface="Cambria Math" panose="02040503050406030204" pitchFamily="18" charset="0"/>
                          </a:rPr>
                          <m:t>𝝈</m:t>
                        </m:r>
                      </m:sub>
                    </m:sSub>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𝑫</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29E9529C-595A-4421-88E6-FE734841B0C9}"/>
                  </a:ext>
                </a:extLst>
              </p:cNvPr>
              <p:cNvSpPr txBox="1">
                <a:spLocks noRot="1" noChangeAspect="1" noMove="1" noResize="1" noEditPoints="1" noAdjustHandles="1" noChangeArrowheads="1" noChangeShapeType="1" noTextEdit="1"/>
              </p:cNvSpPr>
              <p:nvPr/>
            </p:nvSpPr>
            <p:spPr>
              <a:xfrm>
                <a:off x="445653" y="1814919"/>
                <a:ext cx="3993485" cy="784830"/>
              </a:xfrm>
              <a:prstGeom prst="rect">
                <a:avLst/>
              </a:prstGeom>
              <a:blipFill>
                <a:blip r:embed="rId4"/>
                <a:stretch>
                  <a:fillRect l="-1374" t="-4688"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1E57F0C-C627-493D-8E4B-E4C21C06DD19}"/>
                  </a:ext>
                </a:extLst>
              </p:cNvPr>
              <p:cNvSpPr txBox="1"/>
              <p:nvPr/>
            </p:nvSpPr>
            <p:spPr>
              <a:xfrm>
                <a:off x="4545687" y="1817932"/>
                <a:ext cx="7361248" cy="785984"/>
              </a:xfrm>
              <a:prstGeom prst="rect">
                <a:avLst/>
              </a:prstGeom>
              <a:solidFill>
                <a:schemeClr val="accent2">
                  <a:lumMod val="20000"/>
                  <a:lumOff val="80000"/>
                  <a:alpha val="25000"/>
                </a:schemeClr>
              </a:solidFill>
            </p:spPr>
            <p:txBody>
              <a:bodyPr wrap="square" rtlCol="0">
                <a:spAutoFit/>
              </a:bodyPr>
              <a:lstStyle/>
              <a:p>
                <a:pPr algn="ctr">
                  <a:spcBef>
                    <a:spcPts val="300"/>
                  </a:spcBef>
                </a:pPr>
                <a14:m>
                  <m:oMath xmlns:m="http://schemas.openxmlformats.org/officeDocument/2006/math">
                    <m:r>
                      <a:rPr lang="en-US" altLang="zh-CN" sz="2000" b="1" i="1" smtClean="0">
                        <a:solidFill>
                          <a:srgbClr val="C00000"/>
                        </a:solidFill>
                        <a:latin typeface="Cambria Math" panose="02040503050406030204" pitchFamily="18" charset="0"/>
                      </a:rPr>
                      <m:t>𝝈</m:t>
                    </m:r>
                    <m:d>
                      <m:dPr>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𝑭</m:t>
                        </m:r>
                        <m:d>
                          <m:dPr>
                            <m:ctrlPr>
                              <a:rPr lang="en-US" altLang="zh-CN" sz="2000" b="1" i="1">
                                <a:solidFill>
                                  <a:srgbClr val="C00000"/>
                                </a:solidFill>
                                <a:latin typeface="Cambria Math" panose="02040503050406030204" pitchFamily="18" charset="0"/>
                              </a:rPr>
                            </m:ctrlPr>
                          </m:dPr>
                          <m:e>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𝒕</m:t>
                                </m:r>
                              </m:e>
                              <m:sub>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 ⋯,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𝒕</m:t>
                                </m:r>
                              </m:e>
                              <m:sub>
                                <m:r>
                                  <a:rPr lang="en-US" altLang="zh-CN" sz="2000" b="1" i="1">
                                    <a:solidFill>
                                      <a:srgbClr val="C00000"/>
                                    </a:solidFill>
                                    <a:latin typeface="Cambria Math" panose="02040503050406030204" pitchFamily="18" charset="0"/>
                                  </a:rPr>
                                  <m:t>𝒏</m:t>
                                </m:r>
                              </m:sub>
                            </m:sSub>
                          </m:e>
                        </m:d>
                      </m:e>
                    </m:d>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 </m:t>
                    </m:r>
                  </m:oMath>
                </a14:m>
                <a:r>
                  <a:rPr lang="zh-CN" altLang="en-US" sz="2000" b="1">
                    <a:solidFill>
                      <a:srgbClr val="C00000"/>
                    </a:solidFill>
                  </a:rPr>
                  <a:t> 当且仅当  </a:t>
                </a:r>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d>
                          <m:dPr>
                            <m:begChr m:val="⟦"/>
                            <m:endChr m:val="⟧"/>
                            <m:ctrlPr>
                              <a:rPr lang="en-US" altLang="zh-CN" sz="2000" b="1" i="1">
                                <a:solidFill>
                                  <a:srgbClr val="C00000"/>
                                </a:solidFill>
                                <a:latin typeface="Cambria Math" panose="02040503050406030204" pitchFamily="18" charset="0"/>
                              </a:rPr>
                            </m:ctrlPr>
                          </m:dPr>
                          <m:e>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𝒕</m:t>
                                </m:r>
                              </m:e>
                              <m:sub>
                                <m:r>
                                  <a:rPr lang="en-US" altLang="zh-CN" sz="2000" b="1" i="1">
                                    <a:solidFill>
                                      <a:srgbClr val="C00000"/>
                                    </a:solidFill>
                                    <a:latin typeface="Cambria Math" panose="02040503050406030204" pitchFamily="18" charset="0"/>
                                  </a:rPr>
                                  <m:t>𝟏</m:t>
                                </m:r>
                              </m:sub>
                            </m:sSub>
                          </m:e>
                        </m:d>
                        <m:r>
                          <a:rPr lang="en-US" altLang="zh-CN" sz="2000" b="1" i="1" baseline="-25000">
                            <a:solidFill>
                              <a:srgbClr val="C00000"/>
                            </a:solidFill>
                            <a:latin typeface="Cambria Math" panose="02040503050406030204" pitchFamily="18" charset="0"/>
                          </a:rPr>
                          <m:t>𝝈</m:t>
                        </m:r>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𝒕</m:t>
                                </m:r>
                              </m:e>
                              <m:sub>
                                <m:r>
                                  <a:rPr lang="en-US" altLang="zh-CN" sz="2000" b="1" i="1">
                                    <a:solidFill>
                                      <a:srgbClr val="C00000"/>
                                    </a:solidFill>
                                    <a:latin typeface="Cambria Math" panose="02040503050406030204" pitchFamily="18" charset="0"/>
                                  </a:rPr>
                                  <m:t>𝒏</m:t>
                                </m:r>
                              </m:sub>
                            </m:sSub>
                          </m:e>
                        </m:d>
                        <m:r>
                          <a:rPr lang="en-US" altLang="zh-CN" sz="2000" b="1" i="1" baseline="-25000">
                            <a:solidFill>
                              <a:srgbClr val="C00000"/>
                            </a:solidFill>
                            <a:latin typeface="Cambria Math" panose="02040503050406030204" pitchFamily="18" charset="0"/>
                          </a:rPr>
                          <m:t>𝝈</m:t>
                        </m:r>
                      </m:e>
                    </m:d>
                    <m:r>
                      <a:rPr lang="en-US" altLang="zh-CN" sz="2000" b="1" i="1">
                        <a:solidFill>
                          <a:srgbClr val="C00000"/>
                        </a:solidFill>
                        <a:latin typeface="Cambria Math" panose="02040503050406030204" pitchFamily="18" charset="0"/>
                      </a:rPr>
                      <m:t>∈</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𝑭</m:t>
                        </m:r>
                      </m:e>
                    </m:d>
                  </m:oMath>
                </a14:m>
                <a:endParaRPr lang="zh-CN" altLang="en-US" sz="2000" b="1">
                  <a:solidFill>
                    <a:srgbClr val="C00000"/>
                  </a:solidFill>
                </a:endParaRPr>
              </a:p>
              <a:p>
                <a:pPr>
                  <a:spcBef>
                    <a:spcPts val="300"/>
                  </a:spcBef>
                </a:pPr>
                <a:r>
                  <a:rPr lang="zh-CN" altLang="en-US" sz="2000" b="1">
                    <a:solidFill>
                      <a:srgbClr val="002060"/>
                    </a:solidFill>
                    <a:latin typeface="楷体" panose="02010609060101010101" pitchFamily="49" charset="-122"/>
                    <a:ea typeface="楷体" panose="02010609060101010101" pitchFamily="49" charset="-122"/>
                  </a:rPr>
                  <a:t>原子公式真值为真当且仅当谓词作用的项具有解释该谓词的关系</a:t>
                </a:r>
              </a:p>
            </p:txBody>
          </p:sp>
        </mc:Choice>
        <mc:Fallback xmlns="">
          <p:sp>
            <p:nvSpPr>
              <p:cNvPr id="4" name="文本框 3">
                <a:extLst>
                  <a:ext uri="{FF2B5EF4-FFF2-40B4-BE49-F238E27FC236}">
                    <a16:creationId xmlns:a16="http://schemas.microsoft.com/office/drawing/2014/main" id="{91E57F0C-C627-493D-8E4B-E4C21C06DD19}"/>
                  </a:ext>
                </a:extLst>
              </p:cNvPr>
              <p:cNvSpPr txBox="1">
                <a:spLocks noRot="1" noChangeAspect="1" noMove="1" noResize="1" noEditPoints="1" noAdjustHandles="1" noChangeArrowheads="1" noChangeShapeType="1" noTextEdit="1"/>
              </p:cNvSpPr>
              <p:nvPr/>
            </p:nvSpPr>
            <p:spPr>
              <a:xfrm>
                <a:off x="4545687" y="1817932"/>
                <a:ext cx="7361248" cy="785984"/>
              </a:xfrm>
              <a:prstGeom prst="rect">
                <a:avLst/>
              </a:prstGeom>
              <a:blipFill>
                <a:blip r:embed="rId5"/>
                <a:stretch>
                  <a:fillRect l="-911" t="-775" r="-580" b="-13178"/>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4E7B6D2-0C97-4CA0-8ABC-1501A17FACB1}"/>
              </a:ext>
            </a:extLst>
          </p:cNvPr>
          <p:cNvSpPr txBox="1"/>
          <p:nvPr/>
        </p:nvSpPr>
        <p:spPr>
          <a:xfrm>
            <a:off x="3015106" y="2693122"/>
            <a:ext cx="6161785" cy="369332"/>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逻辑运算符构造的一阶公式的真值计算方式与命题逻辑相同</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4C7A198-30AE-47B2-9237-333DC70DF4E4}"/>
                  </a:ext>
                </a:extLst>
              </p:cNvPr>
              <p:cNvSpPr txBox="1"/>
              <p:nvPr/>
            </p:nvSpPr>
            <p:spPr>
              <a:xfrm>
                <a:off x="667145" y="3407761"/>
                <a:ext cx="6663388" cy="1077218"/>
              </a:xfrm>
              <a:prstGeom prst="rect">
                <a:avLst/>
              </a:prstGeom>
              <a:solidFill>
                <a:schemeClr val="accent5">
                  <a:lumMod val="20000"/>
                  <a:lumOff val="80000"/>
                  <a:alpha val="25000"/>
                </a:schemeClr>
              </a:solidFill>
            </p:spPr>
            <p:txBody>
              <a:bodyPr wrap="square" rtlCol="0">
                <a:spAutoFit/>
              </a:bodyPr>
              <a:lstStyle/>
              <a:p>
                <a:pPr algn="ctr">
                  <a:spcBef>
                    <a:spcPts val="600"/>
                  </a:spcBef>
                </a:pPr>
                <a:r>
                  <a:rPr lang="zh-CN" altLang="en-US" b="1">
                    <a:solidFill>
                      <a:srgbClr val="C00000"/>
                    </a:solidFill>
                  </a:rPr>
                  <a:t>个体变量指派函数的变换</a:t>
                </a:r>
                <a14:m>
                  <m:oMath xmlns:m="http://schemas.openxmlformats.org/officeDocument/2006/math">
                    <m:r>
                      <a:rPr lang="en-US" altLang="zh-CN" b="1" i="1">
                        <a:solidFill>
                          <a:srgbClr val="C00000"/>
                        </a:solidFill>
                        <a:latin typeface="Cambria Math" panose="02040503050406030204" pitchFamily="18" charset="0"/>
                      </a:rPr>
                      <m:t>𝝈</m:t>
                    </m:r>
                    <m:d>
                      <m:dPr>
                        <m:begChr m:val="["/>
                        <m:endChr m:val="]"/>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𝒅</m:t>
                        </m:r>
                      </m:e>
                    </m:d>
                  </m:oMath>
                </a14:m>
                <a:endParaRPr lang="en-US" altLang="zh-CN" b="1">
                  <a:solidFill>
                    <a:srgbClr val="C00000"/>
                  </a:solidFill>
                </a:endParaRPr>
              </a:p>
              <a:p>
                <a:pPr>
                  <a:spcBef>
                    <a:spcPts val="600"/>
                  </a:spcBef>
                </a:pPr>
                <a:r>
                  <a:rPr lang="zh-CN" altLang="en-US" b="1">
                    <a:solidFill>
                      <a:srgbClr val="002060"/>
                    </a:solidFill>
                    <a:latin typeface="楷体" panose="02010609060101010101" pitchFamily="49" charset="-122"/>
                    <a:ea typeface="楷体" panose="02010609060101010101" pitchFamily="49" charset="-122"/>
                  </a:rPr>
                  <a:t>给定</a:t>
                </a:r>
                <a14:m>
                  <m:oMath xmlns:m="http://schemas.openxmlformats.org/officeDocument/2006/math">
                    <m:r>
                      <a:rPr lang="en-US" altLang="zh-CN" b="1" i="1">
                        <a:solidFill>
                          <a:srgbClr val="002060"/>
                        </a:solidFill>
                        <a:latin typeface="Cambria Math" panose="02040503050406030204" pitchFamily="18" charset="0"/>
                      </a:rPr>
                      <m:t>𝝈</m:t>
                    </m:r>
                  </m:oMath>
                </a14:m>
                <a:r>
                  <a:rPr lang="zh-CN" altLang="en-US" b="1">
                    <a:solidFill>
                      <a:srgbClr val="002060"/>
                    </a:solidFill>
                    <a:latin typeface="楷体" panose="02010609060101010101" pitchFamily="49" charset="-122"/>
                    <a:ea typeface="楷体" panose="02010609060101010101" pitchFamily="49" charset="-122"/>
                  </a:rPr>
                  <a:t>，变量</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a:solidFill>
                          <a:srgbClr val="002060"/>
                        </a:solidFill>
                        <a:latin typeface="Cambria Math" panose="02040503050406030204" pitchFamily="18" charset="0"/>
                      </a:rPr>
                      <m:t>𝒅</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𝑫</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𝝈</m:t>
                    </m:r>
                    <m:d>
                      <m:dPr>
                        <m:begChr m:val="["/>
                        <m:endChr m:val="]"/>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𝒅</m:t>
                        </m:r>
                      </m:e>
                    </m:d>
                  </m:oMath>
                </a14:m>
                <a:r>
                  <a:rPr lang="zh-CN" altLang="en-US" b="1">
                    <a:solidFill>
                      <a:srgbClr val="002060"/>
                    </a:solidFill>
                    <a:latin typeface="楷体" panose="02010609060101010101" pitchFamily="49" charset="-122"/>
                    <a:ea typeface="楷体" panose="02010609060101010101" pitchFamily="49" charset="-122"/>
                  </a:rPr>
                  <a:t>特别地、显式地</a:t>
                </a:r>
                <a:r>
                  <a:rPr lang="zh-CN" altLang="en-US" b="1">
                    <a:solidFill>
                      <a:srgbClr val="C00000"/>
                    </a:solidFill>
                    <a:latin typeface="黑体" panose="02010609060101010101" pitchFamily="49" charset="-122"/>
                    <a:ea typeface="黑体" panose="02010609060101010101" pitchFamily="49" charset="-122"/>
                  </a:rPr>
                  <a:t>将</a:t>
                </a:r>
                <a14:m>
                  <m:oMath xmlns:m="http://schemas.openxmlformats.org/officeDocument/2006/math">
                    <m:r>
                      <a:rPr lang="en-US" altLang="zh-CN" b="1" i="1">
                        <a:solidFill>
                          <a:srgbClr val="C00000"/>
                        </a:solidFill>
                        <a:latin typeface="Cambria Math" panose="02040503050406030204" pitchFamily="18" charset="0"/>
                      </a:rPr>
                      <m:t>𝒙</m:t>
                    </m:r>
                  </m:oMath>
                </a14:m>
                <a:r>
                  <a:rPr lang="zh-CN" altLang="en-US" b="1">
                    <a:solidFill>
                      <a:srgbClr val="C00000"/>
                    </a:solidFill>
                    <a:latin typeface="黑体" panose="02010609060101010101" pitchFamily="49" charset="-122"/>
                    <a:ea typeface="黑体" panose="02010609060101010101" pitchFamily="49" charset="-122"/>
                  </a:rPr>
                  <a:t>指派为</a:t>
                </a:r>
                <a14:m>
                  <m:oMath xmlns:m="http://schemas.openxmlformats.org/officeDocument/2006/math">
                    <m:r>
                      <a:rPr lang="en-US" altLang="zh-CN" b="1" i="1">
                        <a:solidFill>
                          <a:srgbClr val="C00000"/>
                        </a:solidFill>
                        <a:latin typeface="Cambria Math" panose="02040503050406030204" pitchFamily="18" charset="0"/>
                      </a:rPr>
                      <m:t>𝒅</m:t>
                    </m:r>
                    <m:r>
                      <a:rPr lang="en-US" altLang="zh-CN" b="1" i="1">
                        <a:solidFill>
                          <a:srgbClr val="C00000"/>
                        </a:solidFill>
                        <a:latin typeface="Cambria Math" panose="02040503050406030204" pitchFamily="18" charset="0"/>
                      </a:rPr>
                      <m:t> </m:t>
                    </m:r>
                  </m:oMath>
                </a14:m>
                <a:endParaRPr lang="en-US" altLang="zh-CN" b="1" i="1">
                  <a:solidFill>
                    <a:srgbClr val="002060"/>
                  </a:solidFill>
                  <a:latin typeface="黑体" panose="02010609060101010101" pitchFamily="49" charset="-122"/>
                  <a:ea typeface="黑体" panose="02010609060101010101" pitchFamily="49" charset="-122"/>
                </a:endParaRPr>
              </a:p>
              <a:p>
                <a:pPr marL="285750" indent="-285750">
                  <a:spcBef>
                    <a:spcPts val="600"/>
                  </a:spcBef>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𝒅</m:t>
                        </m:r>
                      </m:e>
                    </m:d>
                  </m:oMath>
                </a14:m>
                <a:r>
                  <a:rPr lang="zh-CN" altLang="en-US" b="1">
                    <a:solidFill>
                      <a:schemeClr val="accent6">
                        <a:lumMod val="50000"/>
                      </a:schemeClr>
                    </a:solidFill>
                    <a:latin typeface="宋体" panose="02010600030101010101" pitchFamily="2" charset="-122"/>
                    <a:ea typeface="宋体" panose="02010600030101010101" pitchFamily="2" charset="-122"/>
                  </a:rPr>
                  <a:t>除将</a:t>
                </a:r>
                <a14:m>
                  <m:oMath xmlns:m="http://schemas.openxmlformats.org/officeDocument/2006/math">
                    <m:r>
                      <a:rPr lang="en-US" altLang="zh-CN" b="1" i="1">
                        <a:solidFill>
                          <a:schemeClr val="accent6">
                            <a:lumMod val="50000"/>
                          </a:schemeClr>
                        </a:solidFill>
                        <a:latin typeface="Cambria Math" panose="02040503050406030204" pitchFamily="18" charset="0"/>
                      </a:rPr>
                      <m:t>𝒙</m:t>
                    </m:r>
                  </m:oMath>
                </a14:m>
                <a:r>
                  <a:rPr lang="zh-CN" altLang="en-US" b="1">
                    <a:solidFill>
                      <a:schemeClr val="accent6">
                        <a:lumMod val="50000"/>
                      </a:schemeClr>
                    </a:solidFill>
                    <a:latin typeface="宋体" panose="02010600030101010101" pitchFamily="2" charset="-122"/>
                    <a:ea typeface="宋体" panose="02010600030101010101" pitchFamily="2" charset="-122"/>
                  </a:rPr>
                  <a:t>指派为</a:t>
                </a:r>
                <a14:m>
                  <m:oMath xmlns:m="http://schemas.openxmlformats.org/officeDocument/2006/math">
                    <m:r>
                      <a:rPr lang="en-US" altLang="zh-CN" b="1" i="1">
                        <a:solidFill>
                          <a:schemeClr val="accent6">
                            <a:lumMod val="50000"/>
                          </a:schemeClr>
                        </a:solidFill>
                        <a:latin typeface="Cambria Math" panose="02040503050406030204" pitchFamily="18" charset="0"/>
                      </a:rPr>
                      <m:t>𝒅</m:t>
                    </m:r>
                  </m:oMath>
                </a14:m>
                <a:r>
                  <a:rPr lang="zh-CN" altLang="en-US" b="1">
                    <a:solidFill>
                      <a:schemeClr val="accent6">
                        <a:lumMod val="50000"/>
                      </a:schemeClr>
                    </a:solidFill>
                    <a:latin typeface="宋体" panose="02010600030101010101" pitchFamily="2" charset="-122"/>
                    <a:ea typeface="宋体" panose="02010600030101010101" pitchFamily="2" charset="-122"/>
                  </a:rPr>
                  <a:t>外，对其他变量的指派与</a:t>
                </a:r>
                <a14:m>
                  <m:oMath xmlns:m="http://schemas.openxmlformats.org/officeDocument/2006/math">
                    <m:r>
                      <a:rPr lang="en-US" altLang="zh-CN" b="1" i="1">
                        <a:solidFill>
                          <a:schemeClr val="accent6">
                            <a:lumMod val="50000"/>
                          </a:schemeClr>
                        </a:solidFill>
                        <a:latin typeface="Cambria Math" panose="02040503050406030204" pitchFamily="18" charset="0"/>
                      </a:rPr>
                      <m:t>𝝈</m:t>
                    </m:r>
                  </m:oMath>
                </a14:m>
                <a:r>
                  <a:rPr lang="zh-CN" altLang="en-US" b="1">
                    <a:solidFill>
                      <a:schemeClr val="accent6">
                        <a:lumMod val="50000"/>
                      </a:schemeClr>
                    </a:solidFill>
                    <a:latin typeface="宋体" panose="02010600030101010101" pitchFamily="2" charset="-122"/>
                    <a:ea typeface="宋体" panose="02010600030101010101" pitchFamily="2" charset="-122"/>
                  </a:rPr>
                  <a:t>的指派相同</a:t>
                </a:r>
                <a:endParaRPr lang="zh-CN" altLang="en-US" sz="2000" b="1">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13" name="文本框 12">
                <a:extLst>
                  <a:ext uri="{FF2B5EF4-FFF2-40B4-BE49-F238E27FC236}">
                    <a16:creationId xmlns:a16="http://schemas.microsoft.com/office/drawing/2014/main" id="{64C7A198-30AE-47B2-9237-333DC70DF4E4}"/>
                  </a:ext>
                </a:extLst>
              </p:cNvPr>
              <p:cNvSpPr txBox="1">
                <a:spLocks noRot="1" noChangeAspect="1" noMove="1" noResize="1" noEditPoints="1" noAdjustHandles="1" noChangeArrowheads="1" noChangeShapeType="1" noTextEdit="1"/>
              </p:cNvSpPr>
              <p:nvPr/>
            </p:nvSpPr>
            <p:spPr>
              <a:xfrm>
                <a:off x="667145" y="3407761"/>
                <a:ext cx="6663388" cy="1077218"/>
              </a:xfrm>
              <a:prstGeom prst="rect">
                <a:avLst/>
              </a:prstGeom>
              <a:blipFill>
                <a:blip r:embed="rId6"/>
                <a:stretch>
                  <a:fillRect l="-731" t="-2825" r="-640"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39412F1-F3A1-4633-9656-D256DE3CE89C}"/>
                  </a:ext>
                </a:extLst>
              </p:cNvPr>
              <p:cNvSpPr txBox="1"/>
              <p:nvPr/>
            </p:nvSpPr>
            <p:spPr>
              <a:xfrm>
                <a:off x="8145563" y="3671337"/>
                <a:ext cx="3533124" cy="2077620"/>
              </a:xfrm>
              <a:prstGeom prst="rect">
                <a:avLst/>
              </a:prstGeom>
              <a:solidFill>
                <a:schemeClr val="accent4">
                  <a:lumMod val="20000"/>
                  <a:lumOff val="80000"/>
                </a:schemeClr>
              </a:solidFill>
            </p:spPr>
            <p:txBody>
              <a:bodyPr wrap="square" rtlCol="0">
                <a:spAutoFit/>
              </a:bodyPr>
              <a:lstStyle/>
              <a:p>
                <a:pPr>
                  <a:lnSpc>
                    <a:spcPts val="2400"/>
                  </a:lnSpc>
                  <a:spcAft>
                    <a:spcPts val="600"/>
                  </a:spcAft>
                </a:pPr>
                <a:r>
                  <a:rPr lang="zh-CN" altLang="en-US" b="1">
                    <a:solidFill>
                      <a:srgbClr val="002060"/>
                    </a:solidFill>
                  </a:rPr>
                  <a:t>公式</a:t>
                </a:r>
                <a14:m>
                  <m:oMath xmlns:m="http://schemas.openxmlformats.org/officeDocument/2006/math">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𝒙𝑨</m:t>
                    </m:r>
                  </m:oMath>
                </a14:m>
                <a:r>
                  <a:rPr lang="zh-CN" altLang="en-US" b="1">
                    <a:solidFill>
                      <a:srgbClr val="002060"/>
                    </a:solidFill>
                  </a:rPr>
                  <a:t>和</a:t>
                </a:r>
                <a14:m>
                  <m:oMath xmlns:m="http://schemas.openxmlformats.org/officeDocument/2006/math">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𝒙𝑨</m:t>
                    </m:r>
                  </m:oMath>
                </a14:m>
                <a:r>
                  <a:rPr lang="zh-CN" altLang="en-US" b="1">
                    <a:solidFill>
                      <a:srgbClr val="002060"/>
                    </a:solidFill>
                  </a:rPr>
                  <a:t>在</a:t>
                </a:r>
                <a14:m>
                  <m:oMath xmlns:m="http://schemas.openxmlformats.org/officeDocument/2006/math">
                    <m:r>
                      <a:rPr lang="en-US" altLang="zh-CN" b="1" i="1">
                        <a:solidFill>
                          <a:srgbClr val="002060"/>
                        </a:solidFill>
                        <a:latin typeface="Cambria Math" panose="02040503050406030204" pitchFamily="18" charset="0"/>
                      </a:rPr>
                      <m:t>𝝈</m:t>
                    </m:r>
                  </m:oMath>
                </a14:m>
                <a:r>
                  <a:rPr lang="zh-CN" altLang="en-US" b="1">
                    <a:solidFill>
                      <a:srgbClr val="002060"/>
                    </a:solidFill>
                  </a:rPr>
                  <a:t>下的真值与</a:t>
                </a:r>
                <a14:m>
                  <m:oMath xmlns:m="http://schemas.openxmlformats.org/officeDocument/2006/math">
                    <m:r>
                      <a:rPr lang="en-US" altLang="zh-CN" b="1" i="1">
                        <a:solidFill>
                          <a:srgbClr val="002060"/>
                        </a:solidFill>
                        <a:latin typeface="Cambria Math" panose="02040503050406030204" pitchFamily="18" charset="0"/>
                      </a:rPr>
                      <m:t>𝝈</m:t>
                    </m:r>
                  </m:oMath>
                </a14:m>
                <a:r>
                  <a:rPr lang="zh-CN" altLang="en-US" b="1">
                    <a:solidFill>
                      <a:srgbClr val="002060"/>
                    </a:solidFill>
                  </a:rPr>
                  <a:t>对个体变量</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rPr>
                  <a:t>的指派无关</a:t>
                </a:r>
              </a:p>
              <a:p>
                <a:pPr marL="285750" indent="-285750">
                  <a:lnSpc>
                    <a:spcPts val="2400"/>
                  </a:lnSpc>
                  <a:spcAft>
                    <a:spcPts val="600"/>
                  </a:spcAft>
                  <a:buFont typeface="Arial" panose="020B0604020202020204" pitchFamily="34" charset="0"/>
                  <a:buChar char="•"/>
                </a:pPr>
                <a:r>
                  <a:rPr lang="zh-CN" altLang="en-US" b="1">
                    <a:solidFill>
                      <a:srgbClr val="C00000"/>
                    </a:solidFill>
                    <a:latin typeface="楷体" panose="02010609060101010101" pitchFamily="49" charset="-122"/>
                    <a:ea typeface="楷体" panose="02010609060101010101" pitchFamily="49" charset="-122"/>
                  </a:rPr>
                  <a:t>一般地，公式</a:t>
                </a:r>
                <a14:m>
                  <m:oMath xmlns:m="http://schemas.openxmlformats.org/officeDocument/2006/math">
                    <m:r>
                      <a:rPr lang="en-US" altLang="zh-CN" b="1" i="1">
                        <a:solidFill>
                          <a:srgbClr val="C00000"/>
                        </a:solidFill>
                        <a:latin typeface="Cambria Math" panose="02040503050406030204" pitchFamily="18" charset="0"/>
                      </a:rPr>
                      <m:t>𝑨</m:t>
                    </m:r>
                  </m:oMath>
                </a14:m>
                <a:r>
                  <a:rPr lang="zh-CN" altLang="en-US" b="1">
                    <a:solidFill>
                      <a:srgbClr val="C00000"/>
                    </a:solidFill>
                    <a:latin typeface="楷体" panose="02010609060101010101" pitchFamily="49" charset="-122"/>
                    <a:ea typeface="楷体" panose="02010609060101010101" pitchFamily="49" charset="-122"/>
                  </a:rPr>
                  <a:t>在</a:t>
                </a:r>
                <a14:m>
                  <m:oMath xmlns:m="http://schemas.openxmlformats.org/officeDocument/2006/math">
                    <m:r>
                      <a:rPr lang="en-US" altLang="zh-CN" b="1" i="1">
                        <a:solidFill>
                          <a:srgbClr val="C00000"/>
                        </a:solidFill>
                        <a:latin typeface="Cambria Math" panose="02040503050406030204" pitchFamily="18" charset="0"/>
                      </a:rPr>
                      <m:t>𝝈</m:t>
                    </m:r>
                  </m:oMath>
                </a14:m>
                <a:r>
                  <a:rPr lang="zh-CN" altLang="en-US" b="1">
                    <a:solidFill>
                      <a:srgbClr val="C00000"/>
                    </a:solidFill>
                    <a:latin typeface="楷体" panose="02010609060101010101" pitchFamily="49" charset="-122"/>
                    <a:ea typeface="楷体" panose="02010609060101010101" pitchFamily="49" charset="-122"/>
                  </a:rPr>
                  <a:t>下的真值与</a:t>
                </a:r>
                <a14:m>
                  <m:oMath xmlns:m="http://schemas.openxmlformats.org/officeDocument/2006/math">
                    <m:r>
                      <a:rPr lang="en-US" altLang="zh-CN" b="1" i="1">
                        <a:solidFill>
                          <a:srgbClr val="C00000"/>
                        </a:solidFill>
                        <a:latin typeface="Cambria Math" panose="02040503050406030204" pitchFamily="18" charset="0"/>
                      </a:rPr>
                      <m:t>𝝈</m:t>
                    </m:r>
                  </m:oMath>
                </a14:m>
                <a:r>
                  <a:rPr lang="zh-CN" altLang="en-US" b="1">
                    <a:solidFill>
                      <a:srgbClr val="C00000"/>
                    </a:solidFill>
                    <a:latin typeface="楷体" panose="02010609060101010101" pitchFamily="49" charset="-122"/>
                    <a:ea typeface="楷体" panose="02010609060101010101" pitchFamily="49" charset="-122"/>
                  </a:rPr>
                  <a:t>对</a:t>
                </a:r>
                <a14:m>
                  <m:oMath xmlns:m="http://schemas.openxmlformats.org/officeDocument/2006/math">
                    <m:r>
                      <a:rPr lang="en-US" altLang="zh-CN" b="1" i="1">
                        <a:solidFill>
                          <a:srgbClr val="C00000"/>
                        </a:solidFill>
                        <a:latin typeface="Cambria Math" panose="02040503050406030204" pitchFamily="18" charset="0"/>
                      </a:rPr>
                      <m:t>𝑨</m:t>
                    </m:r>
                  </m:oMath>
                </a14:m>
                <a:r>
                  <a:rPr lang="zh-CN" altLang="en-US" b="1">
                    <a:solidFill>
                      <a:srgbClr val="C00000"/>
                    </a:solidFill>
                    <a:latin typeface="楷体" panose="02010609060101010101" pitchFamily="49" charset="-122"/>
                    <a:ea typeface="楷体" panose="02010609060101010101" pitchFamily="49" charset="-122"/>
                  </a:rPr>
                  <a:t>的约束变量的指派无关</a:t>
                </a:r>
                <a:endParaRPr lang="en-US" altLang="zh-CN" b="1">
                  <a:solidFill>
                    <a:srgbClr val="C00000"/>
                  </a:solidFill>
                  <a:latin typeface="楷体" panose="02010609060101010101" pitchFamily="49" charset="-122"/>
                  <a:ea typeface="楷体" panose="02010609060101010101" pitchFamily="49" charset="-122"/>
                </a:endParaRPr>
              </a:p>
              <a:p>
                <a:pPr marL="285750" indent="-285750">
                  <a:lnSpc>
                    <a:spcPts val="2400"/>
                  </a:lnSpc>
                  <a:spcAft>
                    <a:spcPts val="600"/>
                  </a:spcAft>
                  <a:buFont typeface="Arial" panose="020B0604020202020204" pitchFamily="34" charset="0"/>
                  <a:buChar char="•"/>
                </a:pPr>
                <a:r>
                  <a:rPr lang="zh-CN" altLang="en-US" b="1">
                    <a:solidFill>
                      <a:srgbClr val="C00000"/>
                    </a:solidFill>
                    <a:latin typeface="楷体" panose="02010609060101010101" pitchFamily="49" charset="-122"/>
                    <a:ea typeface="楷体" panose="02010609060101010101" pitchFamily="49" charset="-122"/>
                  </a:rPr>
                  <a:t>闭公式的真值确定不需要个体变量指派函数</a:t>
                </a:r>
              </a:p>
            </p:txBody>
          </p:sp>
        </mc:Choice>
        <mc:Fallback xmlns="">
          <p:sp>
            <p:nvSpPr>
              <p:cNvPr id="14" name="文本框 13">
                <a:extLst>
                  <a:ext uri="{FF2B5EF4-FFF2-40B4-BE49-F238E27FC236}">
                    <a16:creationId xmlns:a16="http://schemas.microsoft.com/office/drawing/2014/main" id="{639412F1-F3A1-4633-9656-D256DE3CE89C}"/>
                  </a:ext>
                </a:extLst>
              </p:cNvPr>
              <p:cNvSpPr txBox="1">
                <a:spLocks noRot="1" noChangeAspect="1" noMove="1" noResize="1" noEditPoints="1" noAdjustHandles="1" noChangeArrowheads="1" noChangeShapeType="1" noTextEdit="1"/>
              </p:cNvSpPr>
              <p:nvPr/>
            </p:nvSpPr>
            <p:spPr>
              <a:xfrm>
                <a:off x="8145563" y="3671337"/>
                <a:ext cx="3533124" cy="2077620"/>
              </a:xfrm>
              <a:prstGeom prst="rect">
                <a:avLst/>
              </a:prstGeom>
              <a:blipFill>
                <a:blip r:embed="rId7"/>
                <a:stretch>
                  <a:fillRect l="-1379" t="-587" r="-1379" b="-2639"/>
                </a:stretch>
              </a:blipFill>
            </p:spPr>
            <p:txBody>
              <a:bodyPr/>
              <a:lstStyle/>
              <a:p>
                <a:r>
                  <a:rPr lang="zh-CN" altLang="en-US">
                    <a:noFill/>
                  </a:rPr>
                  <a:t> </a:t>
                </a:r>
              </a:p>
            </p:txBody>
          </p:sp>
        </mc:Fallback>
      </mc:AlternateContent>
      <p:sp>
        <p:nvSpPr>
          <p:cNvPr id="15" name="矩形: 圆角 14">
            <a:extLst>
              <a:ext uri="{FF2B5EF4-FFF2-40B4-BE49-F238E27FC236}">
                <a16:creationId xmlns:a16="http://schemas.microsoft.com/office/drawing/2014/main" id="{536790C9-24DF-45FD-8D62-4134F4BB6857}"/>
              </a:ext>
            </a:extLst>
          </p:cNvPr>
          <p:cNvSpPr/>
          <p:nvPr/>
        </p:nvSpPr>
        <p:spPr>
          <a:xfrm>
            <a:off x="381548" y="3302365"/>
            <a:ext cx="7282308" cy="2920818"/>
          </a:xfrm>
          <a:prstGeom prst="roundRect">
            <a:avLst>
              <a:gd name="adj" fmla="val 833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DCA8029B-F480-459B-881D-5F8A337089C3}"/>
              </a:ext>
            </a:extLst>
          </p:cNvPr>
          <p:cNvSpPr/>
          <p:nvPr/>
        </p:nvSpPr>
        <p:spPr>
          <a:xfrm>
            <a:off x="7670435" y="4710147"/>
            <a:ext cx="468549" cy="105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80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一阶逻辑公式真值计算举例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D4DDE8B-B002-459D-9E23-C289A1E2EC01}"/>
                  </a:ext>
                </a:extLst>
              </p:cNvPr>
              <p:cNvSpPr txBox="1"/>
              <p:nvPr/>
            </p:nvSpPr>
            <p:spPr>
              <a:xfrm>
                <a:off x="332868" y="3182797"/>
                <a:ext cx="6462636" cy="461665"/>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确定公式</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𝑭</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𝑮</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𝒛𝑯</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r>
                  <a:rPr lang="zh-CN" altLang="en-US" sz="2400" b="1">
                    <a:solidFill>
                      <a:srgbClr val="002060"/>
                    </a:solidFill>
                    <a:latin typeface="楷体" panose="02010609060101010101" pitchFamily="49" charset="-122"/>
                    <a:ea typeface="楷体" panose="02010609060101010101" pitchFamily="49" charset="-122"/>
                  </a:rPr>
                  <a:t>的真值</a:t>
                </a:r>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6D4DDE8B-B002-459D-9E23-C289A1E2EC01}"/>
                  </a:ext>
                </a:extLst>
              </p:cNvPr>
              <p:cNvSpPr txBox="1">
                <a:spLocks noRot="1" noChangeAspect="1" noMove="1" noResize="1" noEditPoints="1" noAdjustHandles="1" noChangeArrowheads="1" noChangeShapeType="1" noTextEdit="1"/>
              </p:cNvSpPr>
              <p:nvPr/>
            </p:nvSpPr>
            <p:spPr>
              <a:xfrm>
                <a:off x="332868" y="3182797"/>
                <a:ext cx="6462636" cy="461665"/>
              </a:xfrm>
              <a:prstGeom prst="rect">
                <a:avLst/>
              </a:prstGeom>
              <a:blipFill>
                <a:blip r:embed="rId2"/>
                <a:stretch>
                  <a:fillRect l="-1509" t="-14474" r="-566"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5E5DE1E-9B5F-414D-99CA-BAD5C12642A2}"/>
                  </a:ext>
                </a:extLst>
              </p:cNvPr>
              <p:cNvSpPr txBox="1"/>
              <p:nvPr/>
            </p:nvSpPr>
            <p:spPr>
              <a:xfrm>
                <a:off x="860457" y="1043956"/>
                <a:ext cx="5407459" cy="1969770"/>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000" b="1">
                    <a:solidFill>
                      <a:srgbClr val="C00000"/>
                    </a:solidFill>
                  </a:rPr>
                  <a:t>给定下面的解释和个体变量指派函数</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论域</a:t>
                </a:r>
                <a:r>
                  <a:rPr lang="zh-CN" altLang="en-US"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b="1" i="1" smtClean="0">
                        <a:solidFill>
                          <a:srgbClr val="002060"/>
                        </a:solidFill>
                        <a:latin typeface="Cambria Math" panose="02040503050406030204" pitchFamily="18" charset="0"/>
                      </a:rPr>
                      <m:t>𝑫</m:t>
                    </m:r>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e>
                    </m:d>
                  </m:oMath>
                </a14:m>
                <a:r>
                  <a:rPr lang="zh-CN" altLang="en-US" b="1">
                    <a:solidFill>
                      <a:srgbClr val="002060"/>
                    </a:solidFill>
                    <a:latin typeface="楷体" panose="02010609060101010101" pitchFamily="49" charset="-122"/>
                    <a:ea typeface="楷体" panose="02010609060101010101" pitchFamily="49" charset="-122"/>
                  </a:rPr>
                  <a:t>，是有限集</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         </m:t>
                      </m:r>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r>
                        <m:rPr>
                          <m:lit/>
                        </m:rP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i="1">
                  <a:solidFill>
                    <a:srgbClr val="00206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𝑯</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𝒄</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a:solidFill>
                    <a:srgbClr val="002060"/>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b="1" i="1" smtClean="0">
                        <a:solidFill>
                          <a:srgbClr val="002060"/>
                        </a:solidFill>
                        <a:latin typeface="Cambria Math" panose="02040503050406030204" pitchFamily="18" charset="0"/>
                      </a:rPr>
                      <m:t>𝝈</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𝒚</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𝒛</m:t>
                        </m:r>
                      </m:e>
                    </m:d>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𝒄</m:t>
                    </m:r>
                  </m:oMath>
                </a14:m>
                <a:endParaRPr lang="zh-CN" altLang="en-US" b="1">
                  <a:solidFill>
                    <a:srgbClr val="002060"/>
                  </a:solidFill>
                </a:endParaRPr>
              </a:p>
            </p:txBody>
          </p:sp>
        </mc:Choice>
        <mc:Fallback xmlns="">
          <p:sp>
            <p:nvSpPr>
              <p:cNvPr id="13" name="文本框 12">
                <a:extLst>
                  <a:ext uri="{FF2B5EF4-FFF2-40B4-BE49-F238E27FC236}">
                    <a16:creationId xmlns:a16="http://schemas.microsoft.com/office/drawing/2014/main" id="{85E5DE1E-9B5F-414D-99CA-BAD5C12642A2}"/>
                  </a:ext>
                </a:extLst>
              </p:cNvPr>
              <p:cNvSpPr txBox="1">
                <a:spLocks noRot="1" noChangeAspect="1" noMove="1" noResize="1" noEditPoints="1" noAdjustHandles="1" noChangeArrowheads="1" noChangeShapeType="1" noTextEdit="1"/>
              </p:cNvSpPr>
              <p:nvPr/>
            </p:nvSpPr>
            <p:spPr>
              <a:xfrm>
                <a:off x="860457" y="1043956"/>
                <a:ext cx="5407459" cy="1969770"/>
              </a:xfrm>
              <a:prstGeom prst="rect">
                <a:avLst/>
              </a:prstGeom>
              <a:blipFill>
                <a:blip r:embed="rId3"/>
                <a:stretch>
                  <a:fillRect l="-562" t="-1231" b="-2769"/>
                </a:stretch>
              </a:blipFill>
              <a:ln w="12700">
                <a:solidFill>
                  <a:schemeClr val="accent1">
                    <a:shade val="50000"/>
                  </a:schemeClr>
                </a:solidFill>
                <a:prstDash val="sysDash"/>
              </a:ln>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26C18666-796E-487A-BCF9-2D01106F2B33}"/>
              </a:ext>
            </a:extLst>
          </p:cNvPr>
          <p:cNvGrpSpPr/>
          <p:nvPr/>
        </p:nvGrpSpPr>
        <p:grpSpPr>
          <a:xfrm>
            <a:off x="687226" y="3808549"/>
            <a:ext cx="3973364" cy="2370779"/>
            <a:chOff x="802566" y="3834013"/>
            <a:chExt cx="3973364" cy="2370779"/>
          </a:xfrm>
        </p:grpSpPr>
        <p:sp>
          <p:nvSpPr>
            <p:cNvPr id="14" name="箭头: 下 13">
              <a:extLst>
                <a:ext uri="{FF2B5EF4-FFF2-40B4-BE49-F238E27FC236}">
                  <a16:creationId xmlns:a16="http://schemas.microsoft.com/office/drawing/2014/main" id="{F44AD729-08FB-4834-BFE1-773BAA50A95B}"/>
                </a:ext>
              </a:extLst>
            </p:cNvPr>
            <p:cNvSpPr/>
            <p:nvPr/>
          </p:nvSpPr>
          <p:spPr>
            <a:xfrm>
              <a:off x="2716885" y="4612506"/>
              <a:ext cx="72363" cy="830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CF99F48-051B-4751-A44B-863D3F2BB3F4}"/>
                    </a:ext>
                  </a:extLst>
                </p:cNvPr>
                <p:cNvSpPr txBox="1"/>
                <p:nvPr/>
              </p:nvSpPr>
              <p:spPr>
                <a:xfrm>
                  <a:off x="860457" y="3834013"/>
                  <a:ext cx="3857583" cy="758926"/>
                </a:xfrm>
                <a:prstGeom prst="rect">
                  <a:avLst/>
                </a:prstGeom>
                <a:solidFill>
                  <a:schemeClr val="accent6">
                    <a:lumMod val="20000"/>
                    <a:lumOff val="80000"/>
                    <a:alpha val="50000"/>
                  </a:schemeClr>
                </a:solidFill>
              </p:spPr>
              <p:txBody>
                <a:bodyPr wrap="square" rtlCol="0">
                  <a:spAutoFit/>
                </a:bodyPr>
                <a:lstStyle/>
                <a:p>
                  <a:pPr algn="ctr">
                    <a:spcBef>
                      <a:spcPts val="600"/>
                    </a:spcBef>
                  </a:pPr>
                  <a14:m>
                    <m:oMath xmlns:m="http://schemas.openxmlformats.org/officeDocument/2006/math">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oMath>
                  </a14:m>
                  <a:r>
                    <a:rPr lang="zh-CN" altLang="en-US" b="1">
                      <a:solidFill>
                        <a:srgbClr val="002060"/>
                      </a:solidFill>
                    </a:rPr>
                    <a:t>当且仅当</a:t>
                  </a:r>
                  <a14:m>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r>
                        <a:rPr lang="en-US" altLang="zh-CN" b="1" i="1" baseline="-25000" smtClean="0">
                          <a:solidFill>
                            <a:srgbClr val="002060"/>
                          </a:solidFill>
                          <a:latin typeface="Cambria Math" panose="02040503050406030204" pitchFamily="18" charset="0"/>
                        </a:rPr>
                        <m:t>𝝈</m:t>
                      </m:r>
                      <m:r>
                        <a:rPr lang="en-US" altLang="zh-CN" b="1" i="1" smtClean="0">
                          <a:solidFill>
                            <a:srgbClr val="002060"/>
                          </a:solidFill>
                          <a:latin typeface="Cambria Math" panose="02040503050406030204" pitchFamily="18" charset="0"/>
                        </a:rPr>
                        <m:t>∈</m:t>
                      </m:r>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oMath>
                  </a14:m>
                  <a:endParaRPr lang="en-US" altLang="zh-CN" b="1">
                    <a:solidFill>
                      <a:srgbClr val="002060"/>
                    </a:solidFill>
                  </a:endParaRPr>
                </a:p>
                <a:p>
                  <a:pPr>
                    <a:spcBef>
                      <a:spcPts val="600"/>
                    </a:spcBef>
                  </a:pPr>
                  <a:r>
                    <a:rPr lang="zh-CN" altLang="en-US" b="1">
                      <a:solidFill>
                        <a:srgbClr val="002060"/>
                      </a:solidFill>
                    </a:rPr>
                    <a:t>当且仅当</a:t>
                  </a:r>
                  <a14:m>
                    <m:oMath xmlns:m="http://schemas.openxmlformats.org/officeDocument/2006/math">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r>
                        <a:rPr lang="en-US" altLang="zh-CN" b="1" i="1" smtClean="0">
                          <a:solidFill>
                            <a:srgbClr val="002060"/>
                          </a:solidFill>
                          <a:latin typeface="Cambria Math" panose="02040503050406030204" pitchFamily="18" charset="0"/>
                        </a:rPr>
                        <m:t>∈</m:t>
                      </m:r>
                      <m:d>
                        <m:dPr>
                          <m:begChr m:val="⟦"/>
                          <m:endChr m:val="⟧"/>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𝑭</m:t>
                          </m:r>
                        </m:e>
                      </m:d>
                    </m:oMath>
                  </a14:m>
                  <a:r>
                    <a:rPr lang="zh-CN" altLang="en-US" b="1">
                      <a:solidFill>
                        <a:srgbClr val="002060"/>
                      </a:solidFill>
                    </a:rPr>
                    <a:t>当且仅当</a:t>
                  </a:r>
                  <a14:m>
                    <m:oMath xmlns:m="http://schemas.openxmlformats.org/officeDocument/2006/math">
                      <m:r>
                        <a:rPr lang="en-US" altLang="zh-CN" b="1" i="1" smtClean="0">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m:t>
                      </m:r>
                      <m:d>
                        <m:dPr>
                          <m:begChr m:val="⟦"/>
                          <m:endChr m:val="⟧"/>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𝑭</m:t>
                          </m:r>
                        </m:e>
                      </m:d>
                    </m:oMath>
                  </a14:m>
                  <a:endParaRPr lang="zh-CN" altLang="en-US" b="1">
                    <a:solidFill>
                      <a:srgbClr val="002060"/>
                    </a:solidFill>
                  </a:endParaRPr>
                </a:p>
              </p:txBody>
            </p:sp>
          </mc:Choice>
          <mc:Fallback xmlns="">
            <p:sp>
              <p:nvSpPr>
                <p:cNvPr id="3" name="文本框 2">
                  <a:extLst>
                    <a:ext uri="{FF2B5EF4-FFF2-40B4-BE49-F238E27FC236}">
                      <a16:creationId xmlns:a16="http://schemas.microsoft.com/office/drawing/2014/main" id="{FCF99F48-051B-4751-A44B-863D3F2BB3F4}"/>
                    </a:ext>
                  </a:extLst>
                </p:cNvPr>
                <p:cNvSpPr txBox="1">
                  <a:spLocks noRot="1" noChangeAspect="1" noMove="1" noResize="1" noEditPoints="1" noAdjustHandles="1" noChangeArrowheads="1" noChangeShapeType="1" noTextEdit="1"/>
                </p:cNvSpPr>
                <p:nvPr/>
              </p:nvSpPr>
              <p:spPr>
                <a:xfrm>
                  <a:off x="860457" y="3834013"/>
                  <a:ext cx="3857583" cy="758926"/>
                </a:xfrm>
                <a:prstGeom prst="rect">
                  <a:avLst/>
                </a:prstGeom>
                <a:blipFill>
                  <a:blip r:embed="rId4"/>
                  <a:stretch>
                    <a:fillRect l="-1264" t="-1613" b="-120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69739C8-BF97-46D8-B9D8-8273056011F8}"/>
                    </a:ext>
                  </a:extLst>
                </p:cNvPr>
                <p:cNvSpPr txBox="1"/>
                <p:nvPr/>
              </p:nvSpPr>
              <p:spPr>
                <a:xfrm>
                  <a:off x="802566" y="4823451"/>
                  <a:ext cx="3973364" cy="369332"/>
                </a:xfrm>
                <a:prstGeom prst="rect">
                  <a:avLst/>
                </a:prstGeom>
                <a:solidFill>
                  <a:schemeClr val="accent4">
                    <a:lumMod val="20000"/>
                    <a:lumOff val="80000"/>
                  </a:schemeClr>
                </a:solidFill>
              </p:spPr>
              <p:txBody>
                <a:bodyPr wrap="square" rtlCol="0">
                  <a:spAutoFit/>
                </a:bodyPr>
                <a:lstStyle/>
                <a:p>
                  <a:r>
                    <a:rPr lang="zh-CN" altLang="en-US" b="1">
                      <a:solidFill>
                        <a:srgbClr val="C00000"/>
                      </a:solidFill>
                    </a:rPr>
                    <a:t>引入</a:t>
                  </a:r>
                  <a14:m>
                    <m:oMath xmlns:m="http://schemas.openxmlformats.org/officeDocument/2006/math">
                      <m:r>
                        <a:rPr lang="en-US" altLang="zh-CN" b="1" i="1" smtClean="0">
                          <a:solidFill>
                            <a:srgbClr val="C00000"/>
                          </a:solidFill>
                          <a:latin typeface="Cambria Math" panose="02040503050406030204" pitchFamily="18" charset="0"/>
                        </a:rPr>
                        <m:t>𝑭</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𝒂</m:t>
                      </m:r>
                      <m:r>
                        <a:rPr lang="en-US" altLang="zh-CN" b="1" i="1" smtClean="0">
                          <a:solidFill>
                            <a:srgbClr val="C00000"/>
                          </a:solidFill>
                          <a:latin typeface="Cambria Math" panose="02040503050406030204" pitchFamily="18" charset="0"/>
                        </a:rPr>
                        <m:t>)</m:t>
                      </m:r>
                    </m:oMath>
                  </a14:m>
                  <a:r>
                    <a:rPr lang="zh-CN" altLang="en-US" b="1">
                      <a:solidFill>
                        <a:srgbClr val="C00000"/>
                      </a:solidFill>
                    </a:rPr>
                    <a:t>，</a:t>
                  </a:r>
                  <a14:m>
                    <m:oMath xmlns:m="http://schemas.openxmlformats.org/officeDocument/2006/math">
                      <m:r>
                        <a:rPr lang="en-US" altLang="zh-CN" b="1" i="1" smtClean="0">
                          <a:solidFill>
                            <a:srgbClr val="C00000"/>
                          </a:solidFill>
                          <a:latin typeface="Cambria Math" panose="02040503050406030204" pitchFamily="18" charset="0"/>
                        </a:rPr>
                        <m:t>𝑭</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𝒂</m:t>
                      </m:r>
                      <m:r>
                        <a:rPr lang="en-US" altLang="zh-CN" b="1" i="1" smtClean="0">
                          <a:solidFill>
                            <a:srgbClr val="C00000"/>
                          </a:solidFill>
                          <a:latin typeface="Cambria Math" panose="02040503050406030204" pitchFamily="18" charset="0"/>
                        </a:rPr>
                        <m:t>)</m:t>
                      </m:r>
                    </m:oMath>
                  </a14:m>
                  <a:r>
                    <a:rPr lang="zh-CN" altLang="en-US" b="1">
                      <a:solidFill>
                        <a:srgbClr val="C00000"/>
                      </a:solidFill>
                    </a:rPr>
                    <a:t>为真当且仅当</a:t>
                  </a:r>
                  <a14:m>
                    <m:oMath xmlns:m="http://schemas.openxmlformats.org/officeDocument/2006/math">
                      <m:r>
                        <a:rPr lang="en-US" altLang="zh-CN" b="1" i="1">
                          <a:solidFill>
                            <a:srgbClr val="C00000"/>
                          </a:solidFill>
                          <a:latin typeface="Cambria Math" panose="02040503050406030204" pitchFamily="18" charset="0"/>
                        </a:rPr>
                        <m:t>𝒂</m:t>
                      </m:r>
                      <m:r>
                        <a:rPr lang="en-US" altLang="zh-CN" b="1" i="1">
                          <a:solidFill>
                            <a:srgbClr val="C00000"/>
                          </a:solidFill>
                          <a:latin typeface="Cambria Math" panose="02040503050406030204" pitchFamily="18" charset="0"/>
                        </a:rPr>
                        <m:t>∈</m:t>
                      </m:r>
                      <m:d>
                        <m:dPr>
                          <m:begChr m:val="⟦"/>
                          <m:endChr m:val="⟧"/>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𝑭</m:t>
                          </m:r>
                        </m:e>
                      </m:d>
                    </m:oMath>
                  </a14:m>
                  <a:endParaRPr lang="zh-CN" altLang="en-US" b="1">
                    <a:solidFill>
                      <a:srgbClr val="C00000"/>
                    </a:solidFill>
                  </a:endParaRPr>
                </a:p>
              </p:txBody>
            </p:sp>
          </mc:Choice>
          <mc:Fallback xmlns="">
            <p:sp>
              <p:nvSpPr>
                <p:cNvPr id="4" name="文本框 3">
                  <a:extLst>
                    <a:ext uri="{FF2B5EF4-FFF2-40B4-BE49-F238E27FC236}">
                      <a16:creationId xmlns:a16="http://schemas.microsoft.com/office/drawing/2014/main" id="{869739C8-BF97-46D8-B9D8-8273056011F8}"/>
                    </a:ext>
                  </a:extLst>
                </p:cNvPr>
                <p:cNvSpPr txBox="1">
                  <a:spLocks noRot="1" noChangeAspect="1" noMove="1" noResize="1" noEditPoints="1" noAdjustHandles="1" noChangeArrowheads="1" noChangeShapeType="1" noTextEdit="1"/>
                </p:cNvSpPr>
                <p:nvPr/>
              </p:nvSpPr>
              <p:spPr>
                <a:xfrm>
                  <a:off x="802566" y="4823451"/>
                  <a:ext cx="3973364" cy="369332"/>
                </a:xfrm>
                <a:prstGeom prst="rect">
                  <a:avLst/>
                </a:prstGeom>
                <a:blipFill>
                  <a:blip r:embed="rId5"/>
                  <a:stretch>
                    <a:fillRect l="-138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5D18A0-9265-488C-8052-343221115D9B}"/>
                    </a:ext>
                  </a:extLst>
                </p:cNvPr>
                <p:cNvSpPr txBox="1"/>
                <p:nvPr/>
              </p:nvSpPr>
              <p:spPr>
                <a:xfrm>
                  <a:off x="828222" y="5423296"/>
                  <a:ext cx="3922052" cy="781496"/>
                </a:xfrm>
                <a:prstGeom prst="rect">
                  <a:avLst/>
                </a:prstGeom>
                <a:solidFill>
                  <a:schemeClr val="accent2">
                    <a:lumMod val="20000"/>
                    <a:lumOff val="80000"/>
                    <a:alpha val="50000"/>
                  </a:schemeClr>
                </a:solidFill>
              </p:spPr>
              <p:txBody>
                <a:bodyPr wrap="square" rtlCol="0">
                  <a:spAutoFit/>
                </a:bodyPr>
                <a:lstStyle/>
                <a:p>
                  <a:pPr>
                    <a:lnSpc>
                      <a:spcPts val="2800"/>
                    </a:lnSpc>
                    <a:spcBef>
                      <a:spcPts val="600"/>
                    </a:spcBef>
                    <a:spcAft>
                      <a:spcPts val="300"/>
                    </a:spcAft>
                  </a:pP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a14:m>
                  <a:r>
                    <a:rPr lang="zh-CN" altLang="en-US" b="1">
                      <a:solidFill>
                        <a:schemeClr val="accent2">
                          <a:lumMod val="50000"/>
                        </a:schemeClr>
                      </a:solidFill>
                    </a:rPr>
                    <a:t>为真当且仅当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为真，</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的真值为真</a:t>
                  </a:r>
                </a:p>
              </p:txBody>
            </p:sp>
          </mc:Choice>
          <mc:Fallback xmlns="">
            <p:sp>
              <p:nvSpPr>
                <p:cNvPr id="6" name="文本框 5">
                  <a:extLst>
                    <a:ext uri="{FF2B5EF4-FFF2-40B4-BE49-F238E27FC236}">
                      <a16:creationId xmlns:a16="http://schemas.microsoft.com/office/drawing/2014/main" id="{7F5D18A0-9265-488C-8052-343221115D9B}"/>
                    </a:ext>
                  </a:extLst>
                </p:cNvPr>
                <p:cNvSpPr txBox="1">
                  <a:spLocks noRot="1" noChangeAspect="1" noMove="1" noResize="1" noEditPoints="1" noAdjustHandles="1" noChangeArrowheads="1" noChangeShapeType="1" noTextEdit="1"/>
                </p:cNvSpPr>
                <p:nvPr/>
              </p:nvSpPr>
              <p:spPr>
                <a:xfrm>
                  <a:off x="828222" y="5423296"/>
                  <a:ext cx="3922052" cy="781496"/>
                </a:xfrm>
                <a:prstGeom prst="rect">
                  <a:avLst/>
                </a:prstGeom>
                <a:blipFill>
                  <a:blip r:embed="rId6"/>
                  <a:stretch>
                    <a:fillRect l="-1400" r="-1244" b="-1085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761F45A-2B58-4943-A10B-657F61E056D4}"/>
                  </a:ext>
                </a:extLst>
              </p:cNvPr>
              <p:cNvSpPr txBox="1"/>
              <p:nvPr/>
            </p:nvSpPr>
            <p:spPr>
              <a:xfrm>
                <a:off x="5221071" y="4508551"/>
                <a:ext cx="2240170" cy="923330"/>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b="1" i="1" smtClean="0">
                        <a:solidFill>
                          <a:schemeClr val="accent5">
                            <a:lumMod val="50000"/>
                          </a:schemeClr>
                        </a:solidFill>
                        <a:latin typeface="Cambria Math" panose="02040503050406030204" pitchFamily="18" charset="0"/>
                      </a:rPr>
                      <m:t>𝑭</m:t>
                    </m:r>
                  </m:oMath>
                </a14:m>
                <a:r>
                  <a:rPr lang="zh-CN" altLang="en-US" b="1">
                    <a:solidFill>
                      <a:schemeClr val="accent5">
                        <a:lumMod val="50000"/>
                      </a:schemeClr>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b="1" i="1">
                            <a:solidFill>
                              <a:schemeClr val="accent5">
                                <a:lumMod val="50000"/>
                              </a:schemeClr>
                            </a:solidFill>
                            <a:latin typeface="Cambria Math" panose="02040503050406030204" pitchFamily="18" charset="0"/>
                          </a:rPr>
                        </m:ctrlPr>
                      </m:dPr>
                      <m:e>
                        <m:r>
                          <a:rPr lang="en-US" altLang="zh-CN" b="1" i="1">
                            <a:solidFill>
                              <a:schemeClr val="accent5">
                                <a:lumMod val="50000"/>
                              </a:schemeClr>
                            </a:solidFill>
                            <a:latin typeface="Cambria Math" panose="02040503050406030204" pitchFamily="18" charset="0"/>
                          </a:rPr>
                          <m:t>𝑭</m:t>
                        </m:r>
                      </m:e>
                    </m:d>
                    <m:r>
                      <a:rPr lang="en-US" altLang="zh-CN" b="1" i="1">
                        <a:solidFill>
                          <a:schemeClr val="accent5">
                            <a:lumMod val="50000"/>
                          </a:schemeClr>
                        </a:solidFill>
                        <a:latin typeface="Cambria Math" panose="02040503050406030204" pitchFamily="18" charset="0"/>
                      </a:rPr>
                      <m:t>=</m:t>
                    </m:r>
                    <m:d>
                      <m:dPr>
                        <m:begChr m:val="{"/>
                        <m:endChr m:val="}"/>
                        <m:ctrlPr>
                          <a:rPr lang="en-US" altLang="zh-CN" b="1" i="1">
                            <a:solidFill>
                              <a:schemeClr val="accent5">
                                <a:lumMod val="50000"/>
                              </a:schemeClr>
                            </a:solidFill>
                            <a:latin typeface="Cambria Math" panose="02040503050406030204" pitchFamily="18" charset="0"/>
                          </a:rPr>
                        </m:ctrlPr>
                      </m:dPr>
                      <m:e>
                        <m:r>
                          <a:rPr lang="en-US" altLang="zh-CN" b="1" i="1">
                            <a:solidFill>
                              <a:schemeClr val="accent5">
                                <a:lumMod val="50000"/>
                              </a:schemeClr>
                            </a:solidFill>
                            <a:latin typeface="Cambria Math" panose="02040503050406030204" pitchFamily="18" charset="0"/>
                          </a:rPr>
                          <m:t>𝒂</m:t>
                        </m:r>
                        <m:r>
                          <a:rPr lang="en-US" altLang="zh-CN" b="1" i="1">
                            <a:solidFill>
                              <a:schemeClr val="accent5">
                                <a:lumMod val="50000"/>
                              </a:schemeClr>
                            </a:solidFill>
                            <a:latin typeface="Cambria Math" panose="02040503050406030204" pitchFamily="18" charset="0"/>
                          </a:rPr>
                          <m:t>, </m:t>
                        </m:r>
                        <m:r>
                          <a:rPr lang="en-US" altLang="zh-CN" b="1" i="1">
                            <a:solidFill>
                              <a:schemeClr val="accent5">
                                <a:lumMod val="50000"/>
                              </a:schemeClr>
                            </a:solidFill>
                            <a:latin typeface="Cambria Math" panose="02040503050406030204" pitchFamily="18" charset="0"/>
                          </a:rPr>
                          <m:t>𝒃</m:t>
                        </m:r>
                      </m:e>
                    </m:d>
                  </m:oMath>
                </a14:m>
                <a:r>
                  <a:rPr lang="zh-CN" altLang="en-US" b="1">
                    <a:solidFill>
                      <a:schemeClr val="accent5">
                        <a:lumMod val="50000"/>
                      </a:schemeClr>
                    </a:solidFill>
                    <a:latin typeface="楷体" panose="02010609060101010101" pitchFamily="49" charset="-122"/>
                    <a:ea typeface="楷体" panose="02010609060101010101" pitchFamily="49" charset="-122"/>
                  </a:rPr>
                  <a:t> 可认为是</a:t>
                </a:r>
                <a14:m>
                  <m:oMath xmlns:m="http://schemas.openxmlformats.org/officeDocument/2006/math">
                    <m:r>
                      <a:rPr lang="en-US" altLang="zh-CN" b="1" i="1" smtClean="0">
                        <a:solidFill>
                          <a:schemeClr val="accent5">
                            <a:lumMod val="50000"/>
                          </a:schemeClr>
                        </a:solidFill>
                        <a:latin typeface="Cambria Math" panose="02040503050406030204" pitchFamily="18" charset="0"/>
                      </a:rPr>
                      <m:t>𝑭</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𝒂</m:t>
                    </m:r>
                    <m:r>
                      <a:rPr lang="en-US" altLang="zh-CN" b="1" i="1" smtClean="0">
                        <a:solidFill>
                          <a:schemeClr val="accent5">
                            <a:lumMod val="50000"/>
                          </a:schemeClr>
                        </a:solidFill>
                        <a:latin typeface="Cambria Math" panose="02040503050406030204" pitchFamily="18" charset="0"/>
                      </a:rPr>
                      <m:t>), </m:t>
                    </m:r>
                    <m:r>
                      <a:rPr lang="en-US" altLang="zh-CN" b="1" i="1" smtClean="0">
                        <a:solidFill>
                          <a:schemeClr val="accent5">
                            <a:lumMod val="50000"/>
                          </a:schemeClr>
                        </a:solidFill>
                        <a:latin typeface="Cambria Math" panose="02040503050406030204" pitchFamily="18" charset="0"/>
                      </a:rPr>
                      <m:t>𝑭</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𝒃</m:t>
                    </m:r>
                    <m:r>
                      <a:rPr lang="en-US" altLang="zh-CN" b="1" i="1" smtClean="0">
                        <a:solidFill>
                          <a:schemeClr val="accent5">
                            <a:lumMod val="50000"/>
                          </a:schemeClr>
                        </a:solidFill>
                        <a:latin typeface="Cambria Math" panose="02040503050406030204" pitchFamily="18" charset="0"/>
                      </a:rPr>
                      <m:t>)</m:t>
                    </m:r>
                  </m:oMath>
                </a14:m>
                <a:r>
                  <a:rPr lang="zh-CN" altLang="en-US" b="1">
                    <a:solidFill>
                      <a:schemeClr val="accent5">
                        <a:lumMod val="50000"/>
                      </a:schemeClr>
                    </a:solidFill>
                    <a:latin typeface="楷体" panose="02010609060101010101" pitchFamily="49" charset="-122"/>
                    <a:ea typeface="楷体" panose="02010609060101010101" pitchFamily="49" charset="-122"/>
                  </a:rPr>
                  <a:t>为真，而</a:t>
                </a:r>
                <a14:m>
                  <m:oMath xmlns:m="http://schemas.openxmlformats.org/officeDocument/2006/math">
                    <m:r>
                      <a:rPr lang="en-US" altLang="zh-CN" b="1" i="1" smtClean="0">
                        <a:solidFill>
                          <a:schemeClr val="accent5">
                            <a:lumMod val="50000"/>
                          </a:schemeClr>
                        </a:solidFill>
                        <a:latin typeface="Cambria Math" panose="02040503050406030204" pitchFamily="18" charset="0"/>
                      </a:rPr>
                      <m:t>𝑭</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𝒄</m:t>
                    </m:r>
                    <m:r>
                      <a:rPr lang="en-US" altLang="zh-CN" b="1" i="1" smtClean="0">
                        <a:solidFill>
                          <a:schemeClr val="accent5">
                            <a:lumMod val="50000"/>
                          </a:schemeClr>
                        </a:solidFill>
                        <a:latin typeface="Cambria Math" panose="02040503050406030204" pitchFamily="18" charset="0"/>
                      </a:rPr>
                      <m:t>)</m:t>
                    </m:r>
                  </m:oMath>
                </a14:m>
                <a:r>
                  <a:rPr lang="zh-CN" altLang="en-US" b="1">
                    <a:solidFill>
                      <a:schemeClr val="accent5">
                        <a:lumMod val="50000"/>
                      </a:schemeClr>
                    </a:solidFill>
                    <a:latin typeface="楷体" panose="02010609060101010101" pitchFamily="49" charset="-122"/>
                    <a:ea typeface="楷体" panose="02010609060101010101" pitchFamily="49" charset="-122"/>
                  </a:rPr>
                  <a:t>为假</a:t>
                </a:r>
              </a:p>
            </p:txBody>
          </p:sp>
        </mc:Choice>
        <mc:Fallback xmlns="">
          <p:sp>
            <p:nvSpPr>
              <p:cNvPr id="16" name="文本框 15">
                <a:extLst>
                  <a:ext uri="{FF2B5EF4-FFF2-40B4-BE49-F238E27FC236}">
                    <a16:creationId xmlns:a16="http://schemas.microsoft.com/office/drawing/2014/main" id="{8761F45A-2B58-4943-A10B-657F61E056D4}"/>
                  </a:ext>
                </a:extLst>
              </p:cNvPr>
              <p:cNvSpPr txBox="1">
                <a:spLocks noRot="1" noChangeAspect="1" noMove="1" noResize="1" noEditPoints="1" noAdjustHandles="1" noChangeArrowheads="1" noChangeShapeType="1" noTextEdit="1"/>
              </p:cNvSpPr>
              <p:nvPr/>
            </p:nvSpPr>
            <p:spPr>
              <a:xfrm>
                <a:off x="5221071" y="4508551"/>
                <a:ext cx="2240170" cy="923330"/>
              </a:xfrm>
              <a:prstGeom prst="rect">
                <a:avLst/>
              </a:prstGeom>
              <a:blipFill>
                <a:blip r:embed="rId7"/>
                <a:stretch>
                  <a:fillRect l="-2174" t="-5298" b="-8609"/>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6B33E211-8E8F-46F0-8B69-11D3E4B7A8D2}"/>
              </a:ext>
            </a:extLst>
          </p:cNvPr>
          <p:cNvGrpSpPr/>
          <p:nvPr/>
        </p:nvGrpSpPr>
        <p:grpSpPr>
          <a:xfrm>
            <a:off x="6742875" y="1045120"/>
            <a:ext cx="5006176" cy="2335941"/>
            <a:chOff x="6723140" y="981413"/>
            <a:chExt cx="5006176" cy="2335941"/>
          </a:xfrm>
        </p:grpSpPr>
        <p:sp>
          <p:nvSpPr>
            <p:cNvPr id="20" name="箭头: 下 19">
              <a:extLst>
                <a:ext uri="{FF2B5EF4-FFF2-40B4-BE49-F238E27FC236}">
                  <a16:creationId xmlns:a16="http://schemas.microsoft.com/office/drawing/2014/main" id="{544B6712-ED3C-4514-8D6E-CB3879E92336}"/>
                </a:ext>
              </a:extLst>
            </p:cNvPr>
            <p:cNvSpPr/>
            <p:nvPr/>
          </p:nvSpPr>
          <p:spPr>
            <a:xfrm>
              <a:off x="9190048" y="1729376"/>
              <a:ext cx="72363" cy="830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C4B867B-74A5-4C23-8A91-3D3F7BAFC86C}"/>
                    </a:ext>
                  </a:extLst>
                </p:cNvPr>
                <p:cNvSpPr txBox="1"/>
                <p:nvPr/>
              </p:nvSpPr>
              <p:spPr>
                <a:xfrm>
                  <a:off x="6723140" y="981413"/>
                  <a:ext cx="5006176" cy="758926"/>
                </a:xfrm>
                <a:prstGeom prst="rect">
                  <a:avLst/>
                </a:prstGeom>
                <a:solidFill>
                  <a:schemeClr val="accent6">
                    <a:lumMod val="20000"/>
                    <a:lumOff val="80000"/>
                    <a:alpha val="50000"/>
                  </a:schemeClr>
                </a:solidFill>
              </p:spPr>
              <p:txBody>
                <a:bodyPr wrap="square" rtlCol="0">
                  <a:spAutoFit/>
                </a:bodyPr>
                <a:lstStyle/>
                <a:p>
                  <a:pPr algn="ctr">
                    <a:spcBef>
                      <a:spcPts val="600"/>
                    </a:spcBef>
                  </a:pPr>
                  <a14:m>
                    <m:oMath xmlns:m="http://schemas.openxmlformats.org/officeDocument/2006/math">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e>
                          </m:d>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oMath>
                  </a14:m>
                  <a:r>
                    <a:rPr lang="zh-CN" altLang="en-US" b="1">
                      <a:solidFill>
                        <a:srgbClr val="002060"/>
                      </a:solidFill>
                    </a:rPr>
                    <a:t>当且仅当</a:t>
                  </a:r>
                  <a14:m>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d>
                            <m:dPr>
                              <m:begChr m:val="⟦"/>
                              <m:endChr m:val="⟧"/>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e>
                          </m:d>
                          <m:r>
                            <a:rPr lang="en-US" altLang="zh-CN" b="1" i="1" baseline="-25000">
                              <a:solidFill>
                                <a:srgbClr val="002060"/>
                              </a:solidFill>
                              <a:latin typeface="Cambria Math" panose="02040503050406030204" pitchFamily="18" charset="0"/>
                            </a:rPr>
                            <m:t>𝝈</m:t>
                          </m:r>
                          <m:r>
                            <a:rPr lang="en-US" altLang="zh-CN" b="1" i="1" smtClean="0">
                              <a:solidFill>
                                <a:srgbClr val="002060"/>
                              </a:solidFill>
                              <a:latin typeface="Cambria Math" panose="02040503050406030204" pitchFamily="18" charset="0"/>
                            </a:rPr>
                            <m:t>,</m:t>
                          </m:r>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e>
                          </m:d>
                          <m:r>
                            <a:rPr lang="en-US" altLang="zh-CN" b="1" i="1" baseline="-25000">
                              <a:solidFill>
                                <a:srgbClr val="002060"/>
                              </a:solidFill>
                              <a:latin typeface="Cambria Math" panose="02040503050406030204" pitchFamily="18" charset="0"/>
                            </a:rPr>
                            <m:t>𝝈</m:t>
                          </m:r>
                        </m:e>
                      </m:d>
                      <m:r>
                        <a:rPr lang="en-US" altLang="zh-CN" b="1" i="1" smtClean="0">
                          <a:solidFill>
                            <a:srgbClr val="002060"/>
                          </a:solidFill>
                          <a:latin typeface="Cambria Math" panose="02040503050406030204" pitchFamily="18" charset="0"/>
                        </a:rPr>
                        <m:t>∈</m:t>
                      </m:r>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e>
                      </m:d>
                    </m:oMath>
                  </a14:m>
                  <a:endParaRPr lang="en-US" altLang="zh-CN" b="1">
                    <a:solidFill>
                      <a:srgbClr val="002060"/>
                    </a:solidFill>
                  </a:endParaRPr>
                </a:p>
                <a:p>
                  <a:pPr>
                    <a:spcBef>
                      <a:spcPts val="600"/>
                    </a:spcBef>
                  </a:pPr>
                  <a:r>
                    <a:rPr lang="zh-CN" altLang="en-US" b="1">
                      <a:solidFill>
                        <a:srgbClr val="002060"/>
                      </a:solidFill>
                    </a:rPr>
                    <a:t>当且仅当</a:t>
                  </a:r>
                  <a14:m>
                    <m:oMath xmlns:m="http://schemas.openxmlformats.org/officeDocument/2006/math">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e>
                      </m:d>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e>
                      </m:d>
                    </m:oMath>
                  </a14:m>
                  <a:r>
                    <a:rPr lang="zh-CN" altLang="en-US" b="1">
                      <a:solidFill>
                        <a:srgbClr val="002060"/>
                      </a:solidFill>
                    </a:rPr>
                    <a:t>当且仅当</a:t>
                  </a:r>
                  <a14:m>
                    <m:oMath xmlns:m="http://schemas.openxmlformats.org/officeDocument/2006/math">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𝒃</m:t>
                      </m:r>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e>
                      </m:d>
                    </m:oMath>
                  </a14:m>
                  <a:endParaRPr lang="zh-CN" altLang="en-US" b="1">
                    <a:solidFill>
                      <a:srgbClr val="002060"/>
                    </a:solidFill>
                  </a:endParaRPr>
                </a:p>
              </p:txBody>
            </p:sp>
          </mc:Choice>
          <mc:Fallback xmlns="">
            <p:sp>
              <p:nvSpPr>
                <p:cNvPr id="21" name="文本框 20">
                  <a:extLst>
                    <a:ext uri="{FF2B5EF4-FFF2-40B4-BE49-F238E27FC236}">
                      <a16:creationId xmlns:a16="http://schemas.microsoft.com/office/drawing/2014/main" id="{4C4B867B-74A5-4C23-8A91-3D3F7BAFC86C}"/>
                    </a:ext>
                  </a:extLst>
                </p:cNvPr>
                <p:cNvSpPr txBox="1">
                  <a:spLocks noRot="1" noChangeAspect="1" noMove="1" noResize="1" noEditPoints="1" noAdjustHandles="1" noChangeArrowheads="1" noChangeShapeType="1" noTextEdit="1"/>
                </p:cNvSpPr>
                <p:nvPr/>
              </p:nvSpPr>
              <p:spPr>
                <a:xfrm>
                  <a:off x="6723140" y="981413"/>
                  <a:ext cx="5006176" cy="758926"/>
                </a:xfrm>
                <a:prstGeom prst="rect">
                  <a:avLst/>
                </a:prstGeom>
                <a:blipFill>
                  <a:blip r:embed="rId8"/>
                  <a:stretch>
                    <a:fillRect l="-974" t="-800" b="-11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609BC03-E46B-4B0C-8982-44607D8A035A}"/>
                    </a:ext>
                  </a:extLst>
                </p:cNvPr>
                <p:cNvSpPr txBox="1"/>
                <p:nvPr/>
              </p:nvSpPr>
              <p:spPr>
                <a:xfrm>
                  <a:off x="6811951" y="1947951"/>
                  <a:ext cx="4828558" cy="369332"/>
                </a:xfrm>
                <a:prstGeom prst="rect">
                  <a:avLst/>
                </a:prstGeom>
                <a:solidFill>
                  <a:schemeClr val="accent4">
                    <a:lumMod val="20000"/>
                    <a:lumOff val="80000"/>
                  </a:schemeClr>
                </a:solidFill>
              </p:spPr>
              <p:txBody>
                <a:bodyPr wrap="square" rtlCol="0">
                  <a:spAutoFit/>
                </a:bodyPr>
                <a:lstStyle/>
                <a:p>
                  <a:r>
                    <a:rPr lang="zh-CN" altLang="en-US" b="1">
                      <a:solidFill>
                        <a:srgbClr val="C00000"/>
                      </a:solidFill>
                    </a:rPr>
                    <a:t>引入</a:t>
                  </a:r>
                  <a14:m>
                    <m:oMath xmlns:m="http://schemas.openxmlformats.org/officeDocument/2006/math">
                      <m:r>
                        <a:rPr lang="en-US" altLang="zh-CN" b="1" i="1" smtClean="0">
                          <a:solidFill>
                            <a:srgbClr val="C00000"/>
                          </a:solidFill>
                          <a:latin typeface="Cambria Math" panose="02040503050406030204" pitchFamily="18" charset="0"/>
                        </a:rPr>
                        <m:t>𝑮</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𝒂</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𝒃</m:t>
                      </m:r>
                      <m:r>
                        <a:rPr lang="en-US" altLang="zh-CN" b="1" i="1" smtClean="0">
                          <a:solidFill>
                            <a:srgbClr val="C00000"/>
                          </a:solidFill>
                          <a:latin typeface="Cambria Math" panose="02040503050406030204" pitchFamily="18" charset="0"/>
                        </a:rPr>
                        <m:t>)</m:t>
                      </m:r>
                    </m:oMath>
                  </a14:m>
                  <a:r>
                    <a:rPr lang="zh-CN" altLang="en-US" b="1">
                      <a:solidFill>
                        <a:srgbClr val="C00000"/>
                      </a:solidFill>
                    </a:rPr>
                    <a:t>，</a:t>
                  </a:r>
                  <a14:m>
                    <m:oMath xmlns:m="http://schemas.openxmlformats.org/officeDocument/2006/math">
                      <m:r>
                        <a:rPr lang="en-US" altLang="zh-CN" b="1" i="1" smtClean="0">
                          <a:solidFill>
                            <a:srgbClr val="C00000"/>
                          </a:solidFill>
                          <a:latin typeface="Cambria Math" panose="02040503050406030204" pitchFamily="18" charset="0"/>
                        </a:rPr>
                        <m:t>𝑮</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𝒂</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𝒃</m:t>
                      </m:r>
                      <m:r>
                        <a:rPr lang="en-US" altLang="zh-CN" b="1" i="1" smtClean="0">
                          <a:solidFill>
                            <a:srgbClr val="C00000"/>
                          </a:solidFill>
                          <a:latin typeface="Cambria Math" panose="02040503050406030204" pitchFamily="18" charset="0"/>
                        </a:rPr>
                        <m:t>)</m:t>
                      </m:r>
                    </m:oMath>
                  </a14:m>
                  <a:r>
                    <a:rPr lang="zh-CN" altLang="en-US" b="1">
                      <a:solidFill>
                        <a:srgbClr val="C00000"/>
                      </a:solidFill>
                    </a:rPr>
                    <a:t>为真当且仅当</a:t>
                  </a:r>
                  <a14:m>
                    <m:oMath xmlns:m="http://schemas.openxmlformats.org/officeDocument/2006/math">
                      <m:r>
                        <m:rPr>
                          <m:lit/>
                        </m:rPr>
                        <a:rPr lang="en-US" altLang="zh-CN" b="1" i="1" smtClean="0">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𝒂</m:t>
                      </m:r>
                      <m:r>
                        <a:rPr lang="en-US" altLang="zh-CN" b="1" i="1">
                          <a:solidFill>
                            <a:srgbClr val="C00000"/>
                          </a:solidFill>
                          <a:latin typeface="Cambria Math" panose="02040503050406030204" pitchFamily="18" charset="0"/>
                        </a:rPr>
                        <m:t>, </m:t>
                      </m:r>
                      <m:r>
                        <a:rPr lang="en-US" altLang="zh-CN" b="1" i="1">
                          <a:solidFill>
                            <a:srgbClr val="C00000"/>
                          </a:solidFill>
                          <a:latin typeface="Cambria Math" panose="02040503050406030204" pitchFamily="18" charset="0"/>
                        </a:rPr>
                        <m:t>𝒃</m:t>
                      </m:r>
                      <m:r>
                        <m:rPr>
                          <m:lit/>
                        </m:rP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m:t>
                      </m:r>
                      <m:d>
                        <m:dPr>
                          <m:begChr m:val="⟦"/>
                          <m:endChr m:val="⟧"/>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𝑮</m:t>
                          </m:r>
                        </m:e>
                      </m:d>
                    </m:oMath>
                  </a14:m>
                  <a:endParaRPr lang="zh-CN" altLang="en-US" b="1">
                    <a:solidFill>
                      <a:srgbClr val="C00000"/>
                    </a:solidFill>
                  </a:endParaRPr>
                </a:p>
              </p:txBody>
            </p:sp>
          </mc:Choice>
          <mc:Fallback xmlns="">
            <p:sp>
              <p:nvSpPr>
                <p:cNvPr id="22" name="文本框 21">
                  <a:extLst>
                    <a:ext uri="{FF2B5EF4-FFF2-40B4-BE49-F238E27FC236}">
                      <a16:creationId xmlns:a16="http://schemas.microsoft.com/office/drawing/2014/main" id="{4609BC03-E46B-4B0C-8982-44607D8A035A}"/>
                    </a:ext>
                  </a:extLst>
                </p:cNvPr>
                <p:cNvSpPr txBox="1">
                  <a:spLocks noRot="1" noChangeAspect="1" noMove="1" noResize="1" noEditPoints="1" noAdjustHandles="1" noChangeArrowheads="1" noChangeShapeType="1" noTextEdit="1"/>
                </p:cNvSpPr>
                <p:nvPr/>
              </p:nvSpPr>
              <p:spPr>
                <a:xfrm>
                  <a:off x="6811951" y="1947951"/>
                  <a:ext cx="4828558" cy="369332"/>
                </a:xfrm>
                <a:prstGeom prst="rect">
                  <a:avLst/>
                </a:prstGeom>
                <a:blipFill>
                  <a:blip r:embed="rId9"/>
                  <a:stretch>
                    <a:fillRect l="-1136"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B14C1EE-4B0C-4582-BA9D-B3574B40D46F}"/>
                    </a:ext>
                  </a:extLst>
                </p:cNvPr>
                <p:cNvSpPr txBox="1"/>
                <p:nvPr/>
              </p:nvSpPr>
              <p:spPr>
                <a:xfrm>
                  <a:off x="6926743" y="2535858"/>
                  <a:ext cx="4598971" cy="781496"/>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spcAft>
                      <a:spcPts val="300"/>
                    </a:spcAft>
                  </a:pP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𝝈</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e>
                      </m:d>
                    </m:oMath>
                  </a14:m>
                  <a:r>
                    <a:rPr lang="zh-CN" altLang="en-US" b="1">
                      <a:solidFill>
                        <a:schemeClr val="accent2">
                          <a:lumMod val="50000"/>
                        </a:schemeClr>
                      </a:solidFill>
                    </a:rPr>
                    <a:t>为真当且仅当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为真，</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的真值为真</a:t>
                  </a:r>
                </a:p>
              </p:txBody>
            </p:sp>
          </mc:Choice>
          <mc:Fallback xmlns="">
            <p:sp>
              <p:nvSpPr>
                <p:cNvPr id="23" name="文本框 22">
                  <a:extLst>
                    <a:ext uri="{FF2B5EF4-FFF2-40B4-BE49-F238E27FC236}">
                      <a16:creationId xmlns:a16="http://schemas.microsoft.com/office/drawing/2014/main" id="{CB14C1EE-4B0C-4582-BA9D-B3574B40D46F}"/>
                    </a:ext>
                  </a:extLst>
                </p:cNvPr>
                <p:cNvSpPr txBox="1">
                  <a:spLocks noRot="1" noChangeAspect="1" noMove="1" noResize="1" noEditPoints="1" noAdjustHandles="1" noChangeArrowheads="1" noChangeShapeType="1" noTextEdit="1"/>
                </p:cNvSpPr>
                <p:nvPr/>
              </p:nvSpPr>
              <p:spPr>
                <a:xfrm>
                  <a:off x="6926743" y="2535858"/>
                  <a:ext cx="4598971" cy="781496"/>
                </a:xfrm>
                <a:prstGeom prst="rect">
                  <a:avLst/>
                </a:prstGeom>
                <a:blipFill>
                  <a:blip r:embed="rId10"/>
                  <a:stretch>
                    <a:fillRect l="-663" r="-531" b="-10853"/>
                  </a:stretch>
                </a:blipFill>
              </p:spPr>
              <p:txBody>
                <a:bodyPr/>
                <a:lstStyle/>
                <a:p>
                  <a:r>
                    <a:rPr lang="zh-CN" altLang="en-US">
                      <a:noFill/>
                    </a:rPr>
                    <a:t> </a:t>
                  </a:r>
                </a:p>
              </p:txBody>
            </p:sp>
          </mc:Fallback>
        </mc:AlternateContent>
      </p:grpSp>
      <p:sp>
        <p:nvSpPr>
          <p:cNvPr id="26" name="箭头: 右 25">
            <a:extLst>
              <a:ext uri="{FF2B5EF4-FFF2-40B4-BE49-F238E27FC236}">
                <a16:creationId xmlns:a16="http://schemas.microsoft.com/office/drawing/2014/main" id="{DE411C81-0686-473A-A453-D4369D2C8EEE}"/>
              </a:ext>
            </a:extLst>
          </p:cNvPr>
          <p:cNvSpPr/>
          <p:nvPr/>
        </p:nvSpPr>
        <p:spPr>
          <a:xfrm>
            <a:off x="4660590" y="4948334"/>
            <a:ext cx="560481" cy="95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3F6F866-FEA1-4388-A67B-52B8B01D6F82}"/>
                  </a:ext>
                </a:extLst>
              </p:cNvPr>
              <p:cNvSpPr txBox="1"/>
              <p:nvPr/>
            </p:nvSpPr>
            <p:spPr>
              <a:xfrm>
                <a:off x="7743344" y="3585221"/>
                <a:ext cx="3445994" cy="923330"/>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b="1" i="1" smtClean="0">
                        <a:solidFill>
                          <a:schemeClr val="accent5">
                            <a:lumMod val="50000"/>
                          </a:schemeClr>
                        </a:solidFill>
                        <a:latin typeface="Cambria Math" panose="02040503050406030204" pitchFamily="18" charset="0"/>
                      </a:rPr>
                      <m:t>𝑮</m:t>
                    </m:r>
                  </m:oMath>
                </a14:m>
                <a:r>
                  <a:rPr lang="zh-CN" altLang="en-US" b="1">
                    <a:solidFill>
                      <a:schemeClr val="accent5">
                        <a:lumMod val="50000"/>
                      </a:schemeClr>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b="1" i="1">
                            <a:solidFill>
                              <a:schemeClr val="accent5">
                                <a:lumMod val="50000"/>
                              </a:schemeClr>
                            </a:solidFill>
                            <a:latin typeface="Cambria Math" panose="02040503050406030204" pitchFamily="18" charset="0"/>
                          </a:rPr>
                        </m:ctrlPr>
                      </m:dPr>
                      <m:e>
                        <m:r>
                          <a:rPr lang="en-US" altLang="zh-CN" b="1" i="1">
                            <a:solidFill>
                              <a:schemeClr val="accent5">
                                <a:lumMod val="50000"/>
                              </a:schemeClr>
                            </a:solidFill>
                            <a:latin typeface="Cambria Math" panose="02040503050406030204" pitchFamily="18" charset="0"/>
                          </a:rPr>
                          <m:t>𝑮</m:t>
                        </m:r>
                      </m:e>
                    </m:d>
                    <m:r>
                      <a:rPr lang="en-US" altLang="zh-CN" b="1" i="1">
                        <a:solidFill>
                          <a:schemeClr val="accent5">
                            <a:lumMod val="50000"/>
                          </a:schemeClr>
                        </a:solidFill>
                        <a:latin typeface="Cambria Math" panose="02040503050406030204" pitchFamily="18" charset="0"/>
                      </a:rPr>
                      <m:t>=</m:t>
                    </m:r>
                    <m:r>
                      <m:rPr>
                        <m:lit/>
                      </m:rPr>
                      <a:rPr lang="en-US" altLang="zh-CN" b="1" i="1">
                        <a:solidFill>
                          <a:schemeClr val="accent5">
                            <a:lumMod val="50000"/>
                          </a:schemeClr>
                        </a:solidFill>
                        <a:latin typeface="Cambria Math" panose="02040503050406030204" pitchFamily="18" charset="0"/>
                      </a:rPr>
                      <m:t>{⟨</m:t>
                    </m:r>
                    <m:r>
                      <a:rPr lang="en-US" altLang="zh-CN" b="1" i="1">
                        <a:solidFill>
                          <a:schemeClr val="accent5">
                            <a:lumMod val="50000"/>
                          </a:schemeClr>
                        </a:solidFill>
                        <a:latin typeface="Cambria Math" panose="02040503050406030204" pitchFamily="18" charset="0"/>
                      </a:rPr>
                      <m:t>𝒂</m:t>
                    </m:r>
                    <m:r>
                      <a:rPr lang="en-US" altLang="zh-CN" b="1" i="1">
                        <a:solidFill>
                          <a:schemeClr val="accent5">
                            <a:lumMod val="50000"/>
                          </a:schemeClr>
                        </a:solidFill>
                        <a:latin typeface="Cambria Math" panose="02040503050406030204" pitchFamily="18" charset="0"/>
                      </a:rPr>
                      <m:t>, </m:t>
                    </m:r>
                    <m:r>
                      <a:rPr lang="en-US" altLang="zh-CN" b="1" i="1">
                        <a:solidFill>
                          <a:schemeClr val="accent5">
                            <a:lumMod val="50000"/>
                          </a:schemeClr>
                        </a:solidFill>
                        <a:latin typeface="Cambria Math" panose="02040503050406030204" pitchFamily="18" charset="0"/>
                      </a:rPr>
                      <m:t>𝒃</m:t>
                    </m:r>
                    <m:r>
                      <m:rPr>
                        <m:lit/>
                      </m:rPr>
                      <a:rPr lang="en-US" altLang="zh-CN" b="1" i="1">
                        <a:solidFill>
                          <a:schemeClr val="accent5">
                            <a:lumMod val="50000"/>
                          </a:schemeClr>
                        </a:solidFill>
                        <a:latin typeface="Cambria Math" panose="02040503050406030204" pitchFamily="18" charset="0"/>
                      </a:rPr>
                      <m:t>⟩</m:t>
                    </m:r>
                    <m:r>
                      <a:rPr lang="en-US" altLang="zh-CN" b="1" i="1">
                        <a:solidFill>
                          <a:schemeClr val="accent5">
                            <a:lumMod val="50000"/>
                          </a:schemeClr>
                        </a:solidFill>
                        <a:latin typeface="Cambria Math" panose="02040503050406030204" pitchFamily="18" charset="0"/>
                      </a:rPr>
                      <m:t>,</m:t>
                    </m:r>
                    <m:r>
                      <m:rPr>
                        <m:lit/>
                      </m:rPr>
                      <a:rPr lang="en-US" altLang="zh-CN" b="1" i="1">
                        <a:solidFill>
                          <a:schemeClr val="accent5">
                            <a:lumMod val="50000"/>
                          </a:schemeClr>
                        </a:solidFill>
                        <a:latin typeface="Cambria Math" panose="02040503050406030204" pitchFamily="18" charset="0"/>
                      </a:rPr>
                      <m:t>⟨</m:t>
                    </m:r>
                    <m:r>
                      <a:rPr lang="en-US" altLang="zh-CN" b="1" i="1">
                        <a:solidFill>
                          <a:schemeClr val="accent5">
                            <a:lumMod val="50000"/>
                          </a:schemeClr>
                        </a:solidFill>
                        <a:latin typeface="Cambria Math" panose="02040503050406030204" pitchFamily="18" charset="0"/>
                      </a:rPr>
                      <m:t>𝒃</m:t>
                    </m:r>
                    <m:r>
                      <a:rPr lang="en-US" altLang="zh-CN" b="1" i="1">
                        <a:solidFill>
                          <a:schemeClr val="accent5">
                            <a:lumMod val="50000"/>
                          </a:schemeClr>
                        </a:solidFill>
                        <a:latin typeface="Cambria Math" panose="02040503050406030204" pitchFamily="18" charset="0"/>
                      </a:rPr>
                      <m:t>, </m:t>
                    </m:r>
                    <m:r>
                      <a:rPr lang="en-US" altLang="zh-CN" b="1" i="1">
                        <a:solidFill>
                          <a:schemeClr val="accent5">
                            <a:lumMod val="50000"/>
                          </a:schemeClr>
                        </a:solidFill>
                        <a:latin typeface="Cambria Math" panose="02040503050406030204" pitchFamily="18" charset="0"/>
                      </a:rPr>
                      <m:t>𝒄</m:t>
                    </m:r>
                    <m:r>
                      <m:rPr>
                        <m:lit/>
                      </m:rPr>
                      <a:rPr lang="en-US" altLang="zh-CN" b="1" i="1">
                        <a:solidFill>
                          <a:schemeClr val="accent5">
                            <a:lumMod val="50000"/>
                          </a:schemeClr>
                        </a:solidFill>
                        <a:latin typeface="Cambria Math" panose="02040503050406030204" pitchFamily="18" charset="0"/>
                      </a:rPr>
                      <m:t>⟩}</m:t>
                    </m:r>
                  </m:oMath>
                </a14:m>
                <a:r>
                  <a:rPr lang="zh-CN" altLang="en-US" b="1">
                    <a:solidFill>
                      <a:schemeClr val="accent5">
                        <a:lumMod val="50000"/>
                      </a:schemeClr>
                    </a:solidFill>
                    <a:latin typeface="楷体" panose="02010609060101010101" pitchFamily="49" charset="-122"/>
                    <a:ea typeface="楷体" panose="02010609060101010101" pitchFamily="49" charset="-122"/>
                  </a:rPr>
                  <a:t>可认为是</a:t>
                </a:r>
                <a14:m>
                  <m:oMath xmlns:m="http://schemas.openxmlformats.org/officeDocument/2006/math">
                    <m:r>
                      <a:rPr lang="en-US" altLang="zh-CN" b="1" i="1" smtClean="0">
                        <a:solidFill>
                          <a:schemeClr val="accent5">
                            <a:lumMod val="50000"/>
                          </a:schemeClr>
                        </a:solidFill>
                        <a:latin typeface="Cambria Math" panose="02040503050406030204" pitchFamily="18" charset="0"/>
                      </a:rPr>
                      <m:t>𝑮</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𝒂</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𝒃</m:t>
                    </m:r>
                    <m:r>
                      <a:rPr lang="en-US" altLang="zh-CN" b="1" i="1" smtClean="0">
                        <a:solidFill>
                          <a:schemeClr val="accent5">
                            <a:lumMod val="50000"/>
                          </a:schemeClr>
                        </a:solidFill>
                        <a:latin typeface="Cambria Math" panose="02040503050406030204" pitchFamily="18" charset="0"/>
                      </a:rPr>
                      <m:t>), </m:t>
                    </m:r>
                    <m:r>
                      <a:rPr lang="en-US" altLang="zh-CN" b="1" i="1" smtClean="0">
                        <a:solidFill>
                          <a:schemeClr val="accent5">
                            <a:lumMod val="50000"/>
                          </a:schemeClr>
                        </a:solidFill>
                        <a:latin typeface="Cambria Math" panose="02040503050406030204" pitchFamily="18" charset="0"/>
                      </a:rPr>
                      <m:t>𝑮</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𝒃</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𝒄</m:t>
                    </m:r>
                    <m:r>
                      <a:rPr lang="en-US" altLang="zh-CN" b="1" i="1" smtClean="0">
                        <a:solidFill>
                          <a:schemeClr val="accent5">
                            <a:lumMod val="50000"/>
                          </a:schemeClr>
                        </a:solidFill>
                        <a:latin typeface="Cambria Math" panose="02040503050406030204" pitchFamily="18" charset="0"/>
                      </a:rPr>
                      <m:t>)</m:t>
                    </m:r>
                  </m:oMath>
                </a14:m>
                <a:r>
                  <a:rPr lang="zh-CN" altLang="en-US" b="1">
                    <a:solidFill>
                      <a:schemeClr val="accent5">
                        <a:lumMod val="50000"/>
                      </a:schemeClr>
                    </a:solidFill>
                    <a:latin typeface="楷体" panose="02010609060101010101" pitchFamily="49" charset="-122"/>
                    <a:ea typeface="楷体" panose="02010609060101010101" pitchFamily="49" charset="-122"/>
                  </a:rPr>
                  <a:t>为真，而其他诸如</a:t>
                </a:r>
                <a14:m>
                  <m:oMath xmlns:m="http://schemas.openxmlformats.org/officeDocument/2006/math">
                    <m:r>
                      <a:rPr lang="en-US" altLang="zh-CN" b="1" i="1" smtClean="0">
                        <a:solidFill>
                          <a:schemeClr val="accent5">
                            <a:lumMod val="50000"/>
                          </a:schemeClr>
                        </a:solidFill>
                        <a:latin typeface="Cambria Math" panose="02040503050406030204" pitchFamily="18" charset="0"/>
                      </a:rPr>
                      <m:t>𝑮</m:t>
                    </m:r>
                    <m:d>
                      <m:dPr>
                        <m:ctrlPr>
                          <a:rPr lang="en-US" altLang="zh-CN" b="1" i="1" smtClean="0">
                            <a:solidFill>
                              <a:schemeClr val="accent5">
                                <a:lumMod val="50000"/>
                              </a:schemeClr>
                            </a:solidFill>
                            <a:latin typeface="Cambria Math" panose="02040503050406030204" pitchFamily="18" charset="0"/>
                          </a:rPr>
                        </m:ctrlPr>
                      </m:dPr>
                      <m:e>
                        <m:r>
                          <a:rPr lang="en-US" altLang="zh-CN" b="1" i="1" smtClean="0">
                            <a:solidFill>
                              <a:schemeClr val="accent5">
                                <a:lumMod val="50000"/>
                              </a:schemeClr>
                            </a:solidFill>
                            <a:latin typeface="Cambria Math" panose="02040503050406030204" pitchFamily="18" charset="0"/>
                          </a:rPr>
                          <m:t>𝒂</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𝒂</m:t>
                        </m:r>
                      </m:e>
                    </m:d>
                    <m:r>
                      <a:rPr lang="en-US" altLang="zh-CN" b="1" i="1" smtClean="0">
                        <a:solidFill>
                          <a:schemeClr val="accent5">
                            <a:lumMod val="50000"/>
                          </a:schemeClr>
                        </a:solidFill>
                        <a:latin typeface="Cambria Math" panose="02040503050406030204" pitchFamily="18" charset="0"/>
                      </a:rPr>
                      <m:t>, </m:t>
                    </m:r>
                    <m:r>
                      <a:rPr lang="en-US" altLang="zh-CN" b="1" i="1" smtClean="0">
                        <a:solidFill>
                          <a:schemeClr val="accent5">
                            <a:lumMod val="50000"/>
                          </a:schemeClr>
                        </a:solidFill>
                        <a:latin typeface="Cambria Math" panose="02040503050406030204" pitchFamily="18" charset="0"/>
                      </a:rPr>
                      <m:t>𝑮</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𝒂</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𝒄</m:t>
                    </m:r>
                    <m:r>
                      <a:rPr lang="en-US" altLang="zh-CN" b="1" i="1" smtClean="0">
                        <a:solidFill>
                          <a:schemeClr val="accent5">
                            <a:lumMod val="50000"/>
                          </a:schemeClr>
                        </a:solidFill>
                        <a:latin typeface="Cambria Math" panose="02040503050406030204" pitchFamily="18" charset="0"/>
                      </a:rPr>
                      <m:t>)</m:t>
                    </m:r>
                  </m:oMath>
                </a14:m>
                <a:r>
                  <a:rPr lang="zh-CN" altLang="en-US" b="1">
                    <a:solidFill>
                      <a:schemeClr val="accent5">
                        <a:lumMod val="50000"/>
                      </a:schemeClr>
                    </a:solidFill>
                    <a:latin typeface="楷体" panose="02010609060101010101" pitchFamily="49" charset="-122"/>
                    <a:ea typeface="楷体" panose="02010609060101010101" pitchFamily="49" charset="-122"/>
                  </a:rPr>
                  <a:t>等都为假</a:t>
                </a:r>
              </a:p>
            </p:txBody>
          </p:sp>
        </mc:Choice>
        <mc:Fallback xmlns="">
          <p:sp>
            <p:nvSpPr>
              <p:cNvPr id="27" name="文本框 26">
                <a:extLst>
                  <a:ext uri="{FF2B5EF4-FFF2-40B4-BE49-F238E27FC236}">
                    <a16:creationId xmlns:a16="http://schemas.microsoft.com/office/drawing/2014/main" id="{43F6F866-FEA1-4388-A67B-52B8B01D6F82}"/>
                  </a:ext>
                </a:extLst>
              </p:cNvPr>
              <p:cNvSpPr txBox="1">
                <a:spLocks noRot="1" noChangeAspect="1" noMove="1" noResize="1" noEditPoints="1" noAdjustHandles="1" noChangeArrowheads="1" noChangeShapeType="1" noTextEdit="1"/>
              </p:cNvSpPr>
              <p:nvPr/>
            </p:nvSpPr>
            <p:spPr>
              <a:xfrm>
                <a:off x="7743344" y="3585221"/>
                <a:ext cx="3445994" cy="923330"/>
              </a:xfrm>
              <a:prstGeom prst="rect">
                <a:avLst/>
              </a:prstGeom>
              <a:blipFill>
                <a:blip r:embed="rId11"/>
                <a:stretch>
                  <a:fillRect l="-1413" t="-4605" r="-1237"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2855E56-8C94-45D9-8BBA-CF3332139768}"/>
                  </a:ext>
                </a:extLst>
              </p:cNvPr>
              <p:cNvSpPr txBox="1"/>
              <p:nvPr/>
            </p:nvSpPr>
            <p:spPr>
              <a:xfrm>
                <a:off x="7713466" y="4676638"/>
                <a:ext cx="3505750" cy="923330"/>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b="1" i="1" smtClean="0">
                        <a:solidFill>
                          <a:schemeClr val="accent5">
                            <a:lumMod val="50000"/>
                          </a:schemeClr>
                        </a:solidFill>
                        <a:latin typeface="Cambria Math" panose="02040503050406030204" pitchFamily="18" charset="0"/>
                      </a:rPr>
                      <m:t>𝑯</m:t>
                    </m:r>
                  </m:oMath>
                </a14:m>
                <a:r>
                  <a:rPr lang="zh-CN" altLang="en-US" b="1">
                    <a:solidFill>
                      <a:schemeClr val="accent5">
                        <a:lumMod val="50000"/>
                      </a:schemeClr>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b="1" i="1">
                            <a:solidFill>
                              <a:schemeClr val="accent5">
                                <a:lumMod val="50000"/>
                              </a:schemeClr>
                            </a:solidFill>
                            <a:latin typeface="Cambria Math" panose="02040503050406030204" pitchFamily="18" charset="0"/>
                          </a:rPr>
                        </m:ctrlPr>
                      </m:dPr>
                      <m:e>
                        <m:r>
                          <a:rPr lang="en-US" altLang="zh-CN" b="1" i="1">
                            <a:solidFill>
                              <a:schemeClr val="accent5">
                                <a:lumMod val="50000"/>
                              </a:schemeClr>
                            </a:solidFill>
                            <a:latin typeface="Cambria Math" panose="02040503050406030204" pitchFamily="18" charset="0"/>
                          </a:rPr>
                          <m:t>𝑯</m:t>
                        </m:r>
                      </m:e>
                    </m:d>
                    <m:r>
                      <a:rPr lang="en-US" altLang="zh-CN" b="1" i="1">
                        <a:solidFill>
                          <a:schemeClr val="accent5">
                            <a:lumMod val="50000"/>
                          </a:schemeClr>
                        </a:solidFill>
                        <a:latin typeface="Cambria Math" panose="02040503050406030204" pitchFamily="18" charset="0"/>
                      </a:rPr>
                      <m:t>=</m:t>
                    </m:r>
                    <m:r>
                      <m:rPr>
                        <m:lit/>
                      </m:rPr>
                      <a:rPr lang="en-US" altLang="zh-CN" b="1" i="1">
                        <a:solidFill>
                          <a:schemeClr val="accent5">
                            <a:lumMod val="50000"/>
                          </a:schemeClr>
                        </a:solidFill>
                        <a:latin typeface="Cambria Math" panose="02040503050406030204" pitchFamily="18" charset="0"/>
                      </a:rPr>
                      <m:t>{⟨</m:t>
                    </m:r>
                    <m:r>
                      <a:rPr lang="en-US" altLang="zh-CN" b="1" i="1">
                        <a:solidFill>
                          <a:schemeClr val="accent5">
                            <a:lumMod val="50000"/>
                          </a:schemeClr>
                        </a:solidFill>
                        <a:latin typeface="Cambria Math" panose="02040503050406030204" pitchFamily="18" charset="0"/>
                      </a:rPr>
                      <m:t>𝒂</m:t>
                    </m:r>
                    <m:r>
                      <a:rPr lang="en-US" altLang="zh-CN" b="1" i="1">
                        <a:solidFill>
                          <a:schemeClr val="accent5">
                            <a:lumMod val="50000"/>
                          </a:schemeClr>
                        </a:solidFill>
                        <a:latin typeface="Cambria Math" panose="02040503050406030204" pitchFamily="18" charset="0"/>
                      </a:rPr>
                      <m:t>, </m:t>
                    </m:r>
                    <m:r>
                      <a:rPr lang="en-US" altLang="zh-CN" b="1" i="1">
                        <a:solidFill>
                          <a:schemeClr val="accent5">
                            <a:lumMod val="50000"/>
                          </a:schemeClr>
                        </a:solidFill>
                        <a:latin typeface="Cambria Math" panose="02040503050406030204" pitchFamily="18" charset="0"/>
                      </a:rPr>
                      <m:t>𝒂</m:t>
                    </m:r>
                    <m:r>
                      <m:rPr>
                        <m:lit/>
                      </m:rPr>
                      <a:rPr lang="en-US" altLang="zh-CN" b="1" i="1">
                        <a:solidFill>
                          <a:schemeClr val="accent5">
                            <a:lumMod val="50000"/>
                          </a:schemeClr>
                        </a:solidFill>
                        <a:latin typeface="Cambria Math" panose="02040503050406030204" pitchFamily="18" charset="0"/>
                      </a:rPr>
                      <m:t>⟩</m:t>
                    </m:r>
                    <m:r>
                      <a:rPr lang="en-US" altLang="zh-CN" b="1" i="1">
                        <a:solidFill>
                          <a:schemeClr val="accent5">
                            <a:lumMod val="50000"/>
                          </a:schemeClr>
                        </a:solidFill>
                        <a:latin typeface="Cambria Math" panose="02040503050406030204" pitchFamily="18" charset="0"/>
                      </a:rPr>
                      <m:t>,</m:t>
                    </m:r>
                    <m:r>
                      <m:rPr>
                        <m:lit/>
                      </m:rPr>
                      <a:rPr lang="en-US" altLang="zh-CN" b="1" i="1">
                        <a:solidFill>
                          <a:schemeClr val="accent5">
                            <a:lumMod val="50000"/>
                          </a:schemeClr>
                        </a:solidFill>
                        <a:latin typeface="Cambria Math" panose="02040503050406030204" pitchFamily="18" charset="0"/>
                      </a:rPr>
                      <m:t>⟨</m:t>
                    </m:r>
                    <m:r>
                      <a:rPr lang="en-US" altLang="zh-CN" b="1" i="1">
                        <a:solidFill>
                          <a:schemeClr val="accent5">
                            <a:lumMod val="50000"/>
                          </a:schemeClr>
                        </a:solidFill>
                        <a:latin typeface="Cambria Math" panose="02040503050406030204" pitchFamily="18" charset="0"/>
                      </a:rPr>
                      <m:t>𝒄</m:t>
                    </m:r>
                    <m:r>
                      <a:rPr lang="en-US" altLang="zh-CN" b="1" i="1">
                        <a:solidFill>
                          <a:schemeClr val="accent5">
                            <a:lumMod val="50000"/>
                          </a:schemeClr>
                        </a:solidFill>
                        <a:latin typeface="Cambria Math" panose="02040503050406030204" pitchFamily="18" charset="0"/>
                      </a:rPr>
                      <m:t>, </m:t>
                    </m:r>
                    <m:r>
                      <a:rPr lang="en-US" altLang="zh-CN" b="1" i="1">
                        <a:solidFill>
                          <a:schemeClr val="accent5">
                            <a:lumMod val="50000"/>
                          </a:schemeClr>
                        </a:solidFill>
                        <a:latin typeface="Cambria Math" panose="02040503050406030204" pitchFamily="18" charset="0"/>
                      </a:rPr>
                      <m:t>𝒄</m:t>
                    </m:r>
                    <m:r>
                      <m:rPr>
                        <m:lit/>
                      </m:rPr>
                      <a:rPr lang="en-US" altLang="zh-CN" b="1" i="1">
                        <a:solidFill>
                          <a:schemeClr val="accent5">
                            <a:lumMod val="50000"/>
                          </a:schemeClr>
                        </a:solidFill>
                        <a:latin typeface="Cambria Math" panose="02040503050406030204" pitchFamily="18" charset="0"/>
                      </a:rPr>
                      <m:t>⟩}</m:t>
                    </m:r>
                  </m:oMath>
                </a14:m>
                <a:r>
                  <a:rPr lang="zh-CN" altLang="en-US" b="1">
                    <a:solidFill>
                      <a:schemeClr val="accent5">
                        <a:lumMod val="50000"/>
                      </a:schemeClr>
                    </a:solidFill>
                    <a:latin typeface="楷体" panose="02010609060101010101" pitchFamily="49" charset="-122"/>
                    <a:ea typeface="楷体" panose="02010609060101010101" pitchFamily="49" charset="-122"/>
                  </a:rPr>
                  <a:t>可认为是</a:t>
                </a:r>
                <a14:m>
                  <m:oMath xmlns:m="http://schemas.openxmlformats.org/officeDocument/2006/math">
                    <m:r>
                      <a:rPr lang="en-US" altLang="zh-CN" b="1" i="1" smtClean="0">
                        <a:solidFill>
                          <a:schemeClr val="accent5">
                            <a:lumMod val="50000"/>
                          </a:schemeClr>
                        </a:solidFill>
                        <a:latin typeface="Cambria Math" panose="02040503050406030204" pitchFamily="18" charset="0"/>
                      </a:rPr>
                      <m:t>𝑯</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𝒂</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𝒂</m:t>
                    </m:r>
                    <m:r>
                      <a:rPr lang="en-US" altLang="zh-CN" b="1" i="1" smtClean="0">
                        <a:solidFill>
                          <a:schemeClr val="accent5">
                            <a:lumMod val="50000"/>
                          </a:schemeClr>
                        </a:solidFill>
                        <a:latin typeface="Cambria Math" panose="02040503050406030204" pitchFamily="18" charset="0"/>
                      </a:rPr>
                      <m:t>), </m:t>
                    </m:r>
                    <m:r>
                      <a:rPr lang="en-US" altLang="zh-CN" b="1" i="1" smtClean="0">
                        <a:solidFill>
                          <a:schemeClr val="accent5">
                            <a:lumMod val="50000"/>
                          </a:schemeClr>
                        </a:solidFill>
                        <a:latin typeface="Cambria Math" panose="02040503050406030204" pitchFamily="18" charset="0"/>
                      </a:rPr>
                      <m:t>𝑯</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𝒄</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𝒄</m:t>
                    </m:r>
                    <m:r>
                      <a:rPr lang="en-US" altLang="zh-CN" b="1" i="1" smtClean="0">
                        <a:solidFill>
                          <a:schemeClr val="accent5">
                            <a:lumMod val="50000"/>
                          </a:schemeClr>
                        </a:solidFill>
                        <a:latin typeface="Cambria Math" panose="02040503050406030204" pitchFamily="18" charset="0"/>
                      </a:rPr>
                      <m:t>)</m:t>
                    </m:r>
                  </m:oMath>
                </a14:m>
                <a:r>
                  <a:rPr lang="zh-CN" altLang="en-US" b="1">
                    <a:solidFill>
                      <a:schemeClr val="accent5">
                        <a:lumMod val="50000"/>
                      </a:schemeClr>
                    </a:solidFill>
                    <a:latin typeface="楷体" panose="02010609060101010101" pitchFamily="49" charset="-122"/>
                    <a:ea typeface="楷体" panose="02010609060101010101" pitchFamily="49" charset="-122"/>
                  </a:rPr>
                  <a:t>为真，而其他诸如</a:t>
                </a:r>
                <a14:m>
                  <m:oMath xmlns:m="http://schemas.openxmlformats.org/officeDocument/2006/math">
                    <m:r>
                      <a:rPr lang="en-US" altLang="zh-CN" b="1" i="1" smtClean="0">
                        <a:solidFill>
                          <a:schemeClr val="accent5">
                            <a:lumMod val="50000"/>
                          </a:schemeClr>
                        </a:solidFill>
                        <a:latin typeface="Cambria Math" panose="02040503050406030204" pitchFamily="18" charset="0"/>
                      </a:rPr>
                      <m:t>𝑯</m:t>
                    </m:r>
                    <m:d>
                      <m:dPr>
                        <m:ctrlPr>
                          <a:rPr lang="en-US" altLang="zh-CN" b="1" i="1" smtClean="0">
                            <a:solidFill>
                              <a:schemeClr val="accent5">
                                <a:lumMod val="50000"/>
                              </a:schemeClr>
                            </a:solidFill>
                            <a:latin typeface="Cambria Math" panose="02040503050406030204" pitchFamily="18" charset="0"/>
                          </a:rPr>
                        </m:ctrlPr>
                      </m:dPr>
                      <m:e>
                        <m:r>
                          <a:rPr lang="en-US" altLang="zh-CN" b="1" i="1" smtClean="0">
                            <a:solidFill>
                              <a:schemeClr val="accent5">
                                <a:lumMod val="50000"/>
                              </a:schemeClr>
                            </a:solidFill>
                            <a:latin typeface="Cambria Math" panose="02040503050406030204" pitchFamily="18" charset="0"/>
                          </a:rPr>
                          <m:t>𝒂</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𝒃</m:t>
                        </m:r>
                      </m:e>
                    </m:d>
                    <m:r>
                      <a:rPr lang="en-US" altLang="zh-CN" b="1" i="1" smtClean="0">
                        <a:solidFill>
                          <a:schemeClr val="accent5">
                            <a:lumMod val="50000"/>
                          </a:schemeClr>
                        </a:solidFill>
                        <a:latin typeface="Cambria Math" panose="02040503050406030204" pitchFamily="18" charset="0"/>
                      </a:rPr>
                      <m:t>, </m:t>
                    </m:r>
                    <m:r>
                      <a:rPr lang="en-US" altLang="zh-CN" b="1" i="1" smtClean="0">
                        <a:solidFill>
                          <a:schemeClr val="accent5">
                            <a:lumMod val="50000"/>
                          </a:schemeClr>
                        </a:solidFill>
                        <a:latin typeface="Cambria Math" panose="02040503050406030204" pitchFamily="18" charset="0"/>
                      </a:rPr>
                      <m:t>𝑯</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𝒂</m:t>
                    </m:r>
                    <m:r>
                      <a:rPr lang="en-US" altLang="zh-CN" b="1" i="1" smtClean="0">
                        <a:solidFill>
                          <a:schemeClr val="accent5">
                            <a:lumMod val="50000"/>
                          </a:schemeClr>
                        </a:solidFill>
                        <a:latin typeface="Cambria Math" panose="02040503050406030204" pitchFamily="18" charset="0"/>
                      </a:rPr>
                      <m:t>,</m:t>
                    </m:r>
                    <m:r>
                      <a:rPr lang="en-US" altLang="zh-CN" b="1" i="1" smtClean="0">
                        <a:solidFill>
                          <a:schemeClr val="accent5">
                            <a:lumMod val="50000"/>
                          </a:schemeClr>
                        </a:solidFill>
                        <a:latin typeface="Cambria Math" panose="02040503050406030204" pitchFamily="18" charset="0"/>
                      </a:rPr>
                      <m:t>𝒄</m:t>
                    </m:r>
                    <m:r>
                      <a:rPr lang="en-US" altLang="zh-CN" b="1" i="1" smtClean="0">
                        <a:solidFill>
                          <a:schemeClr val="accent5">
                            <a:lumMod val="50000"/>
                          </a:schemeClr>
                        </a:solidFill>
                        <a:latin typeface="Cambria Math" panose="02040503050406030204" pitchFamily="18" charset="0"/>
                      </a:rPr>
                      <m:t>)</m:t>
                    </m:r>
                  </m:oMath>
                </a14:m>
                <a:r>
                  <a:rPr lang="zh-CN" altLang="en-US" b="1">
                    <a:solidFill>
                      <a:schemeClr val="accent5">
                        <a:lumMod val="50000"/>
                      </a:schemeClr>
                    </a:solidFill>
                    <a:latin typeface="楷体" panose="02010609060101010101" pitchFamily="49" charset="-122"/>
                    <a:ea typeface="楷体" panose="02010609060101010101" pitchFamily="49" charset="-122"/>
                  </a:rPr>
                  <a:t>等都为假</a:t>
                </a:r>
              </a:p>
            </p:txBody>
          </p:sp>
        </mc:Choice>
        <mc:Fallback xmlns="">
          <p:sp>
            <p:nvSpPr>
              <p:cNvPr id="28" name="文本框 27">
                <a:extLst>
                  <a:ext uri="{FF2B5EF4-FFF2-40B4-BE49-F238E27FC236}">
                    <a16:creationId xmlns:a16="http://schemas.microsoft.com/office/drawing/2014/main" id="{22855E56-8C94-45D9-8BBA-CF3332139768}"/>
                  </a:ext>
                </a:extLst>
              </p:cNvPr>
              <p:cNvSpPr txBox="1">
                <a:spLocks noRot="1" noChangeAspect="1" noMove="1" noResize="1" noEditPoints="1" noAdjustHandles="1" noChangeArrowheads="1" noChangeShapeType="1" noTextEdit="1"/>
              </p:cNvSpPr>
              <p:nvPr/>
            </p:nvSpPr>
            <p:spPr>
              <a:xfrm>
                <a:off x="7713466" y="4676638"/>
                <a:ext cx="3505750" cy="923330"/>
              </a:xfrm>
              <a:prstGeom prst="rect">
                <a:avLst/>
              </a:prstGeom>
              <a:blipFill>
                <a:blip r:embed="rId12"/>
                <a:stretch>
                  <a:fillRect l="-1391" t="-4605" r="-522" b="-7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39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一阶逻辑公式真值计算举例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D4DDE8B-B002-459D-9E23-C289A1E2EC01}"/>
                  </a:ext>
                </a:extLst>
              </p:cNvPr>
              <p:cNvSpPr txBox="1"/>
              <p:nvPr/>
            </p:nvSpPr>
            <p:spPr>
              <a:xfrm>
                <a:off x="332868" y="3142274"/>
                <a:ext cx="6462636" cy="461665"/>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确定公式</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𝑭</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𝑮</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𝒛𝑯</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𝒛</m:t>
                        </m:r>
                      </m:e>
                    </m:d>
                  </m:oMath>
                </a14:m>
                <a:r>
                  <a:rPr lang="zh-CN" altLang="en-US" sz="2400" b="1">
                    <a:solidFill>
                      <a:srgbClr val="002060"/>
                    </a:solidFill>
                    <a:latin typeface="楷体" panose="02010609060101010101" pitchFamily="49" charset="-122"/>
                    <a:ea typeface="楷体" panose="02010609060101010101" pitchFamily="49" charset="-122"/>
                  </a:rPr>
                  <a:t>的真值</a:t>
                </a:r>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6D4DDE8B-B002-459D-9E23-C289A1E2EC01}"/>
                  </a:ext>
                </a:extLst>
              </p:cNvPr>
              <p:cNvSpPr txBox="1">
                <a:spLocks noRot="1" noChangeAspect="1" noMove="1" noResize="1" noEditPoints="1" noAdjustHandles="1" noChangeArrowheads="1" noChangeShapeType="1" noTextEdit="1"/>
              </p:cNvSpPr>
              <p:nvPr/>
            </p:nvSpPr>
            <p:spPr>
              <a:xfrm>
                <a:off x="332868" y="3142274"/>
                <a:ext cx="6462636" cy="461665"/>
              </a:xfrm>
              <a:prstGeom prst="rect">
                <a:avLst/>
              </a:prstGeom>
              <a:blipFill>
                <a:blip r:embed="rId2"/>
                <a:stretch>
                  <a:fillRect l="-1509" t="-14474" r="-566"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5E5DE1E-9B5F-414D-99CA-BAD5C12642A2}"/>
                  </a:ext>
                </a:extLst>
              </p:cNvPr>
              <p:cNvSpPr txBox="1"/>
              <p:nvPr/>
            </p:nvSpPr>
            <p:spPr>
              <a:xfrm>
                <a:off x="860457" y="1043956"/>
                <a:ext cx="5407459" cy="1969770"/>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000" b="1">
                    <a:solidFill>
                      <a:srgbClr val="C00000"/>
                    </a:solidFill>
                  </a:rPr>
                  <a:t>给定下面的解释和个体变量指派函数</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论域</a:t>
                </a:r>
                <a:r>
                  <a:rPr lang="zh-CN" altLang="en-US"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b="1" i="1" smtClean="0">
                        <a:solidFill>
                          <a:srgbClr val="002060"/>
                        </a:solidFill>
                        <a:latin typeface="Cambria Math" panose="02040503050406030204" pitchFamily="18" charset="0"/>
                      </a:rPr>
                      <m:t>𝑫</m:t>
                    </m:r>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e>
                    </m:d>
                  </m:oMath>
                </a14:m>
                <a:r>
                  <a:rPr lang="zh-CN" altLang="en-US" b="1">
                    <a:solidFill>
                      <a:srgbClr val="002060"/>
                    </a:solidFill>
                    <a:latin typeface="楷体" panose="02010609060101010101" pitchFamily="49" charset="-122"/>
                    <a:ea typeface="楷体" panose="02010609060101010101" pitchFamily="49" charset="-122"/>
                  </a:rPr>
                  <a:t>，是有限集</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         </m:t>
                      </m:r>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r>
                        <m:rPr>
                          <m:lit/>
                        </m:rP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i="1">
                  <a:solidFill>
                    <a:srgbClr val="00206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𝑯</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𝒄</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a:solidFill>
                    <a:srgbClr val="002060"/>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b="1" i="1" smtClean="0">
                        <a:solidFill>
                          <a:srgbClr val="002060"/>
                        </a:solidFill>
                        <a:latin typeface="Cambria Math" panose="02040503050406030204" pitchFamily="18" charset="0"/>
                      </a:rPr>
                      <m:t>𝝈</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𝒚</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𝒛</m:t>
                        </m:r>
                      </m:e>
                    </m:d>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𝒄</m:t>
                    </m:r>
                  </m:oMath>
                </a14:m>
                <a:endParaRPr lang="zh-CN" altLang="en-US" b="1">
                  <a:solidFill>
                    <a:srgbClr val="002060"/>
                  </a:solidFill>
                </a:endParaRPr>
              </a:p>
            </p:txBody>
          </p:sp>
        </mc:Choice>
        <mc:Fallback xmlns="">
          <p:sp>
            <p:nvSpPr>
              <p:cNvPr id="13" name="文本框 12">
                <a:extLst>
                  <a:ext uri="{FF2B5EF4-FFF2-40B4-BE49-F238E27FC236}">
                    <a16:creationId xmlns:a16="http://schemas.microsoft.com/office/drawing/2014/main" id="{85E5DE1E-9B5F-414D-99CA-BAD5C12642A2}"/>
                  </a:ext>
                </a:extLst>
              </p:cNvPr>
              <p:cNvSpPr txBox="1">
                <a:spLocks noRot="1" noChangeAspect="1" noMove="1" noResize="1" noEditPoints="1" noAdjustHandles="1" noChangeArrowheads="1" noChangeShapeType="1" noTextEdit="1"/>
              </p:cNvSpPr>
              <p:nvPr/>
            </p:nvSpPr>
            <p:spPr>
              <a:xfrm>
                <a:off x="860457" y="1043956"/>
                <a:ext cx="5407459" cy="1969770"/>
              </a:xfrm>
              <a:prstGeom prst="rect">
                <a:avLst/>
              </a:prstGeom>
              <a:blipFill>
                <a:blip r:embed="rId3"/>
                <a:stretch>
                  <a:fillRect l="-562" t="-1231" b="-2769"/>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5D18A0-9265-488C-8052-343221115D9B}"/>
                  </a:ext>
                </a:extLst>
              </p:cNvPr>
              <p:cNvSpPr txBox="1"/>
              <p:nvPr/>
            </p:nvSpPr>
            <p:spPr>
              <a:xfrm>
                <a:off x="440749" y="3749654"/>
                <a:ext cx="5762693" cy="435184"/>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spcAft>
                    <a:spcPts val="300"/>
                  </a:spcAft>
                </a:pP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为真，</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的真值为真</a:t>
                </a:r>
              </a:p>
            </p:txBody>
          </p:sp>
        </mc:Choice>
        <mc:Fallback xmlns="">
          <p:sp>
            <p:nvSpPr>
              <p:cNvPr id="6" name="文本框 5">
                <a:extLst>
                  <a:ext uri="{FF2B5EF4-FFF2-40B4-BE49-F238E27FC236}">
                    <a16:creationId xmlns:a16="http://schemas.microsoft.com/office/drawing/2014/main" id="{7F5D18A0-9265-488C-8052-343221115D9B}"/>
                  </a:ext>
                </a:extLst>
              </p:cNvPr>
              <p:cNvSpPr txBox="1">
                <a:spLocks noRot="1" noChangeAspect="1" noMove="1" noResize="1" noEditPoints="1" noAdjustHandles="1" noChangeArrowheads="1" noChangeShapeType="1" noTextEdit="1"/>
              </p:cNvSpPr>
              <p:nvPr/>
            </p:nvSpPr>
            <p:spPr>
              <a:xfrm>
                <a:off x="440749" y="3749654"/>
                <a:ext cx="5762693" cy="435184"/>
              </a:xfrm>
              <a:prstGeom prst="rect">
                <a:avLst/>
              </a:prstGeom>
              <a:blipFill>
                <a:blip r:embed="rId4"/>
                <a:stretch>
                  <a:fillRect b="-197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B14C1EE-4B0C-4582-BA9D-B3574B40D46F}"/>
                  </a:ext>
                </a:extLst>
              </p:cNvPr>
              <p:cNvSpPr txBox="1"/>
              <p:nvPr/>
            </p:nvSpPr>
            <p:spPr>
              <a:xfrm>
                <a:off x="263790" y="4361244"/>
                <a:ext cx="6116612" cy="435184"/>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spcAft>
                    <a:spcPts val="300"/>
                  </a:spcAft>
                </a:pP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为真，</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的真值为真</a:t>
                </a:r>
              </a:p>
            </p:txBody>
          </p:sp>
        </mc:Choice>
        <mc:Fallback xmlns="">
          <p:sp>
            <p:nvSpPr>
              <p:cNvPr id="23" name="文本框 22">
                <a:extLst>
                  <a:ext uri="{FF2B5EF4-FFF2-40B4-BE49-F238E27FC236}">
                    <a16:creationId xmlns:a16="http://schemas.microsoft.com/office/drawing/2014/main" id="{CB14C1EE-4B0C-4582-BA9D-B3574B40D46F}"/>
                  </a:ext>
                </a:extLst>
              </p:cNvPr>
              <p:cNvSpPr txBox="1">
                <a:spLocks noRot="1" noChangeAspect="1" noMove="1" noResize="1" noEditPoints="1" noAdjustHandles="1" noChangeArrowheads="1" noChangeShapeType="1" noTextEdit="1"/>
              </p:cNvSpPr>
              <p:nvPr/>
            </p:nvSpPr>
            <p:spPr>
              <a:xfrm>
                <a:off x="263790" y="4361244"/>
                <a:ext cx="6116612" cy="435184"/>
              </a:xfrm>
              <a:prstGeom prst="rect">
                <a:avLst/>
              </a:prstGeom>
              <a:blipFill>
                <a:blip r:embed="rId5"/>
                <a:stretch>
                  <a:fillRect r="-498" b="-18056"/>
                </a:stretch>
              </a:blipFill>
            </p:spPr>
            <p:txBody>
              <a:bodyPr/>
              <a:lstStyle/>
              <a:p>
                <a:r>
                  <a:rPr lang="zh-CN" altLang="en-US">
                    <a:noFill/>
                  </a:rPr>
                  <a:t> </a:t>
                </a:r>
              </a:p>
            </p:txBody>
          </p:sp>
        </mc:Fallback>
      </mc:AlternateContent>
      <p:grpSp>
        <p:nvGrpSpPr>
          <p:cNvPr id="19" name="组合 18">
            <a:extLst>
              <a:ext uri="{FF2B5EF4-FFF2-40B4-BE49-F238E27FC236}">
                <a16:creationId xmlns:a16="http://schemas.microsoft.com/office/drawing/2014/main" id="{051C7C27-B124-472E-9BFE-C3087CDCC6FF}"/>
              </a:ext>
            </a:extLst>
          </p:cNvPr>
          <p:cNvGrpSpPr/>
          <p:nvPr/>
        </p:nvGrpSpPr>
        <p:grpSpPr>
          <a:xfrm>
            <a:off x="6461546" y="1043956"/>
            <a:ext cx="5466664" cy="3836025"/>
            <a:chOff x="6502764" y="1233799"/>
            <a:chExt cx="5466664" cy="3836025"/>
          </a:xfrm>
        </p:grpSpPr>
        <p:sp>
          <p:nvSpPr>
            <p:cNvPr id="11" name="箭头: 下 10">
              <a:extLst>
                <a:ext uri="{FF2B5EF4-FFF2-40B4-BE49-F238E27FC236}">
                  <a16:creationId xmlns:a16="http://schemas.microsoft.com/office/drawing/2014/main" id="{0313F255-EED6-4639-91EA-9B01D8F8845B}"/>
                </a:ext>
              </a:extLst>
            </p:cNvPr>
            <p:cNvSpPr/>
            <p:nvPr/>
          </p:nvSpPr>
          <p:spPr>
            <a:xfrm>
              <a:off x="9170311" y="2743780"/>
              <a:ext cx="153054" cy="1630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872532F-8290-4D12-9867-3F337C4F5B6F}"/>
                    </a:ext>
                  </a:extLst>
                </p:cNvPr>
                <p:cNvSpPr txBox="1"/>
                <p:nvPr/>
              </p:nvSpPr>
              <p:spPr>
                <a:xfrm>
                  <a:off x="6795504" y="1233799"/>
                  <a:ext cx="4907498" cy="1496820"/>
                </a:xfrm>
                <a:prstGeom prst="rect">
                  <a:avLst/>
                </a:prstGeom>
                <a:solidFill>
                  <a:schemeClr val="accent6">
                    <a:lumMod val="20000"/>
                    <a:lumOff val="80000"/>
                    <a:alpha val="50000"/>
                  </a:schemeClr>
                </a:solidFill>
              </p:spPr>
              <p:txBody>
                <a:bodyPr wrap="square" rtlCol="0">
                  <a:spAutoFit/>
                </a:bodyPr>
                <a:lstStyle/>
                <a:p>
                  <a:pPr algn="ctr">
                    <a:spcBef>
                      <a:spcPts val="600"/>
                    </a:spcBef>
                  </a:pPr>
                  <a14:m>
                    <m:oMath xmlns:m="http://schemas.openxmlformats.org/officeDocument/2006/math">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𝒛</m:t>
                              </m:r>
                            </m:e>
                          </m:d>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oMath>
                  </a14:m>
                  <a:r>
                    <a:rPr lang="zh-CN" altLang="en-US" b="1">
                      <a:solidFill>
                        <a:srgbClr val="002060"/>
                      </a:solidFill>
                    </a:rPr>
                    <a:t>当且仅当对</a:t>
                  </a:r>
                  <a14:m>
                    <m:oMath xmlns:m="http://schemas.openxmlformats.org/officeDocument/2006/math">
                      <m:r>
                        <a:rPr lang="en-US" altLang="zh-CN" b="1" i="1" smtClean="0">
                          <a:solidFill>
                            <a:srgbClr val="002060"/>
                          </a:solidFill>
                          <a:latin typeface="Cambria Math" panose="02040503050406030204" pitchFamily="18" charset="0"/>
                        </a:rPr>
                        <m:t>𝑫</m:t>
                      </m:r>
                    </m:oMath>
                  </a14:m>
                  <a:r>
                    <a:rPr lang="zh-CN" altLang="en-US" b="1" i="0">
                      <a:solidFill>
                        <a:srgbClr val="002060"/>
                      </a:solidFill>
                      <a:latin typeface="+mj-lt"/>
                    </a:rPr>
                    <a:t>的任意元素</a:t>
                  </a:r>
                  <a14:m>
                    <m:oMath xmlns:m="http://schemas.openxmlformats.org/officeDocument/2006/math">
                      <m:r>
                        <a:rPr lang="en-US" altLang="zh-CN" b="1" i="1" smtClean="0">
                          <a:solidFill>
                            <a:srgbClr val="002060"/>
                          </a:solidFill>
                          <a:latin typeface="Cambria Math" panose="02040503050406030204" pitchFamily="18" charset="0"/>
                        </a:rPr>
                        <m:t>𝒅</m:t>
                      </m:r>
                    </m:oMath>
                  </a14:m>
                  <a:r>
                    <a:rPr lang="zh-CN" altLang="en-US" b="1" i="0">
                      <a:solidFill>
                        <a:srgbClr val="002060"/>
                      </a:solidFill>
                      <a:latin typeface="+mj-lt"/>
                    </a:rPr>
                    <a:t>有</a:t>
                  </a:r>
                  <a14:m>
                    <m:oMath xmlns:m="http://schemas.openxmlformats.org/officeDocument/2006/math">
                      <m:r>
                        <a:rPr lang="en-US" altLang="zh-CN" b="1" i="1" smtClean="0">
                          <a:solidFill>
                            <a:srgbClr val="002060"/>
                          </a:solidFill>
                          <a:latin typeface="Cambria Math" panose="02040503050406030204" pitchFamily="18" charset="0"/>
                        </a:rPr>
                        <m:t>𝝈</m:t>
                      </m:r>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𝒛</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𝒅</m:t>
                          </m:r>
                        </m:e>
                      </m:d>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m:t>
                              </m:r>
                            </m:e>
                          </m:d>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oMath>
                  </a14:m>
                  <a:endParaRPr lang="en-US" altLang="zh-CN" b="1">
                    <a:solidFill>
                      <a:srgbClr val="002060"/>
                    </a:solidFill>
                  </a:endParaRPr>
                </a:p>
                <a:p>
                  <a:pPr algn="ctr">
                    <a:spcBef>
                      <a:spcPts val="600"/>
                    </a:spcBef>
                  </a:pPr>
                  <a:r>
                    <a:rPr lang="zh-CN" altLang="en-US" b="1">
                      <a:solidFill>
                        <a:srgbClr val="002060"/>
                      </a:solidFill>
                    </a:rPr>
                    <a:t>当且仅当</a:t>
                  </a:r>
                  <a14:m>
                    <m:oMath xmlns:m="http://schemas.openxmlformats.org/officeDocument/2006/math">
                      <m:r>
                        <a:rPr lang="en-US" altLang="zh-CN" b="1" i="1">
                          <a:solidFill>
                            <a:srgbClr val="002060"/>
                          </a:solidFill>
                          <a:latin typeface="Cambria Math" panose="02040503050406030204" pitchFamily="18" charset="0"/>
                        </a:rPr>
                        <m:t>𝝈</m:t>
                      </m:r>
                      <m:d>
                        <m:dPr>
                          <m:begChr m:val="["/>
                          <m:endChr m:val="]"/>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𝒛</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e>
                      </m:d>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𝑯</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𝒚</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𝒛</m:t>
                              </m:r>
                            </m:e>
                          </m:d>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𝟏</m:t>
                      </m:r>
                    </m:oMath>
                  </a14:m>
                  <a:r>
                    <a:rPr lang="zh-CN" altLang="en-US" b="1">
                      <a:solidFill>
                        <a:srgbClr val="002060"/>
                      </a:solidFill>
                    </a:rPr>
                    <a:t>且</a:t>
                  </a:r>
                  <a:endParaRPr lang="en-US" altLang="zh-CN" b="1">
                    <a:solidFill>
                      <a:srgbClr val="002060"/>
                    </a:solidFill>
                  </a:endParaRPr>
                </a:p>
                <a:p>
                  <a:pPr algn="ctr">
                    <a:spcBef>
                      <a:spcPts val="600"/>
                    </a:spcBef>
                  </a:pPr>
                  <a14:m>
                    <m:oMath xmlns:m="http://schemas.openxmlformats.org/officeDocument/2006/math">
                      <m:r>
                        <a:rPr lang="en-US" altLang="zh-CN" b="1" i="1">
                          <a:solidFill>
                            <a:srgbClr val="002060"/>
                          </a:solidFill>
                          <a:latin typeface="Cambria Math" panose="02040503050406030204" pitchFamily="18" charset="0"/>
                        </a:rPr>
                        <m:t>𝝈</m:t>
                      </m:r>
                      <m:d>
                        <m:dPr>
                          <m:begChr m:val="["/>
                          <m:endChr m:val="]"/>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𝒛</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e>
                      </m:d>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𝑯</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𝒚</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𝒛</m:t>
                              </m:r>
                            </m:e>
                          </m:d>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𝟏</m:t>
                      </m:r>
                    </m:oMath>
                  </a14:m>
                  <a:r>
                    <a:rPr lang="zh-CN" altLang="en-US" b="1">
                      <a:solidFill>
                        <a:srgbClr val="002060"/>
                      </a:solidFill>
                    </a:rPr>
                    <a:t>且</a:t>
                  </a:r>
                  <a14:m>
                    <m:oMath xmlns:m="http://schemas.openxmlformats.org/officeDocument/2006/math">
                      <m:r>
                        <a:rPr lang="en-US" altLang="zh-CN" b="1" i="1">
                          <a:solidFill>
                            <a:srgbClr val="002060"/>
                          </a:solidFill>
                          <a:latin typeface="Cambria Math" panose="02040503050406030204" pitchFamily="18" charset="0"/>
                        </a:rPr>
                        <m:t>𝝈</m:t>
                      </m:r>
                      <m:d>
                        <m:dPr>
                          <m:begChr m:val="["/>
                          <m:endChr m:val="]"/>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𝒛</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𝒄</m:t>
                          </m:r>
                        </m:e>
                      </m:d>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𝑯</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𝒚</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𝒛</m:t>
                              </m:r>
                            </m:e>
                          </m:d>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𝟏</m:t>
                      </m:r>
                    </m:oMath>
                  </a14:m>
                  <a:endParaRPr lang="en-US" altLang="zh-CN" b="1">
                    <a:solidFill>
                      <a:srgbClr val="002060"/>
                    </a:solidFill>
                  </a:endParaRPr>
                </a:p>
              </p:txBody>
            </p:sp>
          </mc:Choice>
          <mc:Fallback xmlns="">
            <p:sp>
              <p:nvSpPr>
                <p:cNvPr id="24" name="文本框 23">
                  <a:extLst>
                    <a:ext uri="{FF2B5EF4-FFF2-40B4-BE49-F238E27FC236}">
                      <a16:creationId xmlns:a16="http://schemas.microsoft.com/office/drawing/2014/main" id="{B872532F-8290-4D12-9867-3F337C4F5B6F}"/>
                    </a:ext>
                  </a:extLst>
                </p:cNvPr>
                <p:cNvSpPr txBox="1">
                  <a:spLocks noRot="1" noChangeAspect="1" noMove="1" noResize="1" noEditPoints="1" noAdjustHandles="1" noChangeArrowheads="1" noChangeShapeType="1" noTextEdit="1"/>
                </p:cNvSpPr>
                <p:nvPr/>
              </p:nvSpPr>
              <p:spPr>
                <a:xfrm>
                  <a:off x="6795504" y="1233799"/>
                  <a:ext cx="4907498" cy="1496820"/>
                </a:xfrm>
                <a:prstGeom prst="rect">
                  <a:avLst/>
                </a:prstGeom>
                <a:blipFill>
                  <a:blip r:embed="rId6"/>
                  <a:stretch>
                    <a:fillRect t="-407" b="-44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9A33D6-9B15-44A1-B404-7E7140E4AF4D}"/>
                    </a:ext>
                  </a:extLst>
                </p:cNvPr>
                <p:cNvSpPr txBox="1"/>
                <p:nvPr/>
              </p:nvSpPr>
              <p:spPr>
                <a:xfrm>
                  <a:off x="7649818" y="2871259"/>
                  <a:ext cx="3198864" cy="646331"/>
                </a:xfrm>
                <a:prstGeom prst="rect">
                  <a:avLst/>
                </a:prstGeom>
                <a:solidFill>
                  <a:schemeClr val="accent4">
                    <a:lumMod val="20000"/>
                    <a:lumOff val="80000"/>
                  </a:schemeClr>
                </a:solidFill>
              </p:spPr>
              <p:txBody>
                <a:bodyPr wrap="square" rtlCol="0">
                  <a:spAutoFit/>
                </a:bodyPr>
                <a:lstStyle/>
                <a:p>
                  <a:pPr algn="ct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𝒛</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𝒂</m:t>
                          </m:r>
                        </m:e>
                      </m:d>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𝝈</m:t>
                      </m:r>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𝒛</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e>
                      </m:d>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𝒚</m:t>
                          </m:r>
                        </m:e>
                      </m:d>
                    </m:oMath>
                  </a14:m>
                  <a:r>
                    <a:rPr lang="en-US" altLang="zh-CN" b="1">
                      <a:solidFill>
                        <a:schemeClr val="accent2">
                          <a:lumMod val="50000"/>
                        </a:schemeClr>
                      </a:solidFill>
                    </a:rPr>
                    <a:t> </a:t>
                  </a:r>
                  <a14:m>
                    <m:oMath xmlns:m="http://schemas.openxmlformats.org/officeDocument/2006/math">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𝝈</m:t>
                      </m:r>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𝒛</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𝒄</m:t>
                          </m:r>
                        </m:e>
                      </m:d>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oMath>
                  </a14:m>
                  <a:endParaRPr lang="zh-CN" altLang="en-US">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1B9A33D6-9B15-44A1-B404-7E7140E4AF4D}"/>
                    </a:ext>
                  </a:extLst>
                </p:cNvPr>
                <p:cNvSpPr txBox="1">
                  <a:spLocks noRot="1" noChangeAspect="1" noMove="1" noResize="1" noEditPoints="1" noAdjustHandles="1" noChangeArrowheads="1" noChangeShapeType="1" noTextEdit="1"/>
                </p:cNvSpPr>
                <p:nvPr/>
              </p:nvSpPr>
              <p:spPr>
                <a:xfrm>
                  <a:off x="7649818" y="2871259"/>
                  <a:ext cx="3198864" cy="646331"/>
                </a:xfrm>
                <a:prstGeom prst="rect">
                  <a:avLst/>
                </a:prstGeom>
                <a:blipFill>
                  <a:blip r:embed="rId7"/>
                  <a:stretch>
                    <a:fillRect b="-2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25659A6-E3E4-4305-B27D-18CE286D74C8}"/>
                    </a:ext>
                  </a:extLst>
                </p:cNvPr>
                <p:cNvSpPr txBox="1"/>
                <p:nvPr/>
              </p:nvSpPr>
              <p:spPr>
                <a:xfrm>
                  <a:off x="7342823" y="3565676"/>
                  <a:ext cx="3812853" cy="646331"/>
                </a:xfrm>
                <a:prstGeom prst="rect">
                  <a:avLst/>
                </a:prstGeom>
                <a:solidFill>
                  <a:schemeClr val="accent4">
                    <a:lumMod val="20000"/>
                    <a:lumOff val="80000"/>
                  </a:schemeClr>
                </a:solidFill>
              </p:spPr>
              <p:txBody>
                <a:bodyPr wrap="square" rtlCol="0">
                  <a:spAutoFit/>
                </a:bodyPr>
                <a:lstStyle/>
                <a:p>
                  <a:pPr algn="ctr"/>
                  <a14:m>
                    <m:oMath xmlns:m="http://schemas.openxmlformats.org/officeDocument/2006/math">
                      <m:r>
                        <a:rPr lang="en-US" altLang="zh-CN" b="1" i="1" smtClean="0">
                          <a:solidFill>
                            <a:schemeClr val="accent2">
                              <a:lumMod val="50000"/>
                            </a:schemeClr>
                          </a:solidFill>
                          <a:latin typeface="Cambria Math" panose="02040503050406030204" pitchFamily="18" charset="0"/>
                        </a:rPr>
                        <m:t>𝝈</m:t>
                      </m:r>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𝒛</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𝒂</m:t>
                          </m:r>
                        </m:e>
                      </m:d>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𝝈</m:t>
                      </m:r>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𝒛</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e>
                      </m:d>
                      <m:d>
                        <m:dPr>
                          <m:ctrlPr>
                            <a:rPr lang="en-US" altLang="zh-CN" b="1" i="1">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e>
                      </m:d>
                    </m:oMath>
                  </a14:m>
                  <a:r>
                    <a:rPr lang="en-US" altLang="zh-CN" b="1">
                      <a:solidFill>
                        <a:schemeClr val="accent2">
                          <a:lumMod val="50000"/>
                        </a:schemeClr>
                      </a:solidFill>
                    </a:rPr>
                    <a:t> </a:t>
                  </a:r>
                  <a14:m>
                    <m:oMath xmlns:m="http://schemas.openxmlformats.org/officeDocument/2006/math">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r>
                        <a:rPr lang="en-US" altLang="zh-CN" b="1" i="1">
                          <a:solidFill>
                            <a:schemeClr val="accent2">
                              <a:lumMod val="50000"/>
                            </a:schemeClr>
                          </a:solidFill>
                          <a:latin typeface="Cambria Math" panose="02040503050406030204" pitchFamily="18" charset="0"/>
                        </a:rPr>
                        <m:t> </m:t>
                      </m:r>
                    </m:oMath>
                  </a14:m>
                  <a:endParaRPr lang="en-US" altLang="zh-CN" b="1" i="1">
                    <a:solidFill>
                      <a:schemeClr val="accent2">
                        <a:lumMod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𝝈</m:t>
                        </m:r>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𝒛</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𝒄</m:t>
                            </m:r>
                          </m:e>
                        </m:d>
                        <m:d>
                          <m:dPr>
                            <m:ctrlPr>
                              <a:rPr lang="en-US" altLang="zh-CN" b="1" i="1">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𝒄</m:t>
                        </m:r>
                      </m:oMath>
                    </m:oMathPara>
                  </a14:m>
                  <a:endParaRPr lang="zh-CN" altLang="en-US">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E25659A6-E3E4-4305-B27D-18CE286D74C8}"/>
                    </a:ext>
                  </a:extLst>
                </p:cNvPr>
                <p:cNvSpPr txBox="1">
                  <a:spLocks noRot="1" noChangeAspect="1" noMove="1" noResize="1" noEditPoints="1" noAdjustHandles="1" noChangeArrowheads="1" noChangeShapeType="1" noTextEdit="1"/>
                </p:cNvSpPr>
                <p:nvPr/>
              </p:nvSpPr>
              <p:spPr>
                <a:xfrm>
                  <a:off x="7342823" y="3565676"/>
                  <a:ext cx="3812853" cy="64633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3716979D-40A2-4270-A57E-3A52D002B1C0}"/>
                    </a:ext>
                  </a:extLst>
                </p:cNvPr>
                <p:cNvSpPr txBox="1"/>
                <p:nvPr/>
              </p:nvSpPr>
              <p:spPr>
                <a:xfrm>
                  <a:off x="6502764" y="4387842"/>
                  <a:ext cx="5466664" cy="681982"/>
                </a:xfrm>
                <a:prstGeom prst="rect">
                  <a:avLst/>
                </a:prstGeom>
                <a:solidFill>
                  <a:schemeClr val="accent6">
                    <a:lumMod val="20000"/>
                    <a:lumOff val="80000"/>
                    <a:alpha val="50000"/>
                  </a:schemeClr>
                </a:solidFill>
              </p:spPr>
              <p:txBody>
                <a:bodyPr wrap="square" rtlCol="0">
                  <a:spAutoFit/>
                </a:bodyPr>
                <a:lstStyle/>
                <a:p>
                  <a:pPr algn="ctr">
                    <a:spcBef>
                      <a:spcPts val="600"/>
                    </a:spcBef>
                  </a:pPr>
                  <a14:m>
                    <m:oMath xmlns:m="http://schemas.openxmlformats.org/officeDocument/2006/math">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𝒛</m:t>
                              </m:r>
                            </m:e>
                          </m:d>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oMath>
                  </a14:m>
                  <a:r>
                    <a:rPr lang="zh-CN" altLang="en-US" b="1">
                      <a:solidFill>
                        <a:srgbClr val="002060"/>
                      </a:solidFill>
                    </a:rPr>
                    <a:t>当且仅当</a:t>
                  </a: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m:t>
                      </m:r>
                      <m:r>
                        <m:rPr>
                          <m:nor/>
                        </m:rPr>
                        <a:rPr lang="zh-CN" altLang="en-US" b="1">
                          <a:solidFill>
                            <a:srgbClr val="002060"/>
                          </a:solidFill>
                        </a:rPr>
                        <m:t>为真</m:t>
                      </m:r>
                    </m:oMath>
                  </a14:m>
                  <a:r>
                    <a:rPr lang="zh-CN" altLang="en-US" b="1">
                      <a:solidFill>
                        <a:srgbClr val="002060"/>
                      </a:solidFill>
                    </a:rPr>
                    <a:t>且</a:t>
                  </a:r>
                  <a14:m>
                    <m:oMath xmlns:m="http://schemas.openxmlformats.org/officeDocument/2006/math">
                      <m:r>
                        <a:rPr lang="en-US" altLang="zh-CN" b="1" i="1">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m:t>
                      </m:r>
                    </m:oMath>
                  </a14:m>
                  <a:r>
                    <a:rPr lang="zh-CN" altLang="en-US" b="1">
                      <a:solidFill>
                        <a:srgbClr val="002060"/>
                      </a:solidFill>
                    </a:rPr>
                    <a:t>为真且</a:t>
                  </a:r>
                  <a14:m>
                    <m:oMath xmlns:m="http://schemas.openxmlformats.org/officeDocument/2006/math">
                      <m:r>
                        <a:rPr lang="en-US" altLang="zh-CN" b="1" i="1">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r>
                        <a:rPr lang="en-US" altLang="zh-CN" b="1" i="1">
                          <a:solidFill>
                            <a:srgbClr val="002060"/>
                          </a:solidFill>
                          <a:latin typeface="Cambria Math" panose="02040503050406030204" pitchFamily="18" charset="0"/>
                        </a:rPr>
                        <m:t>)</m:t>
                      </m:r>
                    </m:oMath>
                  </a14:m>
                  <a:r>
                    <a:rPr lang="zh-CN" altLang="en-US" b="1">
                      <a:solidFill>
                        <a:srgbClr val="002060"/>
                      </a:solidFill>
                    </a:rPr>
                    <a:t>为真，</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𝒛𝑯</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𝒛</m:t>
                          </m:r>
                        </m:e>
                      </m:d>
                    </m:oMath>
                  </a14:m>
                  <a:r>
                    <a:rPr lang="zh-CN" altLang="en-US" b="1">
                      <a:solidFill>
                        <a:schemeClr val="accent2">
                          <a:lumMod val="50000"/>
                        </a:schemeClr>
                      </a:solidFill>
                    </a:rPr>
                    <a:t>的真值为假</a:t>
                  </a:r>
                  <a:endParaRPr lang="en-US" altLang="zh-CN" b="1">
                    <a:solidFill>
                      <a:srgbClr val="002060"/>
                    </a:solidFill>
                  </a:endParaRPr>
                </a:p>
              </p:txBody>
            </p:sp>
          </mc:Choice>
          <mc:Fallback xmlns="">
            <p:sp>
              <p:nvSpPr>
                <p:cNvPr id="26" name="文本框 25">
                  <a:extLst>
                    <a:ext uri="{FF2B5EF4-FFF2-40B4-BE49-F238E27FC236}">
                      <a16:creationId xmlns:a16="http://schemas.microsoft.com/office/drawing/2014/main" id="{3716979D-40A2-4270-A57E-3A52D002B1C0}"/>
                    </a:ext>
                  </a:extLst>
                </p:cNvPr>
                <p:cNvSpPr txBox="1">
                  <a:spLocks noRot="1" noChangeAspect="1" noMove="1" noResize="1" noEditPoints="1" noAdjustHandles="1" noChangeArrowheads="1" noChangeShapeType="1" noTextEdit="1"/>
                </p:cNvSpPr>
                <p:nvPr/>
              </p:nvSpPr>
              <p:spPr>
                <a:xfrm>
                  <a:off x="6502764" y="4387842"/>
                  <a:ext cx="5466664" cy="681982"/>
                </a:xfrm>
                <a:prstGeom prst="rect">
                  <a:avLst/>
                </a:prstGeom>
                <a:blipFill>
                  <a:blip r:embed="rId9"/>
                  <a:stretch>
                    <a:fillRect t="-1786" r="-1003" b="-1339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2F4254B-32AA-4796-8648-702B075DED9A}"/>
                  </a:ext>
                </a:extLst>
              </p:cNvPr>
              <p:cNvSpPr txBox="1"/>
              <p:nvPr/>
            </p:nvSpPr>
            <p:spPr>
              <a:xfrm>
                <a:off x="2668565" y="5159727"/>
                <a:ext cx="5012399" cy="1077218"/>
              </a:xfrm>
              <a:prstGeom prst="rect">
                <a:avLst/>
              </a:prstGeom>
              <a:solidFill>
                <a:schemeClr val="accent4">
                  <a:lumMod val="20000"/>
                  <a:lumOff val="80000"/>
                  <a:alpha val="25000"/>
                </a:schemeClr>
              </a:solidFill>
              <a:ln w="12700">
                <a:solidFill>
                  <a:schemeClr val="accent1">
                    <a:shade val="50000"/>
                  </a:schemeClr>
                </a:solidFill>
                <a:prstDash val="sysDash"/>
              </a:ln>
            </p:spPr>
            <p:txBody>
              <a:bodyPr wrap="square" rtlCol="0">
                <a:spAutoFit/>
              </a:bodyPr>
              <a:lstStyle/>
              <a:p>
                <a:pPr>
                  <a:spcBef>
                    <a:spcPts val="600"/>
                  </a:spcBef>
                </a:pPr>
                <a:r>
                  <a:rPr lang="en-US" altLang="zh-CN"/>
                  <a:t>     </a:t>
                </a:r>
                <a14:m>
                  <m:oMath xmlns:m="http://schemas.openxmlformats.org/officeDocument/2006/math">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𝒛𝑯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𝒛</m:t>
                        </m:r>
                      </m:e>
                    </m:d>
                  </m:oMath>
                </a14:m>
                <a:endParaRPr lang="en-US" altLang="zh-CN" b="1">
                  <a:solidFill>
                    <a:srgbClr val="002060"/>
                  </a:solidFill>
                </a:endParaRPr>
              </a:p>
              <a:p>
                <a:pPr>
                  <a:spcBef>
                    <a:spcPts val="600"/>
                  </a:spcBef>
                </a:pPr>
                <a:r>
                  <a:rPr lang="en-US" altLang="zh-CN" b="1">
                    <a:solidFill>
                      <a:srgbClr val="002060"/>
                    </a:solidFill>
                  </a:rPr>
                  <a:t> </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𝑭</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𝒂</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𝑮</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𝑯</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e>
                    </m:d>
                    <m:r>
                      <a:rPr lang="en-US" altLang="zh-CN" b="1" i="1" smtClean="0">
                        <a:solidFill>
                          <a:srgbClr val="002060"/>
                        </a:solidFill>
                        <a:latin typeface="Cambria Math" panose="02040503050406030204" pitchFamily="18" charset="0"/>
                      </a:rPr>
                      <m:t>)</m:t>
                    </m:r>
                  </m:oMath>
                </a14:m>
                <a:endParaRPr lang="en-US" altLang="zh-CN" b="1">
                  <a:solidFill>
                    <a:srgbClr val="002060"/>
                  </a:solidFill>
                </a:endParaRPr>
              </a:p>
              <a:p>
                <a:pPr>
                  <a:spcBef>
                    <a:spcPts val="600"/>
                  </a:spcBef>
                </a:pPr>
                <a:r>
                  <a:rPr lang="en-US" altLang="zh-CN" b="1">
                    <a:solidFill>
                      <a:srgbClr val="002060"/>
                    </a:solidFill>
                  </a:rPr>
                  <a:t> </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𝟎</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𝟎</m:t>
                    </m:r>
                    <m: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𝟎</m:t>
                    </m:r>
                  </m:oMath>
                </a14:m>
                <a:endParaRPr lang="zh-CN" altLang="en-US" b="1">
                  <a:solidFill>
                    <a:srgbClr val="002060"/>
                  </a:solidFill>
                </a:endParaRPr>
              </a:p>
            </p:txBody>
          </p:sp>
        </mc:Choice>
        <mc:Fallback xmlns="">
          <p:sp>
            <p:nvSpPr>
              <p:cNvPr id="27" name="文本框 26">
                <a:extLst>
                  <a:ext uri="{FF2B5EF4-FFF2-40B4-BE49-F238E27FC236}">
                    <a16:creationId xmlns:a16="http://schemas.microsoft.com/office/drawing/2014/main" id="{A2F4254B-32AA-4796-8648-702B075DED9A}"/>
                  </a:ext>
                </a:extLst>
              </p:cNvPr>
              <p:cNvSpPr txBox="1">
                <a:spLocks noRot="1" noChangeAspect="1" noMove="1" noResize="1" noEditPoints="1" noAdjustHandles="1" noChangeArrowheads="1" noChangeShapeType="1" noTextEdit="1"/>
              </p:cNvSpPr>
              <p:nvPr/>
            </p:nvSpPr>
            <p:spPr>
              <a:xfrm>
                <a:off x="2668565" y="5159727"/>
                <a:ext cx="5012399" cy="1077218"/>
              </a:xfrm>
              <a:prstGeom prst="rect">
                <a:avLst/>
              </a:prstGeom>
              <a:blipFill>
                <a:blip r:embed="rId10"/>
                <a:stretch>
                  <a:fillRect/>
                </a:stretch>
              </a:blipFill>
              <a:ln w="12700">
                <a:solidFill>
                  <a:schemeClr val="accent1">
                    <a:shade val="50000"/>
                  </a:schemeClr>
                </a:solidFill>
                <a:prstDash val="sysDash"/>
              </a:ln>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1C4FD094-EC1C-4396-86BA-135185904A0F}"/>
              </a:ext>
            </a:extLst>
          </p:cNvPr>
          <p:cNvSpPr txBox="1"/>
          <p:nvPr/>
        </p:nvSpPr>
        <p:spPr>
          <a:xfrm>
            <a:off x="440749" y="5236671"/>
            <a:ext cx="1841956" cy="923330"/>
          </a:xfrm>
          <a:prstGeom prst="rect">
            <a:avLst/>
          </a:prstGeom>
          <a:solidFill>
            <a:schemeClr val="accent2">
              <a:lumMod val="20000"/>
              <a:lumOff val="80000"/>
              <a:alpha val="50000"/>
            </a:schemeClr>
          </a:solidFill>
        </p:spPr>
        <p:txBody>
          <a:bodyPr wrap="square" rtlCol="0">
            <a:spAutoFit/>
          </a:bodyPr>
          <a:lstStyle/>
          <a:p>
            <a:r>
              <a:rPr lang="zh-CN" altLang="en-US" b="1">
                <a:solidFill>
                  <a:srgbClr val="C00000"/>
                </a:solidFill>
              </a:rPr>
              <a:t>使用类似等值演算过程简记上述真值计算过程</a:t>
            </a:r>
          </a:p>
        </p:txBody>
      </p:sp>
      <p:sp>
        <p:nvSpPr>
          <p:cNvPr id="29" name="箭头: 右 28">
            <a:extLst>
              <a:ext uri="{FF2B5EF4-FFF2-40B4-BE49-F238E27FC236}">
                <a16:creationId xmlns:a16="http://schemas.microsoft.com/office/drawing/2014/main" id="{C6A94AF8-8727-4AB4-8AB6-4AA6EC15E2C6}"/>
              </a:ext>
            </a:extLst>
          </p:cNvPr>
          <p:cNvSpPr/>
          <p:nvPr/>
        </p:nvSpPr>
        <p:spPr>
          <a:xfrm>
            <a:off x="2282705" y="5650859"/>
            <a:ext cx="385860" cy="85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18BD2C1-B453-43FD-AE26-DA38E8C80F78}"/>
                  </a:ext>
                </a:extLst>
              </p:cNvPr>
              <p:cNvSpPr txBox="1"/>
              <p:nvPr/>
            </p:nvSpPr>
            <p:spPr>
              <a:xfrm>
                <a:off x="8500469" y="5090049"/>
                <a:ext cx="2769513" cy="646331"/>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b="1" i="1">
                        <a:solidFill>
                          <a:schemeClr val="accent2">
                            <a:lumMod val="50000"/>
                          </a:schemeClr>
                        </a:solidFill>
                        <a:latin typeface="Cambria Math" panose="02040503050406030204" pitchFamily="18" charset="0"/>
                        <a:ea typeface="Cambria Math" panose="02040503050406030204" pitchFamily="18" charset="0"/>
                      </a:rPr>
                      <m:t>∴</m:t>
                    </m:r>
                  </m:oMath>
                </a14:m>
                <a:r>
                  <a:rPr lang="zh-CN" altLang="en-US">
                    <a:solidFill>
                      <a:schemeClr val="accent2">
                        <a:lumMod val="50000"/>
                      </a:schemeClr>
                    </a:solidFill>
                    <a:latin typeface="黑体" panose="02010609060101010101" pitchFamily="49" charset="-122"/>
                    <a:ea typeface="黑体" panose="02010609060101010101" pitchFamily="49" charset="-122"/>
                  </a:rPr>
                  <a:t> 公式</a:t>
                </a:r>
                <a14:m>
                  <m:oMath xmlns:m="http://schemas.openxmlformats.org/officeDocument/2006/math">
                    <m:r>
                      <a:rPr lang="en-US" altLang="zh-CN" i="1" smtClean="0">
                        <a:solidFill>
                          <a:schemeClr val="accent2">
                            <a:lumMod val="50000"/>
                          </a:schemeClr>
                        </a:solidFill>
                        <a:latin typeface="Cambria Math" panose="02040503050406030204" pitchFamily="18" charset="0"/>
                        <a:ea typeface="黑体" panose="02010609060101010101" pitchFamily="49" charset="-122"/>
                      </a:rPr>
                      <m:t>𝐴</m:t>
                    </m:r>
                  </m:oMath>
                </a14:m>
                <a:r>
                  <a:rPr lang="zh-CN" altLang="en-US">
                    <a:solidFill>
                      <a:schemeClr val="accent2">
                        <a:lumMod val="50000"/>
                      </a:schemeClr>
                    </a:solidFill>
                    <a:latin typeface="黑体" panose="02010609060101010101" pitchFamily="49" charset="-122"/>
                    <a:ea typeface="黑体" panose="02010609060101010101" pitchFamily="49" charset="-122"/>
                  </a:rPr>
                  <a:t>在上述解释和指派函数</a:t>
                </a:r>
                <a14:m>
                  <m:oMath xmlns:m="http://schemas.openxmlformats.org/officeDocument/2006/math">
                    <m:r>
                      <a:rPr lang="en-US" altLang="zh-CN" i="1" smtClean="0">
                        <a:solidFill>
                          <a:schemeClr val="accent2">
                            <a:lumMod val="50000"/>
                          </a:schemeClr>
                        </a:solidFill>
                        <a:latin typeface="Cambria Math" panose="02040503050406030204" pitchFamily="18" charset="0"/>
                        <a:ea typeface="黑体" panose="02010609060101010101" pitchFamily="49" charset="-122"/>
                      </a:rPr>
                      <m:t>𝜎</m:t>
                    </m:r>
                  </m:oMath>
                </a14:m>
                <a:r>
                  <a:rPr lang="zh-CN" altLang="en-US">
                    <a:solidFill>
                      <a:schemeClr val="accent2">
                        <a:lumMod val="50000"/>
                      </a:schemeClr>
                    </a:solidFill>
                    <a:latin typeface="黑体" panose="02010609060101010101" pitchFamily="49" charset="-122"/>
                    <a:ea typeface="黑体" panose="02010609060101010101" pitchFamily="49" charset="-122"/>
                  </a:rPr>
                  <a:t>下的真值为</a:t>
                </a:r>
                <a14:m>
                  <m:oMath xmlns:m="http://schemas.openxmlformats.org/officeDocument/2006/math">
                    <m:r>
                      <a:rPr lang="en-US" altLang="zh-CN" i="1" smtClean="0">
                        <a:solidFill>
                          <a:schemeClr val="accent2">
                            <a:lumMod val="50000"/>
                          </a:schemeClr>
                        </a:solidFill>
                        <a:latin typeface="Cambria Math" panose="02040503050406030204" pitchFamily="18" charset="0"/>
                        <a:ea typeface="黑体" panose="02010609060101010101" pitchFamily="49" charset="-122"/>
                      </a:rPr>
                      <m:t>0</m:t>
                    </m:r>
                  </m:oMath>
                </a14:m>
                <a:r>
                  <a:rPr lang="en-US" altLang="zh-CN">
                    <a:solidFill>
                      <a:schemeClr val="accent2">
                        <a:lumMod val="50000"/>
                      </a:schemeClr>
                    </a:solidFill>
                    <a:latin typeface="黑体" panose="02010609060101010101" pitchFamily="49" charset="-122"/>
                    <a:ea typeface="黑体" panose="02010609060101010101" pitchFamily="49" charset="-122"/>
                  </a:rPr>
                  <a:t>(</a:t>
                </a:r>
                <a:r>
                  <a:rPr lang="zh-CN" altLang="en-US">
                    <a:solidFill>
                      <a:schemeClr val="accent2">
                        <a:lumMod val="50000"/>
                      </a:schemeClr>
                    </a:solidFill>
                    <a:latin typeface="黑体" panose="02010609060101010101" pitchFamily="49" charset="-122"/>
                    <a:ea typeface="黑体" panose="02010609060101010101" pitchFamily="49" charset="-122"/>
                  </a:rPr>
                  <a:t>假</a:t>
                </a:r>
                <a:r>
                  <a:rPr lang="en-US" altLang="zh-CN">
                    <a:solidFill>
                      <a:schemeClr val="accent2">
                        <a:lumMod val="50000"/>
                      </a:schemeClr>
                    </a:solidFill>
                    <a:latin typeface="黑体" panose="02010609060101010101" pitchFamily="49" charset="-122"/>
                    <a:ea typeface="黑体" panose="02010609060101010101" pitchFamily="49" charset="-122"/>
                  </a:rPr>
                  <a:t>)</a:t>
                </a:r>
                <a:endParaRPr lang="zh-CN" altLang="en-US">
                  <a:solidFill>
                    <a:schemeClr val="accent2">
                      <a:lumMod val="50000"/>
                    </a:schemeClr>
                  </a:solidFill>
                  <a:latin typeface="黑体" panose="02010609060101010101" pitchFamily="49" charset="-122"/>
                  <a:ea typeface="黑体" panose="02010609060101010101" pitchFamily="49" charset="-122"/>
                </a:endParaRPr>
              </a:p>
            </p:txBody>
          </p:sp>
        </mc:Choice>
        <mc:Fallback xmlns="">
          <p:sp>
            <p:nvSpPr>
              <p:cNvPr id="30" name="文本框 29">
                <a:extLst>
                  <a:ext uri="{FF2B5EF4-FFF2-40B4-BE49-F238E27FC236}">
                    <a16:creationId xmlns:a16="http://schemas.microsoft.com/office/drawing/2014/main" id="{718BD2C1-B453-43FD-AE26-DA38E8C80F78}"/>
                  </a:ext>
                </a:extLst>
              </p:cNvPr>
              <p:cNvSpPr txBox="1">
                <a:spLocks noRot="1" noChangeAspect="1" noMove="1" noResize="1" noEditPoints="1" noAdjustHandles="1" noChangeArrowheads="1" noChangeShapeType="1" noTextEdit="1"/>
              </p:cNvSpPr>
              <p:nvPr/>
            </p:nvSpPr>
            <p:spPr>
              <a:xfrm>
                <a:off x="8500469" y="5090049"/>
                <a:ext cx="2769513" cy="646331"/>
              </a:xfrm>
              <a:prstGeom prst="rect">
                <a:avLst/>
              </a:prstGeom>
              <a:blipFill>
                <a:blip r:embed="rId11"/>
                <a:stretch>
                  <a:fillRect l="-1758" t="-7547" r="-659"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2022150-5386-49A2-BDB1-94A2628A16CB}"/>
                  </a:ext>
                </a:extLst>
              </p:cNvPr>
              <p:cNvSpPr txBox="1"/>
              <p:nvPr/>
            </p:nvSpPr>
            <p:spPr>
              <a:xfrm>
                <a:off x="7842242" y="5867613"/>
                <a:ext cx="4085968" cy="369332"/>
              </a:xfrm>
              <a:prstGeom prst="rect">
                <a:avLst/>
              </a:prstGeom>
              <a:solidFill>
                <a:schemeClr val="accent2">
                  <a:lumMod val="20000"/>
                  <a:lumOff val="80000"/>
                </a:schemeClr>
              </a:solidFill>
            </p:spPr>
            <p:txBody>
              <a:bodyPr wrap="square" rtlCol="0">
                <a:spAutoFit/>
              </a:bodyPr>
              <a:lstStyle/>
              <a:p>
                <a:r>
                  <a:rPr lang="zh-CN" altLang="en-US" b="1">
                    <a:solidFill>
                      <a:srgbClr val="002060"/>
                    </a:solidFill>
                  </a:rPr>
                  <a:t>公式</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rPr>
                  <a:t>有自由变量</a:t>
                </a:r>
                <a14:m>
                  <m:oMath xmlns:m="http://schemas.openxmlformats.org/officeDocument/2006/math">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oMath>
                </a14:m>
                <a:r>
                  <a:rPr lang="zh-CN" altLang="en-US" b="1">
                    <a:solidFill>
                      <a:srgbClr val="002060"/>
                    </a:solidFill>
                  </a:rPr>
                  <a:t>，因此与</a:t>
                </a:r>
                <a14:m>
                  <m:oMath xmlns:m="http://schemas.openxmlformats.org/officeDocument/2006/math">
                    <m:r>
                      <a:rPr lang="en-US" altLang="zh-CN" b="1" i="1" smtClean="0">
                        <a:solidFill>
                          <a:srgbClr val="002060"/>
                        </a:solidFill>
                        <a:latin typeface="Cambria Math" panose="02040503050406030204" pitchFamily="18" charset="0"/>
                      </a:rPr>
                      <m:t>𝝈</m:t>
                    </m:r>
                  </m:oMath>
                </a14:m>
                <a:r>
                  <a:rPr lang="zh-CN" altLang="en-US" b="1">
                    <a:solidFill>
                      <a:srgbClr val="002060"/>
                    </a:solidFill>
                  </a:rPr>
                  <a:t>有关！</a:t>
                </a:r>
              </a:p>
            </p:txBody>
          </p:sp>
        </mc:Choice>
        <mc:Fallback xmlns="">
          <p:sp>
            <p:nvSpPr>
              <p:cNvPr id="31" name="文本框 30">
                <a:extLst>
                  <a:ext uri="{FF2B5EF4-FFF2-40B4-BE49-F238E27FC236}">
                    <a16:creationId xmlns:a16="http://schemas.microsoft.com/office/drawing/2014/main" id="{52022150-5386-49A2-BDB1-94A2628A16CB}"/>
                  </a:ext>
                </a:extLst>
              </p:cNvPr>
              <p:cNvSpPr txBox="1">
                <a:spLocks noRot="1" noChangeAspect="1" noMove="1" noResize="1" noEditPoints="1" noAdjustHandles="1" noChangeArrowheads="1" noChangeShapeType="1" noTextEdit="1"/>
              </p:cNvSpPr>
              <p:nvPr/>
            </p:nvSpPr>
            <p:spPr>
              <a:xfrm>
                <a:off x="7842242" y="5867613"/>
                <a:ext cx="4085968" cy="369332"/>
              </a:xfrm>
              <a:prstGeom prst="rect">
                <a:avLst/>
              </a:prstGeom>
              <a:blipFill>
                <a:blip r:embed="rId12"/>
                <a:stretch>
                  <a:fillRect l="-1192" t="-10000" r="-447"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179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一阶逻辑公式真值的计算</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2A9E1E4-1BFB-45D6-A4B3-CEA53F631E87}"/>
                  </a:ext>
                </a:extLst>
              </p:cNvPr>
              <p:cNvSpPr txBox="1"/>
              <p:nvPr/>
            </p:nvSpPr>
            <p:spPr>
              <a:xfrm>
                <a:off x="1234548" y="1120676"/>
                <a:ext cx="9722902" cy="2308324"/>
              </a:xfrm>
              <a:prstGeom prst="rect">
                <a:avLst/>
              </a:prstGeom>
              <a:solidFill>
                <a:schemeClr val="accent4">
                  <a:lumMod val="20000"/>
                  <a:lumOff val="80000"/>
                  <a:alpha val="50000"/>
                </a:schemeClr>
              </a:solidFill>
            </p:spPr>
            <p:txBody>
              <a:bodyPr wrap="square" rtlCol="0">
                <a:spAutoFit/>
              </a:bodyPr>
              <a:lstStyle/>
              <a:p>
                <a:pPr algn="ctr">
                  <a:spcAft>
                    <a:spcPts val="600"/>
                  </a:spcAft>
                </a:pPr>
                <a:r>
                  <a:rPr lang="zh-CN" altLang="en-US" sz="2400" b="1">
                    <a:solidFill>
                      <a:srgbClr val="C00000"/>
                    </a:solidFill>
                  </a:rPr>
                  <a:t>量词公式在有限论域的展开</a:t>
                </a:r>
                <a:endParaRPr lang="en-US" altLang="zh-CN" sz="2400" b="1">
                  <a:solidFill>
                    <a:srgbClr val="C00000"/>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当给定的解释的论域</a:t>
                </a:r>
                <a14:m>
                  <m:oMath xmlns:m="http://schemas.openxmlformats.org/officeDocument/2006/math">
                    <m:r>
                      <a:rPr lang="en-US" altLang="zh-CN" sz="2000" b="1" i="1" smtClean="0">
                        <a:solidFill>
                          <a:srgbClr val="002060"/>
                        </a:solidFill>
                        <a:latin typeface="Cambria Math" panose="02040503050406030204" pitchFamily="18" charset="0"/>
                      </a:rPr>
                      <m:t>𝑫</m:t>
                    </m:r>
                  </m:oMath>
                </a14:m>
                <a:r>
                  <a:rPr lang="zh-CN" altLang="en-US" sz="2000" b="1">
                    <a:solidFill>
                      <a:srgbClr val="002060"/>
                    </a:solidFill>
                    <a:latin typeface="楷体" panose="02010609060101010101" pitchFamily="49" charset="-122"/>
                    <a:ea typeface="楷体" panose="02010609060101010101" pitchFamily="49" charset="-122"/>
                  </a:rPr>
                  <a:t>是有限集</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sSub>
                          <m:sSubPr>
                            <m:ctrlPr>
                              <a:rPr lang="en-US" altLang="zh-CN" sz="2000" b="1" i="1">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𝒏</m:t>
                            </m:r>
                          </m:sub>
                        </m:sSub>
                      </m:e>
                    </m:d>
                  </m:oMath>
                </a14:m>
                <a:r>
                  <a:rPr lang="zh-CN" altLang="en-US" sz="2000" b="1">
                    <a:solidFill>
                      <a:srgbClr val="002060"/>
                    </a:solidFill>
                    <a:latin typeface="楷体" panose="02010609060101010101" pitchFamily="49" charset="-122"/>
                    <a:ea typeface="楷体" panose="02010609060101010101" pitchFamily="49" charset="-122"/>
                  </a:rPr>
                  <a:t>时</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全称量词公式</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𝒙𝑨</m:t>
                    </m:r>
                    <m:d>
                      <m:dPr>
                        <m:ctrlPr>
                          <a:rPr lang="en-US" altLang="zh-CN" sz="2000" b="1" i="1">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e>
                    </m:d>
                  </m:oMath>
                </a14:m>
                <a:r>
                  <a:rPr lang="zh-CN" altLang="en-US" sz="2000" b="1">
                    <a:solidFill>
                      <a:srgbClr val="C00000"/>
                    </a:solidFill>
                  </a:rPr>
                  <a:t>的真值等于</a:t>
                </a:r>
                <a14:m>
                  <m:oMath xmlns:m="http://schemas.openxmlformats.org/officeDocument/2006/math">
                    <m:r>
                      <a:rPr lang="en-US" altLang="zh-CN" sz="2000" b="1" i="1" smtClean="0">
                        <a:solidFill>
                          <a:srgbClr val="C00000"/>
                        </a:solidFill>
                        <a:latin typeface="Cambria Math" panose="02040503050406030204" pitchFamily="18" charset="0"/>
                      </a:rPr>
                      <m:t>𝑨</m:t>
                    </m:r>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𝑨</m:t>
                    </m:r>
                    <m:d>
                      <m:dPr>
                        <m:ctrlPr>
                          <a:rPr lang="en-US" altLang="zh-CN" sz="2000" b="1" i="1">
                            <a:solidFill>
                              <a:srgbClr val="C00000"/>
                            </a:solidFill>
                            <a:latin typeface="Cambria Math" panose="02040503050406030204" pitchFamily="18" charset="0"/>
                          </a:rPr>
                        </m:ctrlPr>
                      </m:dPr>
                      <m:e>
                        <m:sSub>
                          <m:sSubPr>
                            <m:ctrlPr>
                              <a:rPr lang="en-US" altLang="zh-CN" sz="2000" b="1" i="1">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𝟐</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𝑨</m:t>
                    </m:r>
                    <m:d>
                      <m:dPr>
                        <m:ctrlPr>
                          <a:rPr lang="en-US" altLang="zh-CN" sz="2000" b="1" i="1">
                            <a:solidFill>
                              <a:srgbClr val="C00000"/>
                            </a:solidFill>
                            <a:latin typeface="Cambria Math" panose="02040503050406030204" pitchFamily="18" charset="0"/>
                          </a:rPr>
                        </m:ctrlPr>
                      </m:dPr>
                      <m:e>
                        <m:sSub>
                          <m:sSubPr>
                            <m:ctrlPr>
                              <a:rPr lang="en-US" altLang="zh-CN" sz="2000" b="1" i="1">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sub>
                        </m:sSub>
                      </m:e>
                    </m:d>
                  </m:oMath>
                </a14:m>
                <a:r>
                  <a:rPr lang="zh-CN" altLang="en-US" sz="2000" b="1">
                    <a:solidFill>
                      <a:srgbClr val="C00000"/>
                    </a:solidFill>
                  </a:rPr>
                  <a:t>的真值</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存在量词公式</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𝒙𝑨</m:t>
                    </m:r>
                    <m:d>
                      <m:dPr>
                        <m:ctrlPr>
                          <a:rPr lang="en-US" altLang="zh-CN" sz="2000" b="1" i="1">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e>
                    </m:d>
                  </m:oMath>
                </a14:m>
                <a:r>
                  <a:rPr lang="zh-CN" altLang="en-US" sz="2000" b="1">
                    <a:solidFill>
                      <a:srgbClr val="C00000"/>
                    </a:solidFill>
                  </a:rPr>
                  <a:t>的真值等于</a:t>
                </a:r>
                <a14:m>
                  <m:oMath xmlns:m="http://schemas.openxmlformats.org/officeDocument/2006/math">
                    <m:r>
                      <a:rPr lang="en-US" altLang="zh-CN" sz="2000" b="1" i="1" smtClean="0">
                        <a:solidFill>
                          <a:srgbClr val="C00000"/>
                        </a:solidFill>
                        <a:latin typeface="Cambria Math" panose="02040503050406030204" pitchFamily="18" charset="0"/>
                      </a:rPr>
                      <m:t>𝑨</m:t>
                    </m:r>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𝑨</m:t>
                    </m:r>
                    <m:d>
                      <m:dPr>
                        <m:ctrlPr>
                          <a:rPr lang="en-US" altLang="zh-CN" sz="2000" b="1" i="1">
                            <a:solidFill>
                              <a:srgbClr val="C00000"/>
                            </a:solidFill>
                            <a:latin typeface="Cambria Math" panose="02040503050406030204" pitchFamily="18" charset="0"/>
                          </a:rPr>
                        </m:ctrlPr>
                      </m:dPr>
                      <m:e>
                        <m:sSub>
                          <m:sSubPr>
                            <m:ctrlPr>
                              <a:rPr lang="en-US" altLang="zh-CN" sz="2000" b="1" i="1">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𝟐</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𝑨</m:t>
                    </m:r>
                    <m:d>
                      <m:dPr>
                        <m:ctrlPr>
                          <a:rPr lang="en-US" altLang="zh-CN" sz="2000" b="1" i="1">
                            <a:solidFill>
                              <a:srgbClr val="C00000"/>
                            </a:solidFill>
                            <a:latin typeface="Cambria Math" panose="02040503050406030204" pitchFamily="18" charset="0"/>
                          </a:rPr>
                        </m:ctrlPr>
                      </m:dPr>
                      <m:e>
                        <m:sSub>
                          <m:sSubPr>
                            <m:ctrlPr>
                              <a:rPr lang="en-US" altLang="zh-CN" sz="2000" b="1" i="1">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sub>
                        </m:sSub>
                      </m:e>
                    </m:d>
                  </m:oMath>
                </a14:m>
                <a:r>
                  <a:rPr lang="zh-CN" altLang="en-US" sz="2000" b="1">
                    <a:solidFill>
                      <a:srgbClr val="C00000"/>
                    </a:solidFill>
                  </a:rPr>
                  <a:t>的真值</a:t>
                </a:r>
              </a:p>
              <a:p>
                <a:pPr marL="800100" lvl="1" indent="-342900">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d>
                      <m:dPr>
                        <m:ctrlPr>
                          <a:rPr lang="en-US" altLang="zh-CN" sz="2000" b="1" i="1" smtClean="0">
                            <a:solidFill>
                              <a:schemeClr val="accent6">
                                <a:lumMod val="50000"/>
                              </a:schemeClr>
                            </a:solidFill>
                            <a:latin typeface="Cambria Math" panose="02040503050406030204" pitchFamily="18" charset="0"/>
                          </a:rPr>
                        </m:ctrlPr>
                      </m:dPr>
                      <m:e>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𝒊</m:t>
                            </m:r>
                          </m:sub>
                        </m:sSub>
                      </m:e>
                    </m:d>
                  </m:oMath>
                </a14:m>
                <a:r>
                  <a:rPr lang="zh-CN" altLang="en-US" sz="2000" b="1">
                    <a:solidFill>
                      <a:schemeClr val="accent6">
                        <a:lumMod val="50000"/>
                      </a:schemeClr>
                    </a:solidFill>
                    <a:latin typeface="宋体" panose="02010600030101010101" pitchFamily="2" charset="-122"/>
                    <a:ea typeface="宋体" panose="02010600030101010101" pitchFamily="2" charset="-122"/>
                  </a:rPr>
                  <a:t>是用论域元素</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𝒊</m:t>
                        </m:r>
                      </m:sub>
                    </m:sSub>
                  </m:oMath>
                </a14:m>
                <a:r>
                  <a:rPr lang="zh-CN" altLang="en-US" sz="2000" b="1">
                    <a:solidFill>
                      <a:schemeClr val="accent6">
                        <a:lumMod val="50000"/>
                      </a:schemeClr>
                    </a:solidFill>
                    <a:latin typeface="宋体" panose="02010600030101010101" pitchFamily="2" charset="-122"/>
                    <a:ea typeface="宋体" panose="02010600030101010101" pitchFamily="2" charset="-122"/>
                  </a:rPr>
                  <a:t>替换</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𝒙</m:t>
                        </m:r>
                      </m:e>
                    </m:d>
                  </m:oMath>
                </a14:m>
                <a:r>
                  <a:rPr lang="zh-CN" altLang="en-US" sz="2000" b="1">
                    <a:solidFill>
                      <a:schemeClr val="accent6">
                        <a:lumMod val="50000"/>
                      </a:schemeClr>
                    </a:solidFill>
                    <a:latin typeface="宋体" panose="02010600030101010101" pitchFamily="2" charset="-122"/>
                    <a:ea typeface="宋体" panose="02010600030101010101" pitchFamily="2" charset="-122"/>
                  </a:rPr>
                  <a:t>中个体变量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latin typeface="宋体" panose="02010600030101010101" pitchFamily="2" charset="-122"/>
                    <a:ea typeface="宋体" panose="02010600030101010101" pitchFamily="2" charset="-122"/>
                  </a:rPr>
                  <a:t>的每一处自由出现得到的简记公式</a:t>
                </a:r>
              </a:p>
            </p:txBody>
          </p:sp>
        </mc:Choice>
        <mc:Fallback xmlns="">
          <p:sp>
            <p:nvSpPr>
              <p:cNvPr id="2" name="文本框 1">
                <a:extLst>
                  <a:ext uri="{FF2B5EF4-FFF2-40B4-BE49-F238E27FC236}">
                    <a16:creationId xmlns:a16="http://schemas.microsoft.com/office/drawing/2014/main" id="{22A9E1E4-1BFB-45D6-A4B3-CEA53F631E87}"/>
                  </a:ext>
                </a:extLst>
              </p:cNvPr>
              <p:cNvSpPr txBox="1">
                <a:spLocks noRot="1" noChangeAspect="1" noMove="1" noResize="1" noEditPoints="1" noAdjustHandles="1" noChangeArrowheads="1" noChangeShapeType="1" noTextEdit="1"/>
              </p:cNvSpPr>
              <p:nvPr/>
            </p:nvSpPr>
            <p:spPr>
              <a:xfrm>
                <a:off x="1234548" y="1120676"/>
                <a:ext cx="9722902" cy="2308324"/>
              </a:xfrm>
              <a:prstGeom prst="rect">
                <a:avLst/>
              </a:prstGeom>
              <a:blipFill>
                <a:blip r:embed="rId2"/>
                <a:stretch>
                  <a:fillRect l="-690" t="-1847" r="-251" b="-31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FCD476E-22CE-4965-A8F3-7A572F5ACD28}"/>
                  </a:ext>
                </a:extLst>
              </p:cNvPr>
              <p:cNvSpPr txBox="1"/>
              <p:nvPr/>
            </p:nvSpPr>
            <p:spPr>
              <a:xfrm>
                <a:off x="855603" y="3612653"/>
                <a:ext cx="10480792" cy="2577629"/>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300"/>
                  </a:spcAft>
                </a:pPr>
                <a:r>
                  <a:rPr lang="zh-CN" altLang="en-US" sz="2400" b="1">
                    <a:solidFill>
                      <a:srgbClr val="C00000"/>
                    </a:solidFill>
                  </a:rPr>
                  <a:t>个体变量指派函数只用于指派自由变量的值</a:t>
                </a:r>
                <a:endParaRPr lang="en-US" altLang="zh-CN" sz="2400" b="1">
                  <a:solidFill>
                    <a:srgbClr val="C00000"/>
                  </a:solidFill>
                </a:endParaRP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在给定解释和个体变量指派函数</a:t>
                </a:r>
                <a14:m>
                  <m:oMath xmlns:m="http://schemas.openxmlformats.org/officeDocument/2006/math">
                    <m:r>
                      <a:rPr lang="en-US" altLang="zh-CN" sz="2000" b="1" i="1" smtClean="0">
                        <a:solidFill>
                          <a:srgbClr val="002060"/>
                        </a:solidFill>
                        <a:latin typeface="Cambria Math" panose="02040503050406030204" pitchFamily="18" charset="0"/>
                      </a:rPr>
                      <m:t>𝝈</m:t>
                    </m:r>
                  </m:oMath>
                </a14:m>
                <a:r>
                  <a:rPr lang="zh-CN" altLang="en-US" sz="2000" b="1">
                    <a:solidFill>
                      <a:srgbClr val="002060"/>
                    </a:solidFill>
                    <a:latin typeface="楷体" panose="02010609060101010101" pitchFamily="49" charset="-122"/>
                    <a:ea typeface="楷体" panose="02010609060101010101" pitchFamily="49" charset="-122"/>
                  </a:rPr>
                  <a:t>下的真值与</a:t>
                </a:r>
                <a14:m>
                  <m:oMath xmlns:m="http://schemas.openxmlformats.org/officeDocument/2006/math">
                    <m:r>
                      <a:rPr lang="en-US" altLang="zh-CN" sz="2000" b="1" i="1" smtClean="0">
                        <a:solidFill>
                          <a:srgbClr val="002060"/>
                        </a:solidFill>
                        <a:latin typeface="Cambria Math" panose="02040503050406030204" pitchFamily="18" charset="0"/>
                      </a:rPr>
                      <m:t>𝝈</m:t>
                    </m:r>
                  </m:oMath>
                </a14:m>
                <a:r>
                  <a:rPr lang="zh-CN" altLang="en-US" sz="2000"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中约束变量的指派无关</a:t>
                </a:r>
              </a:p>
              <a:p>
                <a:pPr marL="800100" lvl="1" indent="-342900">
                  <a:spcBef>
                    <a:spcPts val="600"/>
                  </a:spcBef>
                  <a:spcAft>
                    <a:spcPts val="3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个体变量指派函数用于确定公式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中自由变量被指派为论域的哪个元素</a:t>
                </a:r>
              </a:p>
              <a:p>
                <a:pPr marL="800100" lvl="1" indent="-342900">
                  <a:spcBef>
                    <a:spcPts val="600"/>
                  </a:spcBef>
                  <a:spcAft>
                    <a:spcPts val="3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在确定闭公式（即不含自由变量的公式）的真值时不需要个体变量指派函数</a:t>
                </a: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对公式</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𝑨</m:t>
                    </m:r>
                  </m:oMath>
                </a14:m>
                <a:r>
                  <a:rPr lang="zh-CN" altLang="en-US" sz="2000" b="1">
                    <a:solidFill>
                      <a:srgbClr val="002060"/>
                    </a:solidFill>
                    <a:latin typeface="楷体" panose="02010609060101010101" pitchFamily="49" charset="-122"/>
                    <a:ea typeface="楷体" panose="02010609060101010101" pitchFamily="49" charset="-122"/>
                  </a:rPr>
                  <a:t>使用约束变量改名规则得到的公式</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𝑨</m:t>
                    </m:r>
                    <m:r>
                      <a:rPr lang="en-US" altLang="zh-CN" sz="2000" b="1">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总与公式</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𝑨</m:t>
                    </m:r>
                  </m:oMath>
                </a14:m>
                <a:r>
                  <a:rPr lang="zh-CN" altLang="en-US" sz="2000" b="1">
                    <a:solidFill>
                      <a:srgbClr val="002060"/>
                    </a:solidFill>
                    <a:latin typeface="楷体" panose="02010609060101010101" pitchFamily="49" charset="-122"/>
                    <a:ea typeface="楷体" panose="02010609060101010101" pitchFamily="49" charset="-122"/>
                  </a:rPr>
                  <a:t>有相同的真值</a:t>
                </a:r>
              </a:p>
              <a:p>
                <a:pPr marL="800100" lvl="1" indent="-342900">
                  <a:spcBef>
                    <a:spcPts val="600"/>
                  </a:spcBef>
                  <a:spcAft>
                    <a:spcPts val="3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也即对任意解释和任意个体变量指派函数，使用</a:t>
                </a:r>
                <a:r>
                  <a:rPr lang="zh-CN" altLang="en-US" sz="2000" b="1">
                    <a:solidFill>
                      <a:srgbClr val="C00000"/>
                    </a:solidFill>
                    <a:latin typeface="黑体" panose="02010609060101010101" pitchFamily="49" charset="-122"/>
                    <a:ea typeface="黑体" panose="02010609060101010101" pitchFamily="49" charset="-122"/>
                  </a:rPr>
                  <a:t>约束变量改名规则不改变公式的真值</a:t>
                </a:r>
              </a:p>
            </p:txBody>
          </p:sp>
        </mc:Choice>
        <mc:Fallback xmlns="">
          <p:sp>
            <p:nvSpPr>
              <p:cNvPr id="3" name="文本框 2">
                <a:extLst>
                  <a:ext uri="{FF2B5EF4-FFF2-40B4-BE49-F238E27FC236}">
                    <a16:creationId xmlns:a16="http://schemas.microsoft.com/office/drawing/2014/main" id="{BFCD476E-22CE-4965-A8F3-7A572F5ACD28}"/>
                  </a:ext>
                </a:extLst>
              </p:cNvPr>
              <p:cNvSpPr txBox="1">
                <a:spLocks noRot="1" noChangeAspect="1" noMove="1" noResize="1" noEditPoints="1" noAdjustHandles="1" noChangeArrowheads="1" noChangeShapeType="1" noTextEdit="1"/>
              </p:cNvSpPr>
              <p:nvPr/>
            </p:nvSpPr>
            <p:spPr>
              <a:xfrm>
                <a:off x="855603" y="3612653"/>
                <a:ext cx="10480792" cy="2577629"/>
              </a:xfrm>
              <a:prstGeom prst="rect">
                <a:avLst/>
              </a:prstGeom>
              <a:blipFill>
                <a:blip r:embed="rId3"/>
                <a:stretch>
                  <a:fillRect l="-523" t="-1659" r="-349" b="-355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8C8960E4-3497-4722-A353-08151278CBB1}"/>
              </a:ext>
            </a:extLst>
          </p:cNvPr>
          <p:cNvSpPr txBox="1"/>
          <p:nvPr/>
        </p:nvSpPr>
        <p:spPr>
          <a:xfrm>
            <a:off x="8091453" y="1344883"/>
            <a:ext cx="3447091"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在有限论域，全称量词展开为合取式，存在量词展开为析取式！</a:t>
            </a:r>
          </a:p>
        </p:txBody>
      </p:sp>
    </p:spTree>
    <p:extLst>
      <p:ext uri="{BB962C8B-B14F-4D97-AF65-F5344CB8AC3E}">
        <p14:creationId xmlns:p14="http://schemas.microsoft.com/office/powerpoint/2010/main" val="204265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一阶逻辑公式真值计算举例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4E2F2BB-73E4-4023-8763-A8D6F5C60431}"/>
                  </a:ext>
                </a:extLst>
              </p:cNvPr>
              <p:cNvSpPr txBox="1"/>
              <p:nvPr/>
            </p:nvSpPr>
            <p:spPr>
              <a:xfrm>
                <a:off x="1731437" y="1432082"/>
                <a:ext cx="8729123" cy="923330"/>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400" b="1">
                    <a:solidFill>
                      <a:srgbClr val="C00000"/>
                    </a:solidFill>
                  </a:rPr>
                  <a:t>给定下面的解释和个体变量指派函数</a:t>
                </a:r>
                <a:endParaRPr lang="en-US" altLang="zh-CN" sz="2400" b="1">
                  <a:solidFill>
                    <a:srgbClr val="C00000"/>
                  </a:solidFill>
                </a:endParaRPr>
              </a:p>
              <a:p>
                <a:pPr marL="285750" indent="-285750">
                  <a:spcBef>
                    <a:spcPts val="600"/>
                  </a:spcBef>
                  <a:spcAft>
                    <a:spcPts val="6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论域</a:t>
                </a:r>
                <a:r>
                  <a:rPr lang="zh-CN" altLang="en-US" sz="20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2000" b="1" i="1" smtClean="0">
                        <a:solidFill>
                          <a:srgbClr val="002060"/>
                        </a:solidFill>
                        <a:latin typeface="Cambria Math" panose="02040503050406030204" pitchFamily="18" charset="0"/>
                      </a:rPr>
                      <m:t>𝑫</m:t>
                    </m:r>
                    <m:r>
                      <a:rPr lang="en-US" altLang="zh-CN" sz="2000" b="1" i="1">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𝒂</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𝒃</m:t>
                        </m:r>
                      </m:e>
                    </m:d>
                  </m:oMath>
                </a14:m>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二元谓词</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𝑭</m:t>
                    </m:r>
                  </m:oMath>
                </a14:m>
                <a:r>
                  <a:rPr lang="zh-CN" altLang="en-US" sz="2000"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sz="2000" b="1" i="1">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𝑭</m:t>
                        </m:r>
                      </m:e>
                    </m:d>
                    <m:r>
                      <a:rPr lang="en-US" altLang="zh-CN" sz="2000" b="1" i="1">
                        <a:solidFill>
                          <a:srgbClr val="002060"/>
                        </a:solidFill>
                        <a:latin typeface="Cambria Math" panose="02040503050406030204" pitchFamily="18" charset="0"/>
                      </a:rPr>
                      <m:t>=</m:t>
                    </m:r>
                    <m:r>
                      <m:rPr>
                        <m:lit/>
                      </m:rP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𝒃</m:t>
                    </m:r>
                    <m:r>
                      <m:rPr>
                        <m:lit/>
                      </m:rP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m:t>
                    </m:r>
                    <m:r>
                      <m:rPr>
                        <m:lit/>
                      </m:rP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𝒂</m:t>
                    </m:r>
                    <m:r>
                      <m:rPr>
                        <m:lit/>
                      </m:rPr>
                      <a:rPr lang="en-US" altLang="zh-CN" sz="2000" b="1" i="1">
                        <a:solidFill>
                          <a:srgbClr val="002060"/>
                        </a:solidFill>
                        <a:latin typeface="Cambria Math" panose="02040503050406030204" pitchFamily="18" charset="0"/>
                      </a:rPr>
                      <m:t>⟩</m:t>
                    </m:r>
                    <m:r>
                      <m:rPr>
                        <m:lit/>
                      </m:rP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𝑫</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𝑫</m:t>
                    </m:r>
                  </m:oMath>
                </a14:m>
                <a:endParaRPr lang="en-US" altLang="zh-CN" sz="2000" b="1" i="1">
                  <a:solidFill>
                    <a:srgbClr val="002060"/>
                  </a:solidFill>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54E2F2BB-73E4-4023-8763-A8D6F5C60431}"/>
                  </a:ext>
                </a:extLst>
              </p:cNvPr>
              <p:cNvSpPr txBox="1">
                <a:spLocks noRot="1" noChangeAspect="1" noMove="1" noResize="1" noEditPoints="1" noAdjustHandles="1" noChangeArrowheads="1" noChangeShapeType="1" noTextEdit="1"/>
              </p:cNvSpPr>
              <p:nvPr/>
            </p:nvSpPr>
            <p:spPr>
              <a:xfrm>
                <a:off x="1731437" y="1432082"/>
                <a:ext cx="8729123" cy="923330"/>
              </a:xfrm>
              <a:prstGeom prst="rect">
                <a:avLst/>
              </a:prstGeom>
              <a:blipFill>
                <a:blip r:embed="rId2"/>
                <a:stretch>
                  <a:fillRect l="-558" t="-3922" b="-9150"/>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2FF7177-C94D-44C4-A0A1-ED33DBD25E86}"/>
                  </a:ext>
                </a:extLst>
              </p:cNvPr>
              <p:cNvSpPr txBox="1"/>
              <p:nvPr/>
            </p:nvSpPr>
            <p:spPr>
              <a:xfrm>
                <a:off x="4053017" y="2723465"/>
                <a:ext cx="4085968" cy="2309671"/>
              </a:xfrm>
              <a:prstGeom prst="rect">
                <a:avLst/>
              </a:prstGeom>
              <a:solidFill>
                <a:schemeClr val="accent6">
                  <a:lumMod val="20000"/>
                  <a:lumOff val="80000"/>
                  <a:alpha val="50000"/>
                </a:schemeClr>
              </a:solidFill>
            </p:spPr>
            <p:txBody>
              <a:bodyPr wrap="square" rtlCol="0">
                <a:spAutoFit/>
              </a:bodyPr>
              <a:lstStyle/>
              <a:p>
                <a:pPr>
                  <a:spcBef>
                    <a:spcPts val="600"/>
                  </a:spcBef>
                  <a:spcAft>
                    <a:spcPts val="1200"/>
                  </a:spcAft>
                </a:pPr>
                <a:r>
                  <a:rPr lang="zh-CN" altLang="en-US" sz="2400" b="1">
                    <a:solidFill>
                      <a:srgbClr val="002060"/>
                    </a:solidFill>
                  </a:rPr>
                  <a:t>确定下面公式的真值：</a:t>
                </a:r>
                <a:endParaRPr lang="en-US" altLang="zh-CN" sz="2400" b="1">
                  <a:solidFill>
                    <a:srgbClr val="002060"/>
                  </a:solidFill>
                </a:endParaRPr>
              </a:p>
              <a:p>
                <a:pPr marL="457200" indent="-457200">
                  <a:spcBef>
                    <a:spcPts val="600"/>
                  </a:spcBef>
                  <a:spcAft>
                    <a:spcPts val="12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oMath>
                </a14:m>
                <a:endParaRPr lang="en-US" altLang="zh-CN" sz="2400" b="1">
                  <a:solidFill>
                    <a:schemeClr val="accent2">
                      <a:lumMod val="50000"/>
                    </a:schemeClr>
                  </a:solidFill>
                </a:endParaRPr>
              </a:p>
              <a:p>
                <a:pPr marL="457200" indent="-457200">
                  <a:spcBef>
                    <a:spcPts val="600"/>
                  </a:spcBef>
                  <a:spcAft>
                    <a:spcPts val="12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oMath>
                </a14:m>
                <a:endParaRPr lang="en-US" altLang="zh-CN" sz="2400" b="1">
                  <a:solidFill>
                    <a:schemeClr val="accent2">
                      <a:lumMod val="50000"/>
                    </a:schemeClr>
                  </a:solidFill>
                </a:endParaRPr>
              </a:p>
              <a:p>
                <a:pPr marL="457200" indent="-457200">
                  <a:spcBef>
                    <a:spcPts val="600"/>
                  </a:spcBef>
                  <a:spcAft>
                    <a:spcPts val="12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𝒙</m:t>
                            </m:r>
                          </m:e>
                        </m:d>
                      </m:e>
                    </m:d>
                  </m:oMath>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92FF7177-C94D-44C4-A0A1-ED33DBD25E86}"/>
                  </a:ext>
                </a:extLst>
              </p:cNvPr>
              <p:cNvSpPr txBox="1">
                <a:spLocks noRot="1" noChangeAspect="1" noMove="1" noResize="1" noEditPoints="1" noAdjustHandles="1" noChangeArrowheads="1" noChangeShapeType="1" noTextEdit="1"/>
              </p:cNvSpPr>
              <p:nvPr/>
            </p:nvSpPr>
            <p:spPr>
              <a:xfrm>
                <a:off x="4053017" y="2723465"/>
                <a:ext cx="4085968" cy="2309671"/>
              </a:xfrm>
              <a:prstGeom prst="rect">
                <a:avLst/>
              </a:prstGeom>
              <a:blipFill>
                <a:blip r:embed="rId3"/>
                <a:stretch>
                  <a:fillRect l="-2388" t="-184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452AFEBD-97A0-4D75-97F4-169F90E7FD68}"/>
              </a:ext>
            </a:extLst>
          </p:cNvPr>
          <p:cNvSpPr txBox="1"/>
          <p:nvPr/>
        </p:nvSpPr>
        <p:spPr>
          <a:xfrm>
            <a:off x="2964849" y="5328518"/>
            <a:ext cx="6262297"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这些公式都是闭公式，因此不需要个体变量指派函数！</a:t>
            </a:r>
          </a:p>
        </p:txBody>
      </p:sp>
    </p:spTree>
    <p:extLst>
      <p:ext uri="{BB962C8B-B14F-4D97-AF65-F5344CB8AC3E}">
        <p14:creationId xmlns:p14="http://schemas.microsoft.com/office/powerpoint/2010/main" val="314556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一阶逻辑公式真值计算举例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4E2F2BB-73E4-4023-8763-A8D6F5C60431}"/>
                  </a:ext>
                </a:extLst>
              </p:cNvPr>
              <p:cNvSpPr txBox="1"/>
              <p:nvPr/>
            </p:nvSpPr>
            <p:spPr>
              <a:xfrm>
                <a:off x="414877" y="1077004"/>
                <a:ext cx="7873929" cy="830997"/>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000" b="1">
                    <a:solidFill>
                      <a:srgbClr val="C00000"/>
                    </a:solidFill>
                  </a:rPr>
                  <a:t>给定下面的解释和个体变量指派函数</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论域</a:t>
                </a:r>
                <a:r>
                  <a:rPr lang="zh-CN" altLang="en-US"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b="1" i="1" smtClean="0">
                        <a:solidFill>
                          <a:srgbClr val="002060"/>
                        </a:solidFill>
                        <a:latin typeface="Cambria Math" panose="02040503050406030204" pitchFamily="18" charset="0"/>
                      </a:rPr>
                      <m:t>𝑫</m:t>
                    </m:r>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𝒃</m:t>
                        </m:r>
                      </m:e>
                    </m:d>
                  </m:oMath>
                </a14:m>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二元谓词</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𝑭</m:t>
                    </m:r>
                  </m:oMath>
                </a14:m>
                <a:r>
                  <a:rPr lang="zh-CN" altLang="en-US"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r>
                      <m:rPr>
                        <m:lit/>
                      </m:rP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a14:m>
                <a:endParaRPr lang="en-US" altLang="zh-CN" b="1" i="1">
                  <a:solidFill>
                    <a:srgbClr val="002060"/>
                  </a:solidFill>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54E2F2BB-73E4-4023-8763-A8D6F5C60431}"/>
                  </a:ext>
                </a:extLst>
              </p:cNvPr>
              <p:cNvSpPr txBox="1">
                <a:spLocks noRot="1" noChangeAspect="1" noMove="1" noResize="1" noEditPoints="1" noAdjustHandles="1" noChangeArrowheads="1" noChangeShapeType="1" noTextEdit="1"/>
              </p:cNvSpPr>
              <p:nvPr/>
            </p:nvSpPr>
            <p:spPr>
              <a:xfrm>
                <a:off x="414877" y="1077004"/>
                <a:ext cx="7873929" cy="830997"/>
              </a:xfrm>
              <a:prstGeom prst="rect">
                <a:avLst/>
              </a:prstGeom>
              <a:blipFill>
                <a:blip r:embed="rId2"/>
                <a:stretch>
                  <a:fillRect l="-386" t="-3623" b="-8696"/>
                </a:stretch>
              </a:blipFill>
              <a:ln w="12700">
                <a:solidFill>
                  <a:schemeClr val="accent1">
                    <a:shade val="50000"/>
                  </a:schemeClr>
                </a:solidFill>
                <a:prstDash val="sysDash"/>
              </a:ln>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5301A1FC-1ED6-4DB5-9CE0-5943EE9E86EA}"/>
              </a:ext>
            </a:extLst>
          </p:cNvPr>
          <p:cNvGrpSpPr/>
          <p:nvPr/>
        </p:nvGrpSpPr>
        <p:grpSpPr>
          <a:xfrm>
            <a:off x="5749893" y="2192054"/>
            <a:ext cx="5077826" cy="4077967"/>
            <a:chOff x="4005844" y="2145216"/>
            <a:chExt cx="5077826" cy="407796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85BF040-7D8D-4D3C-B82D-B1BA95DE8C6F}"/>
                    </a:ext>
                  </a:extLst>
                </p:cNvPr>
                <p:cNvSpPr txBox="1"/>
                <p:nvPr/>
              </p:nvSpPr>
              <p:spPr>
                <a:xfrm>
                  <a:off x="4145388" y="2254313"/>
                  <a:ext cx="1493301" cy="307777"/>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oMath>
                    </m:oMathPara>
                  </a14:m>
                  <a:endParaRPr lang="en-US" altLang="zh-CN" sz="20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A85BF040-7D8D-4D3C-B82D-B1BA95DE8C6F}"/>
                    </a:ext>
                  </a:extLst>
                </p:cNvPr>
                <p:cNvSpPr txBox="1">
                  <a:spLocks noRot="1" noChangeAspect="1" noMove="1" noResize="1" noEditPoints="1" noAdjustHandles="1" noChangeArrowheads="1" noChangeShapeType="1" noTextEdit="1"/>
                </p:cNvSpPr>
                <p:nvPr/>
              </p:nvSpPr>
              <p:spPr>
                <a:xfrm>
                  <a:off x="4145388" y="2254313"/>
                  <a:ext cx="1493301" cy="307777"/>
                </a:xfrm>
                <a:prstGeom prst="rect">
                  <a:avLst/>
                </a:prstGeom>
                <a:blipFill>
                  <a:blip r:embed="rId3"/>
                  <a:stretch>
                    <a:fillRect l="-4490" b="-31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71E5CF7-E509-465A-9A0A-3260E3FD231D}"/>
                    </a:ext>
                  </a:extLst>
                </p:cNvPr>
                <p:cNvSpPr txBox="1"/>
                <p:nvPr/>
              </p:nvSpPr>
              <p:spPr>
                <a:xfrm>
                  <a:off x="4145388" y="3404742"/>
                  <a:ext cx="2844948" cy="307777"/>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𝒚</m:t>
                            </m:r>
                          </m:e>
                        </m:d>
                      </m:oMath>
                    </m:oMathPara>
                  </a14:m>
                  <a:endParaRPr lang="en-US" altLang="zh-CN"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171E5CF7-E509-465A-9A0A-3260E3FD231D}"/>
                    </a:ext>
                  </a:extLst>
                </p:cNvPr>
                <p:cNvSpPr txBox="1">
                  <a:spLocks noRot="1" noChangeAspect="1" noMove="1" noResize="1" noEditPoints="1" noAdjustHandles="1" noChangeArrowheads="1" noChangeShapeType="1" noTextEdit="1"/>
                </p:cNvSpPr>
                <p:nvPr/>
              </p:nvSpPr>
              <p:spPr>
                <a:xfrm>
                  <a:off x="4145388" y="3404742"/>
                  <a:ext cx="2844948" cy="307777"/>
                </a:xfrm>
                <a:prstGeom prst="rect">
                  <a:avLst/>
                </a:prstGeom>
                <a:blipFill>
                  <a:blip r:embed="rId4"/>
                  <a:stretch>
                    <a:fillRect l="-1499" b="-31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60B56C6-0157-413C-B153-663144A6BCA0}"/>
                    </a:ext>
                  </a:extLst>
                </p:cNvPr>
                <p:cNvSpPr txBox="1"/>
                <p:nvPr/>
              </p:nvSpPr>
              <p:spPr>
                <a:xfrm>
                  <a:off x="4145388" y="4596804"/>
                  <a:ext cx="3805396" cy="347403"/>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𝒚𝑭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𝒚</m:t>
                            </m:r>
                          </m:e>
                        </m:d>
                      </m:oMath>
                    </m:oMathPara>
                  </a14:m>
                  <a:endParaRPr lang="zh-CN" altLang="en-US"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960B56C6-0157-413C-B153-663144A6BCA0}"/>
                    </a:ext>
                  </a:extLst>
                </p:cNvPr>
                <p:cNvSpPr txBox="1">
                  <a:spLocks noRot="1" noChangeAspect="1" noMove="1" noResize="1" noEditPoints="1" noAdjustHandles="1" noChangeArrowheads="1" noChangeShapeType="1" noTextEdit="1"/>
                </p:cNvSpPr>
                <p:nvPr/>
              </p:nvSpPr>
              <p:spPr>
                <a:xfrm>
                  <a:off x="4145388" y="4596804"/>
                  <a:ext cx="3805396" cy="347403"/>
                </a:xfrm>
                <a:prstGeom prst="rect">
                  <a:avLst/>
                </a:prstGeom>
                <a:blipFill>
                  <a:blip r:embed="rId5"/>
                  <a:stretch>
                    <a:fillRect l="-1122" b="-24561"/>
                  </a:stretch>
                </a:blipFill>
              </p:spPr>
              <p:txBody>
                <a:bodyPr/>
                <a:lstStyle/>
                <a:p>
                  <a:r>
                    <a:rPr lang="zh-CN" altLang="en-US">
                      <a:noFill/>
                    </a:rPr>
                    <a:t> </a:t>
                  </a:r>
                </a:p>
              </p:txBody>
            </p:sp>
          </mc:Fallback>
        </mc:AlternateContent>
        <p:sp>
          <p:nvSpPr>
            <p:cNvPr id="13" name="箭头: 下 12">
              <a:extLst>
                <a:ext uri="{FF2B5EF4-FFF2-40B4-BE49-F238E27FC236}">
                  <a16:creationId xmlns:a16="http://schemas.microsoft.com/office/drawing/2014/main" id="{4B836F08-BB44-4A1D-8D46-466D006BA7C4}"/>
                </a:ext>
              </a:extLst>
            </p:cNvPr>
            <p:cNvSpPr/>
            <p:nvPr/>
          </p:nvSpPr>
          <p:spPr>
            <a:xfrm>
              <a:off x="4799941" y="2563318"/>
              <a:ext cx="92098" cy="850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3ED7A20-27C3-41AB-9960-655159077C6D}"/>
                    </a:ext>
                  </a:extLst>
                </p:cNvPr>
                <p:cNvSpPr txBox="1"/>
                <p:nvPr/>
              </p:nvSpPr>
              <p:spPr>
                <a:xfrm>
                  <a:off x="4892038" y="2742533"/>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6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 </m:t>
                      </m:r>
                    </m:oMath>
                  </a14:m>
                  <a:r>
                    <a:rPr lang="zh-CN" altLang="en-US" sz="16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600" b="1" i="1" smtClean="0">
                          <a:solidFill>
                            <a:srgbClr val="C00000"/>
                          </a:solidFill>
                          <a:latin typeface="Cambria Math" panose="02040503050406030204" pitchFamily="18" charset="0"/>
                        </a:rPr>
                        <m:t>𝒙</m:t>
                      </m:r>
                    </m:oMath>
                  </a14:m>
                  <a:r>
                    <a:rPr lang="zh-CN" altLang="en-US" sz="1600" b="1">
                      <a:solidFill>
                        <a:srgbClr val="C00000"/>
                      </a:solidFill>
                      <a:latin typeface="楷体" panose="02010609060101010101" pitchFamily="49" charset="-122"/>
                      <a:ea typeface="楷体" panose="02010609060101010101" pitchFamily="49" charset="-122"/>
                    </a:rPr>
                    <a:t>，将得到的每个公式用析取联结</a:t>
                  </a:r>
                </a:p>
              </p:txBody>
            </p:sp>
          </mc:Choice>
          <mc:Fallback xmlns="">
            <p:sp>
              <p:nvSpPr>
                <p:cNvPr id="14" name="文本框 13">
                  <a:extLst>
                    <a:ext uri="{FF2B5EF4-FFF2-40B4-BE49-F238E27FC236}">
                      <a16:creationId xmlns:a16="http://schemas.microsoft.com/office/drawing/2014/main" id="{A3ED7A20-27C3-41AB-9960-655159077C6D}"/>
                    </a:ext>
                  </a:extLst>
                </p:cNvPr>
                <p:cNvSpPr txBox="1">
                  <a:spLocks noRot="1" noChangeAspect="1" noMove="1" noResize="1" noEditPoints="1" noAdjustHandles="1" noChangeArrowheads="1" noChangeShapeType="1" noTextEdit="1"/>
                </p:cNvSpPr>
                <p:nvPr/>
              </p:nvSpPr>
              <p:spPr>
                <a:xfrm>
                  <a:off x="4892038" y="2742533"/>
                  <a:ext cx="3446654" cy="492443"/>
                </a:xfrm>
                <a:prstGeom prst="rect">
                  <a:avLst/>
                </a:prstGeom>
                <a:blipFill>
                  <a:blip r:embed="rId6"/>
                  <a:stretch>
                    <a:fillRect l="-3717" t="-15000" r="-1947" b="-23750"/>
                  </a:stretch>
                </a:blipFill>
              </p:spPr>
              <p:txBody>
                <a:bodyPr/>
                <a:lstStyle/>
                <a:p>
                  <a:r>
                    <a:rPr lang="zh-CN" altLang="en-US">
                      <a:noFill/>
                    </a:rPr>
                    <a:t> </a:t>
                  </a:r>
                </a:p>
              </p:txBody>
            </p:sp>
          </mc:Fallback>
        </mc:AlternateContent>
        <p:sp>
          <p:nvSpPr>
            <p:cNvPr id="16" name="箭头: 下 15">
              <a:extLst>
                <a:ext uri="{FF2B5EF4-FFF2-40B4-BE49-F238E27FC236}">
                  <a16:creationId xmlns:a16="http://schemas.microsoft.com/office/drawing/2014/main" id="{F407DA95-FA14-4284-98F8-73D3DCCB6B3A}"/>
                </a:ext>
              </a:extLst>
            </p:cNvPr>
            <p:cNvSpPr/>
            <p:nvPr/>
          </p:nvSpPr>
          <p:spPr>
            <a:xfrm>
              <a:off x="4789088" y="3729017"/>
              <a:ext cx="102951" cy="865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288439B-ADF8-4B47-9FE6-812C0C769959}"/>
                    </a:ext>
                  </a:extLst>
                </p:cNvPr>
                <p:cNvSpPr txBox="1"/>
                <p:nvPr/>
              </p:nvSpPr>
              <p:spPr>
                <a:xfrm>
                  <a:off x="4145388" y="5786142"/>
                  <a:ext cx="4798739" cy="347403"/>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e>
                        </m:d>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e>
                        </m:d>
                      </m:oMath>
                    </m:oMathPara>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D288439B-ADF8-4B47-9FE6-812C0C769959}"/>
                    </a:ext>
                  </a:extLst>
                </p:cNvPr>
                <p:cNvSpPr txBox="1">
                  <a:spLocks noRot="1" noChangeAspect="1" noMove="1" noResize="1" noEditPoints="1" noAdjustHandles="1" noChangeArrowheads="1" noChangeShapeType="1" noTextEdit="1"/>
                </p:cNvSpPr>
                <p:nvPr/>
              </p:nvSpPr>
              <p:spPr>
                <a:xfrm>
                  <a:off x="4145388" y="5786142"/>
                  <a:ext cx="4798739" cy="347403"/>
                </a:xfrm>
                <a:prstGeom prst="rect">
                  <a:avLst/>
                </a:prstGeom>
                <a:blipFill>
                  <a:blip r:embed="rId7"/>
                  <a:stretch>
                    <a:fillRect l="-508" b="-1754"/>
                  </a:stretch>
                </a:blipFill>
              </p:spPr>
              <p:txBody>
                <a:bodyPr/>
                <a:lstStyle/>
                <a:p>
                  <a:r>
                    <a:rPr lang="zh-CN" altLang="en-US">
                      <a:noFill/>
                    </a:rPr>
                    <a:t> </a:t>
                  </a:r>
                </a:p>
              </p:txBody>
            </p:sp>
          </mc:Fallback>
        </mc:AlternateContent>
        <p:sp>
          <p:nvSpPr>
            <p:cNvPr id="19" name="箭头: 下 18">
              <a:extLst>
                <a:ext uri="{FF2B5EF4-FFF2-40B4-BE49-F238E27FC236}">
                  <a16:creationId xmlns:a16="http://schemas.microsoft.com/office/drawing/2014/main" id="{C26BFCC9-04BC-4B9C-8291-5EBB07D48511}"/>
                </a:ext>
              </a:extLst>
            </p:cNvPr>
            <p:cNvSpPr/>
            <p:nvPr/>
          </p:nvSpPr>
          <p:spPr>
            <a:xfrm>
              <a:off x="4789088" y="4937961"/>
              <a:ext cx="92098" cy="843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BA12E6A-D5C1-4415-9CC7-B14D04340DA7}"/>
                    </a:ext>
                  </a:extLst>
                </p:cNvPr>
                <p:cNvSpPr txBox="1"/>
                <p:nvPr/>
              </p:nvSpPr>
              <p:spPr>
                <a:xfrm>
                  <a:off x="4902893" y="3909484"/>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6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 </m:t>
                      </m:r>
                    </m:oMath>
                  </a14:m>
                  <a:r>
                    <a:rPr lang="zh-CN" altLang="en-US" sz="16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600" b="1" i="1" smtClean="0">
                          <a:solidFill>
                            <a:srgbClr val="C00000"/>
                          </a:solidFill>
                          <a:latin typeface="Cambria Math" panose="02040503050406030204" pitchFamily="18" charset="0"/>
                        </a:rPr>
                        <m:t>𝒚</m:t>
                      </m:r>
                    </m:oMath>
                  </a14:m>
                  <a:r>
                    <a:rPr lang="zh-CN" altLang="en-US" sz="1600" b="1">
                      <a:solidFill>
                        <a:srgbClr val="C00000"/>
                      </a:solidFill>
                      <a:latin typeface="楷体" panose="02010609060101010101" pitchFamily="49" charset="-122"/>
                      <a:ea typeface="楷体" panose="02010609060101010101" pitchFamily="49" charset="-122"/>
                    </a:rPr>
                    <a:t>，将得到的每个公式用合取联结</a:t>
                  </a:r>
                </a:p>
              </p:txBody>
            </p:sp>
          </mc:Choice>
          <mc:Fallback xmlns="">
            <p:sp>
              <p:nvSpPr>
                <p:cNvPr id="21" name="文本框 20">
                  <a:extLst>
                    <a:ext uri="{FF2B5EF4-FFF2-40B4-BE49-F238E27FC236}">
                      <a16:creationId xmlns:a16="http://schemas.microsoft.com/office/drawing/2014/main" id="{ABA12E6A-D5C1-4415-9CC7-B14D04340DA7}"/>
                    </a:ext>
                  </a:extLst>
                </p:cNvPr>
                <p:cNvSpPr txBox="1">
                  <a:spLocks noRot="1" noChangeAspect="1" noMove="1" noResize="1" noEditPoints="1" noAdjustHandles="1" noChangeArrowheads="1" noChangeShapeType="1" noTextEdit="1"/>
                </p:cNvSpPr>
                <p:nvPr/>
              </p:nvSpPr>
              <p:spPr>
                <a:xfrm>
                  <a:off x="4902893" y="3909484"/>
                  <a:ext cx="3446654" cy="492443"/>
                </a:xfrm>
                <a:prstGeom prst="rect">
                  <a:avLst/>
                </a:prstGeom>
                <a:blipFill>
                  <a:blip r:embed="rId8"/>
                  <a:stretch>
                    <a:fillRect l="-3534" t="-13580" r="-2120" b="-234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01AD618-C0B5-46FD-8BC2-620177A47276}"/>
                    </a:ext>
                  </a:extLst>
                </p:cNvPr>
                <p:cNvSpPr txBox="1"/>
                <p:nvPr/>
              </p:nvSpPr>
              <p:spPr>
                <a:xfrm>
                  <a:off x="4902893" y="5119920"/>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6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 </m:t>
                      </m:r>
                    </m:oMath>
                  </a14:m>
                  <a:r>
                    <a:rPr lang="zh-CN" altLang="en-US" sz="16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600" b="1" i="1" smtClean="0">
                          <a:solidFill>
                            <a:srgbClr val="C00000"/>
                          </a:solidFill>
                          <a:latin typeface="Cambria Math" panose="02040503050406030204" pitchFamily="18" charset="0"/>
                        </a:rPr>
                        <m:t>𝒚</m:t>
                      </m:r>
                    </m:oMath>
                  </a14:m>
                  <a:r>
                    <a:rPr lang="zh-CN" altLang="en-US" sz="1600" b="1">
                      <a:solidFill>
                        <a:srgbClr val="C00000"/>
                      </a:solidFill>
                      <a:latin typeface="楷体" panose="02010609060101010101" pitchFamily="49" charset="-122"/>
                      <a:ea typeface="楷体" panose="02010609060101010101" pitchFamily="49" charset="-122"/>
                    </a:rPr>
                    <a:t>，将得到的每个公式用合取联结</a:t>
                  </a:r>
                </a:p>
              </p:txBody>
            </p:sp>
          </mc:Choice>
          <mc:Fallback xmlns="">
            <p:sp>
              <p:nvSpPr>
                <p:cNvPr id="22" name="文本框 21">
                  <a:extLst>
                    <a:ext uri="{FF2B5EF4-FFF2-40B4-BE49-F238E27FC236}">
                      <a16:creationId xmlns:a16="http://schemas.microsoft.com/office/drawing/2014/main" id="{C01AD618-C0B5-46FD-8BC2-620177A47276}"/>
                    </a:ext>
                  </a:extLst>
                </p:cNvPr>
                <p:cNvSpPr txBox="1">
                  <a:spLocks noRot="1" noChangeAspect="1" noMove="1" noResize="1" noEditPoints="1" noAdjustHandles="1" noChangeArrowheads="1" noChangeShapeType="1" noTextEdit="1"/>
                </p:cNvSpPr>
                <p:nvPr/>
              </p:nvSpPr>
              <p:spPr>
                <a:xfrm>
                  <a:off x="4902893" y="5119920"/>
                  <a:ext cx="3446654" cy="492443"/>
                </a:xfrm>
                <a:prstGeom prst="rect">
                  <a:avLst/>
                </a:prstGeom>
                <a:blipFill>
                  <a:blip r:embed="rId9"/>
                  <a:stretch>
                    <a:fillRect l="-3534" t="-15000" r="-2120" b="-23750"/>
                  </a:stretch>
                </a:blipFill>
              </p:spPr>
              <p:txBody>
                <a:bodyPr/>
                <a:lstStyle/>
                <a:p>
                  <a:r>
                    <a:rPr lang="zh-CN" altLang="en-US">
                      <a:noFill/>
                    </a:rPr>
                    <a:t> </a:t>
                  </a:r>
                </a:p>
              </p:txBody>
            </p:sp>
          </mc:Fallback>
        </mc:AlternateContent>
        <p:sp>
          <p:nvSpPr>
            <p:cNvPr id="15" name="矩形: 圆角 14">
              <a:extLst>
                <a:ext uri="{FF2B5EF4-FFF2-40B4-BE49-F238E27FC236}">
                  <a16:creationId xmlns:a16="http://schemas.microsoft.com/office/drawing/2014/main" id="{DD50FC10-E648-4D2A-A7AB-6EE013C90B60}"/>
                </a:ext>
              </a:extLst>
            </p:cNvPr>
            <p:cNvSpPr/>
            <p:nvPr/>
          </p:nvSpPr>
          <p:spPr>
            <a:xfrm>
              <a:off x="4005844" y="2145216"/>
              <a:ext cx="5077826" cy="4077967"/>
            </a:xfrm>
            <a:prstGeom prst="roundRect">
              <a:avLst>
                <a:gd name="adj" fmla="val 687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7912AE2-2973-44F1-8BBB-894B3E923487}"/>
                    </a:ext>
                  </a:extLst>
                </p:cNvPr>
                <p:cNvSpPr txBox="1"/>
                <p:nvPr/>
              </p:nvSpPr>
              <p:spPr>
                <a:xfrm>
                  <a:off x="6048086" y="2239994"/>
                  <a:ext cx="2781186" cy="369332"/>
                </a:xfrm>
                <a:prstGeom prst="rect">
                  <a:avLst/>
                </a:prstGeom>
                <a:solidFill>
                  <a:schemeClr val="accent4">
                    <a:lumMod val="20000"/>
                    <a:lumOff val="80000"/>
                  </a:schemeClr>
                </a:solidFill>
              </p:spPr>
              <p:txBody>
                <a:bodyPr wrap="square" rtlCol="0">
                  <a:spAutoFit/>
                </a:bodyPr>
                <a:lstStyle/>
                <a:p>
                  <a:r>
                    <a:rPr lang="en-US" altLang="zh-CN" b="1" i="1">
                      <a:solidFill>
                        <a:schemeClr val="accent2">
                          <a:lumMod val="50000"/>
                        </a:schemeClr>
                      </a:solidFill>
                      <a:cs typeface="Arial" panose="020B0604020202020204" pitchFamily="34" charset="0"/>
                    </a:rPr>
                    <a:t>1.</a:t>
                  </a:r>
                  <a:r>
                    <a:rPr lang="en-US" altLang="zh-CN" b="1">
                      <a:solidFill>
                        <a:schemeClr val="accent2">
                          <a:lumMod val="50000"/>
                        </a:schemeClr>
                      </a:solidFill>
                    </a:rPr>
                    <a:t> </a:t>
                  </a:r>
                  <a14:m>
                    <m:oMath xmlns:m="http://schemas.openxmlformats.org/officeDocument/2006/math">
                      <m:r>
                        <a:rPr lang="en-US" altLang="zh-CN" b="1" i="0"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𝒚</m:t>
                          </m:r>
                        </m:e>
                      </m:d>
                    </m:oMath>
                  </a14:m>
                  <a:r>
                    <a:rPr lang="zh-CN" altLang="en-US" b="1" i="0">
                      <a:solidFill>
                        <a:schemeClr val="accent2">
                          <a:lumMod val="50000"/>
                        </a:schemeClr>
                      </a:solidFill>
                      <a:latin typeface="+mj-lt"/>
                    </a:rPr>
                    <a:t>的</a:t>
                  </a:r>
                  <a:r>
                    <a:rPr lang="zh-CN" altLang="en-US" b="1">
                      <a:solidFill>
                        <a:schemeClr val="accent2">
                          <a:lumMod val="50000"/>
                        </a:schemeClr>
                      </a:solidFill>
                    </a:rPr>
                    <a:t>真值为</a:t>
                  </a:r>
                  <a:r>
                    <a:rPr lang="en-US" altLang="zh-CN" b="1">
                      <a:solidFill>
                        <a:schemeClr val="accent2">
                          <a:lumMod val="50000"/>
                        </a:schemeClr>
                      </a:solidFill>
                    </a:rPr>
                    <a:t>0</a:t>
                  </a:r>
                </a:p>
              </p:txBody>
            </p:sp>
          </mc:Choice>
          <mc:Fallback xmlns="">
            <p:sp>
              <p:nvSpPr>
                <p:cNvPr id="23" name="文本框 22">
                  <a:extLst>
                    <a:ext uri="{FF2B5EF4-FFF2-40B4-BE49-F238E27FC236}">
                      <a16:creationId xmlns:a16="http://schemas.microsoft.com/office/drawing/2014/main" id="{D7912AE2-2973-44F1-8BBB-894B3E923487}"/>
                    </a:ext>
                  </a:extLst>
                </p:cNvPr>
                <p:cNvSpPr txBox="1">
                  <a:spLocks noRot="1" noChangeAspect="1" noMove="1" noResize="1" noEditPoints="1" noAdjustHandles="1" noChangeArrowheads="1" noChangeShapeType="1" noTextEdit="1"/>
                </p:cNvSpPr>
                <p:nvPr/>
              </p:nvSpPr>
              <p:spPr>
                <a:xfrm>
                  <a:off x="6048086" y="2239994"/>
                  <a:ext cx="2781186" cy="369332"/>
                </a:xfrm>
                <a:prstGeom prst="rect">
                  <a:avLst/>
                </a:prstGeom>
                <a:blipFill>
                  <a:blip r:embed="rId10"/>
                  <a:stretch>
                    <a:fillRect l="-1754" t="-8197" r="-1535" b="-2459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830752B-5D7E-48CF-AAD1-B72AC4FAD19D}"/>
                  </a:ext>
                </a:extLst>
              </p:cNvPr>
              <p:cNvSpPr txBox="1"/>
              <p:nvPr/>
            </p:nvSpPr>
            <p:spPr>
              <a:xfrm>
                <a:off x="1035880" y="2234160"/>
                <a:ext cx="3446654" cy="1593898"/>
              </a:xfrm>
              <a:prstGeom prst="rect">
                <a:avLst/>
              </a:prstGeom>
              <a:solidFill>
                <a:schemeClr val="accent6">
                  <a:lumMod val="20000"/>
                  <a:lumOff val="80000"/>
                  <a:alpha val="50000"/>
                </a:schemeClr>
              </a:solidFill>
            </p:spPr>
            <p:txBody>
              <a:bodyPr wrap="square" rtlCol="0">
                <a:spAutoFit/>
              </a:bodyPr>
              <a:lstStyle/>
              <a:p>
                <a:pPr>
                  <a:spcBef>
                    <a:spcPts val="600"/>
                  </a:spcBef>
                </a:pPr>
                <a:r>
                  <a:rPr lang="zh-CN" altLang="en-US" sz="2000" b="1">
                    <a:solidFill>
                      <a:srgbClr val="002060"/>
                    </a:solidFill>
                  </a:rPr>
                  <a:t>确定下面公式的真值：</a:t>
                </a:r>
                <a:endParaRPr lang="en-US" altLang="zh-CN" sz="2000" b="1">
                  <a:solidFill>
                    <a:srgbClr val="002060"/>
                  </a:solidFill>
                </a:endParaRPr>
              </a:p>
              <a:p>
                <a:pPr marL="457200" indent="-457200">
                  <a:spcBef>
                    <a:spcPts val="600"/>
                  </a:spcBef>
                  <a:buFont typeface="+mj-lt"/>
                  <a:buAutoNum type="arabi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oMath>
                </a14:m>
                <a:endParaRPr lang="en-US" altLang="zh-CN" sz="2000" b="1">
                  <a:solidFill>
                    <a:schemeClr val="accent2">
                      <a:lumMod val="50000"/>
                    </a:schemeClr>
                  </a:solidFill>
                </a:endParaRPr>
              </a:p>
              <a:p>
                <a:pPr marL="457200" indent="-457200">
                  <a:spcBef>
                    <a:spcPts val="600"/>
                  </a:spcBef>
                  <a:buFont typeface="+mj-lt"/>
                  <a:buAutoNum type="arabi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oMath>
                </a14:m>
                <a:endParaRPr lang="en-US" altLang="zh-CN" sz="2000" b="1">
                  <a:solidFill>
                    <a:schemeClr val="accent2">
                      <a:lumMod val="50000"/>
                    </a:schemeClr>
                  </a:solidFill>
                </a:endParaRPr>
              </a:p>
              <a:p>
                <a:pPr marL="457200" indent="-457200">
                  <a:spcBef>
                    <a:spcPts val="600"/>
                  </a:spcBef>
                  <a:buFont typeface="+mj-lt"/>
                  <a:buAutoNum type="arabi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𝒙</m:t>
                            </m:r>
                          </m:e>
                        </m:d>
                      </m:e>
                    </m:d>
                  </m:oMath>
                </a14:m>
                <a:endParaRPr lang="zh-CN" altLang="en-US" sz="2400" b="1">
                  <a:solidFill>
                    <a:srgbClr val="002060"/>
                  </a:solidFill>
                </a:endParaRPr>
              </a:p>
            </p:txBody>
          </p:sp>
        </mc:Choice>
        <mc:Fallback xmlns="">
          <p:sp>
            <p:nvSpPr>
              <p:cNvPr id="25" name="文本框 24">
                <a:extLst>
                  <a:ext uri="{FF2B5EF4-FFF2-40B4-BE49-F238E27FC236}">
                    <a16:creationId xmlns:a16="http://schemas.microsoft.com/office/drawing/2014/main" id="{1830752B-5D7E-48CF-AAD1-B72AC4FAD19D}"/>
                  </a:ext>
                </a:extLst>
              </p:cNvPr>
              <p:cNvSpPr txBox="1">
                <a:spLocks noRot="1" noChangeAspect="1" noMove="1" noResize="1" noEditPoints="1" noAdjustHandles="1" noChangeArrowheads="1" noChangeShapeType="1" noTextEdit="1"/>
              </p:cNvSpPr>
              <p:nvPr/>
            </p:nvSpPr>
            <p:spPr>
              <a:xfrm>
                <a:off x="1035880" y="2234160"/>
                <a:ext cx="3446654" cy="1593898"/>
              </a:xfrm>
              <a:prstGeom prst="rect">
                <a:avLst/>
              </a:prstGeom>
              <a:blipFill>
                <a:blip r:embed="rId11"/>
                <a:stretch>
                  <a:fillRect l="-1947" t="-1908" b="-4198"/>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4FDA3C5C-514B-450C-B325-B719FB750C7F}"/>
              </a:ext>
            </a:extLst>
          </p:cNvPr>
          <p:cNvSpPr txBox="1"/>
          <p:nvPr/>
        </p:nvSpPr>
        <p:spPr>
          <a:xfrm>
            <a:off x="1114566" y="4476967"/>
            <a:ext cx="3289281" cy="1015663"/>
          </a:xfrm>
          <a:prstGeom prst="rect">
            <a:avLst/>
          </a:prstGeom>
          <a:solidFill>
            <a:schemeClr val="accent2">
              <a:lumMod val="20000"/>
              <a:lumOff val="80000"/>
            </a:schemeClr>
          </a:solidFill>
        </p:spPr>
        <p:txBody>
          <a:bodyPr wrap="square" rtlCol="0">
            <a:spAutoFit/>
          </a:bodyPr>
          <a:lstStyle/>
          <a:p>
            <a:r>
              <a:rPr lang="zh-CN" altLang="en-US" sz="2000" b="1">
                <a:solidFill>
                  <a:srgbClr val="002060"/>
                </a:solidFill>
              </a:rPr>
              <a:t>当一个公式的某个量词辖域中还有（其他指示变量的）量词时，称为</a:t>
            </a:r>
            <a:r>
              <a:rPr lang="zh-CN" altLang="en-US" sz="2000" b="1">
                <a:solidFill>
                  <a:srgbClr val="C00000"/>
                </a:solidFill>
              </a:rPr>
              <a:t>嵌套量词公式</a:t>
            </a:r>
          </a:p>
        </p:txBody>
      </p:sp>
    </p:spTree>
    <p:extLst>
      <p:ext uri="{BB962C8B-B14F-4D97-AF65-F5344CB8AC3E}">
        <p14:creationId xmlns:p14="http://schemas.microsoft.com/office/powerpoint/2010/main" val="402062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一阶逻辑公式真值计算举例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4E2F2BB-73E4-4023-8763-A8D6F5C60431}"/>
                  </a:ext>
                </a:extLst>
              </p:cNvPr>
              <p:cNvSpPr txBox="1"/>
              <p:nvPr/>
            </p:nvSpPr>
            <p:spPr>
              <a:xfrm>
                <a:off x="414877" y="1077004"/>
                <a:ext cx="7873929" cy="861774"/>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000" b="1">
                    <a:solidFill>
                      <a:srgbClr val="C00000"/>
                    </a:solidFill>
                  </a:rPr>
                  <a:t>给定下面的解释和个体变量指派函数</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论域</a:t>
                </a:r>
                <a:r>
                  <a:rPr lang="zh-CN" altLang="en-US"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b="1" i="1" smtClean="0">
                        <a:solidFill>
                          <a:srgbClr val="002060"/>
                        </a:solidFill>
                        <a:latin typeface="Cambria Math" panose="02040503050406030204" pitchFamily="18" charset="0"/>
                      </a:rPr>
                      <m:t>𝑫</m:t>
                    </m:r>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𝒃</m:t>
                        </m:r>
                      </m:e>
                    </m:d>
                  </m:oMath>
                </a14:m>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二元谓词</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𝑭</m:t>
                    </m:r>
                  </m:oMath>
                </a14:m>
                <a:r>
                  <a:rPr lang="zh-CN" altLang="en-US"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r>
                      <m:rPr>
                        <m:lit/>
                      </m:rP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a14:m>
                <a:endParaRPr lang="en-US" altLang="zh-CN" b="1" i="1">
                  <a:solidFill>
                    <a:srgbClr val="002060"/>
                  </a:solidFill>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54E2F2BB-73E4-4023-8763-A8D6F5C60431}"/>
                  </a:ext>
                </a:extLst>
              </p:cNvPr>
              <p:cNvSpPr txBox="1">
                <a:spLocks noRot="1" noChangeAspect="1" noMove="1" noResize="1" noEditPoints="1" noAdjustHandles="1" noChangeArrowheads="1" noChangeShapeType="1" noTextEdit="1"/>
              </p:cNvSpPr>
              <p:nvPr/>
            </p:nvSpPr>
            <p:spPr>
              <a:xfrm>
                <a:off x="414877" y="1077004"/>
                <a:ext cx="7873929" cy="861774"/>
              </a:xfrm>
              <a:prstGeom prst="rect">
                <a:avLst/>
              </a:prstGeom>
              <a:blipFill>
                <a:blip r:embed="rId2"/>
                <a:stretch>
                  <a:fillRect l="-386" t="-3497" b="-4895"/>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2FF7177-C94D-44C4-A0A1-ED33DBD25E86}"/>
                  </a:ext>
                </a:extLst>
              </p:cNvPr>
              <p:cNvSpPr txBox="1"/>
              <p:nvPr/>
            </p:nvSpPr>
            <p:spPr>
              <a:xfrm>
                <a:off x="1035880" y="2234160"/>
                <a:ext cx="3446654" cy="1593898"/>
              </a:xfrm>
              <a:prstGeom prst="rect">
                <a:avLst/>
              </a:prstGeom>
              <a:solidFill>
                <a:schemeClr val="accent6">
                  <a:lumMod val="20000"/>
                  <a:lumOff val="80000"/>
                  <a:alpha val="50000"/>
                </a:schemeClr>
              </a:solidFill>
            </p:spPr>
            <p:txBody>
              <a:bodyPr wrap="square" rtlCol="0">
                <a:spAutoFit/>
              </a:bodyPr>
              <a:lstStyle/>
              <a:p>
                <a:pPr>
                  <a:spcBef>
                    <a:spcPts val="600"/>
                  </a:spcBef>
                </a:pPr>
                <a:r>
                  <a:rPr lang="zh-CN" altLang="en-US" sz="2000" b="1">
                    <a:solidFill>
                      <a:srgbClr val="002060"/>
                    </a:solidFill>
                  </a:rPr>
                  <a:t>确定下面公式的真值：</a:t>
                </a:r>
                <a:endParaRPr lang="en-US" altLang="zh-CN" sz="2000" b="1">
                  <a:solidFill>
                    <a:srgbClr val="002060"/>
                  </a:solidFill>
                </a:endParaRPr>
              </a:p>
              <a:p>
                <a:pPr marL="457200" indent="-457200">
                  <a:spcBef>
                    <a:spcPts val="600"/>
                  </a:spcBef>
                  <a:buFont typeface="+mj-lt"/>
                  <a:buAutoNum type="arabi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oMath>
                </a14:m>
                <a:endParaRPr lang="en-US" altLang="zh-CN" sz="2000" b="1">
                  <a:solidFill>
                    <a:schemeClr val="accent2">
                      <a:lumMod val="50000"/>
                    </a:schemeClr>
                  </a:solidFill>
                </a:endParaRPr>
              </a:p>
              <a:p>
                <a:pPr marL="457200" indent="-457200">
                  <a:spcBef>
                    <a:spcPts val="600"/>
                  </a:spcBef>
                  <a:buFont typeface="+mj-lt"/>
                  <a:buAutoNum type="arabi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oMath>
                </a14:m>
                <a:endParaRPr lang="en-US" altLang="zh-CN" sz="2000" b="1">
                  <a:solidFill>
                    <a:schemeClr val="accent2">
                      <a:lumMod val="50000"/>
                    </a:schemeClr>
                  </a:solidFill>
                </a:endParaRPr>
              </a:p>
              <a:p>
                <a:pPr marL="457200" indent="-457200">
                  <a:spcBef>
                    <a:spcPts val="600"/>
                  </a:spcBef>
                  <a:buFont typeface="+mj-lt"/>
                  <a:buAutoNum type="arabi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𝒙</m:t>
                            </m:r>
                          </m:e>
                        </m:d>
                      </m:e>
                    </m:d>
                  </m:oMath>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92FF7177-C94D-44C4-A0A1-ED33DBD25E86}"/>
                  </a:ext>
                </a:extLst>
              </p:cNvPr>
              <p:cNvSpPr txBox="1">
                <a:spLocks noRot="1" noChangeAspect="1" noMove="1" noResize="1" noEditPoints="1" noAdjustHandles="1" noChangeArrowheads="1" noChangeShapeType="1" noTextEdit="1"/>
              </p:cNvSpPr>
              <p:nvPr/>
            </p:nvSpPr>
            <p:spPr>
              <a:xfrm>
                <a:off x="1035880" y="2234160"/>
                <a:ext cx="3446654" cy="1593898"/>
              </a:xfrm>
              <a:prstGeom prst="rect">
                <a:avLst/>
              </a:prstGeom>
              <a:blipFill>
                <a:blip r:embed="rId3"/>
                <a:stretch>
                  <a:fillRect l="-1947" t="-1908" b="-4198"/>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5301A1FC-1ED6-4DB5-9CE0-5943EE9E86EA}"/>
              </a:ext>
            </a:extLst>
          </p:cNvPr>
          <p:cNvGrpSpPr/>
          <p:nvPr/>
        </p:nvGrpSpPr>
        <p:grpSpPr>
          <a:xfrm>
            <a:off x="5749893" y="2192054"/>
            <a:ext cx="5077826" cy="4077967"/>
            <a:chOff x="4005844" y="2145216"/>
            <a:chExt cx="5077826" cy="407796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85BF040-7D8D-4D3C-B82D-B1BA95DE8C6F}"/>
                    </a:ext>
                  </a:extLst>
                </p:cNvPr>
                <p:cNvSpPr txBox="1"/>
                <p:nvPr/>
              </p:nvSpPr>
              <p:spPr>
                <a:xfrm>
                  <a:off x="4145388" y="2254313"/>
                  <a:ext cx="1493301" cy="307777"/>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oMath>
                    </m:oMathPara>
                  </a14:m>
                  <a:endParaRPr lang="en-US" altLang="zh-CN" sz="20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A85BF040-7D8D-4D3C-B82D-B1BA95DE8C6F}"/>
                    </a:ext>
                  </a:extLst>
                </p:cNvPr>
                <p:cNvSpPr txBox="1">
                  <a:spLocks noRot="1" noChangeAspect="1" noMove="1" noResize="1" noEditPoints="1" noAdjustHandles="1" noChangeArrowheads="1" noChangeShapeType="1" noTextEdit="1"/>
                </p:cNvSpPr>
                <p:nvPr/>
              </p:nvSpPr>
              <p:spPr>
                <a:xfrm>
                  <a:off x="4145388" y="2254313"/>
                  <a:ext cx="1493301" cy="307777"/>
                </a:xfrm>
                <a:prstGeom prst="rect">
                  <a:avLst/>
                </a:prstGeom>
                <a:blipFill>
                  <a:blip r:embed="rId4"/>
                  <a:stretch>
                    <a:fillRect l="-4490" b="-25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71E5CF7-E509-465A-9A0A-3260E3FD231D}"/>
                    </a:ext>
                  </a:extLst>
                </p:cNvPr>
                <p:cNvSpPr txBox="1"/>
                <p:nvPr/>
              </p:nvSpPr>
              <p:spPr>
                <a:xfrm>
                  <a:off x="4145388" y="3404742"/>
                  <a:ext cx="2844948" cy="307777"/>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oMath>
                    </m:oMathPara>
                  </a14:m>
                  <a:endParaRPr lang="en-US" altLang="zh-CN"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171E5CF7-E509-465A-9A0A-3260E3FD231D}"/>
                    </a:ext>
                  </a:extLst>
                </p:cNvPr>
                <p:cNvSpPr txBox="1">
                  <a:spLocks noRot="1" noChangeAspect="1" noMove="1" noResize="1" noEditPoints="1" noAdjustHandles="1" noChangeArrowheads="1" noChangeShapeType="1" noTextEdit="1"/>
                </p:cNvSpPr>
                <p:nvPr/>
              </p:nvSpPr>
              <p:spPr>
                <a:xfrm>
                  <a:off x="4145388" y="3404742"/>
                  <a:ext cx="2844948" cy="307777"/>
                </a:xfrm>
                <a:prstGeom prst="rect">
                  <a:avLst/>
                </a:prstGeom>
                <a:blipFill>
                  <a:blip r:embed="rId5"/>
                  <a:stretch>
                    <a:fillRect l="-642"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60B56C6-0157-413C-B153-663144A6BCA0}"/>
                    </a:ext>
                  </a:extLst>
                </p:cNvPr>
                <p:cNvSpPr txBox="1"/>
                <p:nvPr/>
              </p:nvSpPr>
              <p:spPr>
                <a:xfrm>
                  <a:off x="4145388" y="4596804"/>
                  <a:ext cx="3805396" cy="347403"/>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𝒙𝑭</m:t>
                        </m:r>
                        <m:d>
                          <m:dPr>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oMath>
                    </m:oMathPara>
                  </a14:m>
                  <a:endParaRPr lang="zh-CN" altLang="en-US"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960B56C6-0157-413C-B153-663144A6BCA0}"/>
                    </a:ext>
                  </a:extLst>
                </p:cNvPr>
                <p:cNvSpPr txBox="1">
                  <a:spLocks noRot="1" noChangeAspect="1" noMove="1" noResize="1" noEditPoints="1" noAdjustHandles="1" noChangeArrowheads="1" noChangeShapeType="1" noTextEdit="1"/>
                </p:cNvSpPr>
                <p:nvPr/>
              </p:nvSpPr>
              <p:spPr>
                <a:xfrm>
                  <a:off x="4145388" y="4596804"/>
                  <a:ext cx="3805396" cy="347403"/>
                </a:xfrm>
                <a:prstGeom prst="rect">
                  <a:avLst/>
                </a:prstGeom>
                <a:blipFill>
                  <a:blip r:embed="rId6"/>
                  <a:stretch>
                    <a:fillRect l="-801" b="-1754"/>
                  </a:stretch>
                </a:blipFill>
              </p:spPr>
              <p:txBody>
                <a:bodyPr/>
                <a:lstStyle/>
                <a:p>
                  <a:r>
                    <a:rPr lang="zh-CN" altLang="en-US">
                      <a:noFill/>
                    </a:rPr>
                    <a:t> </a:t>
                  </a:r>
                </a:p>
              </p:txBody>
            </p:sp>
          </mc:Fallback>
        </mc:AlternateContent>
        <p:sp>
          <p:nvSpPr>
            <p:cNvPr id="13" name="箭头: 下 12">
              <a:extLst>
                <a:ext uri="{FF2B5EF4-FFF2-40B4-BE49-F238E27FC236}">
                  <a16:creationId xmlns:a16="http://schemas.microsoft.com/office/drawing/2014/main" id="{4B836F08-BB44-4A1D-8D46-466D006BA7C4}"/>
                </a:ext>
              </a:extLst>
            </p:cNvPr>
            <p:cNvSpPr/>
            <p:nvPr/>
          </p:nvSpPr>
          <p:spPr>
            <a:xfrm>
              <a:off x="4799941" y="2563318"/>
              <a:ext cx="92098" cy="850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3ED7A20-27C3-41AB-9960-655159077C6D}"/>
                    </a:ext>
                  </a:extLst>
                </p:cNvPr>
                <p:cNvSpPr txBox="1"/>
                <p:nvPr/>
              </p:nvSpPr>
              <p:spPr>
                <a:xfrm>
                  <a:off x="4892038" y="2742533"/>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6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 </m:t>
                      </m:r>
                    </m:oMath>
                  </a14:m>
                  <a:r>
                    <a:rPr lang="zh-CN" altLang="en-US" sz="16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600" b="1" i="1" smtClean="0">
                          <a:solidFill>
                            <a:srgbClr val="C00000"/>
                          </a:solidFill>
                          <a:latin typeface="Cambria Math" panose="02040503050406030204" pitchFamily="18" charset="0"/>
                        </a:rPr>
                        <m:t>𝒚</m:t>
                      </m:r>
                    </m:oMath>
                  </a14:m>
                  <a:r>
                    <a:rPr lang="zh-CN" altLang="en-US" sz="1600" b="1">
                      <a:solidFill>
                        <a:srgbClr val="C00000"/>
                      </a:solidFill>
                      <a:latin typeface="楷体" panose="02010609060101010101" pitchFamily="49" charset="-122"/>
                      <a:ea typeface="楷体" panose="02010609060101010101" pitchFamily="49" charset="-122"/>
                    </a:rPr>
                    <a:t>，将得到的每个公式用合取联结</a:t>
                  </a:r>
                </a:p>
              </p:txBody>
            </p:sp>
          </mc:Choice>
          <mc:Fallback xmlns="">
            <p:sp>
              <p:nvSpPr>
                <p:cNvPr id="14" name="文本框 13">
                  <a:extLst>
                    <a:ext uri="{FF2B5EF4-FFF2-40B4-BE49-F238E27FC236}">
                      <a16:creationId xmlns:a16="http://schemas.microsoft.com/office/drawing/2014/main" id="{A3ED7A20-27C3-41AB-9960-655159077C6D}"/>
                    </a:ext>
                  </a:extLst>
                </p:cNvPr>
                <p:cNvSpPr txBox="1">
                  <a:spLocks noRot="1" noChangeAspect="1" noMove="1" noResize="1" noEditPoints="1" noAdjustHandles="1" noChangeArrowheads="1" noChangeShapeType="1" noTextEdit="1"/>
                </p:cNvSpPr>
                <p:nvPr/>
              </p:nvSpPr>
              <p:spPr>
                <a:xfrm>
                  <a:off x="4892038" y="2742533"/>
                  <a:ext cx="3446654" cy="492443"/>
                </a:xfrm>
                <a:prstGeom prst="rect">
                  <a:avLst/>
                </a:prstGeom>
                <a:blipFill>
                  <a:blip r:embed="rId7"/>
                  <a:stretch>
                    <a:fillRect l="-3717" t="-15000" r="-2124" b="-23750"/>
                  </a:stretch>
                </a:blipFill>
              </p:spPr>
              <p:txBody>
                <a:bodyPr/>
                <a:lstStyle/>
                <a:p>
                  <a:r>
                    <a:rPr lang="zh-CN" altLang="en-US">
                      <a:noFill/>
                    </a:rPr>
                    <a:t> </a:t>
                  </a:r>
                </a:p>
              </p:txBody>
            </p:sp>
          </mc:Fallback>
        </mc:AlternateContent>
        <p:sp>
          <p:nvSpPr>
            <p:cNvPr id="16" name="箭头: 下 15">
              <a:extLst>
                <a:ext uri="{FF2B5EF4-FFF2-40B4-BE49-F238E27FC236}">
                  <a16:creationId xmlns:a16="http://schemas.microsoft.com/office/drawing/2014/main" id="{F407DA95-FA14-4284-98F8-73D3DCCB6B3A}"/>
                </a:ext>
              </a:extLst>
            </p:cNvPr>
            <p:cNvSpPr/>
            <p:nvPr/>
          </p:nvSpPr>
          <p:spPr>
            <a:xfrm>
              <a:off x="4789088" y="3729017"/>
              <a:ext cx="102951" cy="865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288439B-ADF8-4B47-9FE6-812C0C769959}"/>
                    </a:ext>
                  </a:extLst>
                </p:cNvPr>
                <p:cNvSpPr txBox="1"/>
                <p:nvPr/>
              </p:nvSpPr>
              <p:spPr>
                <a:xfrm>
                  <a:off x="4145388" y="5786142"/>
                  <a:ext cx="4798739" cy="347403"/>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e>
                        </m:d>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e>
                        </m:d>
                      </m:oMath>
                    </m:oMathPara>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D288439B-ADF8-4B47-9FE6-812C0C769959}"/>
                    </a:ext>
                  </a:extLst>
                </p:cNvPr>
                <p:cNvSpPr txBox="1">
                  <a:spLocks noRot="1" noChangeAspect="1" noMove="1" noResize="1" noEditPoints="1" noAdjustHandles="1" noChangeArrowheads="1" noChangeShapeType="1" noTextEdit="1"/>
                </p:cNvSpPr>
                <p:nvPr/>
              </p:nvSpPr>
              <p:spPr>
                <a:xfrm>
                  <a:off x="4145388" y="5786142"/>
                  <a:ext cx="4798739" cy="347403"/>
                </a:xfrm>
                <a:prstGeom prst="rect">
                  <a:avLst/>
                </a:prstGeom>
                <a:blipFill>
                  <a:blip r:embed="rId8"/>
                  <a:stretch>
                    <a:fillRect l="-508" b="-1754"/>
                  </a:stretch>
                </a:blipFill>
              </p:spPr>
              <p:txBody>
                <a:bodyPr/>
                <a:lstStyle/>
                <a:p>
                  <a:r>
                    <a:rPr lang="zh-CN" altLang="en-US">
                      <a:noFill/>
                    </a:rPr>
                    <a:t> </a:t>
                  </a:r>
                </a:p>
              </p:txBody>
            </p:sp>
          </mc:Fallback>
        </mc:AlternateContent>
        <p:sp>
          <p:nvSpPr>
            <p:cNvPr id="19" name="箭头: 下 18">
              <a:extLst>
                <a:ext uri="{FF2B5EF4-FFF2-40B4-BE49-F238E27FC236}">
                  <a16:creationId xmlns:a16="http://schemas.microsoft.com/office/drawing/2014/main" id="{C26BFCC9-04BC-4B9C-8291-5EBB07D48511}"/>
                </a:ext>
              </a:extLst>
            </p:cNvPr>
            <p:cNvSpPr/>
            <p:nvPr/>
          </p:nvSpPr>
          <p:spPr>
            <a:xfrm>
              <a:off x="4789088" y="4937961"/>
              <a:ext cx="92098" cy="843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BA12E6A-D5C1-4415-9CC7-B14D04340DA7}"/>
                    </a:ext>
                  </a:extLst>
                </p:cNvPr>
                <p:cNvSpPr txBox="1"/>
                <p:nvPr/>
              </p:nvSpPr>
              <p:spPr>
                <a:xfrm>
                  <a:off x="4902893" y="3909484"/>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6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 </m:t>
                      </m:r>
                    </m:oMath>
                  </a14:m>
                  <a:r>
                    <a:rPr lang="zh-CN" altLang="en-US" sz="16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600" b="1" i="1" smtClean="0">
                          <a:solidFill>
                            <a:srgbClr val="C00000"/>
                          </a:solidFill>
                          <a:latin typeface="Cambria Math" panose="02040503050406030204" pitchFamily="18" charset="0"/>
                        </a:rPr>
                        <m:t>𝒙</m:t>
                      </m:r>
                    </m:oMath>
                  </a14:m>
                  <a:r>
                    <a:rPr lang="zh-CN" altLang="en-US" sz="1600" b="1">
                      <a:solidFill>
                        <a:srgbClr val="C00000"/>
                      </a:solidFill>
                      <a:latin typeface="楷体" panose="02010609060101010101" pitchFamily="49" charset="-122"/>
                      <a:ea typeface="楷体" panose="02010609060101010101" pitchFamily="49" charset="-122"/>
                    </a:rPr>
                    <a:t>，将得到的每个公式用析取联结</a:t>
                  </a:r>
                </a:p>
              </p:txBody>
            </p:sp>
          </mc:Choice>
          <mc:Fallback xmlns="">
            <p:sp>
              <p:nvSpPr>
                <p:cNvPr id="21" name="文本框 20">
                  <a:extLst>
                    <a:ext uri="{FF2B5EF4-FFF2-40B4-BE49-F238E27FC236}">
                      <a16:creationId xmlns:a16="http://schemas.microsoft.com/office/drawing/2014/main" id="{ABA12E6A-D5C1-4415-9CC7-B14D04340DA7}"/>
                    </a:ext>
                  </a:extLst>
                </p:cNvPr>
                <p:cNvSpPr txBox="1">
                  <a:spLocks noRot="1" noChangeAspect="1" noMove="1" noResize="1" noEditPoints="1" noAdjustHandles="1" noChangeArrowheads="1" noChangeShapeType="1" noTextEdit="1"/>
                </p:cNvSpPr>
                <p:nvPr/>
              </p:nvSpPr>
              <p:spPr>
                <a:xfrm>
                  <a:off x="4902893" y="3909484"/>
                  <a:ext cx="3446654" cy="492443"/>
                </a:xfrm>
                <a:prstGeom prst="rect">
                  <a:avLst/>
                </a:prstGeom>
                <a:blipFill>
                  <a:blip r:embed="rId9"/>
                  <a:stretch>
                    <a:fillRect l="-3534" t="-13580" r="-1943" b="-234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01AD618-C0B5-46FD-8BC2-620177A47276}"/>
                    </a:ext>
                  </a:extLst>
                </p:cNvPr>
                <p:cNvSpPr txBox="1"/>
                <p:nvPr/>
              </p:nvSpPr>
              <p:spPr>
                <a:xfrm>
                  <a:off x="4902893" y="5119920"/>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6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 </m:t>
                      </m:r>
                    </m:oMath>
                  </a14:m>
                  <a:r>
                    <a:rPr lang="zh-CN" altLang="en-US" sz="16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600" b="1" i="1" smtClean="0">
                          <a:solidFill>
                            <a:srgbClr val="C00000"/>
                          </a:solidFill>
                          <a:latin typeface="Cambria Math" panose="02040503050406030204" pitchFamily="18" charset="0"/>
                        </a:rPr>
                        <m:t>𝒙</m:t>
                      </m:r>
                    </m:oMath>
                  </a14:m>
                  <a:r>
                    <a:rPr lang="zh-CN" altLang="en-US" sz="1600" b="1">
                      <a:solidFill>
                        <a:srgbClr val="C00000"/>
                      </a:solidFill>
                      <a:latin typeface="楷体" panose="02010609060101010101" pitchFamily="49" charset="-122"/>
                      <a:ea typeface="楷体" panose="02010609060101010101" pitchFamily="49" charset="-122"/>
                    </a:rPr>
                    <a:t>，将得到的每个公式用析取联结</a:t>
                  </a:r>
                </a:p>
              </p:txBody>
            </p:sp>
          </mc:Choice>
          <mc:Fallback xmlns="">
            <p:sp>
              <p:nvSpPr>
                <p:cNvPr id="22" name="文本框 21">
                  <a:extLst>
                    <a:ext uri="{FF2B5EF4-FFF2-40B4-BE49-F238E27FC236}">
                      <a16:creationId xmlns:a16="http://schemas.microsoft.com/office/drawing/2014/main" id="{C01AD618-C0B5-46FD-8BC2-620177A47276}"/>
                    </a:ext>
                  </a:extLst>
                </p:cNvPr>
                <p:cNvSpPr txBox="1">
                  <a:spLocks noRot="1" noChangeAspect="1" noMove="1" noResize="1" noEditPoints="1" noAdjustHandles="1" noChangeArrowheads="1" noChangeShapeType="1" noTextEdit="1"/>
                </p:cNvSpPr>
                <p:nvPr/>
              </p:nvSpPr>
              <p:spPr>
                <a:xfrm>
                  <a:off x="4902893" y="5119920"/>
                  <a:ext cx="3446654" cy="492443"/>
                </a:xfrm>
                <a:prstGeom prst="rect">
                  <a:avLst/>
                </a:prstGeom>
                <a:blipFill>
                  <a:blip r:embed="rId10"/>
                  <a:stretch>
                    <a:fillRect l="-3534" t="-15000" r="-1943" b="-23750"/>
                  </a:stretch>
                </a:blipFill>
              </p:spPr>
              <p:txBody>
                <a:bodyPr/>
                <a:lstStyle/>
                <a:p>
                  <a:r>
                    <a:rPr lang="zh-CN" altLang="en-US">
                      <a:noFill/>
                    </a:rPr>
                    <a:t> </a:t>
                  </a:r>
                </a:p>
              </p:txBody>
            </p:sp>
          </mc:Fallback>
        </mc:AlternateContent>
        <p:sp>
          <p:nvSpPr>
            <p:cNvPr id="15" name="矩形: 圆角 14">
              <a:extLst>
                <a:ext uri="{FF2B5EF4-FFF2-40B4-BE49-F238E27FC236}">
                  <a16:creationId xmlns:a16="http://schemas.microsoft.com/office/drawing/2014/main" id="{DD50FC10-E648-4D2A-A7AB-6EE013C90B60}"/>
                </a:ext>
              </a:extLst>
            </p:cNvPr>
            <p:cNvSpPr/>
            <p:nvPr/>
          </p:nvSpPr>
          <p:spPr>
            <a:xfrm>
              <a:off x="4005844" y="2145216"/>
              <a:ext cx="5077826" cy="4077967"/>
            </a:xfrm>
            <a:prstGeom prst="roundRect">
              <a:avLst>
                <a:gd name="adj" fmla="val 687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7912AE2-2973-44F1-8BBB-894B3E923487}"/>
                    </a:ext>
                  </a:extLst>
                </p:cNvPr>
                <p:cNvSpPr txBox="1"/>
                <p:nvPr/>
              </p:nvSpPr>
              <p:spPr>
                <a:xfrm>
                  <a:off x="6048086" y="2239994"/>
                  <a:ext cx="2781186" cy="369332"/>
                </a:xfrm>
                <a:prstGeom prst="rect">
                  <a:avLst/>
                </a:prstGeom>
                <a:solidFill>
                  <a:schemeClr val="accent4">
                    <a:lumMod val="20000"/>
                    <a:lumOff val="80000"/>
                  </a:schemeClr>
                </a:solidFill>
              </p:spPr>
              <p:txBody>
                <a:bodyPr wrap="square" rtlCol="0">
                  <a:spAutoFit/>
                </a:bodyPr>
                <a:lstStyle/>
                <a:p>
                  <a:r>
                    <a:rPr lang="en-US" altLang="zh-CN" b="1" i="1">
                      <a:solidFill>
                        <a:schemeClr val="accent2">
                          <a:lumMod val="50000"/>
                        </a:schemeClr>
                      </a:solidFill>
                      <a:cs typeface="Arial" panose="020B0604020202020204" pitchFamily="34" charset="0"/>
                    </a:rPr>
                    <a:t>2.</a:t>
                  </a:r>
                  <a:r>
                    <a:rPr lang="en-US" altLang="zh-CN" b="1">
                      <a:solidFill>
                        <a:schemeClr val="accent2">
                          <a:lumMod val="50000"/>
                        </a:schemeClr>
                      </a:solidFill>
                    </a:rPr>
                    <a:t> </a:t>
                  </a:r>
                  <a14:m>
                    <m:oMath xmlns:m="http://schemas.openxmlformats.org/officeDocument/2006/math">
                      <m:r>
                        <a:rPr lang="en-US" altLang="zh-CN" b="1" i="0"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𝒚</m:t>
                          </m:r>
                        </m:e>
                      </m:d>
                    </m:oMath>
                  </a14:m>
                  <a:r>
                    <a:rPr lang="zh-CN" altLang="en-US" b="1" i="0">
                      <a:solidFill>
                        <a:schemeClr val="accent2">
                          <a:lumMod val="50000"/>
                        </a:schemeClr>
                      </a:solidFill>
                      <a:latin typeface="+mj-lt"/>
                    </a:rPr>
                    <a:t>的</a:t>
                  </a:r>
                  <a:r>
                    <a:rPr lang="zh-CN" altLang="en-US" b="1">
                      <a:solidFill>
                        <a:schemeClr val="accent2">
                          <a:lumMod val="50000"/>
                        </a:schemeClr>
                      </a:solidFill>
                    </a:rPr>
                    <a:t>真值为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oMath>
                  </a14:m>
                  <a:endParaRPr lang="en-US" altLang="zh-CN"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D7912AE2-2973-44F1-8BBB-894B3E923487}"/>
                    </a:ext>
                  </a:extLst>
                </p:cNvPr>
                <p:cNvSpPr txBox="1">
                  <a:spLocks noRot="1" noChangeAspect="1" noMove="1" noResize="1" noEditPoints="1" noAdjustHandles="1" noChangeArrowheads="1" noChangeShapeType="1" noTextEdit="1"/>
                </p:cNvSpPr>
                <p:nvPr/>
              </p:nvSpPr>
              <p:spPr>
                <a:xfrm>
                  <a:off x="6048086" y="2239994"/>
                  <a:ext cx="2781186" cy="369332"/>
                </a:xfrm>
                <a:prstGeom prst="rect">
                  <a:avLst/>
                </a:prstGeom>
                <a:blipFill>
                  <a:blip r:embed="rId11"/>
                  <a:stretch>
                    <a:fillRect l="-1754" t="-8197" b="-2459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5E2A1AA-3D2D-4B03-9C11-CB5E6F28A486}"/>
                  </a:ext>
                </a:extLst>
              </p:cNvPr>
              <p:cNvSpPr txBox="1"/>
              <p:nvPr/>
            </p:nvSpPr>
            <p:spPr>
              <a:xfrm>
                <a:off x="362908" y="4081335"/>
                <a:ext cx="4792598" cy="1497589"/>
              </a:xfrm>
              <a:prstGeom prst="rect">
                <a:avLst/>
              </a:prstGeom>
              <a:solidFill>
                <a:schemeClr val="accent4">
                  <a:lumMod val="20000"/>
                  <a:lumOff val="80000"/>
                </a:schemeClr>
              </a:solidFill>
            </p:spPr>
            <p:txBody>
              <a:bodyPr wrap="square" rtlCol="0">
                <a:spAutoFit/>
              </a:bodyPr>
              <a:lstStyle/>
              <a:p>
                <a:pPr marL="457200" indent="-457200">
                  <a:spcBef>
                    <a:spcPts val="600"/>
                  </a:spcBef>
                  <a:buAutoNum type="arabi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𝒚</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e>
                        </m:d>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e>
                        </m:d>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e>
                    </m:d>
                  </m:oMath>
                </a14:m>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oMath>
                </a14:m>
                <a:endParaRPr lang="en-US" altLang="zh-CN"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45E2A1AA-3D2D-4B03-9C11-CB5E6F28A486}"/>
                  </a:ext>
                </a:extLst>
              </p:cNvPr>
              <p:cNvSpPr txBox="1">
                <a:spLocks noRot="1" noChangeAspect="1" noMove="1" noResize="1" noEditPoints="1" noAdjustHandles="1" noChangeArrowheads="1" noChangeShapeType="1" noTextEdit="1"/>
              </p:cNvSpPr>
              <p:nvPr/>
            </p:nvSpPr>
            <p:spPr>
              <a:xfrm>
                <a:off x="362908" y="4081335"/>
                <a:ext cx="4792598" cy="1497589"/>
              </a:xfrm>
              <a:prstGeom prst="rect">
                <a:avLst/>
              </a:prstGeom>
              <a:blipFill>
                <a:blip r:embed="rId12"/>
                <a:stretch>
                  <a:fillRect l="-1272" t="-285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4B5530A-1FE7-4E89-A47A-177652682D2A}"/>
              </a:ext>
            </a:extLst>
          </p:cNvPr>
          <p:cNvSpPr txBox="1"/>
          <p:nvPr/>
        </p:nvSpPr>
        <p:spPr>
          <a:xfrm>
            <a:off x="8684827" y="1145360"/>
            <a:ext cx="3092296" cy="744371"/>
          </a:xfrm>
          <a:prstGeom prst="rect">
            <a:avLst/>
          </a:prstGeom>
          <a:solidFill>
            <a:schemeClr val="accent4">
              <a:lumMod val="20000"/>
              <a:lumOff val="80000"/>
            </a:schemeClr>
          </a:solidFill>
        </p:spPr>
        <p:txBody>
          <a:bodyPr wrap="square" rtlCol="0">
            <a:spAutoFit/>
          </a:bodyPr>
          <a:lstStyle/>
          <a:p>
            <a:pPr>
              <a:lnSpc>
                <a:spcPts val="2600"/>
              </a:lnSpc>
            </a:pPr>
            <a:r>
              <a:rPr lang="zh-CN" altLang="en-US" sz="2000" b="1">
                <a:solidFill>
                  <a:srgbClr val="C00000"/>
                </a:solidFill>
              </a:rPr>
              <a:t>嵌套量词公式的量词顺序不同，公式的真值也不同</a:t>
            </a:r>
          </a:p>
        </p:txBody>
      </p:sp>
    </p:spTree>
    <p:extLst>
      <p:ext uri="{BB962C8B-B14F-4D97-AF65-F5344CB8AC3E}">
        <p14:creationId xmlns:p14="http://schemas.microsoft.com/office/powerpoint/2010/main" val="27066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一阶逻辑公式真值计算举例</a:t>
            </a:r>
            <a:r>
              <a:rPr lang="en-US" altLang="zh-CN"/>
              <a:t>*</a:t>
            </a: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4E2F2BB-73E4-4023-8763-A8D6F5C60431}"/>
                  </a:ext>
                </a:extLst>
              </p:cNvPr>
              <p:cNvSpPr txBox="1"/>
              <p:nvPr/>
            </p:nvSpPr>
            <p:spPr>
              <a:xfrm>
                <a:off x="381984" y="1274314"/>
                <a:ext cx="7873929" cy="861774"/>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000" b="1">
                    <a:solidFill>
                      <a:srgbClr val="C00000"/>
                    </a:solidFill>
                  </a:rPr>
                  <a:t>给定下面的解释和个体变量指派函数</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论域</a:t>
                </a:r>
                <a:r>
                  <a:rPr lang="zh-CN" altLang="en-US"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b="1" i="1" smtClean="0">
                        <a:solidFill>
                          <a:srgbClr val="002060"/>
                        </a:solidFill>
                        <a:latin typeface="Cambria Math" panose="02040503050406030204" pitchFamily="18" charset="0"/>
                      </a:rPr>
                      <m:t>𝑫</m:t>
                    </m:r>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𝒃</m:t>
                        </m:r>
                      </m:e>
                    </m:d>
                  </m:oMath>
                </a14:m>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二元谓词</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𝑭</m:t>
                    </m:r>
                  </m:oMath>
                </a14:m>
                <a:r>
                  <a:rPr lang="zh-CN" altLang="en-US"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r>
                      <m:rPr>
                        <m:lit/>
                      </m:rP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a14:m>
                <a:endParaRPr lang="en-US" altLang="zh-CN" b="1" i="1">
                  <a:solidFill>
                    <a:srgbClr val="002060"/>
                  </a:solidFill>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54E2F2BB-73E4-4023-8763-A8D6F5C60431}"/>
                  </a:ext>
                </a:extLst>
              </p:cNvPr>
              <p:cNvSpPr txBox="1">
                <a:spLocks noRot="1" noChangeAspect="1" noMove="1" noResize="1" noEditPoints="1" noAdjustHandles="1" noChangeArrowheads="1" noChangeShapeType="1" noTextEdit="1"/>
              </p:cNvSpPr>
              <p:nvPr/>
            </p:nvSpPr>
            <p:spPr>
              <a:xfrm>
                <a:off x="381984" y="1274314"/>
                <a:ext cx="7873929" cy="861774"/>
              </a:xfrm>
              <a:prstGeom prst="rect">
                <a:avLst/>
              </a:prstGeom>
              <a:blipFill>
                <a:blip r:embed="rId2"/>
                <a:stretch>
                  <a:fillRect l="-464" t="-2797" b="-4895"/>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5E2A1AA-3D2D-4B03-9C11-CB5E6F28A486}"/>
                  </a:ext>
                </a:extLst>
              </p:cNvPr>
              <p:cNvSpPr txBox="1"/>
              <p:nvPr/>
            </p:nvSpPr>
            <p:spPr>
              <a:xfrm>
                <a:off x="642051" y="4439425"/>
                <a:ext cx="4792598" cy="1497589"/>
              </a:xfrm>
              <a:prstGeom prst="rect">
                <a:avLst/>
              </a:prstGeom>
              <a:solidFill>
                <a:schemeClr val="accent4">
                  <a:lumMod val="20000"/>
                  <a:lumOff val="80000"/>
                </a:schemeClr>
              </a:solidFill>
            </p:spPr>
            <p:txBody>
              <a:bodyPr wrap="square" rtlCol="0">
                <a:spAutoFit/>
              </a:bodyPr>
              <a:lstStyle/>
              <a:p>
                <a:pPr marL="457200" indent="-457200">
                  <a:spcBef>
                    <a:spcPts val="600"/>
                  </a:spcBef>
                  <a:buFont typeface="+mj-lt"/>
                  <a:buAutoNum type="arabicPeriod" startAt="2"/>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𝒚</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𝒂</m:t>
                            </m:r>
                          </m:e>
                        </m:d>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e>
                        </m:d>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e>
                    </m:d>
                  </m:oMath>
                </a14:m>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endParaRPr lang="en-US" altLang="zh-CN"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45E2A1AA-3D2D-4B03-9C11-CB5E6F28A486}"/>
                  </a:ext>
                </a:extLst>
              </p:cNvPr>
              <p:cNvSpPr txBox="1">
                <a:spLocks noRot="1" noChangeAspect="1" noMove="1" noResize="1" noEditPoints="1" noAdjustHandles="1" noChangeArrowheads="1" noChangeShapeType="1" noTextEdit="1"/>
              </p:cNvSpPr>
              <p:nvPr/>
            </p:nvSpPr>
            <p:spPr>
              <a:xfrm>
                <a:off x="642051" y="4439425"/>
                <a:ext cx="4792598" cy="1497589"/>
              </a:xfrm>
              <a:prstGeom prst="rect">
                <a:avLst/>
              </a:prstGeom>
              <a:blipFill>
                <a:blip r:embed="rId3"/>
                <a:stretch>
                  <a:fillRect l="-1271" t="-2439"/>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4ABB463E-95CA-4C1F-8514-121CEDBBD6DD}"/>
              </a:ext>
            </a:extLst>
          </p:cNvPr>
          <p:cNvGrpSpPr/>
          <p:nvPr/>
        </p:nvGrpSpPr>
        <p:grpSpPr>
          <a:xfrm>
            <a:off x="5854793" y="2759709"/>
            <a:ext cx="5609637" cy="2823977"/>
            <a:chOff x="5685504" y="2336064"/>
            <a:chExt cx="5609637" cy="282397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85BF040-7D8D-4D3C-B82D-B1BA95DE8C6F}"/>
                    </a:ext>
                  </a:extLst>
                </p:cNvPr>
                <p:cNvSpPr txBox="1"/>
                <p:nvPr/>
              </p:nvSpPr>
              <p:spPr>
                <a:xfrm>
                  <a:off x="5685505" y="2336064"/>
                  <a:ext cx="3136154" cy="398655"/>
                </a:xfrm>
                <a:prstGeom prst="rect">
                  <a:avLst/>
                </a:prstGeom>
                <a:solidFill>
                  <a:schemeClr val="accent4">
                    <a:lumMod val="20000"/>
                    <a:lumOff val="80000"/>
                    <a:alpha val="50000"/>
                  </a:schemeClr>
                </a:solidFill>
              </p:spPr>
              <p:txBody>
                <a:bodyPr wrap="square" lIns="0" tIns="54000" bIns="36000" rtlCol="0">
                  <a:spAutoFit/>
                </a:bodyPr>
                <a:lstStyle/>
                <a:p>
                  <a:r>
                    <a:rPr lang="en-US" altLang="zh-CN" sz="2000" b="1" i="1">
                      <a:solidFill>
                        <a:schemeClr val="accent2">
                          <a:lumMod val="50000"/>
                        </a:schemeClr>
                      </a:solidFill>
                    </a:rPr>
                    <a:t>3</a:t>
                  </a:r>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A85BF040-7D8D-4D3C-B82D-B1BA95DE8C6F}"/>
                    </a:ext>
                  </a:extLst>
                </p:cNvPr>
                <p:cNvSpPr txBox="1">
                  <a:spLocks noRot="1" noChangeAspect="1" noMove="1" noResize="1" noEditPoints="1" noAdjustHandles="1" noChangeArrowheads="1" noChangeShapeType="1" noTextEdit="1"/>
                </p:cNvSpPr>
                <p:nvPr/>
              </p:nvSpPr>
              <p:spPr>
                <a:xfrm>
                  <a:off x="5685505" y="2336064"/>
                  <a:ext cx="3136154" cy="398655"/>
                </a:xfrm>
                <a:prstGeom prst="rect">
                  <a:avLst/>
                </a:prstGeom>
                <a:blipFill>
                  <a:blip r:embed="rId4"/>
                  <a:stretch>
                    <a:fillRect l="-4854" t="-6154"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71E5CF7-E509-465A-9A0A-3260E3FD231D}"/>
                    </a:ext>
                  </a:extLst>
                </p:cNvPr>
                <p:cNvSpPr txBox="1"/>
                <p:nvPr/>
              </p:nvSpPr>
              <p:spPr>
                <a:xfrm>
                  <a:off x="5685505" y="2722669"/>
                  <a:ext cx="5524118" cy="380480"/>
                </a:xfrm>
                <a:prstGeom prst="rect">
                  <a:avLst/>
                </a:prstGeom>
                <a:solidFill>
                  <a:schemeClr val="accent4">
                    <a:lumMod val="20000"/>
                    <a:lumOff val="80000"/>
                  </a:schemeClr>
                </a:solidFill>
              </p:spPr>
              <p:txBody>
                <a:bodyPr wrap="square" lIns="0" tIns="36000" bIns="3600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oMath>
                    </m:oMathPara>
                  </a14:m>
                  <a:endParaRPr lang="en-US" altLang="zh-CN"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171E5CF7-E509-465A-9A0A-3260E3FD231D}"/>
                    </a:ext>
                  </a:extLst>
                </p:cNvPr>
                <p:cNvSpPr txBox="1">
                  <a:spLocks noRot="1" noChangeAspect="1" noMove="1" noResize="1" noEditPoints="1" noAdjustHandles="1" noChangeArrowheads="1" noChangeShapeType="1" noTextEdit="1"/>
                </p:cNvSpPr>
                <p:nvPr/>
              </p:nvSpPr>
              <p:spPr>
                <a:xfrm>
                  <a:off x="5685505" y="2722669"/>
                  <a:ext cx="5524118" cy="380480"/>
                </a:xfrm>
                <a:prstGeom prst="rect">
                  <a:avLst/>
                </a:prstGeom>
                <a:blipFill>
                  <a:blip r:embed="rId5"/>
                  <a:stretch>
                    <a:fillRect l="-551" b="-174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6B4CC38-8CAD-4831-A7FC-651380847674}"/>
                    </a:ext>
                  </a:extLst>
                </p:cNvPr>
                <p:cNvSpPr txBox="1"/>
                <p:nvPr/>
              </p:nvSpPr>
              <p:spPr>
                <a:xfrm>
                  <a:off x="5685505" y="3103407"/>
                  <a:ext cx="5524118" cy="841119"/>
                </a:xfrm>
                <a:prstGeom prst="rect">
                  <a:avLst/>
                </a:prstGeom>
                <a:solidFill>
                  <a:schemeClr val="accent4">
                    <a:lumMod val="20000"/>
                    <a:lumOff val="80000"/>
                  </a:schemeClr>
                </a:solidFill>
              </p:spPr>
              <p:txBody>
                <a:bodyPr wrap="square" lIns="0" tIns="36000" bIns="3600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e>
                            </m:d>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e>
                            </m:d>
                          </m:e>
                        </m:d>
                        <m:r>
                          <a:rPr lang="en-US" altLang="zh-CN" sz="2000" b="1" i="1" smtClean="0">
                            <a:solidFill>
                              <a:schemeClr val="accent2">
                                <a:lumMod val="50000"/>
                              </a:schemeClr>
                            </a:solidFill>
                            <a:latin typeface="Cambria Math" panose="02040503050406030204" pitchFamily="18" charset="0"/>
                          </a:rPr>
                          <m:t>∧</m:t>
                        </m:r>
                      </m:oMath>
                    </m:oMathPara>
                  </a14:m>
                  <a:endParaRPr lang="en-US" altLang="zh-CN" sz="2000"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oMath>
                    </m:oMathPara>
                  </a14:m>
                  <a:endParaRPr lang="en-US" altLang="zh-CN" sz="2000"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86B4CC38-8CAD-4831-A7FC-651380847674}"/>
                    </a:ext>
                  </a:extLst>
                </p:cNvPr>
                <p:cNvSpPr txBox="1">
                  <a:spLocks noRot="1" noChangeAspect="1" noMove="1" noResize="1" noEditPoints="1" noAdjustHandles="1" noChangeArrowheads="1" noChangeShapeType="1" noTextEdit="1"/>
                </p:cNvSpPr>
                <p:nvPr/>
              </p:nvSpPr>
              <p:spPr>
                <a:xfrm>
                  <a:off x="5685505" y="3103407"/>
                  <a:ext cx="5524118" cy="841119"/>
                </a:xfrm>
                <a:prstGeom prst="rect">
                  <a:avLst/>
                </a:prstGeom>
                <a:blipFill>
                  <a:blip r:embed="rId6"/>
                  <a:stretch>
                    <a:fillRect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D4528633-58FC-4358-8642-3BBABE181C21}"/>
                    </a:ext>
                  </a:extLst>
                </p:cNvPr>
                <p:cNvSpPr txBox="1"/>
                <p:nvPr/>
              </p:nvSpPr>
              <p:spPr>
                <a:xfrm>
                  <a:off x="5685505" y="3931893"/>
                  <a:ext cx="5524118" cy="808042"/>
                </a:xfrm>
                <a:prstGeom prst="rect">
                  <a:avLst/>
                </a:prstGeom>
                <a:solidFill>
                  <a:schemeClr val="accent4">
                    <a:lumMod val="20000"/>
                    <a:lumOff val="80000"/>
                    <a:alpha val="5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e>
                            </m:d>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e>
                            </m:d>
                          </m:e>
                        </m:d>
                        <m:r>
                          <a:rPr lang="en-US" altLang="zh-CN" sz="2000" b="1" i="1" smtClean="0">
                            <a:solidFill>
                              <a:schemeClr val="accent2">
                                <a:lumMod val="50000"/>
                              </a:schemeClr>
                            </a:solidFill>
                            <a:latin typeface="Cambria Math" panose="02040503050406030204" pitchFamily="18" charset="0"/>
                          </a:rPr>
                          <m:t>∧</m:t>
                        </m:r>
                      </m:oMath>
                    </m:oMathPara>
                  </a14:m>
                  <a:endParaRPr lang="en-US" altLang="zh-CN" sz="2000"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e>
                        </m:d>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e>
                            </m:d>
                          </m:e>
                        </m:d>
                        <m:r>
                          <a:rPr lang="en-US" altLang="zh-CN" sz="2000" b="1" i="1" smtClean="0">
                            <a:solidFill>
                              <a:schemeClr val="accent2">
                                <a:lumMod val="50000"/>
                              </a:schemeClr>
                            </a:solidFill>
                            <a:latin typeface="Cambria Math" panose="02040503050406030204" pitchFamily="18" charset="0"/>
                          </a:rPr>
                          <m:t>)</m:t>
                        </m:r>
                      </m:oMath>
                    </m:oMathPara>
                  </a14:m>
                  <a:endParaRPr lang="en-US" altLang="zh-CN" sz="2000" b="1">
                    <a:solidFill>
                      <a:schemeClr val="accent2">
                        <a:lumMod val="50000"/>
                      </a:schemeClr>
                    </a:solidFill>
                  </a:endParaRPr>
                </a:p>
              </p:txBody>
            </p:sp>
          </mc:Choice>
          <mc:Fallback xmlns="">
            <p:sp>
              <p:nvSpPr>
                <p:cNvPr id="27" name="文本框 26">
                  <a:extLst>
                    <a:ext uri="{FF2B5EF4-FFF2-40B4-BE49-F238E27FC236}">
                      <a16:creationId xmlns:a16="http://schemas.microsoft.com/office/drawing/2014/main" id="{D4528633-58FC-4358-8642-3BBABE181C21}"/>
                    </a:ext>
                  </a:extLst>
                </p:cNvPr>
                <p:cNvSpPr txBox="1">
                  <a:spLocks noRot="1" noChangeAspect="1" noMove="1" noResize="1" noEditPoints="1" noAdjustHandles="1" noChangeArrowheads="1" noChangeShapeType="1" noTextEdit="1"/>
                </p:cNvSpPr>
                <p:nvPr/>
              </p:nvSpPr>
              <p:spPr>
                <a:xfrm>
                  <a:off x="5685505" y="3931893"/>
                  <a:ext cx="5524118" cy="808042"/>
                </a:xfrm>
                <a:prstGeom prst="rect">
                  <a:avLst/>
                </a:prstGeom>
                <a:blipFill>
                  <a:blip r:embed="rId7"/>
                  <a:stretch>
                    <a:fillRect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C8D452A9-7797-4F26-BB41-363348CE7988}"/>
                    </a:ext>
                  </a:extLst>
                </p:cNvPr>
                <p:cNvSpPr txBox="1"/>
                <p:nvPr/>
              </p:nvSpPr>
              <p:spPr>
                <a:xfrm>
                  <a:off x="5685504" y="4739935"/>
                  <a:ext cx="5609637" cy="420106"/>
                </a:xfrm>
                <a:prstGeom prst="rect">
                  <a:avLst/>
                </a:prstGeom>
                <a:solidFill>
                  <a:schemeClr val="accent4">
                    <a:lumMod val="20000"/>
                    <a:lumOff val="80000"/>
                  </a:schemeClr>
                </a:solidFill>
              </p:spPr>
              <p:txBody>
                <a:bodyPr wrap="square" lIns="0" tIns="36000" bIns="3600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𝟎</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e>
                            </m:d>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e>
                            </m:d>
                          </m:e>
                        </m:d>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e>
                            </m:d>
                            <m:r>
                              <a:rPr lang="en-US" altLang="zh-CN" sz="2000" b="1" i="1" smtClean="0">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e>
                            </m:d>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oMath>
                    </m:oMathPara>
                  </a14:m>
                  <a:endParaRPr lang="en-US" altLang="zh-CN" sz="20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C8D452A9-7797-4F26-BB41-363348CE7988}"/>
                    </a:ext>
                  </a:extLst>
                </p:cNvPr>
                <p:cNvSpPr txBox="1">
                  <a:spLocks noRot="1" noChangeAspect="1" noMove="1" noResize="1" noEditPoints="1" noAdjustHandles="1" noChangeArrowheads="1" noChangeShapeType="1" noTextEdit="1"/>
                </p:cNvSpPr>
                <p:nvPr/>
              </p:nvSpPr>
              <p:spPr>
                <a:xfrm>
                  <a:off x="5685504" y="4739935"/>
                  <a:ext cx="5609637" cy="420106"/>
                </a:xfrm>
                <a:prstGeom prst="rect">
                  <a:avLst/>
                </a:prstGeom>
                <a:blipFill>
                  <a:blip r:embed="rId8"/>
                  <a:stretch>
                    <a:fillRect l="-76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CC824A2-3EDE-499D-A316-3A956EAAA291}"/>
                  </a:ext>
                </a:extLst>
              </p:cNvPr>
              <p:cNvSpPr txBox="1"/>
              <p:nvPr/>
            </p:nvSpPr>
            <p:spPr>
              <a:xfrm>
                <a:off x="642051" y="2509120"/>
                <a:ext cx="4792598" cy="1497589"/>
              </a:xfrm>
              <a:prstGeom prst="rect">
                <a:avLst/>
              </a:prstGeom>
              <a:solidFill>
                <a:schemeClr val="accent4">
                  <a:lumMod val="20000"/>
                  <a:lumOff val="80000"/>
                </a:schemeClr>
              </a:solidFill>
            </p:spPr>
            <p:txBody>
              <a:bodyPr wrap="square" rtlCol="0">
                <a:spAutoFit/>
              </a:bodyPr>
              <a:lstStyle/>
              <a:p>
                <a:pPr marL="457200" indent="-457200">
                  <a:spcBef>
                    <a:spcPts val="600"/>
                  </a:spcBef>
                  <a:buAutoNum type="arabi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𝒚</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e>
                        </m:d>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e>
                        </m:d>
                      </m:e>
                    </m:d>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e>
                    </m:d>
                  </m:oMath>
                </a14:m>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oMath>
                </a14:m>
                <a:endParaRPr lang="en-US" altLang="zh-CN"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7CC824A2-3EDE-499D-A316-3A956EAAA291}"/>
                  </a:ext>
                </a:extLst>
              </p:cNvPr>
              <p:cNvSpPr txBox="1">
                <a:spLocks noRot="1" noChangeAspect="1" noMove="1" noResize="1" noEditPoints="1" noAdjustHandles="1" noChangeArrowheads="1" noChangeShapeType="1" noTextEdit="1"/>
              </p:cNvSpPr>
              <p:nvPr/>
            </p:nvSpPr>
            <p:spPr>
              <a:xfrm>
                <a:off x="642051" y="2509120"/>
                <a:ext cx="4792598" cy="1497589"/>
              </a:xfrm>
              <a:prstGeom prst="rect">
                <a:avLst/>
              </a:prstGeom>
              <a:blipFill>
                <a:blip r:embed="rId9"/>
                <a:stretch>
                  <a:fillRect l="-1271" t="-285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AF75EAE8-9AF1-4B99-8377-D6F8454FB796}"/>
              </a:ext>
            </a:extLst>
          </p:cNvPr>
          <p:cNvSpPr txBox="1"/>
          <p:nvPr/>
        </p:nvSpPr>
        <p:spPr>
          <a:xfrm>
            <a:off x="8407216" y="1382035"/>
            <a:ext cx="3197111" cy="646331"/>
          </a:xfrm>
          <a:prstGeom prst="rect">
            <a:avLst/>
          </a:prstGeom>
          <a:solidFill>
            <a:schemeClr val="accent2">
              <a:lumMod val="20000"/>
              <a:lumOff val="80000"/>
            </a:schemeClr>
          </a:solidFill>
        </p:spPr>
        <p:txBody>
          <a:bodyPr wrap="square" rtlCol="0">
            <a:spAutoFit/>
          </a:bodyPr>
          <a:lstStyle/>
          <a:p>
            <a:r>
              <a:rPr lang="zh-CN" altLang="en-US" b="1">
                <a:solidFill>
                  <a:srgbClr val="C00000"/>
                </a:solidFill>
              </a:rPr>
              <a:t>嵌套量词公式展开时从外到里展开，并注意各量词的辖域！</a:t>
            </a:r>
          </a:p>
        </p:txBody>
      </p:sp>
    </p:spTree>
    <p:extLst>
      <p:ext uri="{BB962C8B-B14F-4D97-AF65-F5344CB8AC3E}">
        <p14:creationId xmlns:p14="http://schemas.microsoft.com/office/powerpoint/2010/main" val="161963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一阶逻辑公式在有限论域展开练习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372312A-1786-452C-BBD0-35048BC6E97E}"/>
                  </a:ext>
                </a:extLst>
              </p:cNvPr>
              <p:cNvSpPr txBox="1"/>
              <p:nvPr/>
            </p:nvSpPr>
            <p:spPr>
              <a:xfrm>
                <a:off x="1593070" y="1034130"/>
                <a:ext cx="9005853" cy="2568652"/>
              </a:xfrm>
              <a:prstGeom prst="rect">
                <a:avLst/>
              </a:prstGeom>
              <a:solidFill>
                <a:schemeClr val="accent5">
                  <a:lumMod val="20000"/>
                  <a:lumOff val="80000"/>
                  <a:alpha val="50000"/>
                </a:schemeClr>
              </a:solidFill>
            </p:spPr>
            <p:txBody>
              <a:bodyPr wrap="square" rtlCol="0">
                <a:spAutoFit/>
              </a:bodyPr>
              <a:lstStyle/>
              <a:p>
                <a:pPr>
                  <a:spcBef>
                    <a:spcPts val="600"/>
                  </a:spcBef>
                </a:pPr>
                <a:r>
                  <a:rPr lang="zh-CN" altLang="en-US" sz="2400" b="1">
                    <a:solidFill>
                      <a:srgbClr val="002060"/>
                    </a:solidFill>
                  </a:rPr>
                  <a:t>对公式</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𝒚</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𝑯</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𝒚</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𝒙𝑮</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𝒚</m:t>
                                </m:r>
                              </m:e>
                            </m:d>
                          </m:e>
                        </m:d>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𝒛</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𝑯</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𝒚</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𝒛</m:t>
                            </m:r>
                          </m:e>
                        </m:d>
                      </m:e>
                    </m:d>
                  </m:oMath>
                </a14:m>
                <a:endParaRPr lang="en-US" altLang="zh-CN" sz="2000" b="1"/>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𝑯</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e>
                    </m:d>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中的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指示变量；</a:t>
                </a:r>
                <a:r>
                  <a:rPr lang="en-US" altLang="zh-CN" sz="2000" b="1" i="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自由出现；</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(C)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约束出现</a:t>
                </a:r>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𝑮</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e>
                    </m:d>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中的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指示变量；</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自由出现；</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(C)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约束出现</a:t>
                </a:r>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个体变量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是上述公式的：</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自由变量；</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约束变量</a:t>
                </a:r>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个体变量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是上述公式的：</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自由变量；</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约束变量</a:t>
                </a:r>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个体变量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𝒛</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是上述公式的：</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自由变量；</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约束变量</a:t>
                </a:r>
                <a:endParaRPr lang="zh-CN" altLang="en-US"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8372312A-1786-452C-BBD0-35048BC6E97E}"/>
                  </a:ext>
                </a:extLst>
              </p:cNvPr>
              <p:cNvSpPr txBox="1">
                <a:spLocks noRot="1" noChangeAspect="1" noMove="1" noResize="1" noEditPoints="1" noAdjustHandles="1" noChangeArrowheads="1" noChangeShapeType="1" noTextEdit="1"/>
              </p:cNvSpPr>
              <p:nvPr/>
            </p:nvSpPr>
            <p:spPr>
              <a:xfrm>
                <a:off x="1593070" y="1034130"/>
                <a:ext cx="9005853" cy="2568652"/>
              </a:xfrm>
              <a:prstGeom prst="rect">
                <a:avLst/>
              </a:prstGeom>
              <a:blipFill>
                <a:blip r:embed="rId2"/>
                <a:stretch>
                  <a:fillRect l="-1015" b="-35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8CE4298-35E7-465C-A02A-31F9E2762876}"/>
                  </a:ext>
                </a:extLst>
              </p:cNvPr>
              <p:cNvSpPr txBox="1"/>
              <p:nvPr/>
            </p:nvSpPr>
            <p:spPr>
              <a:xfrm>
                <a:off x="1152317" y="3752836"/>
                <a:ext cx="9887361" cy="2470356"/>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rPr>
                  <a:t>设解释的论域</a:t>
                </a:r>
                <a14:m>
                  <m:oMath xmlns:m="http://schemas.openxmlformats.org/officeDocument/2006/math">
                    <m:r>
                      <a:rPr lang="en-US" altLang="zh-CN" sz="2400" b="1" i="1" smtClean="0">
                        <a:solidFill>
                          <a:srgbClr val="002060"/>
                        </a:solidFill>
                        <a:latin typeface="Cambria Math" panose="02040503050406030204" pitchFamily="18" charset="0"/>
                      </a:rPr>
                      <m:t>𝑫</m:t>
                    </m:r>
                    <m:r>
                      <a:rPr lang="en-US" altLang="zh-CN" sz="2400" b="1" i="1" smtClean="0">
                        <a:solidFill>
                          <a:srgbClr val="002060"/>
                        </a:solidFill>
                        <a:latin typeface="Cambria Math" panose="02040503050406030204" pitchFamily="18" charset="0"/>
                      </a:rPr>
                      <m:t> = </m:t>
                    </m:r>
                    <m:r>
                      <m:rPr>
                        <m:lit/>
                      </m:rP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𝒂</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𝒃</m:t>
                    </m:r>
                    <m:r>
                      <m:rPr>
                        <m:lit/>
                      </m:rPr>
                      <a:rPr lang="en-US" altLang="zh-CN" sz="2400" b="1" i="1" smtClean="0">
                        <a:solidFill>
                          <a:srgbClr val="002060"/>
                        </a:solidFill>
                        <a:latin typeface="Cambria Math" panose="02040503050406030204" pitchFamily="18" charset="0"/>
                      </a:rPr>
                      <m:t>}</m:t>
                    </m:r>
                  </m:oMath>
                </a14:m>
                <a:r>
                  <a:rPr lang="zh-CN" altLang="en-US" sz="2400" b="1">
                    <a:solidFill>
                      <a:srgbClr val="002060"/>
                    </a:solidFill>
                  </a:rPr>
                  <a:t>，公式</a:t>
                </a:r>
                <a14:m>
                  <m:oMath xmlns:m="http://schemas.openxmlformats.org/officeDocument/2006/math">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𝒚𝑮</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𝒚</m:t>
                            </m:r>
                          </m:e>
                        </m:d>
                      </m:e>
                    </m:d>
                  </m:oMath>
                </a14:m>
                <a:r>
                  <a:rPr lang="zh-CN" altLang="en-US" sz="2400" b="1">
                    <a:solidFill>
                      <a:srgbClr val="002060"/>
                    </a:solidFill>
                  </a:rPr>
                  <a:t>在该论域的展开是：</a:t>
                </a:r>
              </a:p>
              <a:p>
                <a:pPr marL="342900" indent="-342900">
                  <a:spcBef>
                    <a:spcPts val="600"/>
                  </a:spcBef>
                  <a:buFont typeface="+mj-lt"/>
                  <a:buAutoNum type="alphaU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2">
                      <a:lumMod val="50000"/>
                    </a:schemeClr>
                  </a:solidFill>
                </a:endParaRPr>
              </a:p>
              <a:p>
                <a:pPr marL="342900" indent="-342900">
                  <a:spcBef>
                    <a:spcPts val="600"/>
                  </a:spcBef>
                  <a:buFont typeface="+mj-lt"/>
                  <a:buAutoNum type="alphaUcPeriod"/>
                </a:pP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e>
                    </m:d>
                  </m:oMath>
                </a14:m>
                <a:endParaRPr lang="en-US" altLang="zh-CN" sz="2000" b="1">
                  <a:solidFill>
                    <a:schemeClr val="accent2">
                      <a:lumMod val="50000"/>
                    </a:schemeClr>
                  </a:solidFill>
                </a:endParaRPr>
              </a:p>
              <a:p>
                <a:pPr marL="342900" indent="-342900">
                  <a:spcBef>
                    <a:spcPts val="600"/>
                  </a:spcBef>
                  <a:buFont typeface="+mj-lt"/>
                  <a:buAutoNum type="alphaUcPeriod"/>
                </a:pP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e>
                    </m:d>
                  </m:oMath>
                </a14:m>
                <a:endParaRPr lang="en-US" altLang="zh-CN" sz="2000" b="1">
                  <a:solidFill>
                    <a:schemeClr val="accent2">
                      <a:lumMod val="50000"/>
                    </a:schemeClr>
                  </a:solidFill>
                </a:endParaRPr>
              </a:p>
              <a:p>
                <a:pPr marL="342900" indent="-342900">
                  <a:spcBef>
                    <a:spcPts val="600"/>
                  </a:spcBef>
                  <a:buFont typeface="+mj-lt"/>
                  <a:buAutoNum type="alphaUcPeriod"/>
                </a:pP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oMath>
                </a14:m>
                <a:endParaRPr lang="zh-CN" altLang="en-US"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58CE4298-35E7-465C-A02A-31F9E2762876}"/>
                  </a:ext>
                </a:extLst>
              </p:cNvPr>
              <p:cNvSpPr txBox="1">
                <a:spLocks noRot="1" noChangeAspect="1" noMove="1" noResize="1" noEditPoints="1" noAdjustHandles="1" noChangeArrowheads="1" noChangeShapeType="1" noTextEdit="1"/>
              </p:cNvSpPr>
              <p:nvPr/>
            </p:nvSpPr>
            <p:spPr>
              <a:xfrm>
                <a:off x="1152317" y="3752836"/>
                <a:ext cx="9887361" cy="2470356"/>
              </a:xfrm>
              <a:prstGeom prst="rect">
                <a:avLst/>
              </a:prstGeom>
              <a:blipFill>
                <a:blip r:embed="rId3"/>
                <a:stretch>
                  <a:fillRect l="-925" t="-494" r="-555" b="-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2640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一阶逻辑公式在有限论域展开练习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372312A-1786-452C-BBD0-35048BC6E97E}"/>
                  </a:ext>
                </a:extLst>
              </p:cNvPr>
              <p:cNvSpPr txBox="1"/>
              <p:nvPr/>
            </p:nvSpPr>
            <p:spPr>
              <a:xfrm>
                <a:off x="1593070" y="1034130"/>
                <a:ext cx="9005853" cy="2568652"/>
              </a:xfrm>
              <a:prstGeom prst="rect">
                <a:avLst/>
              </a:prstGeom>
              <a:solidFill>
                <a:schemeClr val="accent5">
                  <a:lumMod val="20000"/>
                  <a:lumOff val="80000"/>
                  <a:alpha val="50000"/>
                </a:schemeClr>
              </a:solidFill>
            </p:spPr>
            <p:txBody>
              <a:bodyPr wrap="square" rtlCol="0">
                <a:spAutoFit/>
              </a:bodyPr>
              <a:lstStyle/>
              <a:p>
                <a:pPr>
                  <a:spcBef>
                    <a:spcPts val="600"/>
                  </a:spcBef>
                </a:pPr>
                <a:r>
                  <a:rPr lang="zh-CN" altLang="en-US" sz="2400" b="1">
                    <a:solidFill>
                      <a:srgbClr val="002060"/>
                    </a:solidFill>
                  </a:rPr>
                  <a:t>对公式</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𝒚</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𝑯</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𝒚</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𝒙𝑮</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𝒚</m:t>
                                </m:r>
                              </m:e>
                            </m:d>
                          </m:e>
                        </m:d>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𝒛</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𝑯</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𝒚</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𝒛</m:t>
                            </m:r>
                          </m:e>
                        </m:d>
                      </m:e>
                    </m:d>
                  </m:oMath>
                </a14:m>
                <a:endParaRPr lang="en-US" altLang="zh-CN" sz="2000" b="1"/>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𝑯</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e>
                    </m:d>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中的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指示变量；</a:t>
                </a:r>
                <a:r>
                  <a:rPr lang="en-US" altLang="zh-CN" sz="2000" b="1" i="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自由出现；</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(C)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约束出现</a:t>
                </a:r>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𝑮</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e>
                    </m:d>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中的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指示变量；</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自由出现；</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(C)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约束出现</a:t>
                </a:r>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个体变量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是上述公式的：</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自由变量；</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约束变量</a:t>
                </a:r>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个体变量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是上述公式的：</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自由变量；</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约束变量</a:t>
                </a:r>
              </a:p>
              <a:p>
                <a:pPr marL="342900" indent="-342900">
                  <a:spcBef>
                    <a:spcPts val="600"/>
                  </a:spcBef>
                  <a:buFont typeface="+mj-lt"/>
                  <a:buAutoNum type="arabicPeriod"/>
                </a:pP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个体变量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𝒛</m:t>
                    </m:r>
                  </m:oMath>
                </a14:m>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是上述公式的：</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自由变量；</a:t>
                </a:r>
                <a:r>
                  <a:rPr lang="en-US" altLang="zh-CN"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(B) </a:t>
                </a:r>
                <a:r>
                  <a:rPr lang="zh-CN" altLang="en-US" sz="2000"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约束变量</a:t>
                </a:r>
                <a:endParaRPr lang="zh-CN" altLang="en-US" b="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8372312A-1786-452C-BBD0-35048BC6E97E}"/>
                  </a:ext>
                </a:extLst>
              </p:cNvPr>
              <p:cNvSpPr txBox="1">
                <a:spLocks noRot="1" noChangeAspect="1" noMove="1" noResize="1" noEditPoints="1" noAdjustHandles="1" noChangeArrowheads="1" noChangeShapeType="1" noTextEdit="1"/>
              </p:cNvSpPr>
              <p:nvPr/>
            </p:nvSpPr>
            <p:spPr>
              <a:xfrm>
                <a:off x="1593070" y="1034130"/>
                <a:ext cx="9005853" cy="2568652"/>
              </a:xfrm>
              <a:prstGeom prst="rect">
                <a:avLst/>
              </a:prstGeom>
              <a:blipFill>
                <a:blip r:embed="rId2"/>
                <a:stretch>
                  <a:fillRect l="-1015" b="-35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8CE4298-35E7-465C-A02A-31F9E2762876}"/>
                  </a:ext>
                </a:extLst>
              </p:cNvPr>
              <p:cNvSpPr txBox="1"/>
              <p:nvPr/>
            </p:nvSpPr>
            <p:spPr>
              <a:xfrm>
                <a:off x="1152317" y="3752836"/>
                <a:ext cx="9887361" cy="2470356"/>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rPr>
                  <a:t>设解释的论域</a:t>
                </a:r>
                <a14:m>
                  <m:oMath xmlns:m="http://schemas.openxmlformats.org/officeDocument/2006/math">
                    <m:r>
                      <a:rPr lang="en-US" altLang="zh-CN" sz="2400" b="1" i="1" smtClean="0">
                        <a:solidFill>
                          <a:srgbClr val="002060"/>
                        </a:solidFill>
                        <a:latin typeface="Cambria Math" panose="02040503050406030204" pitchFamily="18" charset="0"/>
                      </a:rPr>
                      <m:t>𝑫</m:t>
                    </m:r>
                    <m:r>
                      <a:rPr lang="en-US" altLang="zh-CN" sz="2400" b="1" i="1" smtClean="0">
                        <a:solidFill>
                          <a:srgbClr val="002060"/>
                        </a:solidFill>
                        <a:latin typeface="Cambria Math" panose="02040503050406030204" pitchFamily="18" charset="0"/>
                      </a:rPr>
                      <m:t> = </m:t>
                    </m:r>
                    <m:r>
                      <m:rPr>
                        <m:lit/>
                      </m:rP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𝒂</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𝒃</m:t>
                    </m:r>
                    <m:r>
                      <m:rPr>
                        <m:lit/>
                      </m:rPr>
                      <a:rPr lang="en-US" altLang="zh-CN" sz="2400" b="1" i="1" smtClean="0">
                        <a:solidFill>
                          <a:srgbClr val="002060"/>
                        </a:solidFill>
                        <a:latin typeface="Cambria Math" panose="02040503050406030204" pitchFamily="18" charset="0"/>
                      </a:rPr>
                      <m:t>}</m:t>
                    </m:r>
                  </m:oMath>
                </a14:m>
                <a:r>
                  <a:rPr lang="zh-CN" altLang="en-US" sz="2400" b="1">
                    <a:solidFill>
                      <a:srgbClr val="002060"/>
                    </a:solidFill>
                  </a:rPr>
                  <a:t>，公式</a:t>
                </a:r>
                <a14:m>
                  <m:oMath xmlns:m="http://schemas.openxmlformats.org/officeDocument/2006/math">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𝒚𝑮</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𝒚</m:t>
                            </m:r>
                          </m:e>
                        </m:d>
                      </m:e>
                    </m:d>
                  </m:oMath>
                </a14:m>
                <a:r>
                  <a:rPr lang="zh-CN" altLang="en-US" sz="2400" b="1">
                    <a:solidFill>
                      <a:srgbClr val="002060"/>
                    </a:solidFill>
                  </a:rPr>
                  <a:t>在该论域的展开是：</a:t>
                </a:r>
              </a:p>
              <a:p>
                <a:pPr marL="342900" indent="-342900">
                  <a:spcBef>
                    <a:spcPts val="600"/>
                  </a:spcBef>
                  <a:buFont typeface="+mj-lt"/>
                  <a:buAutoNum type="alphaUcPeriod"/>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𝒃</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2">
                      <a:lumMod val="50000"/>
                    </a:schemeClr>
                  </a:solidFill>
                </a:endParaRPr>
              </a:p>
              <a:p>
                <a:pPr marL="342900" indent="-342900">
                  <a:spcBef>
                    <a:spcPts val="600"/>
                  </a:spcBef>
                  <a:buFont typeface="+mj-lt"/>
                  <a:buAutoNum type="alphaUcPeriod"/>
                </a:pP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e>
                    </m:d>
                  </m:oMath>
                </a14:m>
                <a:endParaRPr lang="en-US" altLang="zh-CN" sz="2000" b="1">
                  <a:solidFill>
                    <a:schemeClr val="accent2">
                      <a:lumMod val="50000"/>
                    </a:schemeClr>
                  </a:solidFill>
                </a:endParaRPr>
              </a:p>
              <a:p>
                <a:pPr marL="342900" indent="-342900">
                  <a:spcBef>
                    <a:spcPts val="600"/>
                  </a:spcBef>
                  <a:buFont typeface="+mj-lt"/>
                  <a:buAutoNum type="alphaUcPeriod"/>
                </a:pP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e>
                    </m:d>
                  </m:oMath>
                </a14:m>
                <a:endParaRPr lang="en-US" altLang="zh-CN" sz="2000" b="1">
                  <a:solidFill>
                    <a:schemeClr val="accent2">
                      <a:lumMod val="50000"/>
                    </a:schemeClr>
                  </a:solidFill>
                </a:endParaRPr>
              </a:p>
              <a:p>
                <a:pPr marL="342900" indent="-342900">
                  <a:spcBef>
                    <a:spcPts val="600"/>
                  </a:spcBef>
                  <a:buFont typeface="+mj-lt"/>
                  <a:buAutoNum type="alphaUcPeriod"/>
                </a:pP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𝒂</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𝒃</m:t>
                            </m:r>
                          </m:e>
                        </m:d>
                      </m:e>
                    </m:d>
                  </m:oMath>
                </a14:m>
                <a:endParaRPr lang="zh-CN" altLang="en-US"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58CE4298-35E7-465C-A02A-31F9E2762876}"/>
                  </a:ext>
                </a:extLst>
              </p:cNvPr>
              <p:cNvSpPr txBox="1">
                <a:spLocks noRot="1" noChangeAspect="1" noMove="1" noResize="1" noEditPoints="1" noAdjustHandles="1" noChangeArrowheads="1" noChangeShapeType="1" noTextEdit="1"/>
              </p:cNvSpPr>
              <p:nvPr/>
            </p:nvSpPr>
            <p:spPr>
              <a:xfrm>
                <a:off x="1152317" y="3752836"/>
                <a:ext cx="9887361" cy="2470356"/>
              </a:xfrm>
              <a:prstGeom prst="rect">
                <a:avLst/>
              </a:prstGeom>
              <a:blipFill>
                <a:blip r:embed="rId3"/>
                <a:stretch>
                  <a:fillRect l="-925" t="-494" r="-555" b="-2222"/>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8B8EF42-D9FC-40A0-8C55-42D18623E14C}"/>
              </a:ext>
            </a:extLst>
          </p:cNvPr>
          <p:cNvSpPr txBox="1"/>
          <p:nvPr/>
        </p:nvSpPr>
        <p:spPr>
          <a:xfrm>
            <a:off x="6174200" y="1716432"/>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4FFFA8FF-CA9A-48A9-92B9-06994636E0B7}"/>
              </a:ext>
            </a:extLst>
          </p:cNvPr>
          <p:cNvSpPr txBox="1"/>
          <p:nvPr/>
        </p:nvSpPr>
        <p:spPr>
          <a:xfrm>
            <a:off x="8003000" y="2087623"/>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158EC10C-0A7C-4A20-B088-89E5EE7DD3DB}"/>
              </a:ext>
            </a:extLst>
          </p:cNvPr>
          <p:cNvSpPr txBox="1"/>
          <p:nvPr/>
        </p:nvSpPr>
        <p:spPr>
          <a:xfrm>
            <a:off x="4897987" y="2500683"/>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BE68CD63-3E7D-4799-8200-69D62247B199}"/>
              </a:ext>
            </a:extLst>
          </p:cNvPr>
          <p:cNvSpPr txBox="1"/>
          <p:nvPr/>
        </p:nvSpPr>
        <p:spPr>
          <a:xfrm>
            <a:off x="4897987" y="2831892"/>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2772FD7C-945E-4A5E-BEF5-1EE5A974F262}"/>
              </a:ext>
            </a:extLst>
          </p:cNvPr>
          <p:cNvSpPr txBox="1"/>
          <p:nvPr/>
        </p:nvSpPr>
        <p:spPr>
          <a:xfrm>
            <a:off x="7101757" y="3216144"/>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C315125B-65B7-4EF7-8FBE-7E47E5B3BBB8}"/>
              </a:ext>
            </a:extLst>
          </p:cNvPr>
          <p:cNvSpPr txBox="1"/>
          <p:nvPr/>
        </p:nvSpPr>
        <p:spPr>
          <a:xfrm>
            <a:off x="1056191" y="5360875"/>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77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749986" y="781622"/>
            <a:ext cx="4733731" cy="2870016"/>
          </a:xfrm>
          <a:prstGeom prst="rect">
            <a:avLst/>
          </a:prstGeom>
          <a:noFill/>
        </p:spPr>
        <p:txBody>
          <a:bodyPr wrap="square" rtlCol="0">
            <a:spAutoFit/>
          </a:bodyPr>
          <a:lstStyle/>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一阶逻辑公式的解释</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一阶逻辑公式的真值</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一阶逻辑公式的分类</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p:txBody>
      </p:sp>
      <p:sp>
        <p:nvSpPr>
          <p:cNvPr id="11" name="文本框 10">
            <a:extLst>
              <a:ext uri="{FF2B5EF4-FFF2-40B4-BE49-F238E27FC236}">
                <a16:creationId xmlns:a16="http://schemas.microsoft.com/office/drawing/2014/main" id="{C1F5A458-39B5-4048-90D2-300E6D2C9BA5}"/>
              </a:ext>
            </a:extLst>
          </p:cNvPr>
          <p:cNvSpPr txBox="1"/>
          <p:nvPr/>
        </p:nvSpPr>
        <p:spPr>
          <a:xfrm>
            <a:off x="1519816" y="3898859"/>
            <a:ext cx="9081787" cy="2177519"/>
          </a:xfrm>
          <a:prstGeom prst="rect">
            <a:avLst/>
          </a:prstGeom>
          <a:solidFill>
            <a:schemeClr val="accent2">
              <a:lumMod val="20000"/>
              <a:lumOff val="80000"/>
            </a:schemeClr>
          </a:solidFill>
        </p:spPr>
        <p:txBody>
          <a:bodyPr wrap="square" rtlCol="0">
            <a:spAutoFit/>
          </a:bodyPr>
          <a:lstStyle/>
          <a:p>
            <a:pPr algn="ctr">
              <a:spcAft>
                <a:spcPts val="900"/>
              </a:spcAft>
            </a:pPr>
            <a:r>
              <a:rPr lang="zh-CN" altLang="en-US" b="1">
                <a:solidFill>
                  <a:srgbClr val="C00000"/>
                </a:solidFill>
              </a:rPr>
              <a:t>学习这一部分的目标</a:t>
            </a: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能自己给出一组一阶逻辑公式的解释和个体变量指派函数</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能在给定的解释和个体变量指派函数时确定一个公式的真值</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能在论域有限时，正确使用类似等值演算的形式确定量词公式的真值</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能判断一个一阶逻辑公式是否是命题逻辑公式的替换实例</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能判断一个一阶逻辑公式是否是永真式、矛盾式还是非永真的可满足式，并说明理由</a:t>
            </a:r>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一阶逻辑公式在无穷论域的真值确定</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5EF6907-97A1-4E97-B9A0-6B69221DA3E9}"/>
                  </a:ext>
                </a:extLst>
              </p:cNvPr>
              <p:cNvSpPr txBox="1"/>
              <p:nvPr/>
            </p:nvSpPr>
            <p:spPr>
              <a:xfrm>
                <a:off x="619532" y="1550553"/>
                <a:ext cx="5407459" cy="1969770"/>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000" b="1">
                    <a:solidFill>
                      <a:srgbClr val="C00000"/>
                    </a:solidFill>
                  </a:rPr>
                  <a:t>给定解释</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论域</a:t>
                </a:r>
                <a:r>
                  <a:rPr lang="zh-CN" altLang="en-US"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b="1" i="1" smtClean="0">
                        <a:solidFill>
                          <a:srgbClr val="002060"/>
                        </a:solidFill>
                        <a:latin typeface="Cambria Math" panose="02040503050406030204" pitchFamily="18" charset="0"/>
                      </a:rPr>
                      <m:t>𝑫</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ℤ</m:t>
                    </m:r>
                  </m:oMath>
                </a14:m>
                <a:r>
                  <a:rPr lang="zh-CN" altLang="en-US" b="1">
                    <a:solidFill>
                      <a:srgbClr val="002060"/>
                    </a:solidFill>
                    <a:latin typeface="楷体" panose="02010609060101010101" pitchFamily="49" charset="-122"/>
                    <a:ea typeface="楷体" panose="02010609060101010101" pitchFamily="49" charset="-122"/>
                  </a:rPr>
                  <a:t>，是整数集合，是无限集</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ea typeface="Cambria Math" panose="02040503050406030204" pitchFamily="18" charset="0"/>
                            </a:rPr>
                            <m:t>ℤ</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&gt;</m:t>
                          </m:r>
                          <m:r>
                            <a:rPr lang="en-US" altLang="zh-CN" b="1" i="1" smtClean="0">
                              <a:solidFill>
                                <a:srgbClr val="002060"/>
                              </a:solidFill>
                              <a:latin typeface="Cambria Math" panose="02040503050406030204" pitchFamily="18" charset="0"/>
                            </a:rPr>
                            <m:t>𝟏</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i="1">
                  <a:solidFill>
                    <a:srgbClr val="002060"/>
                  </a:solidFill>
                  <a:latin typeface="Cambria Math" panose="02040503050406030204" pitchFamily="18" charset="0"/>
                </a:endParaRPr>
              </a:p>
              <a:p>
                <a:pPr algn="ctr">
                  <a:spcAft>
                    <a:spcPts val="600"/>
                  </a:spcAft>
                </a:pPr>
                <a14:m>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oMath>
                </a14:m>
                <a:r>
                  <a:rPr lang="zh-CN" altLang="en-US" b="1" i="0">
                    <a:solidFill>
                      <a:srgbClr val="002060"/>
                    </a:solidFill>
                    <a:latin typeface="+mj-lt"/>
                  </a:rPr>
                  <a:t>是</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i="0">
                    <a:solidFill>
                      <a:srgbClr val="002060"/>
                    </a:solidFill>
                    <a:latin typeface="+mj-lt"/>
                  </a:rPr>
                  <a:t>的倍数</a:t>
                </a:r>
                <a14:m>
                  <m:oMath xmlns:m="http://schemas.openxmlformats.org/officeDocument/2006/math">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a14:m>
                <a:endParaRPr lang="en-US" altLang="zh-CN" b="1" i="1">
                  <a:solidFill>
                    <a:srgbClr val="00206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𝑯</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a:solidFill>
                    <a:srgbClr val="002060"/>
                  </a:solidFill>
                </a:endParaRPr>
              </a:p>
            </p:txBody>
          </p:sp>
        </mc:Choice>
        <mc:Fallback xmlns="">
          <p:sp>
            <p:nvSpPr>
              <p:cNvPr id="11" name="文本框 10">
                <a:extLst>
                  <a:ext uri="{FF2B5EF4-FFF2-40B4-BE49-F238E27FC236}">
                    <a16:creationId xmlns:a16="http://schemas.microsoft.com/office/drawing/2014/main" id="{15EF6907-97A1-4E97-B9A0-6B69221DA3E9}"/>
                  </a:ext>
                </a:extLst>
              </p:cNvPr>
              <p:cNvSpPr txBox="1">
                <a:spLocks noRot="1" noChangeAspect="1" noMove="1" noResize="1" noEditPoints="1" noAdjustHandles="1" noChangeArrowheads="1" noChangeShapeType="1" noTextEdit="1"/>
              </p:cNvSpPr>
              <p:nvPr/>
            </p:nvSpPr>
            <p:spPr>
              <a:xfrm>
                <a:off x="619532" y="1550553"/>
                <a:ext cx="5407459" cy="1969770"/>
              </a:xfrm>
              <a:prstGeom prst="rect">
                <a:avLst/>
              </a:prstGeom>
              <a:blipFill>
                <a:blip r:embed="rId2"/>
                <a:stretch>
                  <a:fillRect l="-675" t="-1231"/>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598FCC7-F65A-4B5E-B6FD-FC2C785DF343}"/>
                  </a:ext>
                </a:extLst>
              </p:cNvPr>
              <p:cNvSpPr txBox="1"/>
              <p:nvPr/>
            </p:nvSpPr>
            <p:spPr>
              <a:xfrm>
                <a:off x="351790" y="3687044"/>
                <a:ext cx="5942942" cy="509178"/>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确定公式</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𝑭</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𝒚𝑮</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e>
                    </m:d>
                  </m:oMath>
                </a14:m>
                <a:r>
                  <a:rPr lang="zh-CN" altLang="en-US" sz="2400" b="1">
                    <a:solidFill>
                      <a:srgbClr val="002060"/>
                    </a:solidFill>
                    <a:latin typeface="楷体" panose="02010609060101010101" pitchFamily="49" charset="-122"/>
                    <a:ea typeface="楷体" panose="02010609060101010101" pitchFamily="49" charset="-122"/>
                  </a:rPr>
                  <a:t>的真值</a:t>
                </a:r>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6598FCC7-F65A-4B5E-B6FD-FC2C785DF343}"/>
                  </a:ext>
                </a:extLst>
              </p:cNvPr>
              <p:cNvSpPr txBox="1">
                <a:spLocks noRot="1" noChangeAspect="1" noMove="1" noResize="1" noEditPoints="1" noAdjustHandles="1" noChangeArrowheads="1" noChangeShapeType="1" noTextEdit="1"/>
              </p:cNvSpPr>
              <p:nvPr/>
            </p:nvSpPr>
            <p:spPr>
              <a:xfrm>
                <a:off x="351790" y="3687044"/>
                <a:ext cx="5942942" cy="509178"/>
              </a:xfrm>
              <a:prstGeom prst="rect">
                <a:avLst/>
              </a:prstGeom>
              <a:blipFill>
                <a:blip r:embed="rId3"/>
                <a:stretch>
                  <a:fillRect l="-1641" t="-9639" r="-923" b="-1807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03B4A503-6A59-43FD-ADE2-4AE7F99062FE}"/>
              </a:ext>
            </a:extLst>
          </p:cNvPr>
          <p:cNvSpPr txBox="1"/>
          <p:nvPr/>
        </p:nvSpPr>
        <p:spPr>
          <a:xfrm>
            <a:off x="301060" y="5234479"/>
            <a:ext cx="6044404" cy="400110"/>
          </a:xfrm>
          <a:prstGeom prst="rect">
            <a:avLst/>
          </a:prstGeom>
          <a:solidFill>
            <a:schemeClr val="accent4">
              <a:lumMod val="20000"/>
              <a:lumOff val="80000"/>
            </a:schemeClr>
          </a:solidFill>
        </p:spPr>
        <p:txBody>
          <a:bodyPr wrap="square" rtlCol="0">
            <a:spAutoFit/>
          </a:bodyPr>
          <a:lstStyle/>
          <a:p>
            <a:r>
              <a:rPr lang="zh-CN" altLang="en-US" sz="2000" b="1" dirty="0">
                <a:solidFill>
                  <a:schemeClr val="accent2">
                    <a:lumMod val="50000"/>
                  </a:schemeClr>
                </a:solidFill>
              </a:rPr>
              <a:t>这个公式是闭公式，因此不需要个体变量指派函数！</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C710F4F-B4BF-452F-864D-CB8FD70DDBD0}"/>
                  </a:ext>
                </a:extLst>
              </p:cNvPr>
              <p:cNvSpPr txBox="1"/>
              <p:nvPr/>
            </p:nvSpPr>
            <p:spPr>
              <a:xfrm>
                <a:off x="6647488" y="1411387"/>
                <a:ext cx="4993019" cy="3405356"/>
              </a:xfrm>
              <a:prstGeom prst="rect">
                <a:avLst/>
              </a:prstGeom>
              <a:solidFill>
                <a:schemeClr val="accent6">
                  <a:lumMod val="20000"/>
                  <a:lumOff val="80000"/>
                  <a:alpha val="50000"/>
                </a:schemeClr>
              </a:solidFill>
            </p:spPr>
            <p:txBody>
              <a:bodyPr wrap="square" rtlCol="0">
                <a:spAutoFit/>
              </a:bodyPr>
              <a:lstStyle/>
              <a:p>
                <a:pPr>
                  <a:lnSpc>
                    <a:spcPts val="2800"/>
                  </a:lnSpc>
                  <a:spcBef>
                    <a:spcPts val="600"/>
                  </a:spcBef>
                  <a:spcAft>
                    <a:spcPts val="600"/>
                  </a:spcAft>
                </a:pPr>
                <a:r>
                  <a:rPr lang="zh-CN" altLang="en-US" sz="2000" b="1" dirty="0">
                    <a:solidFill>
                      <a:srgbClr val="002060"/>
                    </a:solidFill>
                  </a:rPr>
                  <a:t>在给定解释下，公式</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𝑭</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𝒚𝑮</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𝒚</m:t>
                            </m:r>
                          </m:e>
                        </m:d>
                      </m:e>
                    </m:d>
                  </m:oMath>
                </a14:m>
                <a:r>
                  <a:rPr lang="zh-CN" altLang="en-US" sz="2000" b="1" dirty="0">
                    <a:solidFill>
                      <a:srgbClr val="002060"/>
                    </a:solidFill>
                  </a:rPr>
                  <a:t>的含义是：</a:t>
                </a:r>
              </a:p>
              <a:p>
                <a:pPr marL="342900" indent="-342900">
                  <a:lnSpc>
                    <a:spcPts val="2800"/>
                  </a:lnSpc>
                  <a:spcBef>
                    <a:spcPts val="600"/>
                  </a:spcBef>
                  <a:spcAft>
                    <a:spcPts val="600"/>
                  </a:spcAft>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对任意整数</a:t>
                </a:r>
                <a14:m>
                  <m:oMath xmlns:m="http://schemas.openxmlformats.org/officeDocument/2006/math">
                    <m:r>
                      <a:rPr lang="en-US" altLang="zh-CN" sz="2000" b="1" i="1" smtClean="0">
                        <a:solidFill>
                          <a:srgbClr val="C00000"/>
                        </a:solidFill>
                        <a:latin typeface="Cambria Math" panose="02040503050406030204" pitchFamily="18" charset="0"/>
                      </a:rPr>
                      <m:t>𝒙</m:t>
                    </m:r>
                  </m:oMath>
                </a14:m>
                <a:r>
                  <a:rPr lang="zh-CN" altLang="en-US" sz="2000" b="1" dirty="0">
                    <a:solidFill>
                      <a:srgbClr val="C00000"/>
                    </a:solidFill>
                    <a:latin typeface="楷体" panose="02010609060101010101" pitchFamily="49" charset="-122"/>
                    <a:ea typeface="楷体" panose="02010609060101010101" pitchFamily="49" charset="-122"/>
                  </a:rPr>
                  <a:t>，若</a:t>
                </a:r>
                <a14:m>
                  <m:oMath xmlns:m="http://schemas.openxmlformats.org/officeDocument/2006/math">
                    <m:r>
                      <a:rPr lang="en-US" altLang="zh-CN" sz="2000" b="1" i="1" smtClean="0">
                        <a:solidFill>
                          <a:srgbClr val="C00000"/>
                        </a:solidFill>
                        <a:latin typeface="Cambria Math" panose="02040503050406030204" pitchFamily="18" charset="0"/>
                      </a:rPr>
                      <m:t>𝑭</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oMath>
                </a14:m>
                <a:r>
                  <a:rPr lang="zh-CN" altLang="en-US" sz="2000" b="1" dirty="0">
                    <a:solidFill>
                      <a:srgbClr val="C00000"/>
                    </a:solidFill>
                    <a:latin typeface="楷体" panose="02010609060101010101" pitchFamily="49" charset="-122"/>
                    <a:ea typeface="楷体" panose="02010609060101010101" pitchFamily="49" charset="-122"/>
                  </a:rPr>
                  <a:t>，则存在整数</a:t>
                </a:r>
                <a14:m>
                  <m:oMath xmlns:m="http://schemas.openxmlformats.org/officeDocument/2006/math">
                    <m:r>
                      <a:rPr lang="en-US" altLang="zh-CN" sz="2000" b="1" i="1" smtClean="0">
                        <a:solidFill>
                          <a:srgbClr val="C00000"/>
                        </a:solidFill>
                        <a:latin typeface="Cambria Math" panose="02040503050406030204" pitchFamily="18" charset="0"/>
                      </a:rPr>
                      <m:t>𝒚</m:t>
                    </m:r>
                  </m:oMath>
                </a14:m>
                <a:r>
                  <a:rPr lang="zh-CN" altLang="en-US" sz="2000" b="1" dirty="0">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C00000"/>
                        </a:solidFill>
                        <a:latin typeface="Cambria Math" panose="02040503050406030204" pitchFamily="18" charset="0"/>
                      </a:rPr>
                      <m:t>𝑮</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𝒙</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𝒚</m:t>
                    </m:r>
                    <m:r>
                      <a:rPr lang="en-US" altLang="zh-CN" sz="2000" b="1" i="1" smtClean="0">
                        <a:solidFill>
                          <a:srgbClr val="C00000"/>
                        </a:solidFill>
                        <a:latin typeface="Cambria Math" panose="02040503050406030204" pitchFamily="18" charset="0"/>
                      </a:rPr>
                      <m:t>)</m:t>
                    </m:r>
                  </m:oMath>
                </a14:m>
                <a:endParaRPr lang="en-US" altLang="zh-CN" sz="2000" b="1" dirty="0">
                  <a:solidFill>
                    <a:srgbClr val="C00000"/>
                  </a:solidFill>
                  <a:latin typeface="楷体" panose="02010609060101010101" pitchFamily="49" charset="-122"/>
                  <a:ea typeface="楷体" panose="02010609060101010101" pitchFamily="49" charset="-122"/>
                </a:endParaRPr>
              </a:p>
              <a:p>
                <a:pPr marL="342900" indent="-342900">
                  <a:lnSpc>
                    <a:spcPts val="2800"/>
                  </a:lnSpc>
                  <a:spcBef>
                    <a:spcPts val="600"/>
                  </a:spcBef>
                  <a:spcAft>
                    <a:spcPts val="600"/>
                  </a:spcAft>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也即，对任意整数</a:t>
                </a:r>
                <a14:m>
                  <m:oMath xmlns:m="http://schemas.openxmlformats.org/officeDocument/2006/math">
                    <m:r>
                      <a:rPr lang="en-US" altLang="zh-CN" sz="2000" b="1" i="1" smtClean="0">
                        <a:solidFill>
                          <a:srgbClr val="C00000"/>
                        </a:solidFill>
                        <a:latin typeface="Cambria Math" panose="02040503050406030204" pitchFamily="18" charset="0"/>
                      </a:rPr>
                      <m:t>𝒙</m:t>
                    </m:r>
                  </m:oMath>
                </a14:m>
                <a:r>
                  <a:rPr lang="zh-CN" altLang="en-US" sz="2000" b="1" dirty="0">
                    <a:solidFill>
                      <a:srgbClr val="C00000"/>
                    </a:solidFill>
                    <a:latin typeface="楷体" panose="02010609060101010101" pitchFamily="49" charset="-122"/>
                    <a:ea typeface="楷体" panose="02010609060101010101" pitchFamily="49" charset="-122"/>
                  </a:rPr>
                  <a:t>，若</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&gt; </m:t>
                    </m:r>
                    <m:r>
                      <a:rPr lang="en-US" altLang="zh-CN" sz="2000" b="1" i="1" smtClean="0">
                        <a:solidFill>
                          <a:srgbClr val="C00000"/>
                        </a:solidFill>
                        <a:latin typeface="Cambria Math" panose="02040503050406030204" pitchFamily="18" charset="0"/>
                      </a:rPr>
                      <m:t>𝟏</m:t>
                    </m:r>
                  </m:oMath>
                </a14:m>
                <a:r>
                  <a:rPr lang="zh-CN" altLang="en-US" sz="2000" b="1" dirty="0">
                    <a:solidFill>
                      <a:srgbClr val="C00000"/>
                    </a:solidFill>
                    <a:latin typeface="楷体" panose="02010609060101010101" pitchFamily="49" charset="-122"/>
                    <a:ea typeface="楷体" panose="02010609060101010101" pitchFamily="49" charset="-122"/>
                  </a:rPr>
                  <a:t>，则存在整数</a:t>
                </a:r>
                <a14:m>
                  <m:oMath xmlns:m="http://schemas.openxmlformats.org/officeDocument/2006/math">
                    <m:r>
                      <a:rPr lang="en-US" altLang="zh-CN" sz="2000" b="1" i="1" smtClean="0">
                        <a:solidFill>
                          <a:srgbClr val="C00000"/>
                        </a:solidFill>
                        <a:latin typeface="Cambria Math" panose="02040503050406030204" pitchFamily="18" charset="0"/>
                      </a:rPr>
                      <m:t>𝒚</m:t>
                    </m:r>
                  </m:oMath>
                </a14:m>
                <a:r>
                  <a:rPr lang="zh-CN" altLang="en-US" sz="2000" b="1" dirty="0">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C00000"/>
                        </a:solidFill>
                        <a:latin typeface="Cambria Math" panose="02040503050406030204" pitchFamily="18" charset="0"/>
                      </a:rPr>
                      <m:t>𝒚</m:t>
                    </m:r>
                  </m:oMath>
                </a14:m>
                <a:r>
                  <a:rPr lang="zh-CN" altLang="en-US" sz="2000" b="1" dirty="0">
                    <a:solidFill>
                      <a:srgbClr val="C0000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C00000"/>
                        </a:solidFill>
                        <a:latin typeface="Cambria Math" panose="02040503050406030204" pitchFamily="18" charset="0"/>
                      </a:rPr>
                      <m:t>𝒙</m:t>
                    </m:r>
                  </m:oMath>
                </a14:m>
                <a:r>
                  <a:rPr lang="zh-CN" altLang="en-US" sz="2000" b="1" dirty="0">
                    <a:solidFill>
                      <a:srgbClr val="C00000"/>
                    </a:solidFill>
                    <a:latin typeface="楷体" panose="02010609060101010101" pitchFamily="49" charset="-122"/>
                    <a:ea typeface="楷体" panose="02010609060101010101" pitchFamily="49" charset="-122"/>
                  </a:rPr>
                  <a:t>的倍数</a:t>
                </a:r>
              </a:p>
              <a:p>
                <a:pPr>
                  <a:lnSpc>
                    <a:spcPts val="2800"/>
                  </a:lnSpc>
                  <a:spcBef>
                    <a:spcPts val="600"/>
                  </a:spcBef>
                  <a:spcAft>
                    <a:spcPts val="600"/>
                  </a:spcAft>
                </a:pPr>
                <a:r>
                  <a:rPr lang="zh-CN" altLang="en-US" sz="2000" b="1" dirty="0">
                    <a:solidFill>
                      <a:srgbClr val="002060"/>
                    </a:solidFill>
                  </a:rPr>
                  <a:t>因此，根据我们熟知的整数性质，该公式在上述解释下的真值为真</a:t>
                </a:r>
              </a:p>
            </p:txBody>
          </p:sp>
        </mc:Choice>
        <mc:Fallback xmlns="">
          <p:sp>
            <p:nvSpPr>
              <p:cNvPr id="2" name="文本框 1">
                <a:extLst>
                  <a:ext uri="{FF2B5EF4-FFF2-40B4-BE49-F238E27FC236}">
                    <a16:creationId xmlns:a16="http://schemas.microsoft.com/office/drawing/2014/main" id="{4C710F4F-B4BF-452F-864D-CB8FD70DDBD0}"/>
                  </a:ext>
                </a:extLst>
              </p:cNvPr>
              <p:cNvSpPr txBox="1">
                <a:spLocks noRot="1" noChangeAspect="1" noMove="1" noResize="1" noEditPoints="1" noAdjustHandles="1" noChangeArrowheads="1" noChangeShapeType="1" noTextEdit="1"/>
              </p:cNvSpPr>
              <p:nvPr/>
            </p:nvSpPr>
            <p:spPr>
              <a:xfrm>
                <a:off x="6647488" y="1411387"/>
                <a:ext cx="4993019" cy="3405356"/>
              </a:xfrm>
              <a:prstGeom prst="rect">
                <a:avLst/>
              </a:prstGeom>
              <a:blipFill>
                <a:blip r:embed="rId4"/>
                <a:stretch>
                  <a:fillRect l="-1220" t="-179" r="-1220" b="-233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10DEEA4-17BD-4689-B301-E40480076347}"/>
              </a:ext>
            </a:extLst>
          </p:cNvPr>
          <p:cNvSpPr txBox="1"/>
          <p:nvPr/>
        </p:nvSpPr>
        <p:spPr>
          <a:xfrm>
            <a:off x="6742876" y="5080591"/>
            <a:ext cx="4802244" cy="707886"/>
          </a:xfrm>
          <a:prstGeom prst="rect">
            <a:avLst/>
          </a:prstGeom>
          <a:solidFill>
            <a:schemeClr val="accent4">
              <a:lumMod val="40000"/>
              <a:lumOff val="60000"/>
            </a:schemeClr>
          </a:solidFill>
        </p:spPr>
        <p:txBody>
          <a:bodyPr wrap="square" rtlCol="0">
            <a:spAutoFit/>
          </a:bodyPr>
          <a:lstStyle/>
          <a:p>
            <a:r>
              <a:rPr lang="zh-CN" altLang="en-US" sz="2000" b="1">
                <a:solidFill>
                  <a:srgbClr val="002060"/>
                </a:solidFill>
              </a:rPr>
              <a:t>论域无穷时只能基于量词的语义，根据与论域相关的常识，直观地确定公式的真值</a:t>
            </a:r>
          </a:p>
        </p:txBody>
      </p:sp>
    </p:spTree>
    <p:extLst>
      <p:ext uri="{BB962C8B-B14F-4D97-AF65-F5344CB8AC3E}">
        <p14:creationId xmlns:p14="http://schemas.microsoft.com/office/powerpoint/2010/main" val="153223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一阶逻辑公式在无穷论域的真值确定练习</a:t>
            </a:r>
            <a:r>
              <a:rPr lang="en-US" altLang="zh-CN"/>
              <a:t>*</a:t>
            </a: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295334B-E838-41B2-926C-8E656B842628}"/>
                  </a:ext>
                </a:extLst>
              </p:cNvPr>
              <p:cNvSpPr txBox="1"/>
              <p:nvPr/>
            </p:nvSpPr>
            <p:spPr>
              <a:xfrm>
                <a:off x="2250913" y="1694132"/>
                <a:ext cx="7690172" cy="2031325"/>
              </a:xfrm>
              <a:prstGeom prst="rect">
                <a:avLst/>
              </a:prstGeom>
              <a:solidFill>
                <a:schemeClr val="accent2">
                  <a:lumMod val="20000"/>
                  <a:lumOff val="80000"/>
                  <a:alpha val="25000"/>
                </a:schemeClr>
              </a:solidFill>
              <a:ln w="12700">
                <a:solidFill>
                  <a:schemeClr val="accent1">
                    <a:shade val="50000"/>
                  </a:schemeClr>
                </a:solidFill>
                <a:prstDash val="sysDash"/>
              </a:ln>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给定下面的解释，论域是自然数集</a:t>
                </a:r>
                <a14:m>
                  <m:oMath xmlns:m="http://schemas.openxmlformats.org/officeDocument/2006/math">
                    <m:r>
                      <a:rPr lang="en-US" altLang="zh-CN" sz="2400" b="1" i="1">
                        <a:solidFill>
                          <a:srgbClr val="002060"/>
                        </a:solidFill>
                        <a:latin typeface="Cambria Math" panose="02040503050406030204" pitchFamily="18" charset="0"/>
                        <a:ea typeface="Cambria Math" panose="02040503050406030204" pitchFamily="18" charset="0"/>
                      </a:rPr>
                      <m:t>ℕ</m:t>
                    </m:r>
                  </m:oMath>
                </a14:m>
                <a:endParaRPr lang="en-US" altLang="zh-CN" sz="24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宋体" panose="02010600030101010101" pitchFamily="2" charset="-122"/>
                    <a:ea typeface="宋体" panose="02010600030101010101" pitchFamily="2" charset="-122"/>
                  </a:rPr>
                  <a:t>常量符号</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𝟎</m:t>
                    </m:r>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𝟏</m:t>
                    </m:r>
                  </m:oMath>
                </a14:m>
                <a:r>
                  <a:rPr lang="zh-CN" altLang="en-US" sz="2400" b="1">
                    <a:solidFill>
                      <a:schemeClr val="accent6">
                        <a:lumMod val="50000"/>
                      </a:schemeClr>
                    </a:solidFill>
                    <a:latin typeface="宋体" panose="02010600030101010101" pitchFamily="2" charset="-122"/>
                    <a:ea typeface="宋体" panose="02010600030101010101" pitchFamily="2" charset="-122"/>
                  </a:rPr>
                  <a:t>分别解释为自然数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𝟎</m:t>
                    </m:r>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𝟏</m:t>
                    </m:r>
                  </m:oMath>
                </a14:m>
                <a:endParaRPr lang="en-US" altLang="zh-CN" sz="2400"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宋体" panose="02010600030101010101" pitchFamily="2" charset="-122"/>
                    <a:ea typeface="宋体" panose="02010600030101010101" pitchFamily="2" charset="-122"/>
                  </a:rPr>
                  <a:t>二元函数符号</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2400" b="1">
                    <a:solidFill>
                      <a:schemeClr val="accent6">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2400" b="1">
                    <a:solidFill>
                      <a:schemeClr val="accent6">
                        <a:lumMod val="50000"/>
                      </a:schemeClr>
                    </a:solidFill>
                    <a:latin typeface="宋体" panose="02010600030101010101" pitchFamily="2" charset="-122"/>
                    <a:ea typeface="宋体" panose="02010600030101010101" pitchFamily="2" charset="-122"/>
                  </a:rPr>
                  <a:t>分别解释为</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Cambria Math" panose="02040503050406030204" pitchFamily="18" charset="0"/>
                      </a:rPr>
                      <m:t>ℕ</m:t>
                    </m:r>
                  </m:oMath>
                </a14:m>
                <a:r>
                  <a:rPr lang="zh-CN" altLang="en-US" sz="2400" b="1">
                    <a:solidFill>
                      <a:schemeClr val="accent6">
                        <a:lumMod val="50000"/>
                      </a:schemeClr>
                    </a:solidFill>
                    <a:latin typeface="宋体" panose="02010600030101010101" pitchFamily="2" charset="-122"/>
                    <a:ea typeface="宋体" panose="02010600030101010101" pitchFamily="2" charset="-122"/>
                  </a:rPr>
                  <a:t>上的加法和乘法运算</a:t>
                </a:r>
                <a:endParaRPr lang="en-US" altLang="zh-CN" sz="2400"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宋体" panose="02010600030101010101" pitchFamily="2" charset="-122"/>
                    <a:ea typeface="宋体" panose="02010600030101010101" pitchFamily="2" charset="-122"/>
                  </a:rPr>
                  <a:t>二元谓词符号</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2400" b="1" i="1">
                        <a:solidFill>
                          <a:schemeClr val="accent6">
                            <a:lumMod val="50000"/>
                          </a:schemeClr>
                        </a:solidFill>
                        <a:latin typeface="Cambria Math" panose="02040503050406030204" pitchFamily="18" charset="0"/>
                        <a:ea typeface="宋体" panose="02010600030101010101" pitchFamily="2" charset="-122"/>
                      </a:rPr>
                      <m:t>, </m:t>
                    </m:r>
                    <m:r>
                      <a:rPr lang="en-US" altLang="zh-CN" sz="2400"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sz="2400" b="1">
                    <a:solidFill>
                      <a:schemeClr val="accent6">
                        <a:lumMod val="50000"/>
                      </a:schemeClr>
                    </a:solidFill>
                    <a:latin typeface="宋体" panose="02010600030101010101" pitchFamily="2" charset="-122"/>
                    <a:ea typeface="宋体" panose="02010600030101010101" pitchFamily="2" charset="-122"/>
                  </a:rPr>
                  <a:t>分别解释</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Cambria Math" panose="02040503050406030204" pitchFamily="18" charset="0"/>
                      </a:rPr>
                      <m:t>ℕ</m:t>
                    </m:r>
                  </m:oMath>
                </a14:m>
                <a:r>
                  <a:rPr lang="zh-CN" altLang="en-US" sz="2400" b="1">
                    <a:solidFill>
                      <a:schemeClr val="accent6">
                        <a:lumMod val="50000"/>
                      </a:schemeClr>
                    </a:solidFill>
                    <a:latin typeface="宋体" panose="02010600030101010101" pitchFamily="2" charset="-122"/>
                    <a:ea typeface="宋体" panose="02010600030101010101" pitchFamily="2" charset="-122"/>
                  </a:rPr>
                  <a:t>上的小于等于和相等关系</a:t>
                </a:r>
              </a:p>
            </p:txBody>
          </p:sp>
        </mc:Choice>
        <mc:Fallback xmlns="">
          <p:sp>
            <p:nvSpPr>
              <p:cNvPr id="11" name="文本框 10">
                <a:extLst>
                  <a:ext uri="{FF2B5EF4-FFF2-40B4-BE49-F238E27FC236}">
                    <a16:creationId xmlns:a16="http://schemas.microsoft.com/office/drawing/2014/main" id="{E295334B-E838-41B2-926C-8E656B842628}"/>
                  </a:ext>
                </a:extLst>
              </p:cNvPr>
              <p:cNvSpPr txBox="1">
                <a:spLocks noRot="1" noChangeAspect="1" noMove="1" noResize="1" noEditPoints="1" noAdjustHandles="1" noChangeArrowheads="1" noChangeShapeType="1" noTextEdit="1"/>
              </p:cNvSpPr>
              <p:nvPr/>
            </p:nvSpPr>
            <p:spPr>
              <a:xfrm>
                <a:off x="2250913" y="1694132"/>
                <a:ext cx="7690172" cy="2031325"/>
              </a:xfrm>
              <a:prstGeom prst="rect">
                <a:avLst/>
              </a:prstGeom>
              <a:blipFill>
                <a:blip r:embed="rId2"/>
                <a:stretch>
                  <a:fillRect l="-1108" t="-2985" r="-1187" b="-5075"/>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8E2B4E3-78CA-4049-A651-A3D1DF12FB0E}"/>
                  </a:ext>
                </a:extLst>
              </p:cNvPr>
              <p:cNvSpPr txBox="1"/>
              <p:nvPr/>
            </p:nvSpPr>
            <p:spPr>
              <a:xfrm>
                <a:off x="3011725" y="3976335"/>
                <a:ext cx="6168548" cy="1600951"/>
              </a:xfrm>
              <a:prstGeom prst="rect">
                <a:avLst/>
              </a:prstGeom>
              <a:solidFill>
                <a:schemeClr val="accent6">
                  <a:lumMod val="20000"/>
                  <a:lumOff val="80000"/>
                  <a:alpha val="50000"/>
                </a:schemeClr>
              </a:solidFill>
            </p:spPr>
            <p:txBody>
              <a:bodyPr wrap="square" rtlCol="0">
                <a:spAutoFit/>
              </a:bodyPr>
              <a:lstStyle/>
              <a:p>
                <a:pPr>
                  <a:lnSpc>
                    <a:spcPts val="2800"/>
                  </a:lnSpc>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确定下面公式的真值：</a:t>
                </a:r>
                <a:endParaRPr lang="en-US" altLang="zh-CN" sz="2400" b="1">
                  <a:solidFill>
                    <a:srgbClr val="002060"/>
                  </a:solidFill>
                  <a:latin typeface="楷体" panose="02010609060101010101" pitchFamily="49" charset="-122"/>
                  <a:ea typeface="楷体" panose="02010609060101010101" pitchFamily="49" charset="-122"/>
                </a:endParaRPr>
              </a:p>
              <a:p>
                <a:pPr algn="ctr">
                  <a:lnSpc>
                    <a:spcPts val="4000"/>
                  </a:lnSpc>
                  <a:spcBef>
                    <a:spcPts val="600"/>
                  </a:spcBef>
                  <a:spcAft>
                    <a:spcPts val="600"/>
                  </a:spcAft>
                </a:pPr>
                <a14:m>
                  <m:oMath xmlns:m="http://schemas.openxmlformats.org/officeDocument/2006/math">
                    <m:r>
                      <a:rPr lang="es-ES" altLang="zh-CN" sz="2400" b="1" i="1" smtClean="0">
                        <a:solidFill>
                          <a:schemeClr val="accent2">
                            <a:lumMod val="50000"/>
                          </a:schemeClr>
                        </a:solidFill>
                        <a:latin typeface="Cambria Math" panose="02040503050406030204" pitchFamily="18" charset="0"/>
                      </a:rPr>
                      <m:t>∀</m:t>
                    </m:r>
                    <m:r>
                      <a:rPr lang="es-ES" altLang="zh-CN" sz="2400" b="1" i="1" smtClean="0">
                        <a:solidFill>
                          <a:schemeClr val="accent2">
                            <a:lumMod val="50000"/>
                          </a:schemeClr>
                        </a:solidFill>
                        <a:latin typeface="Cambria Math" panose="02040503050406030204" pitchFamily="18" charset="0"/>
                      </a:rPr>
                      <m:t>𝒙</m:t>
                    </m:r>
                    <m:d>
                      <m:dPr>
                        <m:ctrlPr>
                          <a:rPr lang="es-ES" altLang="zh-CN" sz="2400" b="1" i="1" smtClean="0">
                            <a:solidFill>
                              <a:schemeClr val="accent2">
                                <a:lumMod val="50000"/>
                              </a:schemeClr>
                            </a:solidFill>
                            <a:latin typeface="Cambria Math" panose="02040503050406030204" pitchFamily="18" charset="0"/>
                          </a:rPr>
                        </m:ctrlPr>
                      </m:dPr>
                      <m:e>
                        <m:d>
                          <m:dPr>
                            <m:ctrlPr>
                              <a:rPr lang="es-ES" altLang="zh-CN" sz="2400" b="1" i="1" smtClean="0">
                                <a:solidFill>
                                  <a:schemeClr val="accent2">
                                    <a:lumMod val="50000"/>
                                  </a:schemeClr>
                                </a:solidFill>
                                <a:latin typeface="Cambria Math" panose="02040503050406030204" pitchFamily="18" charset="0"/>
                              </a:rPr>
                            </m:ctrlPr>
                          </m:dPr>
                          <m:e>
                            <m:r>
                              <a:rPr lang="es-ES" altLang="zh-CN" sz="2400" b="1" i="1" smtClean="0">
                                <a:solidFill>
                                  <a:schemeClr val="accent2">
                                    <a:lumMod val="50000"/>
                                  </a:schemeClr>
                                </a:solidFill>
                                <a:latin typeface="Cambria Math" panose="02040503050406030204" pitchFamily="18" charset="0"/>
                              </a:rPr>
                              <m:t>𝟎</m:t>
                            </m:r>
                            <m:r>
                              <a:rPr lang="es-ES" altLang="zh-CN" sz="2400" b="1" i="1" smtClean="0">
                                <a:solidFill>
                                  <a:schemeClr val="accent2">
                                    <a:lumMod val="50000"/>
                                  </a:schemeClr>
                                </a:solidFill>
                                <a:latin typeface="Cambria Math" panose="02040503050406030204" pitchFamily="18" charset="0"/>
                              </a:rPr>
                              <m:t>≤</m:t>
                            </m:r>
                            <m:r>
                              <a:rPr lang="es-ES" altLang="zh-CN" sz="2400" b="1" i="1" smtClean="0">
                                <a:solidFill>
                                  <a:schemeClr val="accent2">
                                    <a:lumMod val="50000"/>
                                  </a:schemeClr>
                                </a:solidFill>
                                <a:latin typeface="Cambria Math" panose="02040503050406030204" pitchFamily="18" charset="0"/>
                              </a:rPr>
                              <m:t>𝒙</m:t>
                            </m:r>
                          </m:e>
                        </m:d>
                        <m:r>
                          <a:rPr lang="es-ES" altLang="zh-CN" sz="2400" b="1" i="1" smtClean="0">
                            <a:solidFill>
                              <a:schemeClr val="accent2">
                                <a:lumMod val="50000"/>
                              </a:schemeClr>
                            </a:solidFill>
                            <a:latin typeface="Cambria Math" panose="02040503050406030204" pitchFamily="18" charset="0"/>
                          </a:rPr>
                          <m:t>→∃</m:t>
                        </m:r>
                        <m:r>
                          <a:rPr lang="es-ES" altLang="zh-CN" sz="2400" b="1" i="1" smtClean="0">
                            <a:solidFill>
                              <a:schemeClr val="accent2">
                                <a:lumMod val="50000"/>
                              </a:schemeClr>
                            </a:solidFill>
                            <a:latin typeface="Cambria Math" panose="02040503050406030204" pitchFamily="18" charset="0"/>
                          </a:rPr>
                          <m:t>𝒚</m:t>
                        </m:r>
                        <m:d>
                          <m:dPr>
                            <m:ctrlPr>
                              <a:rPr lang="es-ES" altLang="zh-CN" sz="2400" b="1" i="1" smtClean="0">
                                <a:solidFill>
                                  <a:schemeClr val="accent2">
                                    <a:lumMod val="50000"/>
                                  </a:schemeClr>
                                </a:solidFill>
                                <a:latin typeface="Cambria Math" panose="02040503050406030204" pitchFamily="18" charset="0"/>
                              </a:rPr>
                            </m:ctrlPr>
                          </m:dPr>
                          <m:e>
                            <m:r>
                              <a:rPr lang="es-ES" altLang="zh-CN" sz="2400" b="1" i="1" smtClean="0">
                                <a:solidFill>
                                  <a:schemeClr val="accent2">
                                    <a:lumMod val="50000"/>
                                  </a:schemeClr>
                                </a:solidFill>
                                <a:latin typeface="Cambria Math" panose="02040503050406030204" pitchFamily="18" charset="0"/>
                              </a:rPr>
                              <m:t>𝒙</m:t>
                            </m:r>
                            <m:r>
                              <a:rPr lang="es-ES" altLang="zh-CN" sz="2400" b="1" i="1" smtClean="0">
                                <a:solidFill>
                                  <a:schemeClr val="accent2">
                                    <a:lumMod val="50000"/>
                                  </a:schemeClr>
                                </a:solidFill>
                                <a:latin typeface="Cambria Math" panose="02040503050406030204" pitchFamily="18" charset="0"/>
                              </a:rPr>
                              <m:t> = </m:t>
                            </m:r>
                            <m:r>
                              <a:rPr lang="es-ES" altLang="zh-CN" sz="2400" b="1" i="1" smtClean="0">
                                <a:solidFill>
                                  <a:schemeClr val="accent2">
                                    <a:lumMod val="50000"/>
                                  </a:schemeClr>
                                </a:solidFill>
                                <a:latin typeface="Cambria Math" panose="02040503050406030204" pitchFamily="18" charset="0"/>
                              </a:rPr>
                              <m:t>𝒚</m:t>
                            </m:r>
                            <m:r>
                              <a:rPr lang="es-ES" altLang="zh-CN" sz="2400" b="1" i="1" smtClean="0">
                                <a:solidFill>
                                  <a:schemeClr val="accent2">
                                    <a:lumMod val="50000"/>
                                  </a:schemeClr>
                                </a:solidFill>
                                <a:latin typeface="Cambria Math" panose="02040503050406030204" pitchFamily="18" charset="0"/>
                              </a:rPr>
                              <m:t> ∗ </m:t>
                            </m:r>
                            <m:r>
                              <a:rPr lang="es-ES" altLang="zh-CN" sz="2400" b="1" i="1">
                                <a:solidFill>
                                  <a:schemeClr val="accent2">
                                    <a:lumMod val="50000"/>
                                  </a:schemeClr>
                                </a:solidFill>
                                <a:latin typeface="Cambria Math" panose="02040503050406030204" pitchFamily="18" charset="0"/>
                              </a:rPr>
                              <m:t>𝒚</m:t>
                            </m:r>
                          </m:e>
                        </m:d>
                      </m:e>
                    </m:d>
                  </m:oMath>
                </a14:m>
                <a:r>
                  <a:rPr lang="es-ES" altLang="zh-CN" sz="2400" b="1">
                    <a:solidFill>
                      <a:schemeClr val="accent2">
                        <a:lumMod val="50000"/>
                      </a:schemeClr>
                    </a:solidFill>
                  </a:rPr>
                  <a:t>           </a:t>
                </a:r>
                <a14:m>
                  <m:oMath xmlns:m="http://schemas.openxmlformats.org/officeDocument/2006/math">
                    <m:d>
                      <m:dPr>
                        <m:ctrlPr>
                          <a:rPr lang="es-ES" altLang="zh-CN" sz="2400" b="1" i="1" smtClean="0">
                            <a:solidFill>
                              <a:schemeClr val="accent2">
                                <a:lumMod val="50000"/>
                              </a:schemeClr>
                            </a:solidFill>
                            <a:latin typeface="Cambria Math" panose="02040503050406030204" pitchFamily="18" charset="0"/>
                          </a:rPr>
                        </m:ctrlPr>
                      </m:dPr>
                      <m:e>
                        <m:r>
                          <a:rPr lang="es-ES" altLang="zh-CN" sz="2400" b="1" i="1" smtClean="0">
                            <a:solidFill>
                              <a:schemeClr val="accent2">
                                <a:lumMod val="50000"/>
                              </a:schemeClr>
                            </a:solidFill>
                            <a:latin typeface="Cambria Math" panose="02040503050406030204" pitchFamily="18" charset="0"/>
                          </a:rPr>
                          <m:t>∃</m:t>
                        </m:r>
                        <m:r>
                          <a:rPr lang="es-ES" altLang="zh-CN" sz="2400" b="1" i="1" smtClean="0">
                            <a:solidFill>
                              <a:schemeClr val="accent2">
                                <a:lumMod val="50000"/>
                              </a:schemeClr>
                            </a:solidFill>
                            <a:latin typeface="Cambria Math" panose="02040503050406030204" pitchFamily="18" charset="0"/>
                          </a:rPr>
                          <m:t>𝒙</m:t>
                        </m:r>
                        <m:r>
                          <a:rPr lang="es-ES" altLang="zh-CN" sz="2400" b="1" i="1" smtClean="0">
                            <a:solidFill>
                              <a:schemeClr val="accent2">
                                <a:lumMod val="50000"/>
                              </a:schemeClr>
                            </a:solidFill>
                            <a:latin typeface="Cambria Math" panose="02040503050406030204" pitchFamily="18" charset="0"/>
                          </a:rPr>
                          <m:t>∀</m:t>
                        </m:r>
                        <m:r>
                          <a:rPr lang="es-ES" altLang="zh-CN" sz="2400" b="1" i="1" smtClean="0">
                            <a:solidFill>
                              <a:schemeClr val="accent2">
                                <a:lumMod val="50000"/>
                              </a:schemeClr>
                            </a:solidFill>
                            <a:latin typeface="Cambria Math" panose="02040503050406030204" pitchFamily="18" charset="0"/>
                          </a:rPr>
                          <m:t>𝒚</m:t>
                        </m:r>
                        <m:d>
                          <m:dPr>
                            <m:ctrlPr>
                              <a:rPr lang="es-ES" altLang="zh-CN" sz="2400" b="1" i="1" smtClean="0">
                                <a:solidFill>
                                  <a:schemeClr val="accent2">
                                    <a:lumMod val="50000"/>
                                  </a:schemeClr>
                                </a:solidFill>
                                <a:latin typeface="Cambria Math" panose="02040503050406030204" pitchFamily="18" charset="0"/>
                              </a:rPr>
                            </m:ctrlPr>
                          </m:dPr>
                          <m:e>
                            <m:r>
                              <a:rPr lang="es-ES" altLang="zh-CN" sz="2400" b="1" i="1" smtClean="0">
                                <a:solidFill>
                                  <a:schemeClr val="accent2">
                                    <a:lumMod val="50000"/>
                                  </a:schemeClr>
                                </a:solidFill>
                                <a:latin typeface="Cambria Math" panose="02040503050406030204" pitchFamily="18" charset="0"/>
                              </a:rPr>
                              <m:t>𝒙</m:t>
                            </m:r>
                            <m:r>
                              <a:rPr lang="es-ES" altLang="zh-CN" sz="2400" b="1" i="1" smtClean="0">
                                <a:solidFill>
                                  <a:schemeClr val="accent2">
                                    <a:lumMod val="50000"/>
                                  </a:schemeClr>
                                </a:solidFill>
                                <a:latin typeface="Cambria Math" panose="02040503050406030204" pitchFamily="18" charset="0"/>
                              </a:rPr>
                              <m:t> + </m:t>
                            </m:r>
                            <m:r>
                              <a:rPr lang="es-ES" altLang="zh-CN" sz="2400" b="1" i="1" smtClean="0">
                                <a:solidFill>
                                  <a:schemeClr val="accent2">
                                    <a:lumMod val="50000"/>
                                  </a:schemeClr>
                                </a:solidFill>
                                <a:latin typeface="Cambria Math" panose="02040503050406030204" pitchFamily="18" charset="0"/>
                              </a:rPr>
                              <m:t>𝒚</m:t>
                            </m:r>
                            <m:r>
                              <a:rPr lang="es-ES" altLang="zh-CN" sz="2400" b="1" i="1" smtClean="0">
                                <a:solidFill>
                                  <a:schemeClr val="accent2">
                                    <a:lumMod val="50000"/>
                                  </a:schemeClr>
                                </a:solidFill>
                                <a:latin typeface="Cambria Math" panose="02040503050406030204" pitchFamily="18" charset="0"/>
                              </a:rPr>
                              <m:t> = </m:t>
                            </m:r>
                            <m:r>
                              <a:rPr lang="es-ES" altLang="zh-CN" sz="2400" b="1" i="1" smtClean="0">
                                <a:solidFill>
                                  <a:schemeClr val="accent2">
                                    <a:lumMod val="50000"/>
                                  </a:schemeClr>
                                </a:solidFill>
                                <a:latin typeface="Cambria Math" panose="02040503050406030204" pitchFamily="18" charset="0"/>
                              </a:rPr>
                              <m:t>𝒚</m:t>
                            </m:r>
                          </m:e>
                        </m:d>
                        <m:r>
                          <a:rPr lang="es-ES" altLang="zh-CN" sz="2400" b="1" i="1" smtClean="0">
                            <a:solidFill>
                              <a:schemeClr val="accent2">
                                <a:lumMod val="50000"/>
                              </a:schemeClr>
                            </a:solidFill>
                            <a:latin typeface="Cambria Math" panose="02040503050406030204" pitchFamily="18" charset="0"/>
                          </a:rPr>
                          <m:t>∧∀</m:t>
                        </m:r>
                        <m:r>
                          <a:rPr lang="es-ES" altLang="zh-CN" sz="2400" b="1" i="1" smtClean="0">
                            <a:solidFill>
                              <a:schemeClr val="accent2">
                                <a:lumMod val="50000"/>
                              </a:schemeClr>
                            </a:solidFill>
                            <a:latin typeface="Cambria Math" panose="02040503050406030204" pitchFamily="18" charset="0"/>
                          </a:rPr>
                          <m:t>𝒙</m:t>
                        </m:r>
                        <m:r>
                          <a:rPr lang="es-ES" altLang="zh-CN" sz="2400" b="1" i="1" smtClean="0">
                            <a:solidFill>
                              <a:schemeClr val="accent2">
                                <a:lumMod val="50000"/>
                              </a:schemeClr>
                            </a:solidFill>
                            <a:latin typeface="Cambria Math" panose="02040503050406030204" pitchFamily="18" charset="0"/>
                          </a:rPr>
                          <m:t>∃</m:t>
                        </m:r>
                        <m:r>
                          <a:rPr lang="es-ES" altLang="zh-CN" sz="2400" b="1" i="1" smtClean="0">
                            <a:solidFill>
                              <a:schemeClr val="accent2">
                                <a:lumMod val="50000"/>
                              </a:schemeClr>
                            </a:solidFill>
                            <a:latin typeface="Cambria Math" panose="02040503050406030204" pitchFamily="18" charset="0"/>
                          </a:rPr>
                          <m:t>𝒚</m:t>
                        </m:r>
                        <m:d>
                          <m:dPr>
                            <m:ctrlPr>
                              <a:rPr lang="es-ES" altLang="zh-CN" sz="2400" b="1" i="1" smtClean="0">
                                <a:solidFill>
                                  <a:schemeClr val="accent2">
                                    <a:lumMod val="50000"/>
                                  </a:schemeClr>
                                </a:solidFill>
                                <a:latin typeface="Cambria Math" panose="02040503050406030204" pitchFamily="18" charset="0"/>
                              </a:rPr>
                            </m:ctrlPr>
                          </m:dPr>
                          <m:e>
                            <m:r>
                              <a:rPr lang="es-ES" altLang="zh-CN" sz="2400" b="1" i="1" smtClean="0">
                                <a:solidFill>
                                  <a:schemeClr val="accent2">
                                    <a:lumMod val="50000"/>
                                  </a:schemeClr>
                                </a:solidFill>
                                <a:latin typeface="Cambria Math" panose="02040503050406030204" pitchFamily="18" charset="0"/>
                              </a:rPr>
                              <m:t>𝒙</m:t>
                            </m:r>
                            <m:r>
                              <a:rPr lang="es-ES" altLang="zh-CN" sz="2400" b="1" i="1" smtClean="0">
                                <a:solidFill>
                                  <a:schemeClr val="accent2">
                                    <a:lumMod val="50000"/>
                                  </a:schemeClr>
                                </a:solidFill>
                                <a:latin typeface="Cambria Math" panose="02040503050406030204" pitchFamily="18" charset="0"/>
                              </a:rPr>
                              <m:t> ∗ </m:t>
                            </m:r>
                            <m:r>
                              <a:rPr lang="es-ES" altLang="zh-CN" sz="2400" b="1" i="1" smtClean="0">
                                <a:solidFill>
                                  <a:schemeClr val="accent2">
                                    <a:lumMod val="50000"/>
                                  </a:schemeClr>
                                </a:solidFill>
                                <a:latin typeface="Cambria Math" panose="02040503050406030204" pitchFamily="18" charset="0"/>
                              </a:rPr>
                              <m:t>𝒚</m:t>
                            </m:r>
                            <m:r>
                              <a:rPr lang="es-ES" altLang="zh-CN" sz="2400" b="1" i="1" smtClean="0">
                                <a:solidFill>
                                  <a:schemeClr val="accent2">
                                    <a:lumMod val="50000"/>
                                  </a:schemeClr>
                                </a:solidFill>
                                <a:latin typeface="Cambria Math" panose="02040503050406030204" pitchFamily="18" charset="0"/>
                              </a:rPr>
                              <m:t> = </m:t>
                            </m:r>
                            <m:r>
                              <a:rPr lang="es-ES" altLang="zh-CN" sz="2400" b="1" i="1">
                                <a:solidFill>
                                  <a:schemeClr val="accent2">
                                    <a:lumMod val="50000"/>
                                  </a:schemeClr>
                                </a:solidFill>
                                <a:latin typeface="Cambria Math" panose="02040503050406030204" pitchFamily="18" charset="0"/>
                              </a:rPr>
                              <m:t>𝟏</m:t>
                            </m:r>
                          </m:e>
                        </m:d>
                      </m:e>
                    </m:d>
                  </m:oMath>
                </a14:m>
                <a:endParaRPr lang="es-ES" altLang="zh-CN"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88E2B4E3-78CA-4049-A651-A3D1DF12FB0E}"/>
                  </a:ext>
                </a:extLst>
              </p:cNvPr>
              <p:cNvSpPr txBox="1">
                <a:spLocks noRot="1" noChangeAspect="1" noMove="1" noResize="1" noEditPoints="1" noAdjustHandles="1" noChangeArrowheads="1" noChangeShapeType="1" noTextEdit="1"/>
              </p:cNvSpPr>
              <p:nvPr/>
            </p:nvSpPr>
            <p:spPr>
              <a:xfrm>
                <a:off x="3011725" y="3976335"/>
                <a:ext cx="6168548" cy="1600951"/>
              </a:xfrm>
              <a:prstGeom prst="rect">
                <a:avLst/>
              </a:prstGeom>
              <a:blipFill>
                <a:blip r:embed="rId3"/>
                <a:stretch>
                  <a:fillRect l="-1482" t="-38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4635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一阶逻辑公式的真值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一阶逻辑公式在无穷论域的真值确定练习</a:t>
            </a:r>
            <a:r>
              <a:rPr lang="en-US" altLang="zh-CN"/>
              <a:t>*</a:t>
            </a: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295334B-E838-41B2-926C-8E656B842628}"/>
                  </a:ext>
                </a:extLst>
              </p:cNvPr>
              <p:cNvSpPr txBox="1"/>
              <p:nvPr/>
            </p:nvSpPr>
            <p:spPr>
              <a:xfrm>
                <a:off x="546006" y="1161495"/>
                <a:ext cx="6016335" cy="1431161"/>
              </a:xfrm>
              <a:prstGeom prst="rect">
                <a:avLst/>
              </a:prstGeom>
              <a:solidFill>
                <a:schemeClr val="accent2">
                  <a:lumMod val="20000"/>
                  <a:lumOff val="80000"/>
                  <a:alpha val="25000"/>
                </a:schemeClr>
              </a:solidFill>
              <a:ln w="12700">
                <a:solidFill>
                  <a:schemeClr val="accent1">
                    <a:shade val="50000"/>
                  </a:schemeClr>
                </a:solidFill>
                <a:prstDash val="sysDash"/>
              </a:ln>
            </p:spPr>
            <p:txBody>
              <a:bodyPr wrap="square" rtlCol="0">
                <a:spAutoFit/>
              </a:bodyPr>
              <a:lstStyle/>
              <a:p>
                <a:pPr>
                  <a:spcBef>
                    <a:spcPts val="600"/>
                  </a:spcBef>
                </a:pPr>
                <a:r>
                  <a:rPr lang="zh-CN" altLang="en-US" b="1">
                    <a:solidFill>
                      <a:srgbClr val="002060"/>
                    </a:solidFill>
                    <a:latin typeface="楷体" panose="02010609060101010101" pitchFamily="49" charset="-122"/>
                    <a:ea typeface="楷体" panose="02010609060101010101" pitchFamily="49" charset="-122"/>
                  </a:rPr>
                  <a:t>给定下面的解释，论域是自然数集</a:t>
                </a:r>
                <a14:m>
                  <m:oMath xmlns:m="http://schemas.openxmlformats.org/officeDocument/2006/math">
                    <m:r>
                      <a:rPr lang="en-US" altLang="zh-CN" b="1" i="1">
                        <a:solidFill>
                          <a:srgbClr val="002060"/>
                        </a:solidFill>
                        <a:latin typeface="Cambria Math" panose="02040503050406030204" pitchFamily="18" charset="0"/>
                        <a:ea typeface="Cambria Math" panose="02040503050406030204" pitchFamily="18" charset="0"/>
                      </a:rPr>
                      <m:t>ℕ</m:t>
                    </m:r>
                  </m:oMath>
                </a14:m>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常量符号</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𝟎</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𝟏</m:t>
                    </m:r>
                  </m:oMath>
                </a14:m>
                <a:r>
                  <a:rPr lang="zh-CN" altLang="en-US" b="1">
                    <a:solidFill>
                      <a:schemeClr val="accent6">
                        <a:lumMod val="50000"/>
                      </a:schemeClr>
                    </a:solidFill>
                    <a:latin typeface="宋体" panose="02010600030101010101" pitchFamily="2" charset="-122"/>
                    <a:ea typeface="宋体" panose="02010600030101010101" pitchFamily="2" charset="-122"/>
                  </a:rPr>
                  <a:t>分别解释为自然数</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𝟎</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𝟏</m:t>
                    </m:r>
                  </m:oMath>
                </a14:m>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二元函数符号</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分别解释为</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Cambria Math" panose="02040503050406030204" pitchFamily="18" charset="0"/>
                      </a:rPr>
                      <m:t>ℕ</m:t>
                    </m:r>
                  </m:oMath>
                </a14:m>
                <a:r>
                  <a:rPr lang="zh-CN" altLang="en-US" b="1">
                    <a:solidFill>
                      <a:schemeClr val="accent6">
                        <a:lumMod val="50000"/>
                      </a:schemeClr>
                    </a:solidFill>
                    <a:latin typeface="宋体" panose="02010600030101010101" pitchFamily="2" charset="-122"/>
                    <a:ea typeface="宋体" panose="02010600030101010101" pitchFamily="2" charset="-122"/>
                  </a:rPr>
                  <a:t>上的加法和乘法运算</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二元谓词符号</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分别解释</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Cambria Math" panose="02040503050406030204" pitchFamily="18" charset="0"/>
                      </a:rPr>
                      <m:t>ℕ</m:t>
                    </m:r>
                  </m:oMath>
                </a14:m>
                <a:r>
                  <a:rPr lang="zh-CN" altLang="en-US" b="1">
                    <a:solidFill>
                      <a:schemeClr val="accent6">
                        <a:lumMod val="50000"/>
                      </a:schemeClr>
                    </a:solidFill>
                    <a:latin typeface="宋体" panose="02010600030101010101" pitchFamily="2" charset="-122"/>
                    <a:ea typeface="宋体" panose="02010600030101010101" pitchFamily="2" charset="-122"/>
                  </a:rPr>
                  <a:t>上的小于等于和相等关系</a:t>
                </a:r>
              </a:p>
            </p:txBody>
          </p:sp>
        </mc:Choice>
        <mc:Fallback xmlns="">
          <p:sp>
            <p:nvSpPr>
              <p:cNvPr id="11" name="文本框 10">
                <a:extLst>
                  <a:ext uri="{FF2B5EF4-FFF2-40B4-BE49-F238E27FC236}">
                    <a16:creationId xmlns:a16="http://schemas.microsoft.com/office/drawing/2014/main" id="{E295334B-E838-41B2-926C-8E656B842628}"/>
                  </a:ext>
                </a:extLst>
              </p:cNvPr>
              <p:cNvSpPr txBox="1">
                <a:spLocks noRot="1" noChangeAspect="1" noMove="1" noResize="1" noEditPoints="1" noAdjustHandles="1" noChangeArrowheads="1" noChangeShapeType="1" noTextEdit="1"/>
              </p:cNvSpPr>
              <p:nvPr/>
            </p:nvSpPr>
            <p:spPr>
              <a:xfrm>
                <a:off x="546006" y="1161495"/>
                <a:ext cx="6016335" cy="1431161"/>
              </a:xfrm>
              <a:prstGeom prst="rect">
                <a:avLst/>
              </a:prstGeom>
              <a:blipFill>
                <a:blip r:embed="rId2"/>
                <a:stretch>
                  <a:fillRect l="-810" t="-2966" b="-5085"/>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8E2B4E3-78CA-4049-A651-A3D1DF12FB0E}"/>
                  </a:ext>
                </a:extLst>
              </p:cNvPr>
              <p:cNvSpPr txBox="1"/>
              <p:nvPr/>
            </p:nvSpPr>
            <p:spPr>
              <a:xfrm>
                <a:off x="6833507" y="1305123"/>
                <a:ext cx="4872784" cy="1143903"/>
              </a:xfrm>
              <a:prstGeom prst="rect">
                <a:avLst/>
              </a:prstGeom>
              <a:solidFill>
                <a:schemeClr val="accent6">
                  <a:lumMod val="20000"/>
                  <a:lumOff val="80000"/>
                  <a:alpha val="50000"/>
                </a:schemeClr>
              </a:solidFill>
            </p:spPr>
            <p:txBody>
              <a:bodyPr wrap="square" rtlCol="0">
                <a:spAutoFit/>
              </a:bodyPr>
              <a:lstStyle/>
              <a:p>
                <a:pPr>
                  <a:lnSpc>
                    <a:spcPts val="2800"/>
                  </a:lnSpc>
                </a:pPr>
                <a:r>
                  <a:rPr lang="zh-CN" altLang="en-US" b="1">
                    <a:solidFill>
                      <a:srgbClr val="002060"/>
                    </a:solidFill>
                    <a:latin typeface="楷体" panose="02010609060101010101" pitchFamily="49" charset="-122"/>
                    <a:ea typeface="楷体" panose="02010609060101010101" pitchFamily="49" charset="-122"/>
                  </a:rPr>
                  <a:t>确定下面公式的真值：</a:t>
                </a:r>
                <a:endParaRPr lang="en-US" altLang="zh-CN" b="1">
                  <a:solidFill>
                    <a:srgbClr val="002060"/>
                  </a:solidFill>
                  <a:latin typeface="楷体" panose="02010609060101010101" pitchFamily="49" charset="-122"/>
                  <a:ea typeface="楷体" panose="02010609060101010101" pitchFamily="49" charset="-122"/>
                </a:endParaRPr>
              </a:p>
              <a:p>
                <a:pPr algn="ctr">
                  <a:lnSpc>
                    <a:spcPts val="2400"/>
                  </a:lnSpc>
                  <a:spcBef>
                    <a:spcPts val="600"/>
                  </a:spcBef>
                  <a:spcAft>
                    <a:spcPts val="600"/>
                  </a:spcAft>
                </a:pPr>
                <a14:m>
                  <m:oMath xmlns:m="http://schemas.openxmlformats.org/officeDocument/2006/math">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d>
                      <m:dPr>
                        <m:ctrlPr>
                          <a:rPr lang="es-ES" altLang="zh-CN" b="1" i="1" smtClean="0">
                            <a:solidFill>
                              <a:schemeClr val="accent2">
                                <a:lumMod val="50000"/>
                              </a:schemeClr>
                            </a:solidFill>
                            <a:latin typeface="Cambria Math" panose="02040503050406030204" pitchFamily="18" charset="0"/>
                          </a:rPr>
                        </m:ctrlPr>
                      </m:dPr>
                      <m:e>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𝟎</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e>
                        </m:d>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r>
                              <a:rPr lang="es-ES" altLang="zh-CN" b="1" i="1" smtClean="0">
                                <a:solidFill>
                                  <a:schemeClr val="accent2">
                                    <a:lumMod val="50000"/>
                                  </a:schemeClr>
                                </a:solidFill>
                                <a:latin typeface="Cambria Math" panose="02040503050406030204" pitchFamily="18" charset="0"/>
                              </a:rPr>
                              <m:t> ∗ </m:t>
                            </m:r>
                            <m:r>
                              <a:rPr lang="es-ES" altLang="zh-CN" b="1" i="1">
                                <a:solidFill>
                                  <a:schemeClr val="accent2">
                                    <a:lumMod val="50000"/>
                                  </a:schemeClr>
                                </a:solidFill>
                                <a:latin typeface="Cambria Math" panose="02040503050406030204" pitchFamily="18" charset="0"/>
                              </a:rPr>
                              <m:t>𝒚</m:t>
                            </m:r>
                          </m:e>
                        </m:d>
                      </m:e>
                    </m:d>
                  </m:oMath>
                </a14:m>
                <a:r>
                  <a:rPr lang="es-ES" altLang="zh-CN" b="1">
                    <a:solidFill>
                      <a:schemeClr val="accent2">
                        <a:lumMod val="50000"/>
                      </a:schemeClr>
                    </a:solidFill>
                  </a:rPr>
                  <a:t>           </a:t>
                </a:r>
                <a14:m>
                  <m:oMath xmlns:m="http://schemas.openxmlformats.org/officeDocument/2006/math">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e>
                        </m:d>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r>
                              <a:rPr lang="es-ES" altLang="zh-CN" b="1" i="1" smtClean="0">
                                <a:solidFill>
                                  <a:schemeClr val="accent2">
                                    <a:lumMod val="50000"/>
                                  </a:schemeClr>
                                </a:solidFill>
                                <a:latin typeface="Cambria Math" panose="02040503050406030204" pitchFamily="18" charset="0"/>
                              </a:rPr>
                              <m:t> = </m:t>
                            </m:r>
                            <m:r>
                              <a:rPr lang="es-ES" altLang="zh-CN" b="1" i="1">
                                <a:solidFill>
                                  <a:schemeClr val="accent2">
                                    <a:lumMod val="50000"/>
                                  </a:schemeClr>
                                </a:solidFill>
                                <a:latin typeface="Cambria Math" panose="02040503050406030204" pitchFamily="18" charset="0"/>
                              </a:rPr>
                              <m:t>𝟏</m:t>
                            </m:r>
                          </m:e>
                        </m:d>
                      </m:e>
                    </m:d>
                  </m:oMath>
                </a14:m>
                <a:endParaRPr lang="es-ES" altLang="zh-CN"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88E2B4E3-78CA-4049-A651-A3D1DF12FB0E}"/>
                  </a:ext>
                </a:extLst>
              </p:cNvPr>
              <p:cNvSpPr txBox="1">
                <a:spLocks noRot="1" noChangeAspect="1" noMove="1" noResize="1" noEditPoints="1" noAdjustHandles="1" noChangeArrowheads="1" noChangeShapeType="1" noTextEdit="1"/>
              </p:cNvSpPr>
              <p:nvPr/>
            </p:nvSpPr>
            <p:spPr>
              <a:xfrm>
                <a:off x="6833507" y="1305123"/>
                <a:ext cx="4872784" cy="1143903"/>
              </a:xfrm>
              <a:prstGeom prst="rect">
                <a:avLst/>
              </a:prstGeom>
              <a:blipFill>
                <a:blip r:embed="rId3"/>
                <a:stretch>
                  <a:fillRect l="-1126" b="-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E3EEDD8-E1B8-43AB-AA2E-D39A240A8FEB}"/>
                  </a:ext>
                </a:extLst>
              </p:cNvPr>
              <p:cNvSpPr txBox="1"/>
              <p:nvPr/>
            </p:nvSpPr>
            <p:spPr>
              <a:xfrm>
                <a:off x="546006" y="3030058"/>
                <a:ext cx="8348011" cy="1456104"/>
              </a:xfrm>
              <a:prstGeom prst="rect">
                <a:avLst/>
              </a:prstGeom>
              <a:solidFill>
                <a:schemeClr val="accent6">
                  <a:lumMod val="20000"/>
                  <a:lumOff val="80000"/>
                </a:schemeClr>
              </a:solidFill>
            </p:spPr>
            <p:txBody>
              <a:bodyPr wrap="square" rtlCol="0">
                <a:spAutoFit/>
              </a:bodyPr>
              <a:lstStyle/>
              <a:p>
                <a:pPr>
                  <a:lnSpc>
                    <a:spcPts val="2800"/>
                  </a:lnSpc>
                  <a:spcBef>
                    <a:spcPts val="600"/>
                  </a:spcBef>
                  <a:spcAft>
                    <a:spcPts val="600"/>
                  </a:spcAft>
                </a:pPr>
                <a:r>
                  <a:rPr lang="zh-CN" altLang="en-US" sz="2000" b="1">
                    <a:solidFill>
                      <a:srgbClr val="002060"/>
                    </a:solidFill>
                  </a:rPr>
                  <a:t>在给定解释下，公式</a:t>
                </a:r>
                <a14:m>
                  <m:oMath xmlns:m="http://schemas.openxmlformats.org/officeDocument/2006/math">
                    <m:r>
                      <a:rPr lang="es-ES" altLang="zh-CN" sz="2000" b="1" i="1">
                        <a:solidFill>
                          <a:srgbClr val="002060"/>
                        </a:solidFill>
                        <a:latin typeface="Cambria Math" panose="02040503050406030204" pitchFamily="18" charset="0"/>
                      </a:rPr>
                      <m:t>∀</m:t>
                    </m:r>
                    <m:r>
                      <a:rPr lang="es-ES" altLang="zh-CN" sz="2000" b="1" i="1">
                        <a:solidFill>
                          <a:srgbClr val="002060"/>
                        </a:solidFill>
                        <a:latin typeface="Cambria Math" panose="02040503050406030204" pitchFamily="18" charset="0"/>
                      </a:rPr>
                      <m:t>𝒙</m:t>
                    </m:r>
                    <m:d>
                      <m:dPr>
                        <m:ctrlPr>
                          <a:rPr lang="es-ES" altLang="zh-CN" sz="2000" b="1" i="1">
                            <a:solidFill>
                              <a:srgbClr val="002060"/>
                            </a:solidFill>
                            <a:latin typeface="Cambria Math" panose="02040503050406030204" pitchFamily="18" charset="0"/>
                          </a:rPr>
                        </m:ctrlPr>
                      </m:dPr>
                      <m:e>
                        <m:d>
                          <m:dPr>
                            <m:ctrlPr>
                              <a:rPr lang="es-ES" altLang="zh-CN" sz="2000" b="1" i="1">
                                <a:solidFill>
                                  <a:srgbClr val="002060"/>
                                </a:solidFill>
                                <a:latin typeface="Cambria Math" panose="02040503050406030204" pitchFamily="18" charset="0"/>
                              </a:rPr>
                            </m:ctrlPr>
                          </m:dPr>
                          <m:e>
                            <m:r>
                              <a:rPr lang="es-ES" altLang="zh-CN" sz="2000" b="1" i="1">
                                <a:solidFill>
                                  <a:srgbClr val="002060"/>
                                </a:solidFill>
                                <a:latin typeface="Cambria Math" panose="02040503050406030204" pitchFamily="18" charset="0"/>
                              </a:rPr>
                              <m:t>𝟎</m:t>
                            </m:r>
                            <m:r>
                              <a:rPr lang="es-ES" altLang="zh-CN" sz="2000" b="1" i="1">
                                <a:solidFill>
                                  <a:srgbClr val="002060"/>
                                </a:solidFill>
                                <a:latin typeface="Cambria Math" panose="02040503050406030204" pitchFamily="18" charset="0"/>
                              </a:rPr>
                              <m:t>≤</m:t>
                            </m:r>
                            <m:r>
                              <a:rPr lang="es-ES" altLang="zh-CN" sz="2000" b="1" i="1">
                                <a:solidFill>
                                  <a:srgbClr val="002060"/>
                                </a:solidFill>
                                <a:latin typeface="Cambria Math" panose="02040503050406030204" pitchFamily="18" charset="0"/>
                              </a:rPr>
                              <m:t>𝒙</m:t>
                            </m:r>
                          </m:e>
                        </m:d>
                        <m:r>
                          <a:rPr lang="es-ES" altLang="zh-CN" sz="2000" b="1" i="1">
                            <a:solidFill>
                              <a:srgbClr val="002060"/>
                            </a:solidFill>
                            <a:latin typeface="Cambria Math" panose="02040503050406030204" pitchFamily="18" charset="0"/>
                          </a:rPr>
                          <m:t>→∃</m:t>
                        </m:r>
                        <m:r>
                          <a:rPr lang="es-ES" altLang="zh-CN" sz="2000" b="1" i="1">
                            <a:solidFill>
                              <a:srgbClr val="002060"/>
                            </a:solidFill>
                            <a:latin typeface="Cambria Math" panose="02040503050406030204" pitchFamily="18" charset="0"/>
                          </a:rPr>
                          <m:t>𝒚</m:t>
                        </m:r>
                        <m:d>
                          <m:dPr>
                            <m:ctrlPr>
                              <a:rPr lang="es-ES" altLang="zh-CN" sz="2000" b="1" i="1">
                                <a:solidFill>
                                  <a:srgbClr val="002060"/>
                                </a:solidFill>
                                <a:latin typeface="Cambria Math" panose="02040503050406030204" pitchFamily="18" charset="0"/>
                              </a:rPr>
                            </m:ctrlPr>
                          </m:dPr>
                          <m:e>
                            <m:r>
                              <a:rPr lang="es-ES" altLang="zh-CN" sz="2000" b="1" i="1">
                                <a:solidFill>
                                  <a:srgbClr val="002060"/>
                                </a:solidFill>
                                <a:latin typeface="Cambria Math" panose="02040503050406030204" pitchFamily="18" charset="0"/>
                              </a:rPr>
                              <m:t>𝒙</m:t>
                            </m:r>
                            <m:r>
                              <a:rPr lang="es-ES" altLang="zh-CN" sz="2000" b="1" i="1">
                                <a:solidFill>
                                  <a:srgbClr val="002060"/>
                                </a:solidFill>
                                <a:latin typeface="Cambria Math" panose="02040503050406030204" pitchFamily="18" charset="0"/>
                              </a:rPr>
                              <m:t> = </m:t>
                            </m:r>
                            <m:r>
                              <a:rPr lang="es-ES" altLang="zh-CN" sz="2000" b="1" i="1">
                                <a:solidFill>
                                  <a:srgbClr val="002060"/>
                                </a:solidFill>
                                <a:latin typeface="Cambria Math" panose="02040503050406030204" pitchFamily="18" charset="0"/>
                              </a:rPr>
                              <m:t>𝒚</m:t>
                            </m:r>
                            <m:r>
                              <a:rPr lang="es-ES" altLang="zh-CN" sz="2000" b="1" i="1">
                                <a:solidFill>
                                  <a:srgbClr val="002060"/>
                                </a:solidFill>
                                <a:latin typeface="Cambria Math" panose="02040503050406030204" pitchFamily="18" charset="0"/>
                              </a:rPr>
                              <m:t> ∗ </m:t>
                            </m:r>
                            <m:r>
                              <a:rPr lang="es-ES" altLang="zh-CN" sz="2000" b="1" i="1">
                                <a:solidFill>
                                  <a:srgbClr val="002060"/>
                                </a:solidFill>
                                <a:latin typeface="Cambria Math" panose="02040503050406030204" pitchFamily="18" charset="0"/>
                              </a:rPr>
                              <m:t>𝒚</m:t>
                            </m:r>
                          </m:e>
                        </m:d>
                      </m:e>
                    </m:d>
                  </m:oMath>
                </a14:m>
                <a:r>
                  <a:rPr lang="zh-CN" altLang="en-US" sz="2000" b="1">
                    <a:solidFill>
                      <a:srgbClr val="002060"/>
                    </a:solidFill>
                  </a:rPr>
                  <a:t>的含义是：</a:t>
                </a:r>
              </a:p>
              <a:p>
                <a:pPr marL="342900" indent="-342900">
                  <a:lnSpc>
                    <a:spcPts val="2800"/>
                  </a:lnSpc>
                  <a:spcBef>
                    <a:spcPts val="6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对任意自然数</a:t>
                </a:r>
                <a14:m>
                  <m:oMath xmlns:m="http://schemas.openxmlformats.org/officeDocument/2006/math">
                    <m:r>
                      <a:rPr lang="en-US" altLang="zh-CN" sz="2000" b="1" i="1" smtClean="0">
                        <a:solidFill>
                          <a:srgbClr val="C00000"/>
                        </a:solidFill>
                        <a:latin typeface="Cambria Math" panose="02040503050406030204" pitchFamily="18" charset="0"/>
                      </a:rPr>
                      <m:t>𝒙</m:t>
                    </m:r>
                  </m:oMath>
                </a14:m>
                <a:r>
                  <a:rPr lang="zh-CN" altLang="en-US" sz="2000" b="1">
                    <a:solidFill>
                      <a:srgbClr val="C00000"/>
                    </a:solidFill>
                    <a:latin typeface="楷体" panose="02010609060101010101" pitchFamily="49" charset="-122"/>
                    <a:ea typeface="楷体" panose="02010609060101010101" pitchFamily="49" charset="-122"/>
                  </a:rPr>
                  <a:t>，若</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𝟎</m:t>
                    </m:r>
                  </m:oMath>
                </a14:m>
                <a:r>
                  <a:rPr lang="zh-CN" altLang="en-US" sz="2000" b="1">
                    <a:solidFill>
                      <a:srgbClr val="C00000"/>
                    </a:solidFill>
                    <a:latin typeface="楷体" panose="02010609060101010101" pitchFamily="49" charset="-122"/>
                    <a:ea typeface="楷体" panose="02010609060101010101" pitchFamily="49" charset="-122"/>
                  </a:rPr>
                  <a:t>，则存在整数</a:t>
                </a:r>
                <a14:m>
                  <m:oMath xmlns:m="http://schemas.openxmlformats.org/officeDocument/2006/math">
                    <m:r>
                      <a:rPr lang="en-US" altLang="zh-CN" sz="2000" b="1" i="1" smtClean="0">
                        <a:solidFill>
                          <a:srgbClr val="C00000"/>
                        </a:solidFill>
                        <a:latin typeface="Cambria Math" panose="02040503050406030204" pitchFamily="18" charset="0"/>
                      </a:rPr>
                      <m:t>𝒚</m:t>
                    </m:r>
                  </m:oMath>
                </a14:m>
                <a:r>
                  <a:rPr lang="zh-CN" altLang="en-US" sz="20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C00000"/>
                        </a:solidFill>
                        <a:latin typeface="Cambria Math" panose="02040503050406030204" pitchFamily="18" charset="0"/>
                      </a:rPr>
                      <m:t>𝒙</m:t>
                    </m:r>
                  </m:oMath>
                </a14:m>
                <a:r>
                  <a:rPr lang="zh-CN" altLang="en-US" sz="2000" b="1">
                    <a:solidFill>
                      <a:srgbClr val="C00000"/>
                    </a:solidFill>
                    <a:latin typeface="楷体" panose="02010609060101010101" pitchFamily="49" charset="-122"/>
                    <a:ea typeface="楷体" panose="02010609060101010101" pitchFamily="49" charset="-122"/>
                  </a:rPr>
                  <a:t>是等于</a:t>
                </a:r>
                <a14:m>
                  <m:oMath xmlns:m="http://schemas.openxmlformats.org/officeDocument/2006/math">
                    <m:r>
                      <a:rPr lang="en-US" altLang="zh-CN" sz="2000" b="1" i="1" smtClean="0">
                        <a:solidFill>
                          <a:srgbClr val="C00000"/>
                        </a:solidFill>
                        <a:latin typeface="Cambria Math" panose="02040503050406030204" pitchFamily="18" charset="0"/>
                      </a:rPr>
                      <m:t>𝒚</m:t>
                    </m:r>
                  </m:oMath>
                </a14:m>
                <a:r>
                  <a:rPr lang="zh-CN" altLang="en-US" sz="2000" b="1">
                    <a:solidFill>
                      <a:srgbClr val="C00000"/>
                    </a:solidFill>
                    <a:latin typeface="楷体" panose="02010609060101010101" pitchFamily="49" charset="-122"/>
                    <a:ea typeface="楷体" panose="02010609060101010101" pitchFamily="49" charset="-122"/>
                  </a:rPr>
                  <a:t>的平方</a:t>
                </a:r>
              </a:p>
              <a:p>
                <a:pPr>
                  <a:lnSpc>
                    <a:spcPts val="2800"/>
                  </a:lnSpc>
                  <a:spcBef>
                    <a:spcPts val="600"/>
                  </a:spcBef>
                  <a:spcAft>
                    <a:spcPts val="600"/>
                  </a:spcAft>
                </a:pPr>
                <a:r>
                  <a:rPr lang="zh-CN" altLang="en-US" sz="2000" b="1">
                    <a:solidFill>
                      <a:srgbClr val="002060"/>
                    </a:solidFill>
                  </a:rPr>
                  <a:t>因此，由于不是每个自然数都是平方数，该公式在上述解释下的真值为假</a:t>
                </a:r>
              </a:p>
            </p:txBody>
          </p:sp>
        </mc:Choice>
        <mc:Fallback xmlns="">
          <p:sp>
            <p:nvSpPr>
              <p:cNvPr id="13" name="文本框 12">
                <a:extLst>
                  <a:ext uri="{FF2B5EF4-FFF2-40B4-BE49-F238E27FC236}">
                    <a16:creationId xmlns:a16="http://schemas.microsoft.com/office/drawing/2014/main" id="{DE3EEDD8-E1B8-43AB-AA2E-D39A240A8FEB}"/>
                  </a:ext>
                </a:extLst>
              </p:cNvPr>
              <p:cNvSpPr txBox="1">
                <a:spLocks noRot="1" noChangeAspect="1" noMove="1" noResize="1" noEditPoints="1" noAdjustHandles="1" noChangeArrowheads="1" noChangeShapeType="1" noTextEdit="1"/>
              </p:cNvSpPr>
              <p:nvPr/>
            </p:nvSpPr>
            <p:spPr>
              <a:xfrm>
                <a:off x="546006" y="3030058"/>
                <a:ext cx="8348011" cy="1456104"/>
              </a:xfrm>
              <a:prstGeom prst="rect">
                <a:avLst/>
              </a:prstGeom>
              <a:blipFill>
                <a:blip r:embed="rId4"/>
                <a:stretch>
                  <a:fillRect l="-804" r="-511" b="-62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57CD876-D928-441D-8AF6-0639946A8B06}"/>
                  </a:ext>
                </a:extLst>
              </p:cNvPr>
              <p:cNvSpPr txBox="1"/>
              <p:nvPr/>
            </p:nvSpPr>
            <p:spPr>
              <a:xfrm>
                <a:off x="546006" y="4661485"/>
                <a:ext cx="10870833" cy="1456104"/>
              </a:xfrm>
              <a:prstGeom prst="rect">
                <a:avLst/>
              </a:prstGeom>
              <a:solidFill>
                <a:schemeClr val="accent6">
                  <a:lumMod val="20000"/>
                  <a:lumOff val="80000"/>
                </a:schemeClr>
              </a:solidFill>
            </p:spPr>
            <p:txBody>
              <a:bodyPr wrap="square" rtlCol="0">
                <a:spAutoFit/>
              </a:bodyPr>
              <a:lstStyle/>
              <a:p>
                <a:pPr>
                  <a:lnSpc>
                    <a:spcPts val="2800"/>
                  </a:lnSpc>
                  <a:spcBef>
                    <a:spcPts val="600"/>
                  </a:spcBef>
                  <a:spcAft>
                    <a:spcPts val="600"/>
                  </a:spcAft>
                </a:pPr>
                <a:r>
                  <a:rPr lang="zh-CN" altLang="en-US" sz="2000" b="1">
                    <a:solidFill>
                      <a:srgbClr val="002060"/>
                    </a:solidFill>
                  </a:rPr>
                  <a:t>在给定解释下，公式</a:t>
                </a:r>
                <a14:m>
                  <m:oMath xmlns:m="http://schemas.openxmlformats.org/officeDocument/2006/math">
                    <m:d>
                      <m:dPr>
                        <m:ctrlPr>
                          <a:rPr lang="es-ES" altLang="zh-CN" sz="2000" b="1" i="1" smtClean="0">
                            <a:solidFill>
                              <a:srgbClr val="002060"/>
                            </a:solidFill>
                            <a:latin typeface="Cambria Math" panose="02040503050406030204" pitchFamily="18" charset="0"/>
                          </a:rPr>
                        </m:ctrlPr>
                      </m:dPr>
                      <m:e>
                        <m:r>
                          <a:rPr lang="es-ES" altLang="zh-CN" sz="2000" b="1" i="1">
                            <a:solidFill>
                              <a:srgbClr val="002060"/>
                            </a:solidFill>
                            <a:latin typeface="Cambria Math" panose="02040503050406030204" pitchFamily="18" charset="0"/>
                          </a:rPr>
                          <m:t>∃</m:t>
                        </m:r>
                        <m:r>
                          <a:rPr lang="es-ES" altLang="zh-CN" sz="2000" b="1" i="1">
                            <a:solidFill>
                              <a:srgbClr val="002060"/>
                            </a:solidFill>
                            <a:latin typeface="Cambria Math" panose="02040503050406030204" pitchFamily="18" charset="0"/>
                          </a:rPr>
                          <m:t>𝒙</m:t>
                        </m:r>
                        <m:r>
                          <a:rPr lang="es-ES" altLang="zh-CN" sz="2000" b="1" i="1">
                            <a:solidFill>
                              <a:srgbClr val="002060"/>
                            </a:solidFill>
                            <a:latin typeface="Cambria Math" panose="02040503050406030204" pitchFamily="18" charset="0"/>
                          </a:rPr>
                          <m:t>∀</m:t>
                        </m:r>
                        <m:r>
                          <a:rPr lang="es-ES" altLang="zh-CN" sz="2000" b="1" i="1">
                            <a:solidFill>
                              <a:srgbClr val="002060"/>
                            </a:solidFill>
                            <a:latin typeface="Cambria Math" panose="02040503050406030204" pitchFamily="18" charset="0"/>
                          </a:rPr>
                          <m:t>𝒚</m:t>
                        </m:r>
                        <m:d>
                          <m:dPr>
                            <m:ctrlPr>
                              <a:rPr lang="es-ES" altLang="zh-CN" sz="2000" b="1" i="1">
                                <a:solidFill>
                                  <a:srgbClr val="002060"/>
                                </a:solidFill>
                                <a:latin typeface="Cambria Math" panose="02040503050406030204" pitchFamily="18" charset="0"/>
                              </a:rPr>
                            </m:ctrlPr>
                          </m:dPr>
                          <m:e>
                            <m:r>
                              <a:rPr lang="es-ES" altLang="zh-CN" sz="2000" b="1" i="1">
                                <a:solidFill>
                                  <a:srgbClr val="002060"/>
                                </a:solidFill>
                                <a:latin typeface="Cambria Math" panose="02040503050406030204" pitchFamily="18" charset="0"/>
                              </a:rPr>
                              <m:t>𝒙</m:t>
                            </m:r>
                            <m:r>
                              <a:rPr lang="es-ES" altLang="zh-CN" sz="2000" b="1" i="1">
                                <a:solidFill>
                                  <a:srgbClr val="002060"/>
                                </a:solidFill>
                                <a:latin typeface="Cambria Math" panose="02040503050406030204" pitchFamily="18" charset="0"/>
                              </a:rPr>
                              <m:t> + </m:t>
                            </m:r>
                            <m:r>
                              <a:rPr lang="es-ES" altLang="zh-CN" sz="2000" b="1" i="1">
                                <a:solidFill>
                                  <a:srgbClr val="002060"/>
                                </a:solidFill>
                                <a:latin typeface="Cambria Math" panose="02040503050406030204" pitchFamily="18" charset="0"/>
                              </a:rPr>
                              <m:t>𝒚</m:t>
                            </m:r>
                            <m:r>
                              <a:rPr lang="es-ES" altLang="zh-CN" sz="2000" b="1" i="1">
                                <a:solidFill>
                                  <a:srgbClr val="002060"/>
                                </a:solidFill>
                                <a:latin typeface="Cambria Math" panose="02040503050406030204" pitchFamily="18" charset="0"/>
                              </a:rPr>
                              <m:t> = </m:t>
                            </m:r>
                            <m:r>
                              <a:rPr lang="es-ES" altLang="zh-CN" sz="2000" b="1" i="1">
                                <a:solidFill>
                                  <a:srgbClr val="002060"/>
                                </a:solidFill>
                                <a:latin typeface="Cambria Math" panose="02040503050406030204" pitchFamily="18" charset="0"/>
                              </a:rPr>
                              <m:t>𝒚</m:t>
                            </m:r>
                          </m:e>
                        </m:d>
                        <m:r>
                          <a:rPr lang="es-ES" altLang="zh-CN" sz="2000" b="1" i="1">
                            <a:solidFill>
                              <a:srgbClr val="002060"/>
                            </a:solidFill>
                            <a:latin typeface="Cambria Math" panose="02040503050406030204" pitchFamily="18" charset="0"/>
                          </a:rPr>
                          <m:t>∧∀</m:t>
                        </m:r>
                        <m:r>
                          <a:rPr lang="es-ES" altLang="zh-CN" sz="2000" b="1" i="1">
                            <a:solidFill>
                              <a:srgbClr val="002060"/>
                            </a:solidFill>
                            <a:latin typeface="Cambria Math" panose="02040503050406030204" pitchFamily="18" charset="0"/>
                          </a:rPr>
                          <m:t>𝒙</m:t>
                        </m:r>
                        <m:r>
                          <a:rPr lang="es-ES" altLang="zh-CN" sz="2000" b="1" i="1">
                            <a:solidFill>
                              <a:srgbClr val="002060"/>
                            </a:solidFill>
                            <a:latin typeface="Cambria Math" panose="02040503050406030204" pitchFamily="18" charset="0"/>
                          </a:rPr>
                          <m:t>∃</m:t>
                        </m:r>
                        <m:r>
                          <a:rPr lang="es-ES" altLang="zh-CN" sz="2000" b="1" i="1">
                            <a:solidFill>
                              <a:srgbClr val="002060"/>
                            </a:solidFill>
                            <a:latin typeface="Cambria Math" panose="02040503050406030204" pitchFamily="18" charset="0"/>
                          </a:rPr>
                          <m:t>𝒚</m:t>
                        </m:r>
                        <m:d>
                          <m:dPr>
                            <m:ctrlPr>
                              <a:rPr lang="es-ES" altLang="zh-CN" sz="2000" b="1" i="1">
                                <a:solidFill>
                                  <a:srgbClr val="002060"/>
                                </a:solidFill>
                                <a:latin typeface="Cambria Math" panose="02040503050406030204" pitchFamily="18" charset="0"/>
                              </a:rPr>
                            </m:ctrlPr>
                          </m:dPr>
                          <m:e>
                            <m:r>
                              <a:rPr lang="es-ES" altLang="zh-CN" sz="2000" b="1" i="1">
                                <a:solidFill>
                                  <a:srgbClr val="002060"/>
                                </a:solidFill>
                                <a:latin typeface="Cambria Math" panose="02040503050406030204" pitchFamily="18" charset="0"/>
                              </a:rPr>
                              <m:t>𝒙</m:t>
                            </m:r>
                            <m:r>
                              <a:rPr lang="es-ES" altLang="zh-CN" sz="2000" b="1" i="1">
                                <a:solidFill>
                                  <a:srgbClr val="002060"/>
                                </a:solidFill>
                                <a:latin typeface="Cambria Math" panose="02040503050406030204" pitchFamily="18" charset="0"/>
                              </a:rPr>
                              <m:t> ∗ </m:t>
                            </m:r>
                            <m:r>
                              <a:rPr lang="es-ES" altLang="zh-CN" sz="2000" b="1" i="1">
                                <a:solidFill>
                                  <a:srgbClr val="002060"/>
                                </a:solidFill>
                                <a:latin typeface="Cambria Math" panose="02040503050406030204" pitchFamily="18" charset="0"/>
                              </a:rPr>
                              <m:t>𝒚</m:t>
                            </m:r>
                            <m:r>
                              <a:rPr lang="es-ES" altLang="zh-CN" sz="2000" b="1" i="1">
                                <a:solidFill>
                                  <a:srgbClr val="002060"/>
                                </a:solidFill>
                                <a:latin typeface="Cambria Math" panose="02040503050406030204" pitchFamily="18" charset="0"/>
                              </a:rPr>
                              <m:t> = </m:t>
                            </m:r>
                            <m:r>
                              <a:rPr lang="es-ES" altLang="zh-CN" sz="2000" b="1" i="1">
                                <a:solidFill>
                                  <a:srgbClr val="002060"/>
                                </a:solidFill>
                                <a:latin typeface="Cambria Math" panose="02040503050406030204" pitchFamily="18" charset="0"/>
                              </a:rPr>
                              <m:t>𝟏</m:t>
                            </m:r>
                          </m:e>
                        </m:d>
                      </m:e>
                    </m:d>
                  </m:oMath>
                </a14:m>
                <a:r>
                  <a:rPr lang="zh-CN" altLang="en-US" sz="2000" b="1">
                    <a:solidFill>
                      <a:srgbClr val="002060"/>
                    </a:solidFill>
                  </a:rPr>
                  <a:t>的含义是：</a:t>
                </a:r>
              </a:p>
              <a:p>
                <a:pPr marL="342900" indent="-342900">
                  <a:lnSpc>
                    <a:spcPts val="2800"/>
                  </a:lnSpc>
                  <a:spcBef>
                    <a:spcPts val="6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存在自然数</a:t>
                </a:r>
                <a14:m>
                  <m:oMath xmlns:m="http://schemas.openxmlformats.org/officeDocument/2006/math">
                    <m:r>
                      <a:rPr lang="en-US" altLang="zh-CN" sz="2000" b="1" i="1" smtClean="0">
                        <a:solidFill>
                          <a:srgbClr val="C00000"/>
                        </a:solidFill>
                        <a:latin typeface="Cambria Math" panose="02040503050406030204" pitchFamily="18" charset="0"/>
                      </a:rPr>
                      <m:t>𝒙</m:t>
                    </m:r>
                  </m:oMath>
                </a14:m>
                <a:r>
                  <a:rPr lang="zh-CN" altLang="en-US" sz="2000" b="1">
                    <a:solidFill>
                      <a:srgbClr val="C00000"/>
                    </a:solidFill>
                    <a:latin typeface="楷体" panose="02010609060101010101" pitchFamily="49" charset="-122"/>
                    <a:ea typeface="楷体" panose="02010609060101010101" pitchFamily="49" charset="-122"/>
                  </a:rPr>
                  <a:t>，对任意自然数</a:t>
                </a:r>
                <a14:m>
                  <m:oMath xmlns:m="http://schemas.openxmlformats.org/officeDocument/2006/math">
                    <m:r>
                      <a:rPr lang="en-US" altLang="zh-CN" sz="2000" b="1" i="1" smtClean="0">
                        <a:solidFill>
                          <a:srgbClr val="C00000"/>
                        </a:solidFill>
                        <a:latin typeface="Cambria Math" panose="02040503050406030204" pitchFamily="18" charset="0"/>
                      </a:rPr>
                      <m:t>𝒚</m:t>
                    </m:r>
                  </m:oMath>
                </a14:m>
                <a:r>
                  <a:rPr lang="zh-CN" altLang="en-US" sz="2000" b="1">
                    <a:solidFill>
                      <a:srgbClr val="C0000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𝒙</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𝒚</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𝒚</m:t>
                    </m:r>
                  </m:oMath>
                </a14:m>
                <a:r>
                  <a:rPr lang="en-US" altLang="zh-CN" sz="2000" b="1">
                    <a:solidFill>
                      <a:srgbClr val="C00000"/>
                    </a:solidFill>
                    <a:latin typeface="楷体" panose="02010609060101010101" pitchFamily="49" charset="-122"/>
                    <a:ea typeface="楷体" panose="02010609060101010101" pitchFamily="49" charset="-122"/>
                  </a:rPr>
                  <a:t>,</a:t>
                </a:r>
                <a:r>
                  <a:rPr lang="zh-CN" altLang="en-US" sz="2000" b="1">
                    <a:solidFill>
                      <a:srgbClr val="C00000"/>
                    </a:solidFill>
                    <a:latin typeface="楷体" panose="02010609060101010101" pitchFamily="49" charset="-122"/>
                    <a:ea typeface="楷体" panose="02010609060101010101" pitchFamily="49" charset="-122"/>
                  </a:rPr>
                  <a:t>而且对任意自然数</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𝒙</m:t>
                    </m:r>
                  </m:oMath>
                </a14:m>
                <a:r>
                  <a:rPr lang="zh-CN" altLang="en-US" sz="2000" b="1">
                    <a:solidFill>
                      <a:srgbClr val="C00000"/>
                    </a:solidFill>
                    <a:latin typeface="楷体" panose="02010609060101010101" pitchFamily="49" charset="-122"/>
                    <a:ea typeface="楷体" panose="02010609060101010101" pitchFamily="49" charset="-122"/>
                  </a:rPr>
                  <a:t>，存在自然数</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𝒚</m:t>
                    </m:r>
                  </m:oMath>
                </a14:m>
                <a:r>
                  <a:rPr lang="zh-CN" altLang="en-US" sz="20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𝒙</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𝒚</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𝟏</m:t>
                    </m:r>
                  </m:oMath>
                </a14:m>
                <a:endParaRPr lang="zh-CN" altLang="en-US" sz="2000" b="1">
                  <a:solidFill>
                    <a:srgbClr val="C00000"/>
                  </a:solidFill>
                  <a:latin typeface="楷体" panose="02010609060101010101" pitchFamily="49" charset="-122"/>
                  <a:ea typeface="楷体" panose="02010609060101010101" pitchFamily="49" charset="-122"/>
                </a:endParaRPr>
              </a:p>
              <a:p>
                <a:pPr>
                  <a:lnSpc>
                    <a:spcPts val="2800"/>
                  </a:lnSpc>
                  <a:spcBef>
                    <a:spcPts val="600"/>
                  </a:spcBef>
                  <a:spcAft>
                    <a:spcPts val="600"/>
                  </a:spcAft>
                </a:pPr>
                <a:r>
                  <a:rPr lang="zh-CN" altLang="en-US" sz="2000" b="1">
                    <a:solidFill>
                      <a:srgbClr val="002060"/>
                    </a:solidFill>
                  </a:rPr>
                  <a:t>因此，由于不是每个自然数都存在自然数与它相乘是</a:t>
                </a:r>
                <a:r>
                  <a:rPr lang="en-US" altLang="zh-CN" sz="2000" b="1">
                    <a:solidFill>
                      <a:srgbClr val="002060"/>
                    </a:solidFill>
                  </a:rPr>
                  <a:t>1</a:t>
                </a:r>
                <a:r>
                  <a:rPr lang="zh-CN" altLang="en-US" sz="2000" b="1">
                    <a:solidFill>
                      <a:srgbClr val="002060"/>
                    </a:solidFill>
                  </a:rPr>
                  <a:t>，该公式在上述解释下的真值为假</a:t>
                </a:r>
              </a:p>
            </p:txBody>
          </p:sp>
        </mc:Choice>
        <mc:Fallback xmlns="">
          <p:sp>
            <p:nvSpPr>
              <p:cNvPr id="14" name="文本框 13">
                <a:extLst>
                  <a:ext uri="{FF2B5EF4-FFF2-40B4-BE49-F238E27FC236}">
                    <a16:creationId xmlns:a16="http://schemas.microsoft.com/office/drawing/2014/main" id="{157CD876-D928-441D-8AF6-0639946A8B06}"/>
                  </a:ext>
                </a:extLst>
              </p:cNvPr>
              <p:cNvSpPr txBox="1">
                <a:spLocks noRot="1" noChangeAspect="1" noMove="1" noResize="1" noEditPoints="1" noAdjustHandles="1" noChangeArrowheads="1" noChangeShapeType="1" noTextEdit="1"/>
              </p:cNvSpPr>
              <p:nvPr/>
            </p:nvSpPr>
            <p:spPr>
              <a:xfrm>
                <a:off x="546006" y="4661485"/>
                <a:ext cx="10870833" cy="1456104"/>
              </a:xfrm>
              <a:prstGeom prst="rect">
                <a:avLst/>
              </a:prstGeom>
              <a:blipFill>
                <a:blip r:embed="rId5"/>
                <a:stretch>
                  <a:fillRect l="-617" t="-418" b="-627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B878EF60-4BD9-4437-84A9-2D0933C69A67}"/>
              </a:ext>
            </a:extLst>
          </p:cNvPr>
          <p:cNvSpPr txBox="1"/>
          <p:nvPr/>
        </p:nvSpPr>
        <p:spPr>
          <a:xfrm>
            <a:off x="9269899" y="2729130"/>
            <a:ext cx="2036025" cy="923330"/>
          </a:xfrm>
          <a:prstGeom prst="rect">
            <a:avLst/>
          </a:prstGeom>
          <a:solidFill>
            <a:schemeClr val="accent5">
              <a:lumMod val="20000"/>
              <a:lumOff val="80000"/>
            </a:schemeClr>
          </a:solidFill>
        </p:spPr>
        <p:txBody>
          <a:bodyPr wrap="square" rtlCol="0">
            <a:spAutoFit/>
          </a:bodyPr>
          <a:lstStyle/>
          <a:p>
            <a:r>
              <a:rPr lang="zh-CN" altLang="en-US" b="1">
                <a:solidFill>
                  <a:srgbClr val="002060"/>
                </a:solidFill>
              </a:rPr>
              <a:t>如果解释的论域是</a:t>
            </a:r>
            <a:r>
              <a:rPr lang="zh-CN" altLang="en-US" b="1">
                <a:solidFill>
                  <a:srgbClr val="C00000"/>
                </a:solidFill>
              </a:rPr>
              <a:t>实数集</a:t>
            </a:r>
            <a:r>
              <a:rPr lang="zh-CN" altLang="en-US" b="1">
                <a:solidFill>
                  <a:srgbClr val="002060"/>
                </a:solidFill>
              </a:rPr>
              <a:t>，则这两个公式的真值都为真</a:t>
            </a:r>
          </a:p>
        </p:txBody>
      </p:sp>
    </p:spTree>
    <p:extLst>
      <p:ext uri="{BB962C8B-B14F-4D97-AF65-F5344CB8AC3E}">
        <p14:creationId xmlns:p14="http://schemas.microsoft.com/office/powerpoint/2010/main" val="3151984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1012" y="1895880"/>
            <a:ext cx="4733731" cy="2870016"/>
          </a:xfrm>
          <a:prstGeom prst="rect">
            <a:avLst/>
          </a:prstGeom>
          <a:noFill/>
        </p:spPr>
        <p:txBody>
          <a:bodyPr wrap="square" rtlCol="0">
            <a:spAutoFit/>
          </a:bodyPr>
          <a:lstStyle/>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一阶逻辑公式的解释</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一阶逻辑公式的真值</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一阶逻辑公式的分类</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4477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一阶逻辑公式的分类</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永真式、矛盾式和可满足式</a:t>
            </a:r>
          </a:p>
        </p:txBody>
      </p:sp>
      <p:sp>
        <p:nvSpPr>
          <p:cNvPr id="2" name="文本框 1">
            <a:extLst>
              <a:ext uri="{FF2B5EF4-FFF2-40B4-BE49-F238E27FC236}">
                <a16:creationId xmlns:a16="http://schemas.microsoft.com/office/drawing/2014/main" id="{DBAFE9B9-F088-4EC7-9FB5-508A3EE64301}"/>
              </a:ext>
            </a:extLst>
          </p:cNvPr>
          <p:cNvSpPr txBox="1"/>
          <p:nvPr/>
        </p:nvSpPr>
        <p:spPr>
          <a:xfrm>
            <a:off x="2375903" y="1201131"/>
            <a:ext cx="7440191" cy="2739211"/>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永真式、矛盾式和可满足式</a:t>
            </a:r>
            <a:endParaRPr lang="en-US" altLang="zh-CN" sz="2400" b="1">
              <a:solidFill>
                <a:srgbClr val="C00000"/>
              </a:solidFill>
            </a:endParaRPr>
          </a:p>
          <a:p>
            <a:pPr marL="342900" indent="-342900">
              <a:spcBef>
                <a:spcPts val="600"/>
              </a:spcBef>
              <a:spcAft>
                <a:spcPts val="600"/>
              </a:spcAft>
              <a:buFont typeface="Arial" panose="020B0604020202020204" pitchFamily="34" charset="0"/>
              <a:buChar char="•"/>
            </a:pPr>
            <a:r>
              <a:rPr lang="zh-CN" altLang="en-US" sz="2000" b="1">
                <a:solidFill>
                  <a:srgbClr val="C00000"/>
                </a:solidFill>
              </a:rPr>
              <a:t>永真式：</a:t>
            </a:r>
            <a:r>
              <a:rPr lang="zh-CN" altLang="en-US" sz="2000" b="1">
                <a:solidFill>
                  <a:srgbClr val="002060"/>
                </a:solidFill>
                <a:latin typeface="楷体" panose="02010609060101010101" pitchFamily="49" charset="-122"/>
                <a:ea typeface="楷体" panose="02010609060101010101" pitchFamily="49" charset="-122"/>
              </a:rPr>
              <a:t>在任意解释任意个体变量指派函数下的真值都为真</a:t>
            </a:r>
          </a:p>
          <a:p>
            <a:pPr marL="742950" lvl="1" indent="-285750">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一阶逻辑的永真式又称为</a:t>
            </a:r>
            <a:r>
              <a:rPr lang="zh-CN" altLang="en-US" b="1">
                <a:solidFill>
                  <a:srgbClr val="C00000"/>
                </a:solidFill>
                <a:latin typeface="黑体" panose="02010609060101010101" pitchFamily="49" charset="-122"/>
                <a:ea typeface="黑体" panose="02010609060101010101" pitchFamily="49" charset="-122"/>
              </a:rPr>
              <a:t>普遍有效式</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矛盾式：</a:t>
            </a:r>
            <a:r>
              <a:rPr lang="zh-CN" altLang="en-US" sz="2000" b="1">
                <a:solidFill>
                  <a:srgbClr val="002060"/>
                </a:solidFill>
                <a:latin typeface="楷体" panose="02010609060101010101" pitchFamily="49" charset="-122"/>
                <a:ea typeface="楷体" panose="02010609060101010101" pitchFamily="49" charset="-122"/>
              </a:rPr>
              <a:t>在任意解释任意个体变量指派函数下的真值都为假</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可满足式：</a:t>
            </a:r>
            <a:r>
              <a:rPr lang="zh-CN" altLang="en-US" sz="2000" b="1">
                <a:solidFill>
                  <a:srgbClr val="002060"/>
                </a:solidFill>
                <a:latin typeface="楷体" panose="02010609060101010101" pitchFamily="49" charset="-122"/>
                <a:ea typeface="楷体" panose="02010609060101010101" pitchFamily="49" charset="-122"/>
              </a:rPr>
              <a:t>存在解释，存在个体变量指派函数使得其真值为真</a:t>
            </a:r>
          </a:p>
          <a:p>
            <a:pPr marL="800100" lvl="1" indent="-342900">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永真式也是可满足式，但通常关注</a:t>
            </a:r>
            <a:r>
              <a:rPr lang="zh-CN" altLang="en-US" b="1">
                <a:solidFill>
                  <a:srgbClr val="C00000"/>
                </a:solidFill>
                <a:latin typeface="黑体" panose="02010609060101010101" pitchFamily="49" charset="-122"/>
                <a:ea typeface="黑体" panose="02010609060101010101" pitchFamily="49" charset="-122"/>
              </a:rPr>
              <a:t>非永真的可满足式</a:t>
            </a:r>
          </a:p>
        </p:txBody>
      </p:sp>
      <p:sp>
        <p:nvSpPr>
          <p:cNvPr id="3" name="文本框 2">
            <a:extLst>
              <a:ext uri="{FF2B5EF4-FFF2-40B4-BE49-F238E27FC236}">
                <a16:creationId xmlns:a16="http://schemas.microsoft.com/office/drawing/2014/main" id="{3A7E3155-0F75-43F9-ACFE-E514739717ED}"/>
              </a:ext>
            </a:extLst>
          </p:cNvPr>
          <p:cNvSpPr txBox="1"/>
          <p:nvPr/>
        </p:nvSpPr>
        <p:spPr>
          <a:xfrm>
            <a:off x="608503" y="4439169"/>
            <a:ext cx="4878993" cy="1389419"/>
          </a:xfrm>
          <a:prstGeom prst="rect">
            <a:avLst/>
          </a:prstGeom>
          <a:solidFill>
            <a:schemeClr val="accent4">
              <a:lumMod val="20000"/>
              <a:lumOff val="80000"/>
            </a:schemeClr>
          </a:solidFill>
        </p:spPr>
        <p:txBody>
          <a:bodyPr wrap="square" rtlCol="0">
            <a:spAutoFit/>
          </a:bodyPr>
          <a:lstStyle/>
          <a:p>
            <a:pPr algn="ctr">
              <a:spcAft>
                <a:spcPts val="600"/>
              </a:spcAft>
            </a:pPr>
            <a:r>
              <a:rPr lang="zh-CN" altLang="en-US" sz="2400" b="1">
                <a:solidFill>
                  <a:srgbClr val="002060"/>
                </a:solidFill>
                <a:latin typeface="楷体" panose="02010609060101010101" pitchFamily="49" charset="-122"/>
                <a:ea typeface="楷体" panose="02010609060101010101" pitchFamily="49" charset="-122"/>
              </a:rPr>
              <a:t>永真式的判断</a:t>
            </a:r>
          </a:p>
          <a:p>
            <a:pPr marL="342900" indent="-342900">
              <a:lnSpc>
                <a:spcPts val="2800"/>
              </a:lnSpc>
              <a:spcBef>
                <a:spcPts val="600"/>
              </a:spcBef>
              <a:buFont typeface="Arial" panose="020B0604020202020204" pitchFamily="34" charset="0"/>
              <a:buChar char="•"/>
            </a:pPr>
            <a:r>
              <a:rPr lang="zh-CN" altLang="en-US" sz="2000" b="1">
                <a:solidFill>
                  <a:schemeClr val="accent2">
                    <a:lumMod val="50000"/>
                  </a:schemeClr>
                </a:solidFill>
              </a:rPr>
              <a:t>根据永真式的定义进行</a:t>
            </a:r>
            <a:r>
              <a:rPr lang="zh-CN" altLang="en-US" sz="2000" b="1">
                <a:solidFill>
                  <a:srgbClr val="C00000"/>
                </a:solidFill>
              </a:rPr>
              <a:t>非形式化证明</a:t>
            </a:r>
          </a:p>
          <a:p>
            <a:pPr marL="342900" indent="-342900">
              <a:lnSpc>
                <a:spcPts val="2800"/>
              </a:lnSpc>
              <a:spcBef>
                <a:spcPts val="600"/>
              </a:spcBef>
              <a:buFont typeface="Arial" panose="020B0604020202020204" pitchFamily="34" charset="0"/>
              <a:buChar char="•"/>
            </a:pPr>
            <a:r>
              <a:rPr lang="zh-CN" altLang="en-US" sz="2000" b="1">
                <a:solidFill>
                  <a:schemeClr val="accent2">
                    <a:lumMod val="50000"/>
                  </a:schemeClr>
                </a:solidFill>
              </a:rPr>
              <a:t>判断是否是</a:t>
            </a:r>
            <a:r>
              <a:rPr lang="zh-CN" altLang="en-US" sz="2000" b="1">
                <a:solidFill>
                  <a:srgbClr val="C00000"/>
                </a:solidFill>
              </a:rPr>
              <a:t>命题逻辑永真式的替换实例</a:t>
            </a:r>
          </a:p>
        </p:txBody>
      </p:sp>
      <p:sp>
        <p:nvSpPr>
          <p:cNvPr id="4" name="文本框 3">
            <a:extLst>
              <a:ext uri="{FF2B5EF4-FFF2-40B4-BE49-F238E27FC236}">
                <a16:creationId xmlns:a16="http://schemas.microsoft.com/office/drawing/2014/main" id="{E42B2A8F-1F69-4C1B-9F33-E08EF0B7540A}"/>
              </a:ext>
            </a:extLst>
          </p:cNvPr>
          <p:cNvSpPr txBox="1"/>
          <p:nvPr/>
        </p:nvSpPr>
        <p:spPr>
          <a:xfrm>
            <a:off x="5662921" y="4277439"/>
            <a:ext cx="5920576" cy="1712135"/>
          </a:xfrm>
          <a:prstGeom prst="rect">
            <a:avLst/>
          </a:prstGeom>
          <a:solidFill>
            <a:schemeClr val="accent5">
              <a:lumMod val="20000"/>
              <a:lumOff val="80000"/>
              <a:alpha val="50000"/>
            </a:schemeClr>
          </a:solidFill>
        </p:spPr>
        <p:txBody>
          <a:bodyPr wrap="square" rtlCol="0">
            <a:spAutoFit/>
          </a:bodyPr>
          <a:lstStyle/>
          <a:p>
            <a:pPr algn="ctr">
              <a:lnSpc>
                <a:spcPts val="2600"/>
              </a:lnSpc>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非永真的可满足式的判断</a:t>
            </a: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2">
                    <a:lumMod val="50000"/>
                  </a:schemeClr>
                </a:solidFill>
              </a:rPr>
              <a:t>给一个解释及个体变量指派函数</a:t>
            </a:r>
            <a:r>
              <a:rPr lang="zh-CN" altLang="en-US" sz="2000" b="1">
                <a:solidFill>
                  <a:srgbClr val="C00000"/>
                </a:solidFill>
              </a:rPr>
              <a:t>使其真值为真</a:t>
            </a:r>
          </a:p>
          <a:p>
            <a:pPr marL="342900" indent="-342900">
              <a:lnSpc>
                <a:spcPts val="2600"/>
              </a:lnSpc>
              <a:spcAft>
                <a:spcPts val="600"/>
              </a:spcAft>
              <a:buFont typeface="Arial" panose="020B0604020202020204" pitchFamily="34" charset="0"/>
              <a:buChar char="•"/>
            </a:pPr>
            <a:r>
              <a:rPr lang="zh-CN" altLang="en-US" sz="2000" b="1">
                <a:solidFill>
                  <a:schemeClr val="accent2">
                    <a:lumMod val="50000"/>
                  </a:schemeClr>
                </a:solidFill>
              </a:rPr>
              <a:t>再给一个解释及个体变量指派函数</a:t>
            </a:r>
            <a:r>
              <a:rPr lang="zh-CN" altLang="en-US" sz="2000" b="1">
                <a:solidFill>
                  <a:srgbClr val="C00000"/>
                </a:solidFill>
              </a:rPr>
              <a:t>使其真值为假</a:t>
            </a:r>
          </a:p>
          <a:p>
            <a:pPr marL="800100" lvl="1" indent="-342900">
              <a:lnSpc>
                <a:spcPts val="2600"/>
              </a:lnSpc>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对于闭公式，则无需给出个体变量指派函数</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FF659BC-FED0-443A-A335-EBDCEB575AB2}"/>
                  </a:ext>
                </a:extLst>
              </p:cNvPr>
              <p:cNvSpPr txBox="1"/>
              <p:nvPr/>
            </p:nvSpPr>
            <p:spPr>
              <a:xfrm>
                <a:off x="10064978" y="2109071"/>
                <a:ext cx="1749859" cy="923330"/>
              </a:xfrm>
              <a:prstGeom prst="rect">
                <a:avLst/>
              </a:prstGeom>
              <a:solidFill>
                <a:schemeClr val="accent5">
                  <a:lumMod val="20000"/>
                  <a:lumOff val="80000"/>
                </a:schemeClr>
              </a:solidFill>
            </p:spPr>
            <p:txBody>
              <a:bodyPr wrap="square" rtlCol="0">
                <a:spAutoFit/>
              </a:bodyPr>
              <a:lstStyle/>
              <a:p>
                <a:r>
                  <a:rPr lang="zh-CN" altLang="en-US" b="1">
                    <a:solidFill>
                      <a:schemeClr val="accent2">
                        <a:lumMod val="50000"/>
                      </a:schemeClr>
                    </a:solidFill>
                  </a:rPr>
                  <a:t>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是永真式当且仅当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是矛盾式</a:t>
                </a:r>
              </a:p>
            </p:txBody>
          </p:sp>
        </mc:Choice>
        <mc:Fallback xmlns="">
          <p:sp>
            <p:nvSpPr>
              <p:cNvPr id="6" name="文本框 5">
                <a:extLst>
                  <a:ext uri="{FF2B5EF4-FFF2-40B4-BE49-F238E27FC236}">
                    <a16:creationId xmlns:a16="http://schemas.microsoft.com/office/drawing/2014/main" id="{0FF659BC-FED0-443A-A335-EBDCEB575AB2}"/>
                  </a:ext>
                </a:extLst>
              </p:cNvPr>
              <p:cNvSpPr txBox="1">
                <a:spLocks noRot="1" noChangeAspect="1" noMove="1" noResize="1" noEditPoints="1" noAdjustHandles="1" noChangeArrowheads="1" noChangeShapeType="1" noTextEdit="1"/>
              </p:cNvSpPr>
              <p:nvPr/>
            </p:nvSpPr>
            <p:spPr>
              <a:xfrm>
                <a:off x="10064978" y="2109071"/>
                <a:ext cx="1749859" cy="923330"/>
              </a:xfrm>
              <a:prstGeom prst="rect">
                <a:avLst/>
              </a:prstGeom>
              <a:blipFill>
                <a:blip r:embed="rId2"/>
                <a:stretch>
                  <a:fillRect l="-2787" t="-3974" r="-1742"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719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一阶逻辑公式的分类</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命题逻辑公式的替换实例</a:t>
            </a:r>
          </a:p>
        </p:txBody>
      </p:sp>
      <p:sp>
        <p:nvSpPr>
          <p:cNvPr id="11" name="矩形: 圆角 10">
            <a:extLst>
              <a:ext uri="{FF2B5EF4-FFF2-40B4-BE49-F238E27FC236}">
                <a16:creationId xmlns:a16="http://schemas.microsoft.com/office/drawing/2014/main" id="{F665FBC4-0711-48A9-8809-C7ABBCB89611}"/>
              </a:ext>
            </a:extLst>
          </p:cNvPr>
          <p:cNvSpPr/>
          <p:nvPr/>
        </p:nvSpPr>
        <p:spPr>
          <a:xfrm>
            <a:off x="540461" y="1202159"/>
            <a:ext cx="4735430"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什么是命题逻辑公式的替换实例？</a:t>
            </a:r>
            <a:endParaRPr lang="zh-CN" altLang="en-US" sz="2400" b="1" dirty="0">
              <a:solidFill>
                <a:schemeClr val="accent2">
                  <a:lumMod val="50000"/>
                </a:schemeClr>
              </a:solidFill>
            </a:endParaRPr>
          </a:p>
        </p:txBody>
      </p:sp>
      <p:sp>
        <p:nvSpPr>
          <p:cNvPr id="2" name="文本框 1">
            <a:extLst>
              <a:ext uri="{FF2B5EF4-FFF2-40B4-BE49-F238E27FC236}">
                <a16:creationId xmlns:a16="http://schemas.microsoft.com/office/drawing/2014/main" id="{AD496C0F-EFDE-423A-9338-4B7CA883E59C}"/>
              </a:ext>
            </a:extLst>
          </p:cNvPr>
          <p:cNvSpPr txBox="1"/>
          <p:nvPr/>
        </p:nvSpPr>
        <p:spPr>
          <a:xfrm>
            <a:off x="883700" y="2063567"/>
            <a:ext cx="6590543" cy="808876"/>
          </a:xfrm>
          <a:prstGeom prst="rect">
            <a:avLst/>
          </a:prstGeom>
          <a:solidFill>
            <a:schemeClr val="accent2">
              <a:lumMod val="20000"/>
              <a:lumOff val="80000"/>
              <a:alpha val="50000"/>
            </a:schemeClr>
          </a:solidFill>
        </p:spPr>
        <p:txBody>
          <a:bodyPr wrap="square" rtlCol="0">
            <a:spAutoFit/>
          </a:bodyPr>
          <a:lstStyle/>
          <a:p>
            <a:pPr>
              <a:lnSpc>
                <a:spcPts val="3000"/>
              </a:lnSpc>
            </a:pPr>
            <a:r>
              <a:rPr lang="zh-CN" altLang="en-US" sz="2000" b="1">
                <a:solidFill>
                  <a:srgbClr val="C00000"/>
                </a:solidFill>
                <a:latin typeface="黑体" panose="02010609060101010101" pitchFamily="49" charset="-122"/>
                <a:ea typeface="黑体" panose="02010609060101010101" pitchFamily="49" charset="-122"/>
              </a:rPr>
              <a:t>命题逻辑公式的替换实例</a:t>
            </a:r>
            <a:r>
              <a:rPr lang="zh-CN" altLang="en-US" sz="2000" b="1">
                <a:solidFill>
                  <a:srgbClr val="002060"/>
                </a:solidFill>
                <a:latin typeface="楷体" panose="02010609060101010101" pitchFamily="49" charset="-122"/>
                <a:ea typeface="楷体" panose="02010609060101010101" pitchFamily="49" charset="-122"/>
              </a:rPr>
              <a:t>是用一阶逻辑公式替换一个命题逻辑公式中每个命题变量的所有出现得到的一阶逻辑公式</a:t>
            </a:r>
          </a:p>
        </p:txBody>
      </p:sp>
      <p:sp>
        <p:nvSpPr>
          <p:cNvPr id="3" name="文本框 2">
            <a:extLst>
              <a:ext uri="{FF2B5EF4-FFF2-40B4-BE49-F238E27FC236}">
                <a16:creationId xmlns:a16="http://schemas.microsoft.com/office/drawing/2014/main" id="{0DF6B888-EA23-44B2-A640-1060AB38ADC8}"/>
              </a:ext>
            </a:extLst>
          </p:cNvPr>
          <p:cNvSpPr txBox="1"/>
          <p:nvPr/>
        </p:nvSpPr>
        <p:spPr>
          <a:xfrm>
            <a:off x="8157238" y="2038304"/>
            <a:ext cx="3151062" cy="834139"/>
          </a:xfrm>
          <a:prstGeom prst="rect">
            <a:avLst/>
          </a:prstGeom>
          <a:solidFill>
            <a:schemeClr val="accent4">
              <a:lumMod val="20000"/>
              <a:lumOff val="80000"/>
            </a:schemeClr>
          </a:solidFill>
        </p:spPr>
        <p:txBody>
          <a:bodyPr wrap="square" rtlCol="0">
            <a:spAutoFit/>
          </a:bodyPr>
          <a:lstStyle/>
          <a:p>
            <a:pPr>
              <a:lnSpc>
                <a:spcPts val="3000"/>
              </a:lnSpc>
            </a:pPr>
            <a:r>
              <a:rPr lang="zh-CN" altLang="en-US" sz="2000" b="1">
                <a:solidFill>
                  <a:schemeClr val="accent2">
                    <a:lumMod val="50000"/>
                  </a:schemeClr>
                </a:solidFill>
              </a:rPr>
              <a:t>命题逻辑永真式的替换实例是一阶逻辑的永真式！</a:t>
            </a:r>
          </a:p>
        </p:txBody>
      </p:sp>
      <p:pic>
        <p:nvPicPr>
          <p:cNvPr id="4" name="图片 3">
            <a:extLst>
              <a:ext uri="{FF2B5EF4-FFF2-40B4-BE49-F238E27FC236}">
                <a16:creationId xmlns:a16="http://schemas.microsoft.com/office/drawing/2014/main" id="{3C2F2EA1-26A3-4709-9436-AF35D6E2714E}"/>
              </a:ext>
            </a:extLst>
          </p:cNvPr>
          <p:cNvPicPr>
            <a:picLocks noChangeAspect="1"/>
          </p:cNvPicPr>
          <p:nvPr/>
        </p:nvPicPr>
        <p:blipFill>
          <a:blip r:embed="rId2"/>
          <a:stretch>
            <a:fillRect/>
          </a:stretch>
        </p:blipFill>
        <p:spPr>
          <a:xfrm>
            <a:off x="740071" y="3359336"/>
            <a:ext cx="10711856" cy="2836251"/>
          </a:xfrm>
          <a:prstGeom prst="rect">
            <a:avLst/>
          </a:prstGeom>
        </p:spPr>
      </p:pic>
    </p:spTree>
    <p:extLst>
      <p:ext uri="{BB962C8B-B14F-4D97-AF65-F5344CB8AC3E}">
        <p14:creationId xmlns:p14="http://schemas.microsoft.com/office/powerpoint/2010/main" val="1745536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E355C7C8-F9FB-4DA7-B83F-4807C61ED078}"/>
              </a:ext>
            </a:extLst>
          </p:cNvPr>
          <p:cNvPicPr>
            <a:picLocks noChangeAspect="1"/>
          </p:cNvPicPr>
          <p:nvPr/>
        </p:nvPicPr>
        <p:blipFill>
          <a:blip r:embed="rId2"/>
          <a:stretch>
            <a:fillRect/>
          </a:stretch>
        </p:blipFill>
        <p:spPr>
          <a:xfrm>
            <a:off x="740071" y="3359336"/>
            <a:ext cx="10711856" cy="2836251"/>
          </a:xfrm>
          <a:prstGeom prst="rect">
            <a:avLst/>
          </a:prstGeom>
        </p:spPr>
      </p:pic>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一阶逻辑公式的分类</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命题逻辑公式的替换实例举例</a:t>
            </a:r>
          </a:p>
        </p:txBody>
      </p:sp>
      <p:sp>
        <p:nvSpPr>
          <p:cNvPr id="2" name="文本框 1">
            <a:extLst>
              <a:ext uri="{FF2B5EF4-FFF2-40B4-BE49-F238E27FC236}">
                <a16:creationId xmlns:a16="http://schemas.microsoft.com/office/drawing/2014/main" id="{AD496C0F-EFDE-423A-9338-4B7CA883E59C}"/>
              </a:ext>
            </a:extLst>
          </p:cNvPr>
          <p:cNvSpPr txBox="1"/>
          <p:nvPr/>
        </p:nvSpPr>
        <p:spPr>
          <a:xfrm>
            <a:off x="901954" y="1103964"/>
            <a:ext cx="6590543" cy="808876"/>
          </a:xfrm>
          <a:prstGeom prst="rect">
            <a:avLst/>
          </a:prstGeom>
          <a:solidFill>
            <a:schemeClr val="accent2">
              <a:lumMod val="20000"/>
              <a:lumOff val="80000"/>
              <a:alpha val="50000"/>
            </a:schemeClr>
          </a:solidFill>
        </p:spPr>
        <p:txBody>
          <a:bodyPr wrap="square" rtlCol="0">
            <a:spAutoFit/>
          </a:bodyPr>
          <a:lstStyle/>
          <a:p>
            <a:pPr>
              <a:lnSpc>
                <a:spcPts val="3000"/>
              </a:lnSpc>
            </a:pPr>
            <a:r>
              <a:rPr lang="zh-CN" altLang="en-US" sz="2000" b="1">
                <a:solidFill>
                  <a:srgbClr val="C00000"/>
                </a:solidFill>
                <a:latin typeface="黑体" panose="02010609060101010101" pitchFamily="49" charset="-122"/>
                <a:ea typeface="黑体" panose="02010609060101010101" pitchFamily="49" charset="-122"/>
              </a:rPr>
              <a:t>命题逻辑公式的替换实例</a:t>
            </a:r>
            <a:r>
              <a:rPr lang="zh-CN" altLang="en-US" sz="2000" b="1">
                <a:solidFill>
                  <a:srgbClr val="002060"/>
                </a:solidFill>
                <a:latin typeface="楷体" panose="02010609060101010101" pitchFamily="49" charset="-122"/>
                <a:ea typeface="楷体" panose="02010609060101010101" pitchFamily="49" charset="-122"/>
              </a:rPr>
              <a:t>是用一阶逻辑公式替换一个命题逻辑公式中每个命题变量的所有出现得到的一阶逻辑公式</a:t>
            </a:r>
          </a:p>
        </p:txBody>
      </p:sp>
      <p:sp>
        <p:nvSpPr>
          <p:cNvPr id="3" name="文本框 2">
            <a:extLst>
              <a:ext uri="{FF2B5EF4-FFF2-40B4-BE49-F238E27FC236}">
                <a16:creationId xmlns:a16="http://schemas.microsoft.com/office/drawing/2014/main" id="{0DF6B888-EA23-44B2-A640-1060AB38ADC8}"/>
              </a:ext>
            </a:extLst>
          </p:cNvPr>
          <p:cNvSpPr txBox="1"/>
          <p:nvPr/>
        </p:nvSpPr>
        <p:spPr>
          <a:xfrm>
            <a:off x="8138984" y="1095944"/>
            <a:ext cx="3151062" cy="834139"/>
          </a:xfrm>
          <a:prstGeom prst="rect">
            <a:avLst/>
          </a:prstGeom>
          <a:solidFill>
            <a:schemeClr val="accent4">
              <a:lumMod val="20000"/>
              <a:lumOff val="80000"/>
            </a:schemeClr>
          </a:solidFill>
        </p:spPr>
        <p:txBody>
          <a:bodyPr wrap="square" rtlCol="0">
            <a:spAutoFit/>
          </a:bodyPr>
          <a:lstStyle/>
          <a:p>
            <a:pPr>
              <a:lnSpc>
                <a:spcPts val="3000"/>
              </a:lnSpc>
            </a:pPr>
            <a:r>
              <a:rPr lang="zh-CN" altLang="en-US" sz="2000" b="1">
                <a:solidFill>
                  <a:schemeClr val="accent2">
                    <a:lumMod val="50000"/>
                  </a:schemeClr>
                </a:solidFill>
              </a:rPr>
              <a:t>命题逻辑永真式的替换实例是一阶逻辑的永真式！</a:t>
            </a:r>
          </a:p>
        </p:txBody>
      </p:sp>
      <p:sp>
        <p:nvSpPr>
          <p:cNvPr id="12" name="文本框 11">
            <a:extLst>
              <a:ext uri="{FF2B5EF4-FFF2-40B4-BE49-F238E27FC236}">
                <a16:creationId xmlns:a16="http://schemas.microsoft.com/office/drawing/2014/main" id="{3D87DFD9-5DE3-4E70-9BA7-84748217A7DC}"/>
              </a:ext>
            </a:extLst>
          </p:cNvPr>
          <p:cNvSpPr txBox="1"/>
          <p:nvPr/>
        </p:nvSpPr>
        <p:spPr>
          <a:xfrm>
            <a:off x="2181100" y="5031950"/>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3A161886-4130-4EC6-B121-D9C72733C8EC}"/>
              </a:ext>
            </a:extLst>
          </p:cNvPr>
          <p:cNvSpPr txBox="1"/>
          <p:nvPr/>
        </p:nvSpPr>
        <p:spPr>
          <a:xfrm>
            <a:off x="6095999" y="5522728"/>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6EF9BD7-30B3-46E3-9843-984401FDA456}"/>
                  </a:ext>
                </a:extLst>
              </p:cNvPr>
              <p:cNvSpPr txBox="1"/>
              <p:nvPr/>
            </p:nvSpPr>
            <p:spPr>
              <a:xfrm>
                <a:off x="1172620" y="2134812"/>
                <a:ext cx="6049209" cy="1058367"/>
              </a:xfrm>
              <a:prstGeom prst="rect">
                <a:avLst/>
              </a:prstGeom>
              <a:solidFill>
                <a:schemeClr val="accent5">
                  <a:lumMod val="20000"/>
                  <a:lumOff val="80000"/>
                </a:schemeClr>
              </a:solidFill>
            </p:spPr>
            <p:txBody>
              <a:bodyPr wrap="square" rtlCol="0">
                <a:spAutoFit/>
              </a:bodyPr>
              <a:lstStyle/>
              <a:p>
                <a:pPr>
                  <a:lnSpc>
                    <a:spcPts val="2600"/>
                  </a:lnSpc>
                </a:pPr>
                <a:r>
                  <a:rPr lang="en-US" altLang="zh-CN"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a:t>
                </a:r>
                <a:r>
                  <a:rPr lang="zh-CN" altLang="en-US"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r>
                  <a:rPr lang="en-US" altLang="zh-CN"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(D)</a:t>
                </a:r>
                <a:r>
                  <a:rPr lang="zh-CN" altLang="en-US"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都是量词公式，整个公式是量词公式时不可能是命题逻辑公式的替换实例。</a:t>
                </a:r>
                <a:r>
                  <a:rPr lang="en-US" altLang="zh-CN"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(B)</a:t>
                </a:r>
                <a:r>
                  <a:rPr lang="zh-CN" altLang="en-US"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中的</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𝒙𝑭</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𝒙</m:t>
                        </m:r>
                      </m:e>
                    </m:d>
                  </m:oMath>
                </a14:m>
                <a:r>
                  <a:rPr lang="zh-CN" altLang="en-US"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改为</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𝒙𝑭</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𝒙</m:t>
                        </m:r>
                      </m:e>
                    </m:d>
                  </m:oMath>
                </a14:m>
                <a:r>
                  <a:rPr lang="zh-CN" altLang="en-US"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才是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e>
                    </m:d>
                  </m:oMath>
                </a14:m>
                <a:r>
                  <a:rPr lang="zh-CN" altLang="en-US"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的替换实例，</a:t>
                </a:r>
                <a:r>
                  <a:rPr lang="en-US" altLang="zh-CN"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(E)</a:t>
                </a:r>
                <a:r>
                  <a:rPr lang="zh-CN" altLang="en-US" sz="16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不是一阶逻辑公式。</a:t>
                </a:r>
              </a:p>
            </p:txBody>
          </p:sp>
        </mc:Choice>
        <mc:Fallback xmlns="">
          <p:sp>
            <p:nvSpPr>
              <p:cNvPr id="16" name="文本框 15">
                <a:extLst>
                  <a:ext uri="{FF2B5EF4-FFF2-40B4-BE49-F238E27FC236}">
                    <a16:creationId xmlns:a16="http://schemas.microsoft.com/office/drawing/2014/main" id="{F6EF9BD7-30B3-46E3-9843-984401FDA456}"/>
                  </a:ext>
                </a:extLst>
              </p:cNvPr>
              <p:cNvSpPr txBox="1">
                <a:spLocks noRot="1" noChangeAspect="1" noMove="1" noResize="1" noEditPoints="1" noAdjustHandles="1" noChangeArrowheads="1" noChangeShapeType="1" noTextEdit="1"/>
              </p:cNvSpPr>
              <p:nvPr/>
            </p:nvSpPr>
            <p:spPr>
              <a:xfrm>
                <a:off x="1172620" y="2134812"/>
                <a:ext cx="6049209" cy="1058367"/>
              </a:xfrm>
              <a:prstGeom prst="rect">
                <a:avLst/>
              </a:prstGeom>
              <a:blipFill>
                <a:blip r:embed="rId3"/>
                <a:stretch>
                  <a:fillRect l="-504" b="-63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D345713-0113-4B6E-9DD8-00E7CEDBECEA}"/>
                  </a:ext>
                </a:extLst>
              </p:cNvPr>
              <p:cNvSpPr txBox="1"/>
              <p:nvPr/>
            </p:nvSpPr>
            <p:spPr>
              <a:xfrm>
                <a:off x="8421856" y="2174423"/>
                <a:ext cx="2585317" cy="923330"/>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b="1" i="1" smtClean="0">
                        <a:solidFill>
                          <a:srgbClr val="002060"/>
                        </a:solidFill>
                        <a:latin typeface="Cambria Math" panose="02040503050406030204" pitchFamily="18" charset="0"/>
                      </a:rPr>
                      <m:t>𝒑</m:t>
                    </m:r>
                    <m:r>
                      <a:rPr lang="en-US" altLang="zh-CN" b="1" i="1" smtClean="0">
                        <a:solidFill>
                          <a:srgbClr val="002060"/>
                        </a:solidFill>
                        <a:latin typeface="Cambria Math" panose="02040503050406030204" pitchFamily="18" charset="0"/>
                      </a:rPr>
                      <m:t>→</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𝒒</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𝒑</m:t>
                        </m:r>
                      </m:e>
                    </m:d>
                  </m:oMath>
                </a14:m>
                <a:r>
                  <a:rPr lang="zh-CN" altLang="en-US" b="1">
                    <a:solidFill>
                      <a:srgbClr val="002060"/>
                    </a:solidFill>
                  </a:rPr>
                  <a:t>是命题逻辑的永真式，因此</a:t>
                </a:r>
                <a:r>
                  <a:rPr lang="en-US" altLang="zh-CN" b="1">
                    <a:solidFill>
                      <a:srgbClr val="002060"/>
                    </a:solidFill>
                  </a:rPr>
                  <a:t>(C)</a:t>
                </a:r>
                <a:r>
                  <a:rPr lang="zh-CN" altLang="en-US" b="1">
                    <a:solidFill>
                      <a:srgbClr val="002060"/>
                    </a:solidFill>
                  </a:rPr>
                  <a:t>、</a:t>
                </a:r>
                <a:r>
                  <a:rPr lang="en-US" altLang="zh-CN" b="1">
                    <a:solidFill>
                      <a:srgbClr val="002060"/>
                    </a:solidFill>
                  </a:rPr>
                  <a:t>(F)</a:t>
                </a:r>
                <a:r>
                  <a:rPr lang="zh-CN" altLang="en-US" b="1">
                    <a:solidFill>
                      <a:srgbClr val="002060"/>
                    </a:solidFill>
                  </a:rPr>
                  <a:t>都是一阶逻辑的永真式</a:t>
                </a:r>
              </a:p>
            </p:txBody>
          </p:sp>
        </mc:Choice>
        <mc:Fallback xmlns="">
          <p:sp>
            <p:nvSpPr>
              <p:cNvPr id="20" name="文本框 19">
                <a:extLst>
                  <a:ext uri="{FF2B5EF4-FFF2-40B4-BE49-F238E27FC236}">
                    <a16:creationId xmlns:a16="http://schemas.microsoft.com/office/drawing/2014/main" id="{AD345713-0113-4B6E-9DD8-00E7CEDBECEA}"/>
                  </a:ext>
                </a:extLst>
              </p:cNvPr>
              <p:cNvSpPr txBox="1">
                <a:spLocks noRot="1" noChangeAspect="1" noMove="1" noResize="1" noEditPoints="1" noAdjustHandles="1" noChangeArrowheads="1" noChangeShapeType="1" noTextEdit="1"/>
              </p:cNvSpPr>
              <p:nvPr/>
            </p:nvSpPr>
            <p:spPr>
              <a:xfrm>
                <a:off x="8421856" y="2174423"/>
                <a:ext cx="2585317" cy="923330"/>
              </a:xfrm>
              <a:prstGeom prst="rect">
                <a:avLst/>
              </a:prstGeom>
              <a:blipFill>
                <a:blip r:embed="rId4"/>
                <a:stretch>
                  <a:fillRect l="-2123" t="-3974" r="-1887"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267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一阶逻辑公式的分类</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一阶逻辑公式类型判断举例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350A9CF-A48D-4F6F-A3B3-631446FFF0BC}"/>
                  </a:ext>
                </a:extLst>
              </p:cNvPr>
              <p:cNvSpPr txBox="1"/>
              <p:nvPr/>
            </p:nvSpPr>
            <p:spPr>
              <a:xfrm>
                <a:off x="1486722" y="2274164"/>
                <a:ext cx="9110186" cy="2309671"/>
              </a:xfrm>
              <a:prstGeom prst="rect">
                <a:avLst/>
              </a:prstGeom>
              <a:solidFill>
                <a:schemeClr val="accent6">
                  <a:lumMod val="20000"/>
                  <a:lumOff val="80000"/>
                  <a:alpha val="50000"/>
                </a:schemeClr>
              </a:solidFill>
            </p:spPr>
            <p:txBody>
              <a:bodyPr wrap="none" rtlCol="0">
                <a:spAutoFit/>
              </a:bodyPr>
              <a:lstStyle/>
              <a:p>
                <a:pPr>
                  <a:spcBef>
                    <a:spcPts val="600"/>
                  </a:spcBef>
                  <a:spcAft>
                    <a:spcPts val="1200"/>
                  </a:spcAft>
                </a:pPr>
                <a:r>
                  <a:rPr lang="zh-CN" altLang="en-US" sz="2400" b="1">
                    <a:solidFill>
                      <a:srgbClr val="002060"/>
                    </a:solidFill>
                  </a:rPr>
                  <a:t>判断下面一阶逻辑公式是永真式、矛盾式，还是非永真的可满足式</a:t>
                </a:r>
              </a:p>
              <a:p>
                <a:pPr marL="342900" indent="-342900">
                  <a:spcBef>
                    <a:spcPts val="600"/>
                  </a:spcBef>
                  <a:spcAft>
                    <a:spcPts val="1200"/>
                  </a:spcAft>
                  <a:buFont typeface="+mj-lt"/>
                  <a:buAutoNum type="arabicPeriod"/>
                </a:pPr>
                <a14:m>
                  <m:oMath xmlns:m="http://schemas.openxmlformats.org/officeDocument/2006/math">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𝒙𝑭</m:t>
                    </m:r>
                    <m:d>
                      <m:dPr>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e>
                    </m:d>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𝒙𝑭</m:t>
                    </m:r>
                    <m:d>
                      <m:dPr>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e>
                    </m:d>
                  </m:oMath>
                </a14:m>
                <a:endParaRPr lang="en-US" altLang="zh-CN" sz="2400" b="1">
                  <a:solidFill>
                    <a:srgbClr val="C00000"/>
                  </a:solidFill>
                </a:endParaRPr>
              </a:p>
              <a:p>
                <a:pPr marL="342900" indent="-342900">
                  <a:spcBef>
                    <a:spcPts val="600"/>
                  </a:spcBef>
                  <a:spcAft>
                    <a:spcPts val="1200"/>
                  </a:spcAft>
                  <a:buFont typeface="+mj-lt"/>
                  <a:buAutoNum type="arabicPeriod"/>
                </a:pPr>
                <a14:m>
                  <m:oMath xmlns:m="http://schemas.openxmlformats.org/officeDocument/2006/math">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𝒚𝑭</m:t>
                    </m:r>
                    <m:d>
                      <m:dPr>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𝒚</m:t>
                        </m:r>
                      </m:e>
                    </m:d>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𝒚</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𝒙𝑭</m:t>
                    </m:r>
                    <m:d>
                      <m:dPr>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𝒚</m:t>
                        </m:r>
                      </m:e>
                    </m:d>
                  </m:oMath>
                </a14:m>
                <a:endParaRPr lang="en-US" altLang="zh-CN" sz="2400" b="1">
                  <a:solidFill>
                    <a:srgbClr val="C00000"/>
                  </a:solidFill>
                </a:endParaRPr>
              </a:p>
              <a:p>
                <a:pPr marL="342900" indent="-342900">
                  <a:spcBef>
                    <a:spcPts val="600"/>
                  </a:spcBef>
                  <a:spcAft>
                    <a:spcPts val="1200"/>
                  </a:spcAft>
                  <a:buFont typeface="+mj-lt"/>
                  <a:buAutoNum type="arabicPeriod"/>
                </a:pPr>
                <a14:m>
                  <m:oMath xmlns:m="http://schemas.openxmlformats.org/officeDocument/2006/math">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𝒙𝑭</m:t>
                    </m:r>
                    <m:d>
                      <m:dPr>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e>
                    </m:d>
                    <m:r>
                      <a:rPr lang="en-US" altLang="zh-CN" sz="2400" b="1" i="1" smtClean="0">
                        <a:solidFill>
                          <a:srgbClr val="C00000"/>
                        </a:solidFill>
                        <a:latin typeface="Cambria Math" panose="02040503050406030204" pitchFamily="18" charset="0"/>
                      </a:rPr>
                      <m:t>→</m:t>
                    </m:r>
                    <m:d>
                      <m:dPr>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𝑮</m:t>
                        </m:r>
                        <m:d>
                          <m:dPr>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𝒚</m:t>
                            </m:r>
                          </m:e>
                        </m:d>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𝒙𝑭</m:t>
                        </m:r>
                        <m:d>
                          <m:dPr>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e>
                        </m:d>
                      </m:e>
                    </m:d>
                  </m:oMath>
                </a14:m>
                <a:endParaRPr lang="zh-CN" altLang="en-US" sz="2400" b="1">
                  <a:solidFill>
                    <a:srgbClr val="C00000"/>
                  </a:solidFill>
                </a:endParaRPr>
              </a:p>
            </p:txBody>
          </p:sp>
        </mc:Choice>
        <mc:Fallback xmlns="">
          <p:sp>
            <p:nvSpPr>
              <p:cNvPr id="3" name="文本框 2">
                <a:extLst>
                  <a:ext uri="{FF2B5EF4-FFF2-40B4-BE49-F238E27FC236}">
                    <a16:creationId xmlns:a16="http://schemas.microsoft.com/office/drawing/2014/main" id="{0350A9CF-A48D-4F6F-A3B3-631446FFF0BC}"/>
                  </a:ext>
                </a:extLst>
              </p:cNvPr>
              <p:cNvSpPr txBox="1">
                <a:spLocks noRot="1" noChangeAspect="1" noMove="1" noResize="1" noEditPoints="1" noAdjustHandles="1" noChangeArrowheads="1" noChangeShapeType="1" noTextEdit="1"/>
              </p:cNvSpPr>
              <p:nvPr/>
            </p:nvSpPr>
            <p:spPr>
              <a:xfrm>
                <a:off x="1486722" y="2274164"/>
                <a:ext cx="9110186" cy="2309671"/>
              </a:xfrm>
              <a:prstGeom prst="rect">
                <a:avLst/>
              </a:prstGeom>
              <a:blipFill>
                <a:blip r:embed="rId2"/>
                <a:stretch>
                  <a:fillRect l="-1071" t="-1847" r="-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8039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一阶逻辑公式的分类</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一阶逻辑公式类型判断举例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350A9CF-A48D-4F6F-A3B3-631446FFF0BC}"/>
                  </a:ext>
                </a:extLst>
              </p:cNvPr>
              <p:cNvSpPr txBox="1"/>
              <p:nvPr/>
            </p:nvSpPr>
            <p:spPr>
              <a:xfrm>
                <a:off x="440754" y="1103964"/>
                <a:ext cx="6878806" cy="1466812"/>
              </a:xfrm>
              <a:prstGeom prst="rect">
                <a:avLst/>
              </a:prstGeom>
              <a:solidFill>
                <a:schemeClr val="accent6">
                  <a:lumMod val="20000"/>
                  <a:lumOff val="80000"/>
                  <a:alpha val="50000"/>
                </a:schemeClr>
              </a:solidFill>
            </p:spPr>
            <p:txBody>
              <a:bodyPr wrap="none" rtlCol="0">
                <a:spAutoFit/>
              </a:bodyPr>
              <a:lstStyle/>
              <a:p>
                <a:pPr>
                  <a:spcAft>
                    <a:spcPts val="600"/>
                  </a:spcAft>
                </a:pPr>
                <a:r>
                  <a:rPr lang="zh-CN" altLang="en-US" b="1">
                    <a:solidFill>
                      <a:srgbClr val="002060"/>
                    </a:solidFill>
                  </a:rPr>
                  <a:t>判断下面一阶逻辑公式是永真式、矛盾式，还是非永真的可满足式</a:t>
                </a:r>
              </a:p>
              <a:p>
                <a:pPr marL="342900" indent="-342900">
                  <a:spcAft>
                    <a:spcPts val="600"/>
                  </a:spcAft>
                  <a:buFont typeface="+mj-lt"/>
                  <a:buAutoNum type="arabicPeriod"/>
                </a:pPr>
                <a14:m>
                  <m:oMath xmlns:m="http://schemas.openxmlformats.org/officeDocument/2006/math">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𝒙𝑭</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𝒙𝑭</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oMath>
                </a14:m>
                <a:endParaRPr lang="en-US" altLang="zh-CN" b="1">
                  <a:solidFill>
                    <a:srgbClr val="C00000"/>
                  </a:solidFill>
                </a:endParaRPr>
              </a:p>
              <a:p>
                <a:pPr marL="342900" indent="-342900">
                  <a:spcAft>
                    <a:spcPts val="600"/>
                  </a:spcAft>
                  <a:buFont typeface="+mj-lt"/>
                  <a:buAutoNum type="arabicPeriod"/>
                </a:pPr>
                <a14:m>
                  <m:oMath xmlns:m="http://schemas.openxmlformats.org/officeDocument/2006/math">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𝒚𝑭</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𝒚</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𝒙𝑭</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oMath>
                </a14:m>
                <a:endParaRPr lang="en-US" altLang="zh-CN" b="1">
                  <a:solidFill>
                    <a:srgbClr val="C00000"/>
                  </a:solidFill>
                </a:endParaRPr>
              </a:p>
              <a:p>
                <a:pPr marL="342900" indent="-342900">
                  <a:spcAft>
                    <a:spcPts val="600"/>
                  </a:spcAft>
                  <a:buFont typeface="+mj-lt"/>
                  <a:buAutoNum type="arabicPeriod"/>
                </a:pPr>
                <a14:m>
                  <m:oMath xmlns:m="http://schemas.openxmlformats.org/officeDocument/2006/math">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𝒙𝑭</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𝑮</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𝒙𝑭</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e>
                    </m:d>
                  </m:oMath>
                </a14:m>
                <a:endParaRPr lang="zh-CN" altLang="en-US" sz="2400" b="1">
                  <a:solidFill>
                    <a:srgbClr val="C00000"/>
                  </a:solidFill>
                </a:endParaRPr>
              </a:p>
            </p:txBody>
          </p:sp>
        </mc:Choice>
        <mc:Fallback xmlns="">
          <p:sp>
            <p:nvSpPr>
              <p:cNvPr id="3" name="文本框 2">
                <a:extLst>
                  <a:ext uri="{FF2B5EF4-FFF2-40B4-BE49-F238E27FC236}">
                    <a16:creationId xmlns:a16="http://schemas.microsoft.com/office/drawing/2014/main" id="{0350A9CF-A48D-4F6F-A3B3-631446FFF0BC}"/>
                  </a:ext>
                </a:extLst>
              </p:cNvPr>
              <p:cNvSpPr txBox="1">
                <a:spLocks noRot="1" noChangeAspect="1" noMove="1" noResize="1" noEditPoints="1" noAdjustHandles="1" noChangeArrowheads="1" noChangeShapeType="1" noTextEdit="1"/>
              </p:cNvSpPr>
              <p:nvPr/>
            </p:nvSpPr>
            <p:spPr>
              <a:xfrm>
                <a:off x="440754" y="1103964"/>
                <a:ext cx="6878806" cy="1466812"/>
              </a:xfrm>
              <a:prstGeom prst="rect">
                <a:avLst/>
              </a:prstGeom>
              <a:blipFill>
                <a:blip r:embed="rId2"/>
                <a:stretch>
                  <a:fillRect l="-709" t="-2075" r="-89" b="-33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0BA742C-BFD0-4618-A53B-AEB9A299FB35}"/>
                  </a:ext>
                </a:extLst>
              </p:cNvPr>
              <p:cNvSpPr txBox="1"/>
              <p:nvPr/>
            </p:nvSpPr>
            <p:spPr>
              <a:xfrm>
                <a:off x="348656" y="2893118"/>
                <a:ext cx="5289047" cy="3257687"/>
              </a:xfrm>
              <a:prstGeom prst="rect">
                <a:avLst/>
              </a:prstGeom>
              <a:solidFill>
                <a:schemeClr val="accent2">
                  <a:lumMod val="20000"/>
                  <a:lumOff val="80000"/>
                  <a:alpha val="25000"/>
                </a:schemeClr>
              </a:solidFill>
              <a:ln w="12700">
                <a:solidFill>
                  <a:schemeClr val="accent1">
                    <a:shade val="50000"/>
                  </a:schemeClr>
                </a:solidFill>
                <a:prstDash val="sysDot"/>
              </a:ln>
            </p:spPr>
            <p:txBody>
              <a:bodyPr wrap="square" rtlCol="0">
                <a:spAutoFit/>
              </a:bodyPr>
              <a:lstStyle/>
              <a:p>
                <a:pPr algn="ctr">
                  <a:lnSpc>
                    <a:spcPts val="2400"/>
                  </a:lnSpc>
                  <a:spcBef>
                    <a:spcPts val="600"/>
                  </a:spcBef>
                  <a:spcAft>
                    <a:spcPts val="600"/>
                  </a:spcAft>
                </a:pPr>
                <a:r>
                  <a:rPr lang="zh-CN" altLang="en-US" sz="2000" b="1">
                    <a:solidFill>
                      <a:srgbClr val="C00000"/>
                    </a:solidFill>
                    <a:latin typeface="黑体" panose="02010609060101010101" pitchFamily="49" charset="-122"/>
                    <a:ea typeface="黑体" panose="02010609060101010101" pitchFamily="49" charset="-122"/>
                  </a:rPr>
                  <a:t>非形式化方法证明</a:t>
                </a:r>
                <a14:m>
                  <m:oMath xmlns:m="http://schemas.openxmlformats.org/officeDocument/2006/math">
                    <m:r>
                      <a:rPr lang="en-US" altLang="zh-CN" sz="2000" b="1" i="1" smtClean="0">
                        <a:solidFill>
                          <a:srgbClr val="002060"/>
                        </a:solidFill>
                        <a:latin typeface="Cambria Math" panose="02040503050406030204" pitchFamily="18" charset="0"/>
                        <a:ea typeface="宋体" panose="02010600030101010101" pitchFamily="2" charset="-122"/>
                      </a:rPr>
                      <m:t>∀</m:t>
                    </m:r>
                    <m:r>
                      <a:rPr lang="en-US" altLang="zh-CN" sz="2000" b="1" i="1" smtClean="0">
                        <a:solidFill>
                          <a:srgbClr val="002060"/>
                        </a:solidFill>
                        <a:latin typeface="Cambria Math" panose="02040503050406030204" pitchFamily="18" charset="0"/>
                        <a:ea typeface="宋体" panose="02010600030101010101" pitchFamily="2" charset="-122"/>
                      </a:rPr>
                      <m:t>𝒙𝑭</m:t>
                    </m:r>
                    <m:d>
                      <m:dPr>
                        <m:ctrlPr>
                          <a:rPr lang="en-US" altLang="zh-CN" sz="2000" b="1" i="1" smtClean="0">
                            <a:solidFill>
                              <a:srgbClr val="002060"/>
                            </a:solidFill>
                            <a:latin typeface="Cambria Math" panose="02040503050406030204" pitchFamily="18" charset="0"/>
                            <a:ea typeface="宋体" panose="02010600030101010101" pitchFamily="2" charset="-122"/>
                          </a:rPr>
                        </m:ctrlPr>
                      </m:dPr>
                      <m:e>
                        <m:r>
                          <a:rPr lang="en-US" altLang="zh-CN" sz="2000" b="1" i="1" smtClean="0">
                            <a:solidFill>
                              <a:srgbClr val="002060"/>
                            </a:solidFill>
                            <a:latin typeface="Cambria Math" panose="02040503050406030204" pitchFamily="18" charset="0"/>
                            <a:ea typeface="宋体" panose="02010600030101010101" pitchFamily="2" charset="-122"/>
                          </a:rPr>
                          <m:t>𝒙</m:t>
                        </m:r>
                      </m:e>
                    </m:d>
                    <m:r>
                      <a:rPr lang="en-US" altLang="zh-CN" sz="2000" b="1" i="1" smtClean="0">
                        <a:solidFill>
                          <a:srgbClr val="002060"/>
                        </a:solidFill>
                        <a:latin typeface="Cambria Math" panose="02040503050406030204" pitchFamily="18" charset="0"/>
                        <a:ea typeface="宋体" panose="02010600030101010101" pitchFamily="2" charset="-122"/>
                      </a:rPr>
                      <m:t>→∃</m:t>
                    </m:r>
                    <m:r>
                      <a:rPr lang="en-US" altLang="zh-CN" sz="2000" b="1" i="1" smtClean="0">
                        <a:solidFill>
                          <a:srgbClr val="002060"/>
                        </a:solidFill>
                        <a:latin typeface="Cambria Math" panose="02040503050406030204" pitchFamily="18" charset="0"/>
                        <a:ea typeface="宋体" panose="02010600030101010101" pitchFamily="2" charset="-122"/>
                      </a:rPr>
                      <m:t>𝒙𝑭</m:t>
                    </m:r>
                    <m:d>
                      <m:dPr>
                        <m:ctrlPr>
                          <a:rPr lang="en-US" altLang="zh-CN" sz="2000" b="1" i="1" smtClean="0">
                            <a:solidFill>
                              <a:srgbClr val="002060"/>
                            </a:solidFill>
                            <a:latin typeface="Cambria Math" panose="02040503050406030204" pitchFamily="18" charset="0"/>
                            <a:ea typeface="宋体" panose="02010600030101010101" pitchFamily="2" charset="-122"/>
                          </a:rPr>
                        </m:ctrlPr>
                      </m:dPr>
                      <m:e>
                        <m:r>
                          <a:rPr lang="en-US" altLang="zh-CN" sz="2000" b="1" i="1" smtClean="0">
                            <a:solidFill>
                              <a:srgbClr val="002060"/>
                            </a:solidFill>
                            <a:latin typeface="Cambria Math" panose="02040503050406030204" pitchFamily="18" charset="0"/>
                            <a:ea typeface="宋体" panose="02010600030101010101" pitchFamily="2" charset="-122"/>
                          </a:rPr>
                          <m:t>𝒙</m:t>
                        </m:r>
                      </m:e>
                    </m:d>
                  </m:oMath>
                </a14:m>
                <a:r>
                  <a:rPr lang="zh-CN" altLang="en-US" sz="2000" b="1">
                    <a:solidFill>
                      <a:srgbClr val="002060"/>
                    </a:solidFill>
                    <a:latin typeface="黑体" panose="02010609060101010101" pitchFamily="49" charset="-122"/>
                    <a:ea typeface="黑体" panose="02010609060101010101" pitchFamily="49" charset="-122"/>
                  </a:rPr>
                  <a:t>是永真式</a:t>
                </a:r>
                <a:endParaRPr lang="en-US" altLang="zh-CN" sz="2000" b="1">
                  <a:solidFill>
                    <a:srgbClr val="002060"/>
                  </a:solidFill>
                  <a:latin typeface="黑体" panose="02010609060101010101" pitchFamily="49" charset="-122"/>
                  <a:ea typeface="黑体" panose="02010609060101010101" pitchFamily="49" charset="-122"/>
                </a:endParaRPr>
              </a:p>
              <a:p>
                <a:pPr>
                  <a:lnSpc>
                    <a:spcPts val="2800"/>
                  </a:lnSpc>
                  <a:spcBef>
                    <a:spcPts val="600"/>
                  </a:spcBef>
                </a:pPr>
                <a:r>
                  <a:rPr lang="zh-CN" altLang="en-US" b="1">
                    <a:solidFill>
                      <a:schemeClr val="accent6">
                        <a:lumMod val="50000"/>
                      </a:schemeClr>
                    </a:solidFill>
                    <a:latin typeface="宋体" panose="02010600030101010101" pitchFamily="2" charset="-122"/>
                    <a:ea typeface="宋体" panose="02010600030101010101" pitchFamily="2" charset="-122"/>
                  </a:rPr>
                  <a:t>对任意解释，设其论域是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oMath>
                </a14:m>
                <a:r>
                  <a:rPr lang="zh-CN" altLang="en-US" b="1">
                    <a:solidFill>
                      <a:schemeClr val="accent6">
                        <a:lumMod val="50000"/>
                      </a:schemeClr>
                    </a:solidFill>
                    <a:latin typeface="宋体" panose="02010600030101010101" pitchFamily="2" charset="-122"/>
                    <a:ea typeface="宋体" panose="02010600030101010101" pitchFamily="2" charset="-122"/>
                  </a:rPr>
                  <a:t>。</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342900" indent="-342900">
                  <a:lnSpc>
                    <a:spcPts val="2800"/>
                  </a:lnSpc>
                  <a:spcBef>
                    <a:spcPts val="600"/>
                  </a:spcBef>
                  <a:buFont typeface="+mj-lt"/>
                  <a:buAutoNum type="arabicPeriod"/>
                </a:pP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真值为假，则整个蕴涵式真值为真。</a:t>
                </a:r>
                <a:endPar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ts val="2800"/>
                  </a:lnSpc>
                  <a:spcBef>
                    <a:spcPts val="600"/>
                  </a:spcBef>
                  <a:buFont typeface="+mj-lt"/>
                  <a:buAutoNum type="arabicPeriod"/>
                </a:pP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真值为真，则对论域</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的任意元素</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𝑭</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为真，由于</a:t>
                </a:r>
                <a:r>
                  <a:rPr lang="zh-CN" altLang="en-US" b="1">
                    <a:solidFill>
                      <a:srgbClr val="C00000"/>
                    </a:solidFill>
                    <a:latin typeface="Arial" panose="020B0604020202020204" pitchFamily="34" charset="0"/>
                    <a:ea typeface="黑体" panose="02010609060101010101" pitchFamily="49" charset="-122"/>
                    <a:cs typeface="Arial" panose="020B0604020202020204" pitchFamily="34" charset="0"/>
                  </a:rPr>
                  <a:t>论域</a:t>
                </a:r>
                <a14:m>
                  <m:oMath xmlns:m="http://schemas.openxmlformats.org/officeDocument/2006/math">
                    <m:r>
                      <a:rPr lang="en-US" altLang="zh-CN" b="1" i="1" smtClean="0">
                        <a:solidFill>
                          <a:srgbClr val="C00000"/>
                        </a:solidFill>
                        <a:latin typeface="Cambria Math" panose="02040503050406030204" pitchFamily="18" charset="0"/>
                      </a:rPr>
                      <m:t>𝑫</m:t>
                    </m:r>
                  </m:oMath>
                </a14:m>
                <a:r>
                  <a:rPr lang="zh-CN" altLang="en-US" b="1">
                    <a:solidFill>
                      <a:srgbClr val="C00000"/>
                    </a:solidFill>
                    <a:latin typeface="Arial" panose="020B0604020202020204" pitchFamily="34" charset="0"/>
                    <a:ea typeface="黑体" panose="02010609060101010101" pitchFamily="49" charset="-122"/>
                    <a:cs typeface="Arial" panose="020B0604020202020204" pitchFamily="34" charset="0"/>
                  </a:rPr>
                  <a:t>是非空集</a:t>
                </a: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，因此总存在元素</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_</m:t>
                    </m:r>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，因此</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𝒅</m:t>
                            </m:r>
                          </m:e>
                          <m:sub>
                            <m:r>
                              <a:rPr lang="en-US" altLang="zh-CN" b="1" i="1" smtClean="0">
                                <a:solidFill>
                                  <a:schemeClr val="accent6">
                                    <a:lumMod val="50000"/>
                                  </a:schemeClr>
                                </a:solidFill>
                                <a:latin typeface="Cambria Math" panose="02040503050406030204" pitchFamily="18" charset="0"/>
                              </a:rPr>
                              <m:t>𝟎</m:t>
                            </m:r>
                          </m:sub>
                        </m:sSub>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为真，即存在论域的元素</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𝒅</m:t>
                        </m:r>
                      </m:e>
                      <m:sub>
                        <m:r>
                          <a:rPr lang="en-US" altLang="zh-CN" b="1" i="1" smtClean="0">
                            <a:solidFill>
                              <a:schemeClr val="accent6">
                                <a:lumMod val="50000"/>
                              </a:schemeClr>
                            </a:solidFill>
                            <a:latin typeface="Cambria Math" panose="02040503050406030204" pitchFamily="18" charset="0"/>
                          </a:rPr>
                          <m:t>𝟎</m:t>
                        </m:r>
                      </m:sub>
                    </m:sSub>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𝒅</m:t>
                            </m:r>
                          </m:e>
                          <m:sub>
                            <m:r>
                              <a:rPr lang="en-US" altLang="zh-CN" b="1" i="1" smtClean="0">
                                <a:solidFill>
                                  <a:schemeClr val="accent6">
                                    <a:lumMod val="50000"/>
                                  </a:schemeClr>
                                </a:solidFill>
                                <a:latin typeface="Cambria Math" panose="02040503050406030204" pitchFamily="18" charset="0"/>
                              </a:rPr>
                              <m:t>𝟎</m:t>
                            </m:r>
                          </m:sub>
                        </m:sSub>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a:t>
                </a:r>
                <a:endPar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a:lnSpc>
                    <a:spcPts val="2800"/>
                  </a:lnSpc>
                  <a:spcBef>
                    <a:spcPts val="600"/>
                  </a:spcBef>
                </a:pPr>
                <a:r>
                  <a:rPr lang="zh-CN" altLang="en-US" b="1">
                    <a:solidFill>
                      <a:schemeClr val="accent6">
                        <a:lumMod val="50000"/>
                      </a:schemeClr>
                    </a:solidFill>
                    <a:latin typeface="宋体" panose="02010600030101010101" pitchFamily="2" charset="-122"/>
                    <a:ea typeface="宋体" panose="02010600030101010101" pitchFamily="2" charset="-122"/>
                  </a:rPr>
                  <a:t>综上，公式</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oMath>
                </a14:m>
                <a:r>
                  <a:rPr lang="zh-CN" altLang="en-US" b="1">
                    <a:solidFill>
                      <a:schemeClr val="accent6">
                        <a:lumMod val="50000"/>
                      </a:schemeClr>
                    </a:solidFill>
                    <a:latin typeface="宋体" panose="02010600030101010101" pitchFamily="2" charset="-122"/>
                    <a:ea typeface="宋体" panose="02010600030101010101" pitchFamily="2" charset="-122"/>
                  </a:rPr>
                  <a:t>是永真式。</a:t>
                </a:r>
                <a:endParaRPr lang="zh-CN" altLang="en-US" b="1">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90BA742C-BFD0-4618-A53B-AEB9A299FB35}"/>
                  </a:ext>
                </a:extLst>
              </p:cNvPr>
              <p:cNvSpPr txBox="1">
                <a:spLocks noRot="1" noChangeAspect="1" noMove="1" noResize="1" noEditPoints="1" noAdjustHandles="1" noChangeArrowheads="1" noChangeShapeType="1" noTextEdit="1"/>
              </p:cNvSpPr>
              <p:nvPr/>
            </p:nvSpPr>
            <p:spPr>
              <a:xfrm>
                <a:off x="348656" y="2893118"/>
                <a:ext cx="5289047" cy="3257687"/>
              </a:xfrm>
              <a:prstGeom prst="rect">
                <a:avLst/>
              </a:prstGeom>
              <a:blipFill>
                <a:blip r:embed="rId3"/>
                <a:stretch>
                  <a:fillRect l="-805" t="-1306" r="-805" b="-1493"/>
                </a:stretch>
              </a:blipFill>
              <a:ln w="12700">
                <a:solidFill>
                  <a:schemeClr val="accent1">
                    <a:shade val="50000"/>
                  </a:schemeClr>
                </a:solidFill>
                <a:prstDash val="sysDot"/>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E41AD8B-DD06-4261-81EB-F2B06177FB8A}"/>
                  </a:ext>
                </a:extLst>
              </p:cNvPr>
              <p:cNvSpPr txBox="1"/>
              <p:nvPr/>
            </p:nvSpPr>
            <p:spPr>
              <a:xfrm>
                <a:off x="5771466" y="2929634"/>
                <a:ext cx="6071878" cy="3184654"/>
              </a:xfrm>
              <a:prstGeom prst="rect">
                <a:avLst/>
              </a:prstGeom>
              <a:solidFill>
                <a:schemeClr val="accent5">
                  <a:lumMod val="20000"/>
                  <a:lumOff val="80000"/>
                  <a:alpha val="25000"/>
                </a:schemeClr>
              </a:solidFill>
              <a:ln w="12700">
                <a:solidFill>
                  <a:schemeClr val="accent1">
                    <a:shade val="50000"/>
                  </a:schemeClr>
                </a:solidFill>
                <a:prstDash val="sysDash"/>
              </a:ln>
            </p:spPr>
            <p:txBody>
              <a:bodyPr wrap="square" rtlCol="0">
                <a:spAutoFit/>
              </a:bodyPr>
              <a:lstStyle/>
              <a:p>
                <a:pPr>
                  <a:spcAft>
                    <a:spcPts val="600"/>
                  </a:spcAft>
                </a:pPr>
                <a:r>
                  <a:rPr lang="zh-CN" altLang="en-US" b="1">
                    <a:solidFill>
                      <a:srgbClr val="C00000"/>
                    </a:solidFill>
                  </a:rPr>
                  <a:t>举例说明</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𝒚𝑭</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𝒚</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𝒚</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𝒙𝑭</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𝒚</m:t>
                        </m:r>
                      </m:e>
                    </m:d>
                  </m:oMath>
                </a14:m>
                <a:r>
                  <a:rPr lang="zh-CN" altLang="en-US" b="1">
                    <a:solidFill>
                      <a:srgbClr val="002060"/>
                    </a:solidFill>
                  </a:rPr>
                  <a:t>是非永真的可满足式</a:t>
                </a:r>
                <a:endParaRPr lang="en-US" altLang="zh-CN" b="1">
                  <a:solidFill>
                    <a:srgbClr val="002060"/>
                  </a:solidFill>
                </a:endParaRPr>
              </a:p>
              <a:p>
                <a:pPr>
                  <a:lnSpc>
                    <a:spcPts val="2600"/>
                  </a:lnSpc>
                  <a:spcAft>
                    <a:spcPts val="300"/>
                  </a:spcAft>
                </a:pPr>
                <a:r>
                  <a:rPr lang="zh-CN" altLang="en-US" b="1">
                    <a:solidFill>
                      <a:schemeClr val="accent6">
                        <a:lumMod val="50000"/>
                      </a:schemeClr>
                    </a:solidFill>
                    <a:latin typeface="宋体" panose="02010600030101010101" pitchFamily="2" charset="-122"/>
                    <a:ea typeface="宋体" panose="02010600030101010101" pitchFamily="2" charset="-122"/>
                  </a:rPr>
                  <a:t>设下面解释的论域都是</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𝑫</m:t>
                    </m:r>
                    <m:r>
                      <a:rPr lang="en-US" altLang="zh-CN" b="1" i="1" smtClean="0">
                        <a:solidFill>
                          <a:schemeClr val="accent6">
                            <a:lumMod val="50000"/>
                          </a:schemeClr>
                        </a:solidFill>
                        <a:latin typeface="Cambria Math" panose="02040503050406030204" pitchFamily="18" charset="0"/>
                        <a:ea typeface="宋体" panose="02010600030101010101" pitchFamily="2" charset="-122"/>
                      </a:rPr>
                      <m:t> = </m:t>
                    </m:r>
                    <m:d>
                      <m:dPr>
                        <m:begChr m:val="{"/>
                        <m:endChr m:val="}"/>
                        <m:ctrlPr>
                          <a:rPr lang="en-US" altLang="zh-CN" b="1" i="1" smtClean="0">
                            <a:solidFill>
                              <a:schemeClr val="accent6">
                                <a:lumMod val="50000"/>
                              </a:schemeClr>
                            </a:solidFill>
                            <a:latin typeface="Cambria Math" panose="02040503050406030204" pitchFamily="18" charset="0"/>
                            <a:ea typeface="宋体" panose="02010600030101010101" pitchFamily="2" charset="-122"/>
                          </a:rPr>
                        </m:ctrlPr>
                      </m:dPr>
                      <m:e>
                        <m:r>
                          <a:rPr lang="en-US" altLang="zh-CN" b="1" i="1" smtClean="0">
                            <a:solidFill>
                              <a:schemeClr val="accent6">
                                <a:lumMod val="50000"/>
                              </a:schemeClr>
                            </a:solidFill>
                            <a:latin typeface="Cambria Math" panose="02040503050406030204" pitchFamily="18" charset="0"/>
                            <a:ea typeface="宋体" panose="02010600030101010101" pitchFamily="2" charset="-122"/>
                          </a:rPr>
                          <m:t>𝒂</m:t>
                        </m:r>
                        <m:r>
                          <a:rPr lang="en-US" altLang="zh-CN" b="1" i="1" smtClean="0">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𝒃</m:t>
                        </m:r>
                      </m:e>
                    </m:d>
                  </m:oMath>
                </a14:m>
                <a:r>
                  <a:rPr lang="zh-CN" altLang="en-US" b="1">
                    <a:solidFill>
                      <a:schemeClr val="accent6">
                        <a:lumMod val="50000"/>
                      </a:schemeClr>
                    </a:solidFill>
                    <a:latin typeface="宋体" panose="02010600030101010101" pitchFamily="2" charset="-122"/>
                    <a:ea typeface="宋体" panose="02010600030101010101" pitchFamily="2" charset="-122"/>
                  </a:rPr>
                  <a:t>。</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342900" indent="-342900">
                  <a:lnSpc>
                    <a:spcPts val="2600"/>
                  </a:lnSpc>
                  <a:spcAft>
                    <a:spcPts val="300"/>
                  </a:spcAft>
                  <a:buFont typeface="+mj-lt"/>
                  <a:buAutoNum type="arabicPeriod"/>
                </a:pP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若谓词</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𝑭</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的解释是</a:t>
                </a:r>
                <a14:m>
                  <m:oMath xmlns:m="http://schemas.openxmlformats.org/officeDocument/2006/math">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𝑭</m:t>
                        </m:r>
                      </m:e>
                    </m:d>
                    <m:r>
                      <a:rPr lang="en-US" altLang="zh-CN" b="1" i="1" smtClean="0">
                        <a:solidFill>
                          <a:schemeClr val="accent6">
                            <a:lumMod val="50000"/>
                          </a:schemeClr>
                        </a:solidFill>
                        <a:latin typeface="Cambria Math" panose="02040503050406030204" pitchFamily="18" charset="0"/>
                      </a:rPr>
                      <m:t>={</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14:m>
                  <m:oMath xmlns:m="http://schemas.openxmlformats.org/officeDocument/2006/math">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e>
                    </m:d>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，则由于</a:t>
                </a:r>
                <a14:m>
                  <m:oMath xmlns:m="http://schemas.openxmlformats.org/officeDocument/2006/math">
                    <m:r>
                      <a:rPr lang="en-US" altLang="zh-CN" b="1" i="1" spc="-100" smtClean="0">
                        <a:solidFill>
                          <a:schemeClr val="accent6">
                            <a:lumMod val="50000"/>
                          </a:schemeClr>
                        </a:solidFill>
                        <a:latin typeface="Cambria Math" panose="02040503050406030204" pitchFamily="18" charset="0"/>
                      </a:rPr>
                      <m:t>∀</m:t>
                    </m:r>
                    <m:r>
                      <a:rPr lang="en-US" altLang="zh-CN" b="1" i="1" spc="-100" smtClean="0">
                        <a:solidFill>
                          <a:schemeClr val="accent6">
                            <a:lumMod val="50000"/>
                          </a:schemeClr>
                        </a:solidFill>
                        <a:latin typeface="Cambria Math" panose="02040503050406030204" pitchFamily="18" charset="0"/>
                      </a:rPr>
                      <m:t>𝒙</m:t>
                    </m:r>
                    <m:r>
                      <a:rPr lang="en-US" altLang="zh-CN" b="1" i="1" spc="-100" smtClean="0">
                        <a:solidFill>
                          <a:schemeClr val="accent6">
                            <a:lumMod val="50000"/>
                          </a:schemeClr>
                        </a:solidFill>
                        <a:latin typeface="Cambria Math" panose="02040503050406030204" pitchFamily="18" charset="0"/>
                      </a:rPr>
                      <m:t>∃</m:t>
                    </m:r>
                    <m:r>
                      <a:rPr lang="en-US" altLang="zh-CN" b="1" i="1" spc="-100" smtClean="0">
                        <a:solidFill>
                          <a:schemeClr val="accent6">
                            <a:lumMod val="50000"/>
                          </a:schemeClr>
                        </a:solidFill>
                        <a:latin typeface="Cambria Math" panose="02040503050406030204" pitchFamily="18" charset="0"/>
                      </a:rPr>
                      <m:t>𝒚𝑭</m:t>
                    </m:r>
                    <m:d>
                      <m:dPr>
                        <m:ctrlPr>
                          <a:rPr lang="en-US" altLang="zh-CN" b="1" i="1" spc="-100" smtClean="0">
                            <a:solidFill>
                              <a:schemeClr val="accent6">
                                <a:lumMod val="50000"/>
                              </a:schemeClr>
                            </a:solidFill>
                            <a:latin typeface="Cambria Math" panose="02040503050406030204" pitchFamily="18" charset="0"/>
                          </a:rPr>
                        </m:ctrlPr>
                      </m:dPr>
                      <m:e>
                        <m:r>
                          <a:rPr lang="en-US" altLang="zh-CN" b="1" i="1" spc="-100" smtClean="0">
                            <a:solidFill>
                              <a:schemeClr val="accent6">
                                <a:lumMod val="50000"/>
                              </a:schemeClr>
                            </a:solidFill>
                            <a:latin typeface="Cambria Math" panose="02040503050406030204" pitchFamily="18" charset="0"/>
                          </a:rPr>
                          <m:t>𝒙</m:t>
                        </m:r>
                        <m:r>
                          <a:rPr lang="en-US" altLang="zh-CN" b="1" i="1" spc="-100" smtClean="0">
                            <a:solidFill>
                              <a:schemeClr val="accent6">
                                <a:lumMod val="50000"/>
                              </a:schemeClr>
                            </a:solidFill>
                            <a:latin typeface="Cambria Math" panose="02040503050406030204" pitchFamily="18" charset="0"/>
                          </a:rPr>
                          <m:t>, </m:t>
                        </m:r>
                        <m:r>
                          <a:rPr lang="en-US" altLang="zh-CN" b="1" i="1" spc="-100" smtClean="0">
                            <a:solidFill>
                              <a:schemeClr val="accent6">
                                <a:lumMod val="50000"/>
                              </a:schemeClr>
                            </a:solidFill>
                            <a:latin typeface="Cambria Math" panose="02040503050406030204" pitchFamily="18" charset="0"/>
                          </a:rPr>
                          <m:t>𝒚</m:t>
                        </m:r>
                      </m:e>
                    </m:d>
                    <m:r>
                      <a:rPr lang="en-US" altLang="zh-CN" b="1" i="1" spc="-100" smtClean="0">
                        <a:solidFill>
                          <a:schemeClr val="accent6">
                            <a:lumMod val="50000"/>
                          </a:schemeClr>
                        </a:solidFill>
                        <a:latin typeface="Cambria Math" panose="02040503050406030204" pitchFamily="18" charset="0"/>
                      </a:rPr>
                      <m:t>≡</m:t>
                    </m:r>
                    <m:d>
                      <m:dPr>
                        <m:ctrlPr>
                          <a:rPr lang="en-US" altLang="zh-CN" b="1" i="1" spc="-100" smtClean="0">
                            <a:solidFill>
                              <a:schemeClr val="accent6">
                                <a:lumMod val="50000"/>
                              </a:schemeClr>
                            </a:solidFill>
                            <a:latin typeface="Cambria Math" panose="02040503050406030204" pitchFamily="18" charset="0"/>
                          </a:rPr>
                        </m:ctrlPr>
                      </m:dPr>
                      <m:e>
                        <m:r>
                          <a:rPr lang="en-US" altLang="zh-CN" b="1" i="1" spc="-100" smtClean="0">
                            <a:solidFill>
                              <a:schemeClr val="accent6">
                                <a:lumMod val="50000"/>
                              </a:schemeClr>
                            </a:solidFill>
                            <a:latin typeface="Cambria Math" panose="02040503050406030204" pitchFamily="18" charset="0"/>
                          </a:rPr>
                          <m:t>𝑭</m:t>
                        </m:r>
                        <m:d>
                          <m:dPr>
                            <m:ctrlPr>
                              <a:rPr lang="en-US" altLang="zh-CN" b="1" i="1" spc="-100" smtClean="0">
                                <a:solidFill>
                                  <a:schemeClr val="accent6">
                                    <a:lumMod val="50000"/>
                                  </a:schemeClr>
                                </a:solidFill>
                                <a:latin typeface="Cambria Math" panose="02040503050406030204" pitchFamily="18" charset="0"/>
                              </a:rPr>
                            </m:ctrlPr>
                          </m:dPr>
                          <m:e>
                            <m:r>
                              <a:rPr lang="en-US" altLang="zh-CN" b="1" i="1" spc="-100" smtClean="0">
                                <a:solidFill>
                                  <a:schemeClr val="accent6">
                                    <a:lumMod val="50000"/>
                                  </a:schemeClr>
                                </a:solidFill>
                                <a:latin typeface="Cambria Math" panose="02040503050406030204" pitchFamily="18" charset="0"/>
                              </a:rPr>
                              <m:t>𝒂</m:t>
                            </m:r>
                            <m:r>
                              <a:rPr lang="en-US" altLang="zh-CN" b="1" i="1" spc="-100" smtClean="0">
                                <a:solidFill>
                                  <a:schemeClr val="accent6">
                                    <a:lumMod val="50000"/>
                                  </a:schemeClr>
                                </a:solidFill>
                                <a:latin typeface="Cambria Math" panose="02040503050406030204" pitchFamily="18" charset="0"/>
                              </a:rPr>
                              <m:t>, </m:t>
                            </m:r>
                            <m:r>
                              <a:rPr lang="en-US" altLang="zh-CN" b="1" i="1" spc="-100" smtClean="0">
                                <a:solidFill>
                                  <a:schemeClr val="accent6">
                                    <a:lumMod val="50000"/>
                                  </a:schemeClr>
                                </a:solidFill>
                                <a:latin typeface="Cambria Math" panose="02040503050406030204" pitchFamily="18" charset="0"/>
                              </a:rPr>
                              <m:t>𝒂</m:t>
                            </m:r>
                          </m:e>
                        </m:d>
                        <m:r>
                          <a:rPr lang="en-US" altLang="zh-CN" b="1" i="1" spc="-100" smtClean="0">
                            <a:solidFill>
                              <a:schemeClr val="accent6">
                                <a:lumMod val="50000"/>
                              </a:schemeClr>
                            </a:solidFill>
                            <a:latin typeface="Cambria Math" panose="02040503050406030204" pitchFamily="18" charset="0"/>
                          </a:rPr>
                          <m:t>∨</m:t>
                        </m:r>
                        <m:r>
                          <a:rPr lang="en-US" altLang="zh-CN" b="1" i="1" spc="-100" smtClean="0">
                            <a:solidFill>
                              <a:schemeClr val="accent6">
                                <a:lumMod val="50000"/>
                              </a:schemeClr>
                            </a:solidFill>
                            <a:latin typeface="Cambria Math" panose="02040503050406030204" pitchFamily="18" charset="0"/>
                          </a:rPr>
                          <m:t>𝑭</m:t>
                        </m:r>
                        <m:d>
                          <m:dPr>
                            <m:ctrlPr>
                              <a:rPr lang="en-US" altLang="zh-CN" b="1" i="1" spc="-100" smtClean="0">
                                <a:solidFill>
                                  <a:schemeClr val="accent6">
                                    <a:lumMod val="50000"/>
                                  </a:schemeClr>
                                </a:solidFill>
                                <a:latin typeface="Cambria Math" panose="02040503050406030204" pitchFamily="18" charset="0"/>
                              </a:rPr>
                            </m:ctrlPr>
                          </m:dPr>
                          <m:e>
                            <m:r>
                              <a:rPr lang="en-US" altLang="zh-CN" b="1" i="1" spc="-100" smtClean="0">
                                <a:solidFill>
                                  <a:schemeClr val="accent6">
                                    <a:lumMod val="50000"/>
                                  </a:schemeClr>
                                </a:solidFill>
                                <a:latin typeface="Cambria Math" panose="02040503050406030204" pitchFamily="18" charset="0"/>
                              </a:rPr>
                              <m:t>𝒂</m:t>
                            </m:r>
                            <m:r>
                              <a:rPr lang="en-US" altLang="zh-CN" b="1" i="1" spc="-100" smtClean="0">
                                <a:solidFill>
                                  <a:schemeClr val="accent6">
                                    <a:lumMod val="50000"/>
                                  </a:schemeClr>
                                </a:solidFill>
                                <a:latin typeface="Cambria Math" panose="02040503050406030204" pitchFamily="18" charset="0"/>
                              </a:rPr>
                              <m:t>, </m:t>
                            </m:r>
                            <m:r>
                              <a:rPr lang="en-US" altLang="zh-CN" b="1" i="1" spc="-100" smtClean="0">
                                <a:solidFill>
                                  <a:schemeClr val="accent6">
                                    <a:lumMod val="50000"/>
                                  </a:schemeClr>
                                </a:solidFill>
                                <a:latin typeface="Cambria Math" panose="02040503050406030204" pitchFamily="18" charset="0"/>
                              </a:rPr>
                              <m:t>𝒃</m:t>
                            </m:r>
                          </m:e>
                        </m:d>
                      </m:e>
                    </m:d>
                    <m:r>
                      <a:rPr lang="en-US" altLang="zh-CN" b="1" i="1" spc="-100" smtClean="0">
                        <a:solidFill>
                          <a:schemeClr val="accent6">
                            <a:lumMod val="50000"/>
                          </a:schemeClr>
                        </a:solidFill>
                        <a:latin typeface="Cambria Math" panose="02040503050406030204" pitchFamily="18" charset="0"/>
                      </a:rPr>
                      <m:t>∧</m:t>
                    </m:r>
                    <m:d>
                      <m:dPr>
                        <m:ctrlPr>
                          <a:rPr lang="en-US" altLang="zh-CN" b="1" i="1" spc="-100" smtClean="0">
                            <a:solidFill>
                              <a:schemeClr val="accent6">
                                <a:lumMod val="50000"/>
                              </a:schemeClr>
                            </a:solidFill>
                            <a:latin typeface="Cambria Math" panose="02040503050406030204" pitchFamily="18" charset="0"/>
                          </a:rPr>
                        </m:ctrlPr>
                      </m:dPr>
                      <m:e>
                        <m:r>
                          <a:rPr lang="en-US" altLang="zh-CN" b="1" i="1" spc="-100" smtClean="0">
                            <a:solidFill>
                              <a:schemeClr val="accent6">
                                <a:lumMod val="50000"/>
                              </a:schemeClr>
                            </a:solidFill>
                            <a:latin typeface="Cambria Math" panose="02040503050406030204" pitchFamily="18" charset="0"/>
                          </a:rPr>
                          <m:t>𝑭</m:t>
                        </m:r>
                        <m:d>
                          <m:dPr>
                            <m:ctrlPr>
                              <a:rPr lang="en-US" altLang="zh-CN" b="1" i="1" spc="-100" smtClean="0">
                                <a:solidFill>
                                  <a:schemeClr val="accent6">
                                    <a:lumMod val="50000"/>
                                  </a:schemeClr>
                                </a:solidFill>
                                <a:latin typeface="Cambria Math" panose="02040503050406030204" pitchFamily="18" charset="0"/>
                              </a:rPr>
                            </m:ctrlPr>
                          </m:dPr>
                          <m:e>
                            <m:r>
                              <a:rPr lang="en-US" altLang="zh-CN" b="1" i="1" spc="-100" smtClean="0">
                                <a:solidFill>
                                  <a:schemeClr val="accent6">
                                    <a:lumMod val="50000"/>
                                  </a:schemeClr>
                                </a:solidFill>
                                <a:latin typeface="Cambria Math" panose="02040503050406030204" pitchFamily="18" charset="0"/>
                              </a:rPr>
                              <m:t>𝒃</m:t>
                            </m:r>
                            <m:r>
                              <a:rPr lang="en-US" altLang="zh-CN" b="1" i="1" spc="-100" smtClean="0">
                                <a:solidFill>
                                  <a:schemeClr val="accent6">
                                    <a:lumMod val="50000"/>
                                  </a:schemeClr>
                                </a:solidFill>
                                <a:latin typeface="Cambria Math" panose="02040503050406030204" pitchFamily="18" charset="0"/>
                              </a:rPr>
                              <m:t>, </m:t>
                            </m:r>
                            <m:r>
                              <a:rPr lang="en-US" altLang="zh-CN" b="1" i="1" spc="-100" smtClean="0">
                                <a:solidFill>
                                  <a:schemeClr val="accent6">
                                    <a:lumMod val="50000"/>
                                  </a:schemeClr>
                                </a:solidFill>
                                <a:latin typeface="Cambria Math" panose="02040503050406030204" pitchFamily="18" charset="0"/>
                              </a:rPr>
                              <m:t>𝒂</m:t>
                            </m:r>
                          </m:e>
                        </m:d>
                        <m:r>
                          <a:rPr lang="en-US" altLang="zh-CN" b="1" i="1" spc="-100" smtClean="0">
                            <a:solidFill>
                              <a:schemeClr val="accent6">
                                <a:lumMod val="50000"/>
                              </a:schemeClr>
                            </a:solidFill>
                            <a:latin typeface="Cambria Math" panose="02040503050406030204" pitchFamily="18" charset="0"/>
                          </a:rPr>
                          <m:t>∨</m:t>
                        </m:r>
                        <m:r>
                          <a:rPr lang="en-US" altLang="zh-CN" b="1" i="1" spc="-100" smtClean="0">
                            <a:solidFill>
                              <a:schemeClr val="accent6">
                                <a:lumMod val="50000"/>
                              </a:schemeClr>
                            </a:solidFill>
                            <a:latin typeface="Cambria Math" panose="02040503050406030204" pitchFamily="18" charset="0"/>
                          </a:rPr>
                          <m:t>𝑭</m:t>
                        </m:r>
                        <m:d>
                          <m:dPr>
                            <m:ctrlPr>
                              <a:rPr lang="en-US" altLang="zh-CN" b="1" i="1" spc="-100" smtClean="0">
                                <a:solidFill>
                                  <a:schemeClr val="accent6">
                                    <a:lumMod val="50000"/>
                                  </a:schemeClr>
                                </a:solidFill>
                                <a:latin typeface="Cambria Math" panose="02040503050406030204" pitchFamily="18" charset="0"/>
                              </a:rPr>
                            </m:ctrlPr>
                          </m:dPr>
                          <m:e>
                            <m:r>
                              <a:rPr lang="en-US" altLang="zh-CN" b="1" i="1" spc="-100" smtClean="0">
                                <a:solidFill>
                                  <a:schemeClr val="accent6">
                                    <a:lumMod val="50000"/>
                                  </a:schemeClr>
                                </a:solidFill>
                                <a:latin typeface="Cambria Math" panose="02040503050406030204" pitchFamily="18" charset="0"/>
                              </a:rPr>
                              <m:t>𝒃</m:t>
                            </m:r>
                            <m:r>
                              <a:rPr lang="en-US" altLang="zh-CN" b="1" i="1" spc="-100" smtClean="0">
                                <a:solidFill>
                                  <a:schemeClr val="accent6">
                                    <a:lumMod val="50000"/>
                                  </a:schemeClr>
                                </a:solidFill>
                                <a:latin typeface="Cambria Math" panose="02040503050406030204" pitchFamily="18" charset="0"/>
                              </a:rPr>
                              <m:t>, </m:t>
                            </m:r>
                            <m:r>
                              <a:rPr lang="en-US" altLang="zh-CN" b="1" i="1" spc="-100" smtClean="0">
                                <a:solidFill>
                                  <a:schemeClr val="accent6">
                                    <a:lumMod val="50000"/>
                                  </a:schemeClr>
                                </a:solidFill>
                                <a:latin typeface="Cambria Math" panose="02040503050406030204" pitchFamily="18" charset="0"/>
                              </a:rPr>
                              <m:t>𝒃</m:t>
                            </m:r>
                          </m:e>
                        </m:d>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，因此真值为假，所以</a:t>
                </a:r>
                <a:r>
                  <a:rPr lang="zh-CN" altLang="en-US" b="1">
                    <a:solidFill>
                      <a:srgbClr val="C00000"/>
                    </a:solidFill>
                    <a:latin typeface="黑体" panose="02010609060101010101" pitchFamily="49" charset="-122"/>
                    <a:ea typeface="黑体" panose="02010609060101010101" pitchFamily="49" charset="-122"/>
                    <a:cs typeface="Arial" panose="020B0604020202020204" pitchFamily="34" charset="0"/>
                  </a:rPr>
                  <a:t>整个蕴涵式真值为真</a:t>
                </a: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ts val="2600"/>
                  </a:lnSpc>
                  <a:spcAft>
                    <a:spcPts val="300"/>
                  </a:spcAft>
                  <a:buFont typeface="+mj-lt"/>
                  <a:buAutoNum type="arabicPeriod"/>
                </a:pP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若谓词</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𝑭</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的解释是</a:t>
                </a:r>
                <a14:m>
                  <m:oMath xmlns:m="http://schemas.openxmlformats.org/officeDocument/2006/math">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𝑭</m:t>
                        </m:r>
                      </m:e>
                    </m:d>
                    <m:r>
                      <a:rPr lang="en-US" altLang="zh-CN" b="1" i="1" smtClean="0">
                        <a:solidFill>
                          <a:schemeClr val="accent6">
                            <a:lumMod val="50000"/>
                          </a:schemeClr>
                        </a:solidFill>
                        <a:latin typeface="Cambria Math" panose="02040503050406030204" pitchFamily="18" charset="0"/>
                      </a:rPr>
                      <m:t>={</m:t>
                    </m:r>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14:m>
                  <m:oMath xmlns:m="http://schemas.openxmlformats.org/officeDocument/2006/math">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e>
                    </m:d>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，则</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𝒚𝑭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𝒚</m:t>
                        </m:r>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真值为真，而</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𝒚</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𝒚</m:t>
                        </m:r>
                      </m:e>
                    </m:d>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𝒂</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𝒂</m:t>
                            </m:r>
                          </m:e>
                        </m:d>
                      </m:e>
                    </m:d>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𝒃</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𝒃</m:t>
                            </m:r>
                          </m:e>
                        </m:d>
                      </m:e>
                    </m:d>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，真值为假，</a:t>
                </a:r>
                <a:r>
                  <a:rPr lang="zh-CN" altLang="en-US" b="1">
                    <a:solidFill>
                      <a:srgbClr val="C00000"/>
                    </a:solidFill>
                    <a:latin typeface="黑体" panose="02010609060101010101" pitchFamily="49" charset="-122"/>
                    <a:ea typeface="黑体" panose="02010609060101010101" pitchFamily="49" charset="-122"/>
                    <a:cs typeface="Arial" panose="020B0604020202020204" pitchFamily="34" charset="0"/>
                  </a:rPr>
                  <a:t>整个蕴涵式真值为假</a:t>
                </a: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a:lnSpc>
                    <a:spcPts val="2600"/>
                  </a:lnSpc>
                  <a:spcAft>
                    <a:spcPts val="300"/>
                  </a:spcAft>
                </a:pPr>
                <a:r>
                  <a:rPr lang="zh-CN" altLang="en-US" b="1">
                    <a:solidFill>
                      <a:schemeClr val="accent6">
                        <a:lumMod val="50000"/>
                      </a:schemeClr>
                    </a:solidFill>
                    <a:latin typeface="宋体" panose="02010600030101010101" pitchFamily="2" charset="-122"/>
                    <a:ea typeface="宋体" panose="02010600030101010101" pitchFamily="2" charset="-122"/>
                  </a:rPr>
                  <a:t>综上，该公式是非永真的可满足式。</a:t>
                </a:r>
              </a:p>
            </p:txBody>
          </p:sp>
        </mc:Choice>
        <mc:Fallback xmlns="">
          <p:sp>
            <p:nvSpPr>
              <p:cNvPr id="4" name="文本框 3">
                <a:extLst>
                  <a:ext uri="{FF2B5EF4-FFF2-40B4-BE49-F238E27FC236}">
                    <a16:creationId xmlns:a16="http://schemas.microsoft.com/office/drawing/2014/main" id="{0E41AD8B-DD06-4261-81EB-F2B06177FB8A}"/>
                  </a:ext>
                </a:extLst>
              </p:cNvPr>
              <p:cNvSpPr txBox="1">
                <a:spLocks noRot="1" noChangeAspect="1" noMove="1" noResize="1" noEditPoints="1" noAdjustHandles="1" noChangeArrowheads="1" noChangeShapeType="1" noTextEdit="1"/>
              </p:cNvSpPr>
              <p:nvPr/>
            </p:nvSpPr>
            <p:spPr>
              <a:xfrm>
                <a:off x="5771466" y="2929634"/>
                <a:ext cx="6071878" cy="3184654"/>
              </a:xfrm>
              <a:prstGeom prst="rect">
                <a:avLst/>
              </a:prstGeom>
              <a:blipFill>
                <a:blip r:embed="rId4"/>
                <a:stretch>
                  <a:fillRect l="-802" t="-954" r="-601" b="-1908"/>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4CDE1C4-AC72-418D-B2DE-1ED54F6282B4}"/>
                  </a:ext>
                </a:extLst>
              </p:cNvPr>
              <p:cNvSpPr txBox="1"/>
              <p:nvPr/>
            </p:nvSpPr>
            <p:spPr>
              <a:xfrm>
                <a:off x="7729641" y="1406001"/>
                <a:ext cx="3401041" cy="862737"/>
              </a:xfrm>
              <a:prstGeom prst="rect">
                <a:avLst/>
              </a:prstGeom>
              <a:solidFill>
                <a:schemeClr val="accent4">
                  <a:lumMod val="20000"/>
                  <a:lumOff val="80000"/>
                  <a:alpha val="25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r>
                      <a:rPr lang="en-US" altLang="zh-CN" sz="1600" b="1" i="1">
                        <a:solidFill>
                          <a:srgbClr val="002060"/>
                        </a:solidFill>
                        <a:latin typeface="Cambria Math" panose="02040503050406030204" pitchFamily="18" charset="0"/>
                      </a:rPr>
                      <m:t>→</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𝑮</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e>
                    </m:d>
                  </m:oMath>
                </a14:m>
                <a:r>
                  <a:rPr lang="zh-CN" altLang="en-US" sz="1600" b="1" i="0">
                    <a:solidFill>
                      <a:srgbClr val="002060"/>
                    </a:solidFill>
                    <a:latin typeface="+mj-lt"/>
                  </a:rPr>
                  <a:t>是</a:t>
                </a:r>
                <a:r>
                  <a:rPr lang="zh-CN" altLang="en-US" sz="1600" b="1">
                    <a:solidFill>
                      <a:srgbClr val="002060"/>
                    </a:solidFill>
                  </a:rPr>
                  <a:t>命题逻辑永真式</a:t>
                </a:r>
                <a14:m>
                  <m:oMath xmlns:m="http://schemas.openxmlformats.org/officeDocument/2006/math">
                    <m:r>
                      <a:rPr lang="en-US" altLang="zh-CN" sz="1600" b="1" i="1" smtClean="0">
                        <a:solidFill>
                          <a:srgbClr val="002060"/>
                        </a:solidFill>
                        <a:latin typeface="Cambria Math" panose="02040503050406030204" pitchFamily="18" charset="0"/>
                      </a:rPr>
                      <m:t>𝒑</m:t>
                    </m:r>
                    <m:r>
                      <a:rPr lang="en-US" altLang="zh-CN" sz="1600" b="1" i="1" smtClean="0">
                        <a:solidFill>
                          <a:srgbClr val="002060"/>
                        </a:solidFill>
                        <a:latin typeface="Cambria Math" panose="02040503050406030204" pitchFamily="18" charset="0"/>
                      </a:rPr>
                      <m:t>→</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𝒒</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𝒑</m:t>
                        </m:r>
                      </m:e>
                    </m:d>
                  </m:oMath>
                </a14:m>
                <a:r>
                  <a:rPr lang="zh-CN" altLang="en-US" sz="1600" b="1">
                    <a:solidFill>
                      <a:srgbClr val="002060"/>
                    </a:solidFill>
                  </a:rPr>
                  <a:t>的替换实例，因此是一阶逻辑的永真式。</a:t>
                </a:r>
              </a:p>
            </p:txBody>
          </p:sp>
        </mc:Choice>
        <mc:Fallback xmlns="">
          <p:sp>
            <p:nvSpPr>
              <p:cNvPr id="6" name="文本框 5">
                <a:extLst>
                  <a:ext uri="{FF2B5EF4-FFF2-40B4-BE49-F238E27FC236}">
                    <a16:creationId xmlns:a16="http://schemas.microsoft.com/office/drawing/2014/main" id="{14CDE1C4-AC72-418D-B2DE-1ED54F6282B4}"/>
                  </a:ext>
                </a:extLst>
              </p:cNvPr>
              <p:cNvSpPr txBox="1">
                <a:spLocks noRot="1" noChangeAspect="1" noMove="1" noResize="1" noEditPoints="1" noAdjustHandles="1" noChangeArrowheads="1" noChangeShapeType="1" noTextEdit="1"/>
              </p:cNvSpPr>
              <p:nvPr/>
            </p:nvSpPr>
            <p:spPr>
              <a:xfrm>
                <a:off x="7729641" y="1406001"/>
                <a:ext cx="3401041" cy="862737"/>
              </a:xfrm>
              <a:prstGeom prst="rect">
                <a:avLst/>
              </a:prstGeom>
              <a:blipFill>
                <a:blip r:embed="rId5"/>
                <a:stretch>
                  <a:fillRect l="-893" b="-7692"/>
                </a:stretch>
              </a:blipFill>
              <a:ln w="12700">
                <a:solidFill>
                  <a:schemeClr val="accent1">
                    <a:shade val="50000"/>
                  </a:schemeClr>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786639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296028" y="1129190"/>
            <a:ext cx="5387723" cy="2728119"/>
          </a:xfrm>
          <a:prstGeom prst="rect">
            <a:avLst/>
          </a:prstGeom>
          <a:solidFill>
            <a:schemeClr val="accent5">
              <a:lumMod val="20000"/>
              <a:lumOff val="80000"/>
              <a:alpha val="50000"/>
            </a:schemeClr>
          </a:solidFill>
        </p:spPr>
        <p:txBody>
          <a:bodyPr wrap="square" rtlCol="0">
            <a:spAutoFit/>
          </a:bodyPr>
          <a:lstStyle/>
          <a:p>
            <a:pPr algn="ctr">
              <a:lnSpc>
                <a:spcPts val="2600"/>
              </a:lnSpc>
              <a:spcAft>
                <a:spcPts val="900"/>
              </a:spcAft>
            </a:pPr>
            <a:r>
              <a:rPr lang="zh-CN" altLang="en-US" b="1">
                <a:solidFill>
                  <a:srgbClr val="C00000"/>
                </a:solidFill>
              </a:rPr>
              <a:t>一阶逻辑公式的解释</a:t>
            </a:r>
          </a:p>
          <a:p>
            <a:pPr marL="285750" indent="-285750">
              <a:lnSpc>
                <a:spcPts val="2600"/>
              </a:lnSpc>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一阶逻辑公式真值基于</a:t>
            </a:r>
            <a:r>
              <a:rPr lang="zh-CN" altLang="en-US" b="1">
                <a:solidFill>
                  <a:srgbClr val="C00000"/>
                </a:solidFill>
                <a:latin typeface="黑体" panose="02010609060101010101" pitchFamily="49" charset="-122"/>
                <a:ea typeface="黑体" panose="02010609060101010101" pitchFamily="49" charset="-122"/>
              </a:rPr>
              <a:t>非逻辑符号集解释</a:t>
            </a:r>
            <a:r>
              <a:rPr lang="zh-CN" altLang="en-US" b="1">
                <a:solidFill>
                  <a:srgbClr val="002060"/>
                </a:solidFill>
                <a:latin typeface="楷体" panose="02010609060101010101" pitchFamily="49" charset="-122"/>
                <a:ea typeface="楷体" panose="02010609060101010101" pitchFamily="49" charset="-122"/>
              </a:rPr>
              <a:t>和</a:t>
            </a:r>
            <a:r>
              <a:rPr lang="zh-CN" altLang="en-US" b="1">
                <a:solidFill>
                  <a:srgbClr val="C00000"/>
                </a:solidFill>
                <a:latin typeface="黑体" panose="02010609060101010101" pitchFamily="49" charset="-122"/>
                <a:ea typeface="黑体" panose="02010609060101010101" pitchFamily="49" charset="-122"/>
              </a:rPr>
              <a:t>个体变量指派函数</a:t>
            </a:r>
            <a:r>
              <a:rPr lang="zh-CN" altLang="en-US" b="1">
                <a:solidFill>
                  <a:srgbClr val="002060"/>
                </a:solidFill>
                <a:latin typeface="楷体" panose="02010609060101010101" pitchFamily="49" charset="-122"/>
                <a:ea typeface="楷体" panose="02010609060101010101" pitchFamily="49" charset="-122"/>
              </a:rPr>
              <a:t>确定</a:t>
            </a:r>
          </a:p>
          <a:p>
            <a:pPr marL="285750" indent="-285750">
              <a:lnSpc>
                <a:spcPts val="2600"/>
              </a:lnSpc>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一阶逻辑公式的解释给定一个非空集合作为论域</a:t>
            </a:r>
          </a:p>
          <a:p>
            <a:pPr marL="742950" lvl="1" indent="-285750">
              <a:lnSpc>
                <a:spcPts val="2600"/>
              </a:lnSpc>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个体常量解释为论域元素，函数解释为论域上的函数，谓词解释为论域上的关系</a:t>
            </a:r>
          </a:p>
          <a:p>
            <a:pPr marL="285750" indent="-285750">
              <a:lnSpc>
                <a:spcPts val="2600"/>
              </a:lnSpc>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个体变量指派函数将个体变量指派为论域的元素</a:t>
            </a:r>
          </a:p>
        </p:txBody>
      </p:sp>
      <p:sp>
        <p:nvSpPr>
          <p:cNvPr id="3" name="文本框 2">
            <a:extLst>
              <a:ext uri="{FF2B5EF4-FFF2-40B4-BE49-F238E27FC236}">
                <a16:creationId xmlns:a16="http://schemas.microsoft.com/office/drawing/2014/main" id="{CB454D62-D95A-49D5-9CE8-5DF2CFBD3372}"/>
              </a:ext>
            </a:extLst>
          </p:cNvPr>
          <p:cNvSpPr txBox="1"/>
          <p:nvPr/>
        </p:nvSpPr>
        <p:spPr>
          <a:xfrm>
            <a:off x="5896042" y="1036858"/>
            <a:ext cx="5999930" cy="2912785"/>
          </a:xfrm>
          <a:prstGeom prst="rect">
            <a:avLst/>
          </a:prstGeom>
          <a:solidFill>
            <a:schemeClr val="accent5">
              <a:lumMod val="20000"/>
              <a:lumOff val="80000"/>
            </a:schemeClr>
          </a:solidFill>
        </p:spPr>
        <p:txBody>
          <a:bodyPr wrap="square" rtlCol="0">
            <a:spAutoFit/>
          </a:bodyPr>
          <a:lstStyle/>
          <a:p>
            <a:pPr algn="ctr">
              <a:spcAft>
                <a:spcPts val="900"/>
              </a:spcAft>
            </a:pPr>
            <a:r>
              <a:rPr lang="zh-CN" altLang="en-US" b="1">
                <a:solidFill>
                  <a:srgbClr val="C00000"/>
                </a:solidFill>
                <a:latin typeface="黑体" panose="02010609060101010101" pitchFamily="49" charset="-122"/>
                <a:ea typeface="黑体" panose="02010609060101010101" pitchFamily="49" charset="-122"/>
              </a:rPr>
              <a:t>一阶逻辑公式的真值计算</a:t>
            </a:r>
          </a:p>
          <a:p>
            <a:pPr marL="285750" indent="-285750">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一阶逻辑公式的项对应解释论域的元素</a:t>
            </a:r>
          </a:p>
          <a:p>
            <a:pPr marL="285750" indent="-285750">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原子公式真值由项对应的论域元素以及谓词的解释确定</a:t>
            </a:r>
          </a:p>
          <a:p>
            <a:pPr marL="285750" indent="-285750">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逻辑运算符构造的公式的真值计算与命题逻辑相同</a:t>
            </a:r>
          </a:p>
          <a:p>
            <a:pPr marL="285750" indent="-285750">
              <a:lnSpc>
                <a:spcPts val="2600"/>
              </a:lnSpc>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全称量词的语义是“论域任意元素”，存在量词的语义是“存在论域元素”</a:t>
            </a:r>
          </a:p>
          <a:p>
            <a:pPr marL="742950" lvl="1" indent="-285750">
              <a:lnSpc>
                <a:spcPts val="2600"/>
              </a:lnSpc>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当论域是有限集时，</a:t>
            </a:r>
            <a:r>
              <a:rPr lang="zh-CN" altLang="en-US" b="1">
                <a:solidFill>
                  <a:srgbClr val="C00000"/>
                </a:solidFill>
                <a:latin typeface="黑体" panose="02010609060101010101" pitchFamily="49" charset="-122"/>
                <a:ea typeface="黑体" panose="02010609060101010101" pitchFamily="49" charset="-122"/>
              </a:rPr>
              <a:t>全称量词相当于合取</a:t>
            </a:r>
            <a:r>
              <a:rPr lang="zh-CN" altLang="en-US" b="1">
                <a:solidFill>
                  <a:schemeClr val="accent6">
                    <a:lumMod val="50000"/>
                  </a:schemeClr>
                </a:solidFill>
                <a:latin typeface="宋体" panose="02010600030101010101" pitchFamily="2" charset="-122"/>
                <a:ea typeface="宋体" panose="02010600030101010101" pitchFamily="2" charset="-122"/>
              </a:rPr>
              <a:t>，</a:t>
            </a:r>
            <a:r>
              <a:rPr lang="zh-CN" altLang="en-US" b="1">
                <a:solidFill>
                  <a:srgbClr val="C00000"/>
                </a:solidFill>
                <a:latin typeface="黑体" panose="02010609060101010101" pitchFamily="49" charset="-122"/>
                <a:ea typeface="黑体" panose="02010609060101010101" pitchFamily="49" charset="-122"/>
              </a:rPr>
              <a:t>存在量词相当于析取</a:t>
            </a:r>
          </a:p>
        </p:txBody>
      </p:sp>
      <p:sp>
        <p:nvSpPr>
          <p:cNvPr id="11" name="文本框 10">
            <a:extLst>
              <a:ext uri="{FF2B5EF4-FFF2-40B4-BE49-F238E27FC236}">
                <a16:creationId xmlns:a16="http://schemas.microsoft.com/office/drawing/2014/main" id="{E481FA43-49B5-4714-9A0E-155705159C5C}"/>
              </a:ext>
            </a:extLst>
          </p:cNvPr>
          <p:cNvSpPr txBox="1"/>
          <p:nvPr/>
        </p:nvSpPr>
        <p:spPr>
          <a:xfrm>
            <a:off x="1467813" y="4022994"/>
            <a:ext cx="9081787" cy="2177519"/>
          </a:xfrm>
          <a:prstGeom prst="rect">
            <a:avLst/>
          </a:prstGeom>
          <a:solidFill>
            <a:schemeClr val="accent2">
              <a:lumMod val="20000"/>
              <a:lumOff val="80000"/>
            </a:schemeClr>
          </a:solidFill>
        </p:spPr>
        <p:txBody>
          <a:bodyPr wrap="square" rtlCol="0">
            <a:spAutoFit/>
          </a:bodyPr>
          <a:lstStyle/>
          <a:p>
            <a:pPr algn="ctr">
              <a:spcAft>
                <a:spcPts val="900"/>
              </a:spcAft>
            </a:pPr>
            <a:r>
              <a:rPr lang="zh-CN" altLang="en-US" b="1">
                <a:solidFill>
                  <a:srgbClr val="C00000"/>
                </a:solidFill>
              </a:rPr>
              <a:t>学习这一部分的目标</a:t>
            </a: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能自己给出一组一阶逻辑公式的解释和个体变量指派函数</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能在给定的解释和个体变量指派函数时确定一个公式的真值</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能在论域有限时，正确使用类似等值演算的形式确定量词公式的真值</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能判断一个一阶逻辑公式是否是命题逻辑公式的替换实例</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能判断一个一阶逻辑公式是否是永真式、矛盾式还是非永真的可满足式，并说明理由</a:t>
            </a:r>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531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一阶逻辑公式的解释</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一阶逻辑公式解释的引入</a:t>
            </a:r>
          </a:p>
        </p:txBody>
      </p:sp>
      <p:sp>
        <p:nvSpPr>
          <p:cNvPr id="2" name="文本框 1">
            <a:extLst>
              <a:ext uri="{FF2B5EF4-FFF2-40B4-BE49-F238E27FC236}">
                <a16:creationId xmlns:a16="http://schemas.microsoft.com/office/drawing/2014/main" id="{202F3B3B-FAB5-4003-83ED-E2F2947C0C7C}"/>
              </a:ext>
            </a:extLst>
          </p:cNvPr>
          <p:cNvSpPr txBox="1"/>
          <p:nvPr/>
        </p:nvSpPr>
        <p:spPr>
          <a:xfrm>
            <a:off x="449563" y="1126752"/>
            <a:ext cx="7714986" cy="461665"/>
          </a:xfrm>
          <a:prstGeom prst="rect">
            <a:avLst/>
          </a:prstGeom>
          <a:solidFill>
            <a:schemeClr val="accent5">
              <a:lumMod val="20000"/>
              <a:lumOff val="80000"/>
            </a:schemeClr>
          </a:solidFill>
        </p:spPr>
        <p:txBody>
          <a:bodyPr wrap="square" rtlCol="0">
            <a:spAutoFit/>
          </a:bodyPr>
          <a:lstStyle/>
          <a:p>
            <a:r>
              <a:rPr lang="zh-CN" altLang="en-US" sz="2400" b="1" dirty="0">
                <a:solidFill>
                  <a:srgbClr val="002060"/>
                </a:solidFill>
              </a:rPr>
              <a:t>一阶逻辑公式的语义是指如何确定一阶逻辑公式的真值</a:t>
            </a:r>
          </a:p>
        </p:txBody>
      </p:sp>
      <p:sp>
        <p:nvSpPr>
          <p:cNvPr id="11" name="矩形: 圆角 10">
            <a:extLst>
              <a:ext uri="{FF2B5EF4-FFF2-40B4-BE49-F238E27FC236}">
                <a16:creationId xmlns:a16="http://schemas.microsoft.com/office/drawing/2014/main" id="{EFE95DA5-BF8A-4CAD-83AB-C98068D55872}"/>
              </a:ext>
            </a:extLst>
          </p:cNvPr>
          <p:cNvSpPr/>
          <p:nvPr/>
        </p:nvSpPr>
        <p:spPr>
          <a:xfrm>
            <a:off x="553617" y="1887586"/>
            <a:ext cx="4511764"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如何确定一阶逻辑公式的真值？</a:t>
            </a:r>
            <a:endParaRPr lang="zh-CN" altLang="en-US" sz="24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B6CECAB-DC78-41D0-ACFF-B5A22986F1A1}"/>
                  </a:ext>
                </a:extLst>
              </p:cNvPr>
              <p:cNvSpPr txBox="1"/>
              <p:nvPr/>
            </p:nvSpPr>
            <p:spPr>
              <a:xfrm>
                <a:off x="622372" y="2598952"/>
                <a:ext cx="6861289" cy="2126351"/>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对于下面一组一阶逻辑公式，如何确定它的真值？</a:t>
                </a:r>
                <a:endParaRPr lang="en-US" altLang="zh-CN" sz="2400" b="1">
                  <a:solidFill>
                    <a:srgbClr val="002060"/>
                  </a:solidFill>
                  <a:latin typeface="楷体" panose="02010609060101010101" pitchFamily="49" charset="-122"/>
                  <a:ea typeface="楷体" panose="02010609060101010101" pitchFamily="49" charset="-122"/>
                </a:endParaRPr>
              </a:p>
              <a:p>
                <a:pPr marL="457200" indent="-457200">
                  <a:spcBef>
                    <a:spcPts val="600"/>
                  </a:spcBef>
                  <a:spcAft>
                    <a:spcPts val="6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e>
                    </m:d>
                  </m:oMath>
                </a14:m>
                <a:endParaRPr lang="en-US" altLang="zh-CN" sz="2400" b="1">
                  <a:solidFill>
                    <a:schemeClr val="accent2">
                      <a:lumMod val="50000"/>
                    </a:schemeClr>
                  </a:solidFill>
                </a:endParaRPr>
              </a:p>
              <a:p>
                <a:pPr marL="457200" indent="-457200">
                  <a:spcBef>
                    <a:spcPts val="600"/>
                  </a:spcBef>
                  <a:spcAft>
                    <a:spcPts val="6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𝒛𝑯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𝒛</m:t>
                            </m:r>
                          </m:e>
                        </m:d>
                      </m:e>
                    </m:d>
                  </m:oMath>
                </a14:m>
                <a:endParaRPr lang="en-US" altLang="zh-CN" sz="2400" b="1">
                  <a:solidFill>
                    <a:schemeClr val="accent2">
                      <a:lumMod val="50000"/>
                    </a:schemeClr>
                  </a:solidFill>
                </a:endParaRPr>
              </a:p>
              <a:p>
                <a:pPr marL="457200" indent="-457200">
                  <a:spcBef>
                    <a:spcPts val="600"/>
                  </a:spcBef>
                  <a:spcAft>
                    <a:spcPts val="6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𝒛𝑯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𝒛</m:t>
                        </m:r>
                      </m:e>
                    </m:d>
                  </m:oMath>
                </a14:m>
                <a:endParaRPr lang="zh-CN" altLang="en-US" sz="2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2B6CECAB-DC78-41D0-ACFF-B5A22986F1A1}"/>
                  </a:ext>
                </a:extLst>
              </p:cNvPr>
              <p:cNvSpPr txBox="1">
                <a:spLocks noRot="1" noChangeAspect="1" noMove="1" noResize="1" noEditPoints="1" noAdjustHandles="1" noChangeArrowheads="1" noChangeShapeType="1" noTextEdit="1"/>
              </p:cNvSpPr>
              <p:nvPr/>
            </p:nvSpPr>
            <p:spPr>
              <a:xfrm>
                <a:off x="622372" y="2598952"/>
                <a:ext cx="6861289" cy="2126351"/>
              </a:xfrm>
              <a:prstGeom prst="rect">
                <a:avLst/>
              </a:prstGeom>
              <a:blipFill>
                <a:blip r:embed="rId2"/>
                <a:stretch>
                  <a:fillRect l="-1332" t="-2292" r="-2309" b="-48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C0B643D-B20B-4753-9533-EA37458F7139}"/>
                  </a:ext>
                </a:extLst>
              </p:cNvPr>
              <p:cNvSpPr txBox="1"/>
              <p:nvPr/>
            </p:nvSpPr>
            <p:spPr>
              <a:xfrm>
                <a:off x="449563" y="5466045"/>
                <a:ext cx="8149629" cy="400110"/>
              </a:xfrm>
              <a:prstGeom prst="rect">
                <a:avLst/>
              </a:prstGeom>
              <a:solidFill>
                <a:schemeClr val="accent4">
                  <a:lumMod val="20000"/>
                  <a:lumOff val="80000"/>
                </a:schemeClr>
              </a:solidFill>
            </p:spPr>
            <p:txBody>
              <a:bodyPr wrap="square" rtlCol="0">
                <a:spAutoFit/>
              </a:bodyPr>
              <a:lstStyle/>
              <a:p>
                <a:r>
                  <a:rPr lang="zh-CN" altLang="en-US" sz="2000" b="1">
                    <a:solidFill>
                      <a:srgbClr val="C00000"/>
                    </a:solidFill>
                  </a:rPr>
                  <a:t>直观上，需要先确定个体变量</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𝒚</m:t>
                    </m:r>
                    <m:r>
                      <a:rPr lang="en-US" altLang="zh-CN" sz="2000" b="1" i="1">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𝒛</m:t>
                    </m:r>
                  </m:oMath>
                </a14:m>
                <a:r>
                  <a:rPr lang="zh-CN" altLang="en-US" sz="2000" b="1">
                    <a:solidFill>
                      <a:srgbClr val="C00000"/>
                    </a:solidFill>
                  </a:rPr>
                  <a:t>的值，以及谓词符号</a:t>
                </a:r>
                <a14:m>
                  <m:oMath xmlns:m="http://schemas.openxmlformats.org/officeDocument/2006/math">
                    <m:r>
                      <a:rPr lang="en-US" altLang="zh-CN" sz="2000" b="1" i="1" smtClean="0">
                        <a:solidFill>
                          <a:srgbClr val="C00000"/>
                        </a:solidFill>
                        <a:latin typeface="Cambria Math" panose="02040503050406030204" pitchFamily="18" charset="0"/>
                      </a:rPr>
                      <m:t>𝑭</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𝑮</m:t>
                    </m:r>
                    <m:r>
                      <a:rPr lang="en-US" altLang="zh-CN" sz="2000" b="1" i="1">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𝑯</m:t>
                    </m:r>
                  </m:oMath>
                </a14:m>
                <a:r>
                  <a:rPr lang="zh-CN" altLang="en-US" sz="2000" b="1">
                    <a:solidFill>
                      <a:srgbClr val="C00000"/>
                    </a:solidFill>
                  </a:rPr>
                  <a:t>的含义！</a:t>
                </a:r>
              </a:p>
            </p:txBody>
          </p:sp>
        </mc:Choice>
        <mc:Fallback xmlns="">
          <p:sp>
            <p:nvSpPr>
              <p:cNvPr id="4" name="文本框 3">
                <a:extLst>
                  <a:ext uri="{FF2B5EF4-FFF2-40B4-BE49-F238E27FC236}">
                    <a16:creationId xmlns:a16="http://schemas.microsoft.com/office/drawing/2014/main" id="{FC0B643D-B20B-4753-9533-EA37458F7139}"/>
                  </a:ext>
                </a:extLst>
              </p:cNvPr>
              <p:cNvSpPr txBox="1">
                <a:spLocks noRot="1" noChangeAspect="1" noMove="1" noResize="1" noEditPoints="1" noAdjustHandles="1" noChangeArrowheads="1" noChangeShapeType="1" noTextEdit="1"/>
              </p:cNvSpPr>
              <p:nvPr/>
            </p:nvSpPr>
            <p:spPr>
              <a:xfrm>
                <a:off x="449563" y="5466045"/>
                <a:ext cx="8149629" cy="400110"/>
              </a:xfrm>
              <a:prstGeom prst="rect">
                <a:avLst/>
              </a:prstGeom>
              <a:blipFill>
                <a:blip r:embed="rId3"/>
                <a:stretch>
                  <a:fillRect l="-823" t="-9231" r="-673" b="-27692"/>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0863F1A9-9A93-43ED-B814-893BD96D526D}"/>
              </a:ext>
            </a:extLst>
          </p:cNvPr>
          <p:cNvSpPr txBox="1"/>
          <p:nvPr/>
        </p:nvSpPr>
        <p:spPr>
          <a:xfrm>
            <a:off x="8021282" y="1870599"/>
            <a:ext cx="3294305" cy="2039982"/>
          </a:xfrm>
          <a:prstGeom prst="rect">
            <a:avLst/>
          </a:prstGeom>
          <a:solidFill>
            <a:schemeClr val="accent2">
              <a:lumMod val="20000"/>
              <a:lumOff val="80000"/>
              <a:alpha val="50000"/>
            </a:schemeClr>
          </a:solidFill>
        </p:spPr>
        <p:txBody>
          <a:bodyPr wrap="square" rtlCol="0">
            <a:spAutoFit/>
          </a:bodyPr>
          <a:lstStyle/>
          <a:p>
            <a:pPr>
              <a:lnSpc>
                <a:spcPts val="3000"/>
              </a:lnSpc>
              <a:spcBef>
                <a:spcPts val="600"/>
              </a:spcBef>
            </a:pPr>
            <a:r>
              <a:rPr lang="zh-CN" altLang="en-US" sz="2000" b="1" dirty="0">
                <a:solidFill>
                  <a:srgbClr val="002060"/>
                </a:solidFill>
              </a:rPr>
              <a:t>预先给出一个</a:t>
            </a:r>
            <a:r>
              <a:rPr lang="zh-CN" altLang="en-US" sz="2000" b="1" dirty="0">
                <a:solidFill>
                  <a:srgbClr val="C00000"/>
                </a:solidFill>
              </a:rPr>
              <a:t>解释</a:t>
            </a:r>
            <a:r>
              <a:rPr lang="zh-CN" altLang="en-US" sz="2000" b="1" dirty="0">
                <a:solidFill>
                  <a:srgbClr val="002060"/>
                </a:solidFill>
              </a:rPr>
              <a:t>确定一阶逻辑公式个体变量的取值范围和谓词符号的含义</a:t>
            </a:r>
            <a:endParaRPr lang="en-US" altLang="zh-CN" sz="2000" b="1" dirty="0">
              <a:solidFill>
                <a:srgbClr val="002060"/>
              </a:solidFill>
            </a:endParaRPr>
          </a:p>
          <a:p>
            <a:pPr marL="285750" indent="-285750">
              <a:lnSpc>
                <a:spcPts val="3000"/>
              </a:lnSpc>
              <a:spcBef>
                <a:spcPts val="600"/>
              </a:spcBef>
              <a:buFont typeface="Arial" panose="020B0604020202020204" pitchFamily="34" charset="0"/>
              <a:buChar char="•"/>
            </a:pPr>
            <a:r>
              <a:rPr lang="zh-CN" altLang="en-US" sz="2000" b="1" dirty="0">
                <a:solidFill>
                  <a:schemeClr val="accent2">
                    <a:lumMod val="50000"/>
                  </a:schemeClr>
                </a:solidFill>
                <a:latin typeface="楷体" panose="02010609060101010101" pitchFamily="49" charset="-122"/>
                <a:ea typeface="楷体" panose="02010609060101010101" pitchFamily="49" charset="-122"/>
              </a:rPr>
              <a:t>一阶逻辑公式的解释也称为一阶逻辑公式的</a:t>
            </a:r>
            <a:r>
              <a:rPr lang="zh-CN" altLang="en-US" sz="2000" b="1" dirty="0">
                <a:solidFill>
                  <a:srgbClr val="C00000"/>
                </a:solidFill>
                <a:latin typeface="黑体" panose="02010609060101010101" pitchFamily="49" charset="-122"/>
                <a:ea typeface="黑体" panose="02010609060101010101" pitchFamily="49" charset="-122"/>
              </a:rPr>
              <a:t>模型</a:t>
            </a:r>
          </a:p>
        </p:txBody>
      </p:sp>
      <p:sp>
        <p:nvSpPr>
          <p:cNvPr id="12" name="文本框 11">
            <a:extLst>
              <a:ext uri="{FF2B5EF4-FFF2-40B4-BE49-F238E27FC236}">
                <a16:creationId xmlns:a16="http://schemas.microsoft.com/office/drawing/2014/main" id="{E3782E72-5AFD-4253-BBE7-441640C01CFB}"/>
              </a:ext>
            </a:extLst>
          </p:cNvPr>
          <p:cNvSpPr txBox="1"/>
          <p:nvPr/>
        </p:nvSpPr>
        <p:spPr>
          <a:xfrm>
            <a:off x="8021281" y="4078883"/>
            <a:ext cx="3294305" cy="1218860"/>
          </a:xfrm>
          <a:prstGeom prst="rect">
            <a:avLst/>
          </a:prstGeom>
          <a:solidFill>
            <a:schemeClr val="accent2">
              <a:lumMod val="20000"/>
              <a:lumOff val="80000"/>
              <a:alpha val="75000"/>
            </a:schemeClr>
          </a:solidFill>
        </p:spPr>
        <p:txBody>
          <a:bodyPr wrap="square" rtlCol="0">
            <a:spAutoFit/>
          </a:bodyPr>
          <a:lstStyle/>
          <a:p>
            <a:pPr>
              <a:lnSpc>
                <a:spcPts val="3000"/>
              </a:lnSpc>
            </a:pPr>
            <a:r>
              <a:rPr lang="zh-CN" altLang="en-US" sz="2000" b="1">
                <a:solidFill>
                  <a:srgbClr val="002060"/>
                </a:solidFill>
              </a:rPr>
              <a:t>预先给出</a:t>
            </a:r>
            <a:r>
              <a:rPr lang="zh-CN" altLang="en-US" sz="2000" b="1">
                <a:solidFill>
                  <a:srgbClr val="C00000"/>
                </a:solidFill>
              </a:rPr>
              <a:t>一个个体变量指派函数</a:t>
            </a:r>
            <a:r>
              <a:rPr lang="zh-CN" altLang="en-US" sz="2000" b="1">
                <a:solidFill>
                  <a:srgbClr val="002060"/>
                </a:solidFill>
              </a:rPr>
              <a:t>确定一阶逻辑公式个体变量的具体取值</a:t>
            </a:r>
          </a:p>
        </p:txBody>
      </p:sp>
    </p:spTree>
    <p:extLst>
      <p:ext uri="{BB962C8B-B14F-4D97-AF65-F5344CB8AC3E}">
        <p14:creationId xmlns:p14="http://schemas.microsoft.com/office/powerpoint/2010/main" val="42527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11" name="文本框 10">
            <a:extLst>
              <a:ext uri="{FF2B5EF4-FFF2-40B4-BE49-F238E27FC236}">
                <a16:creationId xmlns:a16="http://schemas.microsoft.com/office/drawing/2014/main" id="{FA7160A8-E951-4155-A0AC-B7D547157C40}"/>
              </a:ext>
            </a:extLst>
          </p:cNvPr>
          <p:cNvSpPr txBox="1"/>
          <p:nvPr/>
        </p:nvSpPr>
        <p:spPr>
          <a:xfrm>
            <a:off x="1007165" y="3167390"/>
            <a:ext cx="6818108"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3.6</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3.9</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3.13</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一阶逻辑公式的解释</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一阶逻辑公式解释的定义</a:t>
            </a:r>
            <a:r>
              <a:rPr lang="en-US" altLang="zh-CN"/>
              <a:t>*</a:t>
            </a:r>
            <a:endParaRPr lang="zh-CN" altLang="en-US"/>
          </a:p>
        </p:txBody>
      </p:sp>
      <p:pic>
        <p:nvPicPr>
          <p:cNvPr id="2" name="图片 1">
            <a:extLst>
              <a:ext uri="{FF2B5EF4-FFF2-40B4-BE49-F238E27FC236}">
                <a16:creationId xmlns:a16="http://schemas.microsoft.com/office/drawing/2014/main" id="{6B20D4F8-888F-4779-BC6D-673A7C2AC320}"/>
              </a:ext>
            </a:extLst>
          </p:cNvPr>
          <p:cNvPicPr>
            <a:picLocks noChangeAspect="1"/>
          </p:cNvPicPr>
          <p:nvPr/>
        </p:nvPicPr>
        <p:blipFill>
          <a:blip r:embed="rId2"/>
          <a:stretch>
            <a:fillRect/>
          </a:stretch>
        </p:blipFill>
        <p:spPr>
          <a:xfrm>
            <a:off x="862865" y="1107861"/>
            <a:ext cx="10466263" cy="4083932"/>
          </a:xfrm>
          <a:prstGeom prst="rect">
            <a:avLst/>
          </a:prstGeom>
        </p:spPr>
      </p:pic>
      <p:sp>
        <p:nvSpPr>
          <p:cNvPr id="3" name="文本框 2">
            <a:extLst>
              <a:ext uri="{FF2B5EF4-FFF2-40B4-BE49-F238E27FC236}">
                <a16:creationId xmlns:a16="http://schemas.microsoft.com/office/drawing/2014/main" id="{95AEF425-7707-4033-BDAF-467EE0DDEA21}"/>
              </a:ext>
            </a:extLst>
          </p:cNvPr>
          <p:cNvSpPr txBox="1"/>
          <p:nvPr/>
        </p:nvSpPr>
        <p:spPr>
          <a:xfrm>
            <a:off x="2428528" y="5250002"/>
            <a:ext cx="7334935" cy="1000274"/>
          </a:xfrm>
          <a:prstGeom prst="rect">
            <a:avLst/>
          </a:prstGeom>
          <a:solidFill>
            <a:schemeClr val="accent4">
              <a:lumMod val="20000"/>
              <a:lumOff val="80000"/>
              <a:alpha val="50000"/>
            </a:schemeClr>
          </a:solidFill>
        </p:spPr>
        <p:txBody>
          <a:bodyPr wrap="square" rtlCol="0">
            <a:spAutoFit/>
          </a:bodyPr>
          <a:lstStyle/>
          <a:p>
            <a:pPr>
              <a:spcBef>
                <a:spcPts val="300"/>
              </a:spcBef>
            </a:pPr>
            <a:r>
              <a:rPr lang="zh-CN" altLang="en-US" b="1">
                <a:solidFill>
                  <a:srgbClr val="002060"/>
                </a:solidFill>
              </a:rPr>
              <a:t>解释实际上是将一阶逻辑公式中的非逻辑符号与具体应用领域进行对应</a:t>
            </a:r>
            <a:endParaRPr lang="en-US" altLang="zh-CN" b="1">
              <a:solidFill>
                <a:srgbClr val="002060"/>
              </a:solidFill>
            </a:endParaRPr>
          </a:p>
          <a:p>
            <a:pPr marL="285750" indent="-285750">
              <a:spcBef>
                <a:spcPts val="3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一阶逻辑公式是应用领域中事物性质、关系或约束的抽象</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3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应用领域是一阶逻辑公式的解释或说模型</a:t>
            </a:r>
          </a:p>
        </p:txBody>
      </p:sp>
    </p:spTree>
    <p:extLst>
      <p:ext uri="{BB962C8B-B14F-4D97-AF65-F5344CB8AC3E}">
        <p14:creationId xmlns:p14="http://schemas.microsoft.com/office/powerpoint/2010/main" val="201177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一阶逻辑公式的解释</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一阶逻辑公式解释的直观理解</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783E78B-A114-4991-9440-4B5153435C7F}"/>
                  </a:ext>
                </a:extLst>
              </p:cNvPr>
              <p:cNvSpPr txBox="1"/>
              <p:nvPr/>
            </p:nvSpPr>
            <p:spPr>
              <a:xfrm>
                <a:off x="971589" y="1290274"/>
                <a:ext cx="10248819" cy="4724370"/>
              </a:xfrm>
              <a:prstGeom prst="rect">
                <a:avLst/>
              </a:prstGeom>
              <a:solidFill>
                <a:schemeClr val="accent5">
                  <a:lumMod val="20000"/>
                  <a:lumOff val="80000"/>
                  <a:alpha val="50000"/>
                </a:schemeClr>
              </a:solidFill>
            </p:spPr>
            <p:txBody>
              <a:bodyPr wrap="square" rtlCol="0">
                <a:spAutoFit/>
              </a:bodyPr>
              <a:lstStyle/>
              <a:p>
                <a:pPr algn="ctr">
                  <a:spcBef>
                    <a:spcPts val="1200"/>
                  </a:spcBef>
                  <a:spcAft>
                    <a:spcPts val="600"/>
                  </a:spcAft>
                </a:pPr>
                <a:r>
                  <a:rPr lang="en-US" altLang="zh-CN" sz="2000"/>
                  <a:t> </a:t>
                </a:r>
                <a:r>
                  <a:rPr lang="zh-CN" altLang="en-US" sz="2800" b="1">
                    <a:solidFill>
                      <a:srgbClr val="C00000"/>
                    </a:solidFill>
                    <a:latin typeface="黑体" panose="02010609060101010101" pitchFamily="49" charset="-122"/>
                    <a:ea typeface="黑体" panose="02010609060101010101" pitchFamily="49" charset="-122"/>
                  </a:rPr>
                  <a:t>一阶逻辑公式解释的直观理解</a:t>
                </a:r>
                <a:endParaRPr lang="zh-CN" altLang="en-US" sz="2400" b="1">
                  <a:solidFill>
                    <a:srgbClr val="C00000"/>
                  </a:solidFill>
                  <a:latin typeface="黑体" panose="02010609060101010101" pitchFamily="49" charset="-122"/>
                  <a:ea typeface="黑体" panose="02010609060101010101" pitchFamily="49" charset="-122"/>
                </a:endParaRPr>
              </a:p>
              <a:p>
                <a:pPr marL="342900" indent="-342900">
                  <a:spcBef>
                    <a:spcPts val="12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给定一个非空集合作为公式中所有个体变量的可能取值范围</a:t>
                </a:r>
              </a:p>
              <a:p>
                <a:pPr marL="800100" lvl="1" indent="-342900">
                  <a:spcBef>
                    <a:spcPts val="1200"/>
                  </a:spcBef>
                  <a:spcAft>
                    <a:spcPts val="600"/>
                  </a:spcAft>
                  <a:buFont typeface="Arial" panose="020B0604020202020204" pitchFamily="34" charset="0"/>
                  <a:buChar char="•"/>
                </a:pPr>
                <a:r>
                  <a:rPr lang="zh-CN" altLang="en-US" sz="2400" b="1">
                    <a:solidFill>
                      <a:schemeClr val="accent6">
                        <a:lumMod val="50000"/>
                      </a:schemeClr>
                    </a:solidFill>
                    <a:latin typeface="宋体" panose="02010600030101010101" pitchFamily="2" charset="-122"/>
                    <a:ea typeface="宋体" panose="02010600030101010101" pitchFamily="2" charset="-122"/>
                  </a:rPr>
                  <a:t>这个集合称为解释的论域</a:t>
                </a:r>
                <a:endParaRPr lang="en-US" altLang="zh-CN" sz="2400" b="1">
                  <a:solidFill>
                    <a:schemeClr val="accent6">
                      <a:lumMod val="50000"/>
                    </a:schemeClr>
                  </a:solidFill>
                  <a:latin typeface="宋体" panose="02010600030101010101" pitchFamily="2" charset="-122"/>
                  <a:ea typeface="宋体" panose="02010600030101010101" pitchFamily="2" charset="-122"/>
                </a:endParaRPr>
              </a:p>
              <a:p>
                <a:pPr marL="342900" indent="-342900">
                  <a:spcBef>
                    <a:spcPts val="12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基于解释的论域</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𝑫</m:t>
                    </m:r>
                  </m:oMath>
                </a14:m>
                <a:r>
                  <a:rPr lang="zh-CN" altLang="en-US" sz="2400" b="1">
                    <a:solidFill>
                      <a:srgbClr val="002060"/>
                    </a:solidFill>
                    <a:latin typeface="楷体" panose="02010609060101010101" pitchFamily="49" charset="-122"/>
                    <a:ea typeface="楷体" panose="02010609060101010101" pitchFamily="49" charset="-122"/>
                  </a:rPr>
                  <a:t>，确定一阶逻辑公式中出现的所有非逻辑符号的解释</a:t>
                </a:r>
              </a:p>
              <a:p>
                <a:pPr marL="800100" lvl="1" indent="-342900">
                  <a:spcBef>
                    <a:spcPts val="1200"/>
                  </a:spcBef>
                  <a:spcAft>
                    <a:spcPts val="600"/>
                  </a:spcAft>
                  <a:buFont typeface="Arial" panose="020B0604020202020204" pitchFamily="34" charset="0"/>
                  <a:buChar char="•"/>
                </a:pPr>
                <a:r>
                  <a:rPr lang="zh-CN" altLang="en-US" sz="2400" b="1">
                    <a:solidFill>
                      <a:schemeClr val="accent6">
                        <a:lumMod val="50000"/>
                      </a:schemeClr>
                    </a:solidFill>
                    <a:latin typeface="宋体" panose="02010600030101010101" pitchFamily="2" charset="-122"/>
                    <a:ea typeface="宋体" panose="02010600030101010101" pitchFamily="2" charset="-122"/>
                  </a:rPr>
                  <a:t>个体常量</a:t>
                </a:r>
                <a14:m>
                  <m:oMath xmlns:m="http://schemas.openxmlformats.org/officeDocument/2006/math">
                    <m:r>
                      <a:rPr lang="en-US" altLang="zh-CN" sz="2400" b="1">
                        <a:solidFill>
                          <a:schemeClr val="accent6">
                            <a:lumMod val="50000"/>
                          </a:schemeClr>
                        </a:solidFill>
                        <a:latin typeface="Cambria Math" panose="02040503050406030204" pitchFamily="18" charset="0"/>
                        <a:ea typeface="宋体" panose="02010600030101010101" pitchFamily="2" charset="-122"/>
                      </a:rPr>
                      <m:t>𝒄</m:t>
                    </m:r>
                  </m:oMath>
                </a14:m>
                <a:r>
                  <a:rPr lang="zh-CN" altLang="en-US" sz="2400" b="1">
                    <a:solidFill>
                      <a:schemeClr val="accent6">
                        <a:lumMod val="50000"/>
                      </a:schemeClr>
                    </a:solidFill>
                    <a:latin typeface="宋体" panose="02010600030101010101" pitchFamily="2" charset="-122"/>
                    <a:ea typeface="宋体" panose="02010600030101010101" pitchFamily="2" charset="-122"/>
                  </a:rPr>
                  <a:t>解释为论域中具体的元素</a:t>
                </a:r>
                <a14:m>
                  <m:oMath xmlns:m="http://schemas.openxmlformats.org/officeDocument/2006/math">
                    <m:d>
                      <m:dPr>
                        <m:begChr m:val="⟦"/>
                        <m:endChr m:val="⟧"/>
                        <m:ctrlPr>
                          <a:rPr lang="en-US" altLang="zh-CN" sz="24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2400" b="1">
                            <a:solidFill>
                              <a:schemeClr val="accent6">
                                <a:lumMod val="50000"/>
                              </a:schemeClr>
                            </a:solidFill>
                            <a:latin typeface="Cambria Math" panose="02040503050406030204" pitchFamily="18" charset="0"/>
                            <a:ea typeface="宋体" panose="02010600030101010101" pitchFamily="2" charset="-122"/>
                          </a:rPr>
                          <m:t>𝒄</m:t>
                        </m:r>
                      </m:e>
                    </m:d>
                    <m:r>
                      <a:rPr lang="en-US" altLang="zh-CN" sz="2400" b="1">
                        <a:solidFill>
                          <a:schemeClr val="accent6">
                            <a:lumMod val="50000"/>
                          </a:schemeClr>
                        </a:solidFill>
                        <a:latin typeface="Cambria Math" panose="02040503050406030204" pitchFamily="18" charset="0"/>
                        <a:ea typeface="宋体" panose="02010600030101010101" pitchFamily="2" charset="-122"/>
                      </a:rPr>
                      <m:t>∈</m:t>
                    </m:r>
                    <m:r>
                      <a:rPr lang="en-US" altLang="zh-CN" sz="2400" b="1">
                        <a:solidFill>
                          <a:schemeClr val="accent6">
                            <a:lumMod val="50000"/>
                          </a:schemeClr>
                        </a:solidFill>
                        <a:latin typeface="Cambria Math" panose="02040503050406030204" pitchFamily="18" charset="0"/>
                        <a:ea typeface="宋体" panose="02010600030101010101" pitchFamily="2" charset="-122"/>
                      </a:rPr>
                      <m:t>𝑫</m:t>
                    </m:r>
                  </m:oMath>
                </a14:m>
                <a:endParaRPr lang="en-US" altLang="zh-CN" sz="2400" b="1">
                  <a:solidFill>
                    <a:schemeClr val="accent6">
                      <a:lumMod val="50000"/>
                    </a:schemeClr>
                  </a:solidFill>
                  <a:latin typeface="宋体" panose="02010600030101010101" pitchFamily="2" charset="-122"/>
                  <a:ea typeface="宋体" panose="02010600030101010101" pitchFamily="2" charset="-122"/>
                </a:endParaRPr>
              </a:p>
              <a:p>
                <a:pPr marL="800100" lvl="1" indent="-342900">
                  <a:spcBef>
                    <a:spcPts val="1200"/>
                  </a:spcBef>
                  <a:spcAft>
                    <a:spcPts val="600"/>
                  </a:spcAft>
                  <a:buFont typeface="Arial" panose="020B0604020202020204" pitchFamily="34" charset="0"/>
                  <a:buChar char="•"/>
                </a:pPr>
                <a14:m>
                  <m:oMath xmlns:m="http://schemas.openxmlformats.org/officeDocument/2006/math">
                    <m:r>
                      <a:rPr lang="en-US" altLang="zh-CN" sz="2400" b="1">
                        <a:solidFill>
                          <a:schemeClr val="accent6">
                            <a:lumMod val="50000"/>
                          </a:schemeClr>
                        </a:solidFill>
                        <a:latin typeface="Cambria Math" panose="02040503050406030204" pitchFamily="18" charset="0"/>
                        <a:ea typeface="宋体" panose="02010600030101010101" pitchFamily="2" charset="-122"/>
                      </a:rPr>
                      <m:t>𝒏</m:t>
                    </m:r>
                  </m:oMath>
                </a14:m>
                <a:r>
                  <a:rPr lang="zh-CN" altLang="en-US" sz="2400" b="1">
                    <a:solidFill>
                      <a:schemeClr val="accent6">
                        <a:lumMod val="50000"/>
                      </a:schemeClr>
                    </a:solidFill>
                    <a:latin typeface="宋体" panose="02010600030101010101" pitchFamily="2" charset="-122"/>
                    <a:ea typeface="宋体" panose="02010600030101010101" pitchFamily="2" charset="-122"/>
                  </a:rPr>
                  <a:t>元函数符号</a:t>
                </a:r>
                <a14:m>
                  <m:oMath xmlns:m="http://schemas.openxmlformats.org/officeDocument/2006/math">
                    <m:r>
                      <a:rPr lang="en-US" altLang="zh-CN" sz="2400" b="1">
                        <a:solidFill>
                          <a:schemeClr val="accent6">
                            <a:lumMod val="50000"/>
                          </a:schemeClr>
                        </a:solidFill>
                        <a:latin typeface="Cambria Math" panose="02040503050406030204" pitchFamily="18" charset="0"/>
                        <a:ea typeface="宋体" panose="02010600030101010101" pitchFamily="2" charset="-122"/>
                      </a:rPr>
                      <m:t>𝒇</m:t>
                    </m:r>
                  </m:oMath>
                </a14:m>
                <a:r>
                  <a:rPr lang="zh-CN" altLang="en-US" sz="2400" b="1">
                    <a:solidFill>
                      <a:schemeClr val="accent6">
                        <a:lumMod val="50000"/>
                      </a:schemeClr>
                    </a:solidFill>
                    <a:latin typeface="宋体" panose="02010600030101010101" pitchFamily="2" charset="-122"/>
                    <a:ea typeface="宋体" panose="02010600030101010101" pitchFamily="2" charset="-122"/>
                  </a:rPr>
                  <a:t>解释为论域上的函数</a:t>
                </a:r>
                <a14:m>
                  <m:oMath xmlns:m="http://schemas.openxmlformats.org/officeDocument/2006/math">
                    <m:d>
                      <m:dPr>
                        <m:begChr m:val="⟦"/>
                        <m:endChr m:val="⟧"/>
                        <m:ctrlPr>
                          <a:rPr lang="en-US" altLang="zh-CN" sz="24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2400" b="1">
                            <a:solidFill>
                              <a:schemeClr val="accent6">
                                <a:lumMod val="50000"/>
                              </a:schemeClr>
                            </a:solidFill>
                            <a:latin typeface="Cambria Math" panose="02040503050406030204" pitchFamily="18" charset="0"/>
                            <a:ea typeface="宋体" panose="02010600030101010101" pitchFamily="2" charset="-122"/>
                          </a:rPr>
                          <m:t>𝒇</m:t>
                        </m:r>
                      </m:e>
                    </m:d>
                    <m:r>
                      <a:rPr lang="en-US" altLang="zh-CN" sz="2400" b="1">
                        <a:solidFill>
                          <a:schemeClr val="accent6">
                            <a:lumMod val="50000"/>
                          </a:schemeClr>
                        </a:solidFill>
                        <a:latin typeface="Cambria Math" panose="02040503050406030204" pitchFamily="18" charset="0"/>
                        <a:ea typeface="宋体" panose="02010600030101010101" pitchFamily="2" charset="-122"/>
                      </a:rPr>
                      <m:t>:</m:t>
                    </m:r>
                    <m:sSup>
                      <m:sSupPr>
                        <m:ctrlPr>
                          <a:rPr lang="en-US" altLang="zh-CN" sz="2400" b="1" i="1">
                            <a:solidFill>
                              <a:schemeClr val="accent6">
                                <a:lumMod val="50000"/>
                              </a:schemeClr>
                            </a:solidFill>
                            <a:latin typeface="Cambria Math" panose="02040503050406030204" pitchFamily="18" charset="0"/>
                            <a:ea typeface="宋体" panose="02010600030101010101" pitchFamily="2" charset="-122"/>
                          </a:rPr>
                        </m:ctrlPr>
                      </m:sSupPr>
                      <m:e>
                        <m:r>
                          <a:rPr lang="en-US" altLang="zh-CN" sz="2400" b="1">
                            <a:solidFill>
                              <a:schemeClr val="accent6">
                                <a:lumMod val="50000"/>
                              </a:schemeClr>
                            </a:solidFill>
                            <a:latin typeface="Cambria Math" panose="02040503050406030204" pitchFamily="18" charset="0"/>
                            <a:ea typeface="宋体" panose="02010600030101010101" pitchFamily="2" charset="-122"/>
                          </a:rPr>
                          <m:t>𝑫</m:t>
                        </m:r>
                      </m:e>
                      <m:sup>
                        <m:r>
                          <a:rPr lang="en-US" altLang="zh-CN" sz="2400" b="1">
                            <a:solidFill>
                              <a:schemeClr val="accent6">
                                <a:lumMod val="50000"/>
                              </a:schemeClr>
                            </a:solidFill>
                            <a:latin typeface="Cambria Math" panose="02040503050406030204" pitchFamily="18" charset="0"/>
                            <a:ea typeface="宋体" panose="02010600030101010101" pitchFamily="2" charset="-122"/>
                          </a:rPr>
                          <m:t>𝒏</m:t>
                        </m:r>
                      </m:sup>
                    </m:sSup>
                    <m:r>
                      <a:rPr lang="en-US" altLang="zh-CN" sz="2400" b="1">
                        <a:solidFill>
                          <a:schemeClr val="accent6">
                            <a:lumMod val="50000"/>
                          </a:schemeClr>
                        </a:solidFill>
                        <a:latin typeface="Cambria Math" panose="02040503050406030204" pitchFamily="18" charset="0"/>
                        <a:ea typeface="宋体" panose="02010600030101010101" pitchFamily="2" charset="-122"/>
                      </a:rPr>
                      <m:t>→</m:t>
                    </m:r>
                    <m:r>
                      <a:rPr lang="en-US" altLang="zh-CN" sz="2400" b="1">
                        <a:solidFill>
                          <a:schemeClr val="accent6">
                            <a:lumMod val="50000"/>
                          </a:schemeClr>
                        </a:solidFill>
                        <a:latin typeface="Cambria Math" panose="02040503050406030204" pitchFamily="18" charset="0"/>
                        <a:ea typeface="宋体" panose="02010600030101010101" pitchFamily="2" charset="-122"/>
                      </a:rPr>
                      <m:t>𝑫</m:t>
                    </m:r>
                  </m:oMath>
                </a14:m>
                <a:endParaRPr lang="en-US" altLang="zh-CN" sz="2400" b="1">
                  <a:solidFill>
                    <a:schemeClr val="accent6">
                      <a:lumMod val="50000"/>
                    </a:schemeClr>
                  </a:solidFill>
                  <a:latin typeface="宋体" panose="02010600030101010101" pitchFamily="2" charset="-122"/>
                  <a:ea typeface="宋体" panose="02010600030101010101" pitchFamily="2" charset="-122"/>
                </a:endParaRPr>
              </a:p>
              <a:p>
                <a:pPr marL="800100" lvl="1" indent="-342900">
                  <a:spcBef>
                    <a:spcPts val="1200"/>
                  </a:spcBef>
                  <a:spcAft>
                    <a:spcPts val="600"/>
                  </a:spcAft>
                  <a:buFont typeface="Arial" panose="020B0604020202020204" pitchFamily="34" charset="0"/>
                  <a:buChar char="•"/>
                </a:pPr>
                <a14:m>
                  <m:oMath xmlns:m="http://schemas.openxmlformats.org/officeDocument/2006/math">
                    <m:r>
                      <a:rPr lang="en-US" altLang="zh-CN" sz="2400" b="1">
                        <a:solidFill>
                          <a:schemeClr val="accent6">
                            <a:lumMod val="50000"/>
                          </a:schemeClr>
                        </a:solidFill>
                        <a:latin typeface="Cambria Math" panose="02040503050406030204" pitchFamily="18" charset="0"/>
                        <a:ea typeface="宋体" panose="02010600030101010101" pitchFamily="2" charset="-122"/>
                      </a:rPr>
                      <m:t>𝒏</m:t>
                    </m:r>
                  </m:oMath>
                </a14:m>
                <a:r>
                  <a:rPr lang="zh-CN" altLang="en-US" sz="2400" b="1">
                    <a:solidFill>
                      <a:schemeClr val="accent6">
                        <a:lumMod val="50000"/>
                      </a:schemeClr>
                    </a:solidFill>
                    <a:latin typeface="宋体" panose="02010600030101010101" pitchFamily="2" charset="-122"/>
                    <a:ea typeface="宋体" panose="02010600030101010101" pitchFamily="2" charset="-122"/>
                  </a:rPr>
                  <a:t>元谓词符号</a:t>
                </a:r>
                <a14:m>
                  <m:oMath xmlns:m="http://schemas.openxmlformats.org/officeDocument/2006/math">
                    <m:r>
                      <a:rPr lang="en-US" altLang="zh-CN" sz="2400" b="1">
                        <a:solidFill>
                          <a:schemeClr val="accent6">
                            <a:lumMod val="50000"/>
                          </a:schemeClr>
                        </a:solidFill>
                        <a:latin typeface="Cambria Math" panose="02040503050406030204" pitchFamily="18" charset="0"/>
                        <a:ea typeface="宋体" panose="02010600030101010101" pitchFamily="2" charset="-122"/>
                      </a:rPr>
                      <m:t>𝑭</m:t>
                    </m:r>
                  </m:oMath>
                </a14:m>
                <a:r>
                  <a:rPr lang="zh-CN" altLang="en-US" sz="2400" b="1">
                    <a:solidFill>
                      <a:schemeClr val="accent6">
                        <a:lumMod val="50000"/>
                      </a:schemeClr>
                    </a:solidFill>
                    <a:latin typeface="宋体" panose="02010600030101010101" pitchFamily="2" charset="-122"/>
                    <a:ea typeface="宋体" panose="02010600030101010101" pitchFamily="2" charset="-122"/>
                  </a:rPr>
                  <a:t>解释为论域上的关系</a:t>
                </a:r>
                <a14:m>
                  <m:oMath xmlns:m="http://schemas.openxmlformats.org/officeDocument/2006/math">
                    <m:d>
                      <m:dPr>
                        <m:begChr m:val="⟦"/>
                        <m:endChr m:val="⟧"/>
                        <m:ctrlPr>
                          <a:rPr lang="en-US" altLang="zh-CN" sz="24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2400" b="1">
                            <a:solidFill>
                              <a:schemeClr val="accent6">
                                <a:lumMod val="50000"/>
                              </a:schemeClr>
                            </a:solidFill>
                            <a:latin typeface="Cambria Math" panose="02040503050406030204" pitchFamily="18" charset="0"/>
                            <a:ea typeface="宋体" panose="02010600030101010101" pitchFamily="2" charset="-122"/>
                          </a:rPr>
                          <m:t>𝑭</m:t>
                        </m:r>
                      </m:e>
                    </m:d>
                    <m:r>
                      <a:rPr lang="en-US" altLang="zh-CN" sz="2400" b="1">
                        <a:solidFill>
                          <a:schemeClr val="accent6">
                            <a:lumMod val="50000"/>
                          </a:schemeClr>
                        </a:solidFill>
                        <a:latin typeface="Cambria Math" panose="02040503050406030204" pitchFamily="18" charset="0"/>
                        <a:ea typeface="宋体" panose="02010600030101010101" pitchFamily="2" charset="-122"/>
                      </a:rPr>
                      <m:t>⊆</m:t>
                    </m:r>
                    <m:sSup>
                      <m:sSupPr>
                        <m:ctrlPr>
                          <a:rPr lang="en-US" altLang="zh-CN" sz="2400" b="1" i="1">
                            <a:solidFill>
                              <a:schemeClr val="accent6">
                                <a:lumMod val="50000"/>
                              </a:schemeClr>
                            </a:solidFill>
                            <a:latin typeface="Cambria Math" panose="02040503050406030204" pitchFamily="18" charset="0"/>
                            <a:ea typeface="宋体" panose="02010600030101010101" pitchFamily="2" charset="-122"/>
                          </a:rPr>
                        </m:ctrlPr>
                      </m:sSupPr>
                      <m:e>
                        <m:r>
                          <a:rPr lang="en-US" altLang="zh-CN" sz="2400" b="1">
                            <a:solidFill>
                              <a:schemeClr val="accent6">
                                <a:lumMod val="50000"/>
                              </a:schemeClr>
                            </a:solidFill>
                            <a:latin typeface="Cambria Math" panose="02040503050406030204" pitchFamily="18" charset="0"/>
                            <a:ea typeface="宋体" panose="02010600030101010101" pitchFamily="2" charset="-122"/>
                          </a:rPr>
                          <m:t>𝑫</m:t>
                        </m:r>
                      </m:e>
                      <m:sup>
                        <m:r>
                          <a:rPr lang="en-US" altLang="zh-CN" sz="2400" b="1">
                            <a:solidFill>
                              <a:schemeClr val="accent6">
                                <a:lumMod val="50000"/>
                              </a:schemeClr>
                            </a:solidFill>
                            <a:latin typeface="Cambria Math" panose="02040503050406030204" pitchFamily="18" charset="0"/>
                            <a:ea typeface="宋体" panose="02010600030101010101" pitchFamily="2" charset="-122"/>
                          </a:rPr>
                          <m:t>𝒏</m:t>
                        </m:r>
                      </m:sup>
                    </m:sSup>
                  </m:oMath>
                </a14:m>
                <a:endParaRPr lang="en-US" altLang="zh-CN" sz="2400" b="1">
                  <a:solidFill>
                    <a:schemeClr val="accent6">
                      <a:lumMod val="50000"/>
                    </a:schemeClr>
                  </a:solidFill>
                  <a:latin typeface="宋体" panose="02010600030101010101" pitchFamily="2" charset="-122"/>
                  <a:ea typeface="宋体" panose="02010600030101010101" pitchFamily="2" charset="-122"/>
                </a:endParaRPr>
              </a:p>
              <a:p>
                <a:pPr marL="342900" indent="-342900">
                  <a:spcBef>
                    <a:spcPts val="12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𝝈</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a:solidFill>
                          <a:srgbClr val="002060"/>
                        </a:solidFill>
                        <a:latin typeface="Cambria Math" panose="02040503050406030204" pitchFamily="18" charset="0"/>
                        <a:ea typeface="楷体" panose="02010609060101010101" pitchFamily="49" charset="-122"/>
                      </a:rPr>
                      <m:t>𝑽</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a:solidFill>
                          <a:srgbClr val="002060"/>
                        </a:solidFill>
                        <a:latin typeface="Cambria Math" panose="02040503050406030204" pitchFamily="18" charset="0"/>
                        <a:ea typeface="楷体" panose="02010609060101010101" pitchFamily="49" charset="-122"/>
                      </a:rPr>
                      <m:t>𝑫</m:t>
                    </m:r>
                  </m:oMath>
                </a14:m>
                <a:r>
                  <a:rPr lang="zh-CN" altLang="en-US" sz="2400" b="1">
                    <a:solidFill>
                      <a:srgbClr val="002060"/>
                    </a:solidFill>
                    <a:latin typeface="楷体" panose="02010609060101010101" pitchFamily="49" charset="-122"/>
                    <a:ea typeface="楷体" panose="02010609060101010101" pitchFamily="49" charset="-122"/>
                  </a:rPr>
                  <a:t>将个体变量</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𝒙</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a:solidFill>
                          <a:srgbClr val="002060"/>
                        </a:solidFill>
                        <a:latin typeface="Cambria Math" panose="02040503050406030204" pitchFamily="18" charset="0"/>
                        <a:ea typeface="楷体" panose="02010609060101010101" pitchFamily="49" charset="-122"/>
                      </a:rPr>
                      <m:t>𝑽</m:t>
                    </m:r>
                  </m:oMath>
                </a14:m>
                <a:r>
                  <a:rPr lang="zh-CN" altLang="en-US" sz="2400" b="1">
                    <a:solidFill>
                      <a:srgbClr val="002060"/>
                    </a:solidFill>
                    <a:latin typeface="楷体" panose="02010609060101010101" pitchFamily="49" charset="-122"/>
                    <a:ea typeface="楷体" panose="02010609060101010101" pitchFamily="49" charset="-122"/>
                  </a:rPr>
                  <a:t>指派为论域</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𝑫</m:t>
                    </m:r>
                  </m:oMath>
                </a14:m>
                <a:r>
                  <a:rPr lang="zh-CN" altLang="en-US" sz="2400" b="1">
                    <a:solidFill>
                      <a:srgbClr val="002060"/>
                    </a:solidFill>
                    <a:latin typeface="楷体" panose="02010609060101010101" pitchFamily="49" charset="-122"/>
                    <a:ea typeface="楷体" panose="02010609060101010101" pitchFamily="49" charset="-122"/>
                  </a:rPr>
                  <a:t>的元素</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𝝈</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a:solidFill>
                              <a:srgbClr val="002060"/>
                            </a:solidFill>
                            <a:latin typeface="Cambria Math" panose="02040503050406030204" pitchFamily="18" charset="0"/>
                            <a:ea typeface="楷体" panose="02010609060101010101" pitchFamily="49" charset="-122"/>
                          </a:rPr>
                          <m:t>𝒙</m:t>
                        </m:r>
                      </m:e>
                    </m:d>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7783E78B-A114-4991-9440-4B5153435C7F}"/>
                  </a:ext>
                </a:extLst>
              </p:cNvPr>
              <p:cNvSpPr txBox="1">
                <a:spLocks noRot="1" noChangeAspect="1" noMove="1" noResize="1" noEditPoints="1" noAdjustHandles="1" noChangeArrowheads="1" noChangeShapeType="1" noTextEdit="1"/>
              </p:cNvSpPr>
              <p:nvPr/>
            </p:nvSpPr>
            <p:spPr>
              <a:xfrm>
                <a:off x="971589" y="1290274"/>
                <a:ext cx="10248819" cy="4724370"/>
              </a:xfrm>
              <a:prstGeom prst="rect">
                <a:avLst/>
              </a:prstGeom>
              <a:blipFill>
                <a:blip r:embed="rId2"/>
                <a:stretch>
                  <a:fillRect l="-773" t="-1548" b="-1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041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一阶逻辑公式的解释</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一阶逻辑公式的解释举例</a:t>
            </a:r>
          </a:p>
        </p:txBody>
      </p:sp>
      <p:sp>
        <p:nvSpPr>
          <p:cNvPr id="2" name="文本框 1">
            <a:extLst>
              <a:ext uri="{FF2B5EF4-FFF2-40B4-BE49-F238E27FC236}">
                <a16:creationId xmlns:a16="http://schemas.microsoft.com/office/drawing/2014/main" id="{202F3B3B-FAB5-4003-83ED-E2F2947C0C7C}"/>
              </a:ext>
            </a:extLst>
          </p:cNvPr>
          <p:cNvSpPr txBox="1"/>
          <p:nvPr/>
        </p:nvSpPr>
        <p:spPr>
          <a:xfrm>
            <a:off x="553617" y="1129051"/>
            <a:ext cx="8662745" cy="784830"/>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2000" b="1">
                <a:solidFill>
                  <a:srgbClr val="002060"/>
                </a:solidFill>
              </a:rPr>
              <a:t>语法：给定非逻辑符号集和个体变量集归纳构造一阶逻辑公式</a:t>
            </a:r>
            <a:endParaRPr lang="en-US" altLang="zh-CN" sz="2000" b="1">
              <a:solidFill>
                <a:srgbClr val="002060"/>
              </a:solidFill>
            </a:endParaRPr>
          </a:p>
          <a:p>
            <a:pPr marL="285750" indent="-285750">
              <a:spcBef>
                <a:spcPts val="600"/>
              </a:spcBef>
              <a:buFont typeface="Arial" panose="020B0604020202020204" pitchFamily="34" charset="0"/>
              <a:buChar char="•"/>
            </a:pPr>
            <a:r>
              <a:rPr lang="zh-CN" altLang="en-US" sz="2000" b="1">
                <a:solidFill>
                  <a:srgbClr val="002060"/>
                </a:solidFill>
              </a:rPr>
              <a:t>语义：给定非逻辑符号集的解释和个体变量指派函数归纳定义公式的真值</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B6CECAB-DC78-41D0-ACFF-B5A22986F1A1}"/>
                  </a:ext>
                </a:extLst>
              </p:cNvPr>
              <p:cNvSpPr txBox="1"/>
              <p:nvPr/>
            </p:nvSpPr>
            <p:spPr>
              <a:xfrm>
                <a:off x="553618" y="2443555"/>
                <a:ext cx="5606557" cy="2126351"/>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如何确定下面一组一阶逻辑公式的真值？</a:t>
                </a:r>
                <a:endParaRPr lang="en-US" altLang="zh-CN" sz="2400" b="1">
                  <a:solidFill>
                    <a:srgbClr val="002060"/>
                  </a:solidFill>
                  <a:latin typeface="楷体" panose="02010609060101010101" pitchFamily="49" charset="-122"/>
                  <a:ea typeface="楷体" panose="02010609060101010101" pitchFamily="49" charset="-122"/>
                </a:endParaRPr>
              </a:p>
              <a:p>
                <a:pPr marL="457200" indent="-457200">
                  <a:spcBef>
                    <a:spcPts val="600"/>
                  </a:spcBef>
                  <a:spcAft>
                    <a:spcPts val="6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e>
                    </m:d>
                  </m:oMath>
                </a14:m>
                <a:endParaRPr lang="en-US" altLang="zh-CN" sz="2400" b="1">
                  <a:solidFill>
                    <a:schemeClr val="accent2">
                      <a:lumMod val="50000"/>
                    </a:schemeClr>
                  </a:solidFill>
                </a:endParaRPr>
              </a:p>
              <a:p>
                <a:pPr marL="457200" indent="-457200">
                  <a:spcBef>
                    <a:spcPts val="600"/>
                  </a:spcBef>
                  <a:spcAft>
                    <a:spcPts val="6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𝒛𝑯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𝒛</m:t>
                            </m:r>
                          </m:e>
                        </m:d>
                      </m:e>
                    </m:d>
                  </m:oMath>
                </a14:m>
                <a:endParaRPr lang="en-US" altLang="zh-CN" sz="2400" b="1">
                  <a:solidFill>
                    <a:schemeClr val="accent2">
                      <a:lumMod val="50000"/>
                    </a:schemeClr>
                  </a:solidFill>
                </a:endParaRPr>
              </a:p>
              <a:p>
                <a:pPr marL="457200" indent="-457200">
                  <a:spcBef>
                    <a:spcPts val="600"/>
                  </a:spcBef>
                  <a:spcAft>
                    <a:spcPts val="6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𝒛𝑯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𝒛</m:t>
                        </m:r>
                      </m:e>
                    </m:d>
                  </m:oMath>
                </a14:m>
                <a:endParaRPr lang="zh-CN" altLang="en-US" sz="2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2B6CECAB-DC78-41D0-ACFF-B5A22986F1A1}"/>
                  </a:ext>
                </a:extLst>
              </p:cNvPr>
              <p:cNvSpPr txBox="1">
                <a:spLocks noRot="1" noChangeAspect="1" noMove="1" noResize="1" noEditPoints="1" noAdjustHandles="1" noChangeArrowheads="1" noChangeShapeType="1" noTextEdit="1"/>
              </p:cNvSpPr>
              <p:nvPr/>
            </p:nvSpPr>
            <p:spPr>
              <a:xfrm>
                <a:off x="553618" y="2443555"/>
                <a:ext cx="5606557" cy="2126351"/>
              </a:xfrm>
              <a:prstGeom prst="rect">
                <a:avLst/>
              </a:prstGeom>
              <a:blipFill>
                <a:blip r:embed="rId2"/>
                <a:stretch>
                  <a:fillRect l="-1739" t="-2292" r="-3261" b="-45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8927341-E2D2-4209-85D1-83F33699D89B}"/>
                  </a:ext>
                </a:extLst>
              </p:cNvPr>
              <p:cNvSpPr txBox="1"/>
              <p:nvPr/>
            </p:nvSpPr>
            <p:spPr>
              <a:xfrm>
                <a:off x="6311989" y="2101445"/>
                <a:ext cx="5407459" cy="1969770"/>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000" b="1">
                    <a:solidFill>
                      <a:srgbClr val="C00000"/>
                    </a:solidFill>
                  </a:rPr>
                  <a:t>这组公式的一个解释</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论域</a:t>
                </a:r>
                <a:r>
                  <a:rPr lang="zh-CN" altLang="en-US"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b="1" i="1" smtClean="0">
                        <a:solidFill>
                          <a:srgbClr val="002060"/>
                        </a:solidFill>
                        <a:latin typeface="Cambria Math" panose="02040503050406030204" pitchFamily="18" charset="0"/>
                      </a:rPr>
                      <m:t>𝑫</m:t>
                    </m:r>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e>
                    </m:d>
                  </m:oMath>
                </a14:m>
                <a:r>
                  <a:rPr lang="zh-CN" altLang="en-US" b="1">
                    <a:solidFill>
                      <a:srgbClr val="002060"/>
                    </a:solidFill>
                    <a:latin typeface="楷体" panose="02010609060101010101" pitchFamily="49" charset="-122"/>
                    <a:ea typeface="楷体" panose="02010609060101010101" pitchFamily="49" charset="-122"/>
                  </a:rPr>
                  <a:t>，是有限集</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         </m:t>
                      </m:r>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r>
                        <m:rPr>
                          <m:lit/>
                        </m:rP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i="1">
                  <a:solidFill>
                    <a:srgbClr val="00206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𝑯</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𝒄</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a:solidFill>
                    <a:srgbClr val="002060"/>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b="1" i="1" smtClean="0">
                        <a:solidFill>
                          <a:srgbClr val="002060"/>
                        </a:solidFill>
                        <a:latin typeface="Cambria Math" panose="02040503050406030204" pitchFamily="18" charset="0"/>
                      </a:rPr>
                      <m:t>𝝈</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𝒚</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𝒛</m:t>
                        </m:r>
                      </m:e>
                    </m:d>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𝒄</m:t>
                    </m:r>
                  </m:oMath>
                </a14:m>
                <a:endParaRPr lang="zh-CN" altLang="en-US" b="1">
                  <a:solidFill>
                    <a:srgbClr val="002060"/>
                  </a:solidFill>
                </a:endParaRPr>
              </a:p>
            </p:txBody>
          </p:sp>
        </mc:Choice>
        <mc:Fallback xmlns="">
          <p:sp>
            <p:nvSpPr>
              <p:cNvPr id="14" name="文本框 13">
                <a:extLst>
                  <a:ext uri="{FF2B5EF4-FFF2-40B4-BE49-F238E27FC236}">
                    <a16:creationId xmlns:a16="http://schemas.microsoft.com/office/drawing/2014/main" id="{08927341-E2D2-4209-85D1-83F33699D89B}"/>
                  </a:ext>
                </a:extLst>
              </p:cNvPr>
              <p:cNvSpPr txBox="1">
                <a:spLocks noRot="1" noChangeAspect="1" noMove="1" noResize="1" noEditPoints="1" noAdjustHandles="1" noChangeArrowheads="1" noChangeShapeType="1" noTextEdit="1"/>
              </p:cNvSpPr>
              <p:nvPr/>
            </p:nvSpPr>
            <p:spPr>
              <a:xfrm>
                <a:off x="6311989" y="2101445"/>
                <a:ext cx="5407459" cy="1969770"/>
              </a:xfrm>
              <a:prstGeom prst="rect">
                <a:avLst/>
              </a:prstGeom>
              <a:blipFill>
                <a:blip r:embed="rId3"/>
                <a:stretch>
                  <a:fillRect l="-562" t="-1538" b="-2769"/>
                </a:stretch>
              </a:blipFill>
              <a:ln w="12700">
                <a:solidFill>
                  <a:schemeClr val="accent1">
                    <a:shade val="50000"/>
                  </a:schemeClr>
                </a:solidFill>
                <a:prstDash val="sysDash"/>
              </a:ln>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61388A9E-AA33-478B-8C10-76F454355186}"/>
              </a:ext>
            </a:extLst>
          </p:cNvPr>
          <p:cNvSpPr txBox="1"/>
          <p:nvPr/>
        </p:nvSpPr>
        <p:spPr>
          <a:xfrm>
            <a:off x="909724" y="4993315"/>
            <a:ext cx="5037165" cy="830997"/>
          </a:xfrm>
          <a:prstGeom prst="rect">
            <a:avLst/>
          </a:prstGeom>
          <a:solidFill>
            <a:schemeClr val="accent2">
              <a:lumMod val="20000"/>
              <a:lumOff val="8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只需关心公式中出现的非逻辑符号的解释以及出现的个体变量的指派</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45464D6-DC28-469A-BD40-25C65F66F2AC}"/>
                  </a:ext>
                </a:extLst>
              </p:cNvPr>
              <p:cNvSpPr txBox="1"/>
              <p:nvPr/>
            </p:nvSpPr>
            <p:spPr>
              <a:xfrm>
                <a:off x="6352524" y="4182627"/>
                <a:ext cx="5326391" cy="2140330"/>
              </a:xfrm>
              <a:prstGeom prst="rect">
                <a:avLst/>
              </a:prstGeom>
              <a:solidFill>
                <a:schemeClr val="accent4">
                  <a:lumMod val="20000"/>
                  <a:lumOff val="80000"/>
                  <a:alpha val="15000"/>
                </a:schemeClr>
              </a:solidFill>
              <a:ln w="12700">
                <a:solidFill>
                  <a:schemeClr val="accent1">
                    <a:shade val="50000"/>
                  </a:schemeClr>
                </a:solidFill>
                <a:prstDash val="dash"/>
              </a:ln>
            </p:spPr>
            <p:txBody>
              <a:bodyPr wrap="square" rtlCol="0">
                <a:spAutoFit/>
              </a:bodyPr>
              <a:lstStyle/>
              <a:p>
                <a:pPr algn="ctr">
                  <a:lnSpc>
                    <a:spcPts val="2400"/>
                  </a:lnSpc>
                  <a:spcBef>
                    <a:spcPts val="600"/>
                  </a:spcBef>
                </a:pPr>
                <a:r>
                  <a:rPr lang="zh-CN" altLang="en-US" b="1" dirty="0">
                    <a:solidFill>
                      <a:srgbClr val="002060"/>
                    </a:solidFill>
                  </a:rPr>
                  <a:t>谓词解释的直观含义</a:t>
                </a:r>
                <a:endParaRPr lang="en-US" altLang="zh-CN" b="1" dirty="0">
                  <a:solidFill>
                    <a:srgbClr val="002060"/>
                  </a:solidFill>
                </a:endParaRPr>
              </a:p>
              <a:p>
                <a:pPr marL="285750" indent="-285750">
                  <a:lnSpc>
                    <a:spcPts val="2000"/>
                  </a:lnSpc>
                  <a:spcBef>
                    <a:spcPts val="600"/>
                  </a:spcBef>
                  <a:buFont typeface="Arial" panose="020B0604020202020204" pitchFamily="34" charset="0"/>
                  <a:buChar char="•"/>
                </a:pPr>
                <a14:m>
                  <m:oMath xmlns:m="http://schemas.openxmlformats.org/officeDocument/2006/math">
                    <m:d>
                      <m:dPr>
                        <m:begChr m:val="⟦"/>
                        <m:endChr m:val="⟧"/>
                        <m:ctrlPr>
                          <a:rPr lang="en-US" altLang="zh-CN" sz="1600" b="1" i="1" smtClean="0">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𝑭</m:t>
                        </m:r>
                      </m:e>
                    </m:d>
                    <m:r>
                      <a:rPr lang="en-US" altLang="zh-CN" sz="1600" b="1" i="1">
                        <a:solidFill>
                          <a:schemeClr val="accent6">
                            <a:lumMod val="50000"/>
                          </a:schemeClr>
                        </a:solidFill>
                        <a:latin typeface="Cambria Math" panose="02040503050406030204" pitchFamily="18" charset="0"/>
                      </a:rPr>
                      <m:t>=</m:t>
                    </m:r>
                    <m:d>
                      <m:dPr>
                        <m:begChr m:val="{"/>
                        <m:endChr m:val="}"/>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𝒂</m:t>
                        </m:r>
                        <m:r>
                          <a:rPr lang="en-US" altLang="zh-CN" sz="1600" b="1" i="1">
                            <a:solidFill>
                              <a:schemeClr val="accent6">
                                <a:lumMod val="50000"/>
                              </a:schemeClr>
                            </a:solidFill>
                            <a:latin typeface="Cambria Math" panose="02040503050406030204" pitchFamily="18" charset="0"/>
                          </a:rPr>
                          <m:t>, </m:t>
                        </m:r>
                        <m:r>
                          <a:rPr lang="en-US" altLang="zh-CN" sz="1600" b="1" i="1">
                            <a:solidFill>
                              <a:schemeClr val="accent6">
                                <a:lumMod val="50000"/>
                              </a:schemeClr>
                            </a:solidFill>
                            <a:latin typeface="Cambria Math" panose="02040503050406030204" pitchFamily="18" charset="0"/>
                          </a:rPr>
                          <m:t>𝒃</m:t>
                        </m:r>
                      </m:e>
                    </m:d>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：表示</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𝒃</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具有性质</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𝑭</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（一元谓词的解释是性质），而</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𝒄</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不具有性质</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𝑭</m:t>
                    </m:r>
                  </m:oMath>
                </a14:m>
                <a:endParaRPr lang="en-US" altLang="zh-CN" sz="1600" b="1" dirty="0">
                  <a:solidFill>
                    <a:schemeClr val="accent6">
                      <a:lumMod val="50000"/>
                    </a:schemeClr>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14:m>
                  <m:oMath xmlns:m="http://schemas.openxmlformats.org/officeDocument/2006/math">
                    <m:d>
                      <m:dPr>
                        <m:begChr m:val="⟦"/>
                        <m:endChr m:val="⟧"/>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𝑮</m:t>
                        </m:r>
                      </m:e>
                    </m:d>
                    <m:r>
                      <a:rPr lang="en-US" altLang="zh-CN" sz="1600" b="1" i="1">
                        <a:solidFill>
                          <a:schemeClr val="accent6">
                            <a:lumMod val="50000"/>
                          </a:schemeClr>
                        </a:solidFill>
                        <a:latin typeface="Cambria Math" panose="02040503050406030204" pitchFamily="18" charset="0"/>
                      </a:rPr>
                      <m:t>=</m:t>
                    </m:r>
                    <m:r>
                      <m:rPr>
                        <m:lit/>
                      </m:rP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𝒂</m:t>
                    </m:r>
                    <m:r>
                      <a:rPr lang="en-US" altLang="zh-CN" sz="1600" b="1" i="1">
                        <a:solidFill>
                          <a:schemeClr val="accent6">
                            <a:lumMod val="50000"/>
                          </a:schemeClr>
                        </a:solidFill>
                        <a:latin typeface="Cambria Math" panose="02040503050406030204" pitchFamily="18" charset="0"/>
                      </a:rPr>
                      <m:t>, </m:t>
                    </m:r>
                    <m:r>
                      <a:rPr lang="en-US" altLang="zh-CN" sz="1600" b="1" i="1">
                        <a:solidFill>
                          <a:schemeClr val="accent6">
                            <a:lumMod val="50000"/>
                          </a:schemeClr>
                        </a:solidFill>
                        <a:latin typeface="Cambria Math" panose="02040503050406030204" pitchFamily="18" charset="0"/>
                      </a:rPr>
                      <m:t>𝒃</m:t>
                    </m:r>
                    <m:r>
                      <m:rPr>
                        <m:lit/>
                      </m:rP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m:t>
                    </m:r>
                    <m:r>
                      <m:rPr>
                        <m:lit/>
                      </m:rP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𝒃</m:t>
                    </m:r>
                    <m:r>
                      <a:rPr lang="en-US" altLang="zh-CN" sz="1600" b="1" i="1">
                        <a:solidFill>
                          <a:schemeClr val="accent6">
                            <a:lumMod val="50000"/>
                          </a:schemeClr>
                        </a:solidFill>
                        <a:latin typeface="Cambria Math" panose="02040503050406030204" pitchFamily="18" charset="0"/>
                      </a:rPr>
                      <m:t>, </m:t>
                    </m:r>
                    <m:r>
                      <a:rPr lang="en-US" altLang="zh-CN" sz="1600" b="1" i="1">
                        <a:solidFill>
                          <a:schemeClr val="accent6">
                            <a:lumMod val="50000"/>
                          </a:schemeClr>
                        </a:solidFill>
                        <a:latin typeface="Cambria Math" panose="02040503050406030204" pitchFamily="18" charset="0"/>
                      </a:rPr>
                      <m:t>𝒄</m:t>
                    </m:r>
                    <m:r>
                      <m:rPr>
                        <m:lit/>
                      </m:rPr>
                      <a:rPr lang="en-US" altLang="zh-CN" sz="1600" b="1" i="1">
                        <a:solidFill>
                          <a:schemeClr val="accent6">
                            <a:lumMod val="50000"/>
                          </a:schemeClr>
                        </a:solidFill>
                        <a:latin typeface="Cambria Math" panose="02040503050406030204" pitchFamily="18" charset="0"/>
                      </a:rPr>
                      <m:t>⟩}</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：表示</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𝒃</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，以及</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𝒃</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𝒄</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有关系</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𝑮</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（二元谓词的解释是关系），其他元素对没有关系</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𝑮</m:t>
                    </m:r>
                  </m:oMath>
                </a14:m>
                <a:endParaRPr lang="en-US" altLang="zh-CN" sz="1600" b="1" dirty="0">
                  <a:solidFill>
                    <a:schemeClr val="accent6">
                      <a:lumMod val="50000"/>
                    </a:schemeClr>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14:m>
                  <m:oMath xmlns:m="http://schemas.openxmlformats.org/officeDocument/2006/math">
                    <m:d>
                      <m:dPr>
                        <m:begChr m:val="⟦"/>
                        <m:endChr m:val="⟧"/>
                        <m:ctrlPr>
                          <a:rPr lang="en-US" altLang="zh-CN" sz="1600" b="1" i="1">
                            <a:solidFill>
                              <a:schemeClr val="accent6">
                                <a:lumMod val="50000"/>
                              </a:schemeClr>
                            </a:solidFill>
                            <a:latin typeface="Cambria Math" panose="02040503050406030204" pitchFamily="18" charset="0"/>
                          </a:rPr>
                        </m:ctrlPr>
                      </m:dPr>
                      <m:e>
                        <m:r>
                          <a:rPr lang="en-US" altLang="zh-CN" sz="1600" b="1" i="1">
                            <a:solidFill>
                              <a:schemeClr val="accent6">
                                <a:lumMod val="50000"/>
                              </a:schemeClr>
                            </a:solidFill>
                            <a:latin typeface="Cambria Math" panose="02040503050406030204" pitchFamily="18" charset="0"/>
                          </a:rPr>
                          <m:t>𝑯</m:t>
                        </m:r>
                      </m:e>
                    </m:d>
                    <m:r>
                      <a:rPr lang="en-US" altLang="zh-CN" sz="1600" b="1" i="1">
                        <a:solidFill>
                          <a:schemeClr val="accent6">
                            <a:lumMod val="50000"/>
                          </a:schemeClr>
                        </a:solidFill>
                        <a:latin typeface="Cambria Math" panose="02040503050406030204" pitchFamily="18" charset="0"/>
                      </a:rPr>
                      <m:t>=</m:t>
                    </m:r>
                    <m:r>
                      <m:rPr>
                        <m:lit/>
                      </m:rP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𝒂</m:t>
                    </m:r>
                    <m:r>
                      <a:rPr lang="en-US" altLang="zh-CN" sz="1600" b="1" i="1">
                        <a:solidFill>
                          <a:schemeClr val="accent6">
                            <a:lumMod val="50000"/>
                          </a:schemeClr>
                        </a:solidFill>
                        <a:latin typeface="Cambria Math" panose="02040503050406030204" pitchFamily="18" charset="0"/>
                      </a:rPr>
                      <m:t>, </m:t>
                    </m:r>
                    <m:r>
                      <a:rPr lang="en-US" altLang="zh-CN" sz="1600" b="1" i="1">
                        <a:solidFill>
                          <a:schemeClr val="accent6">
                            <a:lumMod val="50000"/>
                          </a:schemeClr>
                        </a:solidFill>
                        <a:latin typeface="Cambria Math" panose="02040503050406030204" pitchFamily="18" charset="0"/>
                      </a:rPr>
                      <m:t>𝒂</m:t>
                    </m:r>
                    <m:r>
                      <m:rPr>
                        <m:lit/>
                      </m:rP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m:t>
                    </m:r>
                    <m:r>
                      <m:rPr>
                        <m:lit/>
                      </m:rP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𝒄</m:t>
                    </m:r>
                    <m:r>
                      <a:rPr lang="en-US" altLang="zh-CN" sz="1600" b="1" i="1">
                        <a:solidFill>
                          <a:schemeClr val="accent6">
                            <a:lumMod val="50000"/>
                          </a:schemeClr>
                        </a:solidFill>
                        <a:latin typeface="Cambria Math" panose="02040503050406030204" pitchFamily="18" charset="0"/>
                      </a:rPr>
                      <m:t>, </m:t>
                    </m:r>
                    <m:r>
                      <a:rPr lang="en-US" altLang="zh-CN" sz="1600" b="1" i="1">
                        <a:solidFill>
                          <a:schemeClr val="accent6">
                            <a:lumMod val="50000"/>
                          </a:schemeClr>
                        </a:solidFill>
                        <a:latin typeface="Cambria Math" panose="02040503050406030204" pitchFamily="18" charset="0"/>
                      </a:rPr>
                      <m:t>𝒄</m:t>
                    </m:r>
                    <m:r>
                      <m:rPr>
                        <m:lit/>
                      </m:rPr>
                      <a:rPr lang="en-US" altLang="zh-CN" sz="1600" b="1" i="1">
                        <a:solidFill>
                          <a:schemeClr val="accent6">
                            <a:lumMod val="50000"/>
                          </a:schemeClr>
                        </a:solidFill>
                        <a:latin typeface="Cambria Math" panose="02040503050406030204" pitchFamily="18" charset="0"/>
                      </a:rPr>
                      <m:t>⟩}</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：表示</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，以及</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𝒄</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𝒄</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有关系</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𝑯</m:t>
                    </m:r>
                  </m:oMath>
                </a14:m>
                <a:r>
                  <a:rPr lang="zh-CN" altLang="en-US" sz="1600" b="1" dirty="0">
                    <a:solidFill>
                      <a:schemeClr val="accent6">
                        <a:lumMod val="50000"/>
                      </a:schemeClr>
                    </a:solidFill>
                    <a:latin typeface="楷体" panose="02010609060101010101" pitchFamily="49" charset="-122"/>
                    <a:ea typeface="楷体" panose="02010609060101010101" pitchFamily="49" charset="-122"/>
                  </a:rPr>
                  <a:t>，其他元素对的两个元素之间没有关系</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𝑯</m:t>
                    </m:r>
                  </m:oMath>
                </a14:m>
                <a:endParaRPr lang="zh-CN" altLang="en-US" sz="1600" b="1" dirty="0">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9" name="文本框 18">
                <a:extLst>
                  <a:ext uri="{FF2B5EF4-FFF2-40B4-BE49-F238E27FC236}">
                    <a16:creationId xmlns:a16="http://schemas.microsoft.com/office/drawing/2014/main" id="{245464D6-DC28-469A-BD40-25C65F66F2AC}"/>
                  </a:ext>
                </a:extLst>
              </p:cNvPr>
              <p:cNvSpPr txBox="1">
                <a:spLocks noRot="1" noChangeAspect="1" noMove="1" noResize="1" noEditPoints="1" noAdjustHandles="1" noChangeArrowheads="1" noChangeShapeType="1" noTextEdit="1"/>
              </p:cNvSpPr>
              <p:nvPr/>
            </p:nvSpPr>
            <p:spPr>
              <a:xfrm>
                <a:off x="6352524" y="4182627"/>
                <a:ext cx="5326391" cy="2140330"/>
              </a:xfrm>
              <a:prstGeom prst="rect">
                <a:avLst/>
              </a:prstGeom>
              <a:blipFill>
                <a:blip r:embed="rId4"/>
                <a:stretch>
                  <a:fillRect l="-342" t="-283" b="-2550"/>
                </a:stretch>
              </a:blipFill>
              <a:ln w="12700">
                <a:solidFill>
                  <a:schemeClr val="accent1">
                    <a:shade val="50000"/>
                  </a:schemeClr>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257640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一阶逻辑公式的解释</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一阶逻辑公式的解释举例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B6CECAB-DC78-41D0-ACFF-B5A22986F1A1}"/>
                  </a:ext>
                </a:extLst>
              </p:cNvPr>
              <p:cNvSpPr txBox="1"/>
              <p:nvPr/>
            </p:nvSpPr>
            <p:spPr>
              <a:xfrm>
                <a:off x="1457341" y="1354894"/>
                <a:ext cx="5606557" cy="2126351"/>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如何确定下面一组一阶逻辑公式的真值？</a:t>
                </a:r>
                <a:endParaRPr lang="en-US" altLang="zh-CN" sz="2400" b="1">
                  <a:solidFill>
                    <a:srgbClr val="002060"/>
                  </a:solidFill>
                  <a:latin typeface="楷体" panose="02010609060101010101" pitchFamily="49" charset="-122"/>
                  <a:ea typeface="楷体" panose="02010609060101010101" pitchFamily="49" charset="-122"/>
                </a:endParaRPr>
              </a:p>
              <a:p>
                <a:pPr marL="457200" indent="-457200">
                  <a:spcBef>
                    <a:spcPts val="600"/>
                  </a:spcBef>
                  <a:spcAft>
                    <a:spcPts val="6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e>
                    </m:d>
                  </m:oMath>
                </a14:m>
                <a:endParaRPr lang="en-US" altLang="zh-CN" sz="2400" b="1">
                  <a:solidFill>
                    <a:schemeClr val="accent2">
                      <a:lumMod val="50000"/>
                    </a:schemeClr>
                  </a:solidFill>
                </a:endParaRPr>
              </a:p>
              <a:p>
                <a:pPr marL="457200" indent="-457200">
                  <a:spcBef>
                    <a:spcPts val="600"/>
                  </a:spcBef>
                  <a:spcAft>
                    <a:spcPts val="6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𝒛𝑯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𝒛</m:t>
                            </m:r>
                          </m:e>
                        </m:d>
                      </m:e>
                    </m:d>
                  </m:oMath>
                </a14:m>
                <a:endParaRPr lang="en-US" altLang="zh-CN" sz="2400" b="1">
                  <a:solidFill>
                    <a:schemeClr val="accent2">
                      <a:lumMod val="50000"/>
                    </a:schemeClr>
                  </a:solidFill>
                </a:endParaRPr>
              </a:p>
              <a:p>
                <a:pPr marL="457200" indent="-457200">
                  <a:spcBef>
                    <a:spcPts val="600"/>
                  </a:spcBef>
                  <a:spcAft>
                    <a:spcPts val="6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𝒛𝑯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𝒛</m:t>
                        </m:r>
                      </m:e>
                    </m:d>
                  </m:oMath>
                </a14:m>
                <a:endParaRPr lang="zh-CN" altLang="en-US" sz="2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2B6CECAB-DC78-41D0-ACFF-B5A22986F1A1}"/>
                  </a:ext>
                </a:extLst>
              </p:cNvPr>
              <p:cNvSpPr txBox="1">
                <a:spLocks noRot="1" noChangeAspect="1" noMove="1" noResize="1" noEditPoints="1" noAdjustHandles="1" noChangeArrowheads="1" noChangeShapeType="1" noTextEdit="1"/>
              </p:cNvSpPr>
              <p:nvPr/>
            </p:nvSpPr>
            <p:spPr>
              <a:xfrm>
                <a:off x="1457341" y="1354894"/>
                <a:ext cx="5606557" cy="2126351"/>
              </a:xfrm>
              <a:prstGeom prst="rect">
                <a:avLst/>
              </a:prstGeom>
              <a:blipFill>
                <a:blip r:embed="rId2"/>
                <a:stretch>
                  <a:fillRect l="-1630" t="-2292" r="-3370" b="-487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C0B643D-B20B-4753-9533-EA37458F7139}"/>
              </a:ext>
            </a:extLst>
          </p:cNvPr>
          <p:cNvSpPr txBox="1"/>
          <p:nvPr/>
        </p:nvSpPr>
        <p:spPr>
          <a:xfrm>
            <a:off x="7822900" y="1956405"/>
            <a:ext cx="2780476" cy="92333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b="1">
                <a:solidFill>
                  <a:srgbClr val="C00000"/>
                </a:solidFill>
                <a:latin typeface="黑体" panose="02010609060101010101" pitchFamily="49" charset="-122"/>
                <a:ea typeface="黑体" panose="02010609060101010101" pitchFamily="49" charset="-122"/>
              </a:rPr>
              <a:t>后面会看到，公式在不同解释或不同个体变量指派函数下有不同的真值</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8927341-E2D2-4209-85D1-83F33699D89B}"/>
                  </a:ext>
                </a:extLst>
              </p:cNvPr>
              <p:cNvSpPr txBox="1"/>
              <p:nvPr/>
            </p:nvSpPr>
            <p:spPr>
              <a:xfrm>
                <a:off x="494412" y="3904869"/>
                <a:ext cx="5407459" cy="1969770"/>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000" b="1">
                    <a:solidFill>
                      <a:srgbClr val="C00000"/>
                    </a:solidFill>
                  </a:rPr>
                  <a:t>这组公式的第一个解释</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论域</a:t>
                </a:r>
                <a:r>
                  <a:rPr lang="zh-CN" altLang="en-US"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b="1" i="1" smtClean="0">
                        <a:solidFill>
                          <a:srgbClr val="002060"/>
                        </a:solidFill>
                        <a:latin typeface="Cambria Math" panose="02040503050406030204" pitchFamily="18" charset="0"/>
                      </a:rPr>
                      <m:t>𝑫</m:t>
                    </m:r>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e>
                    </m:d>
                  </m:oMath>
                </a14:m>
                <a:r>
                  <a:rPr lang="zh-CN" altLang="en-US" b="1">
                    <a:solidFill>
                      <a:srgbClr val="002060"/>
                    </a:solidFill>
                    <a:latin typeface="楷体" panose="02010609060101010101" pitchFamily="49" charset="-122"/>
                    <a:ea typeface="楷体" panose="02010609060101010101" pitchFamily="49" charset="-122"/>
                  </a:rPr>
                  <a:t>，是有限集</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         </m:t>
                      </m:r>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r>
                        <m:rPr>
                          <m:lit/>
                        </m:rP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i="1">
                  <a:solidFill>
                    <a:srgbClr val="00206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𝑯</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𝒂</m:t>
                      </m:r>
                      <m:r>
                        <m:rPr>
                          <m:lit/>
                        </m:rP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𝒄</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r>
                        <m:rPr>
                          <m:lit/>
                        </m:rP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a:solidFill>
                    <a:srgbClr val="002060"/>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b="1" i="1" smtClean="0">
                        <a:solidFill>
                          <a:srgbClr val="002060"/>
                        </a:solidFill>
                        <a:latin typeface="Cambria Math" panose="02040503050406030204" pitchFamily="18" charset="0"/>
                      </a:rPr>
                      <m:t>𝝈</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𝒂</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𝒚</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𝒃</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𝒛</m:t>
                        </m:r>
                      </m:e>
                    </m:d>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𝒄</m:t>
                    </m:r>
                  </m:oMath>
                </a14:m>
                <a:endParaRPr lang="zh-CN" altLang="en-US" b="1">
                  <a:solidFill>
                    <a:srgbClr val="002060"/>
                  </a:solidFill>
                </a:endParaRPr>
              </a:p>
            </p:txBody>
          </p:sp>
        </mc:Choice>
        <mc:Fallback xmlns="">
          <p:sp>
            <p:nvSpPr>
              <p:cNvPr id="14" name="文本框 13">
                <a:extLst>
                  <a:ext uri="{FF2B5EF4-FFF2-40B4-BE49-F238E27FC236}">
                    <a16:creationId xmlns:a16="http://schemas.microsoft.com/office/drawing/2014/main" id="{08927341-E2D2-4209-85D1-83F33699D89B}"/>
                  </a:ext>
                </a:extLst>
              </p:cNvPr>
              <p:cNvSpPr txBox="1">
                <a:spLocks noRot="1" noChangeAspect="1" noMove="1" noResize="1" noEditPoints="1" noAdjustHandles="1" noChangeArrowheads="1" noChangeShapeType="1" noTextEdit="1"/>
              </p:cNvSpPr>
              <p:nvPr/>
            </p:nvSpPr>
            <p:spPr>
              <a:xfrm>
                <a:off x="494412" y="3904869"/>
                <a:ext cx="5407459" cy="1969770"/>
              </a:xfrm>
              <a:prstGeom prst="rect">
                <a:avLst/>
              </a:prstGeom>
              <a:blipFill>
                <a:blip r:embed="rId3"/>
                <a:stretch>
                  <a:fillRect l="-562" t="-1538" b="-2769"/>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D090BD8-2696-4985-93EF-38C8A3C36B70}"/>
                  </a:ext>
                </a:extLst>
              </p:cNvPr>
              <p:cNvSpPr txBox="1"/>
              <p:nvPr/>
            </p:nvSpPr>
            <p:spPr>
              <a:xfrm>
                <a:off x="6290129" y="3727897"/>
                <a:ext cx="5407459" cy="2323713"/>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600"/>
                  </a:spcAft>
                </a:pPr>
                <a:r>
                  <a:rPr lang="zh-CN" altLang="en-US" sz="2000" b="1">
                    <a:solidFill>
                      <a:srgbClr val="C00000"/>
                    </a:solidFill>
                  </a:rPr>
                  <a:t>这组公式的第二个解释</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论域</a:t>
                </a:r>
                <a:r>
                  <a:rPr lang="zh-CN" altLang="en-US"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b="1" i="1" smtClean="0">
                        <a:solidFill>
                          <a:srgbClr val="002060"/>
                        </a:solidFill>
                        <a:latin typeface="Cambria Math" panose="02040503050406030204" pitchFamily="18" charset="0"/>
                      </a:rPr>
                      <m:t>𝑫</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ℤ</m:t>
                    </m:r>
                  </m:oMath>
                </a14:m>
                <a:r>
                  <a:rPr lang="zh-CN" altLang="en-US" b="1">
                    <a:solidFill>
                      <a:srgbClr val="002060"/>
                    </a:solidFill>
                    <a:latin typeface="楷体" panose="02010609060101010101" pitchFamily="49" charset="-122"/>
                    <a:ea typeface="楷体" panose="02010609060101010101" pitchFamily="49" charset="-122"/>
                  </a:rPr>
                  <a:t>，是整数集合，是无限集</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𝑭</m:t>
                          </m:r>
                        </m:e>
                      </m:d>
                      <m:r>
                        <a:rPr lang="en-US" altLang="zh-CN" b="1" i="1">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ea typeface="Cambria Math" panose="02040503050406030204" pitchFamily="18" charset="0"/>
                            </a:rPr>
                            <m:t>ℤ</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&gt;</m:t>
                          </m:r>
                          <m:r>
                            <a:rPr lang="en-US" altLang="zh-CN" b="1" i="1" smtClean="0">
                              <a:solidFill>
                                <a:srgbClr val="002060"/>
                              </a:solidFill>
                              <a:latin typeface="Cambria Math" panose="02040503050406030204" pitchFamily="18" charset="0"/>
                            </a:rPr>
                            <m:t>𝟏</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i="1">
                  <a:solidFill>
                    <a:srgbClr val="002060"/>
                  </a:solidFill>
                  <a:latin typeface="Cambria Math" panose="02040503050406030204" pitchFamily="18" charset="0"/>
                </a:endParaRPr>
              </a:p>
              <a:p>
                <a:pPr algn="ctr">
                  <a:spcAft>
                    <a:spcPts val="600"/>
                  </a:spcAft>
                </a:pPr>
                <a14:m>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𝑮</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oMath>
                </a14:m>
                <a:r>
                  <a:rPr lang="zh-CN" altLang="en-US" b="1" i="0">
                    <a:solidFill>
                      <a:srgbClr val="002060"/>
                    </a:solidFill>
                    <a:latin typeface="+mj-lt"/>
                  </a:rPr>
                  <a:t>是</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i="0">
                    <a:solidFill>
                      <a:srgbClr val="002060"/>
                    </a:solidFill>
                    <a:latin typeface="+mj-lt"/>
                  </a:rPr>
                  <a:t>的倍数</a:t>
                </a:r>
                <a14:m>
                  <m:oMath xmlns:m="http://schemas.openxmlformats.org/officeDocument/2006/math">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a14:m>
                <a:endParaRPr lang="en-US" altLang="zh-CN" b="1" i="1">
                  <a:solidFill>
                    <a:srgbClr val="00206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𝑯</m:t>
                          </m:r>
                        </m:e>
                      </m:d>
                      <m:r>
                        <a:rPr lang="en-US" altLang="zh-CN" b="1" i="1">
                          <a:solidFill>
                            <a:srgbClr val="002060"/>
                          </a:solidFill>
                          <a:latin typeface="Cambria Math" panose="02040503050406030204" pitchFamily="18" charset="0"/>
                        </a:rPr>
                        <m:t>=</m:t>
                      </m:r>
                      <m:r>
                        <m:rPr>
                          <m:lit/>
                        </m:rPr>
                        <a:rPr lang="en-US" altLang="zh-CN" b="1" i="1" smtClean="0">
                          <a:solidFill>
                            <a:srgbClr val="002060"/>
                          </a:solidFill>
                          <a:latin typeface="Cambria Math" panose="02040503050406030204" pitchFamily="18" charset="0"/>
                        </a:rPr>
                        <m:t>{</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r>
                        <m:rPr>
                          <m:lit/>
                        </m:rP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r>
                        <m:rPr>
                          <m:lit/>
                        </m:rP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𝑫</m:t>
                      </m:r>
                    </m:oMath>
                  </m:oMathPara>
                </a14:m>
                <a:endParaRPr lang="en-US" altLang="zh-CN" b="1">
                  <a:solidFill>
                    <a:srgbClr val="002060"/>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b="1" i="1" smtClean="0">
                        <a:solidFill>
                          <a:srgbClr val="002060"/>
                        </a:solidFill>
                        <a:latin typeface="Cambria Math" panose="02040503050406030204" pitchFamily="18" charset="0"/>
                      </a:rPr>
                      <m:t>𝝈</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𝝈</m:t>
                    </m:r>
                    <m:d>
                      <m:dPr>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e>
                    </m:d>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𝒚</m:t>
                        </m:r>
                      </m:e>
                    </m:d>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𝟐</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𝝈</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𝒛</m:t>
                        </m:r>
                      </m:e>
                    </m:d>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𝟑</m:t>
                    </m:r>
                  </m:oMath>
                </a14:m>
                <a:endParaRPr lang="zh-CN" altLang="en-US" b="1">
                  <a:solidFill>
                    <a:srgbClr val="002060"/>
                  </a:solidFill>
                </a:endParaRPr>
              </a:p>
            </p:txBody>
          </p:sp>
        </mc:Choice>
        <mc:Fallback xmlns="">
          <p:sp>
            <p:nvSpPr>
              <p:cNvPr id="16" name="文本框 15">
                <a:extLst>
                  <a:ext uri="{FF2B5EF4-FFF2-40B4-BE49-F238E27FC236}">
                    <a16:creationId xmlns:a16="http://schemas.microsoft.com/office/drawing/2014/main" id="{3D090BD8-2696-4985-93EF-38C8A3C36B70}"/>
                  </a:ext>
                </a:extLst>
              </p:cNvPr>
              <p:cNvSpPr txBox="1">
                <a:spLocks noRot="1" noChangeAspect="1" noMove="1" noResize="1" noEditPoints="1" noAdjustHandles="1" noChangeArrowheads="1" noChangeShapeType="1" noTextEdit="1"/>
              </p:cNvSpPr>
              <p:nvPr/>
            </p:nvSpPr>
            <p:spPr>
              <a:xfrm>
                <a:off x="6290129" y="3727897"/>
                <a:ext cx="5407459" cy="2323713"/>
              </a:xfrm>
              <a:prstGeom prst="rect">
                <a:avLst/>
              </a:prstGeom>
              <a:blipFill>
                <a:blip r:embed="rId4"/>
                <a:stretch>
                  <a:fillRect l="-675" t="-1305" b="-2089"/>
                </a:stretch>
              </a:blipFill>
              <a:ln w="12700">
                <a:solidFill>
                  <a:schemeClr val="accent1">
                    <a:shade val="50000"/>
                  </a:schemeClr>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56319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一阶逻辑公式的解释</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研究逻辑时的对象语言和元语言</a:t>
            </a:r>
            <a:r>
              <a:rPr lang="en-US" altLang="zh-CN"/>
              <a:t>*</a:t>
            </a: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E29348B-25B9-44D4-B125-02F257C78410}"/>
                  </a:ext>
                </a:extLst>
              </p:cNvPr>
              <p:cNvSpPr txBox="1"/>
              <p:nvPr/>
            </p:nvSpPr>
            <p:spPr>
              <a:xfrm>
                <a:off x="551120" y="1164031"/>
                <a:ext cx="4872784" cy="1502976"/>
              </a:xfrm>
              <a:prstGeom prst="rect">
                <a:avLst/>
              </a:prstGeom>
              <a:solidFill>
                <a:schemeClr val="accent6">
                  <a:lumMod val="20000"/>
                  <a:lumOff val="80000"/>
                  <a:alpha val="50000"/>
                </a:schemeClr>
              </a:solidFill>
            </p:spPr>
            <p:txBody>
              <a:bodyPr wrap="square" rtlCol="0">
                <a:spAutoFit/>
              </a:bodyPr>
              <a:lstStyle/>
              <a:p>
                <a:pPr>
                  <a:lnSpc>
                    <a:spcPts val="2800"/>
                  </a:lnSpc>
                </a:pPr>
                <a:r>
                  <a:rPr lang="zh-CN" altLang="en-US" b="1">
                    <a:solidFill>
                      <a:srgbClr val="002060"/>
                    </a:solidFill>
                    <a:latin typeface="楷体" panose="02010609060101010101" pitchFamily="49" charset="-122"/>
                    <a:ea typeface="楷体" panose="02010609060101010101" pitchFamily="49" charset="-122"/>
                  </a:rPr>
                  <a:t>对于下面公式，非逻辑符号集</a:t>
                </a:r>
                <a14:m>
                  <m:oMath xmlns:m="http://schemas.openxmlformats.org/officeDocument/2006/math">
                    <m:r>
                      <a:rPr lang="en-US" altLang="zh-CN" b="1" i="1" smtClean="0">
                        <a:solidFill>
                          <a:srgbClr val="002060"/>
                        </a:solidFill>
                        <a:latin typeface="Cambria Math" panose="02040503050406030204" pitchFamily="18" charset="0"/>
                        <a:ea typeface="Cambria Math" panose="02040503050406030204" pitchFamily="18" charset="0"/>
                      </a:rPr>
                      <m:t>𝓛</m:t>
                    </m:r>
                  </m:oMath>
                </a14:m>
                <a:r>
                  <a:rPr lang="zh-CN" altLang="en-US" b="1">
                    <a:solidFill>
                      <a:srgbClr val="002060"/>
                    </a:solidFill>
                    <a:latin typeface="楷体" panose="02010609060101010101" pitchFamily="49" charset="-122"/>
                    <a:ea typeface="楷体" panose="02010609060101010101" pitchFamily="49" charset="-122"/>
                  </a:rPr>
                  <a:t>有个体常量</a:t>
                </a:r>
                <a14:m>
                  <m:oMath xmlns:m="http://schemas.openxmlformats.org/officeDocument/2006/math">
                    <m:r>
                      <a:rPr lang="en-US" altLang="zh-CN" b="1" i="1" smtClean="0">
                        <a:solidFill>
                          <a:srgbClr val="002060"/>
                        </a:solidFill>
                        <a:latin typeface="Cambria Math" panose="02040503050406030204" pitchFamily="18" charset="0"/>
                      </a:rPr>
                      <m:t>𝟎</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𝟏</m:t>
                    </m:r>
                  </m:oMath>
                </a14:m>
                <a:r>
                  <a:rPr lang="zh-CN" altLang="en-US" b="1">
                    <a:solidFill>
                      <a:srgbClr val="002060"/>
                    </a:solidFill>
                    <a:latin typeface="楷体" panose="02010609060101010101" pitchFamily="49" charset="-122"/>
                    <a:ea typeface="楷体" panose="02010609060101010101" pitchFamily="49" charset="-122"/>
                  </a:rPr>
                  <a:t>，</a:t>
                </a:r>
                <a:r>
                  <a:rPr lang="zh-CN" altLang="en-US" b="1" i="0">
                    <a:solidFill>
                      <a:srgbClr val="002060"/>
                    </a:solidFill>
                    <a:latin typeface="楷体" panose="02010609060101010101" pitchFamily="49" charset="-122"/>
                    <a:ea typeface="楷体" panose="02010609060101010101" pitchFamily="49" charset="-122"/>
                  </a:rPr>
                  <a:t>二元谓词符号</a:t>
                </a:r>
                <a14:m>
                  <m:oMath xmlns:m="http://schemas.openxmlformats.org/officeDocument/2006/math">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，二元函数符号</a:t>
                </a:r>
                <a14:m>
                  <m:oMath xmlns:m="http://schemas.openxmlformats.org/officeDocument/2006/math">
                    <m:r>
                      <a:rPr lang="en-US" altLang="zh-CN" b="1" i="1">
                        <a:solidFill>
                          <a:srgbClr val="002060"/>
                        </a:solidFill>
                        <a:latin typeface="Cambria Math" panose="02040503050406030204" pitchFamily="18" charset="0"/>
                      </a:rPr>
                      <m:t>+</m:t>
                    </m:r>
                  </m:oMath>
                </a14:m>
                <a:r>
                  <a:rPr lang="zh-CN" altLang="en-US" b="1" i="0">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endParaRPr lang="en-US" altLang="zh-CN" b="1">
                  <a:solidFill>
                    <a:srgbClr val="002060"/>
                  </a:solidFill>
                  <a:latin typeface="楷体" panose="02010609060101010101" pitchFamily="49" charset="-122"/>
                  <a:ea typeface="楷体" panose="02010609060101010101" pitchFamily="49" charset="-122"/>
                </a:endParaRPr>
              </a:p>
              <a:p>
                <a:pPr algn="ctr">
                  <a:lnSpc>
                    <a:spcPts val="2400"/>
                  </a:lnSpc>
                  <a:spcBef>
                    <a:spcPts val="600"/>
                  </a:spcBef>
                  <a:spcAft>
                    <a:spcPts val="600"/>
                  </a:spcAft>
                </a:pPr>
                <a14:m>
                  <m:oMath xmlns:m="http://schemas.openxmlformats.org/officeDocument/2006/math">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d>
                      <m:dPr>
                        <m:ctrlPr>
                          <a:rPr lang="es-ES" altLang="zh-CN" b="1" i="1" smtClean="0">
                            <a:solidFill>
                              <a:schemeClr val="accent2">
                                <a:lumMod val="50000"/>
                              </a:schemeClr>
                            </a:solidFill>
                            <a:latin typeface="Cambria Math" panose="02040503050406030204" pitchFamily="18" charset="0"/>
                          </a:rPr>
                        </m:ctrlPr>
                      </m:dPr>
                      <m:e>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𝟎</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e>
                        </m:d>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r>
                              <a:rPr lang="es-ES" altLang="zh-CN" b="1" i="1" smtClean="0">
                                <a:solidFill>
                                  <a:schemeClr val="accent2">
                                    <a:lumMod val="50000"/>
                                  </a:schemeClr>
                                </a:solidFill>
                                <a:latin typeface="Cambria Math" panose="02040503050406030204" pitchFamily="18" charset="0"/>
                              </a:rPr>
                              <m:t> ∗ </m:t>
                            </m:r>
                            <m:r>
                              <a:rPr lang="es-ES" altLang="zh-CN" b="1" i="1">
                                <a:solidFill>
                                  <a:schemeClr val="accent2">
                                    <a:lumMod val="50000"/>
                                  </a:schemeClr>
                                </a:solidFill>
                                <a:latin typeface="Cambria Math" panose="02040503050406030204" pitchFamily="18" charset="0"/>
                              </a:rPr>
                              <m:t>𝒚</m:t>
                            </m:r>
                          </m:e>
                        </m:d>
                      </m:e>
                    </m:d>
                  </m:oMath>
                </a14:m>
                <a:r>
                  <a:rPr lang="es-ES" altLang="zh-CN" b="1">
                    <a:solidFill>
                      <a:schemeClr val="accent2">
                        <a:lumMod val="50000"/>
                      </a:schemeClr>
                    </a:solidFill>
                  </a:rPr>
                  <a:t>           </a:t>
                </a:r>
                <a14:m>
                  <m:oMath xmlns:m="http://schemas.openxmlformats.org/officeDocument/2006/math">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e>
                        </m:d>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m:t>
                        </m:r>
                        <m:r>
                          <a:rPr lang="es-ES" altLang="zh-CN" b="1" i="1" smtClean="0">
                            <a:solidFill>
                              <a:schemeClr val="accent2">
                                <a:lumMod val="50000"/>
                              </a:schemeClr>
                            </a:solidFill>
                            <a:latin typeface="Cambria Math" panose="02040503050406030204" pitchFamily="18" charset="0"/>
                          </a:rPr>
                          <m:t>𝒚</m:t>
                        </m:r>
                        <m:d>
                          <m:dPr>
                            <m:ctrlPr>
                              <a:rPr lang="es-ES" altLang="zh-CN" b="1" i="1" smtClean="0">
                                <a:solidFill>
                                  <a:schemeClr val="accent2">
                                    <a:lumMod val="50000"/>
                                  </a:schemeClr>
                                </a:solidFill>
                                <a:latin typeface="Cambria Math" panose="02040503050406030204" pitchFamily="18" charset="0"/>
                              </a:rPr>
                            </m:ctrlPr>
                          </m:dPr>
                          <m:e>
                            <m:r>
                              <a:rPr lang="es-ES" altLang="zh-CN" b="1" i="1" smtClean="0">
                                <a:solidFill>
                                  <a:schemeClr val="accent2">
                                    <a:lumMod val="50000"/>
                                  </a:schemeClr>
                                </a:solidFill>
                                <a:latin typeface="Cambria Math" panose="02040503050406030204" pitchFamily="18" charset="0"/>
                              </a:rPr>
                              <m:t>𝒙</m:t>
                            </m:r>
                            <m:r>
                              <a:rPr lang="es-ES" altLang="zh-CN" b="1" i="1" smtClean="0">
                                <a:solidFill>
                                  <a:schemeClr val="accent2">
                                    <a:lumMod val="50000"/>
                                  </a:schemeClr>
                                </a:solidFill>
                                <a:latin typeface="Cambria Math" panose="02040503050406030204" pitchFamily="18" charset="0"/>
                              </a:rPr>
                              <m:t> ∗ </m:t>
                            </m:r>
                            <m:r>
                              <a:rPr lang="es-ES" altLang="zh-CN" b="1" i="1" smtClean="0">
                                <a:solidFill>
                                  <a:schemeClr val="accent2">
                                    <a:lumMod val="50000"/>
                                  </a:schemeClr>
                                </a:solidFill>
                                <a:latin typeface="Cambria Math" panose="02040503050406030204" pitchFamily="18" charset="0"/>
                              </a:rPr>
                              <m:t>𝒚</m:t>
                            </m:r>
                            <m:r>
                              <a:rPr lang="es-ES" altLang="zh-CN" b="1" i="1" smtClean="0">
                                <a:solidFill>
                                  <a:schemeClr val="accent2">
                                    <a:lumMod val="50000"/>
                                  </a:schemeClr>
                                </a:solidFill>
                                <a:latin typeface="Cambria Math" panose="02040503050406030204" pitchFamily="18" charset="0"/>
                              </a:rPr>
                              <m:t> = </m:t>
                            </m:r>
                            <m:r>
                              <a:rPr lang="es-ES" altLang="zh-CN" b="1" i="1">
                                <a:solidFill>
                                  <a:schemeClr val="accent2">
                                    <a:lumMod val="50000"/>
                                  </a:schemeClr>
                                </a:solidFill>
                                <a:latin typeface="Cambria Math" panose="02040503050406030204" pitchFamily="18" charset="0"/>
                              </a:rPr>
                              <m:t>𝟏</m:t>
                            </m:r>
                          </m:e>
                        </m:d>
                      </m:e>
                    </m:d>
                  </m:oMath>
                </a14:m>
                <a:endParaRPr lang="es-ES" altLang="zh-CN" b="1">
                  <a:solidFill>
                    <a:schemeClr val="accent2">
                      <a:lumMod val="50000"/>
                    </a:schemeClr>
                  </a:solidFill>
                </a:endParaRPr>
              </a:p>
            </p:txBody>
          </p:sp>
        </mc:Choice>
        <mc:Fallback xmlns="">
          <p:sp>
            <p:nvSpPr>
              <p:cNvPr id="11" name="文本框 10">
                <a:extLst>
                  <a:ext uri="{FF2B5EF4-FFF2-40B4-BE49-F238E27FC236}">
                    <a16:creationId xmlns:a16="http://schemas.microsoft.com/office/drawing/2014/main" id="{AE29348B-25B9-44D4-B125-02F257C78410}"/>
                  </a:ext>
                </a:extLst>
              </p:cNvPr>
              <p:cNvSpPr txBox="1">
                <a:spLocks noRot="1" noChangeAspect="1" noMove="1" noResize="1" noEditPoints="1" noAdjustHandles="1" noChangeArrowheads="1" noChangeShapeType="1" noTextEdit="1"/>
              </p:cNvSpPr>
              <p:nvPr/>
            </p:nvSpPr>
            <p:spPr>
              <a:xfrm>
                <a:off x="551120" y="1164031"/>
                <a:ext cx="4872784" cy="1502976"/>
              </a:xfrm>
              <a:prstGeom prst="rect">
                <a:avLst/>
              </a:prstGeom>
              <a:blipFill>
                <a:blip r:embed="rId2"/>
                <a:stretch>
                  <a:fillRect l="-1000" t="-405" r="-5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6315BFA-01B0-47A4-8257-2B2D38311C0E}"/>
                  </a:ext>
                </a:extLst>
              </p:cNvPr>
              <p:cNvSpPr txBox="1"/>
              <p:nvPr/>
            </p:nvSpPr>
            <p:spPr>
              <a:xfrm>
                <a:off x="5624544" y="1205381"/>
                <a:ext cx="6016335" cy="1431161"/>
              </a:xfrm>
              <a:prstGeom prst="rect">
                <a:avLst/>
              </a:prstGeom>
              <a:solidFill>
                <a:schemeClr val="accent2">
                  <a:lumMod val="20000"/>
                  <a:lumOff val="80000"/>
                  <a:alpha val="25000"/>
                </a:schemeClr>
              </a:solidFill>
              <a:ln w="12700">
                <a:solidFill>
                  <a:schemeClr val="accent1">
                    <a:shade val="50000"/>
                  </a:schemeClr>
                </a:solidFill>
                <a:prstDash val="sysDash"/>
              </a:ln>
            </p:spPr>
            <p:txBody>
              <a:bodyPr wrap="square" rtlCol="0">
                <a:spAutoFit/>
              </a:bodyPr>
              <a:lstStyle/>
              <a:p>
                <a:pPr>
                  <a:spcBef>
                    <a:spcPts val="600"/>
                  </a:spcBef>
                </a:pPr>
                <a:r>
                  <a:rPr lang="zh-CN" altLang="en-US" b="1">
                    <a:solidFill>
                      <a:srgbClr val="002060"/>
                    </a:solidFill>
                    <a:latin typeface="楷体" panose="02010609060101010101" pitchFamily="49" charset="-122"/>
                    <a:ea typeface="楷体" panose="02010609060101010101" pitchFamily="49" charset="-122"/>
                  </a:rPr>
                  <a:t>给定这些公式的一个解释，论域是自然数集</a:t>
                </a:r>
                <a14:m>
                  <m:oMath xmlns:m="http://schemas.openxmlformats.org/officeDocument/2006/math">
                    <m:r>
                      <a:rPr lang="en-US" altLang="zh-CN" b="1" i="1">
                        <a:solidFill>
                          <a:srgbClr val="002060"/>
                        </a:solidFill>
                        <a:latin typeface="Cambria Math" panose="02040503050406030204" pitchFamily="18" charset="0"/>
                        <a:ea typeface="Cambria Math" panose="02040503050406030204" pitchFamily="18" charset="0"/>
                      </a:rPr>
                      <m:t>ℕ</m:t>
                    </m:r>
                  </m:oMath>
                </a14:m>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常量符号</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𝟎</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𝟏</m:t>
                    </m:r>
                  </m:oMath>
                </a14:m>
                <a:r>
                  <a:rPr lang="zh-CN" altLang="en-US" b="1">
                    <a:solidFill>
                      <a:schemeClr val="accent6">
                        <a:lumMod val="50000"/>
                      </a:schemeClr>
                    </a:solidFill>
                    <a:latin typeface="宋体" panose="02010600030101010101" pitchFamily="2" charset="-122"/>
                    <a:ea typeface="宋体" panose="02010600030101010101" pitchFamily="2" charset="-122"/>
                  </a:rPr>
                  <a:t>分别解释为自然数</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𝟎</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𝟏</m:t>
                    </m:r>
                  </m:oMath>
                </a14:m>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二元函数符号</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分别解释为</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Cambria Math" panose="02040503050406030204" pitchFamily="18" charset="0"/>
                      </a:rPr>
                      <m:t>ℕ</m:t>
                    </m:r>
                  </m:oMath>
                </a14:m>
                <a:r>
                  <a:rPr lang="zh-CN" altLang="en-US" b="1">
                    <a:solidFill>
                      <a:schemeClr val="accent6">
                        <a:lumMod val="50000"/>
                      </a:schemeClr>
                    </a:solidFill>
                    <a:latin typeface="宋体" panose="02010600030101010101" pitchFamily="2" charset="-122"/>
                    <a:ea typeface="宋体" panose="02010600030101010101" pitchFamily="2" charset="-122"/>
                  </a:rPr>
                  <a:t>上的加法和乘法运算</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二元谓词符号</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oMath>
                </a14:m>
                <a:r>
                  <a:rPr lang="zh-CN" altLang="en-US" b="1">
                    <a:solidFill>
                      <a:schemeClr val="accent6">
                        <a:lumMod val="50000"/>
                      </a:schemeClr>
                    </a:solidFill>
                    <a:latin typeface="宋体" panose="02010600030101010101" pitchFamily="2" charset="-122"/>
                    <a:ea typeface="宋体" panose="02010600030101010101" pitchFamily="2" charset="-122"/>
                  </a:rPr>
                  <a:t>分别解释</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Cambria Math" panose="02040503050406030204" pitchFamily="18" charset="0"/>
                      </a:rPr>
                      <m:t>ℕ</m:t>
                    </m:r>
                  </m:oMath>
                </a14:m>
                <a:r>
                  <a:rPr lang="zh-CN" altLang="en-US" b="1">
                    <a:solidFill>
                      <a:schemeClr val="accent6">
                        <a:lumMod val="50000"/>
                      </a:schemeClr>
                    </a:solidFill>
                    <a:latin typeface="宋体" panose="02010600030101010101" pitchFamily="2" charset="-122"/>
                    <a:ea typeface="宋体" panose="02010600030101010101" pitchFamily="2" charset="-122"/>
                  </a:rPr>
                  <a:t>上的小于等于和相等关系</a:t>
                </a:r>
              </a:p>
            </p:txBody>
          </p:sp>
        </mc:Choice>
        <mc:Fallback xmlns="">
          <p:sp>
            <p:nvSpPr>
              <p:cNvPr id="2" name="文本框 1">
                <a:extLst>
                  <a:ext uri="{FF2B5EF4-FFF2-40B4-BE49-F238E27FC236}">
                    <a16:creationId xmlns:a16="http://schemas.microsoft.com/office/drawing/2014/main" id="{96315BFA-01B0-47A4-8257-2B2D38311C0E}"/>
                  </a:ext>
                </a:extLst>
              </p:cNvPr>
              <p:cNvSpPr txBox="1">
                <a:spLocks noRot="1" noChangeAspect="1" noMove="1" noResize="1" noEditPoints="1" noAdjustHandles="1" noChangeArrowheads="1" noChangeShapeType="1" noTextEdit="1"/>
              </p:cNvSpPr>
              <p:nvPr/>
            </p:nvSpPr>
            <p:spPr>
              <a:xfrm>
                <a:off x="5624544" y="1205381"/>
                <a:ext cx="6016335" cy="1431161"/>
              </a:xfrm>
              <a:prstGeom prst="rect">
                <a:avLst/>
              </a:prstGeom>
              <a:blipFill>
                <a:blip r:embed="rId3"/>
                <a:stretch>
                  <a:fillRect l="-809" t="-2954" b="-4641"/>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5F1B3D7-79F9-4549-A471-61542CA0CCC2}"/>
                  </a:ext>
                </a:extLst>
              </p:cNvPr>
              <p:cNvSpPr txBox="1"/>
              <p:nvPr/>
            </p:nvSpPr>
            <p:spPr>
              <a:xfrm>
                <a:off x="442397" y="2988906"/>
                <a:ext cx="5090229" cy="3132076"/>
              </a:xfrm>
              <a:prstGeom prst="rect">
                <a:avLst/>
              </a:prstGeom>
              <a:solidFill>
                <a:schemeClr val="accent5">
                  <a:lumMod val="20000"/>
                  <a:lumOff val="80000"/>
                  <a:alpha val="5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常出现模型中的符号与非逻辑符号集中符号相同的情况</a:t>
                </a:r>
              </a:p>
              <a:p>
                <a:pPr marL="742950" lvl="1"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因为该模型是非逻辑符号</a:t>
                </a:r>
                <a:r>
                  <a:rPr lang="zh-CN" altLang="en-US" b="1">
                    <a:solidFill>
                      <a:srgbClr val="C00000"/>
                    </a:solidFill>
                    <a:latin typeface="宋体" panose="02010600030101010101" pitchFamily="2" charset="-122"/>
                    <a:ea typeface="宋体" panose="02010600030101010101" pitchFamily="2" charset="-122"/>
                  </a:rPr>
                  <a:t>最自然的解释</a:t>
                </a:r>
              </a:p>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非逻辑符号集的符号仅仅是符号，而模型中的符号已经预先赋予了含义</a:t>
                </a:r>
              </a:p>
              <a:p>
                <a:pPr marL="742950" lvl="1"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作为公式的个体常量符号</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𝟎</m:t>
                    </m:r>
                  </m:oMath>
                </a14:m>
                <a:r>
                  <a:rPr lang="zh-CN" altLang="en-US" b="1">
                    <a:solidFill>
                      <a:schemeClr val="accent6">
                        <a:lumMod val="50000"/>
                      </a:schemeClr>
                    </a:solidFill>
                    <a:latin typeface="宋体" panose="02010600030101010101" pitchFamily="2" charset="-122"/>
                    <a:ea typeface="宋体" panose="02010600030101010101" pitchFamily="2" charset="-122"/>
                  </a:rPr>
                  <a:t>，</a:t>
                </a:r>
                <a:r>
                  <a:rPr lang="zh-CN" altLang="en-US" b="1">
                    <a:solidFill>
                      <a:srgbClr val="C00000"/>
                    </a:solidFill>
                    <a:latin typeface="宋体" panose="02010600030101010101" pitchFamily="2" charset="-122"/>
                    <a:ea typeface="宋体" panose="02010600030101010101" pitchFamily="2" charset="-122"/>
                  </a:rPr>
                  <a:t>仅仅是符号</a:t>
                </a:r>
                <a:r>
                  <a:rPr lang="zh-CN" altLang="en-US" b="1">
                    <a:solidFill>
                      <a:schemeClr val="accent6">
                        <a:lumMod val="50000"/>
                      </a:schemeClr>
                    </a:solidFill>
                    <a:latin typeface="宋体" panose="02010600030101010101" pitchFamily="2" charset="-122"/>
                    <a:ea typeface="宋体" panose="02010600030101010101" pitchFamily="2" charset="-122"/>
                  </a:rPr>
                  <a:t>，没有含义</a:t>
                </a:r>
              </a:p>
              <a:p>
                <a:pPr marL="742950" lvl="1"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作为以自然数集为论域的解释，</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𝟎</m:t>
                    </m:r>
                  </m:oMath>
                </a14:m>
                <a:r>
                  <a:rPr lang="zh-CN" altLang="en-US" b="1">
                    <a:solidFill>
                      <a:srgbClr val="C00000"/>
                    </a:solidFill>
                    <a:latin typeface="宋体" panose="02010600030101010101" pitchFamily="2" charset="-122"/>
                    <a:ea typeface="宋体" panose="02010600030101010101" pitchFamily="2" charset="-122"/>
                  </a:rPr>
                  <a:t>不仅仅是符号</a:t>
                </a:r>
                <a:r>
                  <a:rPr lang="zh-CN" altLang="en-US" b="1">
                    <a:solidFill>
                      <a:schemeClr val="accent6">
                        <a:lumMod val="50000"/>
                      </a:schemeClr>
                    </a:solidFill>
                    <a:latin typeface="宋体" panose="02010600030101010101" pitchFamily="2" charset="-122"/>
                    <a:ea typeface="宋体" panose="02010600030101010101" pitchFamily="2" charset="-122"/>
                  </a:rPr>
                  <a:t>，且是人们熟知的那个自然数</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𝟎</m:t>
                    </m:r>
                  </m:oMath>
                </a14:m>
                <a:endParaRPr lang="en-US" altLang="zh-CN" b="1">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A5F1B3D7-79F9-4549-A471-61542CA0CCC2}"/>
                  </a:ext>
                </a:extLst>
              </p:cNvPr>
              <p:cNvSpPr txBox="1">
                <a:spLocks noRot="1" noChangeAspect="1" noMove="1" noResize="1" noEditPoints="1" noAdjustHandles="1" noChangeArrowheads="1" noChangeShapeType="1" noTextEdit="1"/>
              </p:cNvSpPr>
              <p:nvPr/>
            </p:nvSpPr>
            <p:spPr>
              <a:xfrm>
                <a:off x="442397" y="2988906"/>
                <a:ext cx="5090229" cy="3132076"/>
              </a:xfrm>
              <a:prstGeom prst="rect">
                <a:avLst/>
              </a:prstGeom>
              <a:blipFill>
                <a:blip r:embed="rId4"/>
                <a:stretch>
                  <a:fillRect l="-838" t="-1167" r="-5389" b="-214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A5AB3DD3-0910-46EF-B995-DBE8CA7C3AFC}"/>
              </a:ext>
            </a:extLst>
          </p:cNvPr>
          <p:cNvSpPr txBox="1"/>
          <p:nvPr/>
        </p:nvSpPr>
        <p:spPr>
          <a:xfrm>
            <a:off x="5774389" y="3079445"/>
            <a:ext cx="5716644" cy="3000950"/>
          </a:xfrm>
          <a:prstGeom prst="rect">
            <a:avLst/>
          </a:prstGeom>
          <a:solidFill>
            <a:schemeClr val="accent2">
              <a:lumMod val="20000"/>
              <a:lumOff val="80000"/>
              <a:alpha val="25000"/>
            </a:schemeClr>
          </a:solidFill>
        </p:spPr>
        <p:txBody>
          <a:bodyPr wrap="square" rtlCol="0">
            <a:spAutoFit/>
          </a:bodyPr>
          <a:lstStyle/>
          <a:p>
            <a:pPr algn="ctr">
              <a:lnSpc>
                <a:spcPts val="2400"/>
              </a:lnSpc>
              <a:spcBef>
                <a:spcPts val="600"/>
              </a:spcBef>
              <a:spcAft>
                <a:spcPts val="600"/>
              </a:spcAft>
            </a:pPr>
            <a:r>
              <a:rPr lang="zh-CN" altLang="en-US" b="1">
                <a:solidFill>
                  <a:srgbClr val="C00000"/>
                </a:solidFill>
              </a:rPr>
              <a:t>对象语言</a:t>
            </a:r>
            <a:r>
              <a:rPr lang="en-US" altLang="zh-CN">
                <a:solidFill>
                  <a:srgbClr val="C00000"/>
                </a:solidFill>
              </a:rPr>
              <a:t>(object language)</a:t>
            </a:r>
            <a:r>
              <a:rPr lang="zh-CN" altLang="en-US" b="1">
                <a:solidFill>
                  <a:srgbClr val="C00000"/>
                </a:solidFill>
              </a:rPr>
              <a:t>与元语言</a:t>
            </a:r>
            <a:r>
              <a:rPr lang="en-US" altLang="zh-CN">
                <a:solidFill>
                  <a:srgbClr val="C00000"/>
                </a:solidFill>
              </a:rPr>
              <a:t>(meta-language)</a:t>
            </a:r>
          </a:p>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逻辑学研究的逻辑公式，如命题逻辑公式、一阶逻辑公式称为</a:t>
            </a:r>
            <a:r>
              <a:rPr lang="zh-CN" altLang="en-US" b="1">
                <a:solidFill>
                  <a:srgbClr val="C00000"/>
                </a:solidFill>
                <a:latin typeface="黑体" panose="02010609060101010101" pitchFamily="49" charset="-122"/>
                <a:ea typeface="黑体" panose="02010609060101010101" pitchFamily="49" charset="-122"/>
              </a:rPr>
              <a:t>对象语言</a:t>
            </a:r>
            <a:endParaRPr lang="en-US" altLang="zh-CN" b="1">
              <a:solidFill>
                <a:srgbClr val="C00000"/>
              </a:solidFill>
              <a:latin typeface="黑体" panose="02010609060101010101" pitchFamily="49" charset="-122"/>
              <a:ea typeface="黑体" panose="02010609060101010101" pitchFamily="49" charset="-122"/>
            </a:endParaRPr>
          </a:p>
          <a:p>
            <a:pPr marL="742950" lvl="1"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对象语言可使用归纳定义给出严格的定义</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研究逻辑时使用的语言，如自然语言称为</a:t>
            </a:r>
            <a:r>
              <a:rPr lang="zh-CN" altLang="en-US" b="1">
                <a:solidFill>
                  <a:srgbClr val="C00000"/>
                </a:solidFill>
                <a:latin typeface="黑体" panose="02010609060101010101" pitchFamily="49" charset="-122"/>
                <a:ea typeface="黑体" panose="02010609060101010101" pitchFamily="49" charset="-122"/>
              </a:rPr>
              <a:t>元语言</a:t>
            </a:r>
            <a:endParaRPr lang="en-US" altLang="zh-CN" b="1">
              <a:solidFill>
                <a:srgbClr val="C00000"/>
              </a:solidFill>
              <a:latin typeface="黑体" panose="02010609060101010101" pitchFamily="49" charset="-122"/>
              <a:ea typeface="黑体" panose="02010609060101010101" pitchFamily="49" charset="-122"/>
            </a:endParaRPr>
          </a:p>
          <a:p>
            <a:pPr marL="742950" lvl="1" indent="-285750">
              <a:lnSpc>
                <a:spcPts val="24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我们采用的元语言是汉语，无法严格定义</a:t>
            </a:r>
          </a:p>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一阶逻辑公式的</a:t>
            </a:r>
            <a:r>
              <a:rPr lang="zh-CN" altLang="en-US" b="1">
                <a:solidFill>
                  <a:srgbClr val="C00000"/>
                </a:solidFill>
                <a:latin typeface="楷体" panose="02010609060101010101" pitchFamily="49" charset="-122"/>
                <a:ea typeface="楷体" panose="02010609060101010101" pitchFamily="49" charset="-122"/>
              </a:rPr>
              <a:t>非逻辑符号中的符号是对象语言的符号</a:t>
            </a:r>
            <a:r>
              <a:rPr lang="zh-CN" altLang="en-US" b="1">
                <a:solidFill>
                  <a:srgbClr val="002060"/>
                </a:solidFill>
                <a:latin typeface="楷体" panose="02010609060101010101" pitchFamily="49" charset="-122"/>
                <a:ea typeface="楷体" panose="02010609060101010101" pitchFamily="49" charset="-122"/>
              </a:rPr>
              <a:t>，而它的</a:t>
            </a:r>
            <a:r>
              <a:rPr lang="zh-CN" altLang="en-US" b="1">
                <a:solidFill>
                  <a:srgbClr val="C00000"/>
                </a:solidFill>
                <a:latin typeface="楷体" panose="02010609060101010101" pitchFamily="49" charset="-122"/>
                <a:ea typeface="楷体" panose="02010609060101010101" pitchFamily="49" charset="-122"/>
              </a:rPr>
              <a:t>解释中的符号是元语言符号</a:t>
            </a:r>
          </a:p>
        </p:txBody>
      </p:sp>
    </p:spTree>
    <p:extLst>
      <p:ext uri="{BB962C8B-B14F-4D97-AF65-F5344CB8AC3E}">
        <p14:creationId xmlns:p14="http://schemas.microsoft.com/office/powerpoint/2010/main" val="330472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第九讲  一阶逻辑公式的语义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1012" y="1895880"/>
            <a:ext cx="4733731" cy="2870016"/>
          </a:xfrm>
          <a:prstGeom prst="rect">
            <a:avLst/>
          </a:prstGeom>
          <a:noFill/>
        </p:spPr>
        <p:txBody>
          <a:bodyPr wrap="square" rtlCol="0">
            <a:spAutoFit/>
          </a:bodyPr>
          <a:lstStyle/>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一阶逻辑公式的解释</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一阶逻辑公式的真值</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一阶逻辑公式的分类</a:t>
            </a:r>
            <a:endParaRPr lang="en-US" altLang="zh-CN" sz="3200" b="1">
              <a:solidFill>
                <a:schemeClr val="bg2"/>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059857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5284</Words>
  <Application>Microsoft Office PowerPoint</Application>
  <PresentationFormat>宽屏</PresentationFormat>
  <Paragraphs>485</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等线</vt:lpstr>
      <vt:lpstr>等线 Light</vt:lpstr>
      <vt:lpstr>仿宋</vt:lpstr>
      <vt:lpstr>黑体</vt:lpstr>
      <vt:lpstr>华文新魏</vt:lpstr>
      <vt:lpstr>楷体</vt:lpstr>
      <vt:lpstr>宋体</vt:lpstr>
      <vt:lpstr>Arial</vt:lpstr>
      <vt:lpstr>Cambria Math</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92</cp:revision>
  <dcterms:created xsi:type="dcterms:W3CDTF">2022-01-01T06:39:40Z</dcterms:created>
  <dcterms:modified xsi:type="dcterms:W3CDTF">2022-03-16T08:31:51Z</dcterms:modified>
</cp:coreProperties>
</file>