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81" r:id="rId5"/>
    <p:sldId id="260" r:id="rId6"/>
    <p:sldId id="286" r:id="rId7"/>
    <p:sldId id="282" r:id="rId8"/>
    <p:sldId id="287" r:id="rId9"/>
    <p:sldId id="294" r:id="rId10"/>
    <p:sldId id="283" r:id="rId11"/>
    <p:sldId id="290" r:id="rId12"/>
    <p:sldId id="291" r:id="rId13"/>
    <p:sldId id="292" r:id="rId14"/>
    <p:sldId id="289" r:id="rId15"/>
    <p:sldId id="293" r:id="rId16"/>
    <p:sldId id="288" r:id="rId17"/>
    <p:sldId id="272" r:id="rId18"/>
    <p:sldId id="280"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4D0"/>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6" y="691"/>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21C97-0F09-4E7C-99A9-BBCABCE71804}" type="datetimeFigureOut">
              <a:rPr lang="zh-CN" altLang="en-US" smtClean="0"/>
              <a:t>2022/3/17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85F8-20C7-485A-B230-A8E9B5A4E46A}" type="slidenum">
              <a:rPr lang="zh-CN" altLang="en-US" smtClean="0"/>
              <a:t>‹#›</a:t>
            </a:fld>
            <a:endParaRPr lang="zh-CN" altLang="en-US"/>
          </a:p>
        </p:txBody>
      </p:sp>
    </p:spTree>
    <p:extLst>
      <p:ext uri="{BB962C8B-B14F-4D97-AF65-F5344CB8AC3E}">
        <p14:creationId xmlns:p14="http://schemas.microsoft.com/office/powerpoint/2010/main" val="187932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D385F8-20C7-485A-B230-A8E9B5A4E46A}" type="slidenum">
              <a:rPr lang="zh-CN" altLang="en-US" smtClean="0"/>
              <a:t>8</a:t>
            </a:fld>
            <a:endParaRPr lang="zh-CN" altLang="en-US"/>
          </a:p>
        </p:txBody>
      </p:sp>
    </p:spTree>
    <p:extLst>
      <p:ext uri="{BB962C8B-B14F-4D97-AF65-F5344CB8AC3E}">
        <p14:creationId xmlns:p14="http://schemas.microsoft.com/office/powerpoint/2010/main" val="366542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2022/3/17</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2022/3/17</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一阶逻辑的等值演算</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一阶逻辑的等值演算举例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A056426-CACA-459C-B01B-D16856D98586}"/>
                  </a:ext>
                </a:extLst>
              </p:cNvPr>
              <p:cNvSpPr txBox="1"/>
              <p:nvPr/>
            </p:nvSpPr>
            <p:spPr>
              <a:xfrm>
                <a:off x="1281320" y="1220893"/>
                <a:ext cx="9629352" cy="578685"/>
              </a:xfrm>
              <a:prstGeom prst="rect">
                <a:avLst/>
              </a:prstGeom>
              <a:solidFill>
                <a:schemeClr val="accent6">
                  <a:lumMod val="20000"/>
                  <a:lumOff val="80000"/>
                  <a:alpha val="50000"/>
                </a:schemeClr>
              </a:solidFill>
            </p:spPr>
            <p:txBody>
              <a:bodyPr wrap="square" rtlCol="0">
                <a:spAutoFit/>
              </a:bodyPr>
              <a:lstStyle/>
              <a:p>
                <a:r>
                  <a:rPr lang="zh-CN" altLang="en-US" sz="2800" b="1">
                    <a:solidFill>
                      <a:srgbClr val="002060"/>
                    </a:solidFill>
                    <a:latin typeface="楷体" panose="02010609060101010101" pitchFamily="49" charset="-122"/>
                    <a:ea typeface="楷体" panose="02010609060101010101" pitchFamily="49" charset="-122"/>
                  </a:rPr>
                  <a:t>使用等值演算证明</a:t>
                </a:r>
                <a14:m>
                  <m:oMath xmlns:m="http://schemas.openxmlformats.org/officeDocument/2006/math">
                    <m:r>
                      <a:rPr lang="en-US" altLang="zh-CN" sz="2800" b="1" i="1" smtClean="0">
                        <a:solidFill>
                          <a:srgbClr val="002060"/>
                        </a:solidFill>
                        <a:latin typeface="Cambria Math" panose="02040503050406030204" pitchFamily="18" charset="0"/>
                      </a:rPr>
                      <m:t>∀</m:t>
                    </m:r>
                    <m:r>
                      <a:rPr lang="en-US" altLang="zh-CN" sz="2800" b="1" i="1" smtClean="0">
                        <a:solidFill>
                          <a:srgbClr val="002060"/>
                        </a:solidFill>
                        <a:latin typeface="Cambria Math" panose="02040503050406030204" pitchFamily="18" charset="0"/>
                      </a:rPr>
                      <m:t>𝒙𝑷</m:t>
                    </m:r>
                    <m:d>
                      <m:dPr>
                        <m:ctrlPr>
                          <a:rPr lang="en-US" altLang="zh-CN" sz="2800" b="1" i="1">
                            <a:solidFill>
                              <a:srgbClr val="002060"/>
                            </a:solidFill>
                            <a:latin typeface="Cambria Math" panose="02040503050406030204" pitchFamily="18" charset="0"/>
                          </a:rPr>
                        </m:ctrlPr>
                      </m:dPr>
                      <m:e>
                        <m:r>
                          <a:rPr lang="en-US" altLang="zh-CN" sz="2800" b="1" i="1">
                            <a:solidFill>
                              <a:srgbClr val="002060"/>
                            </a:solidFill>
                            <a:latin typeface="Cambria Math" panose="02040503050406030204" pitchFamily="18" charset="0"/>
                          </a:rPr>
                          <m:t>𝒙</m:t>
                        </m:r>
                      </m:e>
                    </m:d>
                    <m:r>
                      <a:rPr lang="en-US" altLang="zh-CN" sz="2800" b="1" i="1">
                        <a:solidFill>
                          <a:srgbClr val="002060"/>
                        </a:solidFill>
                        <a:latin typeface="Cambria Math" panose="02040503050406030204" pitchFamily="18" charset="0"/>
                      </a:rPr>
                      <m:t>→∃</m:t>
                    </m:r>
                    <m:r>
                      <a:rPr lang="en-US" altLang="zh-CN" sz="2800" b="1" i="1">
                        <a:solidFill>
                          <a:srgbClr val="002060"/>
                        </a:solidFill>
                        <a:latin typeface="Cambria Math" panose="02040503050406030204" pitchFamily="18" charset="0"/>
                      </a:rPr>
                      <m:t>𝒙</m:t>
                    </m:r>
                    <m:r>
                      <a:rPr lang="en-US" altLang="zh-CN" sz="2800" b="1" i="1">
                        <a:solidFill>
                          <a:srgbClr val="002060"/>
                        </a:solidFill>
                        <a:latin typeface="Cambria Math" panose="02040503050406030204" pitchFamily="18" charset="0"/>
                      </a:rPr>
                      <m:t>¬</m:t>
                    </m:r>
                    <m:r>
                      <a:rPr lang="en-US" altLang="zh-CN" sz="2800" b="1" i="1">
                        <a:solidFill>
                          <a:srgbClr val="002060"/>
                        </a:solidFill>
                        <a:latin typeface="Cambria Math" panose="02040503050406030204" pitchFamily="18" charset="0"/>
                      </a:rPr>
                      <m:t>𝑸</m:t>
                    </m:r>
                    <m:d>
                      <m:dPr>
                        <m:ctrlPr>
                          <a:rPr lang="en-US" altLang="zh-CN" sz="2800" b="1" i="1">
                            <a:solidFill>
                              <a:srgbClr val="002060"/>
                            </a:solidFill>
                            <a:latin typeface="Cambria Math" panose="02040503050406030204" pitchFamily="18" charset="0"/>
                          </a:rPr>
                        </m:ctrlPr>
                      </m:dPr>
                      <m:e>
                        <m:r>
                          <a:rPr lang="en-US" altLang="zh-CN" sz="2800" b="1" i="1">
                            <a:solidFill>
                              <a:srgbClr val="002060"/>
                            </a:solidFill>
                            <a:latin typeface="Cambria Math" panose="02040503050406030204" pitchFamily="18" charset="0"/>
                          </a:rPr>
                          <m:t>𝒙</m:t>
                        </m:r>
                      </m:e>
                    </m:d>
                    <m:r>
                      <a:rPr lang="en-US" altLang="zh-CN" sz="2800" b="1" i="1">
                        <a:solidFill>
                          <a:srgbClr val="002060"/>
                        </a:solidFill>
                        <a:latin typeface="Cambria Math" panose="02040503050406030204" pitchFamily="18" charset="0"/>
                      </a:rPr>
                      <m:t>≡¬∀</m:t>
                    </m:r>
                    <m:r>
                      <a:rPr lang="en-US" altLang="zh-CN" sz="2800" b="1" i="1">
                        <a:solidFill>
                          <a:srgbClr val="002060"/>
                        </a:solidFill>
                        <a:latin typeface="Cambria Math" panose="02040503050406030204" pitchFamily="18" charset="0"/>
                      </a:rPr>
                      <m:t>𝒙</m:t>
                    </m:r>
                    <m:d>
                      <m:dPr>
                        <m:ctrlPr>
                          <a:rPr lang="en-US" altLang="zh-CN" sz="2800" b="1" i="1">
                            <a:solidFill>
                              <a:srgbClr val="002060"/>
                            </a:solidFill>
                            <a:latin typeface="Cambria Math" panose="02040503050406030204" pitchFamily="18" charset="0"/>
                          </a:rPr>
                        </m:ctrlPr>
                      </m:dPr>
                      <m:e>
                        <m:r>
                          <a:rPr lang="en-US" altLang="zh-CN" sz="2800" b="1" i="1">
                            <a:solidFill>
                              <a:srgbClr val="002060"/>
                            </a:solidFill>
                            <a:latin typeface="Cambria Math" panose="02040503050406030204" pitchFamily="18" charset="0"/>
                          </a:rPr>
                          <m:t>𝑷</m:t>
                        </m:r>
                        <m:d>
                          <m:dPr>
                            <m:ctrlPr>
                              <a:rPr lang="en-US" altLang="zh-CN" sz="2800" b="1" i="1">
                                <a:solidFill>
                                  <a:srgbClr val="002060"/>
                                </a:solidFill>
                                <a:latin typeface="Cambria Math" panose="02040503050406030204" pitchFamily="18" charset="0"/>
                              </a:rPr>
                            </m:ctrlPr>
                          </m:dPr>
                          <m:e>
                            <m:r>
                              <a:rPr lang="en-US" altLang="zh-CN" sz="2800" b="1" i="1">
                                <a:solidFill>
                                  <a:srgbClr val="002060"/>
                                </a:solidFill>
                                <a:latin typeface="Cambria Math" panose="02040503050406030204" pitchFamily="18" charset="0"/>
                              </a:rPr>
                              <m:t>𝒙</m:t>
                            </m:r>
                          </m:e>
                        </m:d>
                        <m:r>
                          <a:rPr lang="en-US" altLang="zh-CN" sz="2800" b="1" i="1">
                            <a:solidFill>
                              <a:srgbClr val="002060"/>
                            </a:solidFill>
                            <a:latin typeface="Cambria Math" panose="02040503050406030204" pitchFamily="18" charset="0"/>
                          </a:rPr>
                          <m:t>∧</m:t>
                        </m:r>
                        <m:r>
                          <a:rPr lang="en-US" altLang="zh-CN" sz="2800" b="1" i="1">
                            <a:solidFill>
                              <a:srgbClr val="002060"/>
                            </a:solidFill>
                            <a:latin typeface="Cambria Math" panose="02040503050406030204" pitchFamily="18" charset="0"/>
                          </a:rPr>
                          <m:t>𝑸</m:t>
                        </m:r>
                        <m:d>
                          <m:dPr>
                            <m:ctrlPr>
                              <a:rPr lang="en-US" altLang="zh-CN" sz="2800" b="1" i="1">
                                <a:solidFill>
                                  <a:srgbClr val="002060"/>
                                </a:solidFill>
                                <a:latin typeface="Cambria Math" panose="02040503050406030204" pitchFamily="18" charset="0"/>
                              </a:rPr>
                            </m:ctrlPr>
                          </m:dPr>
                          <m:e>
                            <m:r>
                              <a:rPr lang="en-US" altLang="zh-CN" sz="2800" b="1" i="1">
                                <a:solidFill>
                                  <a:srgbClr val="002060"/>
                                </a:solidFill>
                                <a:latin typeface="Cambria Math" panose="02040503050406030204" pitchFamily="18" charset="0"/>
                              </a:rPr>
                              <m:t>𝒙</m:t>
                            </m:r>
                          </m:e>
                        </m:d>
                      </m:e>
                    </m:d>
                  </m:oMath>
                </a14:m>
                <a:endParaRPr lang="zh-CN" altLang="en-US" sz="28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0A056426-CACA-459C-B01B-D16856D98586}"/>
                  </a:ext>
                </a:extLst>
              </p:cNvPr>
              <p:cNvSpPr txBox="1">
                <a:spLocks noRot="1" noChangeAspect="1" noMove="1" noResize="1" noEditPoints="1" noAdjustHandles="1" noChangeArrowheads="1" noChangeShapeType="1" noTextEdit="1"/>
              </p:cNvSpPr>
              <p:nvPr/>
            </p:nvSpPr>
            <p:spPr>
              <a:xfrm>
                <a:off x="1281320" y="1220893"/>
                <a:ext cx="9629352" cy="578685"/>
              </a:xfrm>
              <a:prstGeom prst="rect">
                <a:avLst/>
              </a:prstGeom>
              <a:blipFill>
                <a:blip r:embed="rId2"/>
                <a:stretch>
                  <a:fillRect l="-1266" t="-10526" b="-1894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B5D470E-DA75-4F72-A18D-479BE9E59657}"/>
              </a:ext>
            </a:extLst>
          </p:cNvPr>
          <p:cNvPicPr>
            <a:picLocks noChangeAspect="1"/>
          </p:cNvPicPr>
          <p:nvPr/>
        </p:nvPicPr>
        <p:blipFill>
          <a:blip r:embed="rId3"/>
          <a:stretch>
            <a:fillRect/>
          </a:stretch>
        </p:blipFill>
        <p:spPr>
          <a:xfrm>
            <a:off x="1638385" y="1918440"/>
            <a:ext cx="8915223" cy="2673827"/>
          </a:xfrm>
          <a:prstGeom prst="rect">
            <a:avLst/>
          </a:prstGeom>
        </p:spPr>
      </p:pic>
      <p:sp>
        <p:nvSpPr>
          <p:cNvPr id="12" name="文本框 11">
            <a:extLst>
              <a:ext uri="{FF2B5EF4-FFF2-40B4-BE49-F238E27FC236}">
                <a16:creationId xmlns:a16="http://schemas.microsoft.com/office/drawing/2014/main" id="{1DF3B4ED-9586-408A-8C9E-16723C785B40}"/>
              </a:ext>
            </a:extLst>
          </p:cNvPr>
          <p:cNvSpPr txBox="1"/>
          <p:nvPr/>
        </p:nvSpPr>
        <p:spPr>
          <a:xfrm>
            <a:off x="1092374" y="4839196"/>
            <a:ext cx="10007244" cy="1224822"/>
          </a:xfrm>
          <a:prstGeom prst="rect">
            <a:avLst/>
          </a:prstGeom>
          <a:solidFill>
            <a:schemeClr val="accent2">
              <a:lumMod val="20000"/>
              <a:lumOff val="80000"/>
            </a:schemeClr>
          </a:solidFill>
        </p:spPr>
        <p:txBody>
          <a:bodyPr wrap="square" rtlCol="0">
            <a:spAutoFit/>
          </a:bodyPr>
          <a:lstStyle/>
          <a:p>
            <a:pPr>
              <a:lnSpc>
                <a:spcPts val="2600"/>
              </a:lnSpc>
              <a:spcBef>
                <a:spcPts val="600"/>
              </a:spcBef>
            </a:pPr>
            <a:r>
              <a:rPr lang="zh-CN" altLang="en-US" sz="2000" b="1">
                <a:solidFill>
                  <a:srgbClr val="002060"/>
                </a:solidFill>
                <a:latin typeface="楷体" panose="02010609060101010101" pitchFamily="49" charset="-122"/>
                <a:ea typeface="楷体" panose="02010609060101010101" pitchFamily="49" charset="-122"/>
              </a:rPr>
              <a:t>同样，在等值演算过程中要使用</a:t>
            </a:r>
            <a:r>
              <a:rPr lang="zh-CN" altLang="en-US" sz="2000" b="1">
                <a:solidFill>
                  <a:srgbClr val="C00000"/>
                </a:solidFill>
                <a:latin typeface="黑体" panose="02010609060101010101" pitchFamily="49" charset="-122"/>
                <a:ea typeface="黑体" panose="02010609060101010101" pitchFamily="49" charset="-122"/>
              </a:rPr>
              <a:t>注释</a:t>
            </a:r>
            <a:r>
              <a:rPr lang="zh-CN" altLang="en-US" sz="2000" b="1">
                <a:solidFill>
                  <a:srgbClr val="002060"/>
                </a:solidFill>
                <a:latin typeface="楷体" panose="02010609060101010101" pitchFamily="49" charset="-122"/>
                <a:ea typeface="楷体" panose="02010609060101010101" pitchFamily="49" charset="-122"/>
              </a:rPr>
              <a:t>写清楚每一步用到的重要基本逻辑等值式，特别是：</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a:solidFill>
                  <a:srgbClr val="C00000"/>
                </a:solidFill>
              </a:rPr>
              <a:t>分配律、吸收律、德摩尔根律、蕴涵等值式、双蕴涵等值式</a:t>
            </a:r>
            <a:endParaRPr lang="en-US" altLang="zh-CN" b="1">
              <a:solidFill>
                <a:srgbClr val="C00000"/>
              </a:solidFill>
            </a:endParaRPr>
          </a:p>
          <a:p>
            <a:pPr marL="285750" indent="-285750">
              <a:lnSpc>
                <a:spcPts val="2600"/>
              </a:lnSpc>
              <a:spcBef>
                <a:spcPts val="600"/>
              </a:spcBef>
              <a:buFont typeface="Arial" panose="020B0604020202020204" pitchFamily="34" charset="0"/>
              <a:buChar char="•"/>
            </a:pPr>
            <a:r>
              <a:rPr lang="zh-CN" altLang="en-US" b="1">
                <a:solidFill>
                  <a:srgbClr val="C00000"/>
                </a:solidFill>
              </a:rPr>
              <a:t>量词否定等值式、量词辖域扩张收缩、量词分配等值式</a:t>
            </a:r>
          </a:p>
        </p:txBody>
      </p:sp>
    </p:spTree>
    <p:extLst>
      <p:ext uri="{BB962C8B-B14F-4D97-AF65-F5344CB8AC3E}">
        <p14:creationId xmlns:p14="http://schemas.microsoft.com/office/powerpoint/2010/main" val="35756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一阶逻辑等值式判断练习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B0AEC88-2B96-4B25-92CE-72240084AAB5}"/>
                  </a:ext>
                </a:extLst>
              </p:cNvPr>
              <p:cNvSpPr txBox="1"/>
              <p:nvPr/>
            </p:nvSpPr>
            <p:spPr>
              <a:xfrm>
                <a:off x="902337" y="1581059"/>
                <a:ext cx="8769031" cy="4142801"/>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800" b="1" dirty="0">
                    <a:solidFill>
                      <a:srgbClr val="002060"/>
                    </a:solidFill>
                    <a:latin typeface="Arial" panose="020B0604020202020204" pitchFamily="34" charset="0"/>
                    <a:cs typeface="Arial" panose="020B0604020202020204" pitchFamily="34" charset="0"/>
                  </a:rPr>
                  <a:t>下面哪些一阶逻辑公式逻辑等值式是正确的（多选）？</a:t>
                </a: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A.</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B.</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C.</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D.</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E.</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F.</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oMath>
                </a14:m>
                <a:endParaRPr lang="zh-CN" altLang="en-US" sz="2800" b="1" dirty="0">
                  <a:solidFill>
                    <a:schemeClr val="accent2">
                      <a:lumMod val="50000"/>
                    </a:schemeClr>
                  </a:solidFill>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DB0AEC88-2B96-4B25-92CE-72240084AAB5}"/>
                  </a:ext>
                </a:extLst>
              </p:cNvPr>
              <p:cNvSpPr txBox="1">
                <a:spLocks noRot="1" noChangeAspect="1" noMove="1" noResize="1" noEditPoints="1" noAdjustHandles="1" noChangeArrowheads="1" noChangeShapeType="1" noTextEdit="1"/>
              </p:cNvSpPr>
              <p:nvPr/>
            </p:nvSpPr>
            <p:spPr>
              <a:xfrm>
                <a:off x="902337" y="1581059"/>
                <a:ext cx="8769031" cy="4142801"/>
              </a:xfrm>
              <a:prstGeom prst="rect">
                <a:avLst/>
              </a:prstGeom>
              <a:blipFill>
                <a:blip r:embed="rId2"/>
                <a:stretch>
                  <a:fillRect l="-1390" t="-1471" r="-486" b="-2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970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一阶逻辑等值式判断练习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B0AEC88-2B96-4B25-92CE-72240084AAB5}"/>
                  </a:ext>
                </a:extLst>
              </p:cNvPr>
              <p:cNvSpPr txBox="1"/>
              <p:nvPr/>
            </p:nvSpPr>
            <p:spPr>
              <a:xfrm>
                <a:off x="902337" y="1581059"/>
                <a:ext cx="8769031" cy="4142801"/>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800" b="1" dirty="0">
                    <a:solidFill>
                      <a:srgbClr val="002060"/>
                    </a:solidFill>
                    <a:latin typeface="Arial" panose="020B0604020202020204" pitchFamily="34" charset="0"/>
                    <a:cs typeface="Arial" panose="020B0604020202020204" pitchFamily="34" charset="0"/>
                  </a:rPr>
                  <a:t>下面哪些一阶逻辑公式逻辑等值式是正确的（多选）？</a:t>
                </a: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A.</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B.</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C.</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D.</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E.</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𝒚</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𝒙𝑭</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r>
                          <a:rPr lang="en-US" altLang="zh-CN" sz="2800" b="1" i="1" smtClean="0">
                            <a:solidFill>
                              <a:schemeClr val="accent2">
                                <a:lumMod val="50000"/>
                              </a:schemeClr>
                            </a:solidFill>
                            <a:latin typeface="Cambria Math" panose="02040503050406030204" pitchFamily="18" charset="0"/>
                          </a:rPr>
                          <m:t>, </m:t>
                        </m:r>
                        <m:r>
                          <a:rPr lang="en-US" altLang="zh-CN" sz="2800" b="1" i="1" smtClean="0">
                            <a:solidFill>
                              <a:schemeClr val="accent2">
                                <a:lumMod val="50000"/>
                              </a:schemeClr>
                            </a:solidFill>
                            <a:latin typeface="Cambria Math" panose="02040503050406030204" pitchFamily="18" charset="0"/>
                          </a:rPr>
                          <m:t>𝒚</m:t>
                        </m:r>
                      </m:e>
                    </m:d>
                  </m:oMath>
                </a14:m>
                <a:endParaRPr lang="en-US" altLang="zh-CN" sz="2800" b="1" dirty="0">
                  <a:solidFill>
                    <a:schemeClr val="accent2">
                      <a:lumMod val="50000"/>
                    </a:schemeClr>
                  </a:solidFill>
                  <a:latin typeface="Arial" panose="020B0604020202020204" pitchFamily="34" charset="0"/>
                  <a:cs typeface="Arial" panose="020B0604020202020204" pitchFamily="34" charset="0"/>
                </a:endParaRPr>
              </a:p>
              <a:p>
                <a:pPr>
                  <a:spcBef>
                    <a:spcPts val="600"/>
                  </a:spcBef>
                  <a:spcAft>
                    <a:spcPts val="600"/>
                  </a:spcAft>
                </a:pPr>
                <a:r>
                  <a:rPr lang="en-US" altLang="zh-CN" sz="2800" dirty="0">
                    <a:solidFill>
                      <a:schemeClr val="accent2">
                        <a:lumMod val="50000"/>
                      </a:schemeClr>
                    </a:solidFill>
                    <a:latin typeface="Arial" panose="020B0604020202020204" pitchFamily="34" charset="0"/>
                    <a:cs typeface="Arial" panose="020B0604020202020204" pitchFamily="34" charset="0"/>
                  </a:rPr>
                  <a:t>F.</a:t>
                </a:r>
                <a:r>
                  <a:rPr lang="en-US" altLang="zh-CN" sz="2800" b="1" dirty="0">
                    <a:solidFill>
                      <a:schemeClr val="accent2">
                        <a:lumMod val="50000"/>
                      </a:schemeClr>
                    </a:solidFill>
                    <a:latin typeface="Arial" panose="020B0604020202020204" pitchFamily="34" charset="0"/>
                    <a:cs typeface="Arial" panose="020B0604020202020204" pitchFamily="34" charset="0"/>
                  </a:rPr>
                  <a:t>  </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e>
                    </m:d>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𝒙𝑷</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r>
                      <a:rPr lang="en-US" altLang="zh-CN" sz="2800" b="1" i="1" smtClean="0">
                        <a:solidFill>
                          <a:schemeClr val="accent2">
                            <a:lumMod val="50000"/>
                          </a:schemeClr>
                        </a:solidFill>
                        <a:latin typeface="Cambria Math" panose="02040503050406030204" pitchFamily="18" charset="0"/>
                      </a:rPr>
                      <m:t>↔</m:t>
                    </m:r>
                    <m:r>
                      <a:rPr lang="en-US" altLang="zh-CN" sz="2800" b="1" i="1">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𝒙𝑸</m:t>
                    </m:r>
                    <m:d>
                      <m:dPr>
                        <m:ctrlPr>
                          <a:rPr lang="en-US" altLang="zh-CN" sz="2800" b="1" i="1">
                            <a:solidFill>
                              <a:schemeClr val="accent2">
                                <a:lumMod val="50000"/>
                              </a:schemeClr>
                            </a:solidFill>
                            <a:latin typeface="Cambria Math" panose="02040503050406030204" pitchFamily="18" charset="0"/>
                          </a:rPr>
                        </m:ctrlPr>
                      </m:dPr>
                      <m:e>
                        <m:r>
                          <a:rPr lang="en-US" altLang="zh-CN" sz="2800" b="1" i="1" smtClean="0">
                            <a:solidFill>
                              <a:schemeClr val="accent2">
                                <a:lumMod val="50000"/>
                              </a:schemeClr>
                            </a:solidFill>
                            <a:latin typeface="Cambria Math" panose="02040503050406030204" pitchFamily="18" charset="0"/>
                          </a:rPr>
                          <m:t>𝒙</m:t>
                        </m:r>
                      </m:e>
                    </m:d>
                  </m:oMath>
                </a14:m>
                <a:endParaRPr lang="zh-CN" altLang="en-US" sz="2800" b="1" dirty="0">
                  <a:solidFill>
                    <a:schemeClr val="accent2">
                      <a:lumMod val="50000"/>
                    </a:schemeClr>
                  </a:solidFill>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DB0AEC88-2B96-4B25-92CE-72240084AAB5}"/>
                  </a:ext>
                </a:extLst>
              </p:cNvPr>
              <p:cNvSpPr txBox="1">
                <a:spLocks noRot="1" noChangeAspect="1" noMove="1" noResize="1" noEditPoints="1" noAdjustHandles="1" noChangeArrowheads="1" noChangeShapeType="1" noTextEdit="1"/>
              </p:cNvSpPr>
              <p:nvPr/>
            </p:nvSpPr>
            <p:spPr>
              <a:xfrm>
                <a:off x="902337" y="1581059"/>
                <a:ext cx="8769031" cy="4142801"/>
              </a:xfrm>
              <a:prstGeom prst="rect">
                <a:avLst/>
              </a:prstGeom>
              <a:blipFill>
                <a:blip r:embed="rId2"/>
                <a:stretch>
                  <a:fillRect l="-1390" t="-1471" r="-486" b="-220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B4B4DA78-01D7-4310-A21C-0DE2ACEE8620}"/>
              </a:ext>
            </a:extLst>
          </p:cNvPr>
          <p:cNvSpPr txBox="1"/>
          <p:nvPr/>
        </p:nvSpPr>
        <p:spPr>
          <a:xfrm>
            <a:off x="845681" y="3525493"/>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2" name="文本框 11">
            <a:extLst>
              <a:ext uri="{FF2B5EF4-FFF2-40B4-BE49-F238E27FC236}">
                <a16:creationId xmlns:a16="http://schemas.microsoft.com/office/drawing/2014/main" id="{053B1193-CBC7-4B73-BBD8-1158E9F875DD}"/>
              </a:ext>
            </a:extLst>
          </p:cNvPr>
          <p:cNvSpPr txBox="1"/>
          <p:nvPr/>
        </p:nvSpPr>
        <p:spPr>
          <a:xfrm>
            <a:off x="845681" y="412163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4071ED8-A323-4DD6-8A9C-1DE369D4B866}"/>
                  </a:ext>
                </a:extLst>
              </p:cNvPr>
              <p:cNvSpPr txBox="1"/>
              <p:nvPr/>
            </p:nvSpPr>
            <p:spPr>
              <a:xfrm>
                <a:off x="6484126" y="2158531"/>
                <a:ext cx="5014948"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6">
                        <a:lumMod val="50000"/>
                      </a:schemeClr>
                    </a:solidFill>
                  </a:rPr>
                  <a:t>考虑论域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r>
                      <a:rPr lang="en-US" altLang="zh-CN" b="1" i="1">
                        <a:solidFill>
                          <a:schemeClr val="accent6">
                            <a:lumMod val="50000"/>
                          </a:schemeClr>
                        </a:solidFill>
                        <a:latin typeface="Cambria Math" panose="02040503050406030204" pitchFamily="18" charset="0"/>
                      </a:rPr>
                      <m:t>=</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𝒂</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𝟎</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𝒃</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𝒃</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𝒂</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𝒃</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𝒃</m:t>
                        </m:r>
                      </m:e>
                    </m:d>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𝟎</m:t>
                    </m:r>
                    <m:r>
                      <a:rPr lang="en-US" altLang="zh-CN" b="1" i="1" smtClean="0">
                        <a:solidFill>
                          <a:schemeClr val="accent6">
                            <a:lumMod val="50000"/>
                          </a:schemeClr>
                        </a:solidFill>
                        <a:latin typeface="Cambria Math" panose="02040503050406030204" pitchFamily="18" charset="0"/>
                      </a:rPr>
                      <m:t> </m:t>
                    </m:r>
                  </m:oMath>
                </a14:m>
                <a:r>
                  <a:rPr lang="en-US" altLang="zh-CN" b="1" i="0">
                    <a:solidFill>
                      <a:schemeClr val="accent6">
                        <a:lumMod val="50000"/>
                      </a:schemeClr>
                    </a:solidFill>
                    <a:latin typeface="+mj-lt"/>
                  </a:rPr>
                  <a:t>(</a:t>
                </a:r>
                <a:r>
                  <a:rPr lang="zh-CN" altLang="en-US" b="1" i="0">
                    <a:solidFill>
                      <a:schemeClr val="accent6">
                        <a:lumMod val="50000"/>
                      </a:schemeClr>
                    </a:solidFill>
                    <a:latin typeface="+mj-lt"/>
                  </a:rPr>
                  <a:t>即</a:t>
                </a:r>
                <a14:m>
                  <m:oMath xmlns:m="http://schemas.openxmlformats.org/officeDocument/2006/math">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𝑭</m:t>
                        </m:r>
                      </m:e>
                    </m:d>
                    <m:r>
                      <a:rPr lang="en-US" altLang="zh-CN" b="1" i="1">
                        <a:solidFill>
                          <a:schemeClr val="accent6">
                            <a:lumMod val="50000"/>
                          </a:schemeClr>
                        </a:solidFill>
                        <a:latin typeface="Cambria Math" panose="02040503050406030204" pitchFamily="18" charset="0"/>
                      </a:rPr>
                      <m:t>={</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𝒃</m:t>
                        </m:r>
                      </m:e>
                    </m:d>
                    <m:r>
                      <m:rPr>
                        <m:nor/>
                      </m:rP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m:t>,</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𝒃</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𝒂</m:t>
                        </m:r>
                      </m:e>
                    </m:d>
                    <m:r>
                      <a:rPr lang="en-US" altLang="zh-CN" b="1" i="1" smtClean="0">
                        <a:solidFill>
                          <a:schemeClr val="accent6">
                            <a:lumMod val="50000"/>
                          </a:schemeClr>
                        </a:solidFill>
                        <a:latin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rPr>
                      <m:t>)</m:t>
                    </m:r>
                  </m:oMath>
                </a14:m>
                <a:endParaRPr lang="zh-CN" altLang="en-US"/>
              </a:p>
            </p:txBody>
          </p:sp>
        </mc:Choice>
        <mc:Fallback xmlns="">
          <p:sp>
            <p:nvSpPr>
              <p:cNvPr id="3" name="文本框 2">
                <a:extLst>
                  <a:ext uri="{FF2B5EF4-FFF2-40B4-BE49-F238E27FC236}">
                    <a16:creationId xmlns:a16="http://schemas.microsoft.com/office/drawing/2014/main" id="{E4071ED8-A323-4DD6-8A9C-1DE369D4B866}"/>
                  </a:ext>
                </a:extLst>
              </p:cNvPr>
              <p:cNvSpPr txBox="1">
                <a:spLocks noRot="1" noChangeAspect="1" noMove="1" noResize="1" noEditPoints="1" noAdjustHandles="1" noChangeArrowheads="1" noChangeShapeType="1" noTextEdit="1"/>
              </p:cNvSpPr>
              <p:nvPr/>
            </p:nvSpPr>
            <p:spPr>
              <a:xfrm>
                <a:off x="6484126" y="2158531"/>
                <a:ext cx="5014948" cy="553998"/>
              </a:xfrm>
              <a:prstGeom prst="rect">
                <a:avLst/>
              </a:prstGeom>
              <a:blipFill>
                <a:blip r:embed="rId3"/>
                <a:stretch>
                  <a:fillRect l="-1095" t="-14286" b="-252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C8B7E2E-9DD3-4CB8-954B-DADE5EAA6E3E}"/>
                  </a:ext>
                </a:extLst>
              </p:cNvPr>
              <p:cNvSpPr txBox="1"/>
              <p:nvPr/>
            </p:nvSpPr>
            <p:spPr>
              <a:xfrm>
                <a:off x="7954592" y="2768845"/>
                <a:ext cx="3533707"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6">
                        <a:lumMod val="50000"/>
                      </a:schemeClr>
                    </a:solidFill>
                  </a:rPr>
                  <a:t>考虑论域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r>
                      <a:rPr lang="en-US" altLang="zh-CN" b="1" i="1">
                        <a:solidFill>
                          <a:schemeClr val="accent6">
                            <a:lumMod val="50000"/>
                          </a:schemeClr>
                        </a:solidFill>
                        <a:latin typeface="Cambria Math" panose="02040503050406030204" pitchFamily="18" charset="0"/>
                      </a:rPr>
                      <m:t>=</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𝑷</m:t>
                    </m:r>
                    <m:d>
                      <m:dPr>
                        <m:ctrlPr>
                          <a:rPr lang="pt-BR" altLang="zh-CN" b="1" i="1">
                            <a:solidFill>
                              <a:schemeClr val="accent6">
                                <a:lumMod val="50000"/>
                              </a:schemeClr>
                            </a:solidFill>
                            <a:latin typeface="Cambria Math" panose="02040503050406030204" pitchFamily="18" charset="0"/>
                          </a:rPr>
                        </m:ctrlPr>
                      </m:dPr>
                      <m:e>
                        <m:r>
                          <a:rPr lang="pt-BR" altLang="zh-CN" b="1" i="1">
                            <a:solidFill>
                              <a:schemeClr val="accent6">
                                <a:lumMod val="50000"/>
                              </a:schemeClr>
                            </a:solidFill>
                            <a:latin typeface="Cambria Math" panose="02040503050406030204" pitchFamily="18" charset="0"/>
                          </a:rPr>
                          <m:t>𝒂</m:t>
                        </m:r>
                      </m:e>
                    </m:d>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𝟎</m:t>
                    </m:r>
                    <m:r>
                      <a:rPr lang="pt-BR" altLang="zh-CN" b="1" i="1">
                        <a:solidFill>
                          <a:schemeClr val="accent6">
                            <a:lumMod val="50000"/>
                          </a:schemeClr>
                        </a:solidFill>
                        <a:latin typeface="Cambria Math" panose="02040503050406030204" pitchFamily="18" charset="0"/>
                      </a:rPr>
                      <m:t>, </m:t>
                    </m:r>
                  </m:oMath>
                </a14:m>
                <a:endParaRPr lang="en-US" altLang="zh-CN" b="1" i="1">
                  <a:solidFill>
                    <a:schemeClr val="accent6">
                      <a:lumMod val="50000"/>
                    </a:schemeClr>
                  </a:solidFill>
                  <a:latin typeface="Cambria Math" panose="02040503050406030204" pitchFamily="18" charset="0"/>
                </a:endParaRPr>
              </a:p>
              <a:p>
                <a:r>
                  <a:rPr lang="en-US" altLang="zh-CN" b="1">
                    <a:solidFill>
                      <a:schemeClr val="accent6">
                        <a:lumMod val="50000"/>
                      </a:schemeClr>
                    </a:solidFill>
                  </a:rPr>
                  <a:t> </a:t>
                </a:r>
                <a14:m>
                  <m:oMath xmlns:m="http://schemas.openxmlformats.org/officeDocument/2006/math">
                    <m:r>
                      <a:rPr lang="pt-BR" altLang="zh-CN" b="1" i="1">
                        <a:solidFill>
                          <a:schemeClr val="accent6">
                            <a:lumMod val="50000"/>
                          </a:schemeClr>
                        </a:solidFill>
                        <a:latin typeface="Cambria Math" panose="02040503050406030204" pitchFamily="18" charset="0"/>
                      </a:rPr>
                      <m:t>𝑷</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𝒃</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𝟏</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𝑸</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𝒂</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𝟏</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𝑸</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𝒃</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𝟎</m:t>
                    </m:r>
                  </m:oMath>
                </a14:m>
                <a:endParaRPr lang="zh-CN" altLang="en-US"/>
              </a:p>
            </p:txBody>
          </p:sp>
        </mc:Choice>
        <mc:Fallback xmlns="">
          <p:sp>
            <p:nvSpPr>
              <p:cNvPr id="13" name="文本框 12">
                <a:extLst>
                  <a:ext uri="{FF2B5EF4-FFF2-40B4-BE49-F238E27FC236}">
                    <a16:creationId xmlns:a16="http://schemas.microsoft.com/office/drawing/2014/main" id="{AC8B7E2E-9DD3-4CB8-954B-DADE5EAA6E3E}"/>
                  </a:ext>
                </a:extLst>
              </p:cNvPr>
              <p:cNvSpPr txBox="1">
                <a:spLocks noRot="1" noChangeAspect="1" noMove="1" noResize="1" noEditPoints="1" noAdjustHandles="1" noChangeArrowheads="1" noChangeShapeType="1" noTextEdit="1"/>
              </p:cNvSpPr>
              <p:nvPr/>
            </p:nvSpPr>
            <p:spPr>
              <a:xfrm>
                <a:off x="7954592" y="2768845"/>
                <a:ext cx="3533707" cy="553998"/>
              </a:xfrm>
              <a:prstGeom prst="rect">
                <a:avLst/>
              </a:prstGeom>
              <a:blipFill>
                <a:blip r:embed="rId4"/>
                <a:stretch>
                  <a:fillRect l="-1552" t="-14286"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AFA8669-4812-497D-B27E-872BA1D74CAB}"/>
                  </a:ext>
                </a:extLst>
              </p:cNvPr>
              <p:cNvSpPr txBox="1"/>
              <p:nvPr/>
            </p:nvSpPr>
            <p:spPr>
              <a:xfrm>
                <a:off x="6484126" y="4521280"/>
                <a:ext cx="3962401"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6">
                        <a:lumMod val="50000"/>
                      </a:schemeClr>
                    </a:solidFill>
                  </a:rPr>
                  <a:t>考虑论域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r>
                      <a:rPr lang="en-US" altLang="zh-CN" b="1" i="1">
                        <a:solidFill>
                          <a:schemeClr val="accent6">
                            <a:lumMod val="50000"/>
                          </a:schemeClr>
                        </a:solidFill>
                        <a:latin typeface="Cambria Math" panose="02040503050406030204" pitchFamily="18" charset="0"/>
                      </a:rPr>
                      <m:t>=</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𝒂</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𝟎</m:t>
                    </m:r>
                    <m:r>
                      <a:rPr lang="en-US" altLang="zh-CN" b="1" i="1">
                        <a:solidFill>
                          <a:schemeClr val="accent6">
                            <a:lumMod val="50000"/>
                          </a:schemeClr>
                        </a:solidFill>
                        <a:latin typeface="Cambria Math" panose="02040503050406030204" pitchFamily="18" charset="0"/>
                      </a:rPr>
                      <m:t>, </m:t>
                    </m:r>
                  </m:oMath>
                </a14:m>
                <a:endParaRPr lang="en-US" altLang="zh-CN" b="1" i="1">
                  <a:solidFill>
                    <a:schemeClr val="accent6">
                      <a:lumMod val="50000"/>
                    </a:schemeClr>
                  </a:solidFill>
                  <a:latin typeface="Cambria Math" panose="02040503050406030204" pitchFamily="18" charset="0"/>
                </a:endParaRPr>
              </a:p>
              <a:p>
                <a:r>
                  <a:rPr lang="en-US" altLang="zh-CN" b="1">
                    <a:solidFill>
                      <a:schemeClr val="accent6">
                        <a:lumMod val="50000"/>
                      </a:schemeClr>
                    </a:solidFill>
                  </a:rPr>
                  <a:t> </a:t>
                </a:r>
                <a14:m>
                  <m:oMath xmlns:m="http://schemas.openxmlformats.org/officeDocument/2006/math">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𝒃</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𝒃</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𝒂</m:t>
                        </m:r>
                      </m:e>
                    </m:d>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𝟎</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𝒃</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𝒃</m:t>
                        </m:r>
                      </m:e>
                    </m:d>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endParaRPr lang="zh-CN" altLang="en-US"/>
              </a:p>
            </p:txBody>
          </p:sp>
        </mc:Choice>
        <mc:Fallback xmlns="">
          <p:sp>
            <p:nvSpPr>
              <p:cNvPr id="14" name="文本框 13">
                <a:extLst>
                  <a:ext uri="{FF2B5EF4-FFF2-40B4-BE49-F238E27FC236}">
                    <a16:creationId xmlns:a16="http://schemas.microsoft.com/office/drawing/2014/main" id="{CAFA8669-4812-497D-B27E-872BA1D74CAB}"/>
                  </a:ext>
                </a:extLst>
              </p:cNvPr>
              <p:cNvSpPr txBox="1">
                <a:spLocks noRot="1" noChangeAspect="1" noMove="1" noResize="1" noEditPoints="1" noAdjustHandles="1" noChangeArrowheads="1" noChangeShapeType="1" noTextEdit="1"/>
              </p:cNvSpPr>
              <p:nvPr/>
            </p:nvSpPr>
            <p:spPr>
              <a:xfrm>
                <a:off x="6484126" y="4521280"/>
                <a:ext cx="3962401" cy="553998"/>
              </a:xfrm>
              <a:prstGeom prst="rect">
                <a:avLst/>
              </a:prstGeom>
              <a:blipFill>
                <a:blip r:embed="rId5"/>
                <a:stretch>
                  <a:fillRect l="-1385" t="-14286" b="-32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1C7C8C5-ABE8-483A-8E02-665862E6CBBA}"/>
                  </a:ext>
                </a:extLst>
              </p:cNvPr>
              <p:cNvSpPr txBox="1"/>
              <p:nvPr/>
            </p:nvSpPr>
            <p:spPr>
              <a:xfrm>
                <a:off x="7954592" y="5133536"/>
                <a:ext cx="3533707"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6">
                        <a:lumMod val="50000"/>
                      </a:schemeClr>
                    </a:solidFill>
                  </a:rPr>
                  <a:t>考虑论域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r>
                      <a:rPr lang="en-US" altLang="zh-CN" b="1" i="1">
                        <a:solidFill>
                          <a:schemeClr val="accent6">
                            <a:lumMod val="50000"/>
                          </a:schemeClr>
                        </a:solidFill>
                        <a:latin typeface="Cambria Math" panose="02040503050406030204" pitchFamily="18" charset="0"/>
                      </a:rPr>
                      <m:t>=</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𝒂</m:t>
                        </m:r>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𝑷</m:t>
                    </m:r>
                    <m:d>
                      <m:dPr>
                        <m:ctrlPr>
                          <a:rPr lang="pt-BR" altLang="zh-CN" b="1" i="1">
                            <a:solidFill>
                              <a:schemeClr val="accent6">
                                <a:lumMod val="50000"/>
                              </a:schemeClr>
                            </a:solidFill>
                            <a:latin typeface="Cambria Math" panose="02040503050406030204" pitchFamily="18" charset="0"/>
                          </a:rPr>
                        </m:ctrlPr>
                      </m:dPr>
                      <m:e>
                        <m:r>
                          <a:rPr lang="pt-BR" altLang="zh-CN" b="1" i="1">
                            <a:solidFill>
                              <a:schemeClr val="accent6">
                                <a:lumMod val="50000"/>
                              </a:schemeClr>
                            </a:solidFill>
                            <a:latin typeface="Cambria Math" panose="02040503050406030204" pitchFamily="18" charset="0"/>
                          </a:rPr>
                          <m:t>𝒂</m:t>
                        </m:r>
                      </m:e>
                    </m:d>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𝟎</m:t>
                    </m:r>
                    <m:r>
                      <a:rPr lang="pt-BR" altLang="zh-CN" b="1" i="1">
                        <a:solidFill>
                          <a:schemeClr val="accent6">
                            <a:lumMod val="50000"/>
                          </a:schemeClr>
                        </a:solidFill>
                        <a:latin typeface="Cambria Math" panose="02040503050406030204" pitchFamily="18" charset="0"/>
                      </a:rPr>
                      <m:t>, </m:t>
                    </m:r>
                  </m:oMath>
                </a14:m>
                <a:endParaRPr lang="en-US" altLang="zh-CN" b="1" i="1">
                  <a:solidFill>
                    <a:schemeClr val="accent6">
                      <a:lumMod val="50000"/>
                    </a:schemeClr>
                  </a:solidFill>
                  <a:latin typeface="Cambria Math" panose="02040503050406030204" pitchFamily="18" charset="0"/>
                </a:endParaRPr>
              </a:p>
              <a:p>
                <a:r>
                  <a:rPr lang="en-US" altLang="zh-CN" b="1">
                    <a:solidFill>
                      <a:schemeClr val="accent6">
                        <a:lumMod val="50000"/>
                      </a:schemeClr>
                    </a:solidFill>
                  </a:rPr>
                  <a:t> </a:t>
                </a:r>
                <a14:m>
                  <m:oMath xmlns:m="http://schemas.openxmlformats.org/officeDocument/2006/math">
                    <m:r>
                      <a:rPr lang="pt-BR" altLang="zh-CN" b="1" i="1">
                        <a:solidFill>
                          <a:schemeClr val="accent6">
                            <a:lumMod val="50000"/>
                          </a:schemeClr>
                        </a:solidFill>
                        <a:latin typeface="Cambria Math" panose="02040503050406030204" pitchFamily="18" charset="0"/>
                      </a:rPr>
                      <m:t>𝑷</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𝒃</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𝟏</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𝑸</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𝒂</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𝟏</m:t>
                    </m:r>
                    <m:r>
                      <a:rPr lang="pt-BR" altLang="zh-CN" b="1" i="1">
                        <a:solidFill>
                          <a:schemeClr val="accent6">
                            <a:lumMod val="50000"/>
                          </a:schemeClr>
                        </a:solidFill>
                        <a:latin typeface="Cambria Math" panose="02040503050406030204" pitchFamily="18" charset="0"/>
                      </a:rPr>
                      <m:t>, </m:t>
                    </m:r>
                    <m:r>
                      <a:rPr lang="pt-BR" altLang="zh-CN" b="1" i="1">
                        <a:solidFill>
                          <a:schemeClr val="accent6">
                            <a:lumMod val="50000"/>
                          </a:schemeClr>
                        </a:solidFill>
                        <a:latin typeface="Cambria Math" panose="02040503050406030204" pitchFamily="18" charset="0"/>
                      </a:rPr>
                      <m:t>𝑸</m:t>
                    </m:r>
                    <m:r>
                      <a:rPr lang="pt-BR" altLang="zh-CN" b="1" i="1">
                        <a:solidFill>
                          <a:schemeClr val="accent6">
                            <a:lumMod val="50000"/>
                          </a:schemeClr>
                        </a:solidFill>
                        <a:latin typeface="Cambria Math" panose="02040503050406030204" pitchFamily="18" charset="0"/>
                      </a:rPr>
                      <m:t>(</m:t>
                    </m:r>
                    <m:r>
                      <a:rPr lang="pt-BR" altLang="zh-CN" b="1" i="1">
                        <a:solidFill>
                          <a:schemeClr val="accent6">
                            <a:lumMod val="50000"/>
                          </a:schemeClr>
                        </a:solidFill>
                        <a:latin typeface="Cambria Math" panose="02040503050406030204" pitchFamily="18" charset="0"/>
                      </a:rPr>
                      <m:t>𝒃</m:t>
                    </m:r>
                    <m:r>
                      <a:rPr lang="pt-BR" altLang="zh-CN" b="1" i="1">
                        <a:solidFill>
                          <a:schemeClr val="accent6">
                            <a:lumMod val="50000"/>
                          </a:schemeClr>
                        </a:solidFill>
                        <a:latin typeface="Cambria Math" panose="02040503050406030204" pitchFamily="18" charset="0"/>
                      </a:rPr>
                      <m:t>) = </m:t>
                    </m:r>
                    <m:r>
                      <a:rPr lang="pt-BR" altLang="zh-CN" b="1" i="1">
                        <a:solidFill>
                          <a:schemeClr val="accent6">
                            <a:lumMod val="50000"/>
                          </a:schemeClr>
                        </a:solidFill>
                        <a:latin typeface="Cambria Math" panose="02040503050406030204" pitchFamily="18" charset="0"/>
                      </a:rPr>
                      <m:t>𝟎</m:t>
                    </m:r>
                  </m:oMath>
                </a14:m>
                <a:endParaRPr lang="zh-CN" altLang="en-US"/>
              </a:p>
            </p:txBody>
          </p:sp>
        </mc:Choice>
        <mc:Fallback xmlns="">
          <p:sp>
            <p:nvSpPr>
              <p:cNvPr id="15" name="文本框 14">
                <a:extLst>
                  <a:ext uri="{FF2B5EF4-FFF2-40B4-BE49-F238E27FC236}">
                    <a16:creationId xmlns:a16="http://schemas.microsoft.com/office/drawing/2014/main" id="{41C7C8C5-ABE8-483A-8E02-665862E6CBBA}"/>
                  </a:ext>
                </a:extLst>
              </p:cNvPr>
              <p:cNvSpPr txBox="1">
                <a:spLocks noRot="1" noChangeAspect="1" noMove="1" noResize="1" noEditPoints="1" noAdjustHandles="1" noChangeArrowheads="1" noChangeShapeType="1" noTextEdit="1"/>
              </p:cNvSpPr>
              <p:nvPr/>
            </p:nvSpPr>
            <p:spPr>
              <a:xfrm>
                <a:off x="7954592" y="5133536"/>
                <a:ext cx="3533707" cy="553998"/>
              </a:xfrm>
              <a:prstGeom prst="rect">
                <a:avLst/>
              </a:prstGeom>
              <a:blipFill>
                <a:blip r:embed="rId6"/>
                <a:stretch>
                  <a:fillRect l="-1552" t="-14286" b="-1648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FFFE1475-ED21-49F0-892D-D052EEFD74D7}"/>
              </a:ext>
            </a:extLst>
          </p:cNvPr>
          <p:cNvSpPr txBox="1"/>
          <p:nvPr/>
        </p:nvSpPr>
        <p:spPr>
          <a:xfrm>
            <a:off x="6782348" y="3748276"/>
            <a:ext cx="4775931" cy="369332"/>
          </a:xfrm>
          <a:prstGeom prst="rect">
            <a:avLst/>
          </a:prstGeom>
          <a:solidFill>
            <a:schemeClr val="accent2">
              <a:lumMod val="20000"/>
              <a:lumOff val="80000"/>
            </a:schemeClr>
          </a:solidFill>
        </p:spPr>
        <p:txBody>
          <a:bodyPr wrap="square" rtlCol="0">
            <a:spAutoFit/>
          </a:bodyPr>
          <a:lstStyle/>
          <a:p>
            <a:r>
              <a:rPr lang="zh-CN" altLang="en-US" b="1">
                <a:solidFill>
                  <a:srgbClr val="C00000"/>
                </a:solidFill>
              </a:rPr>
              <a:t>同是全称量词或同是存在量词可交换量词顺序</a:t>
            </a:r>
          </a:p>
        </p:txBody>
      </p:sp>
    </p:spTree>
    <p:extLst>
      <p:ext uri="{BB962C8B-B14F-4D97-AF65-F5344CB8AC3E}">
        <p14:creationId xmlns:p14="http://schemas.microsoft.com/office/powerpoint/2010/main" val="424688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76129" y="1908320"/>
            <a:ext cx="4845699"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一阶逻辑公式的逻辑等值量词公式的基本等值式</a:t>
            </a:r>
            <a:endParaRPr lang="en-US" altLang="zh-CN" sz="3200" b="1">
              <a:solidFill>
                <a:schemeClr val="bg2"/>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一阶逻辑公式的前束范式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2160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一阶逻辑公式的前束范式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前束范式的定义</a:t>
            </a:r>
          </a:p>
        </p:txBody>
      </p:sp>
      <p:sp>
        <p:nvSpPr>
          <p:cNvPr id="2" name="文本框 1">
            <a:extLst>
              <a:ext uri="{FF2B5EF4-FFF2-40B4-BE49-F238E27FC236}">
                <a16:creationId xmlns:a16="http://schemas.microsoft.com/office/drawing/2014/main" id="{1D2D1E78-CBB8-422B-BFEA-6139C5F10DFD}"/>
              </a:ext>
            </a:extLst>
          </p:cNvPr>
          <p:cNvSpPr txBox="1"/>
          <p:nvPr/>
        </p:nvSpPr>
        <p:spPr>
          <a:xfrm>
            <a:off x="560195" y="2131484"/>
            <a:ext cx="7006014" cy="1184940"/>
          </a:xfrm>
          <a:prstGeom prst="rect">
            <a:avLst/>
          </a:prstGeom>
          <a:solidFill>
            <a:schemeClr val="accent5">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一阶逻辑的前束范式是一种特殊形式的一阶逻辑公式</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它将公式中量词的应用与逻辑运算分开，使整个公式更容易理解</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一阶逻辑的自然推理中与量词有关的规则也</a:t>
            </a:r>
            <a:r>
              <a:rPr lang="zh-CN" altLang="en-US" b="1">
                <a:solidFill>
                  <a:srgbClr val="C00000"/>
                </a:solidFill>
                <a:latin typeface="黑体" panose="02010609060101010101" pitchFamily="49" charset="-122"/>
                <a:ea typeface="黑体" panose="02010609060101010101" pitchFamily="49" charset="-122"/>
              </a:rPr>
              <a:t>只能应用于前束范式</a:t>
            </a:r>
          </a:p>
        </p:txBody>
      </p:sp>
      <p:sp>
        <p:nvSpPr>
          <p:cNvPr id="12" name="矩形: 圆角 11">
            <a:extLst>
              <a:ext uri="{FF2B5EF4-FFF2-40B4-BE49-F238E27FC236}">
                <a16:creationId xmlns:a16="http://schemas.microsoft.com/office/drawing/2014/main" id="{1E8778DF-B467-4175-A196-0F5AA535455B}"/>
              </a:ext>
            </a:extLst>
          </p:cNvPr>
          <p:cNvSpPr/>
          <p:nvPr/>
        </p:nvSpPr>
        <p:spPr>
          <a:xfrm>
            <a:off x="560195" y="1260794"/>
            <a:ext cx="5393271"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为什么需要一阶逻辑公式的前束范式？</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23449C9-3324-4270-AC39-4605E304EF1B}"/>
                  </a:ext>
                </a:extLst>
              </p:cNvPr>
              <p:cNvSpPr txBox="1"/>
              <p:nvPr/>
            </p:nvSpPr>
            <p:spPr>
              <a:xfrm>
                <a:off x="7775690" y="1869874"/>
                <a:ext cx="3856116" cy="1769715"/>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前束范式的形式</a:t>
                </a:r>
                <a:endParaRPr lang="en-US" altLang="zh-CN" sz="2400"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𝟏</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𝟏</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𝟐</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𝒌</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𝑩</m:t>
                      </m:r>
                    </m:oMath>
                  </m:oMathPara>
                </a14:m>
                <a:endParaRPr lang="en-US" altLang="zh-CN" sz="2000" b="1">
                  <a:solidFill>
                    <a:srgbClr val="002060"/>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𝑸</m:t>
                        </m:r>
                      </m:e>
                      <m:sub>
                        <m:r>
                          <a:rPr lang="en-US" altLang="zh-CN" sz="2000" b="1" i="1" smtClean="0">
                            <a:solidFill>
                              <a:schemeClr val="accent2">
                                <a:lumMod val="50000"/>
                              </a:schemeClr>
                            </a:solidFill>
                            <a:latin typeface="Cambria Math" panose="02040503050406030204" pitchFamily="18" charset="0"/>
                          </a:rPr>
                          <m:t>𝒊</m:t>
                        </m:r>
                      </m:sub>
                    </m:sSub>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𝒊</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e>
                    </m:d>
                  </m:oMath>
                </a14:m>
                <a:r>
                  <a:rPr lang="zh-CN" altLang="en-US" sz="2000" b="1">
                    <a:solidFill>
                      <a:schemeClr val="accent2">
                        <a:lumMod val="50000"/>
                      </a:schemeClr>
                    </a:solidFill>
                  </a:rPr>
                  <a:t>是量词符号</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或</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rPr>
                  <a:t>是不含量词的一阶逻辑公式</a:t>
                </a:r>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923449C9-3324-4270-AC39-4605E304EF1B}"/>
                  </a:ext>
                </a:extLst>
              </p:cNvPr>
              <p:cNvSpPr txBox="1">
                <a:spLocks noRot="1" noChangeAspect="1" noMove="1" noResize="1" noEditPoints="1" noAdjustHandles="1" noChangeArrowheads="1" noChangeShapeType="1" noTextEdit="1"/>
              </p:cNvSpPr>
              <p:nvPr/>
            </p:nvSpPr>
            <p:spPr>
              <a:xfrm>
                <a:off x="7775690" y="1869874"/>
                <a:ext cx="3856116" cy="1769715"/>
              </a:xfrm>
              <a:prstGeom prst="rect">
                <a:avLst/>
              </a:prstGeom>
              <a:blipFill>
                <a:blip r:embed="rId2"/>
                <a:stretch>
                  <a:fillRect l="-1424" t="-2414" b="-5517"/>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ADCE7D4-5E89-4982-8817-1892FCC95F23}"/>
              </a:ext>
            </a:extLst>
          </p:cNvPr>
          <p:cNvGrpSpPr/>
          <p:nvPr/>
        </p:nvGrpSpPr>
        <p:grpSpPr>
          <a:xfrm>
            <a:off x="991148" y="3877699"/>
            <a:ext cx="10209703" cy="2223504"/>
            <a:chOff x="927557" y="3907581"/>
            <a:chExt cx="10209703" cy="2223504"/>
          </a:xfrm>
        </p:grpSpPr>
        <p:sp>
          <p:nvSpPr>
            <p:cNvPr id="6" name="矩形: 圆角 5">
              <a:extLst>
                <a:ext uri="{FF2B5EF4-FFF2-40B4-BE49-F238E27FC236}">
                  <a16:creationId xmlns:a16="http://schemas.microsoft.com/office/drawing/2014/main" id="{EBA4EA66-3A16-4DC0-B936-79B7BAAA5134}"/>
                </a:ext>
              </a:extLst>
            </p:cNvPr>
            <p:cNvSpPr/>
            <p:nvPr/>
          </p:nvSpPr>
          <p:spPr>
            <a:xfrm>
              <a:off x="927557" y="3907581"/>
              <a:ext cx="10209703" cy="2223504"/>
            </a:xfrm>
            <a:prstGeom prst="roundRect">
              <a:avLst>
                <a:gd name="adj" fmla="val 10499"/>
              </a:avLst>
            </a:prstGeom>
            <a:solidFill>
              <a:schemeClr val="accent6">
                <a:lumMod val="20000"/>
                <a:lumOff val="80000"/>
                <a:alpha val="25000"/>
              </a:schemeClr>
            </a:solidFill>
            <a:ln w="127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8CAEF66-99F6-45EF-9262-D11489648901}"/>
                </a:ext>
              </a:extLst>
            </p:cNvPr>
            <p:cNvSpPr/>
            <p:nvPr/>
          </p:nvSpPr>
          <p:spPr>
            <a:xfrm>
              <a:off x="927557" y="3995966"/>
              <a:ext cx="4504577" cy="400110"/>
            </a:xfrm>
            <a:prstGeom prst="rect">
              <a:avLst/>
            </a:prstGeom>
          </p:spPr>
          <p:txBody>
            <a:bodyPr wrap="square">
              <a:spAutoFit/>
            </a:bodyPr>
            <a:lstStyle/>
            <a:p>
              <a:r>
                <a:rPr lang="zh-CN" altLang="en-US" sz="2000" b="1">
                  <a:solidFill>
                    <a:srgbClr val="002060"/>
                  </a:solidFill>
                </a:rPr>
                <a:t>下面的一阶逻辑公式哪些是前束范式？</a:t>
              </a:r>
            </a:p>
          </p:txBody>
        </p:sp>
        <p:pic>
          <p:nvPicPr>
            <p:cNvPr id="14" name="图片 13">
              <a:extLst>
                <a:ext uri="{FF2B5EF4-FFF2-40B4-BE49-F238E27FC236}">
                  <a16:creationId xmlns:a16="http://schemas.microsoft.com/office/drawing/2014/main" id="{2E9935C2-7E4D-4435-8EC5-42B4E83B3D8A}"/>
                </a:ext>
              </a:extLst>
            </p:cNvPr>
            <p:cNvPicPr>
              <a:picLocks noChangeAspect="1"/>
            </p:cNvPicPr>
            <p:nvPr/>
          </p:nvPicPr>
          <p:blipFill>
            <a:blip r:embed="rId3"/>
            <a:stretch>
              <a:fillRect/>
            </a:stretch>
          </p:blipFill>
          <p:spPr>
            <a:xfrm>
              <a:off x="1378734" y="4451228"/>
              <a:ext cx="9307347" cy="1579557"/>
            </a:xfrm>
            <a:prstGeom prst="rect">
              <a:avLst/>
            </a:prstGeom>
          </p:spPr>
        </p:pic>
      </p:grpSp>
    </p:spTree>
    <p:extLst>
      <p:ext uri="{BB962C8B-B14F-4D97-AF65-F5344CB8AC3E}">
        <p14:creationId xmlns:p14="http://schemas.microsoft.com/office/powerpoint/2010/main" val="206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一阶逻辑公式的前束范式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前束范式的定义</a:t>
            </a:r>
          </a:p>
        </p:txBody>
      </p:sp>
      <p:sp>
        <p:nvSpPr>
          <p:cNvPr id="2" name="文本框 1">
            <a:extLst>
              <a:ext uri="{FF2B5EF4-FFF2-40B4-BE49-F238E27FC236}">
                <a16:creationId xmlns:a16="http://schemas.microsoft.com/office/drawing/2014/main" id="{1D2D1E78-CBB8-422B-BFEA-6139C5F10DFD}"/>
              </a:ext>
            </a:extLst>
          </p:cNvPr>
          <p:cNvSpPr txBox="1"/>
          <p:nvPr/>
        </p:nvSpPr>
        <p:spPr>
          <a:xfrm>
            <a:off x="560195" y="2131484"/>
            <a:ext cx="7006014" cy="1184940"/>
          </a:xfrm>
          <a:prstGeom prst="rect">
            <a:avLst/>
          </a:prstGeom>
          <a:solidFill>
            <a:schemeClr val="accent5">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一阶逻辑的前束范式是一种特殊形式的一阶逻辑公式</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它将公式中量词的应用与逻辑运算分开，使整个公式更容易理解</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一阶逻辑的自然推理中与量词有关的规则也</a:t>
            </a:r>
            <a:r>
              <a:rPr lang="zh-CN" altLang="en-US" b="1">
                <a:solidFill>
                  <a:srgbClr val="C00000"/>
                </a:solidFill>
                <a:latin typeface="黑体" panose="02010609060101010101" pitchFamily="49" charset="-122"/>
                <a:ea typeface="黑体" panose="02010609060101010101" pitchFamily="49" charset="-122"/>
              </a:rPr>
              <a:t>只能应用于前束范式</a:t>
            </a:r>
          </a:p>
        </p:txBody>
      </p:sp>
      <p:sp>
        <p:nvSpPr>
          <p:cNvPr id="12" name="矩形: 圆角 11">
            <a:extLst>
              <a:ext uri="{FF2B5EF4-FFF2-40B4-BE49-F238E27FC236}">
                <a16:creationId xmlns:a16="http://schemas.microsoft.com/office/drawing/2014/main" id="{1E8778DF-B467-4175-A196-0F5AA535455B}"/>
              </a:ext>
            </a:extLst>
          </p:cNvPr>
          <p:cNvSpPr/>
          <p:nvPr/>
        </p:nvSpPr>
        <p:spPr>
          <a:xfrm>
            <a:off x="560195" y="1260794"/>
            <a:ext cx="5393271"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为什么需要一阶逻辑公式的前束范式？</a:t>
            </a:r>
            <a:endParaRPr lang="zh-CN" altLang="en-US" sz="2400" b="1" dirty="0">
              <a:solidFill>
                <a:schemeClr val="accent2">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23449C9-3324-4270-AC39-4605E304EF1B}"/>
                  </a:ext>
                </a:extLst>
              </p:cNvPr>
              <p:cNvSpPr txBox="1"/>
              <p:nvPr/>
            </p:nvSpPr>
            <p:spPr>
              <a:xfrm>
                <a:off x="7775690" y="1869874"/>
                <a:ext cx="3856116" cy="1769715"/>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前束范式的形式</a:t>
                </a:r>
                <a:endParaRPr lang="en-US" altLang="zh-CN" sz="2400"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𝟏</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𝟏</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𝟐</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𝑸</m:t>
                          </m:r>
                        </m:e>
                        <m:sub>
                          <m:r>
                            <a:rPr lang="en-US" altLang="zh-CN" sz="2000" b="1" i="1">
                              <a:solidFill>
                                <a:srgbClr val="002060"/>
                              </a:solidFill>
                              <a:latin typeface="Cambria Math" panose="02040503050406030204" pitchFamily="18" charset="0"/>
                            </a:rPr>
                            <m:t>𝒌</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𝒙</m:t>
                          </m:r>
                        </m:e>
                        <m:sub>
                          <m:r>
                            <a:rPr lang="en-US" altLang="zh-CN" sz="2000" b="1" i="1">
                              <a:solidFill>
                                <a:srgbClr val="002060"/>
                              </a:solidFill>
                              <a:latin typeface="Cambria Math" panose="02040503050406030204" pitchFamily="18" charset="0"/>
                            </a:rPr>
                            <m:t>𝒌</m:t>
                          </m:r>
                        </m:sub>
                      </m:sSub>
                      <m:r>
                        <a:rPr lang="en-US" altLang="zh-CN" sz="2000" b="1" i="1" smtClean="0">
                          <a:solidFill>
                            <a:srgbClr val="002060"/>
                          </a:solidFill>
                          <a:latin typeface="Cambria Math" panose="02040503050406030204" pitchFamily="18" charset="0"/>
                        </a:rPr>
                        <m:t>𝑩</m:t>
                      </m:r>
                    </m:oMath>
                  </m:oMathPara>
                </a14:m>
                <a:endParaRPr lang="en-US" altLang="zh-CN" sz="2000" b="1">
                  <a:solidFill>
                    <a:srgbClr val="002060"/>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𝑸</m:t>
                        </m:r>
                      </m:e>
                      <m:sub>
                        <m:r>
                          <a:rPr lang="en-US" altLang="zh-CN" sz="2000" b="1" i="1" smtClean="0">
                            <a:solidFill>
                              <a:schemeClr val="accent2">
                                <a:lumMod val="50000"/>
                              </a:schemeClr>
                            </a:solidFill>
                            <a:latin typeface="Cambria Math" panose="02040503050406030204" pitchFamily="18" charset="0"/>
                          </a:rPr>
                          <m:t>𝒊</m:t>
                        </m:r>
                      </m:sub>
                    </m:sSub>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𝒊</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e>
                    </m:d>
                  </m:oMath>
                </a14:m>
                <a:r>
                  <a:rPr lang="zh-CN" altLang="en-US" sz="2000" b="1">
                    <a:solidFill>
                      <a:schemeClr val="accent2">
                        <a:lumMod val="50000"/>
                      </a:schemeClr>
                    </a:solidFill>
                  </a:rPr>
                  <a:t>是量词符号</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或</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rPr>
                  <a:t>是不含量词的一阶逻辑公式</a:t>
                </a:r>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923449C9-3324-4270-AC39-4605E304EF1B}"/>
                  </a:ext>
                </a:extLst>
              </p:cNvPr>
              <p:cNvSpPr txBox="1">
                <a:spLocks noRot="1" noChangeAspect="1" noMove="1" noResize="1" noEditPoints="1" noAdjustHandles="1" noChangeArrowheads="1" noChangeShapeType="1" noTextEdit="1"/>
              </p:cNvSpPr>
              <p:nvPr/>
            </p:nvSpPr>
            <p:spPr>
              <a:xfrm>
                <a:off x="7775690" y="1869874"/>
                <a:ext cx="3856116" cy="1769715"/>
              </a:xfrm>
              <a:prstGeom prst="rect">
                <a:avLst/>
              </a:prstGeom>
              <a:blipFill>
                <a:blip r:embed="rId2"/>
                <a:stretch>
                  <a:fillRect l="-1424" t="-2414" b="-5517"/>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CADCE7D4-5E89-4982-8817-1892FCC95F23}"/>
              </a:ext>
            </a:extLst>
          </p:cNvPr>
          <p:cNvGrpSpPr/>
          <p:nvPr/>
        </p:nvGrpSpPr>
        <p:grpSpPr>
          <a:xfrm>
            <a:off x="991148" y="3877699"/>
            <a:ext cx="10209703" cy="2223504"/>
            <a:chOff x="927557" y="3907581"/>
            <a:chExt cx="10209703" cy="2223504"/>
          </a:xfrm>
        </p:grpSpPr>
        <p:sp>
          <p:nvSpPr>
            <p:cNvPr id="6" name="矩形: 圆角 5">
              <a:extLst>
                <a:ext uri="{FF2B5EF4-FFF2-40B4-BE49-F238E27FC236}">
                  <a16:creationId xmlns:a16="http://schemas.microsoft.com/office/drawing/2014/main" id="{EBA4EA66-3A16-4DC0-B936-79B7BAAA5134}"/>
                </a:ext>
              </a:extLst>
            </p:cNvPr>
            <p:cNvSpPr/>
            <p:nvPr/>
          </p:nvSpPr>
          <p:spPr>
            <a:xfrm>
              <a:off x="927557" y="3907581"/>
              <a:ext cx="10209703" cy="2223504"/>
            </a:xfrm>
            <a:prstGeom prst="roundRect">
              <a:avLst>
                <a:gd name="adj" fmla="val 10499"/>
              </a:avLst>
            </a:prstGeom>
            <a:solidFill>
              <a:schemeClr val="accent6">
                <a:lumMod val="20000"/>
                <a:lumOff val="80000"/>
                <a:alpha val="25000"/>
              </a:schemeClr>
            </a:solidFill>
            <a:ln w="12700">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8CAEF66-99F6-45EF-9262-D11489648901}"/>
                </a:ext>
              </a:extLst>
            </p:cNvPr>
            <p:cNvSpPr/>
            <p:nvPr/>
          </p:nvSpPr>
          <p:spPr>
            <a:xfrm>
              <a:off x="927557" y="3995966"/>
              <a:ext cx="4504577" cy="400110"/>
            </a:xfrm>
            <a:prstGeom prst="rect">
              <a:avLst/>
            </a:prstGeom>
          </p:spPr>
          <p:txBody>
            <a:bodyPr wrap="square">
              <a:spAutoFit/>
            </a:bodyPr>
            <a:lstStyle/>
            <a:p>
              <a:r>
                <a:rPr lang="zh-CN" altLang="en-US" sz="2000" b="1">
                  <a:solidFill>
                    <a:srgbClr val="002060"/>
                  </a:solidFill>
                </a:rPr>
                <a:t>下面的一阶逻辑公式哪些是前束范式？</a:t>
              </a:r>
            </a:p>
          </p:txBody>
        </p:sp>
        <p:pic>
          <p:nvPicPr>
            <p:cNvPr id="14" name="图片 13">
              <a:extLst>
                <a:ext uri="{FF2B5EF4-FFF2-40B4-BE49-F238E27FC236}">
                  <a16:creationId xmlns:a16="http://schemas.microsoft.com/office/drawing/2014/main" id="{2E9935C2-7E4D-4435-8EC5-42B4E83B3D8A}"/>
                </a:ext>
              </a:extLst>
            </p:cNvPr>
            <p:cNvPicPr>
              <a:picLocks noChangeAspect="1"/>
            </p:cNvPicPr>
            <p:nvPr/>
          </p:nvPicPr>
          <p:blipFill>
            <a:blip r:embed="rId3"/>
            <a:stretch>
              <a:fillRect/>
            </a:stretch>
          </p:blipFill>
          <p:spPr>
            <a:xfrm>
              <a:off x="1378734" y="4451228"/>
              <a:ext cx="9307347" cy="1579557"/>
            </a:xfrm>
            <a:prstGeom prst="rect">
              <a:avLst/>
            </a:prstGeom>
          </p:spPr>
        </p:pic>
      </p:grpSp>
      <p:sp>
        <p:nvSpPr>
          <p:cNvPr id="16" name="文本框 15">
            <a:extLst>
              <a:ext uri="{FF2B5EF4-FFF2-40B4-BE49-F238E27FC236}">
                <a16:creationId xmlns:a16="http://schemas.microsoft.com/office/drawing/2014/main" id="{A8ADE4EB-8143-46D8-A473-A724A15EF143}"/>
              </a:ext>
            </a:extLst>
          </p:cNvPr>
          <p:cNvSpPr txBox="1"/>
          <p:nvPr/>
        </p:nvSpPr>
        <p:spPr>
          <a:xfrm>
            <a:off x="1426975" y="4557458"/>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57F95432-DB6E-4CB4-A780-B80582D20D9A}"/>
              </a:ext>
            </a:extLst>
          </p:cNvPr>
          <p:cNvSpPr txBox="1"/>
          <p:nvPr/>
        </p:nvSpPr>
        <p:spPr>
          <a:xfrm>
            <a:off x="5927154" y="5109229"/>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AF3752BD-ECE8-4804-9366-73D9CF6C9AF4}"/>
              </a:ext>
            </a:extLst>
          </p:cNvPr>
          <p:cNvSpPr txBox="1"/>
          <p:nvPr/>
        </p:nvSpPr>
        <p:spPr>
          <a:xfrm>
            <a:off x="1426975" y="5667114"/>
            <a:ext cx="480224" cy="461665"/>
          </a:xfrm>
          <a:prstGeom prst="rect">
            <a:avLst/>
          </a:prstGeom>
          <a:noFill/>
        </p:spPr>
        <p:txBody>
          <a:bodyPr wrap="square" rtlCol="0">
            <a:spAutoFit/>
          </a:bodyPr>
          <a:lstStyle/>
          <a:p>
            <a:r>
              <a:rPr lang="en-US" altLang="zh-CN" sz="2400">
                <a:solidFill>
                  <a:srgbClr val="C00000"/>
                </a:solidFill>
                <a:latin typeface="Consolas" panose="020B0609020204030204" pitchFamily="49" charset="0"/>
                <a:cs typeface="Arial" panose="020B0604020202020204" pitchFamily="34" charset="0"/>
              </a:rPr>
              <a:t>✔</a:t>
            </a:r>
            <a:endParaRPr lang="zh-CN" altLang="en-US" sz="2400">
              <a:solidFill>
                <a:srgbClr val="C00000"/>
              </a:solidFill>
              <a:latin typeface="Arial" panose="020B0604020202020204" pitchFamily="34" charset="0"/>
              <a:cs typeface="Arial" panose="020B0604020202020204" pitchFamily="34" charset="0"/>
            </a:endParaRPr>
          </a:p>
        </p:txBody>
      </p:sp>
      <p:cxnSp>
        <p:nvCxnSpPr>
          <p:cNvPr id="11" name="直接连接符 10">
            <a:extLst>
              <a:ext uri="{FF2B5EF4-FFF2-40B4-BE49-F238E27FC236}">
                <a16:creationId xmlns:a16="http://schemas.microsoft.com/office/drawing/2014/main" id="{BCB43E3A-7D6F-4B5A-B955-5D9FF77212F8}"/>
              </a:ext>
            </a:extLst>
          </p:cNvPr>
          <p:cNvCxnSpPr/>
          <p:nvPr/>
        </p:nvCxnSpPr>
        <p:spPr>
          <a:xfrm>
            <a:off x="2026508" y="5412423"/>
            <a:ext cx="21015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727A663-4350-487E-9F71-D7ED9B3F00C6}"/>
              </a:ext>
            </a:extLst>
          </p:cNvPr>
          <p:cNvCxnSpPr/>
          <p:nvPr/>
        </p:nvCxnSpPr>
        <p:spPr>
          <a:xfrm>
            <a:off x="7875817" y="4860932"/>
            <a:ext cx="21015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D0333C0-9DE5-4461-8D54-CA416516BB89}"/>
              </a:ext>
            </a:extLst>
          </p:cNvPr>
          <p:cNvCxnSpPr/>
          <p:nvPr/>
        </p:nvCxnSpPr>
        <p:spPr>
          <a:xfrm>
            <a:off x="8138984" y="5952949"/>
            <a:ext cx="210154" cy="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41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一阶逻辑公式的前束范式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与一阶逻辑公式逻辑等值的前束范式</a:t>
            </a:r>
          </a:p>
        </p:txBody>
      </p:sp>
      <p:sp>
        <p:nvSpPr>
          <p:cNvPr id="2" name="文本框 1">
            <a:extLst>
              <a:ext uri="{FF2B5EF4-FFF2-40B4-BE49-F238E27FC236}">
                <a16:creationId xmlns:a16="http://schemas.microsoft.com/office/drawing/2014/main" id="{40FAA559-73D8-4E03-BFB6-C667AB1689A3}"/>
              </a:ext>
            </a:extLst>
          </p:cNvPr>
          <p:cNvSpPr txBox="1"/>
          <p:nvPr/>
        </p:nvSpPr>
        <p:spPr>
          <a:xfrm>
            <a:off x="484608" y="1004682"/>
            <a:ext cx="6626659"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每个一阶逻辑公式都有与它逻辑等值的前束范式</a:t>
            </a:r>
          </a:p>
        </p:txBody>
      </p:sp>
      <p:sp>
        <p:nvSpPr>
          <p:cNvPr id="3" name="文本框 2">
            <a:extLst>
              <a:ext uri="{FF2B5EF4-FFF2-40B4-BE49-F238E27FC236}">
                <a16:creationId xmlns:a16="http://schemas.microsoft.com/office/drawing/2014/main" id="{CCF7E342-E40B-4974-AEA7-5DC1B11E9DB0}"/>
              </a:ext>
            </a:extLst>
          </p:cNvPr>
          <p:cNvSpPr txBox="1"/>
          <p:nvPr/>
        </p:nvSpPr>
        <p:spPr>
          <a:xfrm>
            <a:off x="1133679" y="1604305"/>
            <a:ext cx="8082682" cy="196977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2000" b="1">
                <a:solidFill>
                  <a:srgbClr val="C00000"/>
                </a:solidFill>
              </a:rPr>
              <a:t>使用等值演算求与一阶逻辑公式逻辑等值的前束范式</a:t>
            </a: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应用约束变量改名规则使公式的每个个体变量要么约束出现，要么自由出现</a:t>
            </a: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并且每个量词的指示变量都互不相同</a:t>
            </a: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应用量词否定等值式将否定联结词放到量词的后面</a:t>
            </a: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应用量词辖域扩张等值式将量词放到所有逻辑运算符的前面</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66BE27A-FDD1-446D-9F55-CF46510A856E}"/>
                  </a:ext>
                </a:extLst>
              </p:cNvPr>
              <p:cNvSpPr txBox="1"/>
              <p:nvPr/>
            </p:nvSpPr>
            <p:spPr>
              <a:xfrm>
                <a:off x="484608" y="3741297"/>
                <a:ext cx="4769353" cy="685765"/>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sz="1600" b="1" dirty="0">
                    <a:solidFill>
                      <a:srgbClr val="002060"/>
                    </a:solidFill>
                  </a:rPr>
                  <a:t>求与</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𝒙</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𝑨</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𝑩</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𝒙</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𝒚</m:t>
                            </m:r>
                          </m:e>
                        </m:d>
                      </m:e>
                    </m:d>
                    <m:r>
                      <a:rPr lang="en-US" altLang="zh-CN" sz="1600" b="1" i="1">
                        <a:solidFill>
                          <a:srgbClr val="002060"/>
                        </a:solidFill>
                        <a:latin typeface="Cambria Math" panose="02040503050406030204" pitchFamily="18" charset="0"/>
                      </a:rPr>
                      <m:t>→</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𝑪</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e>
                        </m:d>
                        <m:r>
                          <a:rPr lang="en-US" altLang="zh-CN" sz="1600" b="1" i="1">
                            <a:solidFill>
                              <a:srgbClr val="002060"/>
                            </a:solidFill>
                            <a:latin typeface="Cambria Math" panose="02040503050406030204" pitchFamily="18" charset="0"/>
                          </a:rPr>
                          <m:t>∨∃</m:t>
                        </m:r>
                        <m:r>
                          <a:rPr lang="en-US" altLang="zh-CN" sz="1600" b="1" i="1">
                            <a:solidFill>
                              <a:srgbClr val="002060"/>
                            </a:solidFill>
                            <a:latin typeface="Cambria Math" panose="02040503050406030204" pitchFamily="18" charset="0"/>
                          </a:rPr>
                          <m:t>𝒛𝑫</m:t>
                        </m:r>
                        <m:d>
                          <m:dPr>
                            <m:ctrlPr>
                              <a:rPr lang="en-US" altLang="zh-CN" sz="1600" b="1" i="1">
                                <a:solidFill>
                                  <a:srgbClr val="002060"/>
                                </a:solidFill>
                                <a:latin typeface="Cambria Math" panose="02040503050406030204" pitchFamily="18" charset="0"/>
                              </a:rPr>
                            </m:ctrlPr>
                          </m:dPr>
                          <m:e>
                            <m:r>
                              <a:rPr lang="en-US" altLang="zh-CN" sz="1600" b="1" i="1">
                                <a:solidFill>
                                  <a:srgbClr val="002060"/>
                                </a:solidFill>
                                <a:latin typeface="Cambria Math" panose="02040503050406030204" pitchFamily="18" charset="0"/>
                              </a:rPr>
                              <m:t>𝒚</m:t>
                            </m:r>
                            <m:r>
                              <a:rPr lang="en-US" altLang="zh-CN" sz="1600" b="1" i="1">
                                <a:solidFill>
                                  <a:srgbClr val="002060"/>
                                </a:solidFill>
                                <a:latin typeface="Cambria Math" panose="02040503050406030204" pitchFamily="18" charset="0"/>
                              </a:rPr>
                              <m:t>, </m:t>
                            </m:r>
                            <m:r>
                              <a:rPr lang="en-US" altLang="zh-CN" sz="1600" b="1" i="1">
                                <a:solidFill>
                                  <a:srgbClr val="002060"/>
                                </a:solidFill>
                                <a:latin typeface="Cambria Math" panose="02040503050406030204" pitchFamily="18" charset="0"/>
                              </a:rPr>
                              <m:t>𝒛</m:t>
                            </m:r>
                          </m:e>
                        </m:d>
                      </m:e>
                    </m:d>
                  </m:oMath>
                </a14:m>
                <a:r>
                  <a:rPr lang="zh-CN" altLang="en-US" sz="1600" b="1" dirty="0">
                    <a:solidFill>
                      <a:srgbClr val="002060"/>
                    </a:solidFill>
                  </a:rPr>
                  <a:t>逻辑等值的前束范式</a:t>
                </a:r>
              </a:p>
            </p:txBody>
          </p:sp>
        </mc:Choice>
        <mc:Fallback xmlns="">
          <p:sp>
            <p:nvSpPr>
              <p:cNvPr id="4" name="文本框 3">
                <a:extLst>
                  <a:ext uri="{FF2B5EF4-FFF2-40B4-BE49-F238E27FC236}">
                    <a16:creationId xmlns:a16="http://schemas.microsoft.com/office/drawing/2014/main" id="{B66BE27A-FDD1-446D-9F55-CF46510A856E}"/>
                  </a:ext>
                </a:extLst>
              </p:cNvPr>
              <p:cNvSpPr txBox="1">
                <a:spLocks noRot="1" noChangeAspect="1" noMove="1" noResize="1" noEditPoints="1" noAdjustHandles="1" noChangeArrowheads="1" noChangeShapeType="1" noTextEdit="1"/>
              </p:cNvSpPr>
              <p:nvPr/>
            </p:nvSpPr>
            <p:spPr>
              <a:xfrm>
                <a:off x="484608" y="3741297"/>
                <a:ext cx="4769353" cy="685765"/>
              </a:xfrm>
              <a:prstGeom prst="rect">
                <a:avLst/>
              </a:prstGeom>
              <a:blipFill>
                <a:blip r:embed="rId2"/>
                <a:stretch>
                  <a:fillRect l="-639" b="-1160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172BF8F-42A4-409A-BDF4-AEF03AB2C68A}"/>
              </a:ext>
            </a:extLst>
          </p:cNvPr>
          <p:cNvSpPr txBox="1"/>
          <p:nvPr/>
        </p:nvSpPr>
        <p:spPr>
          <a:xfrm>
            <a:off x="9262411" y="2266024"/>
            <a:ext cx="2267363"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与一个公式逻辑等值的前束范式不唯一</a:t>
            </a:r>
          </a:p>
        </p:txBody>
      </p:sp>
      <p:grpSp>
        <p:nvGrpSpPr>
          <p:cNvPr id="6" name="组合 5">
            <a:extLst>
              <a:ext uri="{FF2B5EF4-FFF2-40B4-BE49-F238E27FC236}">
                <a16:creationId xmlns:a16="http://schemas.microsoft.com/office/drawing/2014/main" id="{7A6B3F41-D7F4-458D-B10E-D2B8AAB00633}"/>
              </a:ext>
            </a:extLst>
          </p:cNvPr>
          <p:cNvGrpSpPr/>
          <p:nvPr/>
        </p:nvGrpSpPr>
        <p:grpSpPr>
          <a:xfrm>
            <a:off x="405667" y="3751087"/>
            <a:ext cx="11380666" cy="2614779"/>
            <a:chOff x="405667" y="3751087"/>
            <a:chExt cx="11380666" cy="2614779"/>
          </a:xfrm>
        </p:grpSpPr>
        <p:sp>
          <p:nvSpPr>
            <p:cNvPr id="14" name="文本框 13">
              <a:extLst>
                <a:ext uri="{FF2B5EF4-FFF2-40B4-BE49-F238E27FC236}">
                  <a16:creationId xmlns:a16="http://schemas.microsoft.com/office/drawing/2014/main" id="{BC52A69C-5865-43A7-A7DE-DD28C4E4E4F9}"/>
                </a:ext>
              </a:extLst>
            </p:cNvPr>
            <p:cNvSpPr txBox="1"/>
            <p:nvPr/>
          </p:nvSpPr>
          <p:spPr>
            <a:xfrm>
              <a:off x="405667" y="4505416"/>
              <a:ext cx="4769353" cy="369332"/>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量词在蕴涵式前件，辖域扩张需</a:t>
              </a:r>
              <a:r>
                <a:rPr lang="zh-CN" altLang="en-US" b="1">
                  <a:solidFill>
                    <a:srgbClr val="C00000"/>
                  </a:solidFill>
                </a:rPr>
                <a:t>改变量词类型</a:t>
              </a:r>
            </a:p>
          </p:txBody>
        </p:sp>
        <p:sp>
          <p:nvSpPr>
            <p:cNvPr id="15" name="箭头: 右 14">
              <a:extLst>
                <a:ext uri="{FF2B5EF4-FFF2-40B4-BE49-F238E27FC236}">
                  <a16:creationId xmlns:a16="http://schemas.microsoft.com/office/drawing/2014/main" id="{FCA2635E-8711-41C6-A25C-90A1B2761EA1}"/>
                </a:ext>
              </a:extLst>
            </p:cNvPr>
            <p:cNvSpPr/>
            <p:nvPr/>
          </p:nvSpPr>
          <p:spPr>
            <a:xfrm>
              <a:off x="5175020" y="4657519"/>
              <a:ext cx="24998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4F6372A-77D7-47FE-954F-B66A7C3BF4F9}"/>
                    </a:ext>
                  </a:extLst>
                </p:cNvPr>
                <p:cNvSpPr txBox="1"/>
                <p:nvPr/>
              </p:nvSpPr>
              <p:spPr>
                <a:xfrm>
                  <a:off x="445135" y="5255514"/>
                  <a:ext cx="4699185" cy="723275"/>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b="1">
                      <a:solidFill>
                        <a:schemeClr val="accent6">
                          <a:lumMod val="50000"/>
                        </a:schemeClr>
                      </a:solidFill>
                      <a:latin typeface="宋体" panose="02010600030101010101" pitchFamily="2" charset="-122"/>
                      <a:ea typeface="宋体" panose="02010600030101010101" pitchFamily="2" charset="-122"/>
                    </a:rPr>
                    <a:t>在蕴涵式后件，辖域扩张不要改变量词类型</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algn="ctr">
                    <a:spcAft>
                      <a:spcPts val="600"/>
                    </a:spcAft>
                  </a:pP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m:t>
                      </m:r>
                      <m:r>
                        <a:rPr lang="en-US" altLang="zh-CN" b="1" i="1" smtClean="0">
                          <a:solidFill>
                            <a:srgbClr val="C00000"/>
                          </a:solidFill>
                          <a:latin typeface="Cambria Math" panose="02040503050406030204" pitchFamily="18" charset="0"/>
                          <a:ea typeface="宋体" panose="02010600030101010101" pitchFamily="2" charset="-122"/>
                        </a:rPr>
                        <m:t>𝒖</m:t>
                      </m:r>
                    </m:oMath>
                  </a14:m>
                  <a:r>
                    <a:rPr lang="zh-CN" altLang="en-US" b="1">
                      <a:solidFill>
                        <a:srgbClr val="C00000"/>
                      </a:solidFill>
                      <a:latin typeface="黑体" panose="02010609060101010101" pitchFamily="49" charset="-122"/>
                      <a:ea typeface="黑体" panose="02010609060101010101" pitchFamily="49" charset="-122"/>
                    </a:rPr>
                    <a:t>辖域扩张后应在</a:t>
                  </a:r>
                  <a14:m>
                    <m:oMath xmlns:m="http://schemas.openxmlformats.org/officeDocument/2006/math">
                      <m:r>
                        <a:rPr lang="en-US" altLang="zh-CN" b="1" i="1" smtClean="0">
                          <a:solidFill>
                            <a:srgbClr val="C00000"/>
                          </a:solidFill>
                          <a:latin typeface="Cambria Math" panose="02040503050406030204" pitchFamily="18" charset="0"/>
                          <a:ea typeface="宋体" panose="02010600030101010101" pitchFamily="2" charset="-122"/>
                        </a:rPr>
                        <m:t>∃</m:t>
                      </m:r>
                      <m:r>
                        <a:rPr lang="en-US" altLang="zh-CN" b="1" i="1" smtClean="0">
                          <a:solidFill>
                            <a:srgbClr val="C00000"/>
                          </a:solidFill>
                          <a:latin typeface="Cambria Math" panose="02040503050406030204" pitchFamily="18" charset="0"/>
                          <a:ea typeface="宋体" panose="02010600030101010101" pitchFamily="2" charset="-122"/>
                        </a:rPr>
                        <m:t>𝒙</m:t>
                      </m:r>
                    </m:oMath>
                  </a14:m>
                  <a:r>
                    <a:rPr lang="zh-CN" altLang="en-US" b="1">
                      <a:solidFill>
                        <a:srgbClr val="C00000"/>
                      </a:solidFill>
                      <a:latin typeface="黑体" panose="02010609060101010101" pitchFamily="49" charset="-122"/>
                      <a:ea typeface="黑体" panose="02010609060101010101" pitchFamily="49" charset="-122"/>
                    </a:rPr>
                    <a:t>后面</a:t>
                  </a:r>
                  <a:r>
                    <a:rPr lang="zh-CN" altLang="en-US" b="1">
                      <a:solidFill>
                        <a:schemeClr val="accent6">
                          <a:lumMod val="50000"/>
                        </a:schemeClr>
                      </a:solidFill>
                      <a:latin typeface="宋体" panose="02010600030101010101" pitchFamily="2" charset="-122"/>
                      <a:ea typeface="宋体" panose="02010600030101010101" pitchFamily="2" charset="-122"/>
                    </a:rPr>
                    <a:t>，即在</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oMath>
                  </a14:m>
                  <a:r>
                    <a:rPr lang="zh-CN" altLang="en-US" b="1">
                      <a:solidFill>
                        <a:schemeClr val="accent6">
                          <a:lumMod val="50000"/>
                        </a:schemeClr>
                      </a:solidFill>
                      <a:latin typeface="宋体" panose="02010600030101010101" pitchFamily="2" charset="-122"/>
                      <a:ea typeface="宋体" panose="02010600030101010101" pitchFamily="2" charset="-122"/>
                    </a:rPr>
                    <a:t>的辖域内</a:t>
                  </a:r>
                </a:p>
              </p:txBody>
            </p:sp>
          </mc:Choice>
          <mc:Fallback xmlns="">
            <p:sp>
              <p:nvSpPr>
                <p:cNvPr id="18" name="文本框 17">
                  <a:extLst>
                    <a:ext uri="{FF2B5EF4-FFF2-40B4-BE49-F238E27FC236}">
                      <a16:creationId xmlns:a16="http://schemas.microsoft.com/office/drawing/2014/main" id="{54F6372A-77D7-47FE-954F-B66A7C3BF4F9}"/>
                    </a:ext>
                  </a:extLst>
                </p:cNvPr>
                <p:cNvSpPr txBox="1">
                  <a:spLocks noRot="1" noChangeAspect="1" noMove="1" noResize="1" noEditPoints="1" noAdjustHandles="1" noChangeArrowheads="1" noChangeShapeType="1" noTextEdit="1"/>
                </p:cNvSpPr>
                <p:nvPr/>
              </p:nvSpPr>
              <p:spPr>
                <a:xfrm>
                  <a:off x="445135" y="5255514"/>
                  <a:ext cx="4699185" cy="723275"/>
                </a:xfrm>
                <a:prstGeom prst="rect">
                  <a:avLst/>
                </a:prstGeom>
                <a:blipFill>
                  <a:blip r:embed="rId3"/>
                  <a:stretch>
                    <a:fillRect t="-4202" r="-1167" b="-10924"/>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1345F7A7-C972-4FC2-96B6-27ABBD36C9E6}"/>
                </a:ext>
              </a:extLst>
            </p:cNvPr>
            <p:cNvSpPr/>
            <p:nvPr/>
          </p:nvSpPr>
          <p:spPr>
            <a:xfrm>
              <a:off x="5164059" y="5427495"/>
              <a:ext cx="256559" cy="6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FF6865ED-C8B5-4A64-993F-94D98DA7059D}"/>
                </a:ext>
              </a:extLst>
            </p:cNvPr>
            <p:cNvGrpSpPr/>
            <p:nvPr/>
          </p:nvGrpSpPr>
          <p:grpSpPr>
            <a:xfrm>
              <a:off x="5425003" y="3751087"/>
              <a:ext cx="6361330" cy="2614779"/>
              <a:chOff x="5425003" y="3751087"/>
              <a:chExt cx="6361330" cy="2614779"/>
            </a:xfrm>
          </p:grpSpPr>
          <p:pic>
            <p:nvPicPr>
              <p:cNvPr id="11" name="图片 10">
                <a:extLst>
                  <a:ext uri="{FF2B5EF4-FFF2-40B4-BE49-F238E27FC236}">
                    <a16:creationId xmlns:a16="http://schemas.microsoft.com/office/drawing/2014/main" id="{F5556B3A-A041-48B9-A3D7-3D1422A9D29D}"/>
                  </a:ext>
                </a:extLst>
              </p:cNvPr>
              <p:cNvPicPr>
                <a:picLocks noChangeAspect="1"/>
              </p:cNvPicPr>
              <p:nvPr/>
            </p:nvPicPr>
            <p:blipFill>
              <a:blip r:embed="rId4"/>
              <a:stretch>
                <a:fillRect/>
              </a:stretch>
            </p:blipFill>
            <p:spPr>
              <a:xfrm>
                <a:off x="5425003" y="3751087"/>
                <a:ext cx="6361330" cy="2614779"/>
              </a:xfrm>
              <a:prstGeom prst="rect">
                <a:avLst/>
              </a:prstGeom>
            </p:spPr>
          </p:pic>
          <p:sp>
            <p:nvSpPr>
              <p:cNvPr id="16" name="矩形 15">
                <a:extLst>
                  <a:ext uri="{FF2B5EF4-FFF2-40B4-BE49-F238E27FC236}">
                    <a16:creationId xmlns:a16="http://schemas.microsoft.com/office/drawing/2014/main" id="{06ADEF7A-2F20-4DDE-9A81-8CBADC392B71}"/>
                  </a:ext>
                </a:extLst>
              </p:cNvPr>
              <p:cNvSpPr/>
              <p:nvPr/>
            </p:nvSpPr>
            <p:spPr>
              <a:xfrm>
                <a:off x="5729801" y="4124668"/>
                <a:ext cx="256559" cy="27209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3652AF8-7A5F-4980-82E7-68E72F52FD7D}"/>
                  </a:ext>
                </a:extLst>
              </p:cNvPr>
              <p:cNvSpPr/>
              <p:nvPr/>
            </p:nvSpPr>
            <p:spPr>
              <a:xfrm>
                <a:off x="5729801" y="4519668"/>
                <a:ext cx="256559" cy="27209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3C9FAEAB-190A-44DC-97E9-724996A4EFE6}"/>
                  </a:ext>
                </a:extLst>
              </p:cNvPr>
              <p:cNvSpPr/>
              <p:nvPr/>
            </p:nvSpPr>
            <p:spPr>
              <a:xfrm>
                <a:off x="7882425" y="4922431"/>
                <a:ext cx="256559" cy="27209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95966BCB-7695-44B4-9777-7066C46DD1D8}"/>
                  </a:ext>
                </a:extLst>
              </p:cNvPr>
              <p:cNvSpPr/>
              <p:nvPr/>
            </p:nvSpPr>
            <p:spPr>
              <a:xfrm>
                <a:off x="5967719" y="5285036"/>
                <a:ext cx="256559" cy="272090"/>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6911AB65-B551-46D5-9CB5-E0F55D0DAEB6}"/>
                  </a:ext>
                </a:extLst>
              </p:cNvPr>
              <p:cNvCxnSpPr/>
              <p:nvPr/>
            </p:nvCxnSpPr>
            <p:spPr>
              <a:xfrm flipH="1">
                <a:off x="6224278" y="5194521"/>
                <a:ext cx="1658147" cy="905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6FC890F-A70E-4B67-8FDD-D0AA8FBE4446}"/>
                  </a:ext>
                </a:extLst>
              </p:cNvPr>
              <p:cNvCxnSpPr>
                <a:stCxn id="16" idx="2"/>
                <a:endCxn id="20" idx="0"/>
              </p:cNvCxnSpPr>
              <p:nvPr/>
            </p:nvCxnSpPr>
            <p:spPr>
              <a:xfrm>
                <a:off x="5858081" y="4396758"/>
                <a:ext cx="0" cy="1229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3648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725818" y="1206300"/>
                <a:ext cx="5749537" cy="1744067"/>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一阶逻辑公式的</a:t>
                </a:r>
                <a:r>
                  <a:rPr lang="zh-CN" altLang="en-US" sz="2400" b="1">
                    <a:solidFill>
                      <a:srgbClr val="C00000"/>
                    </a:solidFill>
                  </a:rPr>
                  <a:t>逻辑等值</a:t>
                </a: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两个一阶逻辑公式逻辑等值当且仅当它们在任意解释和任意个体变量指派函数下真值相同</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𝑨</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逻辑等值当且仅当</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𝑨</m:t>
                    </m:r>
                    <m:r>
                      <a:rPr lang="en-US" altLang="zh-CN" sz="2000" b="1" i="1">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725818" y="1206300"/>
                <a:ext cx="5749537" cy="1744067"/>
              </a:xfrm>
              <a:prstGeom prst="rect">
                <a:avLst/>
              </a:prstGeom>
              <a:blipFill>
                <a:blip r:embed="rId2"/>
                <a:stretch>
                  <a:fillRect l="-954" t="-2448" b="-454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B454D62-D95A-49D5-9CE8-5DF2CFBD3372}"/>
              </a:ext>
            </a:extLst>
          </p:cNvPr>
          <p:cNvSpPr txBox="1"/>
          <p:nvPr/>
        </p:nvSpPr>
        <p:spPr>
          <a:xfrm>
            <a:off x="6622269" y="1210367"/>
            <a:ext cx="4843913" cy="2883803"/>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sz="2400" b="1">
                <a:solidFill>
                  <a:srgbClr val="002060"/>
                </a:solidFill>
              </a:rPr>
              <a:t>证明两个公式逻辑等值</a:t>
            </a: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根据逻辑等值的定义进行</a:t>
            </a:r>
            <a:r>
              <a:rPr lang="zh-CN" altLang="en-US" sz="2000" b="1">
                <a:solidFill>
                  <a:srgbClr val="C00000"/>
                </a:solidFill>
                <a:latin typeface="黑体" panose="02010609060101010101" pitchFamily="49" charset="-122"/>
                <a:ea typeface="黑体" panose="02010609060101010101" pitchFamily="49" charset="-122"/>
              </a:rPr>
              <a:t>非形式化的证明</a:t>
            </a:r>
            <a:r>
              <a:rPr lang="zh-CN" altLang="en-US" sz="2000" b="1">
                <a:solidFill>
                  <a:schemeClr val="accent6">
                    <a:lumMod val="50000"/>
                  </a:schemeClr>
                </a:solidFill>
                <a:latin typeface="楷体" panose="02010609060101010101" pitchFamily="49" charset="-122"/>
                <a:ea typeface="楷体" panose="02010609060101010101" pitchFamily="49" charset="-122"/>
              </a:rPr>
              <a:t>，与证明永真式的方法相同</a:t>
            </a:r>
          </a:p>
          <a:p>
            <a:pPr marL="342900" indent="-342900">
              <a:lnSpc>
                <a:spcPts val="2600"/>
              </a:lnSpc>
              <a:spcBef>
                <a:spcPts val="600"/>
              </a:spcBef>
              <a:spcAft>
                <a:spcPts val="6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等值演算法</a:t>
            </a:r>
            <a:r>
              <a:rPr lang="zh-CN" altLang="en-US" sz="2000" b="1">
                <a:solidFill>
                  <a:schemeClr val="accent6">
                    <a:lumMod val="50000"/>
                  </a:schemeClr>
                </a:solidFill>
                <a:latin typeface="楷体" panose="02010609060101010101" pitchFamily="49" charset="-122"/>
                <a:ea typeface="楷体" panose="02010609060101010101" pitchFamily="49" charset="-122"/>
              </a:rPr>
              <a:t>：利用基本等值式模式，使用子公式等值置换的方式进行变形</a:t>
            </a:r>
          </a:p>
          <a:p>
            <a:pPr marL="800100" lvl="1"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命题逻辑基本等值式模式可用于一阶逻辑的等值演算</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806182" y="4328497"/>
            <a:ext cx="8233171" cy="1846659"/>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能使用非形式化的方法，根据一阶逻辑公式语义证明逻辑等值式</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熟记量词公式的基本等值式模式，能使用等值演算法证明逻辑等值式</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能求与一个一阶逻辑公式逻辑等值的前束范式</a:t>
            </a:r>
          </a:p>
        </p:txBody>
      </p:sp>
      <p:sp>
        <p:nvSpPr>
          <p:cNvPr id="6" name="文本框 5">
            <a:extLst>
              <a:ext uri="{FF2B5EF4-FFF2-40B4-BE49-F238E27FC236}">
                <a16:creationId xmlns:a16="http://schemas.microsoft.com/office/drawing/2014/main" id="{FBD8C56A-28AD-43B0-A5DF-979ECC004D81}"/>
              </a:ext>
            </a:extLst>
          </p:cNvPr>
          <p:cNvSpPr txBox="1"/>
          <p:nvPr/>
        </p:nvSpPr>
        <p:spPr>
          <a:xfrm>
            <a:off x="1178629" y="3218753"/>
            <a:ext cx="4843913" cy="846386"/>
          </a:xfrm>
          <a:prstGeom prst="rect">
            <a:avLst/>
          </a:prstGeom>
          <a:solidFill>
            <a:schemeClr val="accent5">
              <a:lumMod val="20000"/>
              <a:lumOff val="80000"/>
              <a:alpha val="75000"/>
            </a:schemeClr>
          </a:solidFill>
        </p:spPr>
        <p:txBody>
          <a:bodyPr wrap="square" rtlCol="0">
            <a:spAutoFit/>
          </a:bodyPr>
          <a:lstStyle/>
          <a:p>
            <a:pPr algn="ctr">
              <a:spcAft>
                <a:spcPts val="600"/>
              </a:spcAft>
            </a:pPr>
            <a:r>
              <a:rPr lang="zh-CN" altLang="en-US" sz="2400" b="1">
                <a:solidFill>
                  <a:srgbClr val="C00000"/>
                </a:solidFill>
              </a:rPr>
              <a:t>前束范式</a:t>
            </a:r>
            <a:endParaRPr lang="en-US" altLang="zh-CN" sz="2400" b="1">
              <a:solidFill>
                <a:srgbClr val="C00000"/>
              </a:solidFill>
            </a:endParaRPr>
          </a:p>
          <a:p>
            <a:pPr>
              <a:spcAft>
                <a:spcPts val="600"/>
              </a:spcAft>
            </a:pPr>
            <a:r>
              <a:rPr lang="zh-CN" altLang="en-US" sz="2000" b="1">
                <a:solidFill>
                  <a:schemeClr val="accent6">
                    <a:lumMod val="50000"/>
                  </a:schemeClr>
                </a:solidFill>
                <a:latin typeface="楷体" panose="02010609060101010101" pitchFamily="49" charset="-122"/>
                <a:ea typeface="楷体" panose="02010609060101010101" pitchFamily="49" charset="-122"/>
              </a:rPr>
              <a:t>量词约束都在公式最前面的一阶逻辑公式</a:t>
            </a:r>
          </a:p>
        </p:txBody>
      </p:sp>
    </p:spTree>
    <p:extLst>
      <p:ext uri="{BB962C8B-B14F-4D97-AF65-F5344CB8AC3E}">
        <p14:creationId xmlns:p14="http://schemas.microsoft.com/office/powerpoint/2010/main" val="37531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3.14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3.17</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3.20</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3.22</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76129" y="1908320"/>
            <a:ext cx="4845699" cy="2870016"/>
          </a:xfrm>
          <a:prstGeom prst="rect">
            <a:avLst/>
          </a:prstGeom>
          <a:noFill/>
        </p:spPr>
        <p:txBody>
          <a:bodyPr wrap="square" rtlCol="0">
            <a:spAutoFit/>
          </a:bodyPr>
          <a:lstStyle/>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一阶逻辑公式的逻辑等值量词公式的基本等值式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一阶逻辑公式的前束范式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一阶逻辑公式的逻辑等值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逻辑等值的定义</a:t>
            </a:r>
          </a:p>
        </p:txBody>
      </p:sp>
      <p:sp>
        <p:nvSpPr>
          <p:cNvPr id="2" name="文本框 1">
            <a:extLst>
              <a:ext uri="{FF2B5EF4-FFF2-40B4-BE49-F238E27FC236}">
                <a16:creationId xmlns:a16="http://schemas.microsoft.com/office/drawing/2014/main" id="{62E43A04-FC48-49D9-AE1F-C04444502CE5}"/>
              </a:ext>
            </a:extLst>
          </p:cNvPr>
          <p:cNvSpPr txBox="1"/>
          <p:nvPr/>
        </p:nvSpPr>
        <p:spPr>
          <a:xfrm>
            <a:off x="647342" y="1073124"/>
            <a:ext cx="6649617" cy="461665"/>
          </a:xfrm>
          <a:prstGeom prst="rect">
            <a:avLst/>
          </a:prstGeom>
          <a:solidFill>
            <a:schemeClr val="accent4">
              <a:lumMod val="40000"/>
              <a:lumOff val="60000"/>
            </a:schemeClr>
          </a:solidFill>
        </p:spPr>
        <p:txBody>
          <a:bodyPr wrap="square" rtlCol="0">
            <a:spAutoFit/>
          </a:bodyPr>
          <a:lstStyle/>
          <a:p>
            <a:r>
              <a:rPr lang="zh-CN" altLang="en-US" sz="2400" b="1" dirty="0">
                <a:solidFill>
                  <a:schemeClr val="accent2">
                    <a:lumMod val="50000"/>
                  </a:schemeClr>
                </a:solidFill>
              </a:rPr>
              <a:t>一阶逻辑的逻辑等值概念本质上与命题逻辑相同</a:t>
            </a:r>
          </a:p>
        </p:txBody>
      </p:sp>
      <p:sp>
        <p:nvSpPr>
          <p:cNvPr id="3" name="文本框 2">
            <a:extLst>
              <a:ext uri="{FF2B5EF4-FFF2-40B4-BE49-F238E27FC236}">
                <a16:creationId xmlns:a16="http://schemas.microsoft.com/office/drawing/2014/main" id="{97C487EF-3474-4432-9E42-7C5CCA21AAA2}"/>
              </a:ext>
            </a:extLst>
          </p:cNvPr>
          <p:cNvSpPr txBox="1"/>
          <p:nvPr/>
        </p:nvSpPr>
        <p:spPr>
          <a:xfrm>
            <a:off x="647342" y="2023086"/>
            <a:ext cx="5890306" cy="834139"/>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dirty="0">
                <a:solidFill>
                  <a:srgbClr val="002060"/>
                </a:solidFill>
              </a:rPr>
              <a:t>如果两个一阶逻辑公式在任意解释和任意个体变量指派函数下真值都相同，则称这两个公式</a:t>
            </a:r>
            <a:r>
              <a:rPr lang="zh-CN" altLang="en-US" sz="2000" b="1" dirty="0">
                <a:solidFill>
                  <a:srgbClr val="C00000"/>
                </a:solidFill>
              </a:rPr>
              <a:t>逻辑等值</a:t>
            </a:r>
          </a:p>
        </p:txBody>
      </p:sp>
      <p:sp>
        <p:nvSpPr>
          <p:cNvPr id="4" name="文本框 3">
            <a:extLst>
              <a:ext uri="{FF2B5EF4-FFF2-40B4-BE49-F238E27FC236}">
                <a16:creationId xmlns:a16="http://schemas.microsoft.com/office/drawing/2014/main" id="{C661E599-4D07-4E13-83E4-162908B992A1}"/>
              </a:ext>
            </a:extLst>
          </p:cNvPr>
          <p:cNvSpPr txBox="1"/>
          <p:nvPr/>
        </p:nvSpPr>
        <p:spPr>
          <a:xfrm>
            <a:off x="7191173" y="2086212"/>
            <a:ext cx="4353485" cy="707886"/>
          </a:xfrm>
          <a:prstGeom prst="rect">
            <a:avLst/>
          </a:prstGeom>
          <a:solidFill>
            <a:schemeClr val="accent4">
              <a:lumMod val="20000"/>
              <a:lumOff val="80000"/>
            </a:schemeClr>
          </a:solidFill>
        </p:spPr>
        <p:txBody>
          <a:bodyPr wrap="square" rtlCol="0">
            <a:spAutoFit/>
          </a:bodyPr>
          <a:lstStyle/>
          <a:p>
            <a:pPr>
              <a:lnSpc>
                <a:spcPts val="2400"/>
              </a:lnSpc>
            </a:pPr>
            <a:r>
              <a:rPr lang="zh-CN" altLang="en-US" sz="2000" b="1">
                <a:solidFill>
                  <a:srgbClr val="002060"/>
                </a:solidFill>
                <a:latin typeface="楷体" panose="02010609060101010101" pitchFamily="49" charset="-122"/>
                <a:ea typeface="楷体" panose="02010609060101010101" pitchFamily="49" charset="-122"/>
              </a:rPr>
              <a:t>总假定所研究的一阶逻辑公式基于同一个非逻辑符号集和个体变量集构造</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AAC13A3-615C-48E8-84B4-EFB4A2CA27F2}"/>
                  </a:ext>
                </a:extLst>
              </p:cNvPr>
              <p:cNvSpPr txBox="1"/>
              <p:nvPr/>
            </p:nvSpPr>
            <p:spPr>
              <a:xfrm>
                <a:off x="1716125" y="3198881"/>
                <a:ext cx="8323635" cy="461665"/>
              </a:xfrm>
              <a:prstGeom prst="rect">
                <a:avLst/>
              </a:prstGeom>
              <a:solidFill>
                <a:schemeClr val="accent5">
                  <a:lumMod val="20000"/>
                  <a:lumOff val="80000"/>
                  <a:alpha val="50000"/>
                </a:schemeClr>
              </a:solidFill>
            </p:spPr>
            <p:txBody>
              <a:bodyPr wrap="square" rtlCol="0">
                <a:spAutoFit/>
              </a:bodyPr>
              <a:lstStyle/>
              <a:p>
                <a:r>
                  <a:rPr lang="zh-CN" altLang="en-US" sz="2400" b="1">
                    <a:solidFill>
                      <a:srgbClr val="002060"/>
                    </a:solidFill>
                  </a:rPr>
                  <a:t>一阶逻辑公式</a:t>
                </a:r>
                <a14:m>
                  <m:oMath xmlns:m="http://schemas.openxmlformats.org/officeDocument/2006/math">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rPr>
                  <a:t>和</a:t>
                </a:r>
                <a14:m>
                  <m:oMath xmlns:m="http://schemas.openxmlformats.org/officeDocument/2006/math">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rPr>
                  <a:t>逻辑等值当且仅当</a:t>
                </a:r>
                <a:r>
                  <a:rPr lang="zh-CN" altLang="en-US" sz="2400" b="1">
                    <a:solidFill>
                      <a:srgbClr val="C00000"/>
                    </a:solidFill>
                  </a:rPr>
                  <a:t>公式</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rgbClr val="C00000"/>
                    </a:solidFill>
                  </a:rPr>
                  <a:t>是永真式</a:t>
                </a:r>
                <a:endParaRPr lang="zh-CN" altLang="en-US" sz="2400" b="1">
                  <a:solidFill>
                    <a:srgbClr val="002060"/>
                  </a:solidFill>
                </a:endParaRPr>
              </a:p>
            </p:txBody>
          </p:sp>
        </mc:Choice>
        <mc:Fallback xmlns="">
          <p:sp>
            <p:nvSpPr>
              <p:cNvPr id="6" name="文本框 5">
                <a:extLst>
                  <a:ext uri="{FF2B5EF4-FFF2-40B4-BE49-F238E27FC236}">
                    <a16:creationId xmlns:a16="http://schemas.microsoft.com/office/drawing/2014/main" id="{3AAC13A3-615C-48E8-84B4-EFB4A2CA27F2}"/>
                  </a:ext>
                </a:extLst>
              </p:cNvPr>
              <p:cNvSpPr txBox="1">
                <a:spLocks noRot="1" noChangeAspect="1" noMove="1" noResize="1" noEditPoints="1" noAdjustHandles="1" noChangeArrowheads="1" noChangeShapeType="1" noTextEdit="1"/>
              </p:cNvSpPr>
              <p:nvPr/>
            </p:nvSpPr>
            <p:spPr>
              <a:xfrm>
                <a:off x="1716125" y="3198881"/>
                <a:ext cx="8323635" cy="461665"/>
              </a:xfrm>
              <a:prstGeom prst="rect">
                <a:avLst/>
              </a:prstGeom>
              <a:blipFill>
                <a:blip r:embed="rId2"/>
                <a:stretch>
                  <a:fillRect l="-1172"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41AC6F7-8DE9-4A1F-BD1B-F75CF0B929DF}"/>
                  </a:ext>
                </a:extLst>
              </p:cNvPr>
              <p:cNvSpPr txBox="1"/>
              <p:nvPr/>
            </p:nvSpPr>
            <p:spPr>
              <a:xfrm>
                <a:off x="647342" y="4024974"/>
                <a:ext cx="4959036" cy="1723549"/>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1200"/>
                  </a:spcAft>
                </a:pPr>
                <a:r>
                  <a:rPr lang="zh-CN" altLang="en-US" sz="2800" b="1" dirty="0">
                    <a:solidFill>
                      <a:srgbClr val="C00000"/>
                    </a:solidFill>
                  </a:rPr>
                  <a:t>证明逻辑等值式</a:t>
                </a:r>
                <a14:m>
                  <m:oMath xmlns:m="http://schemas.openxmlformats.org/officeDocument/2006/math">
                    <m:r>
                      <a:rPr lang="en-US" altLang="zh-CN" sz="2800" b="1" i="1" smtClean="0">
                        <a:solidFill>
                          <a:srgbClr val="C00000"/>
                        </a:solidFill>
                        <a:latin typeface="Cambria Math" panose="02040503050406030204" pitchFamily="18" charset="0"/>
                      </a:rPr>
                      <m:t>𝑨</m:t>
                    </m:r>
                    <m:r>
                      <a:rPr lang="en-US" altLang="zh-CN" sz="2800" b="1" i="1" smtClean="0">
                        <a:solidFill>
                          <a:srgbClr val="C00000"/>
                        </a:solidFill>
                        <a:latin typeface="Cambria Math" panose="02040503050406030204" pitchFamily="18" charset="0"/>
                      </a:rPr>
                      <m:t>≡</m:t>
                    </m:r>
                    <m:r>
                      <a:rPr lang="en-US" altLang="zh-CN" sz="2800" b="1" i="1" smtClean="0">
                        <a:solidFill>
                          <a:srgbClr val="C00000"/>
                        </a:solidFill>
                        <a:latin typeface="Cambria Math" panose="02040503050406030204" pitchFamily="18" charset="0"/>
                      </a:rPr>
                      <m:t>𝑩</m:t>
                    </m:r>
                  </m:oMath>
                </a14:m>
                <a:r>
                  <a:rPr lang="zh-CN" altLang="en-US" sz="2800" b="1" dirty="0">
                    <a:solidFill>
                      <a:srgbClr val="C00000"/>
                    </a:solidFill>
                  </a:rPr>
                  <a:t>的方法</a:t>
                </a:r>
                <a:endParaRPr lang="en-US" altLang="zh-CN" sz="2800" b="1" dirty="0">
                  <a:solidFill>
                    <a:srgbClr val="C00000"/>
                  </a:solidFill>
                </a:endParaRPr>
              </a:p>
              <a:p>
                <a:pPr marL="342900" indent="-342900">
                  <a:spcBef>
                    <a:spcPts val="600"/>
                  </a:spcBef>
                  <a:spcAft>
                    <a:spcPts val="1200"/>
                  </a:spcAft>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非形式化地证明</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dirty="0">
                    <a:solidFill>
                      <a:srgbClr val="002060"/>
                    </a:solidFill>
                    <a:latin typeface="楷体" panose="02010609060101010101" pitchFamily="49" charset="-122"/>
                    <a:ea typeface="楷体" panose="02010609060101010101" pitchFamily="49" charset="-122"/>
                  </a:rPr>
                  <a:t>是永真式</a:t>
                </a:r>
                <a:endParaRPr lang="en-US" altLang="zh-CN" sz="2400" b="1" dirty="0">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1200"/>
                  </a:spcAft>
                  <a:buFont typeface="Arial" panose="020B0604020202020204" pitchFamily="34" charset="0"/>
                  <a:buChar char="•"/>
                </a:pPr>
                <a:r>
                  <a:rPr lang="zh-CN" altLang="en-US" sz="2400" b="1" dirty="0">
                    <a:solidFill>
                      <a:srgbClr val="002060"/>
                    </a:solidFill>
                    <a:latin typeface="楷体" panose="02010609060101010101" pitchFamily="49" charset="-122"/>
                    <a:ea typeface="楷体" panose="02010609060101010101" pitchFamily="49" charset="-122"/>
                  </a:rPr>
                  <a:t>从基本等值式出发进行</a:t>
                </a:r>
                <a:r>
                  <a:rPr lang="zh-CN" altLang="en-US" sz="2400" b="1" dirty="0">
                    <a:solidFill>
                      <a:srgbClr val="C00000"/>
                    </a:solidFill>
                    <a:latin typeface="黑体" panose="02010609060101010101" pitchFamily="49" charset="-122"/>
                    <a:ea typeface="黑体" panose="02010609060101010101" pitchFamily="49" charset="-122"/>
                  </a:rPr>
                  <a:t>等值演算</a:t>
                </a:r>
              </a:p>
            </p:txBody>
          </p:sp>
        </mc:Choice>
        <mc:Fallback xmlns="">
          <p:sp>
            <p:nvSpPr>
              <p:cNvPr id="11" name="文本框 10">
                <a:extLst>
                  <a:ext uri="{FF2B5EF4-FFF2-40B4-BE49-F238E27FC236}">
                    <a16:creationId xmlns:a16="http://schemas.microsoft.com/office/drawing/2014/main" id="{441AC6F7-8DE9-4A1F-BD1B-F75CF0B929DF}"/>
                  </a:ext>
                </a:extLst>
              </p:cNvPr>
              <p:cNvSpPr txBox="1">
                <a:spLocks noRot="1" noChangeAspect="1" noMove="1" noResize="1" noEditPoints="1" noAdjustHandles="1" noChangeArrowheads="1" noChangeShapeType="1" noTextEdit="1"/>
              </p:cNvSpPr>
              <p:nvPr/>
            </p:nvSpPr>
            <p:spPr>
              <a:xfrm>
                <a:off x="647342" y="4024974"/>
                <a:ext cx="4959036" cy="1723549"/>
              </a:xfrm>
              <a:prstGeom prst="rect">
                <a:avLst/>
              </a:prstGeom>
              <a:blipFill>
                <a:blip r:embed="rId3"/>
                <a:stretch>
                  <a:fillRect l="-1597" t="-3534" b="-74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4D02DC9-38FC-48DF-B235-BA9C940B84F4}"/>
                  </a:ext>
                </a:extLst>
              </p:cNvPr>
              <p:cNvSpPr txBox="1"/>
              <p:nvPr/>
            </p:nvSpPr>
            <p:spPr>
              <a:xfrm>
                <a:off x="6117464" y="3891379"/>
                <a:ext cx="5427194" cy="1990738"/>
              </a:xfrm>
              <a:prstGeom prst="rect">
                <a:avLst/>
              </a:prstGeom>
              <a:solidFill>
                <a:schemeClr val="accent4">
                  <a:lumMod val="20000"/>
                  <a:lumOff val="80000"/>
                </a:schemeClr>
              </a:solidFill>
            </p:spPr>
            <p:txBody>
              <a:bodyPr wrap="square" rtlCol="0">
                <a:spAutoFit/>
              </a:bodyPr>
              <a:lstStyle/>
              <a:p>
                <a:pPr>
                  <a:lnSpc>
                    <a:spcPts val="2800"/>
                  </a:lnSpc>
                  <a:spcAft>
                    <a:spcPts val="600"/>
                  </a:spcAft>
                </a:pPr>
                <a:r>
                  <a:rPr lang="zh-CN" altLang="en-US" sz="2000" b="1" dirty="0">
                    <a:solidFill>
                      <a:srgbClr val="002060"/>
                    </a:solidFill>
                    <a:latin typeface="楷体" panose="02010609060101010101" pitchFamily="49" charset="-122"/>
                    <a:ea typeface="楷体" panose="02010609060101010101" pitchFamily="49" charset="-122"/>
                  </a:rPr>
                  <a:t>非形式化证明逻辑等值式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𝑩</m:t>
                    </m:r>
                  </m:oMath>
                </a14:m>
                <a:r>
                  <a:rPr lang="zh-CN" altLang="en-US" sz="2000" b="1" dirty="0">
                    <a:solidFill>
                      <a:srgbClr val="002060"/>
                    </a:solidFill>
                    <a:latin typeface="楷体" panose="02010609060101010101" pitchFamily="49" charset="-122"/>
                    <a:ea typeface="楷体" panose="02010609060101010101" pitchFamily="49" charset="-122"/>
                  </a:rPr>
                  <a:t>的方法与证明永真式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𝑩</m:t>
                    </m:r>
                  </m:oMath>
                </a14:m>
                <a:r>
                  <a:rPr lang="zh-CN" altLang="en-US" sz="2000" b="1" dirty="0">
                    <a:solidFill>
                      <a:srgbClr val="002060"/>
                    </a:solidFill>
                    <a:latin typeface="楷体" panose="02010609060101010101" pitchFamily="49" charset="-122"/>
                    <a:ea typeface="楷体" panose="02010609060101010101" pitchFamily="49" charset="-122"/>
                  </a:rPr>
                  <a:t>的方法相同</a:t>
                </a:r>
                <a:endParaRPr lang="en-US" altLang="zh-CN" sz="2000" b="1" dirty="0">
                  <a:solidFill>
                    <a:srgbClr val="002060"/>
                  </a:solidFill>
                  <a:latin typeface="楷体" panose="02010609060101010101" pitchFamily="49" charset="-122"/>
                  <a:ea typeface="楷体" panose="02010609060101010101" pitchFamily="49" charset="-122"/>
                </a:endParaRPr>
              </a:p>
              <a:p>
                <a:pPr marL="342900" indent="-342900">
                  <a:lnSpc>
                    <a:spcPts val="2800"/>
                  </a:lnSpc>
                  <a:spcAft>
                    <a:spcPts val="600"/>
                  </a:spcAft>
                  <a:buFont typeface="Arial" panose="020B0604020202020204" pitchFamily="34" charset="0"/>
                  <a:buChar char="•"/>
                </a:pPr>
                <a:r>
                  <a:rPr lang="zh-CN" altLang="en-US" sz="2000" b="1" dirty="0">
                    <a:solidFill>
                      <a:schemeClr val="accent2">
                        <a:lumMod val="50000"/>
                      </a:schemeClr>
                    </a:solidFill>
                  </a:rPr>
                  <a:t>证明对任意解释及任意个体变量指派函数，</a:t>
                </a:r>
                <a14:m>
                  <m:oMath xmlns:m="http://schemas.openxmlformats.org/officeDocument/2006/math">
                    <m:r>
                      <a:rPr lang="en-US" altLang="zh-CN" sz="2000" b="1" i="1" smtClean="0">
                        <a:solidFill>
                          <a:srgbClr val="C00000"/>
                        </a:solidFill>
                        <a:latin typeface="Cambria Math" panose="02040503050406030204" pitchFamily="18" charset="0"/>
                      </a:rPr>
                      <m:t>𝑨</m:t>
                    </m:r>
                  </m:oMath>
                </a14:m>
                <a:r>
                  <a:rPr lang="zh-CN" altLang="en-US" sz="2000" b="1" dirty="0">
                    <a:solidFill>
                      <a:srgbClr val="C00000"/>
                    </a:solidFill>
                  </a:rPr>
                  <a:t>的真值为真当且仅当</a:t>
                </a:r>
                <a14:m>
                  <m:oMath xmlns:m="http://schemas.openxmlformats.org/officeDocument/2006/math">
                    <m:r>
                      <a:rPr lang="en-US" altLang="zh-CN" sz="2000" b="1" i="1" smtClean="0">
                        <a:solidFill>
                          <a:srgbClr val="C00000"/>
                        </a:solidFill>
                        <a:latin typeface="Cambria Math" panose="02040503050406030204" pitchFamily="18" charset="0"/>
                      </a:rPr>
                      <m:t>𝑩</m:t>
                    </m:r>
                  </m:oMath>
                </a14:m>
                <a:r>
                  <a:rPr lang="zh-CN" altLang="en-US" sz="2000" b="1" dirty="0">
                    <a:solidFill>
                      <a:srgbClr val="C00000"/>
                    </a:solidFill>
                  </a:rPr>
                  <a:t>的真值为真</a:t>
                </a:r>
                <a:endParaRPr lang="en-US" altLang="zh-CN" sz="2000" b="1" dirty="0">
                  <a:solidFill>
                    <a:srgbClr val="C00000"/>
                  </a:solidFill>
                </a:endParaRPr>
              </a:p>
              <a:p>
                <a:pPr marL="800100" lvl="1" indent="-342900">
                  <a:lnSpc>
                    <a:spcPts val="2800"/>
                  </a:lnSpc>
                  <a:spcAft>
                    <a:spcPts val="600"/>
                  </a:spcAft>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公式都是闭公式时可不用个体变量指派函数</a:t>
                </a:r>
              </a:p>
            </p:txBody>
          </p:sp>
        </mc:Choice>
        <mc:Fallback xmlns="">
          <p:sp>
            <p:nvSpPr>
              <p:cNvPr id="13" name="文本框 12">
                <a:extLst>
                  <a:ext uri="{FF2B5EF4-FFF2-40B4-BE49-F238E27FC236}">
                    <a16:creationId xmlns:a16="http://schemas.microsoft.com/office/drawing/2014/main" id="{54D02DC9-38FC-48DF-B235-BA9C940B84F4}"/>
                  </a:ext>
                </a:extLst>
              </p:cNvPr>
              <p:cNvSpPr txBox="1">
                <a:spLocks noRot="1" noChangeAspect="1" noMove="1" noResize="1" noEditPoints="1" noAdjustHandles="1" noChangeArrowheads="1" noChangeShapeType="1" noTextEdit="1"/>
              </p:cNvSpPr>
              <p:nvPr/>
            </p:nvSpPr>
            <p:spPr>
              <a:xfrm>
                <a:off x="6117464" y="3891379"/>
                <a:ext cx="5427194" cy="1990738"/>
              </a:xfrm>
              <a:prstGeom prst="rect">
                <a:avLst/>
              </a:prstGeom>
              <a:blipFill>
                <a:blip r:embed="rId4"/>
                <a:stretch>
                  <a:fillRect l="-1236" t="-1223" r="-112" b="-36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一阶逻辑公式的逻辑等值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一阶逻辑永真式证明举例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A9677A-1FAC-49A0-B419-36654940340A}"/>
                  </a:ext>
                </a:extLst>
              </p:cNvPr>
              <p:cNvSpPr txBox="1"/>
              <p:nvPr/>
            </p:nvSpPr>
            <p:spPr>
              <a:xfrm>
                <a:off x="712307" y="1082698"/>
                <a:ext cx="9453185" cy="645048"/>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根据定义证明公式</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𝑮</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e>
                        </m:d>
                      </m:e>
                    </m:d>
                  </m:oMath>
                </a14:m>
                <a:r>
                  <a:rPr lang="zh-CN" altLang="en-US" sz="2400" b="1">
                    <a:solidFill>
                      <a:srgbClr val="002060"/>
                    </a:solidFill>
                    <a:latin typeface="楷体" panose="02010609060101010101" pitchFamily="49" charset="-122"/>
                    <a:ea typeface="楷体" panose="02010609060101010101" pitchFamily="49" charset="-122"/>
                  </a:rPr>
                  <a:t>是永真式</a:t>
                </a:r>
              </a:p>
            </p:txBody>
          </p:sp>
        </mc:Choice>
        <mc:Fallback xmlns="">
          <p:sp>
            <p:nvSpPr>
              <p:cNvPr id="2" name="文本框 1">
                <a:extLst>
                  <a:ext uri="{FF2B5EF4-FFF2-40B4-BE49-F238E27FC236}">
                    <a16:creationId xmlns:a16="http://schemas.microsoft.com/office/drawing/2014/main" id="{4CA9677A-1FAC-49A0-B419-36654940340A}"/>
                  </a:ext>
                </a:extLst>
              </p:cNvPr>
              <p:cNvSpPr txBox="1">
                <a:spLocks noRot="1" noChangeAspect="1" noMove="1" noResize="1" noEditPoints="1" noAdjustHandles="1" noChangeArrowheads="1" noChangeShapeType="1" noTextEdit="1"/>
              </p:cNvSpPr>
              <p:nvPr/>
            </p:nvSpPr>
            <p:spPr>
              <a:xfrm>
                <a:off x="712307" y="1082698"/>
                <a:ext cx="9453185" cy="645048"/>
              </a:xfrm>
              <a:prstGeom prst="rect">
                <a:avLst/>
              </a:prstGeom>
              <a:blipFill>
                <a:blip r:embed="rId2"/>
                <a:stretch>
                  <a:fillRect l="-1032" r="-193" b="-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0A7D6AF-FFAC-42F3-A950-FB1BBF72B276}"/>
                  </a:ext>
                </a:extLst>
              </p:cNvPr>
              <p:cNvSpPr txBox="1"/>
              <p:nvPr/>
            </p:nvSpPr>
            <p:spPr>
              <a:xfrm>
                <a:off x="3238233" y="1842943"/>
                <a:ext cx="5381146" cy="4327275"/>
              </a:xfrm>
              <a:prstGeom prst="rect">
                <a:avLst/>
              </a:prstGeom>
              <a:solidFill>
                <a:schemeClr val="accent5">
                  <a:lumMod val="20000"/>
                  <a:lumOff val="80000"/>
                  <a:alpha val="50000"/>
                </a:schemeClr>
              </a:solidFill>
            </p:spPr>
            <p:txBody>
              <a:bodyPr wrap="square" rtlCol="0">
                <a:spAutoFit/>
              </a:bodyPr>
              <a:lstStyle/>
              <a:p>
                <a:pPr algn="ctr">
                  <a:lnSpc>
                    <a:spcPts val="2600"/>
                  </a:lnSpc>
                  <a:spcBef>
                    <a:spcPts val="600"/>
                  </a:spcBef>
                  <a:spcAft>
                    <a:spcPts val="300"/>
                  </a:spcAft>
                </a:pPr>
                <a:r>
                  <a:rPr lang="en-US" altLang="zh-CN" b="1">
                    <a:solidFill>
                      <a:srgbClr val="C00000"/>
                    </a:solidFill>
                  </a:rPr>
                  <a:t>【</a:t>
                </a:r>
                <a:r>
                  <a:rPr lang="zh-CN" altLang="en-US" b="1" dirty="0">
                    <a:solidFill>
                      <a:srgbClr val="C00000"/>
                    </a:solidFill>
                  </a:rPr>
                  <a:t>证明</a:t>
                </a:r>
                <a:r>
                  <a:rPr lang="en-US" altLang="zh-CN" b="1" dirty="0">
                    <a:solidFill>
                      <a:srgbClr val="C00000"/>
                    </a:solidFill>
                  </a:rPr>
                  <a:t>】</a:t>
                </a:r>
              </a:p>
              <a:p>
                <a:pPr>
                  <a:lnSpc>
                    <a:spcPts val="2600"/>
                  </a:lnSpc>
                  <a:spcBef>
                    <a:spcPts val="600"/>
                  </a:spcBef>
                  <a:spcAft>
                    <a:spcPts val="300"/>
                  </a:spcAft>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对任意的解释，假设其论域是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600"/>
                  </a:lnSpc>
                  <a:spcBef>
                    <a:spcPts val="600"/>
                  </a:spcBef>
                  <a:spcAft>
                    <a:spcPts val="300"/>
                  </a:spcAft>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为真，则可</a:t>
                </a:r>
                <a:r>
                  <a:rPr lang="zh-CN" altLang="en-US" b="1" dirty="0">
                    <a:solidFill>
                      <a:srgbClr val="C00000"/>
                    </a:solidFill>
                    <a:latin typeface="黑体" panose="02010609060101010101" pitchFamily="49" charset="-122"/>
                    <a:ea typeface="黑体" panose="02010609060101010101" pitchFamily="49" charset="-122"/>
                    <a:cs typeface="Arial" panose="020B0604020202020204" pitchFamily="34" charset="0"/>
                  </a:rPr>
                  <a:t>分两种情况</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600"/>
                  </a:lnSpc>
                  <a:spcBef>
                    <a:spcPts val="600"/>
                  </a:spcBef>
                  <a:spcAft>
                    <a:spcPts val="300"/>
                  </a:spcAft>
                  <a:buAutoNum type="arabicPeriod"/>
                </a:pPr>
                <a:r>
                  <a:rPr lang="zh-CN" altLang="en-US" b="1" dirty="0">
                    <a:solidFill>
                      <a:srgbClr val="C00000"/>
                    </a:solidFill>
                    <a:latin typeface="黑体" panose="02010609060101010101" pitchFamily="49" charset="-122"/>
                    <a:ea typeface="黑体" panose="02010609060101010101" pitchFamily="49" charset="-122"/>
                    <a:cs typeface="Arial" panose="020B0604020202020204" pitchFamily="34" charset="0"/>
                  </a:rPr>
                  <a:t>若</a:t>
                </a:r>
                <a14:m>
                  <m:oMath xmlns:m="http://schemas.openxmlformats.org/officeDocument/2006/math">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m:t>
                    </m:r>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𝒙𝑭</m:t>
                    </m:r>
                    <m:d>
                      <m:dPr>
                        <m:ctrlPr>
                          <a:rPr lang="en-US" altLang="zh-CN" b="1" i="1">
                            <a:solidFill>
                              <a:srgbClr val="C00000"/>
                            </a:solidFill>
                            <a:latin typeface="Cambria Math" panose="02040503050406030204" pitchFamily="18" charset="0"/>
                            <a:ea typeface="黑体" panose="02010609060101010101" pitchFamily="49" charset="-122"/>
                            <a:cs typeface="Arial" panose="020B0604020202020204" pitchFamily="34" charset="0"/>
                          </a:rPr>
                        </m:ctrlPr>
                      </m:dPr>
                      <m:e>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b="1" dirty="0">
                    <a:solidFill>
                      <a:srgbClr val="C00000"/>
                    </a:solidFill>
                    <a:latin typeface="黑体" panose="02010609060101010101" pitchFamily="49" charset="-122"/>
                    <a:ea typeface="黑体" panose="02010609060101010101" pitchFamily="49" charset="-122"/>
                    <a:cs typeface="Arial" panose="020B0604020202020204" pitchFamily="34" charset="0"/>
                  </a:rPr>
                  <a:t>为真</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，即对论域</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的任意元素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为真，从而对论域</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的任意元素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𝒅</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𝒅</m:t>
                        </m:r>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600"/>
                  </a:lnSpc>
                  <a:spcBef>
                    <a:spcPts val="600"/>
                  </a:spcBef>
                  <a:spcAft>
                    <a:spcPts val="300"/>
                  </a:spcAft>
                  <a:buFontTx/>
                  <a:buAutoNum type="arabicPeriod"/>
                </a:pPr>
                <a:r>
                  <a:rPr lang="zh-CN" altLang="en-US" b="1" dirty="0">
                    <a:solidFill>
                      <a:srgbClr val="C00000"/>
                    </a:solidFill>
                    <a:latin typeface="黑体" panose="02010609060101010101" pitchFamily="49" charset="-122"/>
                    <a:ea typeface="黑体" panose="02010609060101010101" pitchFamily="49" charset="-122"/>
                    <a:cs typeface="Arial" panose="020B0604020202020204" pitchFamily="34" charset="0"/>
                  </a:rPr>
                  <a:t>若</a:t>
                </a:r>
                <a14:m>
                  <m:oMath xmlns:m="http://schemas.openxmlformats.org/officeDocument/2006/math">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m:t>
                    </m:r>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𝒙𝑮</m:t>
                    </m:r>
                    <m:d>
                      <m:dPr>
                        <m:ctrlPr>
                          <a:rPr lang="en-US" altLang="zh-CN" b="1" i="1">
                            <a:solidFill>
                              <a:srgbClr val="C00000"/>
                            </a:solidFill>
                            <a:latin typeface="Cambria Math" panose="02040503050406030204" pitchFamily="18" charset="0"/>
                            <a:ea typeface="黑体" panose="02010609060101010101" pitchFamily="49" charset="-122"/>
                            <a:cs typeface="Arial" panose="020B0604020202020204" pitchFamily="34" charset="0"/>
                          </a:rPr>
                        </m:ctrlPr>
                      </m:dPr>
                      <m:e>
                        <m:r>
                          <a:rPr lang="en-US" altLang="zh-CN" b="1">
                            <a:solidFill>
                              <a:srgbClr val="C00000"/>
                            </a:solidFill>
                            <a:latin typeface="Cambria Math" panose="02040503050406030204" pitchFamily="18" charset="0"/>
                            <a:ea typeface="黑体" panose="02010609060101010101" pitchFamily="49" charset="-122"/>
                            <a:cs typeface="Arial" panose="020B0604020202020204" pitchFamily="34" charset="0"/>
                          </a:rPr>
                          <m:t>𝒙</m:t>
                        </m:r>
                      </m:e>
                    </m:d>
                  </m:oMath>
                </a14:m>
                <a:r>
                  <a:rPr lang="zh-CN" altLang="en-US" b="1" dirty="0">
                    <a:solidFill>
                      <a:srgbClr val="C00000"/>
                    </a:solidFill>
                    <a:latin typeface="黑体" panose="02010609060101010101" pitchFamily="49" charset="-122"/>
                    <a:ea typeface="黑体" panose="02010609060101010101" pitchFamily="49" charset="-122"/>
                    <a:cs typeface="Arial" panose="020B0604020202020204" pitchFamily="34" charset="0"/>
                  </a:rPr>
                  <a:t>为真</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，即对论域</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的任意元素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𝑮</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𝒅</m:t>
                    </m:r>
                    <m:r>
                      <a:rPr lang="en-US" altLang="zh-CN" b="1" i="1">
                        <a:solidFill>
                          <a:schemeClr val="accent6">
                            <a:lumMod val="50000"/>
                          </a:schemeClr>
                        </a:solidFill>
                        <a:latin typeface="Cambria Math" panose="02040503050406030204" pitchFamily="18" charset="0"/>
                      </a:rPr>
                      <m:t>)</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为真，从而对论域</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的任意元素</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𝒅</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𝒅</m:t>
                        </m:r>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为真，即也有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𝒙</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𝑭</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𝑮</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600"/>
                  </a:lnSpc>
                  <a:spcBef>
                    <a:spcPts val="600"/>
                  </a:spcBef>
                  <a:spcAft>
                    <a:spcPts val="300"/>
                  </a:spcAft>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综上，总有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为真。这就证明了公式</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𝑭</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是永真式。</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 name="文本框 2">
                <a:extLst>
                  <a:ext uri="{FF2B5EF4-FFF2-40B4-BE49-F238E27FC236}">
                    <a16:creationId xmlns:a16="http://schemas.microsoft.com/office/drawing/2014/main" id="{E0A7D6AF-FFAC-42F3-A950-FB1BBF72B276}"/>
                  </a:ext>
                </a:extLst>
              </p:cNvPr>
              <p:cNvSpPr txBox="1">
                <a:spLocks noRot="1" noChangeAspect="1" noMove="1" noResize="1" noEditPoints="1" noAdjustHandles="1" noChangeArrowheads="1" noChangeShapeType="1" noTextEdit="1"/>
              </p:cNvSpPr>
              <p:nvPr/>
            </p:nvSpPr>
            <p:spPr>
              <a:xfrm>
                <a:off x="3238233" y="1842943"/>
                <a:ext cx="5381146" cy="4327275"/>
              </a:xfrm>
              <a:prstGeom prst="rect">
                <a:avLst/>
              </a:prstGeom>
              <a:blipFill>
                <a:blip r:embed="rId3"/>
                <a:stretch>
                  <a:fillRect l="-906" b="-4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819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一阶逻辑公式的逻辑等值</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一阶逻辑公式逻辑等值式证明举例*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1B551DD-6371-4817-AA3C-7F47D4473268}"/>
                  </a:ext>
                </a:extLst>
              </p:cNvPr>
              <p:cNvSpPr txBox="1"/>
              <p:nvPr/>
            </p:nvSpPr>
            <p:spPr>
              <a:xfrm>
                <a:off x="592058" y="1056254"/>
                <a:ext cx="7742797"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𝒙</m:t>
                    </m:r>
                  </m:oMath>
                </a14:m>
                <a:r>
                  <a:rPr lang="zh-CN" altLang="en-US" sz="2400" b="1">
                    <a:solidFill>
                      <a:srgbClr val="002060"/>
                    </a:solidFill>
                    <a:latin typeface="楷体" panose="02010609060101010101" pitchFamily="49" charset="-122"/>
                    <a:ea typeface="楷体" panose="02010609060101010101" pitchFamily="49" charset="-122"/>
                  </a:rPr>
                  <a:t>不是</a:t>
                </a:r>
                <a14:m>
                  <m:oMath xmlns:m="http://schemas.openxmlformats.org/officeDocument/2006/math">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latin typeface="楷体" panose="02010609060101010101" pitchFamily="49" charset="-122"/>
                    <a:ea typeface="楷体" panose="02010609060101010101" pitchFamily="49" charset="-122"/>
                  </a:rPr>
                  <a:t>的自由变量，证明</a:t>
                </a:r>
                <a14:m>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e>
                    </m:d>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𝒙𝑨</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41B551DD-6371-4817-AA3C-7F47D4473268}"/>
                  </a:ext>
                </a:extLst>
              </p:cNvPr>
              <p:cNvSpPr txBox="1">
                <a:spLocks noRot="1" noChangeAspect="1" noMove="1" noResize="1" noEditPoints="1" noAdjustHandles="1" noChangeArrowheads="1" noChangeShapeType="1" noTextEdit="1"/>
              </p:cNvSpPr>
              <p:nvPr/>
            </p:nvSpPr>
            <p:spPr>
              <a:xfrm>
                <a:off x="592058" y="1056254"/>
                <a:ext cx="7742797" cy="461665"/>
              </a:xfrm>
              <a:prstGeom prst="rect">
                <a:avLst/>
              </a:prstGeom>
              <a:blipFill>
                <a:blip r:embed="rId2"/>
                <a:stretch>
                  <a:fillRect l="-1181"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344EFE3-1B2E-4141-BFE6-9F4AA4FCFFA3}"/>
                  </a:ext>
                </a:extLst>
              </p:cNvPr>
              <p:cNvSpPr txBox="1"/>
              <p:nvPr/>
            </p:nvSpPr>
            <p:spPr>
              <a:xfrm>
                <a:off x="1520162" y="1739569"/>
                <a:ext cx="3160929"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对任意解释（设论域是</a:t>
                </a:r>
                <a14:m>
                  <m:oMath xmlns:m="http://schemas.openxmlformats.org/officeDocument/2006/math">
                    <m:r>
                      <a:rPr lang="en-US" altLang="zh-CN" b="1" i="1" smtClean="0">
                        <a:solidFill>
                          <a:srgbClr val="002060"/>
                        </a:solidFill>
                        <a:latin typeface="Cambria Math" panose="02040503050406030204" pitchFamily="18" charset="0"/>
                      </a:rPr>
                      <m:t>𝑫</m:t>
                    </m:r>
                    <m:r>
                      <m:rPr>
                        <m:nor/>
                      </m:rPr>
                      <a:rPr lang="zh-CN" altLang="en-US" b="1">
                        <a:solidFill>
                          <a:srgbClr val="002060"/>
                        </a:solidFill>
                        <a:latin typeface="楷体" panose="02010609060101010101" pitchFamily="49" charset="-122"/>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，及任意个体变量指派函数</a:t>
                </a:r>
                <a14:m>
                  <m:oMath xmlns:m="http://schemas.openxmlformats.org/officeDocument/2006/math">
                    <m:r>
                      <a:rPr lang="en-US" altLang="zh-CN" b="1" i="1" smtClean="0">
                        <a:solidFill>
                          <a:srgbClr val="002060"/>
                        </a:solidFill>
                        <a:latin typeface="Cambria Math" panose="02040503050406030204" pitchFamily="18" charset="0"/>
                      </a:rPr>
                      <m:t>𝝈</m:t>
                    </m:r>
                  </m:oMath>
                </a14:m>
                <a:r>
                  <a:rPr lang="zh-CN" altLang="en-US" b="1" i="0">
                    <a:solidFill>
                      <a:srgbClr val="002060"/>
                    </a:solidFill>
                    <a:latin typeface="楷体" panose="02010609060101010101" pitchFamily="49" charset="-122"/>
                    <a:ea typeface="楷体" panose="02010609060101010101" pitchFamily="49" charset="-122"/>
                  </a:rPr>
                  <a:t>。</a:t>
                </a:r>
                <a:endParaRPr lang="en-US" altLang="zh-CN" b="1" i="0">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F344EFE3-1B2E-4141-BFE6-9F4AA4FCFFA3}"/>
                  </a:ext>
                </a:extLst>
              </p:cNvPr>
              <p:cNvSpPr txBox="1">
                <a:spLocks noRot="1" noChangeAspect="1" noMove="1" noResize="1" noEditPoints="1" noAdjustHandles="1" noChangeArrowheads="1" noChangeShapeType="1" noTextEdit="1"/>
              </p:cNvSpPr>
              <p:nvPr/>
            </p:nvSpPr>
            <p:spPr>
              <a:xfrm>
                <a:off x="1520162" y="1739569"/>
                <a:ext cx="3160929" cy="646331"/>
              </a:xfrm>
              <a:prstGeom prst="rect">
                <a:avLst/>
              </a:prstGeom>
              <a:blipFill>
                <a:blip r:embed="rId3"/>
                <a:stretch>
                  <a:fillRect l="-1541" t="-6604" r="-193"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B1A87D-D268-4E2F-9BAD-9FA3F7D37702}"/>
                  </a:ext>
                </a:extLst>
              </p:cNvPr>
              <p:cNvSpPr txBox="1"/>
              <p:nvPr/>
            </p:nvSpPr>
            <p:spPr>
              <a:xfrm>
                <a:off x="592058" y="2527368"/>
                <a:ext cx="5453507" cy="3681842"/>
              </a:xfrm>
              <a:prstGeom prst="rect">
                <a:avLst/>
              </a:prstGeom>
              <a:solidFill>
                <a:schemeClr val="accent2">
                  <a:lumMod val="20000"/>
                  <a:lumOff val="80000"/>
                  <a:alpha val="50000"/>
                </a:schemeClr>
              </a:solidFill>
            </p:spPr>
            <p:txBody>
              <a:bodyPr wrap="square" rtlCol="0">
                <a:spAutoFit/>
              </a:bodyPr>
              <a:lstStyle/>
              <a:p>
                <a:pPr>
                  <a:lnSpc>
                    <a:spcPts val="2400"/>
                  </a:lnSpc>
                  <a:spcBef>
                    <a:spcPts val="600"/>
                  </a:spcBef>
                </a:pPr>
                <a:r>
                  <a:rPr lang="zh-CN" altLang="en-US" b="1">
                    <a:solidFill>
                      <a:schemeClr val="accent6">
                        <a:lumMod val="50000"/>
                      </a:schemeClr>
                    </a:solidFill>
                    <a:latin typeface="宋体" panose="02010600030101010101" pitchFamily="2" charset="-122"/>
                    <a:ea typeface="宋体" panose="02010600030101010101" pitchFamily="2" charset="-122"/>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0" smtClean="0">
                        <a:solidFill>
                          <a:schemeClr val="accent6">
                            <a:lumMod val="50000"/>
                          </a:schemeClr>
                        </a:solidFill>
                        <a:latin typeface="Cambria Math" panose="02040503050406030204" pitchFamily="18" charset="0"/>
                      </a:rPr>
                      <m:t>=</m:t>
                    </m:r>
                    <m:r>
                      <a:rPr lang="en-US" altLang="zh-CN" b="1" i="0"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宋体" panose="02010600030101010101" pitchFamily="2" charset="-122"/>
                    <a:ea typeface="宋体" panose="02010600030101010101" pitchFamily="2" charset="-122"/>
                  </a:rPr>
                  <a:t>，即对任意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𝒅</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𝑫</m:t>
                    </m:r>
                  </m:oMath>
                </a14:m>
                <a:r>
                  <a:rPr lang="zh-CN" altLang="en-US" b="1">
                    <a:solidFill>
                      <a:schemeClr val="accent6">
                        <a:lumMod val="50000"/>
                      </a:schemeClr>
                    </a:solidFill>
                    <a:latin typeface="宋体" panose="02010600030101010101" pitchFamily="2" charset="-122"/>
                    <a:ea typeface="宋体" panose="02010600030101010101" pitchFamily="2" charset="-122"/>
                  </a:rPr>
                  <a:t>有</a:t>
                </a:r>
                <a14:m>
                  <m:oMath xmlns:m="http://schemas.openxmlformats.org/officeDocument/2006/math">
                    <m:r>
                      <a:rPr lang="en-US" altLang="zh-CN" b="1" i="1">
                        <a:solidFill>
                          <a:schemeClr val="accent6">
                            <a:lumMod val="50000"/>
                          </a:schemeClr>
                        </a:solidFill>
                        <a:latin typeface="Cambria Math" panose="02040503050406030204" pitchFamily="18" charset="0"/>
                      </a:rPr>
                      <m:t>𝝈</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𝒅</m:t>
                        </m:r>
                      </m:e>
                    </m:d>
                    <m:d>
                      <m:dPr>
                        <m:ctrlPr>
                          <a:rPr lang="en-US" altLang="zh-CN" b="1" i="1">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宋体" panose="02010600030101010101" pitchFamily="2" charset="-122"/>
                    <a:ea typeface="宋体" panose="02010600030101010101" pitchFamily="2" charset="-122"/>
                  </a:rPr>
                  <a:t>。分两种情况：</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400"/>
                  </a:lnSpc>
                  <a:spcBef>
                    <a:spcPts val="600"/>
                  </a:spcBef>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𝑩</m:t>
                        </m:r>
                      </m:e>
                    </m:d>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，则显然</a:t>
                </a:r>
                <a:r>
                  <a:rPr lang="zh-CN" altLang="en-US"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𝒙𝑨</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𝑩</m:t>
                        </m:r>
                      </m:e>
                    </m:d>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400"/>
                  </a:lnSpc>
                  <a:spcBef>
                    <a:spcPts val="600"/>
                  </a:spcBef>
                  <a:buAutoNum type="arabicPeriod"/>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𝝈</m:t>
                    </m:r>
                    <m:d>
                      <m:dPr>
                        <m:ctrlPr>
                          <a:rPr lang="en-US" altLang="zh-CN" b="1" i="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ctrlPr>
                      </m:dPr>
                      <m:e>
                        <m:r>
                          <a:rPr lang="en-US" altLang="zh-CN" b="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𝑩</m:t>
                        </m:r>
                      </m:e>
                    </m:d>
                    <m:r>
                      <a:rPr lang="en-US" altLang="zh-CN" b="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m:t>
                    </m:r>
                    <m:r>
                      <a:rPr lang="en-US" altLang="zh-CN" b="1">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𝟎</m:t>
                    </m:r>
                    <m:r>
                      <m:rPr>
                        <m:nor/>
                      </m:rP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m:t>，则</m:t>
                    </m:r>
                  </m:oMath>
                </a14:m>
                <a:r>
                  <a:rPr lang="zh-CN" altLang="en-US"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因为对任意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𝒅</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𝑫</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a:solidFill>
                          <a:schemeClr val="accent6">
                            <a:lumMod val="50000"/>
                          </a:schemeClr>
                        </a:solidFill>
                        <a:latin typeface="Cambria Math" panose="02040503050406030204" pitchFamily="18" charset="0"/>
                      </a:rPr>
                      <m:t>𝝈</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𝒅</m:t>
                        </m:r>
                      </m:e>
                    </m:d>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𝑩</m:t>
                        </m:r>
                      </m:e>
                    </m:d>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𝝈</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𝑩</m:t>
                        </m:r>
                      </m:e>
                    </m:d>
                  </m:oMath>
                </a14:m>
                <a:r>
                  <a:rPr lang="zh-CN" altLang="en-US"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𝒅</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𝑫</m:t>
                    </m:r>
                  </m:oMath>
                </a14:m>
                <a:r>
                  <a:rPr lang="zh-CN" altLang="en-US" b="1" i="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𝝈</m:t>
                    </m:r>
                    <m:d>
                      <m:dPr>
                        <m:begChr m:val="["/>
                        <m:endChr m:val="]"/>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𝒙</m:t>
                        </m:r>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𝒅</m:t>
                        </m:r>
                      </m:e>
                    </m:d>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𝑩</m:t>
                        </m:r>
                      </m:e>
                    </m:d>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a:solidFill>
                          <a:schemeClr val="accent6">
                            <a:lumMod val="50000"/>
                          </a:schemeClr>
                        </a:solidFill>
                        <a:latin typeface="Cambria Math" panose="02040503050406030204" pitchFamily="18" charset="0"/>
                        <a:ea typeface="宋体" panose="02010600030101010101" pitchFamily="2" charset="-122"/>
                      </a:rPr>
                      <m:t>𝟎</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，但由</a:t>
                </a:r>
                <a14:m>
                  <m:oMath xmlns:m="http://schemas.openxmlformats.org/officeDocument/2006/math">
                    <m:r>
                      <a:rPr lang="en-US" altLang="zh-CN" b="1" i="1">
                        <a:solidFill>
                          <a:schemeClr val="accent6">
                            <a:lumMod val="50000"/>
                          </a:schemeClr>
                        </a:solidFill>
                        <a:latin typeface="Cambria Math" panose="02040503050406030204" pitchFamily="18" charset="0"/>
                      </a:rPr>
                      <m:t>𝝈</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𝒙</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𝑨</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𝑩</m:t>
                        </m:r>
                      </m:e>
                    </m:d>
                    <m:r>
                      <a:rPr lang="en-US" altLang="zh-CN" b="1">
                        <a:solidFill>
                          <a:schemeClr val="accent6">
                            <a:lumMod val="50000"/>
                          </a:schemeClr>
                        </a:solidFill>
                        <a:latin typeface="Cambria Math" panose="02040503050406030204" pitchFamily="18" charset="0"/>
                      </a:rPr>
                      <m:t>=</m:t>
                    </m:r>
                    <m:r>
                      <a:rPr lang="en-US" altLang="zh-CN" b="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有对任意</a:t>
                </a:r>
                <a14:m>
                  <m:oMath xmlns:m="http://schemas.openxmlformats.org/officeDocument/2006/math">
                    <m:r>
                      <a:rPr lang="en-US" altLang="zh-CN" b="1" i="1">
                        <a:solidFill>
                          <a:schemeClr val="accent6">
                            <a:lumMod val="50000"/>
                          </a:schemeClr>
                        </a:solidFill>
                        <a:latin typeface="Cambria Math" panose="02040503050406030204" pitchFamily="18" charset="0"/>
                        <a:ea typeface="宋体" panose="02010600030101010101" pitchFamily="2" charset="-122"/>
                      </a:rPr>
                      <m:t>𝒅</m:t>
                    </m:r>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𝑫</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都有</a:t>
                </a:r>
                <a14:m>
                  <m:oMath xmlns:m="http://schemas.openxmlformats.org/officeDocument/2006/math">
                    <m:r>
                      <a:rPr lang="en-US" altLang="zh-CN" b="1" i="1">
                        <a:solidFill>
                          <a:schemeClr val="accent6">
                            <a:lumMod val="50000"/>
                          </a:schemeClr>
                        </a:solidFill>
                        <a:latin typeface="Cambria Math" panose="02040503050406030204" pitchFamily="18" charset="0"/>
                      </a:rPr>
                      <m:t>𝝈</m:t>
                    </m:r>
                    <m:d>
                      <m:dPr>
                        <m:begChr m:val="["/>
                        <m:endChr m:val="]"/>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𝒅</m:t>
                        </m:r>
                      </m:e>
                    </m:d>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𝑨</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𝑩</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，因此对任意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𝒅</m:t>
                    </m:r>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𝑫</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都必有</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𝝈</m:t>
                    </m:r>
                    <m:d>
                      <m:dPr>
                        <m:begChr m:val="["/>
                        <m:endChr m:val="]"/>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𝒙</m:t>
                        </m:r>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𝒅</m:t>
                        </m:r>
                      </m:e>
                    </m:d>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𝑨</m:t>
                        </m:r>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𝒙</m:t>
                            </m:r>
                          </m:e>
                        </m:d>
                      </m:e>
                    </m:d>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，即有</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b="1" i="1" smtClean="0">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𝒙𝑨</m:t>
                        </m:r>
                        <m:d>
                          <m:dPr>
                            <m:ctrlPr>
                              <a:rPr lang="en-US" altLang="zh-CN" b="1" i="1" smtClean="0">
                                <a:solidFill>
                                  <a:schemeClr val="accent6">
                                    <a:lumMod val="50000"/>
                                  </a:schemeClr>
                                </a:solidFill>
                                <a:latin typeface="Cambria Math" panose="02040503050406030204" pitchFamily="18" charset="0"/>
                                <a:ea typeface="宋体" panose="02010600030101010101" pitchFamily="2" charset="-122"/>
                              </a:rPr>
                            </m:ctrlPr>
                          </m:dPr>
                          <m:e>
                            <m:r>
                              <a:rPr lang="en-US" altLang="zh-CN" b="1" i="1" smtClean="0">
                                <a:solidFill>
                                  <a:schemeClr val="accent6">
                                    <a:lumMod val="50000"/>
                                  </a:schemeClr>
                                </a:solidFill>
                                <a:latin typeface="Cambria Math" panose="02040503050406030204" pitchFamily="18" charset="0"/>
                                <a:ea typeface="宋体" panose="02010600030101010101" pitchFamily="2" charset="-122"/>
                              </a:rPr>
                              <m:t>𝒙</m:t>
                            </m:r>
                          </m:e>
                        </m:d>
                      </m:e>
                    </m:d>
                    <m:r>
                      <a:rPr lang="en-US" altLang="zh-CN" b="1" i="1" smtClean="0">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，从而也有</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𝒙𝑨</m:t>
                        </m:r>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𝒙</m:t>
                            </m:r>
                          </m:e>
                        </m:d>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𝑩</m:t>
                        </m:r>
                      </m:e>
                    </m:d>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400"/>
                  </a:lnSpc>
                  <a:spcBef>
                    <a:spcPts val="600"/>
                  </a:spcBef>
                </a:pP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综上证明了，当</a:t>
                </a:r>
                <a14:m>
                  <m:oMath xmlns:m="http://schemas.openxmlformats.org/officeDocument/2006/math">
                    <m:r>
                      <a:rPr lang="en-US" altLang="zh-CN" b="1" i="1">
                        <a:solidFill>
                          <a:schemeClr val="accent6">
                            <a:lumMod val="50000"/>
                          </a:schemeClr>
                        </a:solidFill>
                        <a:latin typeface="Cambria Math" panose="02040503050406030204" pitchFamily="18" charset="0"/>
                      </a:rPr>
                      <m:t>𝝈</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𝒙</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𝑨</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𝑩</m:t>
                        </m:r>
                      </m:e>
                    </m:d>
                    <m:r>
                      <a:rPr lang="en-US" altLang="zh-CN" b="1">
                        <a:solidFill>
                          <a:schemeClr val="accent6">
                            <a:lumMod val="50000"/>
                          </a:schemeClr>
                        </a:solidFill>
                        <a:latin typeface="Cambria Math" panose="02040503050406030204" pitchFamily="18" charset="0"/>
                      </a:rPr>
                      <m:t>=</m:t>
                    </m:r>
                    <m:r>
                      <a:rPr lang="en-US" altLang="zh-CN" b="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时总有</a:t>
                </a:r>
                <a14:m>
                  <m:oMath xmlns:m="http://schemas.openxmlformats.org/officeDocument/2006/math">
                    <m:r>
                      <a:rPr lang="en-US" altLang="zh-CN" b="1" i="1">
                        <a:solidFill>
                          <a:schemeClr val="accent6">
                            <a:lumMod val="50000"/>
                          </a:schemeClr>
                        </a:solidFill>
                        <a:latin typeface="Cambria Math" panose="02040503050406030204" pitchFamily="18" charset="0"/>
                        <a:ea typeface="宋体" panose="02010600030101010101" pitchFamily="2" charset="-122"/>
                      </a:rPr>
                      <m:t>𝝈</m:t>
                    </m:r>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𝒙𝑨</m:t>
                        </m:r>
                        <m:d>
                          <m:dPr>
                            <m:ctrlPr>
                              <a:rPr lang="en-US" altLang="zh-CN" b="1" i="1">
                                <a:solidFill>
                                  <a:schemeClr val="accent6">
                                    <a:lumMod val="50000"/>
                                  </a:schemeClr>
                                </a:solidFill>
                                <a:latin typeface="Cambria Math" panose="02040503050406030204" pitchFamily="18" charset="0"/>
                                <a:ea typeface="宋体" panose="02010600030101010101" pitchFamily="2" charset="-122"/>
                              </a:rPr>
                            </m:ctrlPr>
                          </m:dPr>
                          <m:e>
                            <m:r>
                              <a:rPr lang="en-US" altLang="zh-CN" b="1" i="1">
                                <a:solidFill>
                                  <a:schemeClr val="accent6">
                                    <a:lumMod val="50000"/>
                                  </a:schemeClr>
                                </a:solidFill>
                                <a:latin typeface="Cambria Math" panose="02040503050406030204" pitchFamily="18" charset="0"/>
                                <a:ea typeface="宋体" panose="02010600030101010101" pitchFamily="2" charset="-122"/>
                              </a:rPr>
                              <m:t>𝒙</m:t>
                            </m:r>
                          </m:e>
                        </m:d>
                        <m:r>
                          <a:rPr lang="en-US" altLang="zh-CN" b="1" i="1">
                            <a:solidFill>
                              <a:schemeClr val="accent6">
                                <a:lumMod val="50000"/>
                              </a:schemeClr>
                            </a:solidFill>
                            <a:latin typeface="Cambria Math" panose="02040503050406030204" pitchFamily="18" charset="0"/>
                            <a:ea typeface="宋体" panose="02010600030101010101" pitchFamily="2" charset="-122"/>
                          </a:rPr>
                          <m:t>∨</m:t>
                        </m:r>
                        <m:r>
                          <a:rPr lang="en-US" altLang="zh-CN" b="1" i="1">
                            <a:solidFill>
                              <a:schemeClr val="accent6">
                                <a:lumMod val="50000"/>
                              </a:schemeClr>
                            </a:solidFill>
                            <a:latin typeface="Cambria Math" panose="02040503050406030204" pitchFamily="18" charset="0"/>
                            <a:ea typeface="宋体" panose="02010600030101010101" pitchFamily="2" charset="-122"/>
                          </a:rPr>
                          <m:t>𝑩</m:t>
                        </m:r>
                      </m:e>
                    </m:d>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p>
            </p:txBody>
          </p:sp>
        </mc:Choice>
        <mc:Fallback xmlns="">
          <p:sp>
            <p:nvSpPr>
              <p:cNvPr id="6" name="文本框 5">
                <a:extLst>
                  <a:ext uri="{FF2B5EF4-FFF2-40B4-BE49-F238E27FC236}">
                    <a16:creationId xmlns:a16="http://schemas.microsoft.com/office/drawing/2014/main" id="{EBB1A87D-D268-4E2F-9BAD-9FA3F7D37702}"/>
                  </a:ext>
                </a:extLst>
              </p:cNvPr>
              <p:cNvSpPr txBox="1">
                <a:spLocks noRot="1" noChangeAspect="1" noMove="1" noResize="1" noEditPoints="1" noAdjustHandles="1" noChangeArrowheads="1" noChangeShapeType="1" noTextEdit="1"/>
              </p:cNvSpPr>
              <p:nvPr/>
            </p:nvSpPr>
            <p:spPr>
              <a:xfrm>
                <a:off x="592058" y="2527368"/>
                <a:ext cx="5453507" cy="3681842"/>
              </a:xfrm>
              <a:prstGeom prst="rect">
                <a:avLst/>
              </a:prstGeom>
              <a:blipFill>
                <a:blip r:embed="rId4"/>
                <a:stretch>
                  <a:fillRect l="-894" t="-1159" r="-559" b="-1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DF2B426-1F6A-4A41-A078-2DE6D2F747CC}"/>
                  </a:ext>
                </a:extLst>
              </p:cNvPr>
              <p:cNvSpPr txBox="1"/>
              <p:nvPr/>
            </p:nvSpPr>
            <p:spPr>
              <a:xfrm>
                <a:off x="4920661" y="1739569"/>
                <a:ext cx="4158652" cy="646331"/>
              </a:xfrm>
              <a:prstGeom prst="rect">
                <a:avLst/>
              </a:prstGeom>
              <a:solidFill>
                <a:schemeClr val="accent4">
                  <a:lumMod val="20000"/>
                  <a:lumOff val="80000"/>
                  <a:alpha val="50000"/>
                </a:schemeClr>
              </a:solidFill>
            </p:spPr>
            <p:txBody>
              <a:bodyPr wrap="square" rtlCol="0">
                <a:spAutoFit/>
              </a:bodyPr>
              <a:lstStyle/>
              <a:p>
                <a:r>
                  <a:rPr lang="zh-CN" altLang="en-US" b="1">
                    <a:solidFill>
                      <a:schemeClr val="accent2">
                        <a:lumMod val="50000"/>
                      </a:schemeClr>
                    </a:solidFill>
                    <a:latin typeface="黑体" panose="02010609060101010101" pitchFamily="49" charset="-122"/>
                    <a:ea typeface="黑体" panose="02010609060101010101" pitchFamily="49" charset="-122"/>
                  </a:rPr>
                  <a:t>首先，由于</a:t>
                </a:r>
                <a14:m>
                  <m:oMath xmlns:m="http://schemas.openxmlformats.org/officeDocument/2006/math">
                    <m:r>
                      <a:rPr lang="en-US" altLang="zh-CN" b="1" i="1">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latin typeface="黑体" panose="02010609060101010101" pitchFamily="49" charset="-122"/>
                    <a:ea typeface="黑体" panose="02010609060101010101" pitchFamily="49" charset="-122"/>
                  </a:rPr>
                  <a:t>不是</a:t>
                </a:r>
                <a14:m>
                  <m:oMath xmlns:m="http://schemas.openxmlformats.org/officeDocument/2006/math">
                    <m:r>
                      <a:rPr lang="en-US" altLang="zh-CN" b="1" i="1">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latin typeface="黑体" panose="02010609060101010101" pitchFamily="49" charset="-122"/>
                    <a:ea typeface="黑体" panose="02010609060101010101" pitchFamily="49" charset="-122"/>
                  </a:rPr>
                  <a:t>的自由变量，因此对任意</a:t>
                </a:r>
                <a14:m>
                  <m:oMath xmlns:m="http://schemas.openxmlformats.org/officeDocument/2006/math">
                    <m:r>
                      <a:rPr lang="en-US" altLang="zh-CN" b="1" i="1">
                        <a:solidFill>
                          <a:schemeClr val="accent2">
                            <a:lumMod val="50000"/>
                          </a:schemeClr>
                        </a:solidFill>
                        <a:latin typeface="Cambria Math" panose="02040503050406030204" pitchFamily="18" charset="0"/>
                      </a:rPr>
                      <m:t>𝒅</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𝑫</m:t>
                    </m:r>
                  </m:oMath>
                </a14:m>
                <a:r>
                  <a:rPr lang="zh-CN" altLang="en-US" b="1">
                    <a:solidFill>
                      <a:schemeClr val="accent2">
                        <a:lumMod val="50000"/>
                      </a:schemeClr>
                    </a:solidFill>
                    <a:latin typeface="黑体" panose="02010609060101010101" pitchFamily="49" charset="-122"/>
                    <a:ea typeface="黑体" panose="02010609060101010101" pitchFamily="49" charset="-122"/>
                  </a:rPr>
                  <a:t>有</a:t>
                </a:r>
                <a14:m>
                  <m:oMath xmlns:m="http://schemas.openxmlformats.org/officeDocument/2006/math">
                    <m:r>
                      <a:rPr lang="en-US" altLang="zh-CN" b="1" i="1">
                        <a:solidFill>
                          <a:schemeClr val="accent2">
                            <a:lumMod val="50000"/>
                          </a:schemeClr>
                        </a:solidFill>
                        <a:latin typeface="Cambria Math" panose="02040503050406030204" pitchFamily="18" charset="0"/>
                      </a:rPr>
                      <m:t>𝝈</m:t>
                    </m:r>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𝒅</m:t>
                        </m:r>
                      </m:e>
                    </m:d>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𝑩</m:t>
                        </m:r>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𝝈</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𝑩</m:t>
                        </m:r>
                      </m:e>
                    </m:d>
                  </m:oMath>
                </a14:m>
                <a:r>
                  <a:rPr lang="zh-CN" altLang="en-US" b="1">
                    <a:solidFill>
                      <a:schemeClr val="accent2">
                        <a:lumMod val="50000"/>
                      </a:schemeClr>
                    </a:solidFill>
                    <a:latin typeface="黑体" panose="02010609060101010101" pitchFamily="49" charset="-122"/>
                    <a:ea typeface="黑体" panose="02010609060101010101" pitchFamily="49" charset="-122"/>
                  </a:rPr>
                  <a:t>。</a:t>
                </a:r>
              </a:p>
            </p:txBody>
          </p:sp>
        </mc:Choice>
        <mc:Fallback xmlns="">
          <p:sp>
            <p:nvSpPr>
              <p:cNvPr id="12" name="文本框 11">
                <a:extLst>
                  <a:ext uri="{FF2B5EF4-FFF2-40B4-BE49-F238E27FC236}">
                    <a16:creationId xmlns:a16="http://schemas.microsoft.com/office/drawing/2014/main" id="{2DF2B426-1F6A-4A41-A078-2DE6D2F747CC}"/>
                  </a:ext>
                </a:extLst>
              </p:cNvPr>
              <p:cNvSpPr txBox="1">
                <a:spLocks noRot="1" noChangeAspect="1" noMove="1" noResize="1" noEditPoints="1" noAdjustHandles="1" noChangeArrowheads="1" noChangeShapeType="1" noTextEdit="1"/>
              </p:cNvSpPr>
              <p:nvPr/>
            </p:nvSpPr>
            <p:spPr>
              <a:xfrm>
                <a:off x="4920661" y="1739569"/>
                <a:ext cx="4158652" cy="646331"/>
              </a:xfrm>
              <a:prstGeom prst="rect">
                <a:avLst/>
              </a:prstGeom>
              <a:blipFill>
                <a:blip r:embed="rId6"/>
                <a:stretch>
                  <a:fillRect l="-1173" t="-6604" b="-12264"/>
                </a:stretch>
              </a:blipFill>
            </p:spPr>
            <p:txBody>
              <a:bodyPr/>
              <a:lstStyle/>
              <a:p>
                <a:r>
                  <a:rPr lang="zh-CN" altLang="en-US">
                    <a:noFill/>
                  </a:rPr>
                  <a:t> </a:t>
                </a:r>
              </a:p>
            </p:txBody>
          </p:sp>
        </mc:Fallback>
      </mc:AlternateContent>
      <p:sp>
        <p:nvSpPr>
          <p:cNvPr id="13" name="矩形: 圆角 12">
            <a:extLst>
              <a:ext uri="{FF2B5EF4-FFF2-40B4-BE49-F238E27FC236}">
                <a16:creationId xmlns:a16="http://schemas.microsoft.com/office/drawing/2014/main" id="{E0832956-6D0C-46EB-8296-7AE18E560190}"/>
              </a:ext>
            </a:extLst>
          </p:cNvPr>
          <p:cNvSpPr/>
          <p:nvPr/>
        </p:nvSpPr>
        <p:spPr>
          <a:xfrm>
            <a:off x="499960" y="1659387"/>
            <a:ext cx="11038584" cy="4629579"/>
          </a:xfrm>
          <a:prstGeom prst="roundRect">
            <a:avLst>
              <a:gd name="adj" fmla="val 598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8704F8F-D98E-43F5-9313-154127C5D665}"/>
              </a:ext>
            </a:extLst>
          </p:cNvPr>
          <p:cNvSpPr txBox="1"/>
          <p:nvPr/>
        </p:nvSpPr>
        <p:spPr>
          <a:xfrm>
            <a:off x="546009" y="1862679"/>
            <a:ext cx="974153" cy="400110"/>
          </a:xfrm>
          <a:prstGeom prst="rect">
            <a:avLst/>
          </a:prstGeom>
          <a:noFill/>
        </p:spPr>
        <p:txBody>
          <a:bodyPr wrap="square" rtlCol="0">
            <a:spAutoFit/>
          </a:bodyPr>
          <a:lstStyle/>
          <a:p>
            <a:pPr algn="ctr"/>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endParaRPr lang="zh-CN" altLang="en-US" sz="2000" b="1">
              <a:solidFill>
                <a:srgbClr val="C00000"/>
              </a:solidFill>
            </a:endParaRPr>
          </a:p>
        </p:txBody>
      </p:sp>
      <p:cxnSp>
        <p:nvCxnSpPr>
          <p:cNvPr id="16" name="直接连接符 15">
            <a:extLst>
              <a:ext uri="{FF2B5EF4-FFF2-40B4-BE49-F238E27FC236}">
                <a16:creationId xmlns:a16="http://schemas.microsoft.com/office/drawing/2014/main" id="{A6058762-4F2C-41AF-8C0A-6CAA2F43DF5C}"/>
              </a:ext>
            </a:extLst>
          </p:cNvPr>
          <p:cNvCxnSpPr/>
          <p:nvPr/>
        </p:nvCxnSpPr>
        <p:spPr>
          <a:xfrm>
            <a:off x="3100626" y="4229922"/>
            <a:ext cx="226297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06D7AB8-E831-464B-A57C-A1F65C511ED0}"/>
              </a:ext>
            </a:extLst>
          </p:cNvPr>
          <p:cNvCxnSpPr>
            <a:cxnSpLocks/>
          </p:cNvCxnSpPr>
          <p:nvPr/>
        </p:nvCxnSpPr>
        <p:spPr>
          <a:xfrm>
            <a:off x="1033085" y="4559940"/>
            <a:ext cx="111147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7E2B839-2039-45E6-83C1-9B7B709BE5E4}"/>
              </a:ext>
            </a:extLst>
          </p:cNvPr>
          <p:cNvCxnSpPr>
            <a:cxnSpLocks/>
          </p:cNvCxnSpPr>
          <p:nvPr/>
        </p:nvCxnSpPr>
        <p:spPr>
          <a:xfrm>
            <a:off x="5022620" y="4559940"/>
            <a:ext cx="68744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ED7C083-7CB6-4C29-A963-884B674E874B}"/>
              </a:ext>
            </a:extLst>
          </p:cNvPr>
          <p:cNvCxnSpPr>
            <a:cxnSpLocks/>
          </p:cNvCxnSpPr>
          <p:nvPr/>
        </p:nvCxnSpPr>
        <p:spPr>
          <a:xfrm>
            <a:off x="1009786" y="4842811"/>
            <a:ext cx="345367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8CBAA43-8B30-4B5F-9A54-0FE9B49BBA59}"/>
              </a:ext>
            </a:extLst>
          </p:cNvPr>
          <p:cNvCxnSpPr>
            <a:cxnSpLocks/>
          </p:cNvCxnSpPr>
          <p:nvPr/>
        </p:nvCxnSpPr>
        <p:spPr>
          <a:xfrm>
            <a:off x="5172832" y="4842811"/>
            <a:ext cx="68195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B02B8D68-FFD3-4BA2-A7CC-7D1A27D0914E}"/>
              </a:ext>
            </a:extLst>
          </p:cNvPr>
          <p:cNvCxnSpPr>
            <a:cxnSpLocks/>
          </p:cNvCxnSpPr>
          <p:nvPr/>
        </p:nvCxnSpPr>
        <p:spPr>
          <a:xfrm>
            <a:off x="1009786" y="5165153"/>
            <a:ext cx="329249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F19F1D2-BBE0-467E-B5DA-C8246311CD51}"/>
              </a:ext>
            </a:extLst>
          </p:cNvPr>
          <p:cNvSpPr txBox="1"/>
          <p:nvPr/>
        </p:nvSpPr>
        <p:spPr>
          <a:xfrm>
            <a:off x="5385527" y="3911931"/>
            <a:ext cx="388127" cy="338554"/>
          </a:xfrm>
          <a:prstGeom prst="rect">
            <a:avLst/>
          </a:prstGeom>
          <a:noFill/>
        </p:spPr>
        <p:txBody>
          <a:bodyPr wrap="square" rtlCol="0">
            <a:spAutoFit/>
          </a:bodyPr>
          <a:lstStyle/>
          <a:p>
            <a:pPr algn="ctr"/>
            <a:r>
              <a:rPr lang="zh-CN" altLang="en-US" sz="1600" b="1">
                <a:solidFill>
                  <a:srgbClr val="C00000"/>
                </a:solidFill>
              </a:rPr>
              <a:t>①</a:t>
            </a:r>
          </a:p>
        </p:txBody>
      </p:sp>
      <p:sp>
        <p:nvSpPr>
          <p:cNvPr id="29" name="文本框 28">
            <a:extLst>
              <a:ext uri="{FF2B5EF4-FFF2-40B4-BE49-F238E27FC236}">
                <a16:creationId xmlns:a16="http://schemas.microsoft.com/office/drawing/2014/main" id="{E0760C12-B9B6-4CCB-8B08-A4550B8C5DC4}"/>
              </a:ext>
            </a:extLst>
          </p:cNvPr>
          <p:cNvSpPr txBox="1"/>
          <p:nvPr/>
        </p:nvSpPr>
        <p:spPr>
          <a:xfrm>
            <a:off x="686345" y="4510620"/>
            <a:ext cx="388127" cy="338554"/>
          </a:xfrm>
          <a:prstGeom prst="rect">
            <a:avLst/>
          </a:prstGeom>
          <a:noFill/>
        </p:spPr>
        <p:txBody>
          <a:bodyPr wrap="square" rtlCol="0">
            <a:spAutoFit/>
          </a:bodyPr>
          <a:lstStyle/>
          <a:p>
            <a:pPr algn="ctr"/>
            <a:r>
              <a:rPr lang="zh-CN" altLang="en-US" sz="1600" b="1">
                <a:solidFill>
                  <a:srgbClr val="C00000"/>
                </a:solidFill>
              </a:rPr>
              <a:t>②</a:t>
            </a:r>
          </a:p>
        </p:txBody>
      </p:sp>
      <p:sp>
        <p:nvSpPr>
          <p:cNvPr id="31" name="文本框 30">
            <a:extLst>
              <a:ext uri="{FF2B5EF4-FFF2-40B4-BE49-F238E27FC236}">
                <a16:creationId xmlns:a16="http://schemas.microsoft.com/office/drawing/2014/main" id="{EA8CE830-BB4A-480C-812B-E0EEA0C2774E}"/>
              </a:ext>
            </a:extLst>
          </p:cNvPr>
          <p:cNvSpPr txBox="1"/>
          <p:nvPr/>
        </p:nvSpPr>
        <p:spPr>
          <a:xfrm>
            <a:off x="683058" y="4860059"/>
            <a:ext cx="388127" cy="338554"/>
          </a:xfrm>
          <a:prstGeom prst="rect">
            <a:avLst/>
          </a:prstGeom>
          <a:noFill/>
        </p:spPr>
        <p:txBody>
          <a:bodyPr wrap="square" rtlCol="0">
            <a:spAutoFit/>
          </a:bodyPr>
          <a:lstStyle/>
          <a:p>
            <a:pPr algn="ctr"/>
            <a:r>
              <a:rPr lang="zh-CN" altLang="en-US" sz="1600" b="1">
                <a:solidFill>
                  <a:srgbClr val="C00000"/>
                </a:solidFill>
              </a:rPr>
              <a:t>③</a:t>
            </a:r>
          </a:p>
        </p:txBody>
      </p:sp>
      <p:sp>
        <p:nvSpPr>
          <p:cNvPr id="32" name="文本框 31">
            <a:extLst>
              <a:ext uri="{FF2B5EF4-FFF2-40B4-BE49-F238E27FC236}">
                <a16:creationId xmlns:a16="http://schemas.microsoft.com/office/drawing/2014/main" id="{66641C77-8611-47C7-B5AB-596A39A02402}"/>
              </a:ext>
            </a:extLst>
          </p:cNvPr>
          <p:cNvSpPr txBox="1"/>
          <p:nvPr/>
        </p:nvSpPr>
        <p:spPr>
          <a:xfrm>
            <a:off x="9414994" y="979152"/>
            <a:ext cx="1971333" cy="646331"/>
          </a:xfrm>
          <a:prstGeom prst="rect">
            <a:avLst/>
          </a:prstGeom>
          <a:solidFill>
            <a:schemeClr val="accent4">
              <a:lumMod val="40000"/>
              <a:lumOff val="60000"/>
            </a:schemeClr>
          </a:solidFill>
        </p:spPr>
        <p:txBody>
          <a:bodyPr wrap="square" rtlCol="0">
            <a:spAutoFit/>
          </a:bodyPr>
          <a:lstStyle/>
          <a:p>
            <a:r>
              <a:rPr lang="zh-CN" altLang="en-US" b="1">
                <a:solidFill>
                  <a:schemeClr val="accent1">
                    <a:lumMod val="50000"/>
                  </a:schemeClr>
                </a:solidFill>
              </a:rPr>
              <a:t>①和②推出③用到什么推理规则？</a:t>
            </a:r>
          </a:p>
        </p:txBody>
      </p:sp>
      <p:grpSp>
        <p:nvGrpSpPr>
          <p:cNvPr id="3" name="组合 2">
            <a:extLst>
              <a:ext uri="{FF2B5EF4-FFF2-40B4-BE49-F238E27FC236}">
                <a16:creationId xmlns:a16="http://schemas.microsoft.com/office/drawing/2014/main" id="{8636F8B1-EFF7-4A6A-9675-A5BD7F0DD57F}"/>
              </a:ext>
            </a:extLst>
          </p:cNvPr>
          <p:cNvGrpSpPr/>
          <p:nvPr/>
        </p:nvGrpSpPr>
        <p:grpSpPr>
          <a:xfrm>
            <a:off x="6304320" y="1686535"/>
            <a:ext cx="5128969" cy="4528029"/>
            <a:chOff x="6304320" y="1686535"/>
            <a:chExt cx="5128969" cy="4528029"/>
          </a:xfrm>
        </p:grpSpPr>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18FDEBA-EF17-47B8-BF46-06A89C3F6D0D}"/>
                    </a:ext>
                  </a:extLst>
                </p:cNvPr>
                <p:cNvSpPr txBox="1"/>
                <p:nvPr/>
              </p:nvSpPr>
              <p:spPr>
                <a:xfrm>
                  <a:off x="6304320" y="2522015"/>
                  <a:ext cx="5128969" cy="3692549"/>
                </a:xfrm>
                <a:prstGeom prst="rect">
                  <a:avLst/>
                </a:prstGeom>
                <a:solidFill>
                  <a:schemeClr val="accent2">
                    <a:lumMod val="20000"/>
                    <a:lumOff val="80000"/>
                    <a:alpha val="50000"/>
                  </a:schemeClr>
                </a:solidFill>
              </p:spPr>
              <p:txBody>
                <a:bodyPr wrap="square" rtlCol="0">
                  <a:spAutoFit/>
                </a:bodyPr>
                <a:lstStyle/>
                <a:p>
                  <a:pPr>
                    <a:lnSpc>
                      <a:spcPts val="2400"/>
                    </a:lnSpc>
                    <a:spcBef>
                      <a:spcPts val="600"/>
                    </a:spcBef>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或</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。分两种情况：</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400"/>
                    </a:lnSpc>
                    <a:spcBef>
                      <a:spcPts val="600"/>
                    </a:spcBef>
                    <a:buAutoNum type="arabicPeriod"/>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e>
                      </m:d>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，从而对任意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e>
                      </m:d>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342900" indent="-342900">
                    <a:lnSpc>
                      <a:spcPts val="2400"/>
                    </a:lnSpc>
                    <a:spcBef>
                      <a:spcPts val="600"/>
                    </a:spcBef>
                    <a:buAutoNum type="arabicPeriod"/>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e>
                      </m:d>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，从而对任意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𝑫</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begChr m:val="["/>
                          <m:endChr m:val="]"/>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e>
                      </m:d>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a:lnSpc>
                      <a:spcPts val="2400"/>
                    </a:lnSpc>
                    <a:spcBef>
                      <a:spcPts val="600"/>
                    </a:spcBef>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综上证明了，当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𝒙𝑨</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𝒙</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e>
                      </m:d>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时总有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𝝈</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𝑨</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𝑩</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t>
                  </a:r>
                </a:p>
              </p:txBody>
            </p:sp>
          </mc:Choice>
          <mc:Fallback>
            <p:sp>
              <p:nvSpPr>
                <p:cNvPr id="11" name="文本框 10">
                  <a:extLst>
                    <a:ext uri="{FF2B5EF4-FFF2-40B4-BE49-F238E27FC236}">
                      <a16:creationId xmlns:a16="http://schemas.microsoft.com/office/drawing/2014/main" id="{F18FDEBA-EF17-47B8-BF46-06A89C3F6D0D}"/>
                    </a:ext>
                  </a:extLst>
                </p:cNvPr>
                <p:cNvSpPr txBox="1">
                  <a:spLocks noRot="1" noChangeAspect="1" noMove="1" noResize="1" noEditPoints="1" noAdjustHandles="1" noChangeArrowheads="1" noChangeShapeType="1" noTextEdit="1"/>
                </p:cNvSpPr>
                <p:nvPr/>
              </p:nvSpPr>
              <p:spPr>
                <a:xfrm>
                  <a:off x="6304320" y="2522015"/>
                  <a:ext cx="5128969" cy="3692549"/>
                </a:xfrm>
                <a:prstGeom prst="rect">
                  <a:avLst/>
                </a:prstGeom>
                <a:blipFill>
                  <a:blip r:embed="rId7"/>
                  <a:stretch>
                    <a:fillRect l="-950" t="-1157" r="-950" b="-1157"/>
                  </a:stretch>
                </a:blipFill>
              </p:spPr>
              <p:txBody>
                <a:bodyPr/>
                <a:lstStyle/>
                <a:p>
                  <a:r>
                    <a:rPr lang="zh-CN" altLang="en-US">
                      <a:noFill/>
                    </a:rPr>
                    <a:t> </a:t>
                  </a:r>
                </a:p>
              </p:txBody>
            </p:sp>
          </mc:Fallback>
        </mc:AlternateContent>
        <p:cxnSp>
          <p:nvCxnSpPr>
            <p:cNvPr id="33" name="直接连接符 32">
              <a:extLst>
                <a:ext uri="{FF2B5EF4-FFF2-40B4-BE49-F238E27FC236}">
                  <a16:creationId xmlns:a16="http://schemas.microsoft.com/office/drawing/2014/main" id="{9E2A402B-CA5D-4F38-BA87-60BB08E775DB}"/>
                </a:ext>
              </a:extLst>
            </p:cNvPr>
            <p:cNvCxnSpPr>
              <a:cxnSpLocks/>
            </p:cNvCxnSpPr>
            <p:nvPr/>
          </p:nvCxnSpPr>
          <p:spPr>
            <a:xfrm>
              <a:off x="9034004" y="4510620"/>
              <a:ext cx="149694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CF56BB9-F537-4EFF-8BAC-4836B7D14F38}"/>
                </a:ext>
              </a:extLst>
            </p:cNvPr>
            <p:cNvCxnSpPr>
              <a:cxnSpLocks/>
            </p:cNvCxnSpPr>
            <p:nvPr/>
          </p:nvCxnSpPr>
          <p:spPr>
            <a:xfrm>
              <a:off x="6719852" y="4842811"/>
              <a:ext cx="21489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3AFB638-6A25-4276-9061-F9593FAA83F4}"/>
                </a:ext>
              </a:extLst>
            </p:cNvPr>
            <p:cNvCxnSpPr>
              <a:cxnSpLocks/>
            </p:cNvCxnSpPr>
            <p:nvPr/>
          </p:nvCxnSpPr>
          <p:spPr>
            <a:xfrm>
              <a:off x="9782476" y="4837329"/>
              <a:ext cx="123637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FD81FF-56DD-44F6-B7B1-9E8D4CE35607}"/>
                </a:ext>
              </a:extLst>
            </p:cNvPr>
            <p:cNvCxnSpPr>
              <a:cxnSpLocks/>
            </p:cNvCxnSpPr>
            <p:nvPr/>
          </p:nvCxnSpPr>
          <p:spPr>
            <a:xfrm>
              <a:off x="6719852" y="5165153"/>
              <a:ext cx="242414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725C4CA5-4A8C-40BE-83BC-7286AD9E2FAD}"/>
                </a:ext>
              </a:extLst>
            </p:cNvPr>
            <p:cNvSpPr txBox="1"/>
            <p:nvPr/>
          </p:nvSpPr>
          <p:spPr>
            <a:xfrm>
              <a:off x="6318023" y="4563445"/>
              <a:ext cx="388127" cy="338554"/>
            </a:xfrm>
            <a:prstGeom prst="rect">
              <a:avLst/>
            </a:prstGeom>
            <a:noFill/>
          </p:spPr>
          <p:txBody>
            <a:bodyPr wrap="square" rtlCol="0">
              <a:spAutoFit/>
            </a:bodyPr>
            <a:lstStyle/>
            <a:p>
              <a:pPr algn="ctr"/>
              <a:r>
                <a:rPr lang="zh-CN" altLang="en-US" sz="1600" b="1" dirty="0">
                  <a:solidFill>
                    <a:srgbClr val="C00000"/>
                  </a:solidFill>
                </a:rPr>
                <a:t>④</a:t>
              </a:r>
            </a:p>
          </p:txBody>
        </p:sp>
        <p:sp>
          <p:nvSpPr>
            <p:cNvPr id="43" name="文本框 42">
              <a:extLst>
                <a:ext uri="{FF2B5EF4-FFF2-40B4-BE49-F238E27FC236}">
                  <a16:creationId xmlns:a16="http://schemas.microsoft.com/office/drawing/2014/main" id="{5ED2CB8F-D36C-4347-A4CB-22D16DE4D5C9}"/>
                </a:ext>
              </a:extLst>
            </p:cNvPr>
            <p:cNvSpPr txBox="1"/>
            <p:nvPr/>
          </p:nvSpPr>
          <p:spPr>
            <a:xfrm>
              <a:off x="6331725" y="4852227"/>
              <a:ext cx="388127" cy="338554"/>
            </a:xfrm>
            <a:prstGeom prst="rect">
              <a:avLst/>
            </a:prstGeom>
            <a:noFill/>
          </p:spPr>
          <p:txBody>
            <a:bodyPr wrap="square" rtlCol="0">
              <a:spAutoFit/>
            </a:bodyPr>
            <a:lstStyle/>
            <a:p>
              <a:pPr algn="ctr"/>
              <a:r>
                <a:rPr lang="zh-CN" altLang="en-US" sz="1600" b="1">
                  <a:solidFill>
                    <a:srgbClr val="C00000"/>
                  </a:solidFill>
                </a:rPr>
                <a:t>⑤</a:t>
              </a:r>
            </a:p>
          </p:txBody>
        </p:sp>
        <p:sp>
          <p:nvSpPr>
            <p:cNvPr id="44" name="文本框 43">
              <a:extLst>
                <a:ext uri="{FF2B5EF4-FFF2-40B4-BE49-F238E27FC236}">
                  <a16:creationId xmlns:a16="http://schemas.microsoft.com/office/drawing/2014/main" id="{F8808048-B4BE-4117-8CBE-ABAADCB35BDC}"/>
                </a:ext>
              </a:extLst>
            </p:cNvPr>
            <p:cNvSpPr txBox="1"/>
            <p:nvPr/>
          </p:nvSpPr>
          <p:spPr>
            <a:xfrm>
              <a:off x="9505996" y="1686535"/>
              <a:ext cx="1789331" cy="646331"/>
            </a:xfrm>
            <a:prstGeom prst="rect">
              <a:avLst/>
            </a:prstGeom>
            <a:solidFill>
              <a:schemeClr val="accent4">
                <a:lumMod val="40000"/>
                <a:lumOff val="60000"/>
              </a:schemeClr>
            </a:solidFill>
          </p:spPr>
          <p:txBody>
            <a:bodyPr wrap="square" rtlCol="0">
              <a:spAutoFit/>
            </a:bodyPr>
            <a:lstStyle/>
            <a:p>
              <a:r>
                <a:rPr lang="zh-CN" altLang="en-US" b="1">
                  <a:solidFill>
                    <a:schemeClr val="accent1">
                      <a:lumMod val="50000"/>
                    </a:schemeClr>
                  </a:solidFill>
                </a:rPr>
                <a:t>④推出⑤是什么推理规则？</a:t>
              </a:r>
            </a:p>
          </p:txBody>
        </p:sp>
      </p:grpSp>
    </p:spTree>
    <p:extLst>
      <p:ext uri="{BB962C8B-B14F-4D97-AF65-F5344CB8AC3E}">
        <p14:creationId xmlns:p14="http://schemas.microsoft.com/office/powerpoint/2010/main" val="20104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076129" y="1908320"/>
            <a:ext cx="4845699" cy="2870016"/>
          </a:xfrm>
          <a:prstGeom prst="rect">
            <a:avLst/>
          </a:prstGeom>
          <a:noFill/>
        </p:spPr>
        <p:txBody>
          <a:bodyPr wrap="square" rtlCol="0">
            <a:spAutoFit/>
          </a:bodyPr>
          <a:lstStyle/>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一阶逻辑公式的逻辑等值</a:t>
            </a:r>
            <a:r>
              <a:rPr lang="zh-CN" altLang="en-US" sz="3200" b="1">
                <a:solidFill>
                  <a:schemeClr val="accent6">
                    <a:lumMod val="50000"/>
                  </a:schemeClr>
                </a:solidFill>
                <a:latin typeface="仿宋" panose="02010609060101010101" pitchFamily="49" charset="-122"/>
                <a:ea typeface="仿宋" panose="02010609060101010101" pitchFamily="49" charset="-122"/>
              </a:rPr>
              <a:t>量词公式的基本等值式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2"/>
                </a:solidFill>
                <a:latin typeface="仿宋" panose="02010609060101010101" pitchFamily="49" charset="-122"/>
                <a:ea typeface="仿宋" panose="02010609060101010101" pitchFamily="49" charset="-122"/>
              </a:rPr>
              <a:t>一阶逻辑公式的前束范式</a:t>
            </a:r>
            <a:endParaRPr lang="en-US" altLang="zh-CN" sz="3200" b="1">
              <a:solidFill>
                <a:schemeClr val="bg2"/>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267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一阶逻辑的基本等值式</a:t>
            </a:r>
          </a:p>
        </p:txBody>
      </p:sp>
      <p:sp>
        <p:nvSpPr>
          <p:cNvPr id="2" name="文本框 1">
            <a:extLst>
              <a:ext uri="{FF2B5EF4-FFF2-40B4-BE49-F238E27FC236}">
                <a16:creationId xmlns:a16="http://schemas.microsoft.com/office/drawing/2014/main" id="{AA790599-285B-4A74-819E-23ADC4FD2BA8}"/>
              </a:ext>
            </a:extLst>
          </p:cNvPr>
          <p:cNvSpPr txBox="1"/>
          <p:nvPr/>
        </p:nvSpPr>
        <p:spPr>
          <a:xfrm>
            <a:off x="559166" y="1177536"/>
            <a:ext cx="7277211" cy="1220142"/>
          </a:xfrm>
          <a:prstGeom prst="rect">
            <a:avLst/>
          </a:prstGeom>
          <a:solidFill>
            <a:schemeClr val="accent4">
              <a:lumMod val="20000"/>
              <a:lumOff val="80000"/>
              <a:alpha val="50000"/>
            </a:schemeClr>
          </a:solidFill>
        </p:spPr>
        <p:txBody>
          <a:bodyPr wrap="square" rtlCol="0">
            <a:spAutoFit/>
          </a:bodyPr>
          <a:lstStyle/>
          <a:p>
            <a:pPr>
              <a:lnSpc>
                <a:spcPts val="2600"/>
              </a:lnSpc>
              <a:spcBef>
                <a:spcPts val="600"/>
              </a:spcBef>
              <a:spcAft>
                <a:spcPts val="600"/>
              </a:spcAft>
            </a:pPr>
            <a:r>
              <a:rPr lang="zh-CN" altLang="en-US" b="1" dirty="0">
                <a:solidFill>
                  <a:schemeClr val="accent2">
                    <a:lumMod val="50000"/>
                  </a:schemeClr>
                </a:solidFill>
              </a:rPr>
              <a:t>一阶逻辑的等值演算本质上与命题逻辑等值演算相同</a:t>
            </a:r>
            <a:endParaRPr lang="en-US" altLang="zh-CN" b="1" dirty="0">
              <a:solidFill>
                <a:schemeClr val="accent2">
                  <a:lumMod val="50000"/>
                </a:schemeClr>
              </a:solidFill>
            </a:endParaRPr>
          </a:p>
          <a:p>
            <a:pPr marL="285750" indent="-285750">
              <a:lnSpc>
                <a:spcPts val="2600"/>
              </a:lnSpc>
              <a:spcBef>
                <a:spcPts val="600"/>
              </a:spcBef>
              <a:spcAft>
                <a:spcPts val="600"/>
              </a:spcAft>
              <a:buFont typeface="Arial" panose="020B0604020202020204" pitchFamily="34" charset="0"/>
              <a:buChar char="•"/>
            </a:pPr>
            <a:r>
              <a:rPr lang="zh-CN" altLang="en-US" b="1" dirty="0">
                <a:solidFill>
                  <a:srgbClr val="002060"/>
                </a:solidFill>
                <a:latin typeface="楷体" panose="02010609060101010101" pitchFamily="49" charset="-122"/>
                <a:ea typeface="楷体" panose="02010609060101010101" pitchFamily="49" charset="-122"/>
              </a:rPr>
              <a:t>根据</a:t>
            </a:r>
            <a:r>
              <a:rPr lang="zh-CN" altLang="en-US" b="1" dirty="0">
                <a:solidFill>
                  <a:srgbClr val="C00000"/>
                </a:solidFill>
                <a:latin typeface="黑体" panose="02010609060101010101" pitchFamily="49" charset="-122"/>
                <a:ea typeface="黑体" panose="02010609060101010101" pitchFamily="49" charset="-122"/>
              </a:rPr>
              <a:t>基本逻辑等值式模式</a:t>
            </a:r>
            <a:r>
              <a:rPr lang="zh-CN" altLang="en-US" b="1" dirty="0">
                <a:solidFill>
                  <a:srgbClr val="002060"/>
                </a:solidFill>
                <a:latin typeface="楷体" panose="02010609060101010101" pitchFamily="49" charset="-122"/>
                <a:ea typeface="楷体" panose="02010609060101010101" pitchFamily="49" charset="-122"/>
              </a:rPr>
              <a:t>，从基本逻辑等值式出发，通过</a:t>
            </a:r>
            <a:r>
              <a:rPr lang="zh-CN" altLang="en-US" b="1" dirty="0">
                <a:solidFill>
                  <a:srgbClr val="C00000"/>
                </a:solidFill>
                <a:latin typeface="黑体" panose="02010609060101010101" pitchFamily="49" charset="-122"/>
                <a:ea typeface="黑体" panose="02010609060101010101" pitchFamily="49" charset="-122"/>
              </a:rPr>
              <a:t>等值子公式置换</a:t>
            </a:r>
            <a:r>
              <a:rPr lang="zh-CN" altLang="en-US" b="1" dirty="0">
                <a:solidFill>
                  <a:srgbClr val="002060"/>
                </a:solidFill>
                <a:latin typeface="楷体" panose="02010609060101010101" pitchFamily="49" charset="-122"/>
                <a:ea typeface="楷体" panose="02010609060101010101" pitchFamily="49" charset="-122"/>
              </a:rPr>
              <a:t>的方式对公式进行演算变形，从而验证两个公式逻辑等值</a:t>
            </a:r>
            <a:endParaRPr lang="zh-CN" altLang="en-US" dirty="0"/>
          </a:p>
        </p:txBody>
      </p:sp>
      <p:sp>
        <p:nvSpPr>
          <p:cNvPr id="3" name="文本框 2">
            <a:extLst>
              <a:ext uri="{FF2B5EF4-FFF2-40B4-BE49-F238E27FC236}">
                <a16:creationId xmlns:a16="http://schemas.microsoft.com/office/drawing/2014/main" id="{54F06E81-7F6E-4D7F-9C45-1345B1743AC5}"/>
              </a:ext>
            </a:extLst>
          </p:cNvPr>
          <p:cNvSpPr txBox="1"/>
          <p:nvPr/>
        </p:nvSpPr>
        <p:spPr>
          <a:xfrm>
            <a:off x="559166" y="2680443"/>
            <a:ext cx="10584673" cy="369332"/>
          </a:xfrm>
          <a:prstGeom prst="rect">
            <a:avLst/>
          </a:prstGeom>
          <a:solidFill>
            <a:schemeClr val="accent5">
              <a:lumMod val="20000"/>
              <a:lumOff val="80000"/>
              <a:alpha val="50000"/>
            </a:schemeClr>
          </a:solidFill>
        </p:spPr>
        <p:txBody>
          <a:bodyPr wrap="square" rtlCol="0">
            <a:spAutoFit/>
          </a:bodyPr>
          <a:lstStyle/>
          <a:p>
            <a:r>
              <a:rPr lang="zh-CN" altLang="en-US" b="1">
                <a:solidFill>
                  <a:srgbClr val="002060"/>
                </a:solidFill>
              </a:rPr>
              <a:t>一阶逻辑的基本逻辑等值式可分为两类：</a:t>
            </a:r>
            <a:r>
              <a:rPr lang="zh-CN" altLang="en-US" b="1">
                <a:solidFill>
                  <a:srgbClr val="C00000"/>
                </a:solidFill>
              </a:rPr>
              <a:t>命题逻辑基本逻辑等值式的替换实例</a:t>
            </a:r>
            <a:r>
              <a:rPr lang="zh-CN" altLang="en-US" b="1">
                <a:solidFill>
                  <a:srgbClr val="002060"/>
                </a:solidFill>
              </a:rPr>
              <a:t>和</a:t>
            </a:r>
            <a:r>
              <a:rPr lang="zh-CN" altLang="en-US" b="1">
                <a:solidFill>
                  <a:srgbClr val="C00000"/>
                </a:solidFill>
              </a:rPr>
              <a:t>量词公式的基本等值式</a:t>
            </a:r>
          </a:p>
        </p:txBody>
      </p:sp>
      <p:sp>
        <p:nvSpPr>
          <p:cNvPr id="6" name="文本框 5">
            <a:extLst>
              <a:ext uri="{FF2B5EF4-FFF2-40B4-BE49-F238E27FC236}">
                <a16:creationId xmlns:a16="http://schemas.microsoft.com/office/drawing/2014/main" id="{917E6A59-488D-4E9D-97DE-6BDEB8801569}"/>
              </a:ext>
            </a:extLst>
          </p:cNvPr>
          <p:cNvSpPr txBox="1"/>
          <p:nvPr/>
        </p:nvSpPr>
        <p:spPr>
          <a:xfrm>
            <a:off x="559166" y="3199984"/>
            <a:ext cx="6183712" cy="1939442"/>
          </a:xfrm>
          <a:prstGeom prst="rect">
            <a:avLst/>
          </a:prstGeom>
          <a:solidFill>
            <a:schemeClr val="accent2">
              <a:lumMod val="40000"/>
              <a:lumOff val="60000"/>
              <a:alpha val="25000"/>
            </a:schemeClr>
          </a:solidFill>
        </p:spPr>
        <p:txBody>
          <a:bodyPr wrap="square" rtlCol="0">
            <a:spAutoFit/>
          </a:bodyPr>
          <a:lstStyle/>
          <a:p>
            <a:pPr algn="ctr">
              <a:lnSpc>
                <a:spcPts val="2600"/>
              </a:lnSpc>
              <a:spcBef>
                <a:spcPts val="600"/>
              </a:spcBef>
            </a:pPr>
            <a:r>
              <a:rPr lang="zh-CN" altLang="en-US" sz="2000" b="1">
                <a:solidFill>
                  <a:srgbClr val="C00000"/>
                </a:solidFill>
              </a:rPr>
              <a:t>命题逻辑基本逻辑等值式</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命题逻辑基本等值式模式主要与逻辑运算符的代数性质有关</a:t>
            </a:r>
          </a:p>
          <a:p>
            <a:pPr marL="285750" indent="-285750">
              <a:lnSpc>
                <a:spcPts val="2800"/>
              </a:lnSpc>
              <a:spcBef>
                <a:spcPts val="600"/>
              </a:spcBef>
              <a:buFont typeface="Arial" panose="020B0604020202020204" pitchFamily="34" charset="0"/>
              <a:buChar char="•"/>
            </a:pPr>
            <a:r>
              <a:rPr lang="zh-CN" altLang="en-US">
                <a:solidFill>
                  <a:schemeClr val="accent6">
                    <a:lumMod val="50000"/>
                  </a:schemeClr>
                </a:solidFill>
                <a:latin typeface="宋体" panose="02010600030101010101" pitchFamily="2" charset="-122"/>
                <a:ea typeface="宋体" panose="02010600030101010101" pitchFamily="2" charset="-122"/>
              </a:rPr>
              <a:t>同一律、零律、矛盾律、排中律、</a:t>
            </a:r>
            <a:r>
              <a:rPr lang="zh-CN" altLang="en-US">
                <a:solidFill>
                  <a:srgbClr val="C00000"/>
                </a:solidFill>
                <a:latin typeface="黑体" panose="02010609060101010101" pitchFamily="49" charset="-122"/>
                <a:ea typeface="黑体" panose="02010609060101010101" pitchFamily="49" charset="-122"/>
              </a:rPr>
              <a:t>双重否定律</a:t>
            </a:r>
            <a:r>
              <a:rPr lang="zh-CN" altLang="en-US">
                <a:solidFill>
                  <a:schemeClr val="accent6">
                    <a:lumMod val="50000"/>
                  </a:schemeClr>
                </a:solidFill>
                <a:latin typeface="宋体" panose="02010600030101010101" pitchFamily="2" charset="-122"/>
                <a:ea typeface="宋体" panose="02010600030101010101" pitchFamily="2" charset="-122"/>
              </a:rPr>
              <a:t>、幂等律、交换律、结合律、</a:t>
            </a:r>
            <a:r>
              <a:rPr lang="zh-CN" altLang="en-US">
                <a:solidFill>
                  <a:srgbClr val="C00000"/>
                </a:solidFill>
                <a:latin typeface="黑体" panose="02010609060101010101" pitchFamily="49" charset="-122"/>
                <a:ea typeface="黑体" panose="02010609060101010101" pitchFamily="49" charset="-122"/>
              </a:rPr>
              <a:t>分配律</a:t>
            </a:r>
            <a:r>
              <a:rPr lang="zh-CN" altLang="en-US">
                <a:solidFill>
                  <a:schemeClr val="accent6">
                    <a:lumMod val="50000"/>
                  </a:schemeClr>
                </a:solidFill>
                <a:latin typeface="宋体" panose="02010600030101010101" pitchFamily="2" charset="-122"/>
                <a:ea typeface="宋体" panose="02010600030101010101" pitchFamily="2" charset="-122"/>
              </a:rPr>
              <a:t>、</a:t>
            </a:r>
            <a:r>
              <a:rPr lang="zh-CN" altLang="en-US">
                <a:solidFill>
                  <a:srgbClr val="C00000"/>
                </a:solidFill>
                <a:latin typeface="黑体" panose="02010609060101010101" pitchFamily="49" charset="-122"/>
                <a:ea typeface="黑体" panose="02010609060101010101" pitchFamily="49" charset="-122"/>
              </a:rPr>
              <a:t>吸收律</a:t>
            </a:r>
            <a:r>
              <a:rPr lang="zh-CN" altLang="en-US">
                <a:solidFill>
                  <a:schemeClr val="accent6">
                    <a:lumMod val="50000"/>
                  </a:schemeClr>
                </a:solidFill>
                <a:latin typeface="宋体" panose="02010600030101010101" pitchFamily="2" charset="-122"/>
                <a:ea typeface="宋体" panose="02010600030101010101" pitchFamily="2" charset="-122"/>
              </a:rPr>
              <a:t>、</a:t>
            </a:r>
            <a:r>
              <a:rPr lang="zh-CN" altLang="en-US">
                <a:solidFill>
                  <a:srgbClr val="C00000"/>
                </a:solidFill>
                <a:latin typeface="黑体" panose="02010609060101010101" pitchFamily="49" charset="-122"/>
                <a:ea typeface="黑体" panose="02010609060101010101" pitchFamily="49" charset="-122"/>
              </a:rPr>
              <a:t>德摩尔根律</a:t>
            </a:r>
            <a:r>
              <a:rPr lang="zh-CN" altLang="en-US">
                <a:solidFill>
                  <a:schemeClr val="accent6">
                    <a:lumMod val="50000"/>
                  </a:schemeClr>
                </a:solidFill>
                <a:latin typeface="宋体" panose="02010600030101010101" pitchFamily="2" charset="-122"/>
                <a:ea typeface="宋体" panose="02010600030101010101" pitchFamily="2" charset="-122"/>
              </a:rPr>
              <a:t>、</a:t>
            </a:r>
            <a:r>
              <a:rPr lang="zh-CN" altLang="en-US">
                <a:solidFill>
                  <a:srgbClr val="C00000"/>
                </a:solidFill>
                <a:latin typeface="黑体" panose="02010609060101010101" pitchFamily="49" charset="-122"/>
                <a:ea typeface="黑体" panose="02010609060101010101" pitchFamily="49" charset="-122"/>
              </a:rPr>
              <a:t>蕴涵等值式</a:t>
            </a:r>
            <a:r>
              <a:rPr lang="zh-CN" altLang="en-US">
                <a:solidFill>
                  <a:schemeClr val="accent6">
                    <a:lumMod val="50000"/>
                  </a:schemeClr>
                </a:solidFill>
                <a:latin typeface="宋体" panose="02010600030101010101" pitchFamily="2" charset="-122"/>
                <a:ea typeface="宋体" panose="02010600030101010101" pitchFamily="2" charset="-122"/>
              </a:rPr>
              <a:t>和</a:t>
            </a:r>
            <a:r>
              <a:rPr lang="zh-CN" altLang="en-US">
                <a:solidFill>
                  <a:srgbClr val="C00000"/>
                </a:solidFill>
                <a:latin typeface="黑体" panose="02010609060101010101" pitchFamily="49" charset="-122"/>
                <a:ea typeface="黑体" panose="02010609060101010101" pitchFamily="49" charset="-122"/>
              </a:rPr>
              <a:t>双蕴涵等值式</a:t>
            </a:r>
          </a:p>
        </p:txBody>
      </p:sp>
      <p:sp>
        <p:nvSpPr>
          <p:cNvPr id="12" name="矩形 11">
            <a:extLst>
              <a:ext uri="{FF2B5EF4-FFF2-40B4-BE49-F238E27FC236}">
                <a16:creationId xmlns:a16="http://schemas.microsoft.com/office/drawing/2014/main" id="{CAC75212-DD56-4BB0-8F1E-80A6DE6C7732}"/>
              </a:ext>
            </a:extLst>
          </p:cNvPr>
          <p:cNvSpPr/>
          <p:nvPr/>
        </p:nvSpPr>
        <p:spPr>
          <a:xfrm>
            <a:off x="559166" y="5289635"/>
            <a:ext cx="8005933" cy="761747"/>
          </a:xfrm>
          <a:prstGeom prst="rect">
            <a:avLst/>
          </a:prstGeom>
          <a:solidFill>
            <a:schemeClr val="accent4">
              <a:lumMod val="20000"/>
              <a:lumOff val="80000"/>
            </a:schemeClr>
          </a:solidFill>
        </p:spPr>
        <p:txBody>
          <a:bodyPr wrap="square">
            <a:spAutoFit/>
          </a:bodyPr>
          <a:lstStyle/>
          <a:p>
            <a:pPr>
              <a:spcBef>
                <a:spcPts val="600"/>
              </a:spcBef>
              <a:spcAft>
                <a:spcPts val="300"/>
              </a:spcAft>
            </a:pPr>
            <a:r>
              <a:rPr lang="zh-CN" altLang="en-US" b="1">
                <a:solidFill>
                  <a:schemeClr val="accent2">
                    <a:lumMod val="50000"/>
                  </a:schemeClr>
                </a:solidFill>
              </a:rPr>
              <a:t>命题逻辑的每个基本逻辑等值式的替换实例都是一阶逻辑的基本逻辑等值式</a:t>
            </a:r>
            <a:endParaRPr lang="en-US" altLang="zh-CN" b="1">
              <a:solidFill>
                <a:schemeClr val="accent2">
                  <a:lumMod val="50000"/>
                </a:schemeClr>
              </a:solidFill>
            </a:endParaRPr>
          </a:p>
          <a:p>
            <a:pPr marL="285750" indent="-285750">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命题逻辑永真式（在一阶逻辑）的替换实例都是一阶逻辑的永真式</a:t>
            </a:r>
          </a:p>
        </p:txBody>
      </p:sp>
      <p:sp>
        <p:nvSpPr>
          <p:cNvPr id="13" name="文本框 12">
            <a:extLst>
              <a:ext uri="{FF2B5EF4-FFF2-40B4-BE49-F238E27FC236}">
                <a16:creationId xmlns:a16="http://schemas.microsoft.com/office/drawing/2014/main" id="{D07B7B4F-D048-47CF-8758-AE149208D264}"/>
              </a:ext>
            </a:extLst>
          </p:cNvPr>
          <p:cNvSpPr txBox="1"/>
          <p:nvPr/>
        </p:nvSpPr>
        <p:spPr>
          <a:xfrm>
            <a:off x="7163896" y="3199984"/>
            <a:ext cx="4374647" cy="1990738"/>
          </a:xfrm>
          <a:prstGeom prst="rect">
            <a:avLst/>
          </a:prstGeom>
          <a:solidFill>
            <a:schemeClr val="accent2">
              <a:lumMod val="20000"/>
              <a:lumOff val="80000"/>
              <a:alpha val="25000"/>
            </a:schemeClr>
          </a:solidFill>
        </p:spPr>
        <p:txBody>
          <a:bodyPr wrap="square" rtlCol="0">
            <a:spAutoFit/>
          </a:bodyPr>
          <a:lstStyle/>
          <a:p>
            <a:pPr algn="ctr">
              <a:lnSpc>
                <a:spcPts val="2800"/>
              </a:lnSpc>
              <a:spcAft>
                <a:spcPts val="600"/>
              </a:spcAft>
            </a:pPr>
            <a:r>
              <a:rPr lang="zh-CN" altLang="en-US" sz="2000" b="1" dirty="0">
                <a:solidFill>
                  <a:srgbClr val="C00000"/>
                </a:solidFill>
              </a:rPr>
              <a:t>量词公式的基本等值式</a:t>
            </a:r>
            <a:endParaRPr lang="en-US" altLang="zh-CN" sz="2000" b="1" dirty="0">
              <a:solidFill>
                <a:srgbClr val="C00000"/>
              </a:solidFill>
            </a:endParaRPr>
          </a:p>
          <a:p>
            <a:pPr>
              <a:lnSpc>
                <a:spcPts val="2800"/>
              </a:lnSpc>
              <a:spcAft>
                <a:spcPts val="600"/>
              </a:spcAft>
            </a:pPr>
            <a:r>
              <a:rPr lang="zh-CN" altLang="en-US" b="1" dirty="0">
                <a:solidFill>
                  <a:srgbClr val="002060"/>
                </a:solidFill>
                <a:latin typeface="楷体" panose="02010609060101010101" pitchFamily="49" charset="-122"/>
                <a:ea typeface="楷体" panose="02010609060101010101" pitchFamily="49" charset="-122"/>
              </a:rPr>
              <a:t>包括消除量词等值式，</a:t>
            </a:r>
            <a:r>
              <a:rPr lang="zh-CN" altLang="en-US" dirty="0">
                <a:solidFill>
                  <a:srgbClr val="C00000"/>
                </a:solidFill>
                <a:latin typeface="黑体" panose="02010609060101010101" pitchFamily="49" charset="-122"/>
                <a:ea typeface="黑体" panose="02010609060101010101" pitchFamily="49" charset="-122"/>
              </a:rPr>
              <a:t>量词否定等值式</a:t>
            </a:r>
            <a:r>
              <a:rPr lang="zh-CN" altLang="en-US" b="1" dirty="0">
                <a:solidFill>
                  <a:srgbClr val="002060"/>
                </a:solidFill>
                <a:latin typeface="楷体" panose="02010609060101010101" pitchFamily="49" charset="-122"/>
                <a:ea typeface="楷体" panose="02010609060101010101" pitchFamily="49" charset="-122"/>
              </a:rPr>
              <a:t>、</a:t>
            </a:r>
            <a:r>
              <a:rPr lang="zh-CN" altLang="en-US" dirty="0">
                <a:solidFill>
                  <a:srgbClr val="C00000"/>
                </a:solidFill>
                <a:latin typeface="黑体" panose="02010609060101010101" pitchFamily="49" charset="-122"/>
                <a:ea typeface="黑体" panose="02010609060101010101" pitchFamily="49" charset="-122"/>
              </a:rPr>
              <a:t>量词辖域扩张收缩</a:t>
            </a:r>
            <a:r>
              <a:rPr lang="zh-CN" altLang="en-US" b="1" dirty="0">
                <a:solidFill>
                  <a:srgbClr val="002060"/>
                </a:solidFill>
                <a:latin typeface="楷体" panose="02010609060101010101" pitchFamily="49" charset="-122"/>
                <a:ea typeface="楷体" panose="02010609060101010101" pitchFamily="49" charset="-122"/>
              </a:rPr>
              <a:t>以及量词分配等值式</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lnSpc>
                <a:spcPts val="2800"/>
              </a:lnSpc>
              <a:spcAft>
                <a:spcPts val="600"/>
              </a:spcAft>
              <a:buFont typeface="Arial" panose="020B0604020202020204" pitchFamily="34" charset="0"/>
              <a:buChar char="•"/>
            </a:pPr>
            <a:r>
              <a:rPr lang="zh-CN" altLang="en-US" dirty="0">
                <a:solidFill>
                  <a:schemeClr val="accent6">
                    <a:lumMod val="50000"/>
                  </a:schemeClr>
                </a:solidFill>
                <a:latin typeface="宋体" panose="02010600030101010101" pitchFamily="2" charset="-122"/>
                <a:ea typeface="宋体" panose="02010600030101010101" pitchFamily="2" charset="-122"/>
              </a:rPr>
              <a:t>这些逻辑等值式不是命题逻辑基本逻辑等值式的替换实例</a:t>
            </a:r>
          </a:p>
        </p:txBody>
      </p:sp>
    </p:spTree>
    <p:extLst>
      <p:ext uri="{BB962C8B-B14F-4D97-AF65-F5344CB8AC3E}">
        <p14:creationId xmlns:p14="http://schemas.microsoft.com/office/powerpoint/2010/main" val="220970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量词公式的基本等值式模式</a:t>
            </a:r>
          </a:p>
        </p:txBody>
      </p:sp>
      <p:sp>
        <p:nvSpPr>
          <p:cNvPr id="3" name="文本框 2">
            <a:extLst>
              <a:ext uri="{FF2B5EF4-FFF2-40B4-BE49-F238E27FC236}">
                <a16:creationId xmlns:a16="http://schemas.microsoft.com/office/drawing/2014/main" id="{125589D2-23FA-46FB-8CFB-186A26A09572}"/>
              </a:ext>
            </a:extLst>
          </p:cNvPr>
          <p:cNvSpPr txBox="1"/>
          <p:nvPr/>
        </p:nvSpPr>
        <p:spPr>
          <a:xfrm>
            <a:off x="8379094" y="1089603"/>
            <a:ext cx="2756357" cy="646331"/>
          </a:xfrm>
          <a:prstGeom prst="rect">
            <a:avLst/>
          </a:prstGeom>
          <a:solidFill>
            <a:schemeClr val="accent5">
              <a:lumMod val="20000"/>
              <a:lumOff val="8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消除量词等值式实际是量词公式在有限论域的展开</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401BC37-000F-4C36-B561-27D269ED06BB}"/>
                  </a:ext>
                </a:extLst>
              </p:cNvPr>
              <p:cNvSpPr txBox="1"/>
              <p:nvPr/>
            </p:nvSpPr>
            <p:spPr>
              <a:xfrm>
                <a:off x="7941630" y="1940063"/>
                <a:ext cx="3631287" cy="1834220"/>
              </a:xfrm>
              <a:prstGeom prst="rect">
                <a:avLst/>
              </a:prstGeom>
              <a:solidFill>
                <a:schemeClr val="accent4">
                  <a:lumMod val="20000"/>
                  <a:lumOff val="80000"/>
                  <a:alpha val="50000"/>
                </a:schemeClr>
              </a:solidFill>
            </p:spPr>
            <p:txBody>
              <a:bodyPr wrap="square" rtlCol="0">
                <a:spAutoFit/>
              </a:bodyPr>
              <a:lstStyle/>
              <a:p>
                <a:pPr algn="ctr">
                  <a:lnSpc>
                    <a:spcPts val="2400"/>
                  </a:lnSpc>
                  <a:spcBef>
                    <a:spcPts val="600"/>
                  </a:spcBef>
                  <a:spcAft>
                    <a:spcPts val="300"/>
                  </a:spcAft>
                </a:pPr>
                <a:r>
                  <a:rPr lang="zh-CN" altLang="en-US" b="1">
                    <a:solidFill>
                      <a:srgbClr val="C00000"/>
                    </a:solidFill>
                  </a:rPr>
                  <a:t>量词否定等值式的直观含义</a:t>
                </a:r>
                <a:endParaRPr lang="en-US" altLang="zh-CN" b="1">
                  <a:solidFill>
                    <a:srgbClr val="C00000"/>
                  </a:solidFill>
                </a:endParaRPr>
              </a:p>
              <a:p>
                <a:pPr marL="285750" indent="-285750">
                  <a:lnSpc>
                    <a:spcPts val="24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并非所有元素满足性质</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逻辑等值于存在元素不满足性质</a:t>
                </a:r>
                <a14:m>
                  <m:oMath xmlns:m="http://schemas.openxmlformats.org/officeDocument/2006/math">
                    <m:r>
                      <a:rPr lang="en-US" altLang="zh-CN" b="1" i="1" smtClean="0">
                        <a:solidFill>
                          <a:srgbClr val="002060"/>
                        </a:solidFill>
                        <a:latin typeface="Cambria Math" panose="02040503050406030204" pitchFamily="18" charset="0"/>
                      </a:rPr>
                      <m:t>𝑨</m:t>
                    </m:r>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3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并非存在元素满足性质</a:t>
                </a:r>
                <a14:m>
                  <m:oMath xmlns:m="http://schemas.openxmlformats.org/officeDocument/2006/math">
                    <m:r>
                      <a:rPr lang="en-US" altLang="zh-CN" b="1" i="1" smtClean="0">
                        <a:solidFill>
                          <a:srgbClr val="002060"/>
                        </a:solidFill>
                        <a:latin typeface="Cambria Math" panose="02040503050406030204" pitchFamily="18" charset="0"/>
                      </a:rPr>
                      <m:t>𝑨</m:t>
                    </m:r>
                  </m:oMath>
                </a14:m>
                <a:r>
                  <a:rPr lang="zh-CN" altLang="en-US" b="1">
                    <a:solidFill>
                      <a:srgbClr val="002060"/>
                    </a:solidFill>
                    <a:latin typeface="楷体" panose="02010609060101010101" pitchFamily="49" charset="-122"/>
                    <a:ea typeface="楷体" panose="02010609060101010101" pitchFamily="49" charset="-122"/>
                  </a:rPr>
                  <a:t>逻辑等值与所有元素都不满足性质</a:t>
                </a:r>
                <a14:m>
                  <m:oMath xmlns:m="http://schemas.openxmlformats.org/officeDocument/2006/math">
                    <m:r>
                      <a:rPr lang="en-US" altLang="zh-CN" b="1" i="1" smtClean="0">
                        <a:solidFill>
                          <a:srgbClr val="002060"/>
                        </a:solidFill>
                        <a:latin typeface="Cambria Math" panose="02040503050406030204" pitchFamily="18" charset="0"/>
                      </a:rPr>
                      <m:t>𝑨</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1401BC37-000F-4C36-B561-27D269ED06BB}"/>
                  </a:ext>
                </a:extLst>
              </p:cNvPr>
              <p:cNvSpPr txBox="1">
                <a:spLocks noRot="1" noChangeAspect="1" noMove="1" noResize="1" noEditPoints="1" noAdjustHandles="1" noChangeArrowheads="1" noChangeShapeType="1" noTextEdit="1"/>
              </p:cNvSpPr>
              <p:nvPr/>
            </p:nvSpPr>
            <p:spPr>
              <a:xfrm>
                <a:off x="7941630" y="1940063"/>
                <a:ext cx="3631287" cy="1834220"/>
              </a:xfrm>
              <a:prstGeom prst="rect">
                <a:avLst/>
              </a:prstGeom>
              <a:blipFill>
                <a:blip r:embed="rId3"/>
                <a:stretch>
                  <a:fillRect l="-1176" t="-664" r="-1008" b="-166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85FF66D-2D9C-4F36-9270-2189F1AE1A24}"/>
              </a:ext>
            </a:extLst>
          </p:cNvPr>
          <p:cNvSpPr txBox="1"/>
          <p:nvPr/>
        </p:nvSpPr>
        <p:spPr>
          <a:xfrm>
            <a:off x="8236561" y="3961109"/>
            <a:ext cx="3041422" cy="923330"/>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当量词出现在蕴涵式的前件时，其辖域的扩张收缩需要</a:t>
            </a:r>
            <a:r>
              <a:rPr lang="zh-CN" altLang="en-US" b="1">
                <a:solidFill>
                  <a:srgbClr val="C00000"/>
                </a:solidFill>
              </a:rPr>
              <a:t>改变量词的类型</a:t>
            </a:r>
          </a:p>
        </p:txBody>
      </p:sp>
      <p:sp>
        <p:nvSpPr>
          <p:cNvPr id="11" name="文本框 10">
            <a:extLst>
              <a:ext uri="{FF2B5EF4-FFF2-40B4-BE49-F238E27FC236}">
                <a16:creationId xmlns:a16="http://schemas.microsoft.com/office/drawing/2014/main" id="{44250D68-5377-4059-8122-C6582D102744}"/>
              </a:ext>
            </a:extLst>
          </p:cNvPr>
          <p:cNvSpPr txBox="1"/>
          <p:nvPr/>
        </p:nvSpPr>
        <p:spPr>
          <a:xfrm>
            <a:off x="8138984" y="5082768"/>
            <a:ext cx="3236581" cy="1346651"/>
          </a:xfrm>
          <a:prstGeom prst="rect">
            <a:avLst/>
          </a:prstGeom>
          <a:solidFill>
            <a:schemeClr val="accent2">
              <a:lumMod val="20000"/>
              <a:lumOff val="80000"/>
            </a:schemeClr>
          </a:solidFill>
        </p:spPr>
        <p:txBody>
          <a:bodyPr wrap="square" rtlCol="0">
            <a:spAutoFit/>
          </a:bodyPr>
          <a:lstStyle/>
          <a:p>
            <a:pPr>
              <a:lnSpc>
                <a:spcPts val="2400"/>
              </a:lnSpc>
              <a:spcAft>
                <a:spcPts val="300"/>
              </a:spcAft>
            </a:pPr>
            <a:r>
              <a:rPr lang="zh-CN" altLang="en-US" b="1">
                <a:solidFill>
                  <a:srgbClr val="002060"/>
                </a:solidFill>
                <a:latin typeface="楷体" panose="02010609060101010101" pitchFamily="49" charset="-122"/>
                <a:ea typeface="楷体" panose="02010609060101010101" pitchFamily="49" charset="-122"/>
              </a:rPr>
              <a:t>全称量词对合取分配，存在量词对析取分配</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Aft>
                <a:spcPts val="300"/>
              </a:spcAft>
              <a:buFont typeface="Arial" panose="020B0604020202020204" pitchFamily="34" charset="0"/>
              <a:buChar char="•"/>
            </a:pPr>
            <a:r>
              <a:rPr lang="zh-CN" altLang="en-US" b="1">
                <a:solidFill>
                  <a:srgbClr val="C00000"/>
                </a:solidFill>
              </a:rPr>
              <a:t>注意：全称量词对析取不分配，存在量词对合取不分配</a:t>
            </a:r>
          </a:p>
        </p:txBody>
      </p:sp>
      <p:grpSp>
        <p:nvGrpSpPr>
          <p:cNvPr id="22" name="组合 21">
            <a:extLst>
              <a:ext uri="{FF2B5EF4-FFF2-40B4-BE49-F238E27FC236}">
                <a16:creationId xmlns:a16="http://schemas.microsoft.com/office/drawing/2014/main" id="{165124F8-005F-43F2-BFD3-A9EB4D49DAF1}"/>
              </a:ext>
            </a:extLst>
          </p:cNvPr>
          <p:cNvGrpSpPr/>
          <p:nvPr/>
        </p:nvGrpSpPr>
        <p:grpSpPr>
          <a:xfrm>
            <a:off x="769832" y="860523"/>
            <a:ext cx="7067172" cy="5584590"/>
            <a:chOff x="822459" y="860523"/>
            <a:chExt cx="7067172" cy="5584590"/>
          </a:xfrm>
        </p:grpSpPr>
        <p:pic>
          <p:nvPicPr>
            <p:cNvPr id="2" name="图片 1">
              <a:extLst>
                <a:ext uri="{FF2B5EF4-FFF2-40B4-BE49-F238E27FC236}">
                  <a16:creationId xmlns:a16="http://schemas.microsoft.com/office/drawing/2014/main" id="{59ED4820-9C9E-401F-AA2A-AE721AD47D5C}"/>
                </a:ext>
              </a:extLst>
            </p:cNvPr>
            <p:cNvPicPr>
              <a:picLocks noChangeAspect="1"/>
            </p:cNvPicPr>
            <p:nvPr/>
          </p:nvPicPr>
          <p:blipFill>
            <a:blip r:embed="rId4">
              <a:duotone>
                <a:prstClr val="black"/>
                <a:srgbClr val="D9C3A5">
                  <a:tint val="50000"/>
                  <a:satMod val="180000"/>
                </a:srgbClr>
              </a:duotone>
            </a:blip>
            <a:stretch>
              <a:fillRect/>
            </a:stretch>
          </p:blipFill>
          <p:spPr>
            <a:xfrm>
              <a:off x="822459" y="860523"/>
              <a:ext cx="7067172" cy="5584590"/>
            </a:xfrm>
            <a:prstGeom prst="rect">
              <a:avLst/>
            </a:prstGeom>
            <a:noFill/>
          </p:spPr>
        </p:pic>
        <p:sp>
          <p:nvSpPr>
            <p:cNvPr id="12" name="矩形 11">
              <a:extLst>
                <a:ext uri="{FF2B5EF4-FFF2-40B4-BE49-F238E27FC236}">
                  <a16:creationId xmlns:a16="http://schemas.microsoft.com/office/drawing/2014/main" id="{365BCE77-B99F-457B-B034-4DC395A11507}"/>
                </a:ext>
              </a:extLst>
            </p:cNvPr>
            <p:cNvSpPr/>
            <p:nvPr/>
          </p:nvSpPr>
          <p:spPr>
            <a:xfrm>
              <a:off x="2289289" y="3468861"/>
              <a:ext cx="3078699" cy="28616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D206458-97D7-44DB-8E90-2BAB5DFA5D36}"/>
                </a:ext>
              </a:extLst>
            </p:cNvPr>
            <p:cNvSpPr/>
            <p:nvPr/>
          </p:nvSpPr>
          <p:spPr>
            <a:xfrm>
              <a:off x="2289289" y="4986053"/>
              <a:ext cx="3078699" cy="28616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0AF0A05-B12E-4A5D-B449-532D7418F560}"/>
                </a:ext>
              </a:extLst>
            </p:cNvPr>
            <p:cNvSpPr txBox="1"/>
            <p:nvPr/>
          </p:nvSpPr>
          <p:spPr>
            <a:xfrm>
              <a:off x="1087633" y="958798"/>
              <a:ext cx="697312" cy="261610"/>
            </a:xfrm>
            <a:prstGeom prst="rect">
              <a:avLst/>
            </a:prstGeom>
            <a:solidFill>
              <a:srgbClr val="F5E4D0"/>
            </a:solidFill>
          </p:spPr>
          <p:txBody>
            <a:bodyPr wrap="square" tIns="0" bIns="0" rtlCol="0">
              <a:spAutoFit/>
            </a:bodyPr>
            <a:lstStyle/>
            <a:p>
              <a:r>
                <a:rPr lang="zh-CN" altLang="en-US" sz="1700" b="1">
                  <a:solidFill>
                    <a:srgbClr val="002060"/>
                  </a:solidFill>
                </a:rPr>
                <a:t>名称</a:t>
              </a:r>
            </a:p>
          </p:txBody>
        </p:sp>
        <p:sp>
          <p:nvSpPr>
            <p:cNvPr id="16" name="文本框 15">
              <a:extLst>
                <a:ext uri="{FF2B5EF4-FFF2-40B4-BE49-F238E27FC236}">
                  <a16:creationId xmlns:a16="http://schemas.microsoft.com/office/drawing/2014/main" id="{EDE1AF3C-866B-42C3-B7EC-EF06F96B5966}"/>
                </a:ext>
              </a:extLst>
            </p:cNvPr>
            <p:cNvSpPr txBox="1"/>
            <p:nvPr/>
          </p:nvSpPr>
          <p:spPr>
            <a:xfrm>
              <a:off x="2943842" y="958798"/>
              <a:ext cx="1772883" cy="261610"/>
            </a:xfrm>
            <a:prstGeom prst="rect">
              <a:avLst/>
            </a:prstGeom>
            <a:solidFill>
              <a:srgbClr val="F5E4D0"/>
            </a:solidFill>
          </p:spPr>
          <p:txBody>
            <a:bodyPr wrap="square" tIns="0" bIns="0" rtlCol="0">
              <a:spAutoFit/>
            </a:bodyPr>
            <a:lstStyle/>
            <a:p>
              <a:r>
                <a:rPr lang="zh-CN" altLang="en-US" sz="1700" b="1">
                  <a:solidFill>
                    <a:srgbClr val="002060"/>
                  </a:solidFill>
                </a:rPr>
                <a:t>基本等值式模式</a:t>
              </a:r>
            </a:p>
          </p:txBody>
        </p:sp>
        <p:sp>
          <p:nvSpPr>
            <p:cNvPr id="18" name="文本框 17">
              <a:extLst>
                <a:ext uri="{FF2B5EF4-FFF2-40B4-BE49-F238E27FC236}">
                  <a16:creationId xmlns:a16="http://schemas.microsoft.com/office/drawing/2014/main" id="{8DBB031D-E971-48C3-B1D5-584FEF46B6BF}"/>
                </a:ext>
              </a:extLst>
            </p:cNvPr>
            <p:cNvSpPr txBox="1"/>
            <p:nvPr/>
          </p:nvSpPr>
          <p:spPr>
            <a:xfrm>
              <a:off x="6148627" y="958798"/>
              <a:ext cx="1074476" cy="261610"/>
            </a:xfrm>
            <a:prstGeom prst="rect">
              <a:avLst/>
            </a:prstGeom>
            <a:solidFill>
              <a:srgbClr val="F5E4D0"/>
            </a:solidFill>
          </p:spPr>
          <p:txBody>
            <a:bodyPr wrap="square" tIns="0" bIns="0" rtlCol="0">
              <a:spAutoFit/>
            </a:bodyPr>
            <a:lstStyle/>
            <a:p>
              <a:r>
                <a:rPr lang="zh-CN" altLang="en-US" sz="1700" b="1">
                  <a:solidFill>
                    <a:srgbClr val="002060"/>
                  </a:solidFill>
                </a:rPr>
                <a:t>成立条件</a:t>
              </a:r>
            </a:p>
          </p:txBody>
        </p:sp>
        <p:sp>
          <p:nvSpPr>
            <p:cNvPr id="15" name="文本框 14">
              <a:extLst>
                <a:ext uri="{FF2B5EF4-FFF2-40B4-BE49-F238E27FC236}">
                  <a16:creationId xmlns:a16="http://schemas.microsoft.com/office/drawing/2014/main" id="{BD149314-43EA-4EB4-9A34-8E6C4792E966}"/>
                </a:ext>
              </a:extLst>
            </p:cNvPr>
            <p:cNvSpPr txBox="1"/>
            <p:nvPr/>
          </p:nvSpPr>
          <p:spPr>
            <a:xfrm>
              <a:off x="888085" y="1368050"/>
              <a:ext cx="967027" cy="552972"/>
            </a:xfrm>
            <a:prstGeom prst="rect">
              <a:avLst/>
            </a:prstGeom>
            <a:solidFill>
              <a:srgbClr val="F5E4D0"/>
            </a:solidFill>
          </p:spPr>
          <p:txBody>
            <a:bodyPr wrap="square" lIns="0" tIns="0" rIns="0" bIns="0" rtlCol="0">
              <a:spAutoFit/>
            </a:bodyPr>
            <a:lstStyle/>
            <a:p>
              <a:pPr algn="ctr">
                <a:lnSpc>
                  <a:spcPts val="2300"/>
                </a:lnSpc>
              </a:pPr>
              <a:r>
                <a:rPr lang="zh-CN" altLang="en-US" sz="1700" b="1">
                  <a:solidFill>
                    <a:srgbClr val="C00000"/>
                  </a:solidFill>
                  <a:latin typeface="楷体" panose="02010609060101010101" pitchFamily="49" charset="-122"/>
                  <a:ea typeface="楷体" panose="02010609060101010101" pitchFamily="49" charset="-122"/>
                </a:rPr>
                <a:t>消除量词等值式</a:t>
              </a:r>
            </a:p>
          </p:txBody>
        </p:sp>
        <p:sp>
          <p:nvSpPr>
            <p:cNvPr id="19" name="文本框 18">
              <a:extLst>
                <a:ext uri="{FF2B5EF4-FFF2-40B4-BE49-F238E27FC236}">
                  <a16:creationId xmlns:a16="http://schemas.microsoft.com/office/drawing/2014/main" id="{93BD59DA-AA68-4F66-8539-CD52BC7F68E9}"/>
                </a:ext>
              </a:extLst>
            </p:cNvPr>
            <p:cNvSpPr txBox="1"/>
            <p:nvPr/>
          </p:nvSpPr>
          <p:spPr>
            <a:xfrm>
              <a:off x="888085" y="2084861"/>
              <a:ext cx="967027" cy="552972"/>
            </a:xfrm>
            <a:prstGeom prst="rect">
              <a:avLst/>
            </a:prstGeom>
            <a:solidFill>
              <a:srgbClr val="F5E4D0"/>
            </a:solidFill>
          </p:spPr>
          <p:txBody>
            <a:bodyPr wrap="square" lIns="0" tIns="0" rIns="0" bIns="0" rtlCol="0">
              <a:spAutoFit/>
            </a:bodyPr>
            <a:lstStyle/>
            <a:p>
              <a:pPr algn="ctr">
                <a:lnSpc>
                  <a:spcPts val="2300"/>
                </a:lnSpc>
              </a:pPr>
              <a:r>
                <a:rPr lang="zh-CN" altLang="en-US" sz="1700" b="1">
                  <a:solidFill>
                    <a:srgbClr val="C00000"/>
                  </a:solidFill>
                  <a:latin typeface="楷体" panose="02010609060101010101" pitchFamily="49" charset="-122"/>
                  <a:ea typeface="楷体" panose="02010609060101010101" pitchFamily="49" charset="-122"/>
                </a:rPr>
                <a:t>量词否定等值式</a:t>
              </a:r>
            </a:p>
          </p:txBody>
        </p:sp>
        <p:sp>
          <p:nvSpPr>
            <p:cNvPr id="20" name="文本框 19">
              <a:extLst>
                <a:ext uri="{FF2B5EF4-FFF2-40B4-BE49-F238E27FC236}">
                  <a16:creationId xmlns:a16="http://schemas.microsoft.com/office/drawing/2014/main" id="{CDBBD1E6-60BB-4A3B-956E-B2134376A550}"/>
                </a:ext>
              </a:extLst>
            </p:cNvPr>
            <p:cNvSpPr txBox="1"/>
            <p:nvPr/>
          </p:nvSpPr>
          <p:spPr>
            <a:xfrm>
              <a:off x="897951" y="3914986"/>
              <a:ext cx="967027" cy="552972"/>
            </a:xfrm>
            <a:prstGeom prst="rect">
              <a:avLst/>
            </a:prstGeom>
            <a:solidFill>
              <a:srgbClr val="F5E4D0"/>
            </a:solidFill>
          </p:spPr>
          <p:txBody>
            <a:bodyPr wrap="square" lIns="0" tIns="0" rIns="0" bIns="0" rtlCol="0">
              <a:spAutoFit/>
            </a:bodyPr>
            <a:lstStyle/>
            <a:p>
              <a:pPr algn="ctr">
                <a:lnSpc>
                  <a:spcPts val="2300"/>
                </a:lnSpc>
              </a:pPr>
              <a:r>
                <a:rPr lang="zh-CN" altLang="en-US" sz="1700" b="1">
                  <a:solidFill>
                    <a:srgbClr val="C00000"/>
                  </a:solidFill>
                  <a:latin typeface="楷体" panose="02010609060101010101" pitchFamily="49" charset="-122"/>
                  <a:ea typeface="楷体" panose="02010609060101010101" pitchFamily="49" charset="-122"/>
                </a:rPr>
                <a:t>量词辖域扩张收缩</a:t>
              </a:r>
            </a:p>
          </p:txBody>
        </p:sp>
        <p:sp>
          <p:nvSpPr>
            <p:cNvPr id="21" name="文本框 20">
              <a:extLst>
                <a:ext uri="{FF2B5EF4-FFF2-40B4-BE49-F238E27FC236}">
                  <a16:creationId xmlns:a16="http://schemas.microsoft.com/office/drawing/2014/main" id="{540D83E9-5B4C-4820-81E5-E490A9CD195F}"/>
                </a:ext>
              </a:extLst>
            </p:cNvPr>
            <p:cNvSpPr txBox="1"/>
            <p:nvPr/>
          </p:nvSpPr>
          <p:spPr>
            <a:xfrm>
              <a:off x="888084" y="5767801"/>
              <a:ext cx="967027" cy="552972"/>
            </a:xfrm>
            <a:prstGeom prst="rect">
              <a:avLst/>
            </a:prstGeom>
            <a:solidFill>
              <a:srgbClr val="F5E4D0"/>
            </a:solidFill>
          </p:spPr>
          <p:txBody>
            <a:bodyPr wrap="square" lIns="0" tIns="0" rIns="0" bIns="0" rtlCol="0">
              <a:spAutoFit/>
            </a:bodyPr>
            <a:lstStyle/>
            <a:p>
              <a:pPr algn="ctr">
                <a:lnSpc>
                  <a:spcPts val="2300"/>
                </a:lnSpc>
              </a:pPr>
              <a:r>
                <a:rPr lang="zh-CN" altLang="en-US" sz="1700" b="1">
                  <a:solidFill>
                    <a:srgbClr val="C00000"/>
                  </a:solidFill>
                  <a:latin typeface="楷体" panose="02010609060101010101" pitchFamily="49" charset="-122"/>
                  <a:ea typeface="楷体" panose="02010609060101010101" pitchFamily="49" charset="-122"/>
                </a:rPr>
                <a:t>量词分配等值式</a:t>
              </a:r>
            </a:p>
          </p:txBody>
        </p:sp>
      </p:grpSp>
    </p:spTree>
    <p:extLst>
      <p:ext uri="{BB962C8B-B14F-4D97-AF65-F5344CB8AC3E}">
        <p14:creationId xmlns:p14="http://schemas.microsoft.com/office/powerpoint/2010/main" val="327105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量词公式的基本等值式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一阶逻辑的等值演算</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/18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量词分配等值式</a:t>
            </a:r>
          </a:p>
        </p:txBody>
      </p:sp>
      <p:sp>
        <p:nvSpPr>
          <p:cNvPr id="13" name="文本框 12">
            <a:extLst>
              <a:ext uri="{FF2B5EF4-FFF2-40B4-BE49-F238E27FC236}">
                <a16:creationId xmlns:a16="http://schemas.microsoft.com/office/drawing/2014/main" id="{0C46C53D-1A8D-46E0-A391-6168EB7CBB56}"/>
              </a:ext>
            </a:extLst>
          </p:cNvPr>
          <p:cNvSpPr txBox="1"/>
          <p:nvPr/>
        </p:nvSpPr>
        <p:spPr>
          <a:xfrm>
            <a:off x="622962" y="1150244"/>
            <a:ext cx="10926751" cy="400110"/>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spcAft>
                <a:spcPts val="600"/>
              </a:spcAft>
            </a:pPr>
            <a:r>
              <a:rPr lang="zh-CN" altLang="en-US" sz="2000" b="1" dirty="0">
                <a:solidFill>
                  <a:srgbClr val="002060"/>
                </a:solidFill>
                <a:latin typeface="黑体" panose="02010609060101010101" pitchFamily="49" charset="-122"/>
                <a:ea typeface="黑体" panose="02010609060101010101" pitchFamily="49" charset="-122"/>
              </a:rPr>
              <a:t>全称量词对合取分配，存在量词对析取分配</a:t>
            </a:r>
            <a:r>
              <a:rPr lang="en-US" altLang="zh-CN" sz="2000" b="1" dirty="0">
                <a:solidFill>
                  <a:srgbClr val="002060"/>
                </a:solidFill>
                <a:latin typeface="黑体" panose="02010609060101010101" pitchFamily="49" charset="-122"/>
                <a:ea typeface="黑体" panose="02010609060101010101" pitchFamily="49" charset="-122"/>
              </a:rPr>
              <a:t>;</a:t>
            </a:r>
            <a:r>
              <a:rPr lang="zh-CN" altLang="en-US" sz="2000" b="1" dirty="0">
                <a:solidFill>
                  <a:srgbClr val="002060"/>
                </a:solidFill>
                <a:latin typeface="黑体" panose="02010609060101010101" pitchFamily="49" charset="-122"/>
                <a:ea typeface="黑体" panose="02010609060101010101" pitchFamily="49" charset="-122"/>
              </a:rPr>
              <a:t>但</a:t>
            </a:r>
            <a:r>
              <a:rPr lang="zh-CN" altLang="en-US" sz="2000" b="1" dirty="0">
                <a:solidFill>
                  <a:srgbClr val="C00000"/>
                </a:solidFill>
                <a:latin typeface="黑体" panose="02010609060101010101" pitchFamily="49" charset="-122"/>
                <a:ea typeface="黑体" panose="02010609060101010101" pitchFamily="49" charset="-122"/>
              </a:rPr>
              <a:t>全称量词对析取不分配，存在量词对合取不分配</a:t>
            </a:r>
          </a:p>
        </p:txBody>
      </p:sp>
      <p:grpSp>
        <p:nvGrpSpPr>
          <p:cNvPr id="14" name="组合 13">
            <a:extLst>
              <a:ext uri="{FF2B5EF4-FFF2-40B4-BE49-F238E27FC236}">
                <a16:creationId xmlns:a16="http://schemas.microsoft.com/office/drawing/2014/main" id="{369A1867-FCD7-4C32-AEF1-D783CE790204}"/>
              </a:ext>
            </a:extLst>
          </p:cNvPr>
          <p:cNvGrpSpPr/>
          <p:nvPr/>
        </p:nvGrpSpPr>
        <p:grpSpPr>
          <a:xfrm>
            <a:off x="961547" y="1787322"/>
            <a:ext cx="4183873" cy="1313803"/>
            <a:chOff x="342078" y="2631577"/>
            <a:chExt cx="4183873" cy="1313803"/>
          </a:xfrm>
        </p:grpSpPr>
        <p:sp>
          <p:nvSpPr>
            <p:cNvPr id="3" name="文本框 2">
              <a:extLst>
                <a:ext uri="{FF2B5EF4-FFF2-40B4-BE49-F238E27FC236}">
                  <a16:creationId xmlns:a16="http://schemas.microsoft.com/office/drawing/2014/main" id="{F1D00ED7-FE44-4AF2-86FE-25B267B01B05}"/>
                </a:ext>
              </a:extLst>
            </p:cNvPr>
            <p:cNvSpPr txBox="1"/>
            <p:nvPr/>
          </p:nvSpPr>
          <p:spPr>
            <a:xfrm>
              <a:off x="1221271" y="2631577"/>
              <a:ext cx="2348495" cy="400110"/>
            </a:xfrm>
            <a:prstGeom prst="rect">
              <a:avLst/>
            </a:prstGeom>
            <a:noFill/>
          </p:spPr>
          <p:txBody>
            <a:bodyPr wrap="square" rtlCol="0">
              <a:spAutoFit/>
            </a:bodyPr>
            <a:lstStyle/>
            <a:p>
              <a:pPr algn="ctr"/>
              <a:r>
                <a:rPr lang="zh-CN" altLang="en-US" sz="2000" b="1">
                  <a:solidFill>
                    <a:srgbClr val="002060"/>
                  </a:solidFill>
                </a:rPr>
                <a:t>量词分配等值式</a:t>
              </a:r>
            </a:p>
          </p:txBody>
        </p:sp>
        <p:pic>
          <p:nvPicPr>
            <p:cNvPr id="4" name="图片 3">
              <a:extLst>
                <a:ext uri="{FF2B5EF4-FFF2-40B4-BE49-F238E27FC236}">
                  <a16:creationId xmlns:a16="http://schemas.microsoft.com/office/drawing/2014/main" id="{231771F5-A1C1-4950-81E3-EED9076BABE2}"/>
                </a:ext>
              </a:extLst>
            </p:cNvPr>
            <p:cNvPicPr>
              <a:picLocks noChangeAspect="1"/>
            </p:cNvPicPr>
            <p:nvPr/>
          </p:nvPicPr>
          <p:blipFill>
            <a:blip r:embed="rId2"/>
            <a:stretch>
              <a:fillRect/>
            </a:stretch>
          </p:blipFill>
          <p:spPr>
            <a:xfrm>
              <a:off x="396655" y="3059737"/>
              <a:ext cx="3997725" cy="775394"/>
            </a:xfrm>
            <a:prstGeom prst="rect">
              <a:avLst/>
            </a:prstGeom>
          </p:spPr>
        </p:pic>
        <p:sp>
          <p:nvSpPr>
            <p:cNvPr id="6" name="矩形: 圆角 5">
              <a:extLst>
                <a:ext uri="{FF2B5EF4-FFF2-40B4-BE49-F238E27FC236}">
                  <a16:creationId xmlns:a16="http://schemas.microsoft.com/office/drawing/2014/main" id="{4B423A13-CBE6-40B3-B310-12B4D8FDE2B0}"/>
                </a:ext>
              </a:extLst>
            </p:cNvPr>
            <p:cNvSpPr/>
            <p:nvPr/>
          </p:nvSpPr>
          <p:spPr>
            <a:xfrm>
              <a:off x="342078" y="2631578"/>
              <a:ext cx="4183873" cy="1313802"/>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7A8C74B1-84F0-4DC4-A39E-4E810D0A5D55}"/>
              </a:ext>
            </a:extLst>
          </p:cNvPr>
          <p:cNvGrpSpPr/>
          <p:nvPr/>
        </p:nvGrpSpPr>
        <p:grpSpPr>
          <a:xfrm>
            <a:off x="6182717" y="1783996"/>
            <a:ext cx="4933813" cy="1313802"/>
            <a:chOff x="5302204" y="4410725"/>
            <a:chExt cx="4933813" cy="1313802"/>
          </a:xfrm>
        </p:grpSpPr>
        <p:sp>
          <p:nvSpPr>
            <p:cNvPr id="20" name="文本框 19">
              <a:extLst>
                <a:ext uri="{FF2B5EF4-FFF2-40B4-BE49-F238E27FC236}">
                  <a16:creationId xmlns:a16="http://schemas.microsoft.com/office/drawing/2014/main" id="{9655D4F7-0580-4875-8B09-A01335F59893}"/>
                </a:ext>
              </a:extLst>
            </p:cNvPr>
            <p:cNvSpPr txBox="1"/>
            <p:nvPr/>
          </p:nvSpPr>
          <p:spPr>
            <a:xfrm>
              <a:off x="5488238" y="4410725"/>
              <a:ext cx="4677254" cy="400110"/>
            </a:xfrm>
            <a:prstGeom prst="rect">
              <a:avLst/>
            </a:prstGeom>
            <a:noFill/>
          </p:spPr>
          <p:txBody>
            <a:bodyPr wrap="square" rtlCol="0">
              <a:spAutoFit/>
            </a:bodyPr>
            <a:lstStyle/>
            <a:p>
              <a:pPr algn="ctr"/>
              <a:r>
                <a:rPr lang="zh-CN" altLang="en-US" sz="2000" b="1">
                  <a:solidFill>
                    <a:srgbClr val="C00000"/>
                  </a:solidFill>
                </a:rPr>
                <a:t>但下面公式不是一阶逻辑永真式</a:t>
              </a:r>
            </a:p>
          </p:txBody>
        </p:sp>
        <p:pic>
          <p:nvPicPr>
            <p:cNvPr id="21" name="图片 20">
              <a:extLst>
                <a:ext uri="{FF2B5EF4-FFF2-40B4-BE49-F238E27FC236}">
                  <a16:creationId xmlns:a16="http://schemas.microsoft.com/office/drawing/2014/main" id="{AFF51D09-8118-4122-A882-7497D11E8F05}"/>
                </a:ext>
              </a:extLst>
            </p:cNvPr>
            <p:cNvPicPr>
              <a:picLocks noChangeAspect="1"/>
            </p:cNvPicPr>
            <p:nvPr/>
          </p:nvPicPr>
          <p:blipFill>
            <a:blip r:embed="rId3">
              <a:duotone>
                <a:prstClr val="black"/>
                <a:schemeClr val="accent3">
                  <a:tint val="45000"/>
                  <a:satMod val="400000"/>
                </a:schemeClr>
              </a:duotone>
            </a:blip>
            <a:stretch>
              <a:fillRect/>
            </a:stretch>
          </p:blipFill>
          <p:spPr>
            <a:xfrm>
              <a:off x="5430482" y="4847483"/>
              <a:ext cx="4677255" cy="770122"/>
            </a:xfrm>
            <a:prstGeom prst="rect">
              <a:avLst/>
            </a:prstGeom>
          </p:spPr>
        </p:pic>
        <p:sp>
          <p:nvSpPr>
            <p:cNvPr id="22" name="矩形: 圆角 21">
              <a:extLst>
                <a:ext uri="{FF2B5EF4-FFF2-40B4-BE49-F238E27FC236}">
                  <a16:creationId xmlns:a16="http://schemas.microsoft.com/office/drawing/2014/main" id="{1CDB0723-22BE-4432-BD7B-BCB254E41B28}"/>
                </a:ext>
              </a:extLst>
            </p:cNvPr>
            <p:cNvSpPr/>
            <p:nvPr/>
          </p:nvSpPr>
          <p:spPr>
            <a:xfrm>
              <a:off x="5302204" y="4410725"/>
              <a:ext cx="4933813" cy="1313802"/>
            </a:xfrm>
            <a:prstGeom prst="roundRect">
              <a:avLst>
                <a:gd name="adj" fmla="val 12548"/>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CBFD4AB-4A7C-48F4-A880-248FF37B98E6}"/>
                  </a:ext>
                </a:extLst>
              </p:cNvPr>
              <p:cNvSpPr txBox="1"/>
              <p:nvPr/>
            </p:nvSpPr>
            <p:spPr>
              <a:xfrm>
                <a:off x="5749535" y="3369976"/>
                <a:ext cx="5800178" cy="2898229"/>
              </a:xfrm>
              <a:prstGeom prst="rect">
                <a:avLst/>
              </a:prstGeom>
              <a:solidFill>
                <a:schemeClr val="accent6">
                  <a:lumMod val="20000"/>
                  <a:lumOff val="80000"/>
                  <a:alpha val="50000"/>
                </a:schemeClr>
              </a:solidFill>
            </p:spPr>
            <p:txBody>
              <a:bodyPr wrap="square" rtlCol="0">
                <a:spAutoFit/>
              </a:bodyPr>
              <a:lstStyle/>
              <a:p>
                <a:pPr>
                  <a:spcAft>
                    <a:spcPts val="600"/>
                  </a:spcAft>
                </a:pPr>
                <a:r>
                  <a:rPr lang="zh-CN" altLang="en-US" b="1">
                    <a:solidFill>
                      <a:srgbClr val="C00000"/>
                    </a:solidFill>
                  </a:rPr>
                  <a:t>论域是自然数集，</a:t>
                </a:r>
                <a14:m>
                  <m:oMath xmlns:m="http://schemas.openxmlformats.org/officeDocument/2006/math">
                    <m:r>
                      <a:rPr lang="en-US" altLang="zh-CN" b="1" i="1" smtClean="0">
                        <a:solidFill>
                          <a:srgbClr val="C00000"/>
                        </a:solidFill>
                        <a:latin typeface="Cambria Math" panose="02040503050406030204" pitchFamily="18" charset="0"/>
                      </a:rPr>
                      <m:t>𝑭</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rgbClr val="C00000"/>
                    </a:solidFill>
                  </a:rPr>
                  <a:t>表示</a:t>
                </a:r>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是奇数，</a:t>
                </a:r>
                <a14:m>
                  <m:oMath xmlns:m="http://schemas.openxmlformats.org/officeDocument/2006/math">
                    <m:r>
                      <a:rPr lang="en-US" altLang="zh-CN" b="1" i="1" smtClean="0">
                        <a:solidFill>
                          <a:srgbClr val="C00000"/>
                        </a:solidFill>
                        <a:latin typeface="Cambria Math" panose="02040503050406030204" pitchFamily="18" charset="0"/>
                      </a:rPr>
                      <m:t>𝑮</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rgbClr val="C00000"/>
                    </a:solidFill>
                  </a:rPr>
                  <a:t>表示</a:t>
                </a:r>
                <a14:m>
                  <m:oMath xmlns:m="http://schemas.openxmlformats.org/officeDocument/2006/math">
                    <m:r>
                      <a:rPr lang="en-US" altLang="zh-CN" b="1" i="1" smtClean="0">
                        <a:solidFill>
                          <a:srgbClr val="C00000"/>
                        </a:solidFill>
                        <a:latin typeface="Cambria Math" panose="02040503050406030204" pitchFamily="18" charset="0"/>
                      </a:rPr>
                      <m:t>𝒙</m:t>
                    </m:r>
                  </m:oMath>
                </a14:m>
                <a:r>
                  <a:rPr lang="zh-CN" altLang="en-US" b="1">
                    <a:solidFill>
                      <a:srgbClr val="C00000"/>
                    </a:solidFill>
                  </a:rPr>
                  <a:t>是偶数</a:t>
                </a:r>
                <a:endParaRPr lang="en-US" altLang="zh-CN" b="1">
                  <a:solidFill>
                    <a:srgbClr val="C00000"/>
                  </a:solidFill>
                </a:endParaRPr>
              </a:p>
              <a:p>
                <a:pPr marL="285750" indent="-285750">
                  <a:lnSpc>
                    <a:spcPts val="2200"/>
                  </a:lnSpc>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e>
                    </m:d>
                  </m:oMath>
                </a14:m>
                <a:r>
                  <a:rPr lang="zh-CN" altLang="en-US" sz="1600" b="1">
                    <a:solidFill>
                      <a:srgbClr val="002060"/>
                    </a:solidFill>
                    <a:latin typeface="楷体" panose="02010609060101010101" pitchFamily="49" charset="-122"/>
                    <a:ea typeface="楷体" panose="02010609060101010101" pitchFamily="49" charset="-122"/>
                  </a:rPr>
                  <a:t>的含义是“任意自然数要么是奇数，要么是偶数”，</a:t>
                </a:r>
                <a:r>
                  <a:rPr lang="zh-CN" altLang="en-US" sz="1600" b="1">
                    <a:solidFill>
                      <a:srgbClr val="C00000"/>
                    </a:solidFill>
                    <a:latin typeface="黑体" panose="02010609060101010101" pitchFamily="49" charset="-122"/>
                    <a:ea typeface="黑体" panose="02010609060101010101" pitchFamily="49" charset="-122"/>
                  </a:rPr>
                  <a:t>真值为真</a:t>
                </a:r>
                <a:endParaRPr lang="en-US" altLang="zh-CN" sz="1600" b="1">
                  <a:solidFill>
                    <a:srgbClr val="C00000"/>
                  </a:solidFill>
                  <a:latin typeface="黑体" panose="02010609060101010101" pitchFamily="49" charset="-122"/>
                  <a:ea typeface="黑体" panose="02010609060101010101" pitchFamily="49" charset="-122"/>
                </a:endParaRPr>
              </a:p>
              <a:p>
                <a:pPr marL="285750" indent="-285750">
                  <a:lnSpc>
                    <a:spcPts val="2200"/>
                  </a:lnSpc>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𝒙𝑮</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rgbClr val="002060"/>
                    </a:solidFill>
                    <a:latin typeface="楷体" panose="02010609060101010101" pitchFamily="49" charset="-122"/>
                    <a:ea typeface="楷体" panose="02010609060101010101" pitchFamily="49" charset="-122"/>
                  </a:rPr>
                  <a:t>的含义是“要么所有自然数是奇数，要么所有自然数是偶数”，</a:t>
                </a:r>
                <a:r>
                  <a:rPr lang="zh-CN" altLang="en-US" sz="1600" b="1">
                    <a:solidFill>
                      <a:srgbClr val="C00000"/>
                    </a:solidFill>
                    <a:latin typeface="黑体" panose="02010609060101010101" pitchFamily="49" charset="-122"/>
                    <a:ea typeface="黑体" panose="02010609060101010101" pitchFamily="49" charset="-122"/>
                  </a:rPr>
                  <a:t>真值为假</a:t>
                </a:r>
                <a:endParaRPr lang="en-US" altLang="zh-CN" sz="1600" b="1">
                  <a:solidFill>
                    <a:srgbClr val="C00000"/>
                  </a:solidFill>
                  <a:latin typeface="黑体" panose="02010609060101010101" pitchFamily="49" charset="-122"/>
                  <a:ea typeface="黑体" panose="02010609060101010101" pitchFamily="49" charset="-122"/>
                </a:endParaRPr>
              </a:p>
              <a:p>
                <a:pPr marL="285750" indent="-285750">
                  <a:lnSpc>
                    <a:spcPts val="2200"/>
                  </a:lnSpc>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𝒙𝑭</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𝒙𝑮</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sz="1600" b="1">
                    <a:solidFill>
                      <a:srgbClr val="002060"/>
                    </a:solidFill>
                    <a:latin typeface="楷体" panose="02010609060101010101" pitchFamily="49" charset="-122"/>
                    <a:ea typeface="楷体" panose="02010609060101010101" pitchFamily="49" charset="-122"/>
                  </a:rPr>
                  <a:t>的含义是“存在自然数是奇数，也存在自然数是偶数”，</a:t>
                </a:r>
                <a:r>
                  <a:rPr lang="zh-CN" altLang="en-US" sz="1600" b="1">
                    <a:solidFill>
                      <a:srgbClr val="C00000"/>
                    </a:solidFill>
                    <a:latin typeface="黑体" panose="02010609060101010101" pitchFamily="49" charset="-122"/>
                    <a:ea typeface="黑体" panose="02010609060101010101" pitchFamily="49" charset="-122"/>
                  </a:rPr>
                  <a:t>真值为真</a:t>
                </a:r>
                <a:endParaRPr lang="en-US" altLang="zh-CN" sz="1600" b="1">
                  <a:solidFill>
                    <a:srgbClr val="C00000"/>
                  </a:solidFill>
                  <a:latin typeface="黑体" panose="02010609060101010101" pitchFamily="49" charset="-122"/>
                  <a:ea typeface="黑体" panose="02010609060101010101" pitchFamily="49" charset="-122"/>
                </a:endParaRPr>
              </a:p>
              <a:p>
                <a:pPr marL="285750" indent="-285750">
                  <a:lnSpc>
                    <a:spcPts val="2200"/>
                  </a:lnSpc>
                  <a:spcAft>
                    <a:spcPts val="600"/>
                  </a:spcAft>
                  <a:buFont typeface="Arial" panose="020B0604020202020204" pitchFamily="34" charset="0"/>
                  <a:buChar char="•"/>
                </a:pPr>
                <a14:m>
                  <m:oMath xmlns:m="http://schemas.openxmlformats.org/officeDocument/2006/math">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𝑭</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e>
                        </m:d>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𝑮</m:t>
                        </m:r>
                        <m:d>
                          <m:dPr>
                            <m:ctrlPr>
                              <a:rPr lang="en-US" altLang="zh-CN" sz="16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1600" b="1" i="1" smtClean="0">
                                <a:solidFill>
                                  <a:schemeClr val="accent2">
                                    <a:lumMod val="50000"/>
                                  </a:schemeClr>
                                </a:solidFill>
                                <a:latin typeface="Cambria Math" panose="02040503050406030204" pitchFamily="18" charset="0"/>
                                <a:ea typeface="楷体" panose="02010609060101010101" pitchFamily="49" charset="-122"/>
                              </a:rPr>
                              <m:t>𝒙</m:t>
                            </m:r>
                          </m:e>
                        </m:d>
                      </m:e>
                    </m:d>
                  </m:oMath>
                </a14:m>
                <a:r>
                  <a:rPr lang="zh-CN" altLang="en-US" sz="1600" b="1">
                    <a:solidFill>
                      <a:srgbClr val="002060"/>
                    </a:solidFill>
                    <a:latin typeface="楷体" panose="02010609060101010101" pitchFamily="49" charset="-122"/>
                    <a:ea typeface="楷体" panose="02010609060101010101" pitchFamily="49" charset="-122"/>
                  </a:rPr>
                  <a:t>的含义是“存在自然数，它既是奇数也是偶数”，</a:t>
                </a:r>
                <a:r>
                  <a:rPr lang="zh-CN" altLang="en-US" sz="1600" b="1">
                    <a:solidFill>
                      <a:srgbClr val="C00000"/>
                    </a:solidFill>
                    <a:latin typeface="黑体" panose="02010609060101010101" pitchFamily="49" charset="-122"/>
                    <a:ea typeface="黑体" panose="02010609060101010101" pitchFamily="49" charset="-122"/>
                  </a:rPr>
                  <a:t>真值为假</a:t>
                </a:r>
              </a:p>
            </p:txBody>
          </p:sp>
        </mc:Choice>
        <mc:Fallback xmlns="">
          <p:sp>
            <p:nvSpPr>
              <p:cNvPr id="24" name="文本框 23">
                <a:extLst>
                  <a:ext uri="{FF2B5EF4-FFF2-40B4-BE49-F238E27FC236}">
                    <a16:creationId xmlns:a16="http://schemas.microsoft.com/office/drawing/2014/main" id="{8CBFD4AB-4A7C-48F4-A880-248FF37B98E6}"/>
                  </a:ext>
                </a:extLst>
              </p:cNvPr>
              <p:cNvSpPr txBox="1">
                <a:spLocks noRot="1" noChangeAspect="1" noMove="1" noResize="1" noEditPoints="1" noAdjustHandles="1" noChangeArrowheads="1" noChangeShapeType="1" noTextEdit="1"/>
              </p:cNvSpPr>
              <p:nvPr/>
            </p:nvSpPr>
            <p:spPr>
              <a:xfrm>
                <a:off x="5749535" y="3369976"/>
                <a:ext cx="5800178" cy="2898229"/>
              </a:xfrm>
              <a:prstGeom prst="rect">
                <a:avLst/>
              </a:prstGeom>
              <a:blipFill>
                <a:blip r:embed="rId5"/>
                <a:stretch>
                  <a:fillRect l="-840" t="-1263" r="-105" b="-1895"/>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4AB71850-AED5-40D5-A07B-EA31ACE5141E}"/>
              </a:ext>
            </a:extLst>
          </p:cNvPr>
          <p:cNvSpPr txBox="1"/>
          <p:nvPr/>
        </p:nvSpPr>
        <p:spPr>
          <a:xfrm>
            <a:off x="961547" y="3191482"/>
            <a:ext cx="4278165" cy="775084"/>
          </a:xfrm>
          <a:prstGeom prst="rect">
            <a:avLst/>
          </a:prstGeom>
          <a:solidFill>
            <a:schemeClr val="accent2">
              <a:lumMod val="20000"/>
              <a:lumOff val="80000"/>
              <a:alpha val="25000"/>
            </a:schemeClr>
          </a:solidFill>
        </p:spPr>
        <p:txBody>
          <a:bodyPr wrap="square" rtlCol="0">
            <a:spAutoFit/>
          </a:bodyPr>
          <a:lstStyle/>
          <a:p>
            <a:pPr>
              <a:lnSpc>
                <a:spcPts val="1800"/>
              </a:lnSpc>
            </a:pPr>
            <a:r>
              <a:rPr lang="zh-CN" altLang="en-US" sz="1400" b="1" dirty="0">
                <a:solidFill>
                  <a:schemeClr val="accent2">
                    <a:lumMod val="50000"/>
                  </a:schemeClr>
                </a:solidFill>
              </a:rPr>
              <a:t>任意元素同时满足性质</a:t>
            </a:r>
            <a:r>
              <a:rPr lang="en-US" altLang="zh-CN" sz="1400" b="1" dirty="0">
                <a:solidFill>
                  <a:schemeClr val="accent2">
                    <a:lumMod val="50000"/>
                  </a:schemeClr>
                </a:solidFill>
              </a:rPr>
              <a:t>F</a:t>
            </a:r>
            <a:r>
              <a:rPr lang="zh-CN" altLang="en-US" sz="1400" b="1" dirty="0">
                <a:solidFill>
                  <a:schemeClr val="accent2">
                    <a:lumMod val="50000"/>
                  </a:schemeClr>
                </a:solidFill>
              </a:rPr>
              <a:t>和</a:t>
            </a:r>
            <a:r>
              <a:rPr lang="en-US" altLang="zh-CN" sz="1400" b="1" dirty="0">
                <a:solidFill>
                  <a:schemeClr val="accent2">
                    <a:lumMod val="50000"/>
                  </a:schemeClr>
                </a:solidFill>
              </a:rPr>
              <a:t>G</a:t>
            </a:r>
            <a:r>
              <a:rPr lang="zh-CN" altLang="en-US" sz="1400" b="1" dirty="0">
                <a:solidFill>
                  <a:schemeClr val="accent2">
                    <a:lumMod val="50000"/>
                  </a:schemeClr>
                </a:solidFill>
              </a:rPr>
              <a:t>，那么任意元素满足性质</a:t>
            </a:r>
            <a:r>
              <a:rPr lang="en-US" altLang="zh-CN" sz="1400" b="1" dirty="0">
                <a:solidFill>
                  <a:schemeClr val="accent2">
                    <a:lumMod val="50000"/>
                  </a:schemeClr>
                </a:solidFill>
              </a:rPr>
              <a:t>F</a:t>
            </a:r>
            <a:r>
              <a:rPr lang="zh-CN" altLang="en-US" sz="1400" b="1" dirty="0">
                <a:solidFill>
                  <a:schemeClr val="accent2">
                    <a:lumMod val="50000"/>
                  </a:schemeClr>
                </a:solidFill>
              </a:rPr>
              <a:t>而且任意元素满足性质</a:t>
            </a:r>
            <a:r>
              <a:rPr lang="en-US" altLang="zh-CN" sz="1400" b="1" dirty="0">
                <a:solidFill>
                  <a:schemeClr val="accent2">
                    <a:lumMod val="50000"/>
                  </a:schemeClr>
                </a:solidFill>
              </a:rPr>
              <a:t>G</a:t>
            </a:r>
            <a:r>
              <a:rPr lang="zh-CN" altLang="en-US" sz="1400" b="1" dirty="0">
                <a:solidFill>
                  <a:schemeClr val="accent2">
                    <a:lumMod val="50000"/>
                  </a:schemeClr>
                </a:solidFill>
              </a:rPr>
              <a:t>；存在元素满足性质</a:t>
            </a:r>
            <a:r>
              <a:rPr lang="en-US" altLang="zh-CN" sz="1400" b="1" dirty="0">
                <a:solidFill>
                  <a:schemeClr val="accent2">
                    <a:lumMod val="50000"/>
                  </a:schemeClr>
                </a:solidFill>
              </a:rPr>
              <a:t>F</a:t>
            </a:r>
            <a:r>
              <a:rPr lang="zh-CN" altLang="en-US" sz="1400" b="1" dirty="0">
                <a:solidFill>
                  <a:schemeClr val="accent2">
                    <a:lumMod val="50000"/>
                  </a:schemeClr>
                </a:solidFill>
              </a:rPr>
              <a:t>或</a:t>
            </a:r>
            <a:r>
              <a:rPr lang="en-US" altLang="zh-CN" sz="1400" b="1" dirty="0">
                <a:solidFill>
                  <a:schemeClr val="accent2">
                    <a:lumMod val="50000"/>
                  </a:schemeClr>
                </a:solidFill>
              </a:rPr>
              <a:t>G</a:t>
            </a:r>
            <a:r>
              <a:rPr lang="zh-CN" altLang="en-US" sz="1400" b="1" dirty="0">
                <a:solidFill>
                  <a:schemeClr val="accent2">
                    <a:lumMod val="50000"/>
                  </a:schemeClr>
                </a:solidFill>
              </a:rPr>
              <a:t>，那么存在元素满足性质</a:t>
            </a:r>
            <a:r>
              <a:rPr lang="en-US" altLang="zh-CN" sz="1400" b="1" dirty="0">
                <a:solidFill>
                  <a:schemeClr val="accent2">
                    <a:lumMod val="50000"/>
                  </a:schemeClr>
                </a:solidFill>
              </a:rPr>
              <a:t>F</a:t>
            </a:r>
            <a:r>
              <a:rPr lang="zh-CN" altLang="en-US" sz="1400" b="1" dirty="0">
                <a:solidFill>
                  <a:schemeClr val="accent2">
                    <a:lumMod val="50000"/>
                  </a:schemeClr>
                </a:solidFill>
              </a:rPr>
              <a:t>或存在元素满足性质</a:t>
            </a:r>
            <a:r>
              <a:rPr lang="en-US" altLang="zh-CN" sz="1400" b="1" dirty="0">
                <a:solidFill>
                  <a:schemeClr val="accent2">
                    <a:lumMod val="50000"/>
                  </a:schemeClr>
                </a:solidFill>
              </a:rPr>
              <a:t>G</a:t>
            </a:r>
          </a:p>
        </p:txBody>
      </p:sp>
      <p:grpSp>
        <p:nvGrpSpPr>
          <p:cNvPr id="2" name="组合 1">
            <a:extLst>
              <a:ext uri="{FF2B5EF4-FFF2-40B4-BE49-F238E27FC236}">
                <a16:creationId xmlns:a16="http://schemas.microsoft.com/office/drawing/2014/main" id="{536581BD-ADE4-4132-95D9-3416D4CE0FB0}"/>
              </a:ext>
            </a:extLst>
          </p:cNvPr>
          <p:cNvGrpSpPr/>
          <p:nvPr/>
        </p:nvGrpSpPr>
        <p:grpSpPr>
          <a:xfrm>
            <a:off x="735686" y="4107086"/>
            <a:ext cx="4624628" cy="2265418"/>
            <a:chOff x="735686" y="4107086"/>
            <a:chExt cx="4624628" cy="2265418"/>
          </a:xfrm>
        </p:grpSpPr>
        <p:grpSp>
          <p:nvGrpSpPr>
            <p:cNvPr id="19" name="组合 18">
              <a:extLst>
                <a:ext uri="{FF2B5EF4-FFF2-40B4-BE49-F238E27FC236}">
                  <a16:creationId xmlns:a16="http://schemas.microsoft.com/office/drawing/2014/main" id="{A489710D-27A2-4D2A-BCA8-8283B61824AC}"/>
                </a:ext>
              </a:extLst>
            </p:cNvPr>
            <p:cNvGrpSpPr/>
            <p:nvPr/>
          </p:nvGrpSpPr>
          <p:grpSpPr>
            <a:xfrm>
              <a:off x="735686" y="4107086"/>
              <a:ext cx="4624628" cy="1424011"/>
              <a:chOff x="5348253" y="2427436"/>
              <a:chExt cx="4624628" cy="1424011"/>
            </a:xfrm>
          </p:grpSpPr>
          <p:sp>
            <p:nvSpPr>
              <p:cNvPr id="15" name="文本框 14">
                <a:extLst>
                  <a:ext uri="{FF2B5EF4-FFF2-40B4-BE49-F238E27FC236}">
                    <a16:creationId xmlns:a16="http://schemas.microsoft.com/office/drawing/2014/main" id="{DF1A183F-BA37-4E53-B1B5-D6CD379E9051}"/>
                  </a:ext>
                </a:extLst>
              </p:cNvPr>
              <p:cNvSpPr txBox="1"/>
              <p:nvPr/>
            </p:nvSpPr>
            <p:spPr>
              <a:xfrm>
                <a:off x="5602263" y="2427436"/>
                <a:ext cx="4107481" cy="400110"/>
              </a:xfrm>
              <a:prstGeom prst="rect">
                <a:avLst/>
              </a:prstGeom>
              <a:noFill/>
            </p:spPr>
            <p:txBody>
              <a:bodyPr wrap="square" rtlCol="0">
                <a:spAutoFit/>
              </a:bodyPr>
              <a:lstStyle/>
              <a:p>
                <a:pPr algn="ctr"/>
                <a:r>
                  <a:rPr lang="zh-CN" altLang="en-US" sz="2000" b="1">
                    <a:solidFill>
                      <a:srgbClr val="002060"/>
                    </a:solidFill>
                  </a:rPr>
                  <a:t>下面公式是一阶逻辑永真式</a:t>
                </a:r>
              </a:p>
            </p:txBody>
          </p:sp>
          <p:pic>
            <p:nvPicPr>
              <p:cNvPr id="16" name="图片 15">
                <a:extLst>
                  <a:ext uri="{FF2B5EF4-FFF2-40B4-BE49-F238E27FC236}">
                    <a16:creationId xmlns:a16="http://schemas.microsoft.com/office/drawing/2014/main" id="{7E47BC15-D0FA-41FE-A7CA-82CD0451C2E8}"/>
                  </a:ext>
                </a:extLst>
              </p:cNvPr>
              <p:cNvPicPr>
                <a:picLocks noChangeAspect="1"/>
              </p:cNvPicPr>
              <p:nvPr/>
            </p:nvPicPr>
            <p:blipFill>
              <a:blip r:embed="rId6"/>
              <a:stretch>
                <a:fillRect/>
              </a:stretch>
            </p:blipFill>
            <p:spPr>
              <a:xfrm>
                <a:off x="5431607" y="2874971"/>
                <a:ext cx="4448792" cy="899083"/>
              </a:xfrm>
              <a:prstGeom prst="rect">
                <a:avLst/>
              </a:prstGeom>
            </p:spPr>
          </p:pic>
          <p:sp>
            <p:nvSpPr>
              <p:cNvPr id="18" name="矩形: 圆角 17">
                <a:extLst>
                  <a:ext uri="{FF2B5EF4-FFF2-40B4-BE49-F238E27FC236}">
                    <a16:creationId xmlns:a16="http://schemas.microsoft.com/office/drawing/2014/main" id="{77ADC12D-2084-45EE-B746-128E7315C611}"/>
                  </a:ext>
                </a:extLst>
              </p:cNvPr>
              <p:cNvSpPr/>
              <p:nvPr/>
            </p:nvSpPr>
            <p:spPr>
              <a:xfrm>
                <a:off x="5348253" y="2427436"/>
                <a:ext cx="4624628" cy="142401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a:extLst>
                <a:ext uri="{FF2B5EF4-FFF2-40B4-BE49-F238E27FC236}">
                  <a16:creationId xmlns:a16="http://schemas.microsoft.com/office/drawing/2014/main" id="{92219792-B702-4E1E-8EFC-16703708F9C3}"/>
                </a:ext>
              </a:extLst>
            </p:cNvPr>
            <p:cNvSpPr txBox="1"/>
            <p:nvPr/>
          </p:nvSpPr>
          <p:spPr>
            <a:xfrm>
              <a:off x="914400" y="5597420"/>
              <a:ext cx="4278165" cy="775084"/>
            </a:xfrm>
            <a:prstGeom prst="rect">
              <a:avLst/>
            </a:prstGeom>
            <a:solidFill>
              <a:schemeClr val="accent2">
                <a:lumMod val="20000"/>
                <a:lumOff val="80000"/>
                <a:alpha val="25000"/>
              </a:schemeClr>
            </a:solidFill>
          </p:spPr>
          <p:txBody>
            <a:bodyPr wrap="square" rtlCol="0">
              <a:spAutoFit/>
            </a:bodyPr>
            <a:lstStyle/>
            <a:p>
              <a:pPr>
                <a:lnSpc>
                  <a:spcPts val="1800"/>
                </a:lnSpc>
              </a:pPr>
              <a:r>
                <a:rPr lang="zh-CN" altLang="en-US" sz="1400" b="1">
                  <a:solidFill>
                    <a:schemeClr val="accent2">
                      <a:lumMod val="50000"/>
                    </a:schemeClr>
                  </a:solidFill>
                </a:rPr>
                <a:t>任意元素满足性质</a:t>
              </a:r>
              <a:r>
                <a:rPr lang="en-US" altLang="zh-CN" sz="1400" b="1">
                  <a:solidFill>
                    <a:schemeClr val="accent2">
                      <a:lumMod val="50000"/>
                    </a:schemeClr>
                  </a:solidFill>
                </a:rPr>
                <a:t>F</a:t>
              </a:r>
              <a:r>
                <a:rPr lang="zh-CN" altLang="en-US" sz="1400" b="1">
                  <a:solidFill>
                    <a:schemeClr val="accent2">
                      <a:lumMod val="50000"/>
                    </a:schemeClr>
                  </a:solidFill>
                </a:rPr>
                <a:t>或任意元素满足性质</a:t>
              </a:r>
              <a:r>
                <a:rPr lang="en-US" altLang="zh-CN" sz="1400" b="1">
                  <a:solidFill>
                    <a:schemeClr val="accent2">
                      <a:lumMod val="50000"/>
                    </a:schemeClr>
                  </a:solidFill>
                </a:rPr>
                <a:t>G</a:t>
              </a:r>
              <a:r>
                <a:rPr lang="zh-CN" altLang="en-US" sz="1400" b="1">
                  <a:solidFill>
                    <a:schemeClr val="accent2">
                      <a:lumMod val="50000"/>
                    </a:schemeClr>
                  </a:solidFill>
                </a:rPr>
                <a:t>，那么任意元素满足性质</a:t>
              </a:r>
              <a:r>
                <a:rPr lang="en-US" altLang="zh-CN" sz="1400" b="1">
                  <a:solidFill>
                    <a:schemeClr val="accent2">
                      <a:lumMod val="50000"/>
                    </a:schemeClr>
                  </a:solidFill>
                </a:rPr>
                <a:t>F</a:t>
              </a:r>
              <a:r>
                <a:rPr lang="zh-CN" altLang="en-US" sz="1400" b="1">
                  <a:solidFill>
                    <a:schemeClr val="accent2">
                      <a:lumMod val="50000"/>
                    </a:schemeClr>
                  </a:solidFill>
                </a:rPr>
                <a:t>或</a:t>
              </a:r>
              <a:r>
                <a:rPr lang="en-US" altLang="zh-CN" sz="1400" b="1">
                  <a:solidFill>
                    <a:schemeClr val="accent2">
                      <a:lumMod val="50000"/>
                    </a:schemeClr>
                  </a:solidFill>
                </a:rPr>
                <a:t>G</a:t>
              </a:r>
              <a:r>
                <a:rPr lang="zh-CN" altLang="en-US" sz="1400" b="1">
                  <a:solidFill>
                    <a:schemeClr val="accent2">
                      <a:lumMod val="50000"/>
                    </a:schemeClr>
                  </a:solidFill>
                </a:rPr>
                <a:t>；存在元素同时满足性质</a:t>
              </a:r>
              <a:r>
                <a:rPr lang="en-US" altLang="zh-CN" sz="1400" b="1">
                  <a:solidFill>
                    <a:schemeClr val="accent2">
                      <a:lumMod val="50000"/>
                    </a:schemeClr>
                  </a:solidFill>
                </a:rPr>
                <a:t>F</a:t>
              </a:r>
              <a:r>
                <a:rPr lang="zh-CN" altLang="en-US" sz="1400" b="1">
                  <a:solidFill>
                    <a:schemeClr val="accent2">
                      <a:lumMod val="50000"/>
                    </a:schemeClr>
                  </a:solidFill>
                </a:rPr>
                <a:t>和</a:t>
              </a:r>
              <a:r>
                <a:rPr lang="en-US" altLang="zh-CN" sz="1400" b="1">
                  <a:solidFill>
                    <a:schemeClr val="accent2">
                      <a:lumMod val="50000"/>
                    </a:schemeClr>
                  </a:solidFill>
                </a:rPr>
                <a:t>G</a:t>
              </a:r>
              <a:r>
                <a:rPr lang="zh-CN" altLang="en-US" sz="1400" b="1">
                  <a:solidFill>
                    <a:schemeClr val="accent2">
                      <a:lumMod val="50000"/>
                    </a:schemeClr>
                  </a:solidFill>
                </a:rPr>
                <a:t>，那么存在元素满足性质</a:t>
              </a:r>
              <a:r>
                <a:rPr lang="en-US" altLang="zh-CN" sz="1400" b="1">
                  <a:solidFill>
                    <a:schemeClr val="accent2">
                      <a:lumMod val="50000"/>
                    </a:schemeClr>
                  </a:solidFill>
                </a:rPr>
                <a:t>F</a:t>
              </a:r>
              <a:r>
                <a:rPr lang="zh-CN" altLang="en-US" sz="1400" b="1">
                  <a:solidFill>
                    <a:schemeClr val="accent2">
                      <a:lumMod val="50000"/>
                    </a:schemeClr>
                  </a:solidFill>
                </a:rPr>
                <a:t>而且存在元素满足性质</a:t>
              </a:r>
              <a:r>
                <a:rPr lang="en-US" altLang="zh-CN" sz="1400" b="1">
                  <a:solidFill>
                    <a:schemeClr val="accent2">
                      <a:lumMod val="50000"/>
                    </a:schemeClr>
                  </a:solidFill>
                </a:rPr>
                <a:t>G</a:t>
              </a:r>
            </a:p>
          </p:txBody>
        </p:sp>
      </p:grpSp>
    </p:spTree>
    <p:extLst>
      <p:ext uri="{BB962C8B-B14F-4D97-AF65-F5344CB8AC3E}">
        <p14:creationId xmlns:p14="http://schemas.microsoft.com/office/powerpoint/2010/main" val="315423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2565</Words>
  <Application>Microsoft Office PowerPoint</Application>
  <PresentationFormat>宽屏</PresentationFormat>
  <Paragraphs>249</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 Light</vt:lpstr>
      <vt:lpstr>仿宋</vt:lpstr>
      <vt:lpstr>黑体</vt:lpstr>
      <vt:lpstr>华文新魏</vt:lpstr>
      <vt:lpstr>楷体</vt:lpstr>
      <vt:lpstr>宋体</vt:lpstr>
      <vt:lpstr>Arial</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72</cp:revision>
  <dcterms:created xsi:type="dcterms:W3CDTF">2022-01-01T06:39:40Z</dcterms:created>
  <dcterms:modified xsi:type="dcterms:W3CDTF">2022-03-17T01:22:40Z</dcterms:modified>
</cp:coreProperties>
</file>