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81" r:id="rId5"/>
    <p:sldId id="283" r:id="rId6"/>
    <p:sldId id="285" r:id="rId7"/>
    <p:sldId id="284" r:id="rId8"/>
    <p:sldId id="287" r:id="rId9"/>
    <p:sldId id="286" r:id="rId10"/>
    <p:sldId id="282" r:id="rId11"/>
    <p:sldId id="288" r:id="rId12"/>
    <p:sldId id="289" r:id="rId13"/>
    <p:sldId id="290" r:id="rId14"/>
    <p:sldId id="291" r:id="rId15"/>
    <p:sldId id="292" r:id="rId16"/>
    <p:sldId id="294" r:id="rId17"/>
    <p:sldId id="261" r:id="rId18"/>
    <p:sldId id="295" r:id="rId19"/>
    <p:sldId id="293" r:id="rId20"/>
    <p:sldId id="296" r:id="rId21"/>
    <p:sldId id="297" r:id="rId22"/>
    <p:sldId id="300" r:id="rId23"/>
    <p:sldId id="301" r:id="rId24"/>
    <p:sldId id="302" r:id="rId25"/>
    <p:sldId id="260" r:id="rId26"/>
    <p:sldId id="304" r:id="rId27"/>
    <p:sldId id="305" r:id="rId28"/>
    <p:sldId id="306" r:id="rId29"/>
    <p:sldId id="307" r:id="rId30"/>
    <p:sldId id="308" r:id="rId31"/>
    <p:sldId id="303" r:id="rId32"/>
    <p:sldId id="272" r:id="rId33"/>
    <p:sldId id="280" r:id="rId34"/>
    <p:sldId id="262" r:id="rId3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10694"/>
    <a:srgbClr val="371EA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7" d="100"/>
          <a:sy n="147" d="100"/>
        </p:scale>
        <p:origin x="116" y="2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25C966-37BD-47D9-B990-1A6A1FE5F0BC}"/>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949D9C34-EDDD-43FE-AA35-963FFD1FF85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1EDC7551-9C6F-433E-BFE6-8AEE56E52D31}"/>
              </a:ext>
            </a:extLst>
          </p:cNvPr>
          <p:cNvSpPr>
            <a:spLocks noGrp="1"/>
          </p:cNvSpPr>
          <p:nvPr>
            <p:ph type="dt" sz="half" idx="10"/>
          </p:nvPr>
        </p:nvSpPr>
        <p:spPr/>
        <p:txBody>
          <a:bodyPr/>
          <a:lstStyle/>
          <a:p>
            <a:fld id="{B210D257-3BE1-47F0-9688-13EF46E6FAF0}" type="datetimeFigureOut">
              <a:rPr lang="zh-CN" altLang="en-US" smtClean="0"/>
              <a:t>2022/3/23</a:t>
            </a:fld>
            <a:endParaRPr lang="zh-CN" altLang="en-US"/>
          </a:p>
        </p:txBody>
      </p:sp>
      <p:sp>
        <p:nvSpPr>
          <p:cNvPr id="5" name="页脚占位符 4">
            <a:extLst>
              <a:ext uri="{FF2B5EF4-FFF2-40B4-BE49-F238E27FC236}">
                <a16:creationId xmlns:a16="http://schemas.microsoft.com/office/drawing/2014/main" id="{89AB5C2D-712F-4BD8-8984-2E37A2E7B57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A768131-A3B7-4C5E-B375-3F29F68D7C49}"/>
              </a:ext>
            </a:extLst>
          </p:cNvPr>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40947352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CA9BE9-63C1-4F8E-844D-93871FFA2D81}"/>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DFD754CE-AA03-4C5D-9359-E7AE5A11D573}"/>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98152E5-B11B-4F5B-8551-6267E7C81605}"/>
              </a:ext>
            </a:extLst>
          </p:cNvPr>
          <p:cNvSpPr>
            <a:spLocks noGrp="1"/>
          </p:cNvSpPr>
          <p:nvPr>
            <p:ph type="dt" sz="half" idx="10"/>
          </p:nvPr>
        </p:nvSpPr>
        <p:spPr/>
        <p:txBody>
          <a:bodyPr/>
          <a:lstStyle/>
          <a:p>
            <a:fld id="{B210D257-3BE1-47F0-9688-13EF46E6FAF0}" type="datetimeFigureOut">
              <a:rPr lang="zh-CN" altLang="en-US" smtClean="0"/>
              <a:t>2022/3/23</a:t>
            </a:fld>
            <a:endParaRPr lang="zh-CN" altLang="en-US"/>
          </a:p>
        </p:txBody>
      </p:sp>
      <p:sp>
        <p:nvSpPr>
          <p:cNvPr id="5" name="页脚占位符 4">
            <a:extLst>
              <a:ext uri="{FF2B5EF4-FFF2-40B4-BE49-F238E27FC236}">
                <a16:creationId xmlns:a16="http://schemas.microsoft.com/office/drawing/2014/main" id="{F62F89DB-DECC-4D63-BF05-242606134A7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49E0C33-663E-4115-AC5B-2C2322446FA1}"/>
              </a:ext>
            </a:extLst>
          </p:cNvPr>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28636354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08AE2C3-9AE9-49EA-B7E2-12F63A48CF6A}"/>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358F4C53-4136-4531-A949-086F434ACCB6}"/>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CB155AA-9A48-44A9-BF3D-A07C5FFC0FF9}"/>
              </a:ext>
            </a:extLst>
          </p:cNvPr>
          <p:cNvSpPr>
            <a:spLocks noGrp="1"/>
          </p:cNvSpPr>
          <p:nvPr>
            <p:ph type="dt" sz="half" idx="10"/>
          </p:nvPr>
        </p:nvSpPr>
        <p:spPr/>
        <p:txBody>
          <a:bodyPr/>
          <a:lstStyle/>
          <a:p>
            <a:fld id="{B210D257-3BE1-47F0-9688-13EF46E6FAF0}" type="datetimeFigureOut">
              <a:rPr lang="zh-CN" altLang="en-US" smtClean="0"/>
              <a:t>2022/3/23</a:t>
            </a:fld>
            <a:endParaRPr lang="zh-CN" altLang="en-US"/>
          </a:p>
        </p:txBody>
      </p:sp>
      <p:sp>
        <p:nvSpPr>
          <p:cNvPr id="5" name="页脚占位符 4">
            <a:extLst>
              <a:ext uri="{FF2B5EF4-FFF2-40B4-BE49-F238E27FC236}">
                <a16:creationId xmlns:a16="http://schemas.microsoft.com/office/drawing/2014/main" id="{8AFCA7E8-2754-4253-BF45-4E276321C58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A5F171A-2876-4457-86B9-F066CC51271E}"/>
              </a:ext>
            </a:extLst>
          </p:cNvPr>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23415900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8F472E-5B0D-4E91-BB50-ECBA94C2E63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F177F74-E5FC-4615-B7E8-20F6A6DB7F35}"/>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5F970FA-6208-41BC-9952-B73C8408CA34}"/>
              </a:ext>
            </a:extLst>
          </p:cNvPr>
          <p:cNvSpPr>
            <a:spLocks noGrp="1"/>
          </p:cNvSpPr>
          <p:nvPr>
            <p:ph type="dt" sz="half" idx="10"/>
          </p:nvPr>
        </p:nvSpPr>
        <p:spPr/>
        <p:txBody>
          <a:bodyPr/>
          <a:lstStyle/>
          <a:p>
            <a:fld id="{B210D257-3BE1-47F0-9688-13EF46E6FAF0}" type="datetimeFigureOut">
              <a:rPr lang="zh-CN" altLang="en-US" smtClean="0"/>
              <a:t>2022/3/23</a:t>
            </a:fld>
            <a:endParaRPr lang="zh-CN" altLang="en-US"/>
          </a:p>
        </p:txBody>
      </p:sp>
      <p:sp>
        <p:nvSpPr>
          <p:cNvPr id="5" name="页脚占位符 4">
            <a:extLst>
              <a:ext uri="{FF2B5EF4-FFF2-40B4-BE49-F238E27FC236}">
                <a16:creationId xmlns:a16="http://schemas.microsoft.com/office/drawing/2014/main" id="{D89E956F-7F1A-45B2-B0A8-4B3F89E0D8F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517906B-5520-4C03-AF06-04CC1D32DDF0}"/>
              </a:ext>
            </a:extLst>
          </p:cNvPr>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12393900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62F85A-8626-4377-9B95-C3BCE689EF93}"/>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165CC3ED-9C63-44ED-B9B0-6DEF5888BA3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14B6DFFE-3901-49AD-A23B-DAADBF816EE9}"/>
              </a:ext>
            </a:extLst>
          </p:cNvPr>
          <p:cNvSpPr>
            <a:spLocks noGrp="1"/>
          </p:cNvSpPr>
          <p:nvPr>
            <p:ph type="dt" sz="half" idx="10"/>
          </p:nvPr>
        </p:nvSpPr>
        <p:spPr/>
        <p:txBody>
          <a:bodyPr/>
          <a:lstStyle/>
          <a:p>
            <a:fld id="{B210D257-3BE1-47F0-9688-13EF46E6FAF0}" type="datetimeFigureOut">
              <a:rPr lang="zh-CN" altLang="en-US" smtClean="0"/>
              <a:t>2022/3/23</a:t>
            </a:fld>
            <a:endParaRPr lang="zh-CN" altLang="en-US"/>
          </a:p>
        </p:txBody>
      </p:sp>
      <p:sp>
        <p:nvSpPr>
          <p:cNvPr id="5" name="页脚占位符 4">
            <a:extLst>
              <a:ext uri="{FF2B5EF4-FFF2-40B4-BE49-F238E27FC236}">
                <a16:creationId xmlns:a16="http://schemas.microsoft.com/office/drawing/2014/main" id="{9FDA56A1-C10E-4508-8423-482B54B9357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63F4EA9-AE40-466B-8BBA-D73061D2E3AB}"/>
              </a:ext>
            </a:extLst>
          </p:cNvPr>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24824494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20194D-B1A6-423E-8567-1D4773BE067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ED5B8A5-9958-4755-8578-AB3E7F5EABAC}"/>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6065FEEF-9B48-4FEF-B214-814D954FB3BB}"/>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3F378CEB-CAC4-44A7-BF8C-619E5F63832D}"/>
              </a:ext>
            </a:extLst>
          </p:cNvPr>
          <p:cNvSpPr>
            <a:spLocks noGrp="1"/>
          </p:cNvSpPr>
          <p:nvPr>
            <p:ph type="dt" sz="half" idx="10"/>
          </p:nvPr>
        </p:nvSpPr>
        <p:spPr/>
        <p:txBody>
          <a:bodyPr/>
          <a:lstStyle/>
          <a:p>
            <a:fld id="{B210D257-3BE1-47F0-9688-13EF46E6FAF0}" type="datetimeFigureOut">
              <a:rPr lang="zh-CN" altLang="en-US" smtClean="0"/>
              <a:t>2022/3/23</a:t>
            </a:fld>
            <a:endParaRPr lang="zh-CN" altLang="en-US"/>
          </a:p>
        </p:txBody>
      </p:sp>
      <p:sp>
        <p:nvSpPr>
          <p:cNvPr id="6" name="页脚占位符 5">
            <a:extLst>
              <a:ext uri="{FF2B5EF4-FFF2-40B4-BE49-F238E27FC236}">
                <a16:creationId xmlns:a16="http://schemas.microsoft.com/office/drawing/2014/main" id="{0FB4D173-9554-4FD1-934F-E0560855A50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2220FE5-6E21-40AD-B421-66883AE5B1F3}"/>
              </a:ext>
            </a:extLst>
          </p:cNvPr>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17541794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14D51D-48AE-4549-AF1D-56C75AC83302}"/>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C1613486-A6B7-4936-82B0-E10BDB21C33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14BDFA65-5C0E-4252-8C9B-B90DD4CCDDD1}"/>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BB4E4F45-9135-423B-8512-3D3B66E05C7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9E069E3F-B963-45F3-91B6-D205A1191B1C}"/>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8641007C-6C31-4736-97F0-D4F386B525D7}"/>
              </a:ext>
            </a:extLst>
          </p:cNvPr>
          <p:cNvSpPr>
            <a:spLocks noGrp="1"/>
          </p:cNvSpPr>
          <p:nvPr>
            <p:ph type="dt" sz="half" idx="10"/>
          </p:nvPr>
        </p:nvSpPr>
        <p:spPr/>
        <p:txBody>
          <a:bodyPr/>
          <a:lstStyle/>
          <a:p>
            <a:fld id="{B210D257-3BE1-47F0-9688-13EF46E6FAF0}" type="datetimeFigureOut">
              <a:rPr lang="zh-CN" altLang="en-US" smtClean="0"/>
              <a:t>2022/3/23</a:t>
            </a:fld>
            <a:endParaRPr lang="zh-CN" altLang="en-US"/>
          </a:p>
        </p:txBody>
      </p:sp>
      <p:sp>
        <p:nvSpPr>
          <p:cNvPr id="8" name="页脚占位符 7">
            <a:extLst>
              <a:ext uri="{FF2B5EF4-FFF2-40B4-BE49-F238E27FC236}">
                <a16:creationId xmlns:a16="http://schemas.microsoft.com/office/drawing/2014/main" id="{9CD96F3D-805F-4F39-B2E8-793DA215EC99}"/>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B7E010EE-B88E-45E1-9D23-68338C378EE1}"/>
              </a:ext>
            </a:extLst>
          </p:cNvPr>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3168244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A2ADC8-2060-472F-B376-EF7735FFD16C}"/>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F3F03157-24D5-4CF4-A9B9-8E1585E3A17A}"/>
              </a:ext>
            </a:extLst>
          </p:cNvPr>
          <p:cNvSpPr>
            <a:spLocks noGrp="1"/>
          </p:cNvSpPr>
          <p:nvPr>
            <p:ph type="dt" sz="half" idx="10"/>
          </p:nvPr>
        </p:nvSpPr>
        <p:spPr/>
        <p:txBody>
          <a:bodyPr/>
          <a:lstStyle/>
          <a:p>
            <a:fld id="{B210D257-3BE1-47F0-9688-13EF46E6FAF0}" type="datetimeFigureOut">
              <a:rPr lang="zh-CN" altLang="en-US" smtClean="0"/>
              <a:t>2022/3/23</a:t>
            </a:fld>
            <a:endParaRPr lang="zh-CN" altLang="en-US"/>
          </a:p>
        </p:txBody>
      </p:sp>
      <p:sp>
        <p:nvSpPr>
          <p:cNvPr id="4" name="页脚占位符 3">
            <a:extLst>
              <a:ext uri="{FF2B5EF4-FFF2-40B4-BE49-F238E27FC236}">
                <a16:creationId xmlns:a16="http://schemas.microsoft.com/office/drawing/2014/main" id="{5158797F-EEA8-48BE-8B26-A4DEC089D2B9}"/>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5CCEC0BF-A5F1-4329-A69F-A2E97F2F933F}"/>
              </a:ext>
            </a:extLst>
          </p:cNvPr>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9234298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4962F89-7924-4C29-8A36-A187864F0D94}"/>
              </a:ext>
            </a:extLst>
          </p:cNvPr>
          <p:cNvSpPr>
            <a:spLocks noGrp="1"/>
          </p:cNvSpPr>
          <p:nvPr>
            <p:ph type="dt" sz="half" idx="10"/>
          </p:nvPr>
        </p:nvSpPr>
        <p:spPr/>
        <p:txBody>
          <a:bodyPr/>
          <a:lstStyle/>
          <a:p>
            <a:fld id="{B210D257-3BE1-47F0-9688-13EF46E6FAF0}" type="datetimeFigureOut">
              <a:rPr lang="zh-CN" altLang="en-US" smtClean="0"/>
              <a:t>2022/3/23</a:t>
            </a:fld>
            <a:endParaRPr lang="zh-CN" altLang="en-US"/>
          </a:p>
        </p:txBody>
      </p:sp>
      <p:sp>
        <p:nvSpPr>
          <p:cNvPr id="3" name="页脚占位符 2">
            <a:extLst>
              <a:ext uri="{FF2B5EF4-FFF2-40B4-BE49-F238E27FC236}">
                <a16:creationId xmlns:a16="http://schemas.microsoft.com/office/drawing/2014/main" id="{7FBF266C-AFEF-45A5-849E-297FB204FB3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811EA0BA-3C3D-49EE-9CDB-87DE9AE7DE74}"/>
              </a:ext>
            </a:extLst>
          </p:cNvPr>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3177362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2FB4FE-648E-4EF3-8D1A-8E1FB94A3B9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C048A91-18A2-4585-8FDF-BAE0417842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82A5E1E5-EFFB-4FD1-8582-04C87F6896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5F8D2070-3C57-4261-8F23-7139B0001B0C}"/>
              </a:ext>
            </a:extLst>
          </p:cNvPr>
          <p:cNvSpPr>
            <a:spLocks noGrp="1"/>
          </p:cNvSpPr>
          <p:nvPr>
            <p:ph type="dt" sz="half" idx="10"/>
          </p:nvPr>
        </p:nvSpPr>
        <p:spPr/>
        <p:txBody>
          <a:bodyPr/>
          <a:lstStyle/>
          <a:p>
            <a:fld id="{B210D257-3BE1-47F0-9688-13EF46E6FAF0}" type="datetimeFigureOut">
              <a:rPr lang="zh-CN" altLang="en-US" smtClean="0"/>
              <a:t>2022/3/23</a:t>
            </a:fld>
            <a:endParaRPr lang="zh-CN" altLang="en-US"/>
          </a:p>
        </p:txBody>
      </p:sp>
      <p:sp>
        <p:nvSpPr>
          <p:cNvPr id="6" name="页脚占位符 5">
            <a:extLst>
              <a:ext uri="{FF2B5EF4-FFF2-40B4-BE49-F238E27FC236}">
                <a16:creationId xmlns:a16="http://schemas.microsoft.com/office/drawing/2014/main" id="{D59315EF-988A-4D48-94A2-7B85AA02064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63DAB40-17E3-4D3D-9132-0FEDD2CCD27D}"/>
              </a:ext>
            </a:extLst>
          </p:cNvPr>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7093182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BBA4F2-A211-43F3-B4AE-5D35DBC7CE8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D7303EC-6B14-4714-9E94-FD36DED89F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760D91FB-F948-4784-92D1-13CA77D9C8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6054118E-4303-4C16-BA52-67E49781642F}"/>
              </a:ext>
            </a:extLst>
          </p:cNvPr>
          <p:cNvSpPr>
            <a:spLocks noGrp="1"/>
          </p:cNvSpPr>
          <p:nvPr>
            <p:ph type="dt" sz="half" idx="10"/>
          </p:nvPr>
        </p:nvSpPr>
        <p:spPr/>
        <p:txBody>
          <a:bodyPr/>
          <a:lstStyle/>
          <a:p>
            <a:fld id="{B210D257-3BE1-47F0-9688-13EF46E6FAF0}" type="datetimeFigureOut">
              <a:rPr lang="zh-CN" altLang="en-US" smtClean="0"/>
              <a:t>2022/3/23</a:t>
            </a:fld>
            <a:endParaRPr lang="zh-CN" altLang="en-US"/>
          </a:p>
        </p:txBody>
      </p:sp>
      <p:sp>
        <p:nvSpPr>
          <p:cNvPr id="6" name="页脚占位符 5">
            <a:extLst>
              <a:ext uri="{FF2B5EF4-FFF2-40B4-BE49-F238E27FC236}">
                <a16:creationId xmlns:a16="http://schemas.microsoft.com/office/drawing/2014/main" id="{E35F793C-DBEE-4D2E-B22D-70585B8F8BD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DA8868A-A114-4C16-9D0F-1CAA6680E3F0}"/>
              </a:ext>
            </a:extLst>
          </p:cNvPr>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28815797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A868106-C205-436E-8C0C-8BAB4B7BA4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03E1F50B-DF05-43A7-9B36-B803C2B89A3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F9B4F8B-AC06-4B25-80DD-3BAF3D822F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10D257-3BE1-47F0-9688-13EF46E6FAF0}" type="datetimeFigureOut">
              <a:rPr lang="zh-CN" altLang="en-US" smtClean="0"/>
              <a:t>2022/3/23</a:t>
            </a:fld>
            <a:endParaRPr lang="zh-CN" altLang="en-US"/>
          </a:p>
        </p:txBody>
      </p:sp>
      <p:sp>
        <p:nvSpPr>
          <p:cNvPr id="5" name="页脚占位符 4">
            <a:extLst>
              <a:ext uri="{FF2B5EF4-FFF2-40B4-BE49-F238E27FC236}">
                <a16:creationId xmlns:a16="http://schemas.microsoft.com/office/drawing/2014/main" id="{7F84677A-6874-4B15-ACA7-822132D6581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87BCA72A-3BD7-4EBD-84CD-DBC722C3C2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14238224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hyperlink" Target="https://mooc1-1.chaoxing.com/course/216273730.html"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3.png"/><Relationship Id="rId18" Type="http://schemas.openxmlformats.org/officeDocument/2006/relationships/image" Target="../media/image28.png"/><Relationship Id="rId3" Type="http://schemas.openxmlformats.org/officeDocument/2006/relationships/image" Target="../media/image13.png"/><Relationship Id="rId21" Type="http://schemas.openxmlformats.org/officeDocument/2006/relationships/image" Target="../media/image31.png"/><Relationship Id="rId7" Type="http://schemas.openxmlformats.org/officeDocument/2006/relationships/image" Target="../media/image17.png"/><Relationship Id="rId12" Type="http://schemas.openxmlformats.org/officeDocument/2006/relationships/image" Target="../media/image22.png"/><Relationship Id="rId17" Type="http://schemas.openxmlformats.org/officeDocument/2006/relationships/image" Target="../media/image27.png"/><Relationship Id="rId2" Type="http://schemas.openxmlformats.org/officeDocument/2006/relationships/image" Target="../media/image12.png"/><Relationship Id="rId16" Type="http://schemas.openxmlformats.org/officeDocument/2006/relationships/image" Target="../media/image26.png"/><Relationship Id="rId20" Type="http://schemas.openxmlformats.org/officeDocument/2006/relationships/image" Target="../media/image30.png"/><Relationship Id="rId1" Type="http://schemas.openxmlformats.org/officeDocument/2006/relationships/slideLayout" Target="../slideLayouts/slideLayout1.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5" Type="http://schemas.openxmlformats.org/officeDocument/2006/relationships/image" Target="../media/image25.png"/><Relationship Id="rId10" Type="http://schemas.openxmlformats.org/officeDocument/2006/relationships/image" Target="../media/image20.png"/><Relationship Id="rId19" Type="http://schemas.openxmlformats.org/officeDocument/2006/relationships/image" Target="../media/image29.png"/><Relationship Id="rId4" Type="http://schemas.openxmlformats.org/officeDocument/2006/relationships/image" Target="../media/image14.png"/><Relationship Id="rId9" Type="http://schemas.openxmlformats.org/officeDocument/2006/relationships/image" Target="../media/image19.png"/><Relationship Id="rId14" Type="http://schemas.openxmlformats.org/officeDocument/2006/relationships/image" Target="../media/image24.png"/></Relationships>
</file>

<file path=ppt/slides/_rels/slide11.xml.rels><?xml version="1.0" encoding="UTF-8" standalone="yes"?>
<Relationships xmlns="http://schemas.openxmlformats.org/package/2006/relationships"><Relationship Id="rId8" Type="http://schemas.openxmlformats.org/officeDocument/2006/relationships/image" Target="../media/image38.png"/><Relationship Id="rId13" Type="http://schemas.openxmlformats.org/officeDocument/2006/relationships/image" Target="../media/image43.png"/><Relationship Id="rId18" Type="http://schemas.openxmlformats.org/officeDocument/2006/relationships/image" Target="../media/image48.png"/><Relationship Id="rId3" Type="http://schemas.openxmlformats.org/officeDocument/2006/relationships/image" Target="../media/image33.png"/><Relationship Id="rId21" Type="http://schemas.openxmlformats.org/officeDocument/2006/relationships/image" Target="../media/image51.png"/><Relationship Id="rId7" Type="http://schemas.openxmlformats.org/officeDocument/2006/relationships/image" Target="../media/image37.png"/><Relationship Id="rId12" Type="http://schemas.openxmlformats.org/officeDocument/2006/relationships/image" Target="../media/image42.png"/><Relationship Id="rId17" Type="http://schemas.openxmlformats.org/officeDocument/2006/relationships/image" Target="../media/image47.png"/><Relationship Id="rId2" Type="http://schemas.openxmlformats.org/officeDocument/2006/relationships/image" Target="../media/image32.png"/><Relationship Id="rId16" Type="http://schemas.openxmlformats.org/officeDocument/2006/relationships/image" Target="../media/image46.png"/><Relationship Id="rId20" Type="http://schemas.openxmlformats.org/officeDocument/2006/relationships/image" Target="../media/image50.png"/><Relationship Id="rId1" Type="http://schemas.openxmlformats.org/officeDocument/2006/relationships/slideLayout" Target="../slideLayouts/slideLayout1.xml"/><Relationship Id="rId6" Type="http://schemas.openxmlformats.org/officeDocument/2006/relationships/image" Target="../media/image36.png"/><Relationship Id="rId11" Type="http://schemas.openxmlformats.org/officeDocument/2006/relationships/image" Target="../media/image41.png"/><Relationship Id="rId5" Type="http://schemas.openxmlformats.org/officeDocument/2006/relationships/image" Target="../media/image35.png"/><Relationship Id="rId15" Type="http://schemas.openxmlformats.org/officeDocument/2006/relationships/image" Target="../media/image45.png"/><Relationship Id="rId10" Type="http://schemas.openxmlformats.org/officeDocument/2006/relationships/image" Target="../media/image40.png"/><Relationship Id="rId19" Type="http://schemas.openxmlformats.org/officeDocument/2006/relationships/image" Target="../media/image49.png"/><Relationship Id="rId4" Type="http://schemas.openxmlformats.org/officeDocument/2006/relationships/image" Target="../media/image34.png"/><Relationship Id="rId9" Type="http://schemas.openxmlformats.org/officeDocument/2006/relationships/image" Target="../media/image39.png"/><Relationship Id="rId14" Type="http://schemas.openxmlformats.org/officeDocument/2006/relationships/image" Target="../media/image44.png"/></Relationships>
</file>

<file path=ppt/slides/_rels/slide12.xml.rels><?xml version="1.0" encoding="UTF-8" standalone="yes"?>
<Relationships xmlns="http://schemas.openxmlformats.org/package/2006/relationships"><Relationship Id="rId3" Type="http://schemas.openxmlformats.org/officeDocument/2006/relationships/image" Target="../media/image53.png"/><Relationship Id="rId7" Type="http://schemas.openxmlformats.org/officeDocument/2006/relationships/image" Target="../media/image57.png"/><Relationship Id="rId2" Type="http://schemas.openxmlformats.org/officeDocument/2006/relationships/image" Target="../media/image52.png"/><Relationship Id="rId1" Type="http://schemas.openxmlformats.org/officeDocument/2006/relationships/slideLayout" Target="../slideLayouts/slideLayout1.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54.png"/></Relationships>
</file>

<file path=ppt/slides/_rels/slide13.xml.rels><?xml version="1.0" encoding="UTF-8" standalone="yes"?>
<Relationships xmlns="http://schemas.openxmlformats.org/package/2006/relationships"><Relationship Id="rId8" Type="http://schemas.openxmlformats.org/officeDocument/2006/relationships/image" Target="../media/image64.png"/><Relationship Id="rId3" Type="http://schemas.openxmlformats.org/officeDocument/2006/relationships/image" Target="../media/image59.png"/><Relationship Id="rId7" Type="http://schemas.openxmlformats.org/officeDocument/2006/relationships/image" Target="../media/image63.png"/><Relationship Id="rId2" Type="http://schemas.openxmlformats.org/officeDocument/2006/relationships/image" Target="../media/image58.png"/><Relationship Id="rId1" Type="http://schemas.openxmlformats.org/officeDocument/2006/relationships/slideLayout" Target="../slideLayouts/slideLayout1.xml"/><Relationship Id="rId6" Type="http://schemas.openxmlformats.org/officeDocument/2006/relationships/image" Target="../media/image62.png"/><Relationship Id="rId11" Type="http://schemas.openxmlformats.org/officeDocument/2006/relationships/image" Target="../media/image67.png"/><Relationship Id="rId5" Type="http://schemas.openxmlformats.org/officeDocument/2006/relationships/image" Target="../media/image61.png"/><Relationship Id="rId10" Type="http://schemas.openxmlformats.org/officeDocument/2006/relationships/image" Target="../media/image66.png"/><Relationship Id="rId4" Type="http://schemas.openxmlformats.org/officeDocument/2006/relationships/image" Target="../media/image60.png"/><Relationship Id="rId9" Type="http://schemas.openxmlformats.org/officeDocument/2006/relationships/image" Target="../media/image65.png"/></Relationships>
</file>

<file path=ppt/slides/_rels/slide14.xml.rels><?xml version="1.0" encoding="UTF-8" standalone="yes"?>
<Relationships xmlns="http://schemas.openxmlformats.org/package/2006/relationships"><Relationship Id="rId3" Type="http://schemas.openxmlformats.org/officeDocument/2006/relationships/image" Target="../media/image69.png"/><Relationship Id="rId7" Type="http://schemas.openxmlformats.org/officeDocument/2006/relationships/image" Target="../media/image73.png"/><Relationship Id="rId2" Type="http://schemas.openxmlformats.org/officeDocument/2006/relationships/image" Target="../media/image68.png"/><Relationship Id="rId1" Type="http://schemas.openxmlformats.org/officeDocument/2006/relationships/slideLayout" Target="../slideLayouts/slideLayout1.xml"/><Relationship Id="rId6" Type="http://schemas.openxmlformats.org/officeDocument/2006/relationships/image" Target="../media/image72.png"/><Relationship Id="rId5" Type="http://schemas.openxmlformats.org/officeDocument/2006/relationships/image" Target="../media/image71.png"/><Relationship Id="rId4" Type="http://schemas.openxmlformats.org/officeDocument/2006/relationships/image" Target="../media/image70.png"/></Relationships>
</file>

<file path=ppt/slides/_rels/slide15.xml.rels><?xml version="1.0" encoding="UTF-8" standalone="yes"?>
<Relationships xmlns="http://schemas.openxmlformats.org/package/2006/relationships"><Relationship Id="rId8" Type="http://schemas.openxmlformats.org/officeDocument/2006/relationships/image" Target="../media/image80.png"/><Relationship Id="rId3" Type="http://schemas.openxmlformats.org/officeDocument/2006/relationships/image" Target="../media/image75.png"/><Relationship Id="rId7" Type="http://schemas.openxmlformats.org/officeDocument/2006/relationships/image" Target="../media/image79.png"/><Relationship Id="rId2" Type="http://schemas.openxmlformats.org/officeDocument/2006/relationships/image" Target="../media/image74.png"/><Relationship Id="rId1" Type="http://schemas.openxmlformats.org/officeDocument/2006/relationships/slideLayout" Target="../slideLayouts/slideLayout1.xml"/><Relationship Id="rId6" Type="http://schemas.openxmlformats.org/officeDocument/2006/relationships/image" Target="../media/image78.png"/><Relationship Id="rId11" Type="http://schemas.openxmlformats.org/officeDocument/2006/relationships/image" Target="../media/image83.png"/><Relationship Id="rId5" Type="http://schemas.openxmlformats.org/officeDocument/2006/relationships/image" Target="../media/image77.png"/><Relationship Id="rId10" Type="http://schemas.openxmlformats.org/officeDocument/2006/relationships/image" Target="../media/image82.png"/><Relationship Id="rId4" Type="http://schemas.openxmlformats.org/officeDocument/2006/relationships/image" Target="../media/image76.png"/><Relationship Id="rId9" Type="http://schemas.openxmlformats.org/officeDocument/2006/relationships/image" Target="../media/image8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84.png"/><Relationship Id="rId1" Type="http://schemas.openxmlformats.org/officeDocument/2006/relationships/slideLayout" Target="../slideLayouts/slideLayout1.xml"/><Relationship Id="rId5" Type="http://schemas.openxmlformats.org/officeDocument/2006/relationships/image" Target="../media/image88.png"/><Relationship Id="rId4" Type="http://schemas.openxmlformats.org/officeDocument/2006/relationships/image" Target="../media/image87.png"/></Relationships>
</file>

<file path=ppt/slides/_rels/slide21.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89.png"/><Relationship Id="rId1" Type="http://schemas.openxmlformats.org/officeDocument/2006/relationships/slideLayout" Target="../slideLayouts/slideLayout1.xml"/><Relationship Id="rId5" Type="http://schemas.openxmlformats.org/officeDocument/2006/relationships/image" Target="../media/image92.png"/><Relationship Id="rId4" Type="http://schemas.openxmlformats.org/officeDocument/2006/relationships/image" Target="../media/image91.png"/></Relationships>
</file>

<file path=ppt/slides/_rels/slide22.xml.rels><?xml version="1.0" encoding="UTF-8" standalone="yes"?>
<Relationships xmlns="http://schemas.openxmlformats.org/package/2006/relationships"><Relationship Id="rId8" Type="http://schemas.openxmlformats.org/officeDocument/2006/relationships/image" Target="../media/image99.png"/><Relationship Id="rId3" Type="http://schemas.openxmlformats.org/officeDocument/2006/relationships/image" Target="../media/image94.png"/><Relationship Id="rId7" Type="http://schemas.openxmlformats.org/officeDocument/2006/relationships/image" Target="../media/image98.png"/><Relationship Id="rId2" Type="http://schemas.openxmlformats.org/officeDocument/2006/relationships/image" Target="../media/image93.png"/><Relationship Id="rId1" Type="http://schemas.openxmlformats.org/officeDocument/2006/relationships/slideLayout" Target="../slideLayouts/slideLayout1.xml"/><Relationship Id="rId6" Type="http://schemas.openxmlformats.org/officeDocument/2006/relationships/image" Target="../media/image97.png"/><Relationship Id="rId5" Type="http://schemas.openxmlformats.org/officeDocument/2006/relationships/image" Target="../media/image96.png"/><Relationship Id="rId4" Type="http://schemas.openxmlformats.org/officeDocument/2006/relationships/image" Target="../media/image95.png"/></Relationships>
</file>

<file path=ppt/slides/_rels/slide23.xml.rels><?xml version="1.0" encoding="UTF-8" standalone="yes"?>
<Relationships xmlns="http://schemas.openxmlformats.org/package/2006/relationships"><Relationship Id="rId8" Type="http://schemas.openxmlformats.org/officeDocument/2006/relationships/image" Target="../media/image103.png"/><Relationship Id="rId3" Type="http://schemas.openxmlformats.org/officeDocument/2006/relationships/image" Target="../media/image94.png"/><Relationship Id="rId7" Type="http://schemas.openxmlformats.org/officeDocument/2006/relationships/image" Target="../media/image102.png"/><Relationship Id="rId12" Type="http://schemas.openxmlformats.org/officeDocument/2006/relationships/image" Target="../media/image106.png"/><Relationship Id="rId2" Type="http://schemas.openxmlformats.org/officeDocument/2006/relationships/image" Target="../media/image93.png"/><Relationship Id="rId1" Type="http://schemas.openxmlformats.org/officeDocument/2006/relationships/slideLayout" Target="../slideLayouts/slideLayout1.xml"/><Relationship Id="rId6" Type="http://schemas.openxmlformats.org/officeDocument/2006/relationships/image" Target="../media/image96.png"/><Relationship Id="rId11" Type="http://schemas.openxmlformats.org/officeDocument/2006/relationships/image" Target="../media/image105.png"/><Relationship Id="rId5" Type="http://schemas.openxmlformats.org/officeDocument/2006/relationships/image" Target="../media/image101.png"/><Relationship Id="rId10" Type="http://schemas.openxmlformats.org/officeDocument/2006/relationships/image" Target="../media/image104.png"/><Relationship Id="rId4" Type="http://schemas.openxmlformats.org/officeDocument/2006/relationships/image" Target="../media/image100.png"/><Relationship Id="rId9" Type="http://schemas.openxmlformats.org/officeDocument/2006/relationships/image" Target="../media/image98.png"/></Relationships>
</file>

<file path=ppt/slides/_rels/slide24.xml.rels><?xml version="1.0" encoding="UTF-8" standalone="yes"?>
<Relationships xmlns="http://schemas.openxmlformats.org/package/2006/relationships"><Relationship Id="rId3" Type="http://schemas.openxmlformats.org/officeDocument/2006/relationships/image" Target="../media/image108.png"/><Relationship Id="rId2" Type="http://schemas.openxmlformats.org/officeDocument/2006/relationships/image" Target="../media/image107.png"/><Relationship Id="rId1" Type="http://schemas.openxmlformats.org/officeDocument/2006/relationships/slideLayout" Target="../slideLayouts/slideLayout1.xml"/><Relationship Id="rId4" Type="http://schemas.openxmlformats.org/officeDocument/2006/relationships/image" Target="../media/image109.png"/></Relationships>
</file>

<file path=ppt/slides/_rels/slide25.xml.rels><?xml version="1.0" encoding="UTF-8" standalone="yes"?>
<Relationships xmlns="http://schemas.openxmlformats.org/package/2006/relationships"><Relationship Id="rId8" Type="http://schemas.openxmlformats.org/officeDocument/2006/relationships/image" Target="../media/image116.png"/><Relationship Id="rId3" Type="http://schemas.openxmlformats.org/officeDocument/2006/relationships/image" Target="../media/image111.png"/><Relationship Id="rId7" Type="http://schemas.openxmlformats.org/officeDocument/2006/relationships/image" Target="../media/image115.png"/><Relationship Id="rId2" Type="http://schemas.openxmlformats.org/officeDocument/2006/relationships/image" Target="../media/image110.png"/><Relationship Id="rId1" Type="http://schemas.openxmlformats.org/officeDocument/2006/relationships/slideLayout" Target="../slideLayouts/slideLayout1.xml"/><Relationship Id="rId6" Type="http://schemas.openxmlformats.org/officeDocument/2006/relationships/image" Target="../media/image114.png"/><Relationship Id="rId11" Type="http://schemas.openxmlformats.org/officeDocument/2006/relationships/image" Target="../media/image119.png"/><Relationship Id="rId5" Type="http://schemas.openxmlformats.org/officeDocument/2006/relationships/image" Target="../media/image113.png"/><Relationship Id="rId10" Type="http://schemas.openxmlformats.org/officeDocument/2006/relationships/image" Target="../media/image118.png"/><Relationship Id="rId4" Type="http://schemas.openxmlformats.org/officeDocument/2006/relationships/image" Target="../media/image112.png"/><Relationship Id="rId9" Type="http://schemas.openxmlformats.org/officeDocument/2006/relationships/image" Target="../media/image117.png"/></Relationships>
</file>

<file path=ppt/slides/_rels/slide26.xml.rels><?xml version="1.0" encoding="UTF-8" standalone="yes"?>
<Relationships xmlns="http://schemas.openxmlformats.org/package/2006/relationships"><Relationship Id="rId8" Type="http://schemas.openxmlformats.org/officeDocument/2006/relationships/image" Target="../media/image122.png"/><Relationship Id="rId13" Type="http://schemas.openxmlformats.org/officeDocument/2006/relationships/image" Target="../media/image126.png"/><Relationship Id="rId3" Type="http://schemas.openxmlformats.org/officeDocument/2006/relationships/image" Target="../media/image111.png"/><Relationship Id="rId7" Type="http://schemas.openxmlformats.org/officeDocument/2006/relationships/image" Target="../media/image114.png"/><Relationship Id="rId12" Type="http://schemas.openxmlformats.org/officeDocument/2006/relationships/image" Target="../media/image125.png"/><Relationship Id="rId2" Type="http://schemas.openxmlformats.org/officeDocument/2006/relationships/image" Target="../media/image110.png"/><Relationship Id="rId1" Type="http://schemas.openxmlformats.org/officeDocument/2006/relationships/slideLayout" Target="../slideLayouts/slideLayout1.xml"/><Relationship Id="rId6" Type="http://schemas.openxmlformats.org/officeDocument/2006/relationships/image" Target="../media/image121.png"/><Relationship Id="rId11" Type="http://schemas.openxmlformats.org/officeDocument/2006/relationships/image" Target="../media/image116.png"/><Relationship Id="rId5" Type="http://schemas.openxmlformats.org/officeDocument/2006/relationships/image" Target="../media/image120.png"/><Relationship Id="rId15" Type="http://schemas.openxmlformats.org/officeDocument/2006/relationships/image" Target="../media/image119.png"/><Relationship Id="rId10" Type="http://schemas.openxmlformats.org/officeDocument/2006/relationships/image" Target="../media/image124.png"/><Relationship Id="rId4" Type="http://schemas.openxmlformats.org/officeDocument/2006/relationships/image" Target="../media/image112.png"/><Relationship Id="rId9" Type="http://schemas.openxmlformats.org/officeDocument/2006/relationships/image" Target="../media/image123.png"/><Relationship Id="rId14" Type="http://schemas.openxmlformats.org/officeDocument/2006/relationships/image" Target="../media/image118.png"/></Relationships>
</file>

<file path=ppt/slides/_rels/slide27.xml.rels><?xml version="1.0" encoding="UTF-8" standalone="yes"?>
<Relationships xmlns="http://schemas.openxmlformats.org/package/2006/relationships"><Relationship Id="rId3" Type="http://schemas.openxmlformats.org/officeDocument/2006/relationships/image" Target="../media/image127.png"/><Relationship Id="rId2" Type="http://schemas.openxmlformats.org/officeDocument/2006/relationships/image" Target="../media/image110.png"/><Relationship Id="rId1" Type="http://schemas.openxmlformats.org/officeDocument/2006/relationships/slideLayout" Target="../slideLayouts/slideLayout1.xml"/><Relationship Id="rId4" Type="http://schemas.openxmlformats.org/officeDocument/2006/relationships/image" Target="../media/image128.png"/></Relationships>
</file>

<file path=ppt/slides/_rels/slide28.xml.rels><?xml version="1.0" encoding="UTF-8" standalone="yes"?>
<Relationships xmlns="http://schemas.openxmlformats.org/package/2006/relationships"><Relationship Id="rId8" Type="http://schemas.openxmlformats.org/officeDocument/2006/relationships/image" Target="../media/image135.png"/><Relationship Id="rId3" Type="http://schemas.openxmlformats.org/officeDocument/2006/relationships/image" Target="../media/image130.png"/><Relationship Id="rId7" Type="http://schemas.openxmlformats.org/officeDocument/2006/relationships/image" Target="../media/image134.png"/><Relationship Id="rId2" Type="http://schemas.openxmlformats.org/officeDocument/2006/relationships/image" Target="../media/image129.png"/><Relationship Id="rId1" Type="http://schemas.openxmlformats.org/officeDocument/2006/relationships/slideLayout" Target="../slideLayouts/slideLayout1.xml"/><Relationship Id="rId6" Type="http://schemas.openxmlformats.org/officeDocument/2006/relationships/image" Target="../media/image133.png"/><Relationship Id="rId5" Type="http://schemas.openxmlformats.org/officeDocument/2006/relationships/image" Target="../media/image132.png"/><Relationship Id="rId4" Type="http://schemas.openxmlformats.org/officeDocument/2006/relationships/image" Target="../media/image131.png"/></Relationships>
</file>

<file path=ppt/slides/_rels/slide29.xml.rels><?xml version="1.0" encoding="UTF-8" standalone="yes"?>
<Relationships xmlns="http://schemas.openxmlformats.org/package/2006/relationships"><Relationship Id="rId8" Type="http://schemas.openxmlformats.org/officeDocument/2006/relationships/image" Target="../media/image139.png"/><Relationship Id="rId3" Type="http://schemas.openxmlformats.org/officeDocument/2006/relationships/image" Target="../media/image130.png"/><Relationship Id="rId7" Type="http://schemas.openxmlformats.org/officeDocument/2006/relationships/image" Target="../media/image138.png"/><Relationship Id="rId12" Type="http://schemas.openxmlformats.org/officeDocument/2006/relationships/image" Target="../media/image142.png"/><Relationship Id="rId2" Type="http://schemas.openxmlformats.org/officeDocument/2006/relationships/image" Target="../media/image129.png"/><Relationship Id="rId1" Type="http://schemas.openxmlformats.org/officeDocument/2006/relationships/slideLayout" Target="../slideLayouts/slideLayout1.xml"/><Relationship Id="rId6" Type="http://schemas.openxmlformats.org/officeDocument/2006/relationships/image" Target="../media/image132.png"/><Relationship Id="rId11" Type="http://schemas.openxmlformats.org/officeDocument/2006/relationships/image" Target="../media/image141.png"/><Relationship Id="rId5" Type="http://schemas.openxmlformats.org/officeDocument/2006/relationships/image" Target="../media/image137.png"/><Relationship Id="rId10" Type="http://schemas.openxmlformats.org/officeDocument/2006/relationships/image" Target="../media/image134.png"/><Relationship Id="rId4" Type="http://schemas.openxmlformats.org/officeDocument/2006/relationships/image" Target="../media/image136.png"/><Relationship Id="rId9" Type="http://schemas.openxmlformats.org/officeDocument/2006/relationships/image" Target="../media/image140.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143.png"/><Relationship Id="rId2" Type="http://schemas.openxmlformats.org/officeDocument/2006/relationships/image" Target="../media/image129.png"/><Relationship Id="rId1" Type="http://schemas.openxmlformats.org/officeDocument/2006/relationships/slideLayout" Target="../slideLayouts/slideLayout1.xml"/><Relationship Id="rId6" Type="http://schemas.openxmlformats.org/officeDocument/2006/relationships/image" Target="../media/image146.png"/><Relationship Id="rId5" Type="http://schemas.openxmlformats.org/officeDocument/2006/relationships/image" Target="../media/image145.png"/><Relationship Id="rId4" Type="http://schemas.openxmlformats.org/officeDocument/2006/relationships/image" Target="../media/image144.png"/></Relationships>
</file>

<file path=ppt/slides/_rels/slide31.xml.rels><?xml version="1.0" encoding="UTF-8" standalone="yes"?>
<Relationships xmlns="http://schemas.openxmlformats.org/package/2006/relationships"><Relationship Id="rId2" Type="http://schemas.openxmlformats.org/officeDocument/2006/relationships/image" Target="../media/image147.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第十一讲  一阶逻辑的推理理论</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a:t>
            </a:r>
          </a:p>
        </p:txBody>
      </p:sp>
      <p:sp>
        <p:nvSpPr>
          <p:cNvPr id="12" name="矩形: 圆角 11">
            <a:extLst>
              <a:ext uri="{FF2B5EF4-FFF2-40B4-BE49-F238E27FC236}">
                <a16:creationId xmlns:a16="http://schemas.microsoft.com/office/drawing/2014/main" id="{446C0D23-6A5A-47BD-83B5-60B9FA05041D}"/>
              </a:ext>
            </a:extLst>
          </p:cNvPr>
          <p:cNvSpPr/>
          <p:nvPr/>
        </p:nvSpPr>
        <p:spPr>
          <a:xfrm>
            <a:off x="1405812" y="1185233"/>
            <a:ext cx="9393993" cy="889686"/>
          </a:xfrm>
          <a:prstGeom prst="round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800" b="1">
                <a:latin typeface="仿宋" panose="02010609060101010101" pitchFamily="49" charset="-122"/>
                <a:ea typeface="仿宋" panose="02010609060101010101" pitchFamily="49" charset="-122"/>
              </a:rPr>
              <a:t>第十一讲</a:t>
            </a:r>
            <a:r>
              <a:rPr lang="en-US" altLang="zh-CN" sz="4800" b="1">
                <a:latin typeface="仿宋" panose="02010609060101010101" pitchFamily="49" charset="-122"/>
                <a:ea typeface="仿宋" panose="02010609060101010101" pitchFamily="49" charset="-122"/>
              </a:rPr>
              <a:t>	</a:t>
            </a:r>
            <a:r>
              <a:rPr lang="zh-CN" altLang="en-US" sz="4800" b="1">
                <a:latin typeface="仿宋" panose="02010609060101010101" pitchFamily="49" charset="-122"/>
                <a:ea typeface="仿宋" panose="02010609060101010101" pitchFamily="49" charset="-122"/>
              </a:rPr>
              <a:t>一阶逻辑的推理理论</a:t>
            </a:r>
          </a:p>
        </p:txBody>
      </p:sp>
      <p:sp>
        <p:nvSpPr>
          <p:cNvPr id="13" name="文本框 12">
            <a:extLst>
              <a:ext uri="{FF2B5EF4-FFF2-40B4-BE49-F238E27FC236}">
                <a16:creationId xmlns:a16="http://schemas.microsoft.com/office/drawing/2014/main" id="{12186A13-489D-4BF1-BCD8-41AAFE843C1D}"/>
              </a:ext>
            </a:extLst>
          </p:cNvPr>
          <p:cNvSpPr txBox="1"/>
          <p:nvPr/>
        </p:nvSpPr>
        <p:spPr>
          <a:xfrm>
            <a:off x="4372231" y="2549433"/>
            <a:ext cx="3447535" cy="707886"/>
          </a:xfrm>
          <a:prstGeom prst="rect">
            <a:avLst/>
          </a:prstGeom>
          <a:noFill/>
        </p:spPr>
        <p:txBody>
          <a:bodyPr wrap="square" rtlCol="0">
            <a:spAutoFit/>
          </a:bodyPr>
          <a:lstStyle/>
          <a:p>
            <a:pPr algn="ctr"/>
            <a:r>
              <a:rPr lang="zh-CN" altLang="en-US" sz="4000" dirty="0">
                <a:solidFill>
                  <a:srgbClr val="210694"/>
                </a:solidFill>
                <a:latin typeface="楷体" panose="02010609060101010101" pitchFamily="49" charset="-122"/>
                <a:ea typeface="楷体" panose="02010609060101010101" pitchFamily="49" charset="-122"/>
              </a:rPr>
              <a:t>李绿周</a:t>
            </a:r>
          </a:p>
        </p:txBody>
      </p:sp>
      <p:sp>
        <p:nvSpPr>
          <p:cNvPr id="14" name="文本框 13">
            <a:extLst>
              <a:ext uri="{FF2B5EF4-FFF2-40B4-BE49-F238E27FC236}">
                <a16:creationId xmlns:a16="http://schemas.microsoft.com/office/drawing/2014/main" id="{8823FD01-7095-40E0-8828-40A407B1D343}"/>
              </a:ext>
            </a:extLst>
          </p:cNvPr>
          <p:cNvSpPr txBox="1"/>
          <p:nvPr/>
        </p:nvSpPr>
        <p:spPr>
          <a:xfrm>
            <a:off x="3608174" y="3600682"/>
            <a:ext cx="5177481" cy="584775"/>
          </a:xfrm>
          <a:prstGeom prst="rect">
            <a:avLst/>
          </a:prstGeom>
          <a:noFill/>
        </p:spPr>
        <p:txBody>
          <a:bodyPr wrap="square" rtlCol="0">
            <a:spAutoFit/>
          </a:bodyPr>
          <a:lstStyle/>
          <a:p>
            <a:pPr algn="ctr"/>
            <a:r>
              <a:rPr lang="zh-CN" altLang="en-US" sz="3200" b="1" dirty="0">
                <a:solidFill>
                  <a:schemeClr val="accent6">
                    <a:lumMod val="50000"/>
                  </a:schemeClr>
                </a:solidFill>
                <a:latin typeface="仿宋" panose="02010609060101010101" pitchFamily="49" charset="-122"/>
                <a:ea typeface="仿宋" panose="02010609060101010101" pitchFamily="49" charset="-122"/>
              </a:rPr>
              <a:t>中山大学计算机学院</a:t>
            </a:r>
          </a:p>
        </p:txBody>
      </p:sp>
      <p:sp>
        <p:nvSpPr>
          <p:cNvPr id="15" name="文本框 14">
            <a:extLst>
              <a:ext uri="{FF2B5EF4-FFF2-40B4-BE49-F238E27FC236}">
                <a16:creationId xmlns:a16="http://schemas.microsoft.com/office/drawing/2014/main" id="{76DF14A9-8868-445D-A58B-8A6B893443C8}"/>
              </a:ext>
            </a:extLst>
          </p:cNvPr>
          <p:cNvSpPr txBox="1"/>
          <p:nvPr/>
        </p:nvSpPr>
        <p:spPr>
          <a:xfrm>
            <a:off x="4843849" y="4559643"/>
            <a:ext cx="2866767" cy="461665"/>
          </a:xfrm>
          <a:prstGeom prst="rect">
            <a:avLst/>
          </a:prstGeom>
          <a:noFill/>
        </p:spPr>
        <p:txBody>
          <a:bodyPr wrap="square" rtlCol="0">
            <a:spAutoFit/>
          </a:bodyPr>
          <a:lstStyle/>
          <a:p>
            <a:pPr algn="ctr"/>
            <a:r>
              <a:rPr lang="en-US" altLang="zh-CN" sz="2400" dirty="0">
                <a:solidFill>
                  <a:schemeClr val="accent2">
                    <a:lumMod val="50000"/>
                  </a:schemeClr>
                </a:solidFill>
                <a:latin typeface="Arial" panose="020B0604020202020204" pitchFamily="34" charset="0"/>
                <a:ea typeface="楷体" panose="02010609060101010101" pitchFamily="49" charset="-122"/>
                <a:cs typeface="Arial" panose="020B0604020202020204" pitchFamily="34" charset="0"/>
              </a:rPr>
              <a:t>2022</a:t>
            </a:r>
            <a:r>
              <a:rPr lang="zh-CN" altLang="en-US" sz="2400" dirty="0">
                <a:solidFill>
                  <a:schemeClr val="accent2">
                    <a:lumMod val="50000"/>
                  </a:schemeClr>
                </a:solidFill>
                <a:latin typeface="Arial" panose="020B0604020202020204" pitchFamily="34" charset="0"/>
                <a:ea typeface="楷体" panose="02010609060101010101" pitchFamily="49" charset="-122"/>
                <a:cs typeface="Arial" panose="020B0604020202020204" pitchFamily="34" charset="0"/>
              </a:rPr>
              <a:t>年</a:t>
            </a:r>
            <a:r>
              <a:rPr lang="en-US" altLang="zh-CN" sz="2400" dirty="0">
                <a:solidFill>
                  <a:schemeClr val="accent2">
                    <a:lumMod val="50000"/>
                  </a:schemeClr>
                </a:solidFill>
                <a:latin typeface="Arial" panose="020B0604020202020204" pitchFamily="34" charset="0"/>
                <a:ea typeface="楷体" panose="02010609060101010101" pitchFamily="49" charset="-122"/>
                <a:cs typeface="Arial" panose="020B0604020202020204" pitchFamily="34" charset="0"/>
              </a:rPr>
              <a:t>3</a:t>
            </a:r>
            <a:r>
              <a:rPr lang="zh-CN" altLang="en-US" sz="2400" dirty="0">
                <a:solidFill>
                  <a:schemeClr val="accent2">
                    <a:lumMod val="50000"/>
                  </a:schemeClr>
                </a:solidFill>
                <a:latin typeface="Arial" panose="020B0604020202020204" pitchFamily="34" charset="0"/>
                <a:ea typeface="楷体" panose="02010609060101010101" pitchFamily="49" charset="-122"/>
                <a:cs typeface="Arial" panose="020B0604020202020204" pitchFamily="34" charset="0"/>
              </a:rPr>
              <a:t>月</a:t>
            </a:r>
          </a:p>
        </p:txBody>
      </p:sp>
      <p:sp>
        <p:nvSpPr>
          <p:cNvPr id="16" name="文本框 15">
            <a:extLst>
              <a:ext uri="{FF2B5EF4-FFF2-40B4-BE49-F238E27FC236}">
                <a16:creationId xmlns:a16="http://schemas.microsoft.com/office/drawing/2014/main" id="{BE9D504D-D016-457C-B1B1-69FCBBD6DCB5}"/>
              </a:ext>
            </a:extLst>
          </p:cNvPr>
          <p:cNvSpPr txBox="1"/>
          <p:nvPr/>
        </p:nvSpPr>
        <p:spPr>
          <a:xfrm>
            <a:off x="1705232" y="5288692"/>
            <a:ext cx="9094573" cy="830997"/>
          </a:xfrm>
          <a:prstGeom prst="rect">
            <a:avLst/>
          </a:prstGeom>
          <a:noFill/>
        </p:spPr>
        <p:txBody>
          <a:bodyPr wrap="square" rtlCol="0">
            <a:spAutoFit/>
          </a:bodyPr>
          <a:lstStyle/>
          <a:p>
            <a:pPr algn="ctr"/>
            <a:r>
              <a:rPr lang="en-US" altLang="zh-CN" sz="2400" dirty="0">
                <a:solidFill>
                  <a:srgbClr val="FF0000"/>
                </a:solidFill>
                <a:hlinkClick r:id="rId2"/>
              </a:rPr>
              <a:t>https://mooc1-1.chaoxing.com/course/216273730.html</a:t>
            </a:r>
            <a:endParaRPr lang="en-US" altLang="zh-CN" sz="2400" dirty="0">
              <a:solidFill>
                <a:srgbClr val="FF0000"/>
              </a:solidFill>
            </a:endParaRPr>
          </a:p>
          <a:p>
            <a:pPr algn="ctr"/>
            <a:r>
              <a:rPr lang="en-US" altLang="zh-CN" sz="2400" dirty="0">
                <a:solidFill>
                  <a:srgbClr val="FF0000"/>
                </a:solidFill>
              </a:rPr>
              <a:t>lilvzh@mail.sysu.edu.cn</a:t>
            </a:r>
            <a:endParaRPr lang="zh-CN" altLang="en-US" sz="2400" dirty="0">
              <a:solidFill>
                <a:srgbClr val="FF0000"/>
              </a:solidFill>
            </a:endParaRPr>
          </a:p>
        </p:txBody>
      </p:sp>
      <p:pic>
        <p:nvPicPr>
          <p:cNvPr id="17" name="图片 16">
            <a:extLst>
              <a:ext uri="{FF2B5EF4-FFF2-40B4-BE49-F238E27FC236}">
                <a16:creationId xmlns:a16="http://schemas.microsoft.com/office/drawing/2014/main" id="{D38FA017-AD09-4C1D-B9B8-FD57EA6CEE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05649" y="3112777"/>
            <a:ext cx="1766582" cy="1560584"/>
          </a:xfrm>
          <a:prstGeom prst="rect">
            <a:avLst/>
          </a:prstGeom>
        </p:spPr>
      </p:pic>
    </p:spTree>
    <p:extLst>
      <p:ext uri="{BB962C8B-B14F-4D97-AF65-F5344CB8AC3E}">
        <p14:creationId xmlns:p14="http://schemas.microsoft.com/office/powerpoint/2010/main" val="1921111309"/>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量词公式的推理规则</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第十一讲  一阶逻辑的推理理论</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10</a:t>
            </a:fld>
            <a:r>
              <a:rPr lang="en-US" altLang="zh-CN">
                <a:latin typeface="Arial" panose="020B0604020202020204" pitchFamily="34" charset="0"/>
                <a:ea typeface="楷体" panose="02010609060101010101" pitchFamily="49" charset="-122"/>
                <a:cs typeface="Arial" panose="020B0604020202020204" pitchFamily="34" charset="0"/>
              </a:rPr>
              <a:t>/33</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全称例化 </a:t>
            </a:r>
            <a:r>
              <a:rPr lang="en-US" altLang="zh-CN"/>
              <a:t>(universal instantiaton)</a:t>
            </a:r>
            <a:r>
              <a:rPr lang="zh-CN" altLang="en-US"/>
              <a:t>规则（全称量词消除规则）</a:t>
            </a:r>
          </a:p>
        </p:txBody>
      </p:sp>
      <p:grpSp>
        <p:nvGrpSpPr>
          <p:cNvPr id="50" name="组合 49">
            <a:extLst>
              <a:ext uri="{FF2B5EF4-FFF2-40B4-BE49-F238E27FC236}">
                <a16:creationId xmlns:a16="http://schemas.microsoft.com/office/drawing/2014/main" id="{E28E6A94-6CFC-4512-ABE4-48C120696BEA}"/>
              </a:ext>
            </a:extLst>
          </p:cNvPr>
          <p:cNvGrpSpPr/>
          <p:nvPr/>
        </p:nvGrpSpPr>
        <p:grpSpPr>
          <a:xfrm>
            <a:off x="482347" y="1083385"/>
            <a:ext cx="11267378" cy="1993979"/>
            <a:chOff x="484657" y="1028669"/>
            <a:chExt cx="11267378" cy="1993979"/>
          </a:xfrm>
        </p:grpSpPr>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784FF38C-EDF8-48D3-87EF-984E498AA466}"/>
                    </a:ext>
                  </a:extLst>
                </p:cNvPr>
                <p:cNvSpPr txBox="1"/>
                <p:nvPr/>
              </p:nvSpPr>
              <p:spPr>
                <a:xfrm>
                  <a:off x="484657" y="1280525"/>
                  <a:ext cx="3473404" cy="1061829"/>
                </a:xfrm>
                <a:prstGeom prst="rect">
                  <a:avLst/>
                </a:prstGeom>
                <a:solidFill>
                  <a:schemeClr val="accent2">
                    <a:lumMod val="20000"/>
                    <a:lumOff val="80000"/>
                  </a:schemeClr>
                </a:solidFill>
              </p:spPr>
              <p:txBody>
                <a:bodyPr wrap="square" rtlCol="0">
                  <a:spAutoFit/>
                </a:bodyPr>
                <a:lstStyle/>
                <a:p>
                  <a:pPr algn="ctr">
                    <a:spcBef>
                      <a:spcPts val="1200"/>
                    </a:spcBef>
                    <a:spcAft>
                      <a:spcPts val="1200"/>
                    </a:spcAft>
                  </a:pPr>
                  <a:r>
                    <a:rPr lang="zh-CN" altLang="en-US" sz="2400" b="1">
                      <a:solidFill>
                        <a:srgbClr val="C00000"/>
                      </a:solidFill>
                    </a:rPr>
                    <a:t>全称例化规则形式一</a:t>
                  </a:r>
                  <a:endParaRPr lang="en-US" altLang="zh-CN" sz="2400" b="1">
                    <a:solidFill>
                      <a:srgbClr val="C00000"/>
                    </a:solidFill>
                  </a:endParaRPr>
                </a:p>
                <a:p>
                  <a:pPr>
                    <a:spcBef>
                      <a:spcPts val="1200"/>
                    </a:spcBef>
                    <a:spcAft>
                      <a:spcPts val="600"/>
                    </a:spcAft>
                  </a:pPr>
                  <a14:m>
                    <m:oMathPara xmlns:m="http://schemas.openxmlformats.org/officeDocument/2006/math">
                      <m:oMathParaPr>
                        <m:jc m:val="centerGroup"/>
                      </m:oMathParaPr>
                      <m:oMath xmlns:m="http://schemas.openxmlformats.org/officeDocument/2006/math">
                        <m:r>
                          <a:rPr lang="en-US" altLang="zh-CN" sz="2400" b="1" i="1" smtClean="0">
                            <a:solidFill>
                              <a:srgbClr val="002060"/>
                            </a:solidFill>
                            <a:latin typeface="Cambria Math" panose="02040503050406030204" pitchFamily="18" charset="0"/>
                          </a:rPr>
                          <m:t>∀</m:t>
                        </m:r>
                        <m:r>
                          <a:rPr lang="en-US" altLang="zh-CN" sz="2400" b="1" i="1" smtClean="0">
                            <a:solidFill>
                              <a:srgbClr val="002060"/>
                            </a:solidFill>
                            <a:latin typeface="Cambria Math" panose="02040503050406030204" pitchFamily="18" charset="0"/>
                          </a:rPr>
                          <m:t>𝒙𝑨</m:t>
                        </m:r>
                        <m:d>
                          <m:dPr>
                            <m:ctrlPr>
                              <a:rPr lang="en-US" altLang="zh-CN" sz="2400" b="1" i="1" smtClean="0">
                                <a:solidFill>
                                  <a:srgbClr val="002060"/>
                                </a:solidFill>
                                <a:latin typeface="Cambria Math" panose="02040503050406030204" pitchFamily="18" charset="0"/>
                              </a:rPr>
                            </m:ctrlPr>
                          </m:dPr>
                          <m:e>
                            <m:r>
                              <a:rPr lang="en-US" altLang="zh-CN" sz="2400" b="1" i="1" smtClean="0">
                                <a:solidFill>
                                  <a:srgbClr val="002060"/>
                                </a:solidFill>
                                <a:latin typeface="Cambria Math" panose="02040503050406030204" pitchFamily="18" charset="0"/>
                              </a:rPr>
                              <m:t>𝒙</m:t>
                            </m:r>
                          </m:e>
                        </m:d>
                        <m:r>
                          <a:rPr lang="en-US" altLang="zh-CN" sz="2400" b="1" i="1" smtClean="0">
                            <a:solidFill>
                              <a:srgbClr val="002060"/>
                            </a:solidFill>
                            <a:latin typeface="Cambria Math" panose="02040503050406030204" pitchFamily="18" charset="0"/>
                          </a:rPr>
                          <m:t>⟹</m:t>
                        </m:r>
                        <m:r>
                          <a:rPr lang="en-US" altLang="zh-CN" sz="2400" b="1" i="1" smtClean="0">
                            <a:solidFill>
                              <a:srgbClr val="002060"/>
                            </a:solidFill>
                            <a:latin typeface="Cambria Math" panose="02040503050406030204" pitchFamily="18" charset="0"/>
                          </a:rPr>
                          <m:t>𝑨</m:t>
                        </m:r>
                        <m:d>
                          <m:dPr>
                            <m:ctrlPr>
                              <a:rPr lang="en-US" altLang="zh-CN" sz="2400" b="1" i="1" smtClean="0">
                                <a:solidFill>
                                  <a:srgbClr val="002060"/>
                                </a:solidFill>
                                <a:latin typeface="Cambria Math" panose="02040503050406030204" pitchFamily="18" charset="0"/>
                              </a:rPr>
                            </m:ctrlPr>
                          </m:dPr>
                          <m:e>
                            <m:r>
                              <a:rPr lang="en-US" altLang="zh-CN" sz="2400" b="1" i="1" smtClean="0">
                                <a:solidFill>
                                  <a:srgbClr val="002060"/>
                                </a:solidFill>
                                <a:latin typeface="Cambria Math" panose="02040503050406030204" pitchFamily="18" charset="0"/>
                              </a:rPr>
                              <m:t>𝒚</m:t>
                            </m:r>
                          </m:e>
                        </m:d>
                      </m:oMath>
                    </m:oMathPara>
                  </a14:m>
                  <a:endParaRPr lang="zh-CN" altLang="en-US" sz="2400" b="1">
                    <a:solidFill>
                      <a:srgbClr val="002060"/>
                    </a:solidFill>
                  </a:endParaRPr>
                </a:p>
              </p:txBody>
            </p:sp>
          </mc:Choice>
          <mc:Fallback xmlns="">
            <p:sp>
              <p:nvSpPr>
                <p:cNvPr id="2" name="文本框 1">
                  <a:extLst>
                    <a:ext uri="{FF2B5EF4-FFF2-40B4-BE49-F238E27FC236}">
                      <a16:creationId xmlns:a16="http://schemas.microsoft.com/office/drawing/2014/main" id="{784FF38C-EDF8-48D3-87EF-984E498AA466}"/>
                    </a:ext>
                  </a:extLst>
                </p:cNvPr>
                <p:cNvSpPr txBox="1">
                  <a:spLocks noRot="1" noChangeAspect="1" noMove="1" noResize="1" noEditPoints="1" noAdjustHandles="1" noChangeArrowheads="1" noChangeShapeType="1" noTextEdit="1"/>
                </p:cNvSpPr>
                <p:nvPr/>
              </p:nvSpPr>
              <p:spPr>
                <a:xfrm>
                  <a:off x="484657" y="1280525"/>
                  <a:ext cx="3473404" cy="1061829"/>
                </a:xfrm>
                <a:prstGeom prst="rect">
                  <a:avLst/>
                </a:prstGeom>
                <a:blipFill>
                  <a:blip r:embed="rId2"/>
                  <a:stretch>
                    <a:fillRect t="-402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324232FE-063C-4FC8-ADE9-E11C69E11084}"/>
                    </a:ext>
                  </a:extLst>
                </p:cNvPr>
                <p:cNvSpPr txBox="1"/>
                <p:nvPr/>
              </p:nvSpPr>
              <p:spPr>
                <a:xfrm>
                  <a:off x="4541604" y="1163618"/>
                  <a:ext cx="3065543" cy="1366336"/>
                </a:xfrm>
                <a:prstGeom prst="rect">
                  <a:avLst/>
                </a:prstGeom>
                <a:solidFill>
                  <a:schemeClr val="accent4">
                    <a:lumMod val="20000"/>
                    <a:lumOff val="80000"/>
                  </a:schemeClr>
                </a:solidFill>
              </p:spPr>
              <p:txBody>
                <a:bodyPr wrap="square" rtlCol="0">
                  <a:spAutoFit/>
                </a:bodyPr>
                <a:lstStyle/>
                <a:p>
                  <a:pPr algn="ctr">
                    <a:lnSpc>
                      <a:spcPts val="3200"/>
                    </a:lnSpc>
                    <a:spcBef>
                      <a:spcPts val="600"/>
                    </a:spcBef>
                  </a:pPr>
                  <a:r>
                    <a:rPr lang="zh-CN" altLang="en-US" sz="2400" b="1">
                      <a:solidFill>
                        <a:srgbClr val="C00000"/>
                      </a:solidFill>
                    </a:rPr>
                    <a:t>应用条件</a:t>
                  </a:r>
                  <a:endParaRPr lang="en-US" altLang="zh-CN" sz="2400" b="1">
                    <a:solidFill>
                      <a:srgbClr val="C00000"/>
                    </a:solidFill>
                  </a:endParaRPr>
                </a:p>
                <a:p>
                  <a:pPr>
                    <a:lnSpc>
                      <a:spcPts val="3200"/>
                    </a:lnSpc>
                    <a:spcBef>
                      <a:spcPts val="600"/>
                    </a:spcBef>
                    <a:spcAft>
                      <a:spcPts val="600"/>
                    </a:spcAft>
                  </a:pPr>
                  <a:r>
                    <a:rPr lang="zh-CN" altLang="en-US" sz="2000" b="1">
                      <a:solidFill>
                        <a:srgbClr val="002060"/>
                      </a:solidFill>
                      <a:latin typeface="楷体" panose="02010609060101010101" pitchFamily="49" charset="-122"/>
                      <a:ea typeface="楷体" panose="02010609060101010101" pitchFamily="49" charset="-122"/>
                    </a:rPr>
                    <a:t>变量</a:t>
                  </a:r>
                  <a14:m>
                    <m:oMath xmlns:m="http://schemas.openxmlformats.org/officeDocument/2006/math">
                      <m:r>
                        <a:rPr lang="en-US" altLang="zh-CN" sz="2000" b="1" i="1" smtClean="0">
                          <a:solidFill>
                            <a:srgbClr val="002060"/>
                          </a:solidFill>
                          <a:latin typeface="Cambria Math" panose="02040503050406030204" pitchFamily="18" charset="0"/>
                        </a:rPr>
                        <m:t>𝒙</m:t>
                      </m:r>
                    </m:oMath>
                  </a14:m>
                  <a:r>
                    <a:rPr lang="zh-CN" altLang="en-US" sz="2000" b="1">
                      <a:solidFill>
                        <a:srgbClr val="002060"/>
                      </a:solidFill>
                      <a:latin typeface="楷体" panose="02010609060101010101" pitchFamily="49" charset="-122"/>
                      <a:ea typeface="楷体" panose="02010609060101010101" pitchFamily="49" charset="-122"/>
                    </a:rPr>
                    <a:t>不在</a:t>
                  </a:r>
                  <a14:m>
                    <m:oMath xmlns:m="http://schemas.openxmlformats.org/officeDocument/2006/math">
                      <m:r>
                        <a:rPr lang="en-US" altLang="zh-CN" sz="2000" b="1" i="1" smtClean="0">
                          <a:solidFill>
                            <a:srgbClr val="002060"/>
                          </a:solidFill>
                          <a:latin typeface="Cambria Math" panose="02040503050406030204" pitchFamily="18" charset="0"/>
                        </a:rPr>
                        <m:t>𝑨</m:t>
                      </m:r>
                      <m:r>
                        <a:rPr lang="en-US" altLang="zh-CN" sz="2000" b="1" i="1">
                          <a:solidFill>
                            <a:srgbClr val="002060"/>
                          </a:solidFill>
                          <a:latin typeface="Cambria Math" panose="02040503050406030204" pitchFamily="18" charset="0"/>
                        </a:rPr>
                        <m:t>(</m:t>
                      </m:r>
                      <m:r>
                        <a:rPr lang="en-US" altLang="zh-CN" sz="2000" b="1" i="1">
                          <a:solidFill>
                            <a:srgbClr val="002060"/>
                          </a:solidFill>
                          <a:latin typeface="Cambria Math" panose="02040503050406030204" pitchFamily="18" charset="0"/>
                        </a:rPr>
                        <m:t>𝒙</m:t>
                      </m:r>
                      <m:r>
                        <a:rPr lang="en-US" altLang="zh-CN" sz="2000" b="1" i="1" smtClean="0">
                          <a:solidFill>
                            <a:srgbClr val="002060"/>
                          </a:solidFill>
                          <a:latin typeface="Cambria Math" panose="02040503050406030204" pitchFamily="18" charset="0"/>
                        </a:rPr>
                        <m:t>)</m:t>
                      </m:r>
                    </m:oMath>
                  </a14:m>
                  <a:r>
                    <a:rPr lang="zh-CN" altLang="en-US" sz="2000" b="1">
                      <a:solidFill>
                        <a:srgbClr val="002060"/>
                      </a:solidFill>
                      <a:latin typeface="楷体" panose="02010609060101010101" pitchFamily="49" charset="-122"/>
                      <a:ea typeface="楷体" panose="02010609060101010101" pitchFamily="49" charset="-122"/>
                    </a:rPr>
                    <a:t>中以</a:t>
                  </a:r>
                  <a14:m>
                    <m:oMath xmlns:m="http://schemas.openxmlformats.org/officeDocument/2006/math">
                      <m:r>
                        <a:rPr lang="en-US" altLang="zh-CN" sz="2000" b="1" i="1" smtClean="0">
                          <a:solidFill>
                            <a:srgbClr val="002060"/>
                          </a:solidFill>
                          <a:latin typeface="Cambria Math" panose="02040503050406030204" pitchFamily="18" charset="0"/>
                        </a:rPr>
                        <m:t>𝒚</m:t>
                      </m:r>
                    </m:oMath>
                  </a14:m>
                  <a:r>
                    <a:rPr lang="zh-CN" altLang="en-US" sz="2000" b="1">
                      <a:solidFill>
                        <a:srgbClr val="002060"/>
                      </a:solidFill>
                      <a:latin typeface="楷体" panose="02010609060101010101" pitchFamily="49" charset="-122"/>
                      <a:ea typeface="楷体" panose="02010609060101010101" pitchFamily="49" charset="-122"/>
                    </a:rPr>
                    <a:t>为指示变量的量词辖域中出现</a:t>
                  </a:r>
                  <a:endParaRPr lang="en-US" altLang="zh-CN" sz="2000" b="1">
                    <a:solidFill>
                      <a:srgbClr val="002060"/>
                    </a:solidFill>
                    <a:latin typeface="楷体" panose="02010609060101010101" pitchFamily="49" charset="-122"/>
                    <a:ea typeface="楷体" panose="02010609060101010101" pitchFamily="49" charset="-122"/>
                  </a:endParaRPr>
                </a:p>
              </p:txBody>
            </p:sp>
          </mc:Choice>
          <mc:Fallback xmlns="">
            <p:sp>
              <p:nvSpPr>
                <p:cNvPr id="3" name="文本框 2">
                  <a:extLst>
                    <a:ext uri="{FF2B5EF4-FFF2-40B4-BE49-F238E27FC236}">
                      <a16:creationId xmlns:a16="http://schemas.microsoft.com/office/drawing/2014/main" id="{324232FE-063C-4FC8-ADE9-E11C69E11084}"/>
                    </a:ext>
                  </a:extLst>
                </p:cNvPr>
                <p:cNvSpPr txBox="1">
                  <a:spLocks noRot="1" noChangeAspect="1" noMove="1" noResize="1" noEditPoints="1" noAdjustHandles="1" noChangeArrowheads="1" noChangeShapeType="1" noTextEdit="1"/>
                </p:cNvSpPr>
                <p:nvPr/>
              </p:nvSpPr>
              <p:spPr>
                <a:xfrm>
                  <a:off x="4541604" y="1163618"/>
                  <a:ext cx="3065543" cy="1366336"/>
                </a:xfrm>
                <a:prstGeom prst="rect">
                  <a:avLst/>
                </a:prstGeom>
                <a:blipFill>
                  <a:blip r:embed="rId3"/>
                  <a:stretch>
                    <a:fillRect l="-2187" t="-1786" r="-1392" b="-535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47CAF5F1-6178-4F3C-86CE-A7D6033169BD}"/>
                    </a:ext>
                  </a:extLst>
                </p:cNvPr>
                <p:cNvSpPr txBox="1"/>
                <p:nvPr/>
              </p:nvSpPr>
              <p:spPr>
                <a:xfrm>
                  <a:off x="8190690" y="1028669"/>
                  <a:ext cx="3085278" cy="723275"/>
                </a:xfrm>
                <a:prstGeom prst="rect">
                  <a:avLst/>
                </a:prstGeom>
                <a:solidFill>
                  <a:schemeClr val="accent4">
                    <a:lumMod val="20000"/>
                    <a:lumOff val="80000"/>
                    <a:alpha val="50000"/>
                  </a:schemeClr>
                </a:solidFill>
              </p:spPr>
              <p:txBody>
                <a:bodyPr wrap="square" rtlCol="0">
                  <a:spAutoFit/>
                </a:bodyPr>
                <a:lstStyle/>
                <a:p>
                  <a:pPr algn="ctr">
                    <a:spcBef>
                      <a:spcPts val="600"/>
                    </a:spcBef>
                  </a:pPr>
                  <a:r>
                    <a:rPr lang="zh-CN" altLang="en-US" b="1">
                      <a:solidFill>
                        <a:srgbClr val="002060"/>
                      </a:solidFill>
                      <a:latin typeface="楷体" panose="02010609060101010101" pitchFamily="49" charset="-122"/>
                      <a:ea typeface="楷体" panose="02010609060101010101" pitchFamily="49" charset="-122"/>
                    </a:rPr>
                    <a:t>简化情况一</a:t>
                  </a:r>
                  <a:endParaRPr lang="en-US" altLang="zh-CN" b="1">
                    <a:solidFill>
                      <a:srgbClr val="002060"/>
                    </a:solidFill>
                    <a:latin typeface="楷体" panose="02010609060101010101" pitchFamily="49" charset="-122"/>
                    <a:ea typeface="楷体" panose="02010609060101010101" pitchFamily="49" charset="-122"/>
                  </a:endParaRPr>
                </a:p>
                <a:p>
                  <a:pPr>
                    <a:spcBef>
                      <a:spcPts val="600"/>
                    </a:spcBef>
                  </a:pPr>
                  <a14:m>
                    <m:oMath xmlns:m="http://schemas.openxmlformats.org/officeDocument/2006/math">
                      <m:r>
                        <a:rPr lang="en-US" altLang="zh-CN" b="1" i="1" smtClean="0">
                          <a:solidFill>
                            <a:schemeClr val="accent2">
                              <a:lumMod val="50000"/>
                            </a:schemeClr>
                          </a:solidFill>
                          <a:latin typeface="Cambria Math" panose="02040503050406030204" pitchFamily="18" charset="0"/>
                        </a:rPr>
                        <m:t>𝒚</m:t>
                      </m:r>
                    </m:oMath>
                  </a14:m>
                  <a:r>
                    <a:rPr lang="zh-CN" altLang="en-US" b="1">
                      <a:solidFill>
                        <a:schemeClr val="accent2">
                          <a:lumMod val="50000"/>
                        </a:schemeClr>
                      </a:solidFill>
                    </a:rPr>
                    <a:t>是不在</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𝑨</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𝒙</m:t>
                      </m:r>
                      <m:r>
                        <a:rPr lang="en-US" altLang="zh-CN" b="1" i="1" smtClean="0">
                          <a:solidFill>
                            <a:schemeClr val="accent2">
                              <a:lumMod val="50000"/>
                            </a:schemeClr>
                          </a:solidFill>
                          <a:latin typeface="Cambria Math" panose="02040503050406030204" pitchFamily="18" charset="0"/>
                        </a:rPr>
                        <m:t>)</m:t>
                      </m:r>
                    </m:oMath>
                  </a14:m>
                  <a:r>
                    <a:rPr lang="zh-CN" altLang="en-US" b="1">
                      <a:solidFill>
                        <a:schemeClr val="accent2">
                          <a:lumMod val="50000"/>
                        </a:schemeClr>
                      </a:solidFill>
                    </a:rPr>
                    <a:t>中出现的</a:t>
                  </a:r>
                  <a:r>
                    <a:rPr lang="zh-CN" altLang="en-US" b="1">
                      <a:solidFill>
                        <a:srgbClr val="C00000"/>
                      </a:solidFill>
                    </a:rPr>
                    <a:t>新变量</a:t>
                  </a:r>
                  <a:endParaRPr lang="en-US" altLang="zh-CN" b="1">
                    <a:solidFill>
                      <a:srgbClr val="C00000"/>
                    </a:solidFill>
                  </a:endParaRPr>
                </a:p>
              </p:txBody>
            </p:sp>
          </mc:Choice>
          <mc:Fallback xmlns="">
            <p:sp>
              <p:nvSpPr>
                <p:cNvPr id="4" name="文本框 3">
                  <a:extLst>
                    <a:ext uri="{FF2B5EF4-FFF2-40B4-BE49-F238E27FC236}">
                      <a16:creationId xmlns:a16="http://schemas.microsoft.com/office/drawing/2014/main" id="{47CAF5F1-6178-4F3C-86CE-A7D6033169BD}"/>
                    </a:ext>
                  </a:extLst>
                </p:cNvPr>
                <p:cNvSpPr txBox="1">
                  <a:spLocks noRot="1" noChangeAspect="1" noMove="1" noResize="1" noEditPoints="1" noAdjustHandles="1" noChangeArrowheads="1" noChangeShapeType="1" noTextEdit="1"/>
                </p:cNvSpPr>
                <p:nvPr/>
              </p:nvSpPr>
              <p:spPr>
                <a:xfrm>
                  <a:off x="8190690" y="1028669"/>
                  <a:ext cx="3085278" cy="723275"/>
                </a:xfrm>
                <a:prstGeom prst="rect">
                  <a:avLst/>
                </a:prstGeom>
                <a:blipFill>
                  <a:blip r:embed="rId4"/>
                  <a:stretch>
                    <a:fillRect t="-5085" r="-1779" b="-1355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DC64491F-B7D2-42B9-9283-E0FDEC7CE216}"/>
                    </a:ext>
                  </a:extLst>
                </p:cNvPr>
                <p:cNvSpPr txBox="1"/>
                <p:nvPr/>
              </p:nvSpPr>
              <p:spPr>
                <a:xfrm>
                  <a:off x="8199691" y="1846786"/>
                  <a:ext cx="3552344" cy="1076449"/>
                </a:xfrm>
                <a:prstGeom prst="rect">
                  <a:avLst/>
                </a:prstGeom>
                <a:solidFill>
                  <a:schemeClr val="accent4">
                    <a:lumMod val="20000"/>
                    <a:lumOff val="80000"/>
                    <a:alpha val="50000"/>
                  </a:schemeClr>
                </a:solidFill>
              </p:spPr>
              <p:txBody>
                <a:bodyPr wrap="square" rtlCol="0">
                  <a:spAutoFit/>
                </a:bodyPr>
                <a:lstStyle/>
                <a:p>
                  <a:pPr algn="ctr">
                    <a:lnSpc>
                      <a:spcPts val="2400"/>
                    </a:lnSpc>
                    <a:spcBef>
                      <a:spcPts val="600"/>
                    </a:spcBef>
                  </a:pPr>
                  <a:r>
                    <a:rPr lang="zh-CN" altLang="en-US" b="1">
                      <a:solidFill>
                        <a:srgbClr val="002060"/>
                      </a:solidFill>
                      <a:latin typeface="楷体" panose="02010609060101010101" pitchFamily="49" charset="-122"/>
                      <a:ea typeface="楷体" panose="02010609060101010101" pitchFamily="49" charset="-122"/>
                    </a:rPr>
                    <a:t>简化情况二</a:t>
                  </a:r>
                  <a:endParaRPr lang="en-US" altLang="zh-CN" b="1">
                    <a:solidFill>
                      <a:srgbClr val="002060"/>
                    </a:solidFill>
                    <a:latin typeface="楷体" panose="02010609060101010101" pitchFamily="49" charset="-122"/>
                    <a:ea typeface="楷体" panose="02010609060101010101" pitchFamily="49" charset="-122"/>
                  </a:endParaRPr>
                </a:p>
                <a:p>
                  <a:pPr>
                    <a:lnSpc>
                      <a:spcPts val="2400"/>
                    </a:lnSpc>
                    <a:spcBef>
                      <a:spcPts val="600"/>
                    </a:spcBef>
                  </a:pPr>
                  <a14:m>
                    <m:oMath xmlns:m="http://schemas.openxmlformats.org/officeDocument/2006/math">
                      <m:r>
                        <a:rPr lang="en-US" altLang="zh-CN" b="1" i="1" smtClean="0">
                          <a:solidFill>
                            <a:schemeClr val="accent2">
                              <a:lumMod val="50000"/>
                            </a:schemeClr>
                          </a:solidFill>
                          <a:latin typeface="Cambria Math" panose="02040503050406030204" pitchFamily="18" charset="0"/>
                        </a:rPr>
                        <m:t>𝑨</m:t>
                      </m:r>
                      <m:r>
                        <a:rPr lang="en-US" altLang="zh-CN" b="1" i="1">
                          <a:solidFill>
                            <a:schemeClr val="accent2">
                              <a:lumMod val="50000"/>
                            </a:schemeClr>
                          </a:solidFill>
                          <a:latin typeface="Cambria Math" panose="02040503050406030204" pitchFamily="18" charset="0"/>
                        </a:rPr>
                        <m:t>(</m:t>
                      </m:r>
                      <m:r>
                        <a:rPr lang="en-US" altLang="zh-CN" b="1" i="1">
                          <a:solidFill>
                            <a:schemeClr val="accent2">
                              <a:lumMod val="50000"/>
                            </a:schemeClr>
                          </a:solidFill>
                          <a:latin typeface="Cambria Math" panose="02040503050406030204" pitchFamily="18" charset="0"/>
                        </a:rPr>
                        <m:t>𝒙</m:t>
                      </m:r>
                      <m:r>
                        <a:rPr lang="en-US" altLang="zh-CN" b="1" i="1">
                          <a:solidFill>
                            <a:schemeClr val="accent2">
                              <a:lumMod val="50000"/>
                            </a:schemeClr>
                          </a:solidFill>
                          <a:latin typeface="Cambria Math" panose="02040503050406030204" pitchFamily="18" charset="0"/>
                        </a:rPr>
                        <m:t>)</m:t>
                      </m:r>
                    </m:oMath>
                  </a14:m>
                  <a:r>
                    <a:rPr lang="zh-CN" altLang="en-US" b="1">
                      <a:solidFill>
                        <a:schemeClr val="accent2">
                          <a:lumMod val="50000"/>
                        </a:schemeClr>
                      </a:solidFill>
                    </a:rPr>
                    <a:t>没有以</a:t>
                  </a:r>
                  <a14:m>
                    <m:oMath xmlns:m="http://schemas.openxmlformats.org/officeDocument/2006/math">
                      <m:r>
                        <a:rPr lang="en-US" altLang="zh-CN" b="1" i="1" smtClean="0">
                          <a:solidFill>
                            <a:schemeClr val="accent2">
                              <a:lumMod val="50000"/>
                            </a:schemeClr>
                          </a:solidFill>
                          <a:latin typeface="Cambria Math" panose="02040503050406030204" pitchFamily="18" charset="0"/>
                        </a:rPr>
                        <m:t>𝒙</m:t>
                      </m:r>
                    </m:oMath>
                  </a14:m>
                  <a:r>
                    <a:rPr lang="zh-CN" altLang="en-US" b="1">
                      <a:solidFill>
                        <a:schemeClr val="accent2">
                          <a:lumMod val="50000"/>
                        </a:schemeClr>
                      </a:solidFill>
                    </a:rPr>
                    <a:t>为指示变量的子量词公式，这时可有</a:t>
                  </a:r>
                  <a14:m>
                    <m:oMath xmlns:m="http://schemas.openxmlformats.org/officeDocument/2006/math">
                      <m:r>
                        <a:rPr lang="en-US" altLang="zh-CN" b="1" smtClean="0">
                          <a:solidFill>
                            <a:srgbClr val="C00000"/>
                          </a:solidFill>
                          <a:latin typeface="Cambria Math" panose="02040503050406030204" pitchFamily="18" charset="0"/>
                        </a:rPr>
                        <m:t>∀</m:t>
                      </m:r>
                      <m:r>
                        <a:rPr lang="en-US" altLang="zh-CN" b="1" i="1">
                          <a:solidFill>
                            <a:srgbClr val="C00000"/>
                          </a:solidFill>
                          <a:latin typeface="Cambria Math" panose="02040503050406030204" pitchFamily="18" charset="0"/>
                        </a:rPr>
                        <m:t>𝒙𝑨</m:t>
                      </m:r>
                      <m:d>
                        <m:dPr>
                          <m:ctrlPr>
                            <a:rPr lang="en-US" altLang="zh-CN" b="1" i="1">
                              <a:solidFill>
                                <a:srgbClr val="C00000"/>
                              </a:solidFill>
                              <a:latin typeface="Cambria Math" panose="02040503050406030204" pitchFamily="18" charset="0"/>
                            </a:rPr>
                          </m:ctrlPr>
                        </m:dPr>
                        <m:e>
                          <m:r>
                            <a:rPr lang="en-US" altLang="zh-CN" b="1" i="1">
                              <a:solidFill>
                                <a:srgbClr val="C00000"/>
                              </a:solidFill>
                              <a:latin typeface="Cambria Math" panose="02040503050406030204" pitchFamily="18" charset="0"/>
                            </a:rPr>
                            <m:t>𝒙</m:t>
                          </m:r>
                        </m:e>
                      </m:d>
                      <m:r>
                        <a:rPr lang="en-US" altLang="zh-CN" b="1">
                          <a:solidFill>
                            <a:srgbClr val="C00000"/>
                          </a:solidFill>
                          <a:latin typeface="Cambria Math" panose="02040503050406030204" pitchFamily="18" charset="0"/>
                        </a:rPr>
                        <m:t>⟹</m:t>
                      </m:r>
                      <m:r>
                        <a:rPr lang="en-US" altLang="zh-CN" b="1" i="1">
                          <a:solidFill>
                            <a:srgbClr val="C00000"/>
                          </a:solidFill>
                          <a:latin typeface="Cambria Math" panose="02040503050406030204" pitchFamily="18" charset="0"/>
                        </a:rPr>
                        <m:t>𝑨</m:t>
                      </m:r>
                      <m:d>
                        <m:dPr>
                          <m:ctrlPr>
                            <a:rPr lang="en-US" altLang="zh-CN" b="1" i="1">
                              <a:solidFill>
                                <a:srgbClr val="C00000"/>
                              </a:solidFill>
                              <a:latin typeface="Cambria Math" panose="02040503050406030204" pitchFamily="18" charset="0"/>
                            </a:rPr>
                          </m:ctrlPr>
                        </m:dPr>
                        <m:e>
                          <m:r>
                            <a:rPr lang="en-US" altLang="zh-CN" b="1" i="1">
                              <a:solidFill>
                                <a:srgbClr val="C00000"/>
                              </a:solidFill>
                              <a:latin typeface="Cambria Math" panose="02040503050406030204" pitchFamily="18" charset="0"/>
                            </a:rPr>
                            <m:t>𝒙</m:t>
                          </m:r>
                        </m:e>
                      </m:d>
                    </m:oMath>
                  </a14:m>
                  <a:endParaRPr lang="zh-CN" altLang="en-US" b="1">
                    <a:solidFill>
                      <a:schemeClr val="accent2">
                        <a:lumMod val="50000"/>
                      </a:schemeClr>
                    </a:solidFill>
                  </a:endParaRPr>
                </a:p>
              </p:txBody>
            </p:sp>
          </mc:Choice>
          <mc:Fallback xmlns="">
            <p:sp>
              <p:nvSpPr>
                <p:cNvPr id="6" name="文本框 5">
                  <a:extLst>
                    <a:ext uri="{FF2B5EF4-FFF2-40B4-BE49-F238E27FC236}">
                      <a16:creationId xmlns:a16="http://schemas.microsoft.com/office/drawing/2014/main" id="{DC64491F-B7D2-42B9-9283-E0FDEC7CE216}"/>
                    </a:ext>
                  </a:extLst>
                </p:cNvPr>
                <p:cNvSpPr txBox="1">
                  <a:spLocks noRot="1" noChangeAspect="1" noMove="1" noResize="1" noEditPoints="1" noAdjustHandles="1" noChangeArrowheads="1" noChangeShapeType="1" noTextEdit="1"/>
                </p:cNvSpPr>
                <p:nvPr/>
              </p:nvSpPr>
              <p:spPr>
                <a:xfrm>
                  <a:off x="8199691" y="1846786"/>
                  <a:ext cx="3552344" cy="1076449"/>
                </a:xfrm>
                <a:prstGeom prst="rect">
                  <a:avLst/>
                </a:prstGeom>
                <a:blipFill>
                  <a:blip r:embed="rId5"/>
                  <a:stretch>
                    <a:fillRect l="-1546" t="-3955" r="-1546" b="-7910"/>
                  </a:stretch>
                </a:blipFill>
              </p:spPr>
              <p:txBody>
                <a:bodyPr/>
                <a:lstStyle/>
                <a:p>
                  <a:r>
                    <a:rPr lang="zh-CN" altLang="en-US">
                      <a:noFill/>
                    </a:rPr>
                    <a:t> </a:t>
                  </a:r>
                </a:p>
              </p:txBody>
            </p:sp>
          </mc:Fallback>
        </mc:AlternateContent>
        <p:sp>
          <p:nvSpPr>
            <p:cNvPr id="36" name="箭头: 左 35">
              <a:extLst>
                <a:ext uri="{FF2B5EF4-FFF2-40B4-BE49-F238E27FC236}">
                  <a16:creationId xmlns:a16="http://schemas.microsoft.com/office/drawing/2014/main" id="{7C466D2F-99E0-4280-9D6F-F8AF2A196CE8}"/>
                </a:ext>
              </a:extLst>
            </p:cNvPr>
            <p:cNvSpPr/>
            <p:nvPr/>
          </p:nvSpPr>
          <p:spPr>
            <a:xfrm>
              <a:off x="3958061" y="1762255"/>
              <a:ext cx="583543" cy="12272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箭头: 右 36">
              <a:extLst>
                <a:ext uri="{FF2B5EF4-FFF2-40B4-BE49-F238E27FC236}">
                  <a16:creationId xmlns:a16="http://schemas.microsoft.com/office/drawing/2014/main" id="{BC7CB10D-6FB3-4D2D-B0B1-54721CADCA3A}"/>
                </a:ext>
              </a:extLst>
            </p:cNvPr>
            <p:cNvSpPr/>
            <p:nvPr/>
          </p:nvSpPr>
          <p:spPr>
            <a:xfrm>
              <a:off x="7607147" y="1762255"/>
              <a:ext cx="379246" cy="1376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左大括号 37">
              <a:extLst>
                <a:ext uri="{FF2B5EF4-FFF2-40B4-BE49-F238E27FC236}">
                  <a16:creationId xmlns:a16="http://schemas.microsoft.com/office/drawing/2014/main" id="{25AEED1F-596B-4C62-82D0-5698B00DB6A7}"/>
                </a:ext>
              </a:extLst>
            </p:cNvPr>
            <p:cNvSpPr/>
            <p:nvPr/>
          </p:nvSpPr>
          <p:spPr>
            <a:xfrm>
              <a:off x="7986393" y="1091899"/>
              <a:ext cx="204297" cy="1743808"/>
            </a:xfrm>
            <a:prstGeom prst="leftBrace">
              <a:avLst>
                <a:gd name="adj1" fmla="val 68939"/>
                <a:gd name="adj2" fmla="val 42087"/>
              </a:avLst>
            </a:prstGeom>
            <a:ln w="19050">
              <a:solidFill>
                <a:schemeClr val="accent5">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39" name="文本框 38">
                  <a:extLst>
                    <a:ext uri="{FF2B5EF4-FFF2-40B4-BE49-F238E27FC236}">
                      <a16:creationId xmlns:a16="http://schemas.microsoft.com/office/drawing/2014/main" id="{592074A9-6BE7-452E-A791-FDF25D69ECAF}"/>
                    </a:ext>
                  </a:extLst>
                </p:cNvPr>
                <p:cNvSpPr txBox="1"/>
                <p:nvPr/>
              </p:nvSpPr>
              <p:spPr>
                <a:xfrm>
                  <a:off x="491808" y="2622538"/>
                  <a:ext cx="6932505" cy="400110"/>
                </a:xfrm>
                <a:prstGeom prst="rect">
                  <a:avLst/>
                </a:prstGeom>
                <a:solidFill>
                  <a:schemeClr val="accent5">
                    <a:lumMod val="20000"/>
                    <a:lumOff val="80000"/>
                    <a:alpha val="50000"/>
                  </a:schemeClr>
                </a:solidFill>
              </p:spPr>
              <p:txBody>
                <a:bodyPr wrap="square" rtlCol="0">
                  <a:spAutoFit/>
                </a:bodyPr>
                <a:lstStyle/>
                <a:p>
                  <a:r>
                    <a:rPr lang="zh-CN" altLang="en-US" sz="2000" b="1" dirty="0">
                      <a:solidFill>
                        <a:srgbClr val="C00000"/>
                      </a:solidFill>
                    </a:rPr>
                    <a:t>规则有效性：</a:t>
                  </a:r>
                  <a:r>
                    <a:rPr lang="zh-CN" altLang="en-US" sz="2000" b="1" dirty="0">
                      <a:solidFill>
                        <a:srgbClr val="002060"/>
                      </a:solidFill>
                    </a:rPr>
                    <a:t>对满足条件的</a:t>
                  </a:r>
                  <a14:m>
                    <m:oMath xmlns:m="http://schemas.openxmlformats.org/officeDocument/2006/math">
                      <m:r>
                        <a:rPr lang="en-US" altLang="zh-CN" sz="2000" b="1" i="1" smtClean="0">
                          <a:solidFill>
                            <a:srgbClr val="002060"/>
                          </a:solidFill>
                          <a:latin typeface="Cambria Math" panose="02040503050406030204" pitchFamily="18" charset="0"/>
                        </a:rPr>
                        <m:t>𝒚</m:t>
                      </m:r>
                    </m:oMath>
                  </a14:m>
                  <a:r>
                    <a:rPr lang="zh-CN" altLang="en-US" sz="2000" b="1" dirty="0">
                      <a:solidFill>
                        <a:srgbClr val="002060"/>
                      </a:solidFill>
                    </a:rPr>
                    <a:t>，公式</a:t>
                  </a:r>
                  <a14:m>
                    <m:oMath xmlns:m="http://schemas.openxmlformats.org/officeDocument/2006/math">
                      <m:r>
                        <a:rPr lang="en-US" altLang="zh-CN" sz="2000" b="1" i="1" smtClean="0">
                          <a:solidFill>
                            <a:srgbClr val="002060"/>
                          </a:solidFill>
                          <a:latin typeface="Cambria Math" panose="02040503050406030204" pitchFamily="18" charset="0"/>
                        </a:rPr>
                        <m:t>∀</m:t>
                      </m:r>
                      <m:r>
                        <a:rPr lang="en-US" altLang="zh-CN" sz="2000" b="1" i="1">
                          <a:solidFill>
                            <a:srgbClr val="002060"/>
                          </a:solidFill>
                          <a:latin typeface="Cambria Math" panose="02040503050406030204" pitchFamily="18" charset="0"/>
                        </a:rPr>
                        <m:t>𝒙𝑨</m:t>
                      </m:r>
                      <m:d>
                        <m:dPr>
                          <m:ctrlPr>
                            <a:rPr lang="en-US" altLang="zh-CN" sz="2000" b="1" i="1">
                              <a:solidFill>
                                <a:srgbClr val="002060"/>
                              </a:solidFill>
                              <a:latin typeface="Cambria Math" panose="02040503050406030204" pitchFamily="18" charset="0"/>
                            </a:rPr>
                          </m:ctrlPr>
                        </m:dPr>
                        <m:e>
                          <m:r>
                            <a:rPr lang="en-US" altLang="zh-CN" sz="2000" b="1" i="1">
                              <a:solidFill>
                                <a:srgbClr val="002060"/>
                              </a:solidFill>
                              <a:latin typeface="Cambria Math" panose="02040503050406030204" pitchFamily="18" charset="0"/>
                            </a:rPr>
                            <m:t>𝒙</m:t>
                          </m:r>
                        </m:e>
                      </m:d>
                      <m:r>
                        <a:rPr lang="en-US" altLang="zh-CN" sz="2000" b="1" i="1">
                          <a:solidFill>
                            <a:srgbClr val="002060"/>
                          </a:solidFill>
                          <a:latin typeface="Cambria Math" panose="02040503050406030204" pitchFamily="18" charset="0"/>
                        </a:rPr>
                        <m:t>→</m:t>
                      </m:r>
                      <m:r>
                        <a:rPr lang="en-US" altLang="zh-CN" sz="2000" b="1" i="1">
                          <a:solidFill>
                            <a:srgbClr val="002060"/>
                          </a:solidFill>
                          <a:latin typeface="Cambria Math" panose="02040503050406030204" pitchFamily="18" charset="0"/>
                        </a:rPr>
                        <m:t>𝑨</m:t>
                      </m:r>
                      <m:d>
                        <m:dPr>
                          <m:ctrlPr>
                            <a:rPr lang="en-US" altLang="zh-CN" sz="2000" b="1" i="1">
                              <a:solidFill>
                                <a:srgbClr val="002060"/>
                              </a:solidFill>
                              <a:latin typeface="Cambria Math" panose="02040503050406030204" pitchFamily="18" charset="0"/>
                            </a:rPr>
                          </m:ctrlPr>
                        </m:dPr>
                        <m:e>
                          <m:r>
                            <a:rPr lang="en-US" altLang="zh-CN" sz="2000" b="1" i="1">
                              <a:solidFill>
                                <a:srgbClr val="002060"/>
                              </a:solidFill>
                              <a:latin typeface="Cambria Math" panose="02040503050406030204" pitchFamily="18" charset="0"/>
                            </a:rPr>
                            <m:t>𝒚</m:t>
                          </m:r>
                        </m:e>
                      </m:d>
                    </m:oMath>
                  </a14:m>
                  <a:r>
                    <a:rPr lang="zh-CN" altLang="en-US" sz="2000" b="1" dirty="0">
                      <a:solidFill>
                        <a:srgbClr val="002060"/>
                      </a:solidFill>
                    </a:rPr>
                    <a:t>是永真式</a:t>
                  </a:r>
                </a:p>
              </p:txBody>
            </p:sp>
          </mc:Choice>
          <mc:Fallback xmlns="">
            <p:sp>
              <p:nvSpPr>
                <p:cNvPr id="39" name="文本框 38">
                  <a:extLst>
                    <a:ext uri="{FF2B5EF4-FFF2-40B4-BE49-F238E27FC236}">
                      <a16:creationId xmlns:a16="http://schemas.microsoft.com/office/drawing/2014/main" id="{592074A9-6BE7-452E-A791-FDF25D69ECAF}"/>
                    </a:ext>
                  </a:extLst>
                </p:cNvPr>
                <p:cNvSpPr txBox="1">
                  <a:spLocks noRot="1" noChangeAspect="1" noMove="1" noResize="1" noEditPoints="1" noAdjustHandles="1" noChangeArrowheads="1" noChangeShapeType="1" noTextEdit="1"/>
                </p:cNvSpPr>
                <p:nvPr/>
              </p:nvSpPr>
              <p:spPr>
                <a:xfrm>
                  <a:off x="491808" y="2622538"/>
                  <a:ext cx="6932505" cy="400110"/>
                </a:xfrm>
                <a:prstGeom prst="rect">
                  <a:avLst/>
                </a:prstGeom>
                <a:blipFill>
                  <a:blip r:embed="rId6"/>
                  <a:stretch>
                    <a:fillRect l="-879" t="-7576" r="-439" b="-25758"/>
                  </a:stretch>
                </a:blipFill>
              </p:spPr>
              <p:txBody>
                <a:bodyPr/>
                <a:lstStyle/>
                <a:p>
                  <a:r>
                    <a:rPr lang="zh-CN" altLang="en-US">
                      <a:noFill/>
                    </a:rPr>
                    <a:t> </a:t>
                  </a:r>
                </a:p>
              </p:txBody>
            </p:sp>
          </mc:Fallback>
        </mc:AlternateContent>
      </p:grpSp>
      <p:grpSp>
        <p:nvGrpSpPr>
          <p:cNvPr id="47" name="组合 46">
            <a:extLst>
              <a:ext uri="{FF2B5EF4-FFF2-40B4-BE49-F238E27FC236}">
                <a16:creationId xmlns:a16="http://schemas.microsoft.com/office/drawing/2014/main" id="{83E63A08-D624-48B4-AA1F-4639E2DB54AB}"/>
              </a:ext>
            </a:extLst>
          </p:cNvPr>
          <p:cNvGrpSpPr/>
          <p:nvPr/>
        </p:nvGrpSpPr>
        <p:grpSpPr>
          <a:xfrm>
            <a:off x="484657" y="5117064"/>
            <a:ext cx="11144314" cy="1061829"/>
            <a:chOff x="484657" y="5136240"/>
            <a:chExt cx="11144314" cy="1061829"/>
          </a:xfrm>
        </p:grpSpPr>
        <mc:AlternateContent xmlns:mc="http://schemas.openxmlformats.org/markup-compatibility/2006" xmlns:a14="http://schemas.microsoft.com/office/drawing/2010/main">
          <mc:Choice Requires="a14">
            <p:sp>
              <p:nvSpPr>
                <p:cNvPr id="41" name="文本框 40">
                  <a:extLst>
                    <a:ext uri="{FF2B5EF4-FFF2-40B4-BE49-F238E27FC236}">
                      <a16:creationId xmlns:a16="http://schemas.microsoft.com/office/drawing/2014/main" id="{A7D72A14-C22A-4A8D-AEAB-2FEA12F2976A}"/>
                    </a:ext>
                  </a:extLst>
                </p:cNvPr>
                <p:cNvSpPr txBox="1"/>
                <p:nvPr/>
              </p:nvSpPr>
              <p:spPr>
                <a:xfrm>
                  <a:off x="484657" y="5136240"/>
                  <a:ext cx="3473404" cy="1061829"/>
                </a:xfrm>
                <a:prstGeom prst="rect">
                  <a:avLst/>
                </a:prstGeom>
                <a:solidFill>
                  <a:schemeClr val="accent2">
                    <a:lumMod val="20000"/>
                    <a:lumOff val="80000"/>
                  </a:schemeClr>
                </a:solidFill>
              </p:spPr>
              <p:txBody>
                <a:bodyPr wrap="square" rtlCol="0">
                  <a:spAutoFit/>
                </a:bodyPr>
                <a:lstStyle/>
                <a:p>
                  <a:pPr algn="ctr">
                    <a:spcBef>
                      <a:spcPts val="1200"/>
                    </a:spcBef>
                    <a:spcAft>
                      <a:spcPts val="1200"/>
                    </a:spcAft>
                  </a:pPr>
                  <a:r>
                    <a:rPr lang="zh-CN" altLang="en-US" sz="2400" b="1">
                      <a:solidFill>
                        <a:srgbClr val="C00000"/>
                      </a:solidFill>
                    </a:rPr>
                    <a:t>全称例化规则形式二</a:t>
                  </a:r>
                  <a:endParaRPr lang="en-US" altLang="zh-CN" sz="2400" b="1">
                    <a:solidFill>
                      <a:srgbClr val="C00000"/>
                    </a:solidFill>
                  </a:endParaRPr>
                </a:p>
                <a:p>
                  <a:pPr>
                    <a:spcBef>
                      <a:spcPts val="1200"/>
                    </a:spcBef>
                    <a:spcAft>
                      <a:spcPts val="600"/>
                    </a:spcAft>
                  </a:pPr>
                  <a14:m>
                    <m:oMathPara xmlns:m="http://schemas.openxmlformats.org/officeDocument/2006/math">
                      <m:oMathParaPr>
                        <m:jc m:val="centerGroup"/>
                      </m:oMathParaPr>
                      <m:oMath xmlns:m="http://schemas.openxmlformats.org/officeDocument/2006/math">
                        <m:r>
                          <a:rPr lang="en-US" altLang="zh-CN" sz="2400" b="1" i="1" smtClean="0">
                            <a:solidFill>
                              <a:srgbClr val="002060"/>
                            </a:solidFill>
                            <a:latin typeface="Cambria Math" panose="02040503050406030204" pitchFamily="18" charset="0"/>
                          </a:rPr>
                          <m:t>∀</m:t>
                        </m:r>
                        <m:r>
                          <a:rPr lang="en-US" altLang="zh-CN" sz="2400" b="1" i="1" smtClean="0">
                            <a:solidFill>
                              <a:srgbClr val="002060"/>
                            </a:solidFill>
                            <a:latin typeface="Cambria Math" panose="02040503050406030204" pitchFamily="18" charset="0"/>
                          </a:rPr>
                          <m:t>𝒙𝑨</m:t>
                        </m:r>
                        <m:d>
                          <m:dPr>
                            <m:ctrlPr>
                              <a:rPr lang="en-US" altLang="zh-CN" sz="2400" b="1" i="1" smtClean="0">
                                <a:solidFill>
                                  <a:srgbClr val="002060"/>
                                </a:solidFill>
                                <a:latin typeface="Cambria Math" panose="02040503050406030204" pitchFamily="18" charset="0"/>
                              </a:rPr>
                            </m:ctrlPr>
                          </m:dPr>
                          <m:e>
                            <m:r>
                              <a:rPr lang="en-US" altLang="zh-CN" sz="2400" b="1" i="1" smtClean="0">
                                <a:solidFill>
                                  <a:srgbClr val="002060"/>
                                </a:solidFill>
                                <a:latin typeface="Cambria Math" panose="02040503050406030204" pitchFamily="18" charset="0"/>
                              </a:rPr>
                              <m:t>𝒙</m:t>
                            </m:r>
                          </m:e>
                        </m:d>
                        <m:r>
                          <a:rPr lang="en-US" altLang="zh-CN" sz="2400" b="1" i="1" smtClean="0">
                            <a:solidFill>
                              <a:srgbClr val="002060"/>
                            </a:solidFill>
                            <a:latin typeface="Cambria Math" panose="02040503050406030204" pitchFamily="18" charset="0"/>
                          </a:rPr>
                          <m:t>⟹</m:t>
                        </m:r>
                        <m:r>
                          <a:rPr lang="en-US" altLang="zh-CN" sz="2400" b="1" i="1" smtClean="0">
                            <a:solidFill>
                              <a:srgbClr val="002060"/>
                            </a:solidFill>
                            <a:latin typeface="Cambria Math" panose="02040503050406030204" pitchFamily="18" charset="0"/>
                          </a:rPr>
                          <m:t>𝑨</m:t>
                        </m:r>
                        <m:d>
                          <m:dPr>
                            <m:ctrlPr>
                              <a:rPr lang="en-US" altLang="zh-CN" sz="2400" b="1" i="1" smtClean="0">
                                <a:solidFill>
                                  <a:srgbClr val="002060"/>
                                </a:solidFill>
                                <a:latin typeface="Cambria Math" panose="02040503050406030204" pitchFamily="18" charset="0"/>
                              </a:rPr>
                            </m:ctrlPr>
                          </m:dPr>
                          <m:e>
                            <m:r>
                              <a:rPr lang="en-US" altLang="zh-CN" sz="2400" b="1" i="1" smtClean="0">
                                <a:solidFill>
                                  <a:srgbClr val="002060"/>
                                </a:solidFill>
                                <a:latin typeface="Cambria Math" panose="02040503050406030204" pitchFamily="18" charset="0"/>
                              </a:rPr>
                              <m:t>𝒄</m:t>
                            </m:r>
                          </m:e>
                        </m:d>
                      </m:oMath>
                    </m:oMathPara>
                  </a14:m>
                  <a:endParaRPr lang="zh-CN" altLang="en-US" sz="2400" b="1">
                    <a:solidFill>
                      <a:srgbClr val="002060"/>
                    </a:solidFill>
                  </a:endParaRPr>
                </a:p>
              </p:txBody>
            </p:sp>
          </mc:Choice>
          <mc:Fallback xmlns="">
            <p:sp>
              <p:nvSpPr>
                <p:cNvPr id="41" name="文本框 40">
                  <a:extLst>
                    <a:ext uri="{FF2B5EF4-FFF2-40B4-BE49-F238E27FC236}">
                      <a16:creationId xmlns:a16="http://schemas.microsoft.com/office/drawing/2014/main" id="{A7D72A14-C22A-4A8D-AEAB-2FEA12F2976A}"/>
                    </a:ext>
                  </a:extLst>
                </p:cNvPr>
                <p:cNvSpPr txBox="1">
                  <a:spLocks noRot="1" noChangeAspect="1" noMove="1" noResize="1" noEditPoints="1" noAdjustHandles="1" noChangeArrowheads="1" noChangeShapeType="1" noTextEdit="1"/>
                </p:cNvSpPr>
                <p:nvPr/>
              </p:nvSpPr>
              <p:spPr>
                <a:xfrm>
                  <a:off x="484657" y="5136240"/>
                  <a:ext cx="3473404" cy="1061829"/>
                </a:xfrm>
                <a:prstGeom prst="rect">
                  <a:avLst/>
                </a:prstGeom>
                <a:blipFill>
                  <a:blip r:embed="rId7"/>
                  <a:stretch>
                    <a:fillRect t="-4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3" name="文本框 42">
                  <a:extLst>
                    <a:ext uri="{FF2B5EF4-FFF2-40B4-BE49-F238E27FC236}">
                      <a16:creationId xmlns:a16="http://schemas.microsoft.com/office/drawing/2014/main" id="{1E3426C5-E2CE-4578-88A1-0333175C437A}"/>
                    </a:ext>
                  </a:extLst>
                </p:cNvPr>
                <p:cNvSpPr txBox="1"/>
                <p:nvPr/>
              </p:nvSpPr>
              <p:spPr>
                <a:xfrm>
                  <a:off x="4636595" y="5195216"/>
                  <a:ext cx="2875559" cy="941989"/>
                </a:xfrm>
                <a:prstGeom prst="rect">
                  <a:avLst/>
                </a:prstGeom>
                <a:solidFill>
                  <a:schemeClr val="accent4">
                    <a:lumMod val="20000"/>
                    <a:lumOff val="80000"/>
                  </a:schemeClr>
                </a:solidFill>
              </p:spPr>
              <p:txBody>
                <a:bodyPr wrap="square" rtlCol="0">
                  <a:spAutoFit/>
                </a:bodyPr>
                <a:lstStyle/>
                <a:p>
                  <a:pPr algn="ctr">
                    <a:lnSpc>
                      <a:spcPts val="3200"/>
                    </a:lnSpc>
                    <a:spcBef>
                      <a:spcPts val="600"/>
                    </a:spcBef>
                  </a:pPr>
                  <a:r>
                    <a:rPr lang="zh-CN" altLang="en-US" sz="2400" b="1">
                      <a:solidFill>
                        <a:srgbClr val="C00000"/>
                      </a:solidFill>
                    </a:rPr>
                    <a:t>应用条件</a:t>
                  </a:r>
                  <a:endParaRPr lang="en-US" altLang="zh-CN" sz="2400" b="1">
                    <a:solidFill>
                      <a:srgbClr val="C00000"/>
                    </a:solidFill>
                  </a:endParaRPr>
                </a:p>
                <a:p>
                  <a:pPr>
                    <a:lnSpc>
                      <a:spcPts val="3200"/>
                    </a:lnSpc>
                    <a:spcBef>
                      <a:spcPts val="600"/>
                    </a:spcBef>
                    <a:spcAft>
                      <a:spcPts val="600"/>
                    </a:spcAft>
                  </a:pPr>
                  <a14:m>
                    <m:oMath xmlns:m="http://schemas.openxmlformats.org/officeDocument/2006/math">
                      <m:r>
                        <a:rPr lang="en-US" altLang="zh-CN" sz="2000" b="1" i="1" smtClean="0">
                          <a:solidFill>
                            <a:srgbClr val="002060"/>
                          </a:solidFill>
                          <a:latin typeface="Cambria Math" panose="02040503050406030204" pitchFamily="18" charset="0"/>
                        </a:rPr>
                        <m:t>𝒄</m:t>
                      </m:r>
                    </m:oMath>
                  </a14:m>
                  <a:r>
                    <a:rPr lang="zh-CN" altLang="en-US" sz="2000" b="1">
                      <a:solidFill>
                        <a:srgbClr val="002060"/>
                      </a:solidFill>
                      <a:latin typeface="楷体" panose="02010609060101010101" pitchFamily="49" charset="-122"/>
                      <a:ea typeface="楷体" panose="02010609060101010101" pitchFamily="49" charset="-122"/>
                    </a:rPr>
                    <a:t>可以是任意的个体常量</a:t>
                  </a:r>
                  <a:endParaRPr lang="en-US" altLang="zh-CN" sz="2000" b="1">
                    <a:solidFill>
                      <a:srgbClr val="002060"/>
                    </a:solidFill>
                    <a:latin typeface="楷体" panose="02010609060101010101" pitchFamily="49" charset="-122"/>
                    <a:ea typeface="楷体" panose="02010609060101010101" pitchFamily="49" charset="-122"/>
                  </a:endParaRPr>
                </a:p>
              </p:txBody>
            </p:sp>
          </mc:Choice>
          <mc:Fallback xmlns="">
            <p:sp>
              <p:nvSpPr>
                <p:cNvPr id="43" name="文本框 42">
                  <a:extLst>
                    <a:ext uri="{FF2B5EF4-FFF2-40B4-BE49-F238E27FC236}">
                      <a16:creationId xmlns:a16="http://schemas.microsoft.com/office/drawing/2014/main" id="{1E3426C5-E2CE-4578-88A1-0333175C437A}"/>
                    </a:ext>
                  </a:extLst>
                </p:cNvPr>
                <p:cNvSpPr txBox="1">
                  <a:spLocks noRot="1" noChangeAspect="1" noMove="1" noResize="1" noEditPoints="1" noAdjustHandles="1" noChangeArrowheads="1" noChangeShapeType="1" noTextEdit="1"/>
                </p:cNvSpPr>
                <p:nvPr/>
              </p:nvSpPr>
              <p:spPr>
                <a:xfrm>
                  <a:off x="4636595" y="5195216"/>
                  <a:ext cx="2875559" cy="941989"/>
                </a:xfrm>
                <a:prstGeom prst="rect">
                  <a:avLst/>
                </a:prstGeom>
                <a:blipFill>
                  <a:blip r:embed="rId8"/>
                  <a:stretch>
                    <a:fillRect t="-2581" r="-1911" b="-9032"/>
                  </a:stretch>
                </a:blipFill>
              </p:spPr>
              <p:txBody>
                <a:bodyPr/>
                <a:lstStyle/>
                <a:p>
                  <a:r>
                    <a:rPr lang="zh-CN" altLang="en-US">
                      <a:noFill/>
                    </a:rPr>
                    <a:t> </a:t>
                  </a:r>
                </a:p>
              </p:txBody>
            </p:sp>
          </mc:Fallback>
        </mc:AlternateContent>
        <p:sp>
          <p:nvSpPr>
            <p:cNvPr id="44" name="箭头: 左 43">
              <a:extLst>
                <a:ext uri="{FF2B5EF4-FFF2-40B4-BE49-F238E27FC236}">
                  <a16:creationId xmlns:a16="http://schemas.microsoft.com/office/drawing/2014/main" id="{CA1C9BA2-2082-40C3-8327-CA8220083F22}"/>
                </a:ext>
              </a:extLst>
            </p:cNvPr>
            <p:cNvSpPr/>
            <p:nvPr/>
          </p:nvSpPr>
          <p:spPr>
            <a:xfrm>
              <a:off x="3958061" y="5626099"/>
              <a:ext cx="678534" cy="13159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45" name="文本框 44">
                  <a:extLst>
                    <a:ext uri="{FF2B5EF4-FFF2-40B4-BE49-F238E27FC236}">
                      <a16:creationId xmlns:a16="http://schemas.microsoft.com/office/drawing/2014/main" id="{E47B1BCD-FB95-4ED1-991F-44FF401EEC0D}"/>
                    </a:ext>
                  </a:extLst>
                </p:cNvPr>
                <p:cNvSpPr txBox="1"/>
                <p:nvPr/>
              </p:nvSpPr>
              <p:spPr>
                <a:xfrm>
                  <a:off x="7716496" y="5319022"/>
                  <a:ext cx="3912475" cy="707886"/>
                </a:xfrm>
                <a:prstGeom prst="rect">
                  <a:avLst/>
                </a:prstGeom>
                <a:solidFill>
                  <a:schemeClr val="accent5">
                    <a:lumMod val="20000"/>
                    <a:lumOff val="80000"/>
                    <a:alpha val="50000"/>
                  </a:schemeClr>
                </a:solidFill>
              </p:spPr>
              <p:txBody>
                <a:bodyPr wrap="square" rtlCol="0">
                  <a:spAutoFit/>
                </a:bodyPr>
                <a:lstStyle/>
                <a:p>
                  <a:r>
                    <a:rPr lang="zh-CN" altLang="en-US" sz="2000" b="1">
                      <a:solidFill>
                        <a:srgbClr val="C00000"/>
                      </a:solidFill>
                    </a:rPr>
                    <a:t>规则有效性：</a:t>
                  </a:r>
                  <a:r>
                    <a:rPr lang="zh-CN" altLang="en-US" sz="2000" b="1">
                      <a:solidFill>
                        <a:srgbClr val="002060"/>
                      </a:solidFill>
                    </a:rPr>
                    <a:t>对任意个体常量</a:t>
                  </a:r>
                  <a14:m>
                    <m:oMath xmlns:m="http://schemas.openxmlformats.org/officeDocument/2006/math">
                      <m:r>
                        <a:rPr lang="en-US" altLang="zh-CN" sz="2000" b="1" i="1" smtClean="0">
                          <a:solidFill>
                            <a:srgbClr val="002060"/>
                          </a:solidFill>
                          <a:latin typeface="Cambria Math" panose="02040503050406030204" pitchFamily="18" charset="0"/>
                        </a:rPr>
                        <m:t>𝒄</m:t>
                      </m:r>
                    </m:oMath>
                  </a14:m>
                  <a:r>
                    <a:rPr lang="zh-CN" altLang="en-US" sz="2000" b="1">
                      <a:solidFill>
                        <a:srgbClr val="002060"/>
                      </a:solidFill>
                    </a:rPr>
                    <a:t>，公式</a:t>
                  </a:r>
                  <a14:m>
                    <m:oMath xmlns:m="http://schemas.openxmlformats.org/officeDocument/2006/math">
                      <m:r>
                        <a:rPr lang="en-US" altLang="zh-CN" sz="2000" b="1" i="1" smtClean="0">
                          <a:solidFill>
                            <a:srgbClr val="002060"/>
                          </a:solidFill>
                          <a:latin typeface="Cambria Math" panose="02040503050406030204" pitchFamily="18" charset="0"/>
                        </a:rPr>
                        <m:t>∀</m:t>
                      </m:r>
                      <m:r>
                        <a:rPr lang="en-US" altLang="zh-CN" sz="2000" b="1" i="1">
                          <a:solidFill>
                            <a:srgbClr val="002060"/>
                          </a:solidFill>
                          <a:latin typeface="Cambria Math" panose="02040503050406030204" pitchFamily="18" charset="0"/>
                        </a:rPr>
                        <m:t>𝒙𝑨</m:t>
                      </m:r>
                      <m:d>
                        <m:dPr>
                          <m:ctrlPr>
                            <a:rPr lang="en-US" altLang="zh-CN" sz="2000" b="1" i="1">
                              <a:solidFill>
                                <a:srgbClr val="002060"/>
                              </a:solidFill>
                              <a:latin typeface="Cambria Math" panose="02040503050406030204" pitchFamily="18" charset="0"/>
                            </a:rPr>
                          </m:ctrlPr>
                        </m:dPr>
                        <m:e>
                          <m:r>
                            <a:rPr lang="en-US" altLang="zh-CN" sz="2000" b="1" i="1">
                              <a:solidFill>
                                <a:srgbClr val="002060"/>
                              </a:solidFill>
                              <a:latin typeface="Cambria Math" panose="02040503050406030204" pitchFamily="18" charset="0"/>
                            </a:rPr>
                            <m:t>𝒙</m:t>
                          </m:r>
                        </m:e>
                      </m:d>
                      <m:r>
                        <a:rPr lang="en-US" altLang="zh-CN" sz="2000" b="1" i="1">
                          <a:solidFill>
                            <a:srgbClr val="002060"/>
                          </a:solidFill>
                          <a:latin typeface="Cambria Math" panose="02040503050406030204" pitchFamily="18" charset="0"/>
                        </a:rPr>
                        <m:t>→</m:t>
                      </m:r>
                      <m:r>
                        <a:rPr lang="en-US" altLang="zh-CN" sz="2000" b="1" i="1">
                          <a:solidFill>
                            <a:srgbClr val="002060"/>
                          </a:solidFill>
                          <a:latin typeface="Cambria Math" panose="02040503050406030204" pitchFamily="18" charset="0"/>
                        </a:rPr>
                        <m:t>𝑨</m:t>
                      </m:r>
                      <m:d>
                        <m:dPr>
                          <m:ctrlPr>
                            <a:rPr lang="en-US" altLang="zh-CN" sz="2000" b="1" i="1">
                              <a:solidFill>
                                <a:srgbClr val="002060"/>
                              </a:solidFill>
                              <a:latin typeface="Cambria Math" panose="02040503050406030204" pitchFamily="18" charset="0"/>
                            </a:rPr>
                          </m:ctrlPr>
                        </m:dPr>
                        <m:e>
                          <m:r>
                            <a:rPr lang="en-US" altLang="zh-CN" sz="2000" b="1" i="1" smtClean="0">
                              <a:solidFill>
                                <a:srgbClr val="002060"/>
                              </a:solidFill>
                              <a:latin typeface="Cambria Math" panose="02040503050406030204" pitchFamily="18" charset="0"/>
                            </a:rPr>
                            <m:t>𝒄</m:t>
                          </m:r>
                        </m:e>
                      </m:d>
                    </m:oMath>
                  </a14:m>
                  <a:r>
                    <a:rPr lang="zh-CN" altLang="en-US" sz="2000" b="1">
                      <a:solidFill>
                        <a:srgbClr val="002060"/>
                      </a:solidFill>
                    </a:rPr>
                    <a:t>是永真式</a:t>
                  </a:r>
                </a:p>
              </p:txBody>
            </p:sp>
          </mc:Choice>
          <mc:Fallback xmlns="">
            <p:sp>
              <p:nvSpPr>
                <p:cNvPr id="45" name="文本框 44">
                  <a:extLst>
                    <a:ext uri="{FF2B5EF4-FFF2-40B4-BE49-F238E27FC236}">
                      <a16:creationId xmlns:a16="http://schemas.microsoft.com/office/drawing/2014/main" id="{E47B1BCD-FB95-4ED1-991F-44FF401EEC0D}"/>
                    </a:ext>
                  </a:extLst>
                </p:cNvPr>
                <p:cNvSpPr txBox="1">
                  <a:spLocks noRot="1" noChangeAspect="1" noMove="1" noResize="1" noEditPoints="1" noAdjustHandles="1" noChangeArrowheads="1" noChangeShapeType="1" noTextEdit="1"/>
                </p:cNvSpPr>
                <p:nvPr/>
              </p:nvSpPr>
              <p:spPr>
                <a:xfrm>
                  <a:off x="7716496" y="5319022"/>
                  <a:ext cx="3912475" cy="707886"/>
                </a:xfrm>
                <a:prstGeom prst="rect">
                  <a:avLst/>
                </a:prstGeom>
                <a:blipFill>
                  <a:blip r:embed="rId9"/>
                  <a:stretch>
                    <a:fillRect l="-1713" t="-4274" r="-779" b="-13675"/>
                  </a:stretch>
                </a:blipFill>
              </p:spPr>
              <p:txBody>
                <a:bodyPr/>
                <a:lstStyle/>
                <a:p>
                  <a:r>
                    <a:rPr lang="zh-CN" altLang="en-US">
                      <a:noFill/>
                    </a:rPr>
                    <a:t> </a:t>
                  </a:r>
                </a:p>
              </p:txBody>
            </p:sp>
          </mc:Fallback>
        </mc:AlternateContent>
      </p:grpSp>
      <p:grpSp>
        <p:nvGrpSpPr>
          <p:cNvPr id="49" name="组合 48">
            <a:extLst>
              <a:ext uri="{FF2B5EF4-FFF2-40B4-BE49-F238E27FC236}">
                <a16:creationId xmlns:a16="http://schemas.microsoft.com/office/drawing/2014/main" id="{33812765-A599-45D2-84F9-D535DFF416C2}"/>
              </a:ext>
            </a:extLst>
          </p:cNvPr>
          <p:cNvGrpSpPr/>
          <p:nvPr/>
        </p:nvGrpSpPr>
        <p:grpSpPr>
          <a:xfrm>
            <a:off x="539093" y="3175260"/>
            <a:ext cx="11065944" cy="1778277"/>
            <a:chOff x="563027" y="3058783"/>
            <a:chExt cx="11065944" cy="1778277"/>
          </a:xfrm>
        </p:grpSpPr>
        <p:grpSp>
          <p:nvGrpSpPr>
            <p:cNvPr id="16" name="组合 15">
              <a:extLst>
                <a:ext uri="{FF2B5EF4-FFF2-40B4-BE49-F238E27FC236}">
                  <a16:creationId xmlns:a16="http://schemas.microsoft.com/office/drawing/2014/main" id="{0BD10A20-42F7-4F60-8B29-6B6C05DFB7D3}"/>
                </a:ext>
              </a:extLst>
            </p:cNvPr>
            <p:cNvGrpSpPr/>
            <p:nvPr/>
          </p:nvGrpSpPr>
          <p:grpSpPr>
            <a:xfrm>
              <a:off x="5396063" y="3114456"/>
              <a:ext cx="6163901" cy="832460"/>
              <a:chOff x="152273" y="2919245"/>
              <a:chExt cx="6163901" cy="832460"/>
            </a:xfrm>
          </p:grpSpPr>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B15A71BC-05A6-40A4-8CE9-5136EFEDD4B1}"/>
                      </a:ext>
                    </a:extLst>
                  </p:cNvPr>
                  <p:cNvSpPr txBox="1"/>
                  <p:nvPr/>
                </p:nvSpPr>
                <p:spPr>
                  <a:xfrm>
                    <a:off x="152273" y="3250093"/>
                    <a:ext cx="1526195" cy="400110"/>
                  </a:xfrm>
                  <a:prstGeom prst="rect">
                    <a:avLst/>
                  </a:prstGeom>
                  <a:solidFill>
                    <a:schemeClr val="accent6">
                      <a:lumMod val="20000"/>
                      <a:lumOff val="8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𝒙</m:t>
                          </m:r>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𝒚𝑭</m:t>
                          </m:r>
                          <m:d>
                            <m:dPr>
                              <m:ctrlPr>
                                <a:rPr lang="en-US" altLang="zh-CN" sz="2000" b="1" i="1" smtClean="0">
                                  <a:solidFill>
                                    <a:srgbClr val="002060"/>
                                  </a:solidFill>
                                  <a:latin typeface="Cambria Math" panose="02040503050406030204" pitchFamily="18" charset="0"/>
                                </a:rPr>
                              </m:ctrlPr>
                            </m:dPr>
                            <m:e>
                              <m:r>
                                <a:rPr lang="en-US" altLang="zh-CN" sz="2000" b="1" i="1" smtClean="0">
                                  <a:solidFill>
                                    <a:srgbClr val="002060"/>
                                  </a:solidFill>
                                  <a:latin typeface="Cambria Math" panose="02040503050406030204" pitchFamily="18" charset="0"/>
                                </a:rPr>
                                <m:t>𝒙</m:t>
                              </m:r>
                              <m:r>
                                <a:rPr lang="en-US" altLang="zh-CN" sz="2000" b="1" i="1" smtClean="0">
                                  <a:solidFill>
                                    <a:srgbClr val="002060"/>
                                  </a:solidFill>
                                  <a:latin typeface="Cambria Math" panose="02040503050406030204" pitchFamily="18" charset="0"/>
                                </a:rPr>
                                <m:t>, </m:t>
                              </m:r>
                              <m:r>
                                <a:rPr lang="en-US" altLang="zh-CN" sz="2000" b="1" i="1" smtClean="0">
                                  <a:solidFill>
                                    <a:srgbClr val="002060"/>
                                  </a:solidFill>
                                  <a:latin typeface="Cambria Math" panose="02040503050406030204" pitchFamily="18" charset="0"/>
                                </a:rPr>
                                <m:t>𝒚</m:t>
                              </m:r>
                            </m:e>
                          </m:d>
                        </m:oMath>
                      </m:oMathPara>
                    </a14:m>
                    <a:endParaRPr lang="zh-CN" altLang="en-US" sz="2000" b="1">
                      <a:solidFill>
                        <a:srgbClr val="002060"/>
                      </a:solidFill>
                    </a:endParaRPr>
                  </a:p>
                </p:txBody>
              </p:sp>
            </mc:Choice>
            <mc:Fallback xmlns="">
              <p:sp>
                <p:nvSpPr>
                  <p:cNvPr id="11" name="文本框 10">
                    <a:extLst>
                      <a:ext uri="{FF2B5EF4-FFF2-40B4-BE49-F238E27FC236}">
                        <a16:creationId xmlns:a16="http://schemas.microsoft.com/office/drawing/2014/main" id="{B15A71BC-05A6-40A4-8CE9-5136EFEDD4B1}"/>
                      </a:ext>
                    </a:extLst>
                  </p:cNvPr>
                  <p:cNvSpPr txBox="1">
                    <a:spLocks noRot="1" noChangeAspect="1" noMove="1" noResize="1" noEditPoints="1" noAdjustHandles="1" noChangeArrowheads="1" noChangeShapeType="1" noTextEdit="1"/>
                  </p:cNvSpPr>
                  <p:nvPr/>
                </p:nvSpPr>
                <p:spPr>
                  <a:xfrm>
                    <a:off x="152273" y="3250093"/>
                    <a:ext cx="1526195" cy="400110"/>
                  </a:xfrm>
                  <a:prstGeom prst="rect">
                    <a:avLst/>
                  </a:prstGeom>
                  <a:blipFill>
                    <a:blip r:embed="rId10"/>
                    <a:stretch>
                      <a:fillRect b="-13636"/>
                    </a:stretch>
                  </a:blipFill>
                </p:spPr>
                <p:txBody>
                  <a:bodyPr/>
                  <a:lstStyle/>
                  <a:p>
                    <a:r>
                      <a:rPr lang="zh-CN" altLang="en-US">
                        <a:noFill/>
                      </a:rPr>
                      <a:t> </a:t>
                    </a:r>
                  </a:p>
                </p:txBody>
              </p:sp>
            </mc:Fallback>
          </mc:AlternateContent>
          <p:sp>
            <p:nvSpPr>
              <p:cNvPr id="12" name="箭头: 右 11">
                <a:extLst>
                  <a:ext uri="{FF2B5EF4-FFF2-40B4-BE49-F238E27FC236}">
                    <a16:creationId xmlns:a16="http://schemas.microsoft.com/office/drawing/2014/main" id="{04FE99E4-BBB1-447B-B7B3-5223AA9CC407}"/>
                  </a:ext>
                </a:extLst>
              </p:cNvPr>
              <p:cNvSpPr/>
              <p:nvPr/>
            </p:nvSpPr>
            <p:spPr>
              <a:xfrm>
                <a:off x="1643405" y="3397014"/>
                <a:ext cx="3235585" cy="777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FF3DFC5B-EA0B-47FD-81AB-A6173839B000}"/>
                      </a:ext>
                    </a:extLst>
                  </p:cNvPr>
                  <p:cNvSpPr txBox="1"/>
                  <p:nvPr/>
                </p:nvSpPr>
                <p:spPr>
                  <a:xfrm>
                    <a:off x="4873304" y="3250093"/>
                    <a:ext cx="1442870" cy="400110"/>
                  </a:xfrm>
                  <a:prstGeom prst="rect">
                    <a:avLst/>
                  </a:prstGeom>
                  <a:solidFill>
                    <a:schemeClr val="accent6">
                      <a:lumMod val="20000"/>
                      <a:lumOff val="8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𝒚𝑭</m:t>
                          </m:r>
                          <m:d>
                            <m:dPr>
                              <m:ctrlPr>
                                <a:rPr lang="en-US" altLang="zh-CN" sz="2000" b="1" i="1" smtClean="0">
                                  <a:solidFill>
                                    <a:srgbClr val="002060"/>
                                  </a:solidFill>
                                  <a:latin typeface="Cambria Math" panose="02040503050406030204" pitchFamily="18" charset="0"/>
                                </a:rPr>
                              </m:ctrlPr>
                            </m:dPr>
                            <m:e>
                              <m:r>
                                <a:rPr lang="en-US" altLang="zh-CN" sz="2000" b="1" i="1" smtClean="0">
                                  <a:solidFill>
                                    <a:srgbClr val="002060"/>
                                  </a:solidFill>
                                  <a:latin typeface="Cambria Math" panose="02040503050406030204" pitchFamily="18" charset="0"/>
                                </a:rPr>
                                <m:t>𝒙</m:t>
                              </m:r>
                              <m:r>
                                <a:rPr lang="en-US" altLang="zh-CN" sz="2000" b="1" i="1" smtClean="0">
                                  <a:solidFill>
                                    <a:srgbClr val="002060"/>
                                  </a:solidFill>
                                  <a:latin typeface="Cambria Math" panose="02040503050406030204" pitchFamily="18" charset="0"/>
                                </a:rPr>
                                <m:t>, </m:t>
                              </m:r>
                              <m:r>
                                <a:rPr lang="en-US" altLang="zh-CN" sz="2000" b="1" i="1" smtClean="0">
                                  <a:solidFill>
                                    <a:srgbClr val="002060"/>
                                  </a:solidFill>
                                  <a:latin typeface="Cambria Math" panose="02040503050406030204" pitchFamily="18" charset="0"/>
                                </a:rPr>
                                <m:t>𝒚</m:t>
                              </m:r>
                            </m:e>
                          </m:d>
                        </m:oMath>
                      </m:oMathPara>
                    </a14:m>
                    <a:endParaRPr lang="zh-CN" altLang="en-US" sz="2000" b="1">
                      <a:solidFill>
                        <a:srgbClr val="002060"/>
                      </a:solidFill>
                    </a:endParaRPr>
                  </a:p>
                </p:txBody>
              </p:sp>
            </mc:Choice>
            <mc:Fallback xmlns="">
              <p:sp>
                <p:nvSpPr>
                  <p:cNvPr id="14" name="文本框 13">
                    <a:extLst>
                      <a:ext uri="{FF2B5EF4-FFF2-40B4-BE49-F238E27FC236}">
                        <a16:creationId xmlns:a16="http://schemas.microsoft.com/office/drawing/2014/main" id="{FF3DFC5B-EA0B-47FD-81AB-A6173839B000}"/>
                      </a:ext>
                    </a:extLst>
                  </p:cNvPr>
                  <p:cNvSpPr txBox="1">
                    <a:spLocks noRot="1" noChangeAspect="1" noMove="1" noResize="1" noEditPoints="1" noAdjustHandles="1" noChangeArrowheads="1" noChangeShapeType="1" noTextEdit="1"/>
                  </p:cNvSpPr>
                  <p:nvPr/>
                </p:nvSpPr>
                <p:spPr>
                  <a:xfrm>
                    <a:off x="4873304" y="3250093"/>
                    <a:ext cx="1442870" cy="400110"/>
                  </a:xfrm>
                  <a:prstGeom prst="rect">
                    <a:avLst/>
                  </a:prstGeom>
                  <a:blipFill>
                    <a:blip r:embed="rId11"/>
                    <a:stretch>
                      <a:fillRect b="-1363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3C450455-F06F-4C12-8E37-B3516FFFB4D1}"/>
                      </a:ext>
                    </a:extLst>
                  </p:cNvPr>
                  <p:cNvSpPr txBox="1"/>
                  <p:nvPr/>
                </p:nvSpPr>
                <p:spPr>
                  <a:xfrm>
                    <a:off x="1840300" y="2919245"/>
                    <a:ext cx="2871172" cy="492443"/>
                  </a:xfrm>
                  <a:prstGeom prst="rect">
                    <a:avLst/>
                  </a:prstGeom>
                  <a:solidFill>
                    <a:schemeClr val="accent2">
                      <a:lumMod val="20000"/>
                      <a:lumOff val="80000"/>
                    </a:schemeClr>
                  </a:solidFill>
                </p:spPr>
                <p:txBody>
                  <a:bodyPr wrap="square" lIns="0" tIns="0" rIns="0" bIns="0" rtlCol="0">
                    <a:spAutoFit/>
                  </a:bodyPr>
                  <a:lstStyle/>
                  <a:p>
                    <a:pPr algn="ctr"/>
                    <a:r>
                      <a:rPr lang="zh-CN" altLang="en-US" sz="1600" b="1">
                        <a:solidFill>
                          <a:srgbClr val="002060"/>
                        </a:solidFill>
                      </a:rPr>
                      <a:t>简化情况二：</a:t>
                    </a:r>
                    <a14:m>
                      <m:oMath xmlns:m="http://schemas.openxmlformats.org/officeDocument/2006/math">
                        <m:r>
                          <a:rPr lang="en-US" altLang="zh-CN" sz="1600" b="1" i="1" smtClean="0">
                            <a:solidFill>
                              <a:srgbClr val="002060"/>
                            </a:solidFill>
                            <a:latin typeface="Cambria Math" panose="02040503050406030204" pitchFamily="18" charset="0"/>
                          </a:rPr>
                          <m:t>∀</m:t>
                        </m:r>
                        <m:r>
                          <a:rPr lang="en-US" altLang="zh-CN" sz="1600" b="1" i="1" smtClean="0">
                            <a:solidFill>
                              <a:srgbClr val="002060"/>
                            </a:solidFill>
                            <a:latin typeface="Cambria Math" panose="02040503050406030204" pitchFamily="18" charset="0"/>
                          </a:rPr>
                          <m:t>𝒚𝑭</m:t>
                        </m:r>
                        <m:d>
                          <m:dPr>
                            <m:ctrlPr>
                              <a:rPr lang="en-US" altLang="zh-CN" sz="1600" b="1" i="1" smtClean="0">
                                <a:solidFill>
                                  <a:srgbClr val="002060"/>
                                </a:solidFill>
                                <a:latin typeface="Cambria Math" panose="02040503050406030204" pitchFamily="18" charset="0"/>
                              </a:rPr>
                            </m:ctrlPr>
                          </m:dPr>
                          <m:e>
                            <m:r>
                              <a:rPr lang="en-US" altLang="zh-CN" sz="1600" b="1" i="1" smtClean="0">
                                <a:solidFill>
                                  <a:srgbClr val="002060"/>
                                </a:solidFill>
                                <a:latin typeface="Cambria Math" panose="02040503050406030204" pitchFamily="18" charset="0"/>
                              </a:rPr>
                              <m:t>𝒙</m:t>
                            </m:r>
                            <m:r>
                              <a:rPr lang="en-US" altLang="zh-CN" sz="1600" b="1" i="1" smtClean="0">
                                <a:solidFill>
                                  <a:srgbClr val="002060"/>
                                </a:solidFill>
                                <a:latin typeface="Cambria Math" panose="02040503050406030204" pitchFamily="18" charset="0"/>
                              </a:rPr>
                              <m:t>, </m:t>
                            </m:r>
                            <m:r>
                              <a:rPr lang="en-US" altLang="zh-CN" sz="1600" b="1" i="1" smtClean="0">
                                <a:solidFill>
                                  <a:srgbClr val="002060"/>
                                </a:solidFill>
                                <a:latin typeface="Cambria Math" panose="02040503050406030204" pitchFamily="18" charset="0"/>
                              </a:rPr>
                              <m:t>𝒚</m:t>
                            </m:r>
                          </m:e>
                        </m:d>
                      </m:oMath>
                    </a14:m>
                    <a:r>
                      <a:rPr lang="zh-CN" altLang="en-US" sz="1600" b="1">
                        <a:solidFill>
                          <a:srgbClr val="002060"/>
                        </a:solidFill>
                      </a:rPr>
                      <a:t>没有以</a:t>
                    </a:r>
                    <a14:m>
                      <m:oMath xmlns:m="http://schemas.openxmlformats.org/officeDocument/2006/math">
                        <m:r>
                          <a:rPr lang="en-US" altLang="zh-CN" sz="1600" b="1" i="1" smtClean="0">
                            <a:solidFill>
                              <a:srgbClr val="002060"/>
                            </a:solidFill>
                            <a:latin typeface="Cambria Math" panose="02040503050406030204" pitchFamily="18" charset="0"/>
                          </a:rPr>
                          <m:t>𝒙</m:t>
                        </m:r>
                      </m:oMath>
                    </a14:m>
                    <a:r>
                      <a:rPr lang="zh-CN" altLang="en-US" sz="1600" b="1">
                        <a:solidFill>
                          <a:srgbClr val="002060"/>
                        </a:solidFill>
                      </a:rPr>
                      <a:t>为指示变量的子量词公式</a:t>
                    </a:r>
                    <a:endParaRPr lang="zh-CN" altLang="en-US" b="1">
                      <a:solidFill>
                        <a:srgbClr val="002060"/>
                      </a:solidFill>
                    </a:endParaRPr>
                  </a:p>
                </p:txBody>
              </p:sp>
            </mc:Choice>
            <mc:Fallback xmlns="">
              <p:sp>
                <p:nvSpPr>
                  <p:cNvPr id="13" name="文本框 12">
                    <a:extLst>
                      <a:ext uri="{FF2B5EF4-FFF2-40B4-BE49-F238E27FC236}">
                        <a16:creationId xmlns:a16="http://schemas.microsoft.com/office/drawing/2014/main" id="{3C450455-F06F-4C12-8E37-B3516FFFB4D1}"/>
                      </a:ext>
                    </a:extLst>
                  </p:cNvPr>
                  <p:cNvSpPr txBox="1">
                    <a:spLocks noRot="1" noChangeAspect="1" noMove="1" noResize="1" noEditPoints="1" noAdjustHandles="1" noChangeArrowheads="1" noChangeShapeType="1" noTextEdit="1"/>
                  </p:cNvSpPr>
                  <p:nvPr/>
                </p:nvSpPr>
                <p:spPr>
                  <a:xfrm>
                    <a:off x="1840300" y="2919245"/>
                    <a:ext cx="2871172" cy="492443"/>
                  </a:xfrm>
                  <a:prstGeom prst="rect">
                    <a:avLst/>
                  </a:prstGeom>
                  <a:blipFill>
                    <a:blip r:embed="rId12"/>
                    <a:stretch>
                      <a:fillRect l="-2972" t="-12346" r="-425" b="-2469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89CE60AA-2D55-42E2-B11B-6A2649F83C85}"/>
                      </a:ext>
                    </a:extLst>
                  </p:cNvPr>
                  <p:cNvSpPr txBox="1"/>
                  <p:nvPr/>
                </p:nvSpPr>
                <p:spPr>
                  <a:xfrm>
                    <a:off x="2876166" y="3475744"/>
                    <a:ext cx="770061" cy="246221"/>
                  </a:xfrm>
                  <a:prstGeom prst="rect">
                    <a:avLst/>
                  </a:prstGeom>
                  <a:solidFill>
                    <a:schemeClr val="accent4">
                      <a:lumMod val="20000"/>
                      <a:lumOff val="80000"/>
                    </a:schemeClr>
                  </a:solidFill>
                </p:spPr>
                <p:txBody>
                  <a:bodyPr wrap="square" lIns="0" tIns="0" rIns="0" bIns="0" rtlCol="0">
                    <a:spAutoFit/>
                  </a:bodyPr>
                  <a:lstStyle/>
                  <a:p>
                    <a:r>
                      <a:rPr lang="zh-CN" altLang="en-US" sz="1600" b="1">
                        <a:solidFill>
                          <a:schemeClr val="accent2">
                            <a:lumMod val="50000"/>
                          </a:schemeClr>
                        </a:solidFill>
                      </a:rPr>
                      <a:t>直接选</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𝒙</m:t>
                        </m:r>
                      </m:oMath>
                    </a14:m>
                    <a:endParaRPr lang="zh-CN" altLang="en-US" sz="1600" b="1">
                      <a:solidFill>
                        <a:schemeClr val="accent2">
                          <a:lumMod val="50000"/>
                        </a:schemeClr>
                      </a:solidFill>
                    </a:endParaRPr>
                  </a:p>
                </p:txBody>
              </p:sp>
            </mc:Choice>
            <mc:Fallback xmlns="">
              <p:sp>
                <p:nvSpPr>
                  <p:cNvPr id="15" name="文本框 14">
                    <a:extLst>
                      <a:ext uri="{FF2B5EF4-FFF2-40B4-BE49-F238E27FC236}">
                        <a16:creationId xmlns:a16="http://schemas.microsoft.com/office/drawing/2014/main" id="{89CE60AA-2D55-42E2-B11B-6A2649F83C85}"/>
                      </a:ext>
                    </a:extLst>
                  </p:cNvPr>
                  <p:cNvSpPr txBox="1">
                    <a:spLocks noRot="1" noChangeAspect="1" noMove="1" noResize="1" noEditPoints="1" noAdjustHandles="1" noChangeArrowheads="1" noChangeShapeType="1" noTextEdit="1"/>
                  </p:cNvSpPr>
                  <p:nvPr/>
                </p:nvSpPr>
                <p:spPr>
                  <a:xfrm>
                    <a:off x="2876166" y="3475744"/>
                    <a:ext cx="770061" cy="246221"/>
                  </a:xfrm>
                  <a:prstGeom prst="rect">
                    <a:avLst/>
                  </a:prstGeom>
                  <a:blipFill>
                    <a:blip r:embed="rId13"/>
                    <a:stretch>
                      <a:fillRect l="-15873" t="-24390" r="-794" b="-48780"/>
                    </a:stretch>
                  </a:blipFill>
                </p:spPr>
                <p:txBody>
                  <a:bodyPr/>
                  <a:lstStyle/>
                  <a:p>
                    <a:r>
                      <a:rPr lang="zh-CN" altLang="en-US">
                        <a:noFill/>
                      </a:rPr>
                      <a:t> </a:t>
                    </a:r>
                  </a:p>
                </p:txBody>
              </p:sp>
            </mc:Fallback>
          </mc:AlternateContent>
          <p:sp>
            <p:nvSpPr>
              <p:cNvPr id="18" name="文本框 17">
                <a:extLst>
                  <a:ext uri="{FF2B5EF4-FFF2-40B4-BE49-F238E27FC236}">
                    <a16:creationId xmlns:a16="http://schemas.microsoft.com/office/drawing/2014/main" id="{0495FC47-BFDE-4F99-8FBB-68154016F4C8}"/>
                  </a:ext>
                </a:extLst>
              </p:cNvPr>
              <p:cNvSpPr txBox="1"/>
              <p:nvPr/>
            </p:nvSpPr>
            <p:spPr>
              <a:xfrm>
                <a:off x="3613561" y="3474706"/>
                <a:ext cx="415499" cy="276999"/>
              </a:xfrm>
              <a:prstGeom prst="rect">
                <a:avLst/>
              </a:prstGeom>
              <a:noFill/>
            </p:spPr>
            <p:txBody>
              <a:bodyPr wrap="square" lIns="0" tIns="0" rIns="0" bIns="0" rtlCol="0">
                <a:spAutoFit/>
              </a:bodyPr>
              <a:lstStyle/>
              <a:p>
                <a:pPr algn="ctr"/>
                <a:r>
                  <a:rPr lang="zh-CN" altLang="en-US">
                    <a:solidFill>
                      <a:srgbClr val="C00000"/>
                    </a:solidFill>
                  </a:rPr>
                  <a:t>✔</a:t>
                </a:r>
              </a:p>
            </p:txBody>
          </p:sp>
        </p:grpSp>
        <p:grpSp>
          <p:nvGrpSpPr>
            <p:cNvPr id="26" name="组合 25">
              <a:extLst>
                <a:ext uri="{FF2B5EF4-FFF2-40B4-BE49-F238E27FC236}">
                  <a16:creationId xmlns:a16="http://schemas.microsoft.com/office/drawing/2014/main" id="{53E59D43-42C0-4677-B088-7BFC2D4C97DD}"/>
                </a:ext>
              </a:extLst>
            </p:cNvPr>
            <p:cNvGrpSpPr/>
            <p:nvPr/>
          </p:nvGrpSpPr>
          <p:grpSpPr>
            <a:xfrm>
              <a:off x="621202" y="3342643"/>
              <a:ext cx="4371094" cy="654574"/>
              <a:chOff x="1950766" y="3175402"/>
              <a:chExt cx="4371094" cy="615388"/>
            </a:xfrm>
          </p:grpSpPr>
          <mc:AlternateContent xmlns:mc="http://schemas.openxmlformats.org/markup-compatibility/2006" xmlns:a14="http://schemas.microsoft.com/office/drawing/2010/main">
            <mc:Choice Requires="a14">
              <p:sp>
                <p:nvSpPr>
                  <p:cNvPr id="27" name="文本框 26">
                    <a:extLst>
                      <a:ext uri="{FF2B5EF4-FFF2-40B4-BE49-F238E27FC236}">
                        <a16:creationId xmlns:a16="http://schemas.microsoft.com/office/drawing/2014/main" id="{B2E90BE5-EB7D-4BAE-A13A-A98B1518C106}"/>
                      </a:ext>
                    </a:extLst>
                  </p:cNvPr>
                  <p:cNvSpPr txBox="1"/>
                  <p:nvPr/>
                </p:nvSpPr>
                <p:spPr>
                  <a:xfrm>
                    <a:off x="1950766" y="3271918"/>
                    <a:ext cx="1526195" cy="400110"/>
                  </a:xfrm>
                  <a:prstGeom prst="rect">
                    <a:avLst/>
                  </a:prstGeom>
                  <a:solidFill>
                    <a:schemeClr val="accent6">
                      <a:lumMod val="20000"/>
                      <a:lumOff val="8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𝒙</m:t>
                          </m:r>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𝒚𝑭</m:t>
                          </m:r>
                          <m:d>
                            <m:dPr>
                              <m:ctrlPr>
                                <a:rPr lang="en-US" altLang="zh-CN" sz="2000" b="1" i="1" smtClean="0">
                                  <a:solidFill>
                                    <a:srgbClr val="002060"/>
                                  </a:solidFill>
                                  <a:latin typeface="Cambria Math" panose="02040503050406030204" pitchFamily="18" charset="0"/>
                                </a:rPr>
                              </m:ctrlPr>
                            </m:dPr>
                            <m:e>
                              <m:r>
                                <a:rPr lang="en-US" altLang="zh-CN" sz="2000" b="1" i="1" smtClean="0">
                                  <a:solidFill>
                                    <a:srgbClr val="002060"/>
                                  </a:solidFill>
                                  <a:latin typeface="Cambria Math" panose="02040503050406030204" pitchFamily="18" charset="0"/>
                                </a:rPr>
                                <m:t>𝒙</m:t>
                              </m:r>
                              <m:r>
                                <a:rPr lang="en-US" altLang="zh-CN" sz="2000" b="1" i="1" smtClean="0">
                                  <a:solidFill>
                                    <a:srgbClr val="002060"/>
                                  </a:solidFill>
                                  <a:latin typeface="Cambria Math" panose="02040503050406030204" pitchFamily="18" charset="0"/>
                                </a:rPr>
                                <m:t>, </m:t>
                              </m:r>
                              <m:r>
                                <a:rPr lang="en-US" altLang="zh-CN" sz="2000" b="1" i="1" smtClean="0">
                                  <a:solidFill>
                                    <a:srgbClr val="002060"/>
                                  </a:solidFill>
                                  <a:latin typeface="Cambria Math" panose="02040503050406030204" pitchFamily="18" charset="0"/>
                                </a:rPr>
                                <m:t>𝒚</m:t>
                              </m:r>
                            </m:e>
                          </m:d>
                        </m:oMath>
                      </m:oMathPara>
                    </a14:m>
                    <a:endParaRPr lang="zh-CN" altLang="en-US" sz="2000" b="1">
                      <a:solidFill>
                        <a:srgbClr val="002060"/>
                      </a:solidFill>
                    </a:endParaRPr>
                  </a:p>
                </p:txBody>
              </p:sp>
            </mc:Choice>
            <mc:Fallback xmlns="">
              <p:sp>
                <p:nvSpPr>
                  <p:cNvPr id="27" name="文本框 26">
                    <a:extLst>
                      <a:ext uri="{FF2B5EF4-FFF2-40B4-BE49-F238E27FC236}">
                        <a16:creationId xmlns:a16="http://schemas.microsoft.com/office/drawing/2014/main" id="{B2E90BE5-EB7D-4BAE-A13A-A98B1518C106}"/>
                      </a:ext>
                    </a:extLst>
                  </p:cNvPr>
                  <p:cNvSpPr txBox="1">
                    <a:spLocks noRot="1" noChangeAspect="1" noMove="1" noResize="1" noEditPoints="1" noAdjustHandles="1" noChangeArrowheads="1" noChangeShapeType="1" noTextEdit="1"/>
                  </p:cNvSpPr>
                  <p:nvPr/>
                </p:nvSpPr>
                <p:spPr>
                  <a:xfrm>
                    <a:off x="1950766" y="3271918"/>
                    <a:ext cx="1526195" cy="400110"/>
                  </a:xfrm>
                  <a:prstGeom prst="rect">
                    <a:avLst/>
                  </a:prstGeom>
                  <a:blipFill>
                    <a:blip r:embed="rId14"/>
                    <a:stretch>
                      <a:fillRect b="-7143"/>
                    </a:stretch>
                  </a:blipFill>
                </p:spPr>
                <p:txBody>
                  <a:bodyPr/>
                  <a:lstStyle/>
                  <a:p>
                    <a:r>
                      <a:rPr lang="zh-CN" altLang="en-US">
                        <a:noFill/>
                      </a:rPr>
                      <a:t> </a:t>
                    </a:r>
                  </a:p>
                </p:txBody>
              </p:sp>
            </mc:Fallback>
          </mc:AlternateContent>
          <p:sp>
            <p:nvSpPr>
              <p:cNvPr id="28" name="箭头: 右 27">
                <a:extLst>
                  <a:ext uri="{FF2B5EF4-FFF2-40B4-BE49-F238E27FC236}">
                    <a16:creationId xmlns:a16="http://schemas.microsoft.com/office/drawing/2014/main" id="{D38469E0-92F6-4980-8983-43F175FB616B}"/>
                  </a:ext>
                </a:extLst>
              </p:cNvPr>
              <p:cNvSpPr/>
              <p:nvPr/>
            </p:nvSpPr>
            <p:spPr>
              <a:xfrm>
                <a:off x="3513982" y="3460224"/>
                <a:ext cx="1359536"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9" name="文本框 28">
                    <a:extLst>
                      <a:ext uri="{FF2B5EF4-FFF2-40B4-BE49-F238E27FC236}">
                        <a16:creationId xmlns:a16="http://schemas.microsoft.com/office/drawing/2014/main" id="{03071485-A792-441F-9C5B-FDA9AE7DB9EE}"/>
                      </a:ext>
                    </a:extLst>
                  </p:cNvPr>
                  <p:cNvSpPr txBox="1"/>
                  <p:nvPr/>
                </p:nvSpPr>
                <p:spPr>
                  <a:xfrm>
                    <a:off x="4878990" y="3274664"/>
                    <a:ext cx="1442870" cy="400110"/>
                  </a:xfrm>
                  <a:prstGeom prst="rect">
                    <a:avLst/>
                  </a:prstGeom>
                  <a:solidFill>
                    <a:schemeClr val="accent6">
                      <a:lumMod val="20000"/>
                      <a:lumOff val="8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𝒚𝑭</m:t>
                          </m:r>
                          <m:d>
                            <m:dPr>
                              <m:ctrlPr>
                                <a:rPr lang="en-US" altLang="zh-CN" sz="2000" b="1" i="1" smtClean="0">
                                  <a:solidFill>
                                    <a:srgbClr val="002060"/>
                                  </a:solidFill>
                                  <a:latin typeface="Cambria Math" panose="02040503050406030204" pitchFamily="18" charset="0"/>
                                </a:rPr>
                              </m:ctrlPr>
                            </m:dPr>
                            <m:e>
                              <m:r>
                                <a:rPr lang="en-US" altLang="zh-CN" sz="2000" b="1" i="1" smtClean="0">
                                  <a:solidFill>
                                    <a:srgbClr val="002060"/>
                                  </a:solidFill>
                                  <a:latin typeface="Cambria Math" panose="02040503050406030204" pitchFamily="18" charset="0"/>
                                </a:rPr>
                                <m:t>𝒛</m:t>
                              </m:r>
                              <m:r>
                                <a:rPr lang="en-US" altLang="zh-CN" sz="2000" b="1" i="1" smtClean="0">
                                  <a:solidFill>
                                    <a:srgbClr val="002060"/>
                                  </a:solidFill>
                                  <a:latin typeface="Cambria Math" panose="02040503050406030204" pitchFamily="18" charset="0"/>
                                </a:rPr>
                                <m:t>, </m:t>
                              </m:r>
                              <m:r>
                                <a:rPr lang="en-US" altLang="zh-CN" sz="2000" b="1" i="1" smtClean="0">
                                  <a:solidFill>
                                    <a:srgbClr val="002060"/>
                                  </a:solidFill>
                                  <a:latin typeface="Cambria Math" panose="02040503050406030204" pitchFamily="18" charset="0"/>
                                </a:rPr>
                                <m:t>𝒚</m:t>
                              </m:r>
                            </m:e>
                          </m:d>
                        </m:oMath>
                      </m:oMathPara>
                    </a14:m>
                    <a:endParaRPr lang="zh-CN" altLang="en-US" sz="2000" b="1">
                      <a:solidFill>
                        <a:srgbClr val="002060"/>
                      </a:solidFill>
                    </a:endParaRPr>
                  </a:p>
                </p:txBody>
              </p:sp>
            </mc:Choice>
            <mc:Fallback xmlns="">
              <p:sp>
                <p:nvSpPr>
                  <p:cNvPr id="29" name="文本框 28">
                    <a:extLst>
                      <a:ext uri="{FF2B5EF4-FFF2-40B4-BE49-F238E27FC236}">
                        <a16:creationId xmlns:a16="http://schemas.microsoft.com/office/drawing/2014/main" id="{03071485-A792-441F-9C5B-FDA9AE7DB9EE}"/>
                      </a:ext>
                    </a:extLst>
                  </p:cNvPr>
                  <p:cNvSpPr txBox="1">
                    <a:spLocks noRot="1" noChangeAspect="1" noMove="1" noResize="1" noEditPoints="1" noAdjustHandles="1" noChangeArrowheads="1" noChangeShapeType="1" noTextEdit="1"/>
                  </p:cNvSpPr>
                  <p:nvPr/>
                </p:nvSpPr>
                <p:spPr>
                  <a:xfrm>
                    <a:off x="4878990" y="3274664"/>
                    <a:ext cx="1442870" cy="400110"/>
                  </a:xfrm>
                  <a:prstGeom prst="rect">
                    <a:avLst/>
                  </a:prstGeom>
                  <a:blipFill>
                    <a:blip r:embed="rId15"/>
                    <a:stretch>
                      <a:fillRect b="-5714"/>
                    </a:stretch>
                  </a:blipFill>
                </p:spPr>
                <p:txBody>
                  <a:bodyPr/>
                  <a:lstStyle/>
                  <a:p>
                    <a:r>
                      <a:rPr lang="zh-CN" altLang="en-US">
                        <a:noFill/>
                      </a:rPr>
                      <a:t> </a:t>
                    </a:r>
                  </a:p>
                </p:txBody>
              </p:sp>
            </mc:Fallback>
          </mc:AlternateContent>
          <p:sp>
            <p:nvSpPr>
              <p:cNvPr id="30" name="文本框 29">
                <a:extLst>
                  <a:ext uri="{FF2B5EF4-FFF2-40B4-BE49-F238E27FC236}">
                    <a16:creationId xmlns:a16="http://schemas.microsoft.com/office/drawing/2014/main" id="{C36C0CC9-8393-4288-91E4-FFA965D8F623}"/>
                  </a:ext>
                </a:extLst>
              </p:cNvPr>
              <p:cNvSpPr txBox="1"/>
              <p:nvPr/>
            </p:nvSpPr>
            <p:spPr>
              <a:xfrm>
                <a:off x="3624233" y="3175402"/>
                <a:ext cx="1105174" cy="246221"/>
              </a:xfrm>
              <a:prstGeom prst="rect">
                <a:avLst/>
              </a:prstGeom>
              <a:solidFill>
                <a:schemeClr val="accent2">
                  <a:lumMod val="20000"/>
                  <a:lumOff val="80000"/>
                </a:schemeClr>
              </a:solidFill>
            </p:spPr>
            <p:txBody>
              <a:bodyPr wrap="square" lIns="0" tIns="0" rIns="0" bIns="0" rtlCol="0">
                <a:spAutoFit/>
              </a:bodyPr>
              <a:lstStyle/>
              <a:p>
                <a:pPr algn="ctr"/>
                <a:r>
                  <a:rPr lang="zh-CN" altLang="en-US" sz="1600" b="1">
                    <a:solidFill>
                      <a:srgbClr val="002060"/>
                    </a:solidFill>
                  </a:rPr>
                  <a:t>简化情况一</a:t>
                </a:r>
                <a:endParaRPr lang="zh-CN" altLang="en-US" b="1">
                  <a:solidFill>
                    <a:srgbClr val="002060"/>
                  </a:solidFill>
                </a:endParaRPr>
              </a:p>
            </p:txBody>
          </p:sp>
          <mc:AlternateContent xmlns:mc="http://schemas.openxmlformats.org/markup-compatibility/2006" xmlns:a14="http://schemas.microsoft.com/office/drawing/2010/main">
            <mc:Choice Requires="a14">
              <p:sp>
                <p:nvSpPr>
                  <p:cNvPr id="31" name="文本框 30">
                    <a:extLst>
                      <a:ext uri="{FF2B5EF4-FFF2-40B4-BE49-F238E27FC236}">
                        <a16:creationId xmlns:a16="http://schemas.microsoft.com/office/drawing/2014/main" id="{D4BA0EAC-45A8-4B36-9AAE-E657D3441FD4}"/>
                      </a:ext>
                    </a:extLst>
                  </p:cNvPr>
                  <p:cNvSpPr txBox="1"/>
                  <p:nvPr/>
                </p:nvSpPr>
                <p:spPr>
                  <a:xfrm>
                    <a:off x="3678585" y="3519124"/>
                    <a:ext cx="996471" cy="246221"/>
                  </a:xfrm>
                  <a:prstGeom prst="rect">
                    <a:avLst/>
                  </a:prstGeom>
                  <a:solidFill>
                    <a:schemeClr val="accent4">
                      <a:lumMod val="20000"/>
                      <a:lumOff val="80000"/>
                    </a:schemeClr>
                  </a:solidFill>
                </p:spPr>
                <p:txBody>
                  <a:bodyPr wrap="square" lIns="0" tIns="0" rIns="0" bIns="0" rtlCol="0">
                    <a:spAutoFit/>
                  </a:bodyPr>
                  <a:lstStyle/>
                  <a:p>
                    <a:r>
                      <a:rPr lang="zh-CN" altLang="en-US" sz="1600" b="1">
                        <a:solidFill>
                          <a:schemeClr val="accent2">
                            <a:lumMod val="50000"/>
                          </a:schemeClr>
                        </a:solidFill>
                      </a:rPr>
                      <a:t>选新变量</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𝒛</m:t>
                        </m:r>
                      </m:oMath>
                    </a14:m>
                    <a:endParaRPr lang="zh-CN" altLang="en-US" sz="1600" b="1">
                      <a:solidFill>
                        <a:schemeClr val="accent2">
                          <a:lumMod val="50000"/>
                        </a:schemeClr>
                      </a:solidFill>
                    </a:endParaRPr>
                  </a:p>
                </p:txBody>
              </p:sp>
            </mc:Choice>
            <mc:Fallback xmlns="">
              <p:sp>
                <p:nvSpPr>
                  <p:cNvPr id="31" name="文本框 30">
                    <a:extLst>
                      <a:ext uri="{FF2B5EF4-FFF2-40B4-BE49-F238E27FC236}">
                        <a16:creationId xmlns:a16="http://schemas.microsoft.com/office/drawing/2014/main" id="{D4BA0EAC-45A8-4B36-9AAE-E657D3441FD4}"/>
                      </a:ext>
                    </a:extLst>
                  </p:cNvPr>
                  <p:cNvSpPr txBox="1">
                    <a:spLocks noRot="1" noChangeAspect="1" noMove="1" noResize="1" noEditPoints="1" noAdjustHandles="1" noChangeArrowheads="1" noChangeShapeType="1" noTextEdit="1"/>
                  </p:cNvSpPr>
                  <p:nvPr/>
                </p:nvSpPr>
                <p:spPr>
                  <a:xfrm>
                    <a:off x="3678585" y="3519124"/>
                    <a:ext cx="996471" cy="246221"/>
                  </a:xfrm>
                  <a:prstGeom prst="rect">
                    <a:avLst/>
                  </a:prstGeom>
                  <a:blipFill>
                    <a:blip r:embed="rId16"/>
                    <a:stretch>
                      <a:fillRect l="-12195" t="-23256" b="-41860"/>
                    </a:stretch>
                  </a:blipFill>
                </p:spPr>
                <p:txBody>
                  <a:bodyPr/>
                  <a:lstStyle/>
                  <a:p>
                    <a:r>
                      <a:rPr lang="zh-CN" altLang="en-US">
                        <a:noFill/>
                      </a:rPr>
                      <a:t> </a:t>
                    </a:r>
                  </a:p>
                </p:txBody>
              </p:sp>
            </mc:Fallback>
          </mc:AlternateContent>
          <p:sp>
            <p:nvSpPr>
              <p:cNvPr id="32" name="文本框 31">
                <a:extLst>
                  <a:ext uri="{FF2B5EF4-FFF2-40B4-BE49-F238E27FC236}">
                    <a16:creationId xmlns:a16="http://schemas.microsoft.com/office/drawing/2014/main" id="{92E13A03-5B08-4E84-AB73-8D11F598EF96}"/>
                  </a:ext>
                </a:extLst>
              </p:cNvPr>
              <p:cNvSpPr txBox="1"/>
              <p:nvPr/>
            </p:nvSpPr>
            <p:spPr>
              <a:xfrm>
                <a:off x="4553368" y="3513791"/>
                <a:ext cx="415499" cy="276999"/>
              </a:xfrm>
              <a:prstGeom prst="rect">
                <a:avLst/>
              </a:prstGeom>
              <a:noFill/>
            </p:spPr>
            <p:txBody>
              <a:bodyPr wrap="square" lIns="0" tIns="0" rIns="0" bIns="0" rtlCol="0">
                <a:spAutoFit/>
              </a:bodyPr>
              <a:lstStyle/>
              <a:p>
                <a:pPr algn="ctr"/>
                <a:r>
                  <a:rPr lang="zh-CN" altLang="en-US">
                    <a:solidFill>
                      <a:srgbClr val="C00000"/>
                    </a:solidFill>
                  </a:rPr>
                  <a:t>✔</a:t>
                </a:r>
              </a:p>
            </p:txBody>
          </p:sp>
        </p:grpSp>
        <p:grpSp>
          <p:nvGrpSpPr>
            <p:cNvPr id="34" name="组合 33">
              <a:extLst>
                <a:ext uri="{FF2B5EF4-FFF2-40B4-BE49-F238E27FC236}">
                  <a16:creationId xmlns:a16="http://schemas.microsoft.com/office/drawing/2014/main" id="{A4EE6C02-8600-4392-8BAD-75F052265F22}"/>
                </a:ext>
              </a:extLst>
            </p:cNvPr>
            <p:cNvGrpSpPr/>
            <p:nvPr/>
          </p:nvGrpSpPr>
          <p:grpSpPr>
            <a:xfrm>
              <a:off x="2362212" y="4184091"/>
              <a:ext cx="7424324" cy="632314"/>
              <a:chOff x="1311561" y="4651109"/>
              <a:chExt cx="7424324" cy="632314"/>
            </a:xfrm>
          </p:grpSpPr>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70E06EF7-852B-4348-9905-85C4692E9B4E}"/>
                      </a:ext>
                    </a:extLst>
                  </p:cNvPr>
                  <p:cNvSpPr txBox="1"/>
                  <p:nvPr/>
                </p:nvSpPr>
                <p:spPr>
                  <a:xfrm>
                    <a:off x="1311561" y="4747625"/>
                    <a:ext cx="1526195" cy="400110"/>
                  </a:xfrm>
                  <a:prstGeom prst="rect">
                    <a:avLst/>
                  </a:prstGeom>
                  <a:solidFill>
                    <a:schemeClr val="accent6">
                      <a:lumMod val="20000"/>
                      <a:lumOff val="8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𝒙</m:t>
                          </m:r>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𝒚𝑭</m:t>
                          </m:r>
                          <m:d>
                            <m:dPr>
                              <m:ctrlPr>
                                <a:rPr lang="en-US" altLang="zh-CN" sz="2000" b="1" i="1" smtClean="0">
                                  <a:solidFill>
                                    <a:srgbClr val="002060"/>
                                  </a:solidFill>
                                  <a:latin typeface="Cambria Math" panose="02040503050406030204" pitchFamily="18" charset="0"/>
                                </a:rPr>
                              </m:ctrlPr>
                            </m:dPr>
                            <m:e>
                              <m:r>
                                <a:rPr lang="en-US" altLang="zh-CN" sz="2000" b="1" i="1" smtClean="0">
                                  <a:solidFill>
                                    <a:srgbClr val="002060"/>
                                  </a:solidFill>
                                  <a:latin typeface="Cambria Math" panose="02040503050406030204" pitchFamily="18" charset="0"/>
                                </a:rPr>
                                <m:t>𝒙</m:t>
                              </m:r>
                              <m:r>
                                <a:rPr lang="en-US" altLang="zh-CN" sz="2000" b="1" i="1" smtClean="0">
                                  <a:solidFill>
                                    <a:srgbClr val="002060"/>
                                  </a:solidFill>
                                  <a:latin typeface="Cambria Math" panose="02040503050406030204" pitchFamily="18" charset="0"/>
                                </a:rPr>
                                <m:t>, </m:t>
                              </m:r>
                              <m:r>
                                <a:rPr lang="en-US" altLang="zh-CN" sz="2000" b="1" i="1" smtClean="0">
                                  <a:solidFill>
                                    <a:srgbClr val="002060"/>
                                  </a:solidFill>
                                  <a:latin typeface="Cambria Math" panose="02040503050406030204" pitchFamily="18" charset="0"/>
                                </a:rPr>
                                <m:t>𝒚</m:t>
                              </m:r>
                            </m:e>
                          </m:d>
                        </m:oMath>
                      </m:oMathPara>
                    </a14:m>
                    <a:endParaRPr lang="zh-CN" altLang="en-US" sz="2000" b="1">
                      <a:solidFill>
                        <a:srgbClr val="002060"/>
                      </a:solidFill>
                    </a:endParaRPr>
                  </a:p>
                </p:txBody>
              </p:sp>
            </mc:Choice>
            <mc:Fallback xmlns="">
              <p:sp>
                <p:nvSpPr>
                  <p:cNvPr id="20" name="文本框 19">
                    <a:extLst>
                      <a:ext uri="{FF2B5EF4-FFF2-40B4-BE49-F238E27FC236}">
                        <a16:creationId xmlns:a16="http://schemas.microsoft.com/office/drawing/2014/main" id="{70E06EF7-852B-4348-9905-85C4692E9B4E}"/>
                      </a:ext>
                    </a:extLst>
                  </p:cNvPr>
                  <p:cNvSpPr txBox="1">
                    <a:spLocks noRot="1" noChangeAspect="1" noMove="1" noResize="1" noEditPoints="1" noAdjustHandles="1" noChangeArrowheads="1" noChangeShapeType="1" noTextEdit="1"/>
                  </p:cNvSpPr>
                  <p:nvPr/>
                </p:nvSpPr>
                <p:spPr>
                  <a:xfrm>
                    <a:off x="1311561" y="4747625"/>
                    <a:ext cx="1526195" cy="400110"/>
                  </a:xfrm>
                  <a:prstGeom prst="rect">
                    <a:avLst/>
                  </a:prstGeom>
                  <a:blipFill>
                    <a:blip r:embed="rId17"/>
                    <a:stretch>
                      <a:fillRect b="-13636"/>
                    </a:stretch>
                  </a:blipFill>
                </p:spPr>
                <p:txBody>
                  <a:bodyPr/>
                  <a:lstStyle/>
                  <a:p>
                    <a:r>
                      <a:rPr lang="zh-CN" altLang="en-US">
                        <a:noFill/>
                      </a:rPr>
                      <a:t> </a:t>
                    </a:r>
                  </a:p>
                </p:txBody>
              </p:sp>
            </mc:Fallback>
          </mc:AlternateContent>
          <p:sp>
            <p:nvSpPr>
              <p:cNvPr id="21" name="箭头: 右 20">
                <a:extLst>
                  <a:ext uri="{FF2B5EF4-FFF2-40B4-BE49-F238E27FC236}">
                    <a16:creationId xmlns:a16="http://schemas.microsoft.com/office/drawing/2014/main" id="{113AB793-D5C0-4850-B1E9-7FB0ECA58C2A}"/>
                  </a:ext>
                </a:extLst>
              </p:cNvPr>
              <p:cNvSpPr/>
              <p:nvPr/>
            </p:nvSpPr>
            <p:spPr>
              <a:xfrm>
                <a:off x="2874777" y="4910511"/>
                <a:ext cx="4381217" cy="90578"/>
              </a:xfrm>
              <a:prstGeom prst="rightArrow">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6EDC8707-C0DF-4EBA-A6E1-DE42E36AF578}"/>
                      </a:ext>
                    </a:extLst>
                  </p:cNvPr>
                  <p:cNvSpPr txBox="1"/>
                  <p:nvPr/>
                </p:nvSpPr>
                <p:spPr>
                  <a:xfrm>
                    <a:off x="7293015" y="4745633"/>
                    <a:ext cx="1442870" cy="400110"/>
                  </a:xfrm>
                  <a:prstGeom prst="rect">
                    <a:avLst/>
                  </a:prstGeom>
                  <a:solidFill>
                    <a:schemeClr val="accent6">
                      <a:lumMod val="20000"/>
                      <a:lumOff val="8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𝒚𝑭</m:t>
                          </m:r>
                          <m:d>
                            <m:dPr>
                              <m:ctrlPr>
                                <a:rPr lang="en-US" altLang="zh-CN" sz="2000" b="1" i="1" smtClean="0">
                                  <a:solidFill>
                                    <a:srgbClr val="002060"/>
                                  </a:solidFill>
                                  <a:latin typeface="Cambria Math" panose="02040503050406030204" pitchFamily="18" charset="0"/>
                                </a:rPr>
                              </m:ctrlPr>
                            </m:dPr>
                            <m:e>
                              <m:r>
                                <a:rPr lang="en-US" altLang="zh-CN" sz="2000" b="1" i="1" smtClean="0">
                                  <a:solidFill>
                                    <a:srgbClr val="002060"/>
                                  </a:solidFill>
                                  <a:latin typeface="Cambria Math" panose="02040503050406030204" pitchFamily="18" charset="0"/>
                                </a:rPr>
                                <m:t>𝒚</m:t>
                              </m:r>
                              <m:r>
                                <a:rPr lang="en-US" altLang="zh-CN" sz="2000" b="1" i="1" smtClean="0">
                                  <a:solidFill>
                                    <a:srgbClr val="002060"/>
                                  </a:solidFill>
                                  <a:latin typeface="Cambria Math" panose="02040503050406030204" pitchFamily="18" charset="0"/>
                                </a:rPr>
                                <m:t>, </m:t>
                              </m:r>
                              <m:r>
                                <a:rPr lang="en-US" altLang="zh-CN" sz="2000" b="1" i="1" smtClean="0">
                                  <a:solidFill>
                                    <a:srgbClr val="002060"/>
                                  </a:solidFill>
                                  <a:latin typeface="Cambria Math" panose="02040503050406030204" pitchFamily="18" charset="0"/>
                                </a:rPr>
                                <m:t>𝒚</m:t>
                              </m:r>
                            </m:e>
                          </m:d>
                        </m:oMath>
                      </m:oMathPara>
                    </a14:m>
                    <a:endParaRPr lang="zh-CN" altLang="en-US" sz="2000" b="1">
                      <a:solidFill>
                        <a:srgbClr val="002060"/>
                      </a:solidFill>
                    </a:endParaRPr>
                  </a:p>
                </p:txBody>
              </p:sp>
            </mc:Choice>
            <mc:Fallback xmlns="">
              <p:sp>
                <p:nvSpPr>
                  <p:cNvPr id="22" name="文本框 21">
                    <a:extLst>
                      <a:ext uri="{FF2B5EF4-FFF2-40B4-BE49-F238E27FC236}">
                        <a16:creationId xmlns:a16="http://schemas.microsoft.com/office/drawing/2014/main" id="{6EDC8707-C0DF-4EBA-A6E1-DE42E36AF578}"/>
                      </a:ext>
                    </a:extLst>
                  </p:cNvPr>
                  <p:cNvSpPr txBox="1">
                    <a:spLocks noRot="1" noChangeAspect="1" noMove="1" noResize="1" noEditPoints="1" noAdjustHandles="1" noChangeArrowheads="1" noChangeShapeType="1" noTextEdit="1"/>
                  </p:cNvSpPr>
                  <p:nvPr/>
                </p:nvSpPr>
                <p:spPr>
                  <a:xfrm>
                    <a:off x="7293015" y="4745633"/>
                    <a:ext cx="1442870" cy="400110"/>
                  </a:xfrm>
                  <a:prstGeom prst="rect">
                    <a:avLst/>
                  </a:prstGeom>
                  <a:blipFill>
                    <a:blip r:embed="rId18"/>
                    <a:stretch>
                      <a:fillRect b="-1212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文本框 22">
                    <a:extLst>
                      <a:ext uri="{FF2B5EF4-FFF2-40B4-BE49-F238E27FC236}">
                        <a16:creationId xmlns:a16="http://schemas.microsoft.com/office/drawing/2014/main" id="{98A0AA8D-89AC-4851-B42E-1CEF2932FE9D}"/>
                      </a:ext>
                    </a:extLst>
                  </p:cNvPr>
                  <p:cNvSpPr txBox="1"/>
                  <p:nvPr/>
                </p:nvSpPr>
                <p:spPr>
                  <a:xfrm>
                    <a:off x="2985028" y="4651109"/>
                    <a:ext cx="4113084" cy="246221"/>
                  </a:xfrm>
                  <a:prstGeom prst="rect">
                    <a:avLst/>
                  </a:prstGeom>
                  <a:solidFill>
                    <a:schemeClr val="accent2">
                      <a:lumMod val="20000"/>
                      <a:lumOff val="80000"/>
                    </a:schemeClr>
                  </a:solidFill>
                </p:spPr>
                <p:txBody>
                  <a:bodyPr wrap="square" lIns="0" tIns="0" rIns="0" bIns="0" rtlCol="0">
                    <a:spAutoFit/>
                  </a:bodyPr>
                  <a:lstStyle/>
                  <a:p>
                    <a:pPr algn="ctr"/>
                    <a14:m>
                      <m:oMath xmlns:m="http://schemas.openxmlformats.org/officeDocument/2006/math">
                        <m:r>
                          <a:rPr lang="en-US" altLang="zh-CN" sz="1600" b="1" i="1" smtClean="0">
                            <a:solidFill>
                              <a:srgbClr val="002060"/>
                            </a:solidFill>
                            <a:latin typeface="Cambria Math" panose="02040503050406030204" pitchFamily="18" charset="0"/>
                          </a:rPr>
                          <m:t>𝒙</m:t>
                        </m:r>
                      </m:oMath>
                    </a14:m>
                    <a:r>
                      <a:rPr lang="zh-CN" altLang="en-US" sz="1600" b="1">
                        <a:solidFill>
                          <a:srgbClr val="002060"/>
                        </a:solidFill>
                      </a:rPr>
                      <a:t>在</a:t>
                    </a:r>
                    <a14:m>
                      <m:oMath xmlns:m="http://schemas.openxmlformats.org/officeDocument/2006/math">
                        <m:r>
                          <a:rPr lang="en-US" altLang="zh-CN" sz="1600" b="1" i="1" smtClean="0">
                            <a:solidFill>
                              <a:srgbClr val="002060"/>
                            </a:solidFill>
                            <a:latin typeface="Cambria Math" panose="02040503050406030204" pitchFamily="18" charset="0"/>
                          </a:rPr>
                          <m:t>∀</m:t>
                        </m:r>
                        <m:r>
                          <a:rPr lang="en-US" altLang="zh-CN" sz="1600" b="1" i="1" smtClean="0">
                            <a:solidFill>
                              <a:srgbClr val="002060"/>
                            </a:solidFill>
                            <a:latin typeface="Cambria Math" panose="02040503050406030204" pitchFamily="18" charset="0"/>
                          </a:rPr>
                          <m:t>𝒚𝑭</m:t>
                        </m:r>
                        <m:d>
                          <m:dPr>
                            <m:ctrlPr>
                              <a:rPr lang="en-US" altLang="zh-CN" sz="1600" b="1" i="1" smtClean="0">
                                <a:solidFill>
                                  <a:srgbClr val="002060"/>
                                </a:solidFill>
                                <a:latin typeface="Cambria Math" panose="02040503050406030204" pitchFamily="18" charset="0"/>
                              </a:rPr>
                            </m:ctrlPr>
                          </m:dPr>
                          <m:e>
                            <m:r>
                              <a:rPr lang="en-US" altLang="zh-CN" sz="1600" b="1" i="1" smtClean="0">
                                <a:solidFill>
                                  <a:srgbClr val="002060"/>
                                </a:solidFill>
                                <a:latin typeface="Cambria Math" panose="02040503050406030204" pitchFamily="18" charset="0"/>
                              </a:rPr>
                              <m:t>𝒙</m:t>
                            </m:r>
                            <m:r>
                              <a:rPr lang="en-US" altLang="zh-CN" sz="1600" b="1" i="1" smtClean="0">
                                <a:solidFill>
                                  <a:srgbClr val="002060"/>
                                </a:solidFill>
                                <a:latin typeface="Cambria Math" panose="02040503050406030204" pitchFamily="18" charset="0"/>
                              </a:rPr>
                              <m:t>, </m:t>
                            </m:r>
                            <m:r>
                              <a:rPr lang="en-US" altLang="zh-CN" sz="1600" b="1" i="1" smtClean="0">
                                <a:solidFill>
                                  <a:srgbClr val="002060"/>
                                </a:solidFill>
                                <a:latin typeface="Cambria Math" panose="02040503050406030204" pitchFamily="18" charset="0"/>
                              </a:rPr>
                              <m:t>𝒚</m:t>
                            </m:r>
                          </m:e>
                        </m:d>
                      </m:oMath>
                    </a14:m>
                    <a:r>
                      <a:rPr lang="zh-CN" altLang="en-US" sz="1600" b="1">
                        <a:solidFill>
                          <a:srgbClr val="002060"/>
                        </a:solidFill>
                      </a:rPr>
                      <a:t>中以</a:t>
                    </a:r>
                    <a14:m>
                      <m:oMath xmlns:m="http://schemas.openxmlformats.org/officeDocument/2006/math">
                        <m:r>
                          <a:rPr lang="en-US" altLang="zh-CN" sz="1600" b="1" i="1" smtClean="0">
                            <a:solidFill>
                              <a:srgbClr val="002060"/>
                            </a:solidFill>
                            <a:latin typeface="Cambria Math" panose="02040503050406030204" pitchFamily="18" charset="0"/>
                          </a:rPr>
                          <m:t>𝒚</m:t>
                        </m:r>
                      </m:oMath>
                    </a14:m>
                    <a:r>
                      <a:rPr lang="zh-CN" altLang="en-US" sz="1600" b="1">
                        <a:solidFill>
                          <a:srgbClr val="002060"/>
                        </a:solidFill>
                      </a:rPr>
                      <a:t>为指示变量的量词辖域内</a:t>
                    </a:r>
                    <a:endParaRPr lang="zh-CN" altLang="en-US" b="1">
                      <a:solidFill>
                        <a:srgbClr val="002060"/>
                      </a:solidFill>
                    </a:endParaRPr>
                  </a:p>
                </p:txBody>
              </p:sp>
            </mc:Choice>
            <mc:Fallback xmlns="">
              <p:sp>
                <p:nvSpPr>
                  <p:cNvPr id="23" name="文本框 22">
                    <a:extLst>
                      <a:ext uri="{FF2B5EF4-FFF2-40B4-BE49-F238E27FC236}">
                        <a16:creationId xmlns:a16="http://schemas.microsoft.com/office/drawing/2014/main" id="{98A0AA8D-89AC-4851-B42E-1CEF2932FE9D}"/>
                      </a:ext>
                    </a:extLst>
                  </p:cNvPr>
                  <p:cNvSpPr txBox="1">
                    <a:spLocks noRot="1" noChangeAspect="1" noMove="1" noResize="1" noEditPoints="1" noAdjustHandles="1" noChangeArrowheads="1" noChangeShapeType="1" noTextEdit="1"/>
                  </p:cNvSpPr>
                  <p:nvPr/>
                </p:nvSpPr>
                <p:spPr>
                  <a:xfrm>
                    <a:off x="2985028" y="4651109"/>
                    <a:ext cx="4113084" cy="246221"/>
                  </a:xfrm>
                  <a:prstGeom prst="rect">
                    <a:avLst/>
                  </a:prstGeom>
                  <a:blipFill>
                    <a:blip r:embed="rId19"/>
                    <a:stretch>
                      <a:fillRect t="-24390" r="-593" b="-4878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文本框 23">
                    <a:extLst>
                      <a:ext uri="{FF2B5EF4-FFF2-40B4-BE49-F238E27FC236}">
                        <a16:creationId xmlns:a16="http://schemas.microsoft.com/office/drawing/2014/main" id="{0D6F77F4-3BC2-446C-86DD-BA9A0F7DCB18}"/>
                      </a:ext>
                    </a:extLst>
                  </p:cNvPr>
                  <p:cNvSpPr txBox="1"/>
                  <p:nvPr/>
                </p:nvSpPr>
                <p:spPr>
                  <a:xfrm>
                    <a:off x="4802629" y="4986008"/>
                    <a:ext cx="782680" cy="246221"/>
                  </a:xfrm>
                  <a:prstGeom prst="rect">
                    <a:avLst/>
                  </a:prstGeom>
                  <a:solidFill>
                    <a:schemeClr val="accent4">
                      <a:lumMod val="20000"/>
                      <a:lumOff val="80000"/>
                    </a:schemeClr>
                  </a:solidFill>
                </p:spPr>
                <p:txBody>
                  <a:bodyPr wrap="square" lIns="0" tIns="0" rIns="0" bIns="0" rtlCol="0">
                    <a:spAutoFit/>
                  </a:bodyPr>
                  <a:lstStyle/>
                  <a:p>
                    <a:r>
                      <a:rPr lang="zh-CN" altLang="en-US" sz="1600" b="1">
                        <a:solidFill>
                          <a:schemeClr val="accent2">
                            <a:lumMod val="50000"/>
                          </a:schemeClr>
                        </a:solidFill>
                      </a:rPr>
                      <a:t>选变量</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𝒚</m:t>
                        </m:r>
                      </m:oMath>
                    </a14:m>
                    <a:endParaRPr lang="zh-CN" altLang="en-US" sz="1600" b="1">
                      <a:solidFill>
                        <a:schemeClr val="accent2">
                          <a:lumMod val="50000"/>
                        </a:schemeClr>
                      </a:solidFill>
                    </a:endParaRPr>
                  </a:p>
                </p:txBody>
              </p:sp>
            </mc:Choice>
            <mc:Fallback xmlns="">
              <p:sp>
                <p:nvSpPr>
                  <p:cNvPr id="24" name="文本框 23">
                    <a:extLst>
                      <a:ext uri="{FF2B5EF4-FFF2-40B4-BE49-F238E27FC236}">
                        <a16:creationId xmlns:a16="http://schemas.microsoft.com/office/drawing/2014/main" id="{0D6F77F4-3BC2-446C-86DD-BA9A0F7DCB18}"/>
                      </a:ext>
                    </a:extLst>
                  </p:cNvPr>
                  <p:cNvSpPr txBox="1">
                    <a:spLocks noRot="1" noChangeAspect="1" noMove="1" noResize="1" noEditPoints="1" noAdjustHandles="1" noChangeArrowheads="1" noChangeShapeType="1" noTextEdit="1"/>
                  </p:cNvSpPr>
                  <p:nvPr/>
                </p:nvSpPr>
                <p:spPr>
                  <a:xfrm>
                    <a:off x="4802629" y="4986008"/>
                    <a:ext cx="782680" cy="246221"/>
                  </a:xfrm>
                  <a:prstGeom prst="rect">
                    <a:avLst/>
                  </a:prstGeom>
                  <a:blipFill>
                    <a:blip r:embed="rId20"/>
                    <a:stretch>
                      <a:fillRect l="-15504" t="-24390" r="-1550" b="-48780"/>
                    </a:stretch>
                  </a:blipFill>
                </p:spPr>
                <p:txBody>
                  <a:bodyPr/>
                  <a:lstStyle/>
                  <a:p>
                    <a:r>
                      <a:rPr lang="zh-CN" altLang="en-US">
                        <a:noFill/>
                      </a:rPr>
                      <a:t> </a:t>
                    </a:r>
                  </a:p>
                </p:txBody>
              </p:sp>
            </mc:Fallback>
          </mc:AlternateContent>
          <p:sp>
            <p:nvSpPr>
              <p:cNvPr id="33" name="文本框 32">
                <a:extLst>
                  <a:ext uri="{FF2B5EF4-FFF2-40B4-BE49-F238E27FC236}">
                    <a16:creationId xmlns:a16="http://schemas.microsoft.com/office/drawing/2014/main" id="{DAEEE93E-3D17-4A35-90C2-1F70EE655DCB}"/>
                  </a:ext>
                </a:extLst>
              </p:cNvPr>
              <p:cNvSpPr txBox="1"/>
              <p:nvPr/>
            </p:nvSpPr>
            <p:spPr>
              <a:xfrm>
                <a:off x="5528766" y="4914091"/>
                <a:ext cx="307778" cy="369332"/>
              </a:xfrm>
              <a:prstGeom prst="rect">
                <a:avLst/>
              </a:prstGeom>
              <a:noFill/>
            </p:spPr>
            <p:txBody>
              <a:bodyPr wrap="none" lIns="0" tIns="0" rIns="0" bIns="0" rtlCol="0">
                <a:spAutoFit/>
              </a:bodyPr>
              <a:lstStyle/>
              <a:p>
                <a:pPr algn="ctr"/>
                <a:r>
                  <a:rPr lang="zh-CN" altLang="en-US" sz="2400">
                    <a:solidFill>
                      <a:srgbClr val="C00000"/>
                    </a:solidFill>
                  </a:rPr>
                  <a:t>✘</a:t>
                </a:r>
              </a:p>
            </p:txBody>
          </p:sp>
        </p:grpSp>
        <p:sp>
          <p:nvSpPr>
            <p:cNvPr id="40" name="矩形: 圆角 39">
              <a:extLst>
                <a:ext uri="{FF2B5EF4-FFF2-40B4-BE49-F238E27FC236}">
                  <a16:creationId xmlns:a16="http://schemas.microsoft.com/office/drawing/2014/main" id="{B88ED81C-F53B-470B-8B97-EBFDDE597DFD}"/>
                </a:ext>
              </a:extLst>
            </p:cNvPr>
            <p:cNvSpPr/>
            <p:nvPr/>
          </p:nvSpPr>
          <p:spPr>
            <a:xfrm>
              <a:off x="563027" y="3058783"/>
              <a:ext cx="11065944" cy="1778277"/>
            </a:xfrm>
            <a:prstGeom prst="roundRect">
              <a:avLst>
                <a:gd name="adj" fmla="val 8350"/>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48" name="文本框 47">
                  <a:extLst>
                    <a:ext uri="{FF2B5EF4-FFF2-40B4-BE49-F238E27FC236}">
                      <a16:creationId xmlns:a16="http://schemas.microsoft.com/office/drawing/2014/main" id="{B381FD3D-77AC-4932-B987-EF9B935A218C}"/>
                    </a:ext>
                  </a:extLst>
                </p:cNvPr>
                <p:cNvSpPr txBox="1"/>
                <p:nvPr/>
              </p:nvSpPr>
              <p:spPr>
                <a:xfrm>
                  <a:off x="9811329" y="4140413"/>
                  <a:ext cx="1130983" cy="640881"/>
                </a:xfrm>
                <a:prstGeom prst="rect">
                  <a:avLst/>
                </a:prstGeom>
                <a:solidFill>
                  <a:schemeClr val="accent2">
                    <a:lumMod val="20000"/>
                    <a:lumOff val="80000"/>
                  </a:schemeClr>
                </a:solidFill>
              </p:spPr>
              <p:txBody>
                <a:bodyPr wrap="square" rtlCol="0">
                  <a:spAutoFit/>
                </a:bodyPr>
                <a:lstStyle/>
                <a:p>
                  <a:pPr>
                    <a:lnSpc>
                      <a:spcPts val="2200"/>
                    </a:lnSpc>
                  </a:pPr>
                  <a:r>
                    <a:rPr lang="zh-CN" altLang="en-US" sz="1600" b="1">
                      <a:solidFill>
                        <a:schemeClr val="accent2">
                          <a:lumMod val="50000"/>
                        </a:schemeClr>
                      </a:solidFill>
                    </a:rPr>
                    <a:t>前一个</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𝒚</m:t>
                      </m:r>
                    </m:oMath>
                  </a14:m>
                  <a:r>
                    <a:rPr lang="zh-CN" altLang="en-US" sz="1600" b="1">
                      <a:solidFill>
                        <a:schemeClr val="accent2">
                          <a:lumMod val="50000"/>
                        </a:schemeClr>
                      </a:solidFill>
                    </a:rPr>
                    <a:t>被错误约束</a:t>
                  </a:r>
                </a:p>
              </p:txBody>
            </p:sp>
          </mc:Choice>
          <mc:Fallback xmlns="">
            <p:sp>
              <p:nvSpPr>
                <p:cNvPr id="48" name="文本框 47">
                  <a:extLst>
                    <a:ext uri="{FF2B5EF4-FFF2-40B4-BE49-F238E27FC236}">
                      <a16:creationId xmlns:a16="http://schemas.microsoft.com/office/drawing/2014/main" id="{B381FD3D-77AC-4932-B987-EF9B935A218C}"/>
                    </a:ext>
                  </a:extLst>
                </p:cNvPr>
                <p:cNvSpPr txBox="1">
                  <a:spLocks noRot="1" noChangeAspect="1" noMove="1" noResize="1" noEditPoints="1" noAdjustHandles="1" noChangeArrowheads="1" noChangeShapeType="1" noTextEdit="1"/>
                </p:cNvSpPr>
                <p:nvPr/>
              </p:nvSpPr>
              <p:spPr>
                <a:xfrm>
                  <a:off x="9811329" y="4140413"/>
                  <a:ext cx="1130983" cy="640881"/>
                </a:xfrm>
                <a:prstGeom prst="rect">
                  <a:avLst/>
                </a:prstGeom>
                <a:blipFill>
                  <a:blip r:embed="rId21"/>
                  <a:stretch>
                    <a:fillRect l="-3243" r="-1081" b="-11429"/>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3165610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47"/>
                                        </p:tgtEl>
                                        <p:attrNameLst>
                                          <p:attrName>style.visibility</p:attrName>
                                        </p:attrNameLst>
                                      </p:cBhvr>
                                      <p:to>
                                        <p:strVal val="visible"/>
                                      </p:to>
                                    </p:set>
                                    <p:animEffect transition="in" filter="fade">
                                      <p:cBhvr>
                                        <p:cTn id="11"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量词公式的推理规则</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第十一讲  一阶逻辑的推理理论</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11</a:t>
            </a:fld>
            <a:r>
              <a:rPr lang="en-US" altLang="zh-CN">
                <a:latin typeface="Arial" panose="020B0604020202020204" pitchFamily="34" charset="0"/>
                <a:ea typeface="楷体" panose="02010609060101010101" pitchFamily="49" charset="-122"/>
                <a:cs typeface="Arial" panose="020B0604020202020204" pitchFamily="34" charset="0"/>
              </a:rPr>
              <a:t>/33</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全称泛化</a:t>
            </a:r>
            <a:r>
              <a:rPr lang="en-US" altLang="zh-CN"/>
              <a:t>(universal generalization)</a:t>
            </a:r>
            <a:r>
              <a:rPr lang="zh-CN" altLang="en-US"/>
              <a:t>规则</a:t>
            </a:r>
            <a:r>
              <a:rPr lang="en-US" altLang="zh-CN"/>
              <a:t>(</a:t>
            </a:r>
            <a:r>
              <a:rPr lang="zh-CN" altLang="en-US"/>
              <a:t>全称量词引入规则</a:t>
            </a:r>
            <a:r>
              <a:rPr lang="en-US" altLang="zh-CN"/>
              <a:t>)</a:t>
            </a:r>
            <a:endParaRPr lang="zh-CN" altLang="en-US"/>
          </a:p>
        </p:txBody>
      </p:sp>
      <p:grpSp>
        <p:nvGrpSpPr>
          <p:cNvPr id="3" name="组合 2">
            <a:extLst>
              <a:ext uri="{FF2B5EF4-FFF2-40B4-BE49-F238E27FC236}">
                <a16:creationId xmlns:a16="http://schemas.microsoft.com/office/drawing/2014/main" id="{61A4B4A5-B924-4190-8109-6F546A8E2252}"/>
              </a:ext>
            </a:extLst>
          </p:cNvPr>
          <p:cNvGrpSpPr/>
          <p:nvPr/>
        </p:nvGrpSpPr>
        <p:grpSpPr>
          <a:xfrm>
            <a:off x="612232" y="1329512"/>
            <a:ext cx="10967534" cy="1894566"/>
            <a:chOff x="782191" y="1083385"/>
            <a:chExt cx="10967534" cy="1894566"/>
          </a:xfrm>
        </p:grpSpPr>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B854A71F-A1D5-4B20-BEF2-6DA6E6063169}"/>
                    </a:ext>
                  </a:extLst>
                </p:cNvPr>
                <p:cNvSpPr txBox="1"/>
                <p:nvPr/>
              </p:nvSpPr>
              <p:spPr>
                <a:xfrm>
                  <a:off x="782191" y="1347419"/>
                  <a:ext cx="2501735" cy="1061829"/>
                </a:xfrm>
                <a:prstGeom prst="rect">
                  <a:avLst/>
                </a:prstGeom>
                <a:solidFill>
                  <a:schemeClr val="accent2">
                    <a:lumMod val="20000"/>
                    <a:lumOff val="80000"/>
                  </a:schemeClr>
                </a:solidFill>
              </p:spPr>
              <p:txBody>
                <a:bodyPr wrap="square" rtlCol="0">
                  <a:spAutoFit/>
                </a:bodyPr>
                <a:lstStyle/>
                <a:p>
                  <a:pPr algn="ctr">
                    <a:spcBef>
                      <a:spcPts val="1200"/>
                    </a:spcBef>
                    <a:spcAft>
                      <a:spcPts val="1200"/>
                    </a:spcAft>
                  </a:pPr>
                  <a:r>
                    <a:rPr lang="zh-CN" altLang="en-US" sz="2400" b="1">
                      <a:solidFill>
                        <a:srgbClr val="C00000"/>
                      </a:solidFill>
                    </a:rPr>
                    <a:t>全称泛化规则</a:t>
                  </a:r>
                  <a:endParaRPr lang="en-US" altLang="zh-CN" sz="2400" b="1">
                    <a:solidFill>
                      <a:srgbClr val="C00000"/>
                    </a:solidFill>
                  </a:endParaRPr>
                </a:p>
                <a:p>
                  <a:pPr>
                    <a:spcBef>
                      <a:spcPts val="1200"/>
                    </a:spcBef>
                    <a:spcAft>
                      <a:spcPts val="600"/>
                    </a:spcAft>
                  </a:pPr>
                  <a14:m>
                    <m:oMathPara xmlns:m="http://schemas.openxmlformats.org/officeDocument/2006/math">
                      <m:oMathParaPr>
                        <m:jc m:val="centerGroup"/>
                      </m:oMathParaPr>
                      <m:oMath xmlns:m="http://schemas.openxmlformats.org/officeDocument/2006/math">
                        <m:r>
                          <a:rPr lang="en-US" altLang="zh-CN" sz="2400" b="1" i="1" smtClean="0">
                            <a:solidFill>
                              <a:srgbClr val="002060"/>
                            </a:solidFill>
                            <a:latin typeface="Cambria Math" panose="02040503050406030204" pitchFamily="18" charset="0"/>
                          </a:rPr>
                          <m:t>𝑨</m:t>
                        </m:r>
                        <m:d>
                          <m:dPr>
                            <m:ctrlPr>
                              <a:rPr lang="en-US" altLang="zh-CN" sz="2400" b="1" i="1" smtClean="0">
                                <a:solidFill>
                                  <a:srgbClr val="002060"/>
                                </a:solidFill>
                                <a:latin typeface="Cambria Math" panose="02040503050406030204" pitchFamily="18" charset="0"/>
                              </a:rPr>
                            </m:ctrlPr>
                          </m:dPr>
                          <m:e>
                            <m:r>
                              <a:rPr lang="en-US" altLang="zh-CN" sz="2400" b="1" i="1" smtClean="0">
                                <a:solidFill>
                                  <a:srgbClr val="002060"/>
                                </a:solidFill>
                                <a:latin typeface="Cambria Math" panose="02040503050406030204" pitchFamily="18" charset="0"/>
                              </a:rPr>
                              <m:t>𝒚</m:t>
                            </m:r>
                          </m:e>
                        </m:d>
                        <m:r>
                          <a:rPr lang="en-US" altLang="zh-CN" sz="2400" b="1" i="1" smtClean="0">
                            <a:solidFill>
                              <a:srgbClr val="002060"/>
                            </a:solidFill>
                            <a:latin typeface="Cambria Math" panose="02040503050406030204" pitchFamily="18" charset="0"/>
                          </a:rPr>
                          <m:t>⟹∀</m:t>
                        </m:r>
                        <m:r>
                          <a:rPr lang="en-US" altLang="zh-CN" sz="2400" b="1" i="1" smtClean="0">
                            <a:solidFill>
                              <a:srgbClr val="002060"/>
                            </a:solidFill>
                            <a:latin typeface="Cambria Math" panose="02040503050406030204" pitchFamily="18" charset="0"/>
                          </a:rPr>
                          <m:t>𝒙𝑨</m:t>
                        </m:r>
                        <m:d>
                          <m:dPr>
                            <m:ctrlPr>
                              <a:rPr lang="en-US" altLang="zh-CN" sz="2400" b="1" i="1" smtClean="0">
                                <a:solidFill>
                                  <a:srgbClr val="002060"/>
                                </a:solidFill>
                                <a:latin typeface="Cambria Math" panose="02040503050406030204" pitchFamily="18" charset="0"/>
                              </a:rPr>
                            </m:ctrlPr>
                          </m:dPr>
                          <m:e>
                            <m:r>
                              <a:rPr lang="en-US" altLang="zh-CN" sz="2400" b="1" i="1" smtClean="0">
                                <a:solidFill>
                                  <a:srgbClr val="002060"/>
                                </a:solidFill>
                                <a:latin typeface="Cambria Math" panose="02040503050406030204" pitchFamily="18" charset="0"/>
                              </a:rPr>
                              <m:t>𝒙</m:t>
                            </m:r>
                          </m:e>
                        </m:d>
                      </m:oMath>
                    </m:oMathPara>
                  </a14:m>
                  <a:endParaRPr lang="zh-CN" altLang="en-US" sz="2400" b="1">
                    <a:solidFill>
                      <a:srgbClr val="002060"/>
                    </a:solidFill>
                  </a:endParaRPr>
                </a:p>
              </p:txBody>
            </p:sp>
          </mc:Choice>
          <mc:Fallback xmlns="">
            <p:sp>
              <p:nvSpPr>
                <p:cNvPr id="12" name="文本框 11">
                  <a:extLst>
                    <a:ext uri="{FF2B5EF4-FFF2-40B4-BE49-F238E27FC236}">
                      <a16:creationId xmlns:a16="http://schemas.microsoft.com/office/drawing/2014/main" id="{B854A71F-A1D5-4B20-BEF2-6DA6E6063169}"/>
                    </a:ext>
                  </a:extLst>
                </p:cNvPr>
                <p:cNvSpPr txBox="1">
                  <a:spLocks noRot="1" noChangeAspect="1" noMove="1" noResize="1" noEditPoints="1" noAdjustHandles="1" noChangeArrowheads="1" noChangeShapeType="1" noTextEdit="1"/>
                </p:cNvSpPr>
                <p:nvPr/>
              </p:nvSpPr>
              <p:spPr>
                <a:xfrm>
                  <a:off x="782191" y="1347419"/>
                  <a:ext cx="2501735" cy="1061829"/>
                </a:xfrm>
                <a:prstGeom prst="rect">
                  <a:avLst/>
                </a:prstGeom>
                <a:blipFill>
                  <a:blip r:embed="rId2"/>
                  <a:stretch>
                    <a:fillRect t="-4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E687FCDB-10A6-4D0F-B5ED-591CAA96E905}"/>
                    </a:ext>
                  </a:extLst>
                </p:cNvPr>
                <p:cNvSpPr txBox="1"/>
                <p:nvPr/>
              </p:nvSpPr>
              <p:spPr>
                <a:xfrm>
                  <a:off x="3868836" y="1218334"/>
                  <a:ext cx="3736002" cy="1352358"/>
                </a:xfrm>
                <a:prstGeom prst="rect">
                  <a:avLst/>
                </a:prstGeom>
                <a:solidFill>
                  <a:schemeClr val="accent4">
                    <a:lumMod val="20000"/>
                    <a:lumOff val="80000"/>
                  </a:schemeClr>
                </a:solidFill>
              </p:spPr>
              <p:txBody>
                <a:bodyPr wrap="square" rtlCol="0">
                  <a:spAutoFit/>
                </a:bodyPr>
                <a:lstStyle/>
                <a:p>
                  <a:pPr algn="ctr">
                    <a:lnSpc>
                      <a:spcPts val="3200"/>
                    </a:lnSpc>
                    <a:spcBef>
                      <a:spcPts val="600"/>
                    </a:spcBef>
                  </a:pPr>
                  <a:r>
                    <a:rPr lang="zh-CN" altLang="en-US" sz="2400" b="1">
                      <a:solidFill>
                        <a:srgbClr val="C00000"/>
                      </a:solidFill>
                    </a:rPr>
                    <a:t>应用条件</a:t>
                  </a:r>
                  <a:endParaRPr lang="en-US" altLang="zh-CN" sz="2400" b="1">
                    <a:solidFill>
                      <a:srgbClr val="C00000"/>
                    </a:solidFill>
                  </a:endParaRPr>
                </a:p>
                <a:p>
                  <a:pPr>
                    <a:lnSpc>
                      <a:spcPts val="3200"/>
                    </a:lnSpc>
                    <a:spcBef>
                      <a:spcPts val="600"/>
                    </a:spcBef>
                    <a:spcAft>
                      <a:spcPts val="600"/>
                    </a:spcAft>
                  </a:pPr>
                  <a14:m>
                    <m:oMath xmlns:m="http://schemas.openxmlformats.org/officeDocument/2006/math">
                      <m:r>
                        <a:rPr lang="en-US" altLang="zh-CN" sz="2000" b="1" i="1" smtClean="0">
                          <a:solidFill>
                            <a:srgbClr val="002060"/>
                          </a:solidFill>
                          <a:latin typeface="Cambria Math" panose="02040503050406030204" pitchFamily="18" charset="0"/>
                          <a:ea typeface="楷体" panose="02010609060101010101" pitchFamily="49" charset="-122"/>
                        </a:rPr>
                        <m:t>𝒙</m:t>
                      </m:r>
                    </m:oMath>
                  </a14:m>
                  <a:r>
                    <a:rPr lang="zh-CN" altLang="en-US" sz="2000" b="1">
                      <a:solidFill>
                        <a:srgbClr val="002060"/>
                      </a:solidFill>
                      <a:latin typeface="楷体" panose="02010609060101010101" pitchFamily="49" charset="-122"/>
                      <a:ea typeface="楷体" panose="02010609060101010101" pitchFamily="49" charset="-122"/>
                    </a:rPr>
                    <a:t>不在</a:t>
                  </a:r>
                  <a14:m>
                    <m:oMath xmlns:m="http://schemas.openxmlformats.org/officeDocument/2006/math">
                      <m:r>
                        <a:rPr lang="en-US" altLang="zh-CN" sz="2000" b="1" i="1" smtClean="0">
                          <a:solidFill>
                            <a:srgbClr val="002060"/>
                          </a:solidFill>
                          <a:latin typeface="Cambria Math" panose="02040503050406030204" pitchFamily="18" charset="0"/>
                          <a:ea typeface="楷体" panose="02010609060101010101" pitchFamily="49" charset="-122"/>
                        </a:rPr>
                        <m:t>𝑨</m:t>
                      </m:r>
                      <m:r>
                        <a:rPr lang="en-US" altLang="zh-CN" sz="2000" b="1" i="1">
                          <a:solidFill>
                            <a:srgbClr val="002060"/>
                          </a:solidFill>
                          <a:latin typeface="Cambria Math" panose="02040503050406030204" pitchFamily="18" charset="0"/>
                          <a:ea typeface="楷体" panose="02010609060101010101" pitchFamily="49" charset="-122"/>
                        </a:rPr>
                        <m:t>(</m:t>
                      </m:r>
                      <m:r>
                        <a:rPr lang="en-US" altLang="zh-CN" sz="2000" b="1" i="1">
                          <a:solidFill>
                            <a:srgbClr val="002060"/>
                          </a:solidFill>
                          <a:latin typeface="Cambria Math" panose="02040503050406030204" pitchFamily="18" charset="0"/>
                          <a:ea typeface="楷体" panose="02010609060101010101" pitchFamily="49" charset="-122"/>
                        </a:rPr>
                        <m:t>𝒚</m:t>
                      </m:r>
                      <m:r>
                        <a:rPr lang="en-US" altLang="zh-CN" sz="2000" b="1" i="1" smtClean="0">
                          <a:solidFill>
                            <a:srgbClr val="002060"/>
                          </a:solidFill>
                          <a:latin typeface="Cambria Math" panose="02040503050406030204" pitchFamily="18" charset="0"/>
                          <a:ea typeface="楷体" panose="02010609060101010101" pitchFamily="49" charset="-122"/>
                        </a:rPr>
                        <m:t>)</m:t>
                      </m:r>
                    </m:oMath>
                  </a14:m>
                  <a:r>
                    <a:rPr lang="zh-CN" altLang="en-US" sz="2000" b="1">
                      <a:solidFill>
                        <a:srgbClr val="002060"/>
                      </a:solidFill>
                      <a:latin typeface="楷体" panose="02010609060101010101" pitchFamily="49" charset="-122"/>
                      <a:ea typeface="楷体" panose="02010609060101010101" pitchFamily="49" charset="-122"/>
                    </a:rPr>
                    <a:t>约束出现且不是在</a:t>
                  </a:r>
                  <a14:m>
                    <m:oMath xmlns:m="http://schemas.openxmlformats.org/officeDocument/2006/math">
                      <m:r>
                        <a:rPr lang="en-US" altLang="zh-CN" sz="2000" b="1" i="1" smtClean="0">
                          <a:solidFill>
                            <a:srgbClr val="002060"/>
                          </a:solidFill>
                          <a:latin typeface="Cambria Math" panose="02040503050406030204" pitchFamily="18" charset="0"/>
                          <a:ea typeface="楷体" panose="02010609060101010101" pitchFamily="49" charset="-122"/>
                        </a:rPr>
                        <m:t>𝑨</m:t>
                      </m:r>
                      <m:r>
                        <a:rPr lang="en-US" altLang="zh-CN" sz="2000" b="1" i="1">
                          <a:solidFill>
                            <a:srgbClr val="002060"/>
                          </a:solidFill>
                          <a:latin typeface="Cambria Math" panose="02040503050406030204" pitchFamily="18" charset="0"/>
                          <a:ea typeface="楷体" panose="02010609060101010101" pitchFamily="49" charset="-122"/>
                        </a:rPr>
                        <m:t>(</m:t>
                      </m:r>
                      <m:r>
                        <a:rPr lang="en-US" altLang="zh-CN" sz="2000" b="1" i="1">
                          <a:solidFill>
                            <a:srgbClr val="002060"/>
                          </a:solidFill>
                          <a:latin typeface="Cambria Math" panose="02040503050406030204" pitchFamily="18" charset="0"/>
                          <a:ea typeface="楷体" panose="02010609060101010101" pitchFamily="49" charset="-122"/>
                        </a:rPr>
                        <m:t>𝒚</m:t>
                      </m:r>
                      <m:r>
                        <a:rPr lang="en-US" altLang="zh-CN" sz="2000" b="1" i="1" smtClean="0">
                          <a:solidFill>
                            <a:srgbClr val="002060"/>
                          </a:solidFill>
                          <a:latin typeface="Cambria Math" panose="02040503050406030204" pitchFamily="18" charset="0"/>
                          <a:ea typeface="楷体" panose="02010609060101010101" pitchFamily="49" charset="-122"/>
                        </a:rPr>
                        <m:t>)</m:t>
                      </m:r>
                    </m:oMath>
                  </a14:m>
                  <a:r>
                    <a:rPr lang="zh-CN" altLang="en-US" sz="2000" b="1">
                      <a:solidFill>
                        <a:srgbClr val="002060"/>
                      </a:solidFill>
                      <a:latin typeface="楷体" panose="02010609060101010101" pitchFamily="49" charset="-122"/>
                      <a:ea typeface="楷体" panose="02010609060101010101" pitchFamily="49" charset="-122"/>
                    </a:rPr>
                    <a:t>中除</a:t>
                  </a:r>
                  <a14:m>
                    <m:oMath xmlns:m="http://schemas.openxmlformats.org/officeDocument/2006/math">
                      <m:r>
                        <a:rPr lang="en-US" altLang="zh-CN" sz="2000" b="1" i="1" smtClean="0">
                          <a:solidFill>
                            <a:srgbClr val="002060"/>
                          </a:solidFill>
                          <a:latin typeface="Cambria Math" panose="02040503050406030204" pitchFamily="18" charset="0"/>
                          <a:ea typeface="楷体" panose="02010609060101010101" pitchFamily="49" charset="-122"/>
                        </a:rPr>
                        <m:t>𝒚</m:t>
                      </m:r>
                    </m:oMath>
                  </a14:m>
                  <a:r>
                    <a:rPr lang="zh-CN" altLang="en-US" sz="2000" b="1">
                      <a:solidFill>
                        <a:srgbClr val="002060"/>
                      </a:solidFill>
                      <a:latin typeface="楷体" panose="02010609060101010101" pitchFamily="49" charset="-122"/>
                      <a:ea typeface="楷体" panose="02010609060101010101" pitchFamily="49" charset="-122"/>
                    </a:rPr>
                    <a:t>以外的其他自由变量</a:t>
                  </a:r>
                  <a:endParaRPr lang="en-US" altLang="zh-CN" sz="2000" b="1">
                    <a:solidFill>
                      <a:srgbClr val="002060"/>
                    </a:solidFill>
                    <a:latin typeface="楷体" panose="02010609060101010101" pitchFamily="49" charset="-122"/>
                    <a:ea typeface="楷体" panose="02010609060101010101" pitchFamily="49" charset="-122"/>
                  </a:endParaRPr>
                </a:p>
              </p:txBody>
            </p:sp>
          </mc:Choice>
          <mc:Fallback xmlns="">
            <p:sp>
              <p:nvSpPr>
                <p:cNvPr id="13" name="文本框 12">
                  <a:extLst>
                    <a:ext uri="{FF2B5EF4-FFF2-40B4-BE49-F238E27FC236}">
                      <a16:creationId xmlns:a16="http://schemas.microsoft.com/office/drawing/2014/main" id="{E687FCDB-10A6-4D0F-B5ED-591CAA96E905}"/>
                    </a:ext>
                  </a:extLst>
                </p:cNvPr>
                <p:cNvSpPr txBox="1">
                  <a:spLocks noRot="1" noChangeAspect="1" noMove="1" noResize="1" noEditPoints="1" noAdjustHandles="1" noChangeArrowheads="1" noChangeShapeType="1" noTextEdit="1"/>
                </p:cNvSpPr>
                <p:nvPr/>
              </p:nvSpPr>
              <p:spPr>
                <a:xfrm>
                  <a:off x="3868836" y="1218334"/>
                  <a:ext cx="3736002" cy="1352358"/>
                </a:xfrm>
                <a:prstGeom prst="rect">
                  <a:avLst/>
                </a:prstGeom>
                <a:blipFill>
                  <a:blip r:embed="rId3"/>
                  <a:stretch>
                    <a:fillRect t="-1802" b="-630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2994D763-A398-4038-BDF8-516C8B90781D}"/>
                    </a:ext>
                  </a:extLst>
                </p:cNvPr>
                <p:cNvSpPr txBox="1"/>
                <p:nvPr/>
              </p:nvSpPr>
              <p:spPr>
                <a:xfrm>
                  <a:off x="8188380" y="1083385"/>
                  <a:ext cx="3085278" cy="723275"/>
                </a:xfrm>
                <a:prstGeom prst="rect">
                  <a:avLst/>
                </a:prstGeom>
                <a:solidFill>
                  <a:schemeClr val="accent4">
                    <a:lumMod val="20000"/>
                    <a:lumOff val="80000"/>
                    <a:alpha val="50000"/>
                  </a:schemeClr>
                </a:solidFill>
              </p:spPr>
              <p:txBody>
                <a:bodyPr wrap="square" rtlCol="0">
                  <a:spAutoFit/>
                </a:bodyPr>
                <a:lstStyle/>
                <a:p>
                  <a:pPr algn="ctr">
                    <a:spcBef>
                      <a:spcPts val="600"/>
                    </a:spcBef>
                  </a:pPr>
                  <a:r>
                    <a:rPr lang="zh-CN" altLang="en-US" b="1">
                      <a:solidFill>
                        <a:srgbClr val="002060"/>
                      </a:solidFill>
                      <a:latin typeface="楷体" panose="02010609060101010101" pitchFamily="49" charset="-122"/>
                      <a:ea typeface="楷体" panose="02010609060101010101" pitchFamily="49" charset="-122"/>
                    </a:rPr>
                    <a:t>简化情况一</a:t>
                  </a:r>
                  <a:endParaRPr lang="en-US" altLang="zh-CN" b="1">
                    <a:solidFill>
                      <a:srgbClr val="002060"/>
                    </a:solidFill>
                    <a:latin typeface="楷体" panose="02010609060101010101" pitchFamily="49" charset="-122"/>
                    <a:ea typeface="楷体" panose="02010609060101010101" pitchFamily="49" charset="-122"/>
                  </a:endParaRPr>
                </a:p>
                <a:p>
                  <a:pPr>
                    <a:spcBef>
                      <a:spcPts val="600"/>
                    </a:spcBef>
                  </a:pPr>
                  <a14:m>
                    <m:oMath xmlns:m="http://schemas.openxmlformats.org/officeDocument/2006/math">
                      <m:r>
                        <a:rPr lang="en-US" altLang="zh-CN" b="1" i="1" smtClean="0">
                          <a:solidFill>
                            <a:schemeClr val="accent2">
                              <a:lumMod val="50000"/>
                            </a:schemeClr>
                          </a:solidFill>
                          <a:latin typeface="Cambria Math" panose="02040503050406030204" pitchFamily="18" charset="0"/>
                        </a:rPr>
                        <m:t>𝒙</m:t>
                      </m:r>
                    </m:oMath>
                  </a14:m>
                  <a:r>
                    <a:rPr lang="zh-CN" altLang="en-US" b="1">
                      <a:solidFill>
                        <a:schemeClr val="accent2">
                          <a:lumMod val="50000"/>
                        </a:schemeClr>
                      </a:solidFill>
                    </a:rPr>
                    <a:t>是不在</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𝑨</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𝒚</m:t>
                      </m:r>
                      <m:r>
                        <a:rPr lang="en-US" altLang="zh-CN" b="1" i="1" smtClean="0">
                          <a:solidFill>
                            <a:schemeClr val="accent2">
                              <a:lumMod val="50000"/>
                            </a:schemeClr>
                          </a:solidFill>
                          <a:latin typeface="Cambria Math" panose="02040503050406030204" pitchFamily="18" charset="0"/>
                        </a:rPr>
                        <m:t>)</m:t>
                      </m:r>
                    </m:oMath>
                  </a14:m>
                  <a:r>
                    <a:rPr lang="zh-CN" altLang="en-US" b="1">
                      <a:solidFill>
                        <a:schemeClr val="accent2">
                          <a:lumMod val="50000"/>
                        </a:schemeClr>
                      </a:solidFill>
                    </a:rPr>
                    <a:t>中出现的</a:t>
                  </a:r>
                  <a:r>
                    <a:rPr lang="zh-CN" altLang="en-US" b="1">
                      <a:solidFill>
                        <a:srgbClr val="C00000"/>
                      </a:solidFill>
                    </a:rPr>
                    <a:t>新变量</a:t>
                  </a:r>
                  <a:endParaRPr lang="en-US" altLang="zh-CN" b="1">
                    <a:solidFill>
                      <a:srgbClr val="C00000"/>
                    </a:solidFill>
                  </a:endParaRPr>
                </a:p>
              </p:txBody>
            </p:sp>
          </mc:Choice>
          <mc:Fallback xmlns="">
            <p:sp>
              <p:nvSpPr>
                <p:cNvPr id="14" name="文本框 13">
                  <a:extLst>
                    <a:ext uri="{FF2B5EF4-FFF2-40B4-BE49-F238E27FC236}">
                      <a16:creationId xmlns:a16="http://schemas.microsoft.com/office/drawing/2014/main" id="{2994D763-A398-4038-BDF8-516C8B90781D}"/>
                    </a:ext>
                  </a:extLst>
                </p:cNvPr>
                <p:cNvSpPr txBox="1">
                  <a:spLocks noRot="1" noChangeAspect="1" noMove="1" noResize="1" noEditPoints="1" noAdjustHandles="1" noChangeArrowheads="1" noChangeShapeType="1" noTextEdit="1"/>
                </p:cNvSpPr>
                <p:nvPr/>
              </p:nvSpPr>
              <p:spPr>
                <a:xfrm>
                  <a:off x="8188380" y="1083385"/>
                  <a:ext cx="3085278" cy="723275"/>
                </a:xfrm>
                <a:prstGeom prst="rect">
                  <a:avLst/>
                </a:prstGeom>
                <a:blipFill>
                  <a:blip r:embed="rId4"/>
                  <a:stretch>
                    <a:fillRect t="-4202" r="-1779" b="-1260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74B06A7D-BF13-433A-98AA-F77AB9128170}"/>
                    </a:ext>
                  </a:extLst>
                </p:cNvPr>
                <p:cNvSpPr txBox="1"/>
                <p:nvPr/>
              </p:nvSpPr>
              <p:spPr>
                <a:xfrm>
                  <a:off x="8197381" y="1901502"/>
                  <a:ext cx="3552344" cy="1076449"/>
                </a:xfrm>
                <a:prstGeom prst="rect">
                  <a:avLst/>
                </a:prstGeom>
                <a:solidFill>
                  <a:schemeClr val="accent4">
                    <a:lumMod val="20000"/>
                    <a:lumOff val="80000"/>
                    <a:alpha val="50000"/>
                  </a:schemeClr>
                </a:solidFill>
              </p:spPr>
              <p:txBody>
                <a:bodyPr wrap="square" rtlCol="0">
                  <a:spAutoFit/>
                </a:bodyPr>
                <a:lstStyle/>
                <a:p>
                  <a:pPr algn="ctr">
                    <a:lnSpc>
                      <a:spcPts val="2400"/>
                    </a:lnSpc>
                    <a:spcBef>
                      <a:spcPts val="600"/>
                    </a:spcBef>
                  </a:pPr>
                  <a:r>
                    <a:rPr lang="zh-CN" altLang="en-US" b="1">
                      <a:solidFill>
                        <a:srgbClr val="002060"/>
                      </a:solidFill>
                      <a:latin typeface="楷体" panose="02010609060101010101" pitchFamily="49" charset="-122"/>
                      <a:ea typeface="楷体" panose="02010609060101010101" pitchFamily="49" charset="-122"/>
                    </a:rPr>
                    <a:t>简化情况二</a:t>
                  </a:r>
                  <a:endParaRPr lang="en-US" altLang="zh-CN" b="1">
                    <a:solidFill>
                      <a:srgbClr val="002060"/>
                    </a:solidFill>
                    <a:latin typeface="楷体" panose="02010609060101010101" pitchFamily="49" charset="-122"/>
                    <a:ea typeface="楷体" panose="02010609060101010101" pitchFamily="49" charset="-122"/>
                  </a:endParaRPr>
                </a:p>
                <a:p>
                  <a:pPr>
                    <a:lnSpc>
                      <a:spcPts val="2400"/>
                    </a:lnSpc>
                    <a:spcBef>
                      <a:spcPts val="600"/>
                    </a:spcBef>
                  </a:pPr>
                  <a14:m>
                    <m:oMath xmlns:m="http://schemas.openxmlformats.org/officeDocument/2006/math">
                      <m:r>
                        <a:rPr lang="en-US" altLang="zh-CN" b="1" i="1" smtClean="0">
                          <a:solidFill>
                            <a:schemeClr val="accent2">
                              <a:lumMod val="50000"/>
                            </a:schemeClr>
                          </a:solidFill>
                          <a:latin typeface="Cambria Math" panose="02040503050406030204" pitchFamily="18" charset="0"/>
                        </a:rPr>
                        <m:t>𝑨</m:t>
                      </m:r>
                      <m:r>
                        <a:rPr lang="en-US" altLang="zh-CN" b="1" i="1">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𝒚</m:t>
                      </m:r>
                      <m:r>
                        <a:rPr lang="en-US" altLang="zh-CN" b="1" i="1">
                          <a:solidFill>
                            <a:schemeClr val="accent2">
                              <a:lumMod val="50000"/>
                            </a:schemeClr>
                          </a:solidFill>
                          <a:latin typeface="Cambria Math" panose="02040503050406030204" pitchFamily="18" charset="0"/>
                        </a:rPr>
                        <m:t>)</m:t>
                      </m:r>
                    </m:oMath>
                  </a14:m>
                  <a:r>
                    <a:rPr lang="zh-CN" altLang="en-US" b="1">
                      <a:solidFill>
                        <a:schemeClr val="accent2">
                          <a:lumMod val="50000"/>
                        </a:schemeClr>
                      </a:solidFill>
                    </a:rPr>
                    <a:t>没有以</a:t>
                  </a:r>
                  <a14:m>
                    <m:oMath xmlns:m="http://schemas.openxmlformats.org/officeDocument/2006/math">
                      <m:r>
                        <a:rPr lang="en-US" altLang="zh-CN" b="1" i="1" smtClean="0">
                          <a:solidFill>
                            <a:schemeClr val="accent2">
                              <a:lumMod val="50000"/>
                            </a:schemeClr>
                          </a:solidFill>
                          <a:latin typeface="Cambria Math" panose="02040503050406030204" pitchFamily="18" charset="0"/>
                        </a:rPr>
                        <m:t>𝒚</m:t>
                      </m:r>
                    </m:oMath>
                  </a14:m>
                  <a:r>
                    <a:rPr lang="zh-CN" altLang="en-US" b="1">
                      <a:solidFill>
                        <a:schemeClr val="accent2">
                          <a:lumMod val="50000"/>
                        </a:schemeClr>
                      </a:solidFill>
                    </a:rPr>
                    <a:t>为指示变量的子量词公式，这时可有</a:t>
                  </a:r>
                  <a14:m>
                    <m:oMath xmlns:m="http://schemas.openxmlformats.org/officeDocument/2006/math">
                      <m:r>
                        <a:rPr lang="en-US" altLang="zh-CN" b="1" i="1">
                          <a:solidFill>
                            <a:srgbClr val="C00000"/>
                          </a:solidFill>
                          <a:latin typeface="Cambria Math" panose="02040503050406030204" pitchFamily="18" charset="0"/>
                        </a:rPr>
                        <m:t>𝑨</m:t>
                      </m:r>
                      <m:d>
                        <m:dPr>
                          <m:ctrlPr>
                            <a:rPr lang="en-US" altLang="zh-CN" b="1" i="1">
                              <a:solidFill>
                                <a:srgbClr val="C00000"/>
                              </a:solidFill>
                              <a:latin typeface="Cambria Math" panose="02040503050406030204" pitchFamily="18" charset="0"/>
                            </a:rPr>
                          </m:ctrlPr>
                        </m:dPr>
                        <m:e>
                          <m:r>
                            <a:rPr lang="en-US" altLang="zh-CN" b="1" i="1" smtClean="0">
                              <a:solidFill>
                                <a:srgbClr val="C00000"/>
                              </a:solidFill>
                              <a:latin typeface="Cambria Math" panose="02040503050406030204" pitchFamily="18" charset="0"/>
                            </a:rPr>
                            <m:t>𝒚</m:t>
                          </m:r>
                        </m:e>
                      </m:d>
                      <m:r>
                        <a:rPr lang="en-US" altLang="zh-CN" b="1">
                          <a:solidFill>
                            <a:srgbClr val="C00000"/>
                          </a:solidFill>
                          <a:latin typeface="Cambria Math" panose="02040503050406030204" pitchFamily="18" charset="0"/>
                        </a:rPr>
                        <m:t>⟹</m:t>
                      </m:r>
                      <m:r>
                        <a:rPr lang="en-US" altLang="zh-CN" b="1" i="1" smtClean="0">
                          <a:solidFill>
                            <a:srgbClr val="C00000"/>
                          </a:solidFill>
                          <a:latin typeface="Cambria Math" panose="02040503050406030204" pitchFamily="18" charset="0"/>
                        </a:rPr>
                        <m:t>∀</m:t>
                      </m:r>
                      <m:r>
                        <a:rPr lang="en-US" altLang="zh-CN" b="1" i="1" smtClean="0">
                          <a:solidFill>
                            <a:srgbClr val="C00000"/>
                          </a:solidFill>
                          <a:latin typeface="Cambria Math" panose="02040503050406030204" pitchFamily="18" charset="0"/>
                        </a:rPr>
                        <m:t>𝒚𝑨</m:t>
                      </m:r>
                      <m:d>
                        <m:dPr>
                          <m:ctrlPr>
                            <a:rPr lang="en-US" altLang="zh-CN" b="1" i="1">
                              <a:solidFill>
                                <a:srgbClr val="C00000"/>
                              </a:solidFill>
                              <a:latin typeface="Cambria Math" panose="02040503050406030204" pitchFamily="18" charset="0"/>
                            </a:rPr>
                          </m:ctrlPr>
                        </m:dPr>
                        <m:e>
                          <m:r>
                            <a:rPr lang="en-US" altLang="zh-CN" b="1" i="1" smtClean="0">
                              <a:solidFill>
                                <a:srgbClr val="C00000"/>
                              </a:solidFill>
                              <a:latin typeface="Cambria Math" panose="02040503050406030204" pitchFamily="18" charset="0"/>
                            </a:rPr>
                            <m:t>𝒚</m:t>
                          </m:r>
                        </m:e>
                      </m:d>
                    </m:oMath>
                  </a14:m>
                  <a:endParaRPr lang="zh-CN" altLang="en-US" b="1">
                    <a:solidFill>
                      <a:schemeClr val="accent2">
                        <a:lumMod val="50000"/>
                      </a:schemeClr>
                    </a:solidFill>
                  </a:endParaRPr>
                </a:p>
              </p:txBody>
            </p:sp>
          </mc:Choice>
          <mc:Fallback xmlns="">
            <p:sp>
              <p:nvSpPr>
                <p:cNvPr id="15" name="文本框 14">
                  <a:extLst>
                    <a:ext uri="{FF2B5EF4-FFF2-40B4-BE49-F238E27FC236}">
                      <a16:creationId xmlns:a16="http://schemas.microsoft.com/office/drawing/2014/main" id="{74B06A7D-BF13-433A-98AA-F77AB9128170}"/>
                    </a:ext>
                  </a:extLst>
                </p:cNvPr>
                <p:cNvSpPr txBox="1">
                  <a:spLocks noRot="1" noChangeAspect="1" noMove="1" noResize="1" noEditPoints="1" noAdjustHandles="1" noChangeArrowheads="1" noChangeShapeType="1" noTextEdit="1"/>
                </p:cNvSpPr>
                <p:nvPr/>
              </p:nvSpPr>
              <p:spPr>
                <a:xfrm>
                  <a:off x="8197381" y="1901502"/>
                  <a:ext cx="3552344" cy="1076449"/>
                </a:xfrm>
                <a:prstGeom prst="rect">
                  <a:avLst/>
                </a:prstGeom>
                <a:blipFill>
                  <a:blip r:embed="rId5"/>
                  <a:stretch>
                    <a:fillRect l="-1544" t="-3390" r="-1372" b="-7910"/>
                  </a:stretch>
                </a:blipFill>
              </p:spPr>
              <p:txBody>
                <a:bodyPr/>
                <a:lstStyle/>
                <a:p>
                  <a:r>
                    <a:rPr lang="zh-CN" altLang="en-US">
                      <a:noFill/>
                    </a:rPr>
                    <a:t> </a:t>
                  </a:r>
                </a:p>
              </p:txBody>
            </p:sp>
          </mc:Fallback>
        </mc:AlternateContent>
        <p:sp>
          <p:nvSpPr>
            <p:cNvPr id="16" name="箭头: 左 15">
              <a:extLst>
                <a:ext uri="{FF2B5EF4-FFF2-40B4-BE49-F238E27FC236}">
                  <a16:creationId xmlns:a16="http://schemas.microsoft.com/office/drawing/2014/main" id="{49171C8C-D512-4468-B6A8-0045FAC27E7E}"/>
                </a:ext>
              </a:extLst>
            </p:cNvPr>
            <p:cNvSpPr/>
            <p:nvPr/>
          </p:nvSpPr>
          <p:spPr>
            <a:xfrm>
              <a:off x="3276291" y="1840139"/>
              <a:ext cx="583543" cy="12272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箭头: 右 17">
              <a:extLst>
                <a:ext uri="{FF2B5EF4-FFF2-40B4-BE49-F238E27FC236}">
                  <a16:creationId xmlns:a16="http://schemas.microsoft.com/office/drawing/2014/main" id="{7004B00F-688F-407B-A853-C28CF7EF4CEF}"/>
                </a:ext>
              </a:extLst>
            </p:cNvPr>
            <p:cNvSpPr/>
            <p:nvPr/>
          </p:nvSpPr>
          <p:spPr>
            <a:xfrm>
              <a:off x="7604837" y="1816971"/>
              <a:ext cx="379246" cy="1376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左大括号 18">
              <a:extLst>
                <a:ext uri="{FF2B5EF4-FFF2-40B4-BE49-F238E27FC236}">
                  <a16:creationId xmlns:a16="http://schemas.microsoft.com/office/drawing/2014/main" id="{2A56C86A-9CBD-408F-83CF-2BA2D965479D}"/>
                </a:ext>
              </a:extLst>
            </p:cNvPr>
            <p:cNvSpPr/>
            <p:nvPr/>
          </p:nvSpPr>
          <p:spPr>
            <a:xfrm>
              <a:off x="7984083" y="1146615"/>
              <a:ext cx="204297" cy="1743808"/>
            </a:xfrm>
            <a:prstGeom prst="leftBrace">
              <a:avLst>
                <a:gd name="adj1" fmla="val 68939"/>
                <a:gd name="adj2" fmla="val 42087"/>
              </a:avLst>
            </a:prstGeom>
            <a:ln w="19050">
              <a:solidFill>
                <a:schemeClr val="accent5">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4" name="组合 3">
            <a:extLst>
              <a:ext uri="{FF2B5EF4-FFF2-40B4-BE49-F238E27FC236}">
                <a16:creationId xmlns:a16="http://schemas.microsoft.com/office/drawing/2014/main" id="{85ABB761-60DA-4094-B26E-211F4C421E3B}"/>
              </a:ext>
            </a:extLst>
          </p:cNvPr>
          <p:cNvGrpSpPr/>
          <p:nvPr/>
        </p:nvGrpSpPr>
        <p:grpSpPr>
          <a:xfrm>
            <a:off x="563027" y="3431059"/>
            <a:ext cx="11065944" cy="2601895"/>
            <a:chOff x="563027" y="3752856"/>
            <a:chExt cx="11065944" cy="2601895"/>
          </a:xfrm>
        </p:grpSpPr>
        <p:grpSp>
          <p:nvGrpSpPr>
            <p:cNvPr id="46" name="组合 45">
              <a:extLst>
                <a:ext uri="{FF2B5EF4-FFF2-40B4-BE49-F238E27FC236}">
                  <a16:creationId xmlns:a16="http://schemas.microsoft.com/office/drawing/2014/main" id="{892EEB51-F637-4D72-8B60-32633818AEFC}"/>
                </a:ext>
              </a:extLst>
            </p:cNvPr>
            <p:cNvGrpSpPr/>
            <p:nvPr/>
          </p:nvGrpSpPr>
          <p:grpSpPr>
            <a:xfrm>
              <a:off x="5335495" y="3809205"/>
              <a:ext cx="6128492" cy="832789"/>
              <a:chOff x="281820" y="2919652"/>
              <a:chExt cx="6128492" cy="832789"/>
            </a:xfrm>
          </p:grpSpPr>
          <mc:AlternateContent xmlns:mc="http://schemas.openxmlformats.org/markup-compatibility/2006" xmlns:a14="http://schemas.microsoft.com/office/drawing/2010/main">
            <mc:Choice Requires="a14">
              <p:sp>
                <p:nvSpPr>
                  <p:cNvPr id="63" name="文本框 62">
                    <a:extLst>
                      <a:ext uri="{FF2B5EF4-FFF2-40B4-BE49-F238E27FC236}">
                        <a16:creationId xmlns:a16="http://schemas.microsoft.com/office/drawing/2014/main" id="{3B58FBE5-C018-45F6-BEF9-F89907B1C952}"/>
                      </a:ext>
                    </a:extLst>
                  </p:cNvPr>
                  <p:cNvSpPr txBox="1"/>
                  <p:nvPr/>
                </p:nvSpPr>
                <p:spPr>
                  <a:xfrm>
                    <a:off x="281820" y="3250093"/>
                    <a:ext cx="1344060" cy="400110"/>
                  </a:xfrm>
                  <a:prstGeom prst="rect">
                    <a:avLst/>
                  </a:prstGeom>
                  <a:solidFill>
                    <a:schemeClr val="accent6">
                      <a:lumMod val="20000"/>
                      <a:lumOff val="8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𝒚𝑭</m:t>
                          </m:r>
                          <m:d>
                            <m:dPr>
                              <m:ctrlPr>
                                <a:rPr lang="en-US" altLang="zh-CN" sz="2000" b="1" i="1" smtClean="0">
                                  <a:solidFill>
                                    <a:srgbClr val="002060"/>
                                  </a:solidFill>
                                  <a:latin typeface="Cambria Math" panose="02040503050406030204" pitchFamily="18" charset="0"/>
                                </a:rPr>
                              </m:ctrlPr>
                            </m:dPr>
                            <m:e>
                              <m:r>
                                <a:rPr lang="en-US" altLang="zh-CN" sz="2000" b="1" i="1" smtClean="0">
                                  <a:solidFill>
                                    <a:srgbClr val="002060"/>
                                  </a:solidFill>
                                  <a:latin typeface="Cambria Math" panose="02040503050406030204" pitchFamily="18" charset="0"/>
                                </a:rPr>
                                <m:t>𝒙</m:t>
                              </m:r>
                              <m:r>
                                <a:rPr lang="en-US" altLang="zh-CN" sz="2000" b="1" i="1" smtClean="0">
                                  <a:solidFill>
                                    <a:srgbClr val="002060"/>
                                  </a:solidFill>
                                  <a:latin typeface="Cambria Math" panose="02040503050406030204" pitchFamily="18" charset="0"/>
                                </a:rPr>
                                <m:t>, </m:t>
                              </m:r>
                              <m:r>
                                <a:rPr lang="en-US" altLang="zh-CN" sz="2000" b="1" i="1" smtClean="0">
                                  <a:solidFill>
                                    <a:srgbClr val="002060"/>
                                  </a:solidFill>
                                  <a:latin typeface="Cambria Math" panose="02040503050406030204" pitchFamily="18" charset="0"/>
                                </a:rPr>
                                <m:t>𝒚</m:t>
                              </m:r>
                            </m:e>
                          </m:d>
                        </m:oMath>
                      </m:oMathPara>
                    </a14:m>
                    <a:endParaRPr lang="zh-CN" altLang="en-US" sz="2000" b="1">
                      <a:solidFill>
                        <a:srgbClr val="002060"/>
                      </a:solidFill>
                    </a:endParaRPr>
                  </a:p>
                </p:txBody>
              </p:sp>
            </mc:Choice>
            <mc:Fallback xmlns="">
              <p:sp>
                <p:nvSpPr>
                  <p:cNvPr id="63" name="文本框 62">
                    <a:extLst>
                      <a:ext uri="{FF2B5EF4-FFF2-40B4-BE49-F238E27FC236}">
                        <a16:creationId xmlns:a16="http://schemas.microsoft.com/office/drawing/2014/main" id="{3B58FBE5-C018-45F6-BEF9-F89907B1C952}"/>
                      </a:ext>
                    </a:extLst>
                  </p:cNvPr>
                  <p:cNvSpPr txBox="1">
                    <a:spLocks noRot="1" noChangeAspect="1" noMove="1" noResize="1" noEditPoints="1" noAdjustHandles="1" noChangeArrowheads="1" noChangeShapeType="1" noTextEdit="1"/>
                  </p:cNvSpPr>
                  <p:nvPr/>
                </p:nvSpPr>
                <p:spPr>
                  <a:xfrm>
                    <a:off x="281820" y="3250093"/>
                    <a:ext cx="1344060" cy="400110"/>
                  </a:xfrm>
                  <a:prstGeom prst="rect">
                    <a:avLst/>
                  </a:prstGeom>
                  <a:blipFill>
                    <a:blip r:embed="rId6"/>
                    <a:stretch>
                      <a:fillRect b="-13636"/>
                    </a:stretch>
                  </a:blipFill>
                </p:spPr>
                <p:txBody>
                  <a:bodyPr/>
                  <a:lstStyle/>
                  <a:p>
                    <a:r>
                      <a:rPr lang="zh-CN" altLang="en-US">
                        <a:noFill/>
                      </a:rPr>
                      <a:t> </a:t>
                    </a:r>
                  </a:p>
                </p:txBody>
              </p:sp>
            </mc:Fallback>
          </mc:AlternateContent>
          <p:sp>
            <p:nvSpPr>
              <p:cNvPr id="64" name="箭头: 右 63">
                <a:extLst>
                  <a:ext uri="{FF2B5EF4-FFF2-40B4-BE49-F238E27FC236}">
                    <a16:creationId xmlns:a16="http://schemas.microsoft.com/office/drawing/2014/main" id="{8FD70CFC-C6DB-49DD-BBE4-E5B2B84558C9}"/>
                  </a:ext>
                </a:extLst>
              </p:cNvPr>
              <p:cNvSpPr/>
              <p:nvPr/>
            </p:nvSpPr>
            <p:spPr>
              <a:xfrm>
                <a:off x="1643405" y="3397014"/>
                <a:ext cx="3235585" cy="777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65" name="文本框 64">
                    <a:extLst>
                      <a:ext uri="{FF2B5EF4-FFF2-40B4-BE49-F238E27FC236}">
                        <a16:creationId xmlns:a16="http://schemas.microsoft.com/office/drawing/2014/main" id="{267E7814-DC26-45C8-B707-ECE86468863E}"/>
                      </a:ext>
                    </a:extLst>
                  </p:cNvPr>
                  <p:cNvSpPr txBox="1"/>
                  <p:nvPr/>
                </p:nvSpPr>
                <p:spPr>
                  <a:xfrm>
                    <a:off x="4873303" y="3250093"/>
                    <a:ext cx="1537009" cy="400110"/>
                  </a:xfrm>
                  <a:prstGeom prst="rect">
                    <a:avLst/>
                  </a:prstGeom>
                  <a:solidFill>
                    <a:schemeClr val="accent6">
                      <a:lumMod val="20000"/>
                      <a:lumOff val="8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𝒙</m:t>
                          </m:r>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𝒚𝑭</m:t>
                          </m:r>
                          <m:d>
                            <m:dPr>
                              <m:ctrlPr>
                                <a:rPr lang="en-US" altLang="zh-CN" sz="2000" b="1" i="1" smtClean="0">
                                  <a:solidFill>
                                    <a:srgbClr val="002060"/>
                                  </a:solidFill>
                                  <a:latin typeface="Cambria Math" panose="02040503050406030204" pitchFamily="18" charset="0"/>
                                </a:rPr>
                              </m:ctrlPr>
                            </m:dPr>
                            <m:e>
                              <m:r>
                                <a:rPr lang="en-US" altLang="zh-CN" sz="2000" b="1" i="1" smtClean="0">
                                  <a:solidFill>
                                    <a:srgbClr val="002060"/>
                                  </a:solidFill>
                                  <a:latin typeface="Cambria Math" panose="02040503050406030204" pitchFamily="18" charset="0"/>
                                </a:rPr>
                                <m:t>𝒙</m:t>
                              </m:r>
                              <m:r>
                                <a:rPr lang="en-US" altLang="zh-CN" sz="2000" b="1" i="1" smtClean="0">
                                  <a:solidFill>
                                    <a:srgbClr val="002060"/>
                                  </a:solidFill>
                                  <a:latin typeface="Cambria Math" panose="02040503050406030204" pitchFamily="18" charset="0"/>
                                </a:rPr>
                                <m:t>, </m:t>
                              </m:r>
                              <m:r>
                                <a:rPr lang="en-US" altLang="zh-CN" sz="2000" b="1" i="1" smtClean="0">
                                  <a:solidFill>
                                    <a:srgbClr val="002060"/>
                                  </a:solidFill>
                                  <a:latin typeface="Cambria Math" panose="02040503050406030204" pitchFamily="18" charset="0"/>
                                </a:rPr>
                                <m:t>𝒚</m:t>
                              </m:r>
                            </m:e>
                          </m:d>
                        </m:oMath>
                      </m:oMathPara>
                    </a14:m>
                    <a:endParaRPr lang="zh-CN" altLang="en-US" sz="2000" b="1">
                      <a:solidFill>
                        <a:srgbClr val="002060"/>
                      </a:solidFill>
                    </a:endParaRPr>
                  </a:p>
                </p:txBody>
              </p:sp>
            </mc:Choice>
            <mc:Fallback xmlns="">
              <p:sp>
                <p:nvSpPr>
                  <p:cNvPr id="65" name="文本框 64">
                    <a:extLst>
                      <a:ext uri="{FF2B5EF4-FFF2-40B4-BE49-F238E27FC236}">
                        <a16:creationId xmlns:a16="http://schemas.microsoft.com/office/drawing/2014/main" id="{267E7814-DC26-45C8-B707-ECE86468863E}"/>
                      </a:ext>
                    </a:extLst>
                  </p:cNvPr>
                  <p:cNvSpPr txBox="1">
                    <a:spLocks noRot="1" noChangeAspect="1" noMove="1" noResize="1" noEditPoints="1" noAdjustHandles="1" noChangeArrowheads="1" noChangeShapeType="1" noTextEdit="1"/>
                  </p:cNvSpPr>
                  <p:nvPr/>
                </p:nvSpPr>
                <p:spPr>
                  <a:xfrm>
                    <a:off x="4873303" y="3250093"/>
                    <a:ext cx="1537009" cy="400110"/>
                  </a:xfrm>
                  <a:prstGeom prst="rect">
                    <a:avLst/>
                  </a:prstGeom>
                  <a:blipFill>
                    <a:blip r:embed="rId7"/>
                    <a:stretch>
                      <a:fillRect b="-1363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6" name="文本框 65">
                    <a:extLst>
                      <a:ext uri="{FF2B5EF4-FFF2-40B4-BE49-F238E27FC236}">
                        <a16:creationId xmlns:a16="http://schemas.microsoft.com/office/drawing/2014/main" id="{F7162F40-9129-443C-A65D-04AC4F6DB62C}"/>
                      </a:ext>
                    </a:extLst>
                  </p:cNvPr>
                  <p:cNvSpPr txBox="1"/>
                  <p:nvPr/>
                </p:nvSpPr>
                <p:spPr>
                  <a:xfrm>
                    <a:off x="1814005" y="2919652"/>
                    <a:ext cx="2871172" cy="492443"/>
                  </a:xfrm>
                  <a:prstGeom prst="rect">
                    <a:avLst/>
                  </a:prstGeom>
                  <a:solidFill>
                    <a:schemeClr val="accent2">
                      <a:lumMod val="20000"/>
                      <a:lumOff val="80000"/>
                    </a:schemeClr>
                  </a:solidFill>
                </p:spPr>
                <p:txBody>
                  <a:bodyPr wrap="square" lIns="0" tIns="0" rIns="0" bIns="0" rtlCol="0">
                    <a:spAutoFit/>
                  </a:bodyPr>
                  <a:lstStyle/>
                  <a:p>
                    <a:pPr algn="ctr"/>
                    <a:r>
                      <a:rPr lang="zh-CN" altLang="en-US" sz="1600" b="1">
                        <a:solidFill>
                          <a:srgbClr val="002060"/>
                        </a:solidFill>
                      </a:rPr>
                      <a:t>简化情况二：</a:t>
                    </a:r>
                    <a14:m>
                      <m:oMath xmlns:m="http://schemas.openxmlformats.org/officeDocument/2006/math">
                        <m:r>
                          <a:rPr lang="en-US" altLang="zh-CN" sz="1600" b="1" i="1" smtClean="0">
                            <a:solidFill>
                              <a:srgbClr val="002060"/>
                            </a:solidFill>
                            <a:latin typeface="Cambria Math" panose="02040503050406030204" pitchFamily="18" charset="0"/>
                          </a:rPr>
                          <m:t>∀</m:t>
                        </m:r>
                        <m:r>
                          <a:rPr lang="en-US" altLang="zh-CN" sz="1600" b="1" i="1" smtClean="0">
                            <a:solidFill>
                              <a:srgbClr val="002060"/>
                            </a:solidFill>
                            <a:latin typeface="Cambria Math" panose="02040503050406030204" pitchFamily="18" charset="0"/>
                          </a:rPr>
                          <m:t>𝒚𝑭</m:t>
                        </m:r>
                        <m:d>
                          <m:dPr>
                            <m:ctrlPr>
                              <a:rPr lang="en-US" altLang="zh-CN" sz="1600" b="1" i="1" smtClean="0">
                                <a:solidFill>
                                  <a:srgbClr val="002060"/>
                                </a:solidFill>
                                <a:latin typeface="Cambria Math" panose="02040503050406030204" pitchFamily="18" charset="0"/>
                              </a:rPr>
                            </m:ctrlPr>
                          </m:dPr>
                          <m:e>
                            <m:r>
                              <a:rPr lang="en-US" altLang="zh-CN" sz="1600" b="1" i="1" smtClean="0">
                                <a:solidFill>
                                  <a:srgbClr val="002060"/>
                                </a:solidFill>
                                <a:latin typeface="Cambria Math" panose="02040503050406030204" pitchFamily="18" charset="0"/>
                              </a:rPr>
                              <m:t>𝒙</m:t>
                            </m:r>
                            <m:r>
                              <a:rPr lang="en-US" altLang="zh-CN" sz="1600" b="1" i="1" smtClean="0">
                                <a:solidFill>
                                  <a:srgbClr val="002060"/>
                                </a:solidFill>
                                <a:latin typeface="Cambria Math" panose="02040503050406030204" pitchFamily="18" charset="0"/>
                              </a:rPr>
                              <m:t>, </m:t>
                            </m:r>
                            <m:r>
                              <a:rPr lang="en-US" altLang="zh-CN" sz="1600" b="1" i="1" smtClean="0">
                                <a:solidFill>
                                  <a:srgbClr val="002060"/>
                                </a:solidFill>
                                <a:latin typeface="Cambria Math" panose="02040503050406030204" pitchFamily="18" charset="0"/>
                              </a:rPr>
                              <m:t>𝒚</m:t>
                            </m:r>
                          </m:e>
                        </m:d>
                      </m:oMath>
                    </a14:m>
                    <a:r>
                      <a:rPr lang="zh-CN" altLang="en-US" sz="1600" b="1">
                        <a:solidFill>
                          <a:srgbClr val="002060"/>
                        </a:solidFill>
                      </a:rPr>
                      <a:t>没有以</a:t>
                    </a:r>
                    <a14:m>
                      <m:oMath xmlns:m="http://schemas.openxmlformats.org/officeDocument/2006/math">
                        <m:r>
                          <a:rPr lang="en-US" altLang="zh-CN" sz="1600" b="1" i="1" smtClean="0">
                            <a:solidFill>
                              <a:srgbClr val="002060"/>
                            </a:solidFill>
                            <a:latin typeface="Cambria Math" panose="02040503050406030204" pitchFamily="18" charset="0"/>
                          </a:rPr>
                          <m:t>𝒙</m:t>
                        </m:r>
                      </m:oMath>
                    </a14:m>
                    <a:r>
                      <a:rPr lang="zh-CN" altLang="en-US" sz="1600" b="1">
                        <a:solidFill>
                          <a:srgbClr val="002060"/>
                        </a:solidFill>
                      </a:rPr>
                      <a:t>为指示变量的子量词公式</a:t>
                    </a:r>
                    <a:endParaRPr lang="zh-CN" altLang="en-US" b="1">
                      <a:solidFill>
                        <a:srgbClr val="002060"/>
                      </a:solidFill>
                    </a:endParaRPr>
                  </a:p>
                </p:txBody>
              </p:sp>
            </mc:Choice>
            <mc:Fallback xmlns="">
              <p:sp>
                <p:nvSpPr>
                  <p:cNvPr id="66" name="文本框 65">
                    <a:extLst>
                      <a:ext uri="{FF2B5EF4-FFF2-40B4-BE49-F238E27FC236}">
                        <a16:creationId xmlns:a16="http://schemas.microsoft.com/office/drawing/2014/main" id="{F7162F40-9129-443C-A65D-04AC4F6DB62C}"/>
                      </a:ext>
                    </a:extLst>
                  </p:cNvPr>
                  <p:cNvSpPr txBox="1">
                    <a:spLocks noRot="1" noChangeAspect="1" noMove="1" noResize="1" noEditPoints="1" noAdjustHandles="1" noChangeArrowheads="1" noChangeShapeType="1" noTextEdit="1"/>
                  </p:cNvSpPr>
                  <p:nvPr/>
                </p:nvSpPr>
                <p:spPr>
                  <a:xfrm>
                    <a:off x="1814005" y="2919652"/>
                    <a:ext cx="2871172" cy="492443"/>
                  </a:xfrm>
                  <a:prstGeom prst="rect">
                    <a:avLst/>
                  </a:prstGeom>
                  <a:blipFill>
                    <a:blip r:embed="rId8"/>
                    <a:stretch>
                      <a:fillRect l="-3185" t="-12346" r="-212" b="-2469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7" name="文本框 66">
                    <a:extLst>
                      <a:ext uri="{FF2B5EF4-FFF2-40B4-BE49-F238E27FC236}">
                        <a16:creationId xmlns:a16="http://schemas.microsoft.com/office/drawing/2014/main" id="{7D0A983B-1BD8-4CA4-9A94-49D0B6EA92B9}"/>
                      </a:ext>
                    </a:extLst>
                  </p:cNvPr>
                  <p:cNvSpPr txBox="1"/>
                  <p:nvPr/>
                </p:nvSpPr>
                <p:spPr>
                  <a:xfrm>
                    <a:off x="2873324" y="3476871"/>
                    <a:ext cx="770061" cy="246221"/>
                  </a:xfrm>
                  <a:prstGeom prst="rect">
                    <a:avLst/>
                  </a:prstGeom>
                  <a:solidFill>
                    <a:schemeClr val="accent4">
                      <a:lumMod val="20000"/>
                      <a:lumOff val="80000"/>
                    </a:schemeClr>
                  </a:solidFill>
                </p:spPr>
                <p:txBody>
                  <a:bodyPr wrap="square" lIns="0" tIns="0" rIns="0" bIns="0" rtlCol="0">
                    <a:spAutoFit/>
                  </a:bodyPr>
                  <a:lstStyle/>
                  <a:p>
                    <a:r>
                      <a:rPr lang="zh-CN" altLang="en-US" sz="1600" b="1">
                        <a:solidFill>
                          <a:schemeClr val="accent2">
                            <a:lumMod val="50000"/>
                          </a:schemeClr>
                        </a:solidFill>
                      </a:rPr>
                      <a:t>直接选</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𝒙</m:t>
                        </m:r>
                      </m:oMath>
                    </a14:m>
                    <a:endParaRPr lang="zh-CN" altLang="en-US" sz="1600" b="1">
                      <a:solidFill>
                        <a:schemeClr val="accent2">
                          <a:lumMod val="50000"/>
                        </a:schemeClr>
                      </a:solidFill>
                    </a:endParaRPr>
                  </a:p>
                </p:txBody>
              </p:sp>
            </mc:Choice>
            <mc:Fallback xmlns="">
              <p:sp>
                <p:nvSpPr>
                  <p:cNvPr id="67" name="文本框 66">
                    <a:extLst>
                      <a:ext uri="{FF2B5EF4-FFF2-40B4-BE49-F238E27FC236}">
                        <a16:creationId xmlns:a16="http://schemas.microsoft.com/office/drawing/2014/main" id="{7D0A983B-1BD8-4CA4-9A94-49D0B6EA92B9}"/>
                      </a:ext>
                    </a:extLst>
                  </p:cNvPr>
                  <p:cNvSpPr txBox="1">
                    <a:spLocks noRot="1" noChangeAspect="1" noMove="1" noResize="1" noEditPoints="1" noAdjustHandles="1" noChangeArrowheads="1" noChangeShapeType="1" noTextEdit="1"/>
                  </p:cNvSpPr>
                  <p:nvPr/>
                </p:nvSpPr>
                <p:spPr>
                  <a:xfrm>
                    <a:off x="2873324" y="3476871"/>
                    <a:ext cx="770061" cy="246221"/>
                  </a:xfrm>
                  <a:prstGeom prst="rect">
                    <a:avLst/>
                  </a:prstGeom>
                  <a:blipFill>
                    <a:blip r:embed="rId9"/>
                    <a:stretch>
                      <a:fillRect l="-15748" t="-24390" b="-48780"/>
                    </a:stretch>
                  </a:blipFill>
                </p:spPr>
                <p:txBody>
                  <a:bodyPr/>
                  <a:lstStyle/>
                  <a:p>
                    <a:r>
                      <a:rPr lang="zh-CN" altLang="en-US">
                        <a:noFill/>
                      </a:rPr>
                      <a:t> </a:t>
                    </a:r>
                  </a:p>
                </p:txBody>
              </p:sp>
            </mc:Fallback>
          </mc:AlternateContent>
          <p:sp>
            <p:nvSpPr>
              <p:cNvPr id="68" name="文本框 67">
                <a:extLst>
                  <a:ext uri="{FF2B5EF4-FFF2-40B4-BE49-F238E27FC236}">
                    <a16:creationId xmlns:a16="http://schemas.microsoft.com/office/drawing/2014/main" id="{4ACD9D7D-E510-4135-A776-B0BCC1CC00AC}"/>
                  </a:ext>
                </a:extLst>
              </p:cNvPr>
              <p:cNvSpPr txBox="1"/>
              <p:nvPr/>
            </p:nvSpPr>
            <p:spPr>
              <a:xfrm>
                <a:off x="3560422" y="3475442"/>
                <a:ext cx="415499" cy="276999"/>
              </a:xfrm>
              <a:prstGeom prst="rect">
                <a:avLst/>
              </a:prstGeom>
              <a:noFill/>
            </p:spPr>
            <p:txBody>
              <a:bodyPr wrap="square" lIns="0" tIns="0" rIns="0" bIns="0" rtlCol="0">
                <a:spAutoFit/>
              </a:bodyPr>
              <a:lstStyle/>
              <a:p>
                <a:pPr algn="ctr"/>
                <a:r>
                  <a:rPr lang="zh-CN" altLang="en-US">
                    <a:solidFill>
                      <a:srgbClr val="C00000"/>
                    </a:solidFill>
                  </a:rPr>
                  <a:t>✔</a:t>
                </a:r>
              </a:p>
            </p:txBody>
          </p:sp>
        </p:grpSp>
        <p:grpSp>
          <p:nvGrpSpPr>
            <p:cNvPr id="47" name="组合 46">
              <a:extLst>
                <a:ext uri="{FF2B5EF4-FFF2-40B4-BE49-F238E27FC236}">
                  <a16:creationId xmlns:a16="http://schemas.microsoft.com/office/drawing/2014/main" id="{CEE16B6E-9DD7-4078-BD62-BC9E639B12A0}"/>
                </a:ext>
              </a:extLst>
            </p:cNvPr>
            <p:cNvGrpSpPr/>
            <p:nvPr/>
          </p:nvGrpSpPr>
          <p:grpSpPr>
            <a:xfrm>
              <a:off x="621202" y="4036716"/>
              <a:ext cx="4371094" cy="654574"/>
              <a:chOff x="1950766" y="3175402"/>
              <a:chExt cx="4371094" cy="615388"/>
            </a:xfrm>
          </p:grpSpPr>
          <mc:AlternateContent xmlns:mc="http://schemas.openxmlformats.org/markup-compatibility/2006" xmlns:a14="http://schemas.microsoft.com/office/drawing/2010/main">
            <mc:Choice Requires="a14">
              <p:sp>
                <p:nvSpPr>
                  <p:cNvPr id="57" name="文本框 56">
                    <a:extLst>
                      <a:ext uri="{FF2B5EF4-FFF2-40B4-BE49-F238E27FC236}">
                        <a16:creationId xmlns:a16="http://schemas.microsoft.com/office/drawing/2014/main" id="{79F03803-8156-4FDC-93A1-43F1C9DB42DD}"/>
                      </a:ext>
                    </a:extLst>
                  </p:cNvPr>
                  <p:cNvSpPr txBox="1"/>
                  <p:nvPr/>
                </p:nvSpPr>
                <p:spPr>
                  <a:xfrm>
                    <a:off x="1950766" y="3271918"/>
                    <a:ext cx="1526195" cy="376157"/>
                  </a:xfrm>
                  <a:prstGeom prst="rect">
                    <a:avLst/>
                  </a:prstGeom>
                  <a:solidFill>
                    <a:schemeClr val="accent6">
                      <a:lumMod val="20000"/>
                      <a:lumOff val="8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𝒚𝑭</m:t>
                          </m:r>
                          <m:d>
                            <m:dPr>
                              <m:ctrlPr>
                                <a:rPr lang="en-US" altLang="zh-CN" sz="2000" b="1" i="1" smtClean="0">
                                  <a:solidFill>
                                    <a:srgbClr val="002060"/>
                                  </a:solidFill>
                                  <a:latin typeface="Cambria Math" panose="02040503050406030204" pitchFamily="18" charset="0"/>
                                </a:rPr>
                              </m:ctrlPr>
                            </m:dPr>
                            <m:e>
                              <m:r>
                                <a:rPr lang="en-US" altLang="zh-CN" sz="2000" b="1" i="1" smtClean="0">
                                  <a:solidFill>
                                    <a:srgbClr val="002060"/>
                                  </a:solidFill>
                                  <a:latin typeface="Cambria Math" panose="02040503050406030204" pitchFamily="18" charset="0"/>
                                </a:rPr>
                                <m:t>𝒙</m:t>
                              </m:r>
                              <m:r>
                                <a:rPr lang="en-US" altLang="zh-CN" sz="2000" b="1" i="1" smtClean="0">
                                  <a:solidFill>
                                    <a:srgbClr val="002060"/>
                                  </a:solidFill>
                                  <a:latin typeface="Cambria Math" panose="02040503050406030204" pitchFamily="18" charset="0"/>
                                </a:rPr>
                                <m:t>, </m:t>
                              </m:r>
                              <m:r>
                                <a:rPr lang="en-US" altLang="zh-CN" sz="2000" b="1" i="1" smtClean="0">
                                  <a:solidFill>
                                    <a:srgbClr val="002060"/>
                                  </a:solidFill>
                                  <a:latin typeface="Cambria Math" panose="02040503050406030204" pitchFamily="18" charset="0"/>
                                </a:rPr>
                                <m:t>𝒚</m:t>
                              </m:r>
                            </m:e>
                          </m:d>
                        </m:oMath>
                      </m:oMathPara>
                    </a14:m>
                    <a:endParaRPr lang="zh-CN" altLang="en-US" sz="2000" b="1" dirty="0">
                      <a:solidFill>
                        <a:srgbClr val="002060"/>
                      </a:solidFill>
                    </a:endParaRPr>
                  </a:p>
                </p:txBody>
              </p:sp>
            </mc:Choice>
            <mc:Fallback xmlns="">
              <p:sp>
                <p:nvSpPr>
                  <p:cNvPr id="57" name="文本框 56">
                    <a:extLst>
                      <a:ext uri="{FF2B5EF4-FFF2-40B4-BE49-F238E27FC236}">
                        <a16:creationId xmlns:a16="http://schemas.microsoft.com/office/drawing/2014/main" id="{79F03803-8156-4FDC-93A1-43F1C9DB42DD}"/>
                      </a:ext>
                    </a:extLst>
                  </p:cNvPr>
                  <p:cNvSpPr txBox="1">
                    <a:spLocks noRot="1" noChangeAspect="1" noMove="1" noResize="1" noEditPoints="1" noAdjustHandles="1" noChangeArrowheads="1" noChangeShapeType="1" noTextEdit="1"/>
                  </p:cNvSpPr>
                  <p:nvPr/>
                </p:nvSpPr>
                <p:spPr>
                  <a:xfrm>
                    <a:off x="1950766" y="3271918"/>
                    <a:ext cx="1526195" cy="376157"/>
                  </a:xfrm>
                  <a:prstGeom prst="rect">
                    <a:avLst/>
                  </a:prstGeom>
                  <a:blipFill>
                    <a:blip r:embed="rId10"/>
                    <a:stretch>
                      <a:fillRect b="-13636"/>
                    </a:stretch>
                  </a:blipFill>
                </p:spPr>
                <p:txBody>
                  <a:bodyPr/>
                  <a:lstStyle/>
                  <a:p>
                    <a:r>
                      <a:rPr lang="zh-CN" altLang="en-US">
                        <a:noFill/>
                      </a:rPr>
                      <a:t> </a:t>
                    </a:r>
                  </a:p>
                </p:txBody>
              </p:sp>
            </mc:Fallback>
          </mc:AlternateContent>
          <p:sp>
            <p:nvSpPr>
              <p:cNvPr id="58" name="箭头: 右 57">
                <a:extLst>
                  <a:ext uri="{FF2B5EF4-FFF2-40B4-BE49-F238E27FC236}">
                    <a16:creationId xmlns:a16="http://schemas.microsoft.com/office/drawing/2014/main" id="{14CB2962-E7A8-4A43-B2CC-88923A430749}"/>
                  </a:ext>
                </a:extLst>
              </p:cNvPr>
              <p:cNvSpPr/>
              <p:nvPr/>
            </p:nvSpPr>
            <p:spPr>
              <a:xfrm>
                <a:off x="3513982" y="3460224"/>
                <a:ext cx="1359536"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59" name="文本框 58">
                    <a:extLst>
                      <a:ext uri="{FF2B5EF4-FFF2-40B4-BE49-F238E27FC236}">
                        <a16:creationId xmlns:a16="http://schemas.microsoft.com/office/drawing/2014/main" id="{BBE99BEE-7F29-42E6-9111-F3DC1CFE1543}"/>
                      </a:ext>
                    </a:extLst>
                  </p:cNvPr>
                  <p:cNvSpPr txBox="1"/>
                  <p:nvPr/>
                </p:nvSpPr>
                <p:spPr>
                  <a:xfrm>
                    <a:off x="4878990" y="3274664"/>
                    <a:ext cx="1442870" cy="376157"/>
                  </a:xfrm>
                  <a:prstGeom prst="rect">
                    <a:avLst/>
                  </a:prstGeom>
                  <a:solidFill>
                    <a:schemeClr val="accent6">
                      <a:lumMod val="20000"/>
                      <a:lumOff val="8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𝒛</m:t>
                          </m:r>
                          <m:r>
                            <a:rPr lang="en-US" altLang="zh-CN" sz="2000" b="1" i="1">
                              <a:solidFill>
                                <a:srgbClr val="002060"/>
                              </a:solidFill>
                              <a:latin typeface="Cambria Math" panose="02040503050406030204" pitchFamily="18" charset="0"/>
                            </a:rPr>
                            <m:t>∀</m:t>
                          </m:r>
                          <m:r>
                            <a:rPr lang="en-US" altLang="zh-CN" sz="2000" b="1" i="1">
                              <a:solidFill>
                                <a:srgbClr val="002060"/>
                              </a:solidFill>
                              <a:latin typeface="Cambria Math" panose="02040503050406030204" pitchFamily="18" charset="0"/>
                            </a:rPr>
                            <m:t>𝒚𝑭</m:t>
                          </m:r>
                          <m:d>
                            <m:dPr>
                              <m:ctrlPr>
                                <a:rPr lang="en-US" altLang="zh-CN" sz="2000" b="1" i="1" smtClean="0">
                                  <a:solidFill>
                                    <a:srgbClr val="002060"/>
                                  </a:solidFill>
                                  <a:latin typeface="Cambria Math" panose="02040503050406030204" pitchFamily="18" charset="0"/>
                                </a:rPr>
                              </m:ctrlPr>
                            </m:dPr>
                            <m:e>
                              <m:r>
                                <a:rPr lang="en-US" altLang="zh-CN" sz="2000" b="1" i="1" smtClean="0">
                                  <a:solidFill>
                                    <a:srgbClr val="002060"/>
                                  </a:solidFill>
                                  <a:latin typeface="Cambria Math" panose="02040503050406030204" pitchFamily="18" charset="0"/>
                                </a:rPr>
                                <m:t>𝒛</m:t>
                              </m:r>
                              <m:r>
                                <a:rPr lang="en-US" altLang="zh-CN" sz="2000" b="1" i="1" smtClean="0">
                                  <a:solidFill>
                                    <a:srgbClr val="002060"/>
                                  </a:solidFill>
                                  <a:latin typeface="Cambria Math" panose="02040503050406030204" pitchFamily="18" charset="0"/>
                                </a:rPr>
                                <m:t>, </m:t>
                              </m:r>
                              <m:r>
                                <a:rPr lang="en-US" altLang="zh-CN" sz="2000" b="1" i="1" smtClean="0">
                                  <a:solidFill>
                                    <a:srgbClr val="002060"/>
                                  </a:solidFill>
                                  <a:latin typeface="Cambria Math" panose="02040503050406030204" pitchFamily="18" charset="0"/>
                                </a:rPr>
                                <m:t>𝒚</m:t>
                              </m:r>
                            </m:e>
                          </m:d>
                        </m:oMath>
                      </m:oMathPara>
                    </a14:m>
                    <a:endParaRPr lang="zh-CN" altLang="en-US" sz="2000" b="1" dirty="0">
                      <a:solidFill>
                        <a:srgbClr val="002060"/>
                      </a:solidFill>
                    </a:endParaRPr>
                  </a:p>
                </p:txBody>
              </p:sp>
            </mc:Choice>
            <mc:Fallback xmlns="">
              <p:sp>
                <p:nvSpPr>
                  <p:cNvPr id="59" name="文本框 58">
                    <a:extLst>
                      <a:ext uri="{FF2B5EF4-FFF2-40B4-BE49-F238E27FC236}">
                        <a16:creationId xmlns:a16="http://schemas.microsoft.com/office/drawing/2014/main" id="{BBE99BEE-7F29-42E6-9111-F3DC1CFE1543}"/>
                      </a:ext>
                    </a:extLst>
                  </p:cNvPr>
                  <p:cNvSpPr txBox="1">
                    <a:spLocks noRot="1" noChangeAspect="1" noMove="1" noResize="1" noEditPoints="1" noAdjustHandles="1" noChangeArrowheads="1" noChangeShapeType="1" noTextEdit="1"/>
                  </p:cNvSpPr>
                  <p:nvPr/>
                </p:nvSpPr>
                <p:spPr>
                  <a:xfrm>
                    <a:off x="4878990" y="3274664"/>
                    <a:ext cx="1442870" cy="376157"/>
                  </a:xfrm>
                  <a:prstGeom prst="rect">
                    <a:avLst/>
                  </a:prstGeom>
                  <a:blipFill>
                    <a:blip r:embed="rId11"/>
                    <a:stretch>
                      <a:fillRect b="-13846"/>
                    </a:stretch>
                  </a:blipFill>
                </p:spPr>
                <p:txBody>
                  <a:bodyPr/>
                  <a:lstStyle/>
                  <a:p>
                    <a:r>
                      <a:rPr lang="zh-CN" altLang="en-US">
                        <a:noFill/>
                      </a:rPr>
                      <a:t> </a:t>
                    </a:r>
                  </a:p>
                </p:txBody>
              </p:sp>
            </mc:Fallback>
          </mc:AlternateContent>
          <p:sp>
            <p:nvSpPr>
              <p:cNvPr id="60" name="文本框 59">
                <a:extLst>
                  <a:ext uri="{FF2B5EF4-FFF2-40B4-BE49-F238E27FC236}">
                    <a16:creationId xmlns:a16="http://schemas.microsoft.com/office/drawing/2014/main" id="{3675D18A-6F82-479B-91D0-690445375B18}"/>
                  </a:ext>
                </a:extLst>
              </p:cNvPr>
              <p:cNvSpPr txBox="1"/>
              <p:nvPr/>
            </p:nvSpPr>
            <p:spPr>
              <a:xfrm>
                <a:off x="3624233" y="3175402"/>
                <a:ext cx="1105174" cy="246221"/>
              </a:xfrm>
              <a:prstGeom prst="rect">
                <a:avLst/>
              </a:prstGeom>
              <a:solidFill>
                <a:schemeClr val="accent2">
                  <a:lumMod val="20000"/>
                  <a:lumOff val="80000"/>
                </a:schemeClr>
              </a:solidFill>
            </p:spPr>
            <p:txBody>
              <a:bodyPr wrap="square" lIns="0" tIns="0" rIns="0" bIns="0" rtlCol="0">
                <a:spAutoFit/>
              </a:bodyPr>
              <a:lstStyle/>
              <a:p>
                <a:pPr algn="ctr"/>
                <a:r>
                  <a:rPr lang="zh-CN" altLang="en-US" sz="1600" b="1">
                    <a:solidFill>
                      <a:srgbClr val="002060"/>
                    </a:solidFill>
                  </a:rPr>
                  <a:t>简化情况一</a:t>
                </a:r>
                <a:endParaRPr lang="zh-CN" altLang="en-US" b="1">
                  <a:solidFill>
                    <a:srgbClr val="002060"/>
                  </a:solidFill>
                </a:endParaRPr>
              </a:p>
            </p:txBody>
          </p:sp>
          <mc:AlternateContent xmlns:mc="http://schemas.openxmlformats.org/markup-compatibility/2006" xmlns:a14="http://schemas.microsoft.com/office/drawing/2010/main">
            <mc:Choice Requires="a14">
              <p:sp>
                <p:nvSpPr>
                  <p:cNvPr id="61" name="文本框 60">
                    <a:extLst>
                      <a:ext uri="{FF2B5EF4-FFF2-40B4-BE49-F238E27FC236}">
                        <a16:creationId xmlns:a16="http://schemas.microsoft.com/office/drawing/2014/main" id="{3A928A47-05CC-4207-A8C1-FCC615605F87}"/>
                      </a:ext>
                    </a:extLst>
                  </p:cNvPr>
                  <p:cNvSpPr txBox="1"/>
                  <p:nvPr/>
                </p:nvSpPr>
                <p:spPr>
                  <a:xfrm>
                    <a:off x="3655222" y="3520888"/>
                    <a:ext cx="996471" cy="246221"/>
                  </a:xfrm>
                  <a:prstGeom prst="rect">
                    <a:avLst/>
                  </a:prstGeom>
                  <a:solidFill>
                    <a:schemeClr val="accent4">
                      <a:lumMod val="20000"/>
                      <a:lumOff val="80000"/>
                    </a:schemeClr>
                  </a:solidFill>
                </p:spPr>
                <p:txBody>
                  <a:bodyPr wrap="square" lIns="0" tIns="0" rIns="0" bIns="0" rtlCol="0">
                    <a:spAutoFit/>
                  </a:bodyPr>
                  <a:lstStyle/>
                  <a:p>
                    <a:r>
                      <a:rPr lang="zh-CN" altLang="en-US" sz="1600" b="1">
                        <a:solidFill>
                          <a:schemeClr val="accent2">
                            <a:lumMod val="50000"/>
                          </a:schemeClr>
                        </a:solidFill>
                      </a:rPr>
                      <a:t>选新变量</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𝒛</m:t>
                        </m:r>
                      </m:oMath>
                    </a14:m>
                    <a:endParaRPr lang="zh-CN" altLang="en-US" sz="1600" b="1">
                      <a:solidFill>
                        <a:schemeClr val="accent2">
                          <a:lumMod val="50000"/>
                        </a:schemeClr>
                      </a:solidFill>
                    </a:endParaRPr>
                  </a:p>
                </p:txBody>
              </p:sp>
            </mc:Choice>
            <mc:Fallback xmlns="">
              <p:sp>
                <p:nvSpPr>
                  <p:cNvPr id="61" name="文本框 60">
                    <a:extLst>
                      <a:ext uri="{FF2B5EF4-FFF2-40B4-BE49-F238E27FC236}">
                        <a16:creationId xmlns:a16="http://schemas.microsoft.com/office/drawing/2014/main" id="{3A928A47-05CC-4207-A8C1-FCC615605F87}"/>
                      </a:ext>
                    </a:extLst>
                  </p:cNvPr>
                  <p:cNvSpPr txBox="1">
                    <a:spLocks noRot="1" noChangeAspect="1" noMove="1" noResize="1" noEditPoints="1" noAdjustHandles="1" noChangeArrowheads="1" noChangeShapeType="1" noTextEdit="1"/>
                  </p:cNvSpPr>
                  <p:nvPr/>
                </p:nvSpPr>
                <p:spPr>
                  <a:xfrm>
                    <a:off x="3655222" y="3520888"/>
                    <a:ext cx="996471" cy="246221"/>
                  </a:xfrm>
                  <a:prstGeom prst="rect">
                    <a:avLst/>
                  </a:prstGeom>
                  <a:blipFill>
                    <a:blip r:embed="rId12"/>
                    <a:stretch>
                      <a:fillRect l="-12883" t="-25581" b="-39535"/>
                    </a:stretch>
                  </a:blipFill>
                </p:spPr>
                <p:txBody>
                  <a:bodyPr/>
                  <a:lstStyle/>
                  <a:p>
                    <a:r>
                      <a:rPr lang="zh-CN" altLang="en-US">
                        <a:noFill/>
                      </a:rPr>
                      <a:t> </a:t>
                    </a:r>
                  </a:p>
                </p:txBody>
              </p:sp>
            </mc:Fallback>
          </mc:AlternateContent>
          <p:sp>
            <p:nvSpPr>
              <p:cNvPr id="62" name="文本框 61">
                <a:extLst>
                  <a:ext uri="{FF2B5EF4-FFF2-40B4-BE49-F238E27FC236}">
                    <a16:creationId xmlns:a16="http://schemas.microsoft.com/office/drawing/2014/main" id="{726F25D1-08ED-4F47-B830-5CCE39E83600}"/>
                  </a:ext>
                </a:extLst>
              </p:cNvPr>
              <p:cNvSpPr txBox="1"/>
              <p:nvPr/>
            </p:nvSpPr>
            <p:spPr>
              <a:xfrm>
                <a:off x="4553368" y="3513791"/>
                <a:ext cx="415499" cy="276999"/>
              </a:xfrm>
              <a:prstGeom prst="rect">
                <a:avLst/>
              </a:prstGeom>
              <a:noFill/>
            </p:spPr>
            <p:txBody>
              <a:bodyPr wrap="square" lIns="0" tIns="0" rIns="0" bIns="0" rtlCol="0">
                <a:spAutoFit/>
              </a:bodyPr>
              <a:lstStyle/>
              <a:p>
                <a:pPr algn="ctr"/>
                <a:r>
                  <a:rPr lang="zh-CN" altLang="en-US">
                    <a:solidFill>
                      <a:srgbClr val="C00000"/>
                    </a:solidFill>
                  </a:rPr>
                  <a:t>✔</a:t>
                </a:r>
              </a:p>
            </p:txBody>
          </p:sp>
        </p:grpSp>
        <p:grpSp>
          <p:nvGrpSpPr>
            <p:cNvPr id="48" name="组合 47">
              <a:extLst>
                <a:ext uri="{FF2B5EF4-FFF2-40B4-BE49-F238E27FC236}">
                  <a16:creationId xmlns:a16="http://schemas.microsoft.com/office/drawing/2014/main" id="{B103429D-8CE8-4878-8127-EC0C4C0D7728}"/>
                </a:ext>
              </a:extLst>
            </p:cNvPr>
            <p:cNvGrpSpPr/>
            <p:nvPr/>
          </p:nvGrpSpPr>
          <p:grpSpPr>
            <a:xfrm>
              <a:off x="1535996" y="4855077"/>
              <a:ext cx="8169713" cy="650602"/>
              <a:chOff x="1797424" y="4628022"/>
              <a:chExt cx="6870488" cy="650602"/>
            </a:xfrm>
          </p:grpSpPr>
          <mc:AlternateContent xmlns:mc="http://schemas.openxmlformats.org/markup-compatibility/2006" xmlns:a14="http://schemas.microsoft.com/office/drawing/2010/main">
            <mc:Choice Requires="a14">
              <p:sp>
                <p:nvSpPr>
                  <p:cNvPr id="51" name="文本框 50">
                    <a:extLst>
                      <a:ext uri="{FF2B5EF4-FFF2-40B4-BE49-F238E27FC236}">
                        <a16:creationId xmlns:a16="http://schemas.microsoft.com/office/drawing/2014/main" id="{C0F5208D-72C9-464B-A647-1750F8E365A1}"/>
                      </a:ext>
                    </a:extLst>
                  </p:cNvPr>
                  <p:cNvSpPr txBox="1"/>
                  <p:nvPr/>
                </p:nvSpPr>
                <p:spPr>
                  <a:xfrm>
                    <a:off x="1797424" y="4740853"/>
                    <a:ext cx="1648444" cy="400110"/>
                  </a:xfrm>
                  <a:prstGeom prst="rect">
                    <a:avLst/>
                  </a:prstGeom>
                  <a:solidFill>
                    <a:schemeClr val="accent6">
                      <a:lumMod val="20000"/>
                      <a:lumOff val="8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000" b="1" i="1" smtClean="0">
                              <a:solidFill>
                                <a:srgbClr val="002060"/>
                              </a:solidFill>
                              <a:latin typeface="Cambria Math" panose="02040503050406030204" pitchFamily="18" charset="0"/>
                            </a:rPr>
                            <m:t>𝑮</m:t>
                          </m:r>
                          <m:d>
                            <m:dPr>
                              <m:ctrlPr>
                                <a:rPr lang="en-US" altLang="zh-CN" sz="2000" b="1" i="1" smtClean="0">
                                  <a:solidFill>
                                    <a:srgbClr val="002060"/>
                                  </a:solidFill>
                                  <a:latin typeface="Cambria Math" panose="02040503050406030204" pitchFamily="18" charset="0"/>
                                </a:rPr>
                              </m:ctrlPr>
                            </m:dPr>
                            <m:e>
                              <m:r>
                                <a:rPr lang="en-US" altLang="zh-CN" sz="2000" b="1" i="1" smtClean="0">
                                  <a:solidFill>
                                    <a:srgbClr val="002060"/>
                                  </a:solidFill>
                                  <a:latin typeface="Cambria Math" panose="02040503050406030204" pitchFamily="18" charset="0"/>
                                </a:rPr>
                                <m:t>𝒙</m:t>
                              </m:r>
                            </m:e>
                          </m:d>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𝒚𝑭</m:t>
                          </m:r>
                          <m:d>
                            <m:dPr>
                              <m:ctrlPr>
                                <a:rPr lang="en-US" altLang="zh-CN" sz="2000" b="1" i="1" smtClean="0">
                                  <a:solidFill>
                                    <a:srgbClr val="002060"/>
                                  </a:solidFill>
                                  <a:latin typeface="Cambria Math" panose="02040503050406030204" pitchFamily="18" charset="0"/>
                                </a:rPr>
                              </m:ctrlPr>
                            </m:dPr>
                            <m:e>
                              <m:r>
                                <a:rPr lang="en-US" altLang="zh-CN" sz="2000" b="1" i="1" smtClean="0">
                                  <a:solidFill>
                                    <a:srgbClr val="002060"/>
                                  </a:solidFill>
                                  <a:latin typeface="Cambria Math" panose="02040503050406030204" pitchFamily="18" charset="0"/>
                                </a:rPr>
                                <m:t>𝒚</m:t>
                              </m:r>
                            </m:e>
                          </m:d>
                        </m:oMath>
                      </m:oMathPara>
                    </a14:m>
                    <a:endParaRPr lang="zh-CN" altLang="en-US" sz="2000" b="1">
                      <a:solidFill>
                        <a:srgbClr val="002060"/>
                      </a:solidFill>
                    </a:endParaRPr>
                  </a:p>
                </p:txBody>
              </p:sp>
            </mc:Choice>
            <mc:Fallback xmlns="">
              <p:sp>
                <p:nvSpPr>
                  <p:cNvPr id="51" name="文本框 50">
                    <a:extLst>
                      <a:ext uri="{FF2B5EF4-FFF2-40B4-BE49-F238E27FC236}">
                        <a16:creationId xmlns:a16="http://schemas.microsoft.com/office/drawing/2014/main" id="{C0F5208D-72C9-464B-A647-1750F8E365A1}"/>
                      </a:ext>
                    </a:extLst>
                  </p:cNvPr>
                  <p:cNvSpPr txBox="1">
                    <a:spLocks noRot="1" noChangeAspect="1" noMove="1" noResize="1" noEditPoints="1" noAdjustHandles="1" noChangeArrowheads="1" noChangeShapeType="1" noTextEdit="1"/>
                  </p:cNvSpPr>
                  <p:nvPr/>
                </p:nvSpPr>
                <p:spPr>
                  <a:xfrm>
                    <a:off x="1797424" y="4740853"/>
                    <a:ext cx="1648444" cy="400110"/>
                  </a:xfrm>
                  <a:prstGeom prst="rect">
                    <a:avLst/>
                  </a:prstGeom>
                  <a:blipFill>
                    <a:blip r:embed="rId13"/>
                    <a:stretch>
                      <a:fillRect b="-13636"/>
                    </a:stretch>
                  </a:blipFill>
                </p:spPr>
                <p:txBody>
                  <a:bodyPr/>
                  <a:lstStyle/>
                  <a:p>
                    <a:r>
                      <a:rPr lang="zh-CN" altLang="en-US">
                        <a:noFill/>
                      </a:rPr>
                      <a:t> </a:t>
                    </a:r>
                  </a:p>
                </p:txBody>
              </p:sp>
            </mc:Fallback>
          </mc:AlternateContent>
          <p:sp>
            <p:nvSpPr>
              <p:cNvPr id="52" name="箭头: 右 51">
                <a:extLst>
                  <a:ext uri="{FF2B5EF4-FFF2-40B4-BE49-F238E27FC236}">
                    <a16:creationId xmlns:a16="http://schemas.microsoft.com/office/drawing/2014/main" id="{F420894B-E730-472D-8774-81876C04C6B8}"/>
                  </a:ext>
                </a:extLst>
              </p:cNvPr>
              <p:cNvSpPr/>
              <p:nvPr/>
            </p:nvSpPr>
            <p:spPr>
              <a:xfrm>
                <a:off x="3486057" y="4883838"/>
                <a:ext cx="3033201" cy="91807"/>
              </a:xfrm>
              <a:prstGeom prst="rightArrow">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53" name="文本框 52">
                    <a:extLst>
                      <a:ext uri="{FF2B5EF4-FFF2-40B4-BE49-F238E27FC236}">
                        <a16:creationId xmlns:a16="http://schemas.microsoft.com/office/drawing/2014/main" id="{19C8D350-8D17-4338-87EF-3A1B45973980}"/>
                      </a:ext>
                    </a:extLst>
                  </p:cNvPr>
                  <p:cNvSpPr txBox="1"/>
                  <p:nvPr/>
                </p:nvSpPr>
                <p:spPr>
                  <a:xfrm>
                    <a:off x="6542443" y="4738852"/>
                    <a:ext cx="2125469" cy="400110"/>
                  </a:xfrm>
                  <a:prstGeom prst="rect">
                    <a:avLst/>
                  </a:prstGeom>
                  <a:solidFill>
                    <a:schemeClr val="accent6">
                      <a:lumMod val="20000"/>
                      <a:lumOff val="8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𝒚</m:t>
                          </m:r>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𝑮</m:t>
                          </m:r>
                          <m:d>
                            <m:dPr>
                              <m:ctrlPr>
                                <a:rPr lang="en-US" altLang="zh-CN" sz="2000" b="1" i="1" smtClean="0">
                                  <a:solidFill>
                                    <a:srgbClr val="002060"/>
                                  </a:solidFill>
                                  <a:latin typeface="Cambria Math" panose="02040503050406030204" pitchFamily="18" charset="0"/>
                                </a:rPr>
                              </m:ctrlPr>
                            </m:dPr>
                            <m:e>
                              <m:r>
                                <a:rPr lang="en-US" altLang="zh-CN" sz="2000" b="1" i="1" smtClean="0">
                                  <a:solidFill>
                                    <a:srgbClr val="002060"/>
                                  </a:solidFill>
                                  <a:latin typeface="Cambria Math" panose="02040503050406030204" pitchFamily="18" charset="0"/>
                                </a:rPr>
                                <m:t>𝒚</m:t>
                              </m:r>
                            </m:e>
                          </m:d>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𝒚𝑭</m:t>
                          </m:r>
                          <m:d>
                            <m:dPr>
                              <m:ctrlPr>
                                <a:rPr lang="en-US" altLang="zh-CN" sz="2000" b="1" i="1" smtClean="0">
                                  <a:solidFill>
                                    <a:srgbClr val="002060"/>
                                  </a:solidFill>
                                  <a:latin typeface="Cambria Math" panose="02040503050406030204" pitchFamily="18" charset="0"/>
                                </a:rPr>
                              </m:ctrlPr>
                            </m:dPr>
                            <m:e>
                              <m:r>
                                <a:rPr lang="zh-CN" altLang="en-US" sz="2000" b="1" i="1">
                                  <a:solidFill>
                                    <a:srgbClr val="002060"/>
                                  </a:solidFill>
                                  <a:latin typeface="Cambria Math" panose="02040503050406030204" pitchFamily="18" charset="0"/>
                                </a:rPr>
                                <m:t> </m:t>
                              </m:r>
                              <m:r>
                                <a:rPr lang="en-US" altLang="zh-CN" sz="2000" b="1" i="1" smtClean="0">
                                  <a:solidFill>
                                    <a:srgbClr val="002060"/>
                                  </a:solidFill>
                                  <a:latin typeface="Cambria Math" panose="02040503050406030204" pitchFamily="18" charset="0"/>
                                </a:rPr>
                                <m:t>𝒚</m:t>
                              </m:r>
                            </m:e>
                          </m:d>
                          <m:r>
                            <a:rPr lang="en-US" altLang="zh-CN" sz="2000" b="1" i="1" smtClean="0">
                              <a:solidFill>
                                <a:srgbClr val="002060"/>
                              </a:solidFill>
                              <a:latin typeface="Cambria Math" panose="02040503050406030204" pitchFamily="18" charset="0"/>
                            </a:rPr>
                            <m:t>)</m:t>
                          </m:r>
                        </m:oMath>
                      </m:oMathPara>
                    </a14:m>
                    <a:endParaRPr lang="zh-CN" altLang="en-US" sz="2000" b="1">
                      <a:solidFill>
                        <a:srgbClr val="002060"/>
                      </a:solidFill>
                    </a:endParaRPr>
                  </a:p>
                </p:txBody>
              </p:sp>
            </mc:Choice>
            <mc:Fallback xmlns="">
              <p:sp>
                <p:nvSpPr>
                  <p:cNvPr id="53" name="文本框 52">
                    <a:extLst>
                      <a:ext uri="{FF2B5EF4-FFF2-40B4-BE49-F238E27FC236}">
                        <a16:creationId xmlns:a16="http://schemas.microsoft.com/office/drawing/2014/main" id="{19C8D350-8D17-4338-87EF-3A1B45973980}"/>
                      </a:ext>
                    </a:extLst>
                  </p:cNvPr>
                  <p:cNvSpPr txBox="1">
                    <a:spLocks noRot="1" noChangeAspect="1" noMove="1" noResize="1" noEditPoints="1" noAdjustHandles="1" noChangeArrowheads="1" noChangeShapeType="1" noTextEdit="1"/>
                  </p:cNvSpPr>
                  <p:nvPr/>
                </p:nvSpPr>
                <p:spPr>
                  <a:xfrm>
                    <a:off x="6542443" y="4738852"/>
                    <a:ext cx="2125469" cy="400110"/>
                  </a:xfrm>
                  <a:prstGeom prst="rect">
                    <a:avLst/>
                  </a:prstGeom>
                  <a:blipFill>
                    <a:blip r:embed="rId14"/>
                    <a:stretch>
                      <a:fillRect r="-242" b="-1538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4" name="文本框 53">
                    <a:extLst>
                      <a:ext uri="{FF2B5EF4-FFF2-40B4-BE49-F238E27FC236}">
                        <a16:creationId xmlns:a16="http://schemas.microsoft.com/office/drawing/2014/main" id="{26AF5984-885D-4790-B75F-9902919C616E}"/>
                      </a:ext>
                    </a:extLst>
                  </p:cNvPr>
                  <p:cNvSpPr txBox="1"/>
                  <p:nvPr/>
                </p:nvSpPr>
                <p:spPr>
                  <a:xfrm>
                    <a:off x="3746271" y="4628022"/>
                    <a:ext cx="2492839" cy="246221"/>
                  </a:xfrm>
                  <a:prstGeom prst="rect">
                    <a:avLst/>
                  </a:prstGeom>
                  <a:solidFill>
                    <a:schemeClr val="accent2">
                      <a:lumMod val="20000"/>
                      <a:lumOff val="80000"/>
                    </a:schemeClr>
                  </a:solidFill>
                </p:spPr>
                <p:txBody>
                  <a:bodyPr wrap="square" lIns="0" tIns="0" rIns="0" bIns="0" rtlCol="0">
                    <a:spAutoFit/>
                  </a:bodyPr>
                  <a:lstStyle/>
                  <a:p>
                    <a:pPr algn="ctr"/>
                    <a14:m>
                      <m:oMath xmlns:m="http://schemas.openxmlformats.org/officeDocument/2006/math">
                        <m:r>
                          <a:rPr lang="en-US" altLang="zh-CN" sz="1600" b="1" i="1">
                            <a:solidFill>
                              <a:srgbClr val="002060"/>
                            </a:solidFill>
                            <a:latin typeface="Cambria Math" panose="02040503050406030204" pitchFamily="18" charset="0"/>
                          </a:rPr>
                          <m:t>𝒚</m:t>
                        </m:r>
                        <m:r>
                          <m:rPr>
                            <m:nor/>
                          </m:rPr>
                          <a:rPr lang="zh-CN" altLang="en-US" sz="1600" b="1">
                            <a:solidFill>
                              <a:srgbClr val="002060"/>
                            </a:solidFill>
                          </a:rPr>
                          <m:t>在</m:t>
                        </m:r>
                        <m:r>
                          <a:rPr lang="en-US" altLang="zh-CN" sz="1600" b="1" i="1" smtClean="0">
                            <a:solidFill>
                              <a:srgbClr val="002060"/>
                            </a:solidFill>
                            <a:latin typeface="Cambria Math" panose="02040503050406030204" pitchFamily="18" charset="0"/>
                          </a:rPr>
                          <m:t>𝑮</m:t>
                        </m:r>
                        <m:d>
                          <m:dPr>
                            <m:ctrlPr>
                              <a:rPr lang="en-US" altLang="zh-CN" sz="1600" b="1" i="1" smtClean="0">
                                <a:solidFill>
                                  <a:srgbClr val="002060"/>
                                </a:solidFill>
                                <a:latin typeface="Cambria Math" panose="02040503050406030204" pitchFamily="18" charset="0"/>
                              </a:rPr>
                            </m:ctrlPr>
                          </m:dPr>
                          <m:e>
                            <m:r>
                              <a:rPr lang="en-US" altLang="zh-CN" sz="1600" b="1" i="1" smtClean="0">
                                <a:solidFill>
                                  <a:srgbClr val="002060"/>
                                </a:solidFill>
                                <a:latin typeface="Cambria Math" panose="02040503050406030204" pitchFamily="18" charset="0"/>
                              </a:rPr>
                              <m:t>𝒙</m:t>
                            </m:r>
                          </m:e>
                        </m:d>
                        <m:r>
                          <a:rPr lang="en-US" altLang="zh-CN" sz="1600" b="1" i="1" smtClean="0">
                            <a:solidFill>
                              <a:srgbClr val="002060"/>
                            </a:solidFill>
                            <a:latin typeface="Cambria Math" panose="02040503050406030204" pitchFamily="18" charset="0"/>
                          </a:rPr>
                          <m:t>→∃</m:t>
                        </m:r>
                        <m:r>
                          <a:rPr lang="en-US" altLang="zh-CN" sz="1600" b="1" i="1" smtClean="0">
                            <a:solidFill>
                              <a:srgbClr val="002060"/>
                            </a:solidFill>
                            <a:latin typeface="Cambria Math" panose="02040503050406030204" pitchFamily="18" charset="0"/>
                          </a:rPr>
                          <m:t>𝒚𝑭</m:t>
                        </m:r>
                        <m:r>
                          <a:rPr lang="en-US" altLang="zh-CN" sz="1600" b="1" i="1" smtClean="0">
                            <a:solidFill>
                              <a:srgbClr val="002060"/>
                            </a:solidFill>
                            <a:latin typeface="Cambria Math" panose="02040503050406030204" pitchFamily="18" charset="0"/>
                          </a:rPr>
                          <m:t>(</m:t>
                        </m:r>
                        <m:r>
                          <a:rPr lang="en-US" altLang="zh-CN" sz="1600" b="1" i="1" smtClean="0">
                            <a:solidFill>
                              <a:srgbClr val="002060"/>
                            </a:solidFill>
                            <a:latin typeface="Cambria Math" panose="02040503050406030204" pitchFamily="18" charset="0"/>
                          </a:rPr>
                          <m:t>𝒚</m:t>
                        </m:r>
                        <m:r>
                          <a:rPr lang="en-US" altLang="zh-CN" sz="1600" b="1" i="1" smtClean="0">
                            <a:solidFill>
                              <a:srgbClr val="002060"/>
                            </a:solidFill>
                            <a:latin typeface="Cambria Math" panose="02040503050406030204" pitchFamily="18" charset="0"/>
                          </a:rPr>
                          <m:t>)</m:t>
                        </m:r>
                      </m:oMath>
                    </a14:m>
                    <a:r>
                      <a:rPr lang="zh-CN" altLang="en-US" sz="1600" b="1">
                        <a:solidFill>
                          <a:srgbClr val="002060"/>
                        </a:solidFill>
                      </a:rPr>
                      <a:t>中约束出现</a:t>
                    </a:r>
                    <a:endParaRPr lang="zh-CN" altLang="en-US" b="1">
                      <a:solidFill>
                        <a:srgbClr val="002060"/>
                      </a:solidFill>
                    </a:endParaRPr>
                  </a:p>
                </p:txBody>
              </p:sp>
            </mc:Choice>
            <mc:Fallback xmlns="">
              <p:sp>
                <p:nvSpPr>
                  <p:cNvPr id="54" name="文本框 53">
                    <a:extLst>
                      <a:ext uri="{FF2B5EF4-FFF2-40B4-BE49-F238E27FC236}">
                        <a16:creationId xmlns:a16="http://schemas.microsoft.com/office/drawing/2014/main" id="{26AF5984-885D-4790-B75F-9902919C616E}"/>
                      </a:ext>
                    </a:extLst>
                  </p:cNvPr>
                  <p:cNvSpPr txBox="1">
                    <a:spLocks noRot="1" noChangeAspect="1" noMove="1" noResize="1" noEditPoints="1" noAdjustHandles="1" noChangeArrowheads="1" noChangeShapeType="1" noTextEdit="1"/>
                  </p:cNvSpPr>
                  <p:nvPr/>
                </p:nvSpPr>
                <p:spPr>
                  <a:xfrm>
                    <a:off x="3746271" y="4628022"/>
                    <a:ext cx="2492839" cy="246221"/>
                  </a:xfrm>
                  <a:prstGeom prst="rect">
                    <a:avLst/>
                  </a:prstGeom>
                  <a:blipFill>
                    <a:blip r:embed="rId15"/>
                    <a:stretch>
                      <a:fillRect t="-27500" b="-5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5" name="文本框 54">
                    <a:extLst>
                      <a:ext uri="{FF2B5EF4-FFF2-40B4-BE49-F238E27FC236}">
                        <a16:creationId xmlns:a16="http://schemas.microsoft.com/office/drawing/2014/main" id="{20B8F7C5-BE4D-4769-ADD8-ACB2B8C32CED}"/>
                      </a:ext>
                    </a:extLst>
                  </p:cNvPr>
                  <p:cNvSpPr txBox="1"/>
                  <p:nvPr/>
                </p:nvSpPr>
                <p:spPr>
                  <a:xfrm>
                    <a:off x="4519432" y="4966050"/>
                    <a:ext cx="637479" cy="246221"/>
                  </a:xfrm>
                  <a:prstGeom prst="rect">
                    <a:avLst/>
                  </a:prstGeom>
                  <a:solidFill>
                    <a:schemeClr val="accent4">
                      <a:lumMod val="20000"/>
                      <a:lumOff val="80000"/>
                    </a:schemeClr>
                  </a:solidFill>
                </p:spPr>
                <p:txBody>
                  <a:bodyPr wrap="square" lIns="0" tIns="0" rIns="0" bIns="0" rtlCol="0">
                    <a:spAutoFit/>
                  </a:bodyPr>
                  <a:lstStyle/>
                  <a:p>
                    <a:r>
                      <a:rPr lang="zh-CN" altLang="en-US" sz="1600" b="1">
                        <a:solidFill>
                          <a:schemeClr val="accent2">
                            <a:lumMod val="50000"/>
                          </a:schemeClr>
                        </a:solidFill>
                      </a:rPr>
                      <a:t>选变量</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𝒚</m:t>
                        </m:r>
                      </m:oMath>
                    </a14:m>
                    <a:endParaRPr lang="zh-CN" altLang="en-US" sz="1600" b="1">
                      <a:solidFill>
                        <a:schemeClr val="accent2">
                          <a:lumMod val="50000"/>
                        </a:schemeClr>
                      </a:solidFill>
                    </a:endParaRPr>
                  </a:p>
                </p:txBody>
              </p:sp>
            </mc:Choice>
            <mc:Fallback xmlns="">
              <p:sp>
                <p:nvSpPr>
                  <p:cNvPr id="55" name="文本框 54">
                    <a:extLst>
                      <a:ext uri="{FF2B5EF4-FFF2-40B4-BE49-F238E27FC236}">
                        <a16:creationId xmlns:a16="http://schemas.microsoft.com/office/drawing/2014/main" id="{20B8F7C5-BE4D-4769-ADD8-ACB2B8C32CED}"/>
                      </a:ext>
                    </a:extLst>
                  </p:cNvPr>
                  <p:cNvSpPr txBox="1">
                    <a:spLocks noRot="1" noChangeAspect="1" noMove="1" noResize="1" noEditPoints="1" noAdjustHandles="1" noChangeArrowheads="1" noChangeShapeType="1" noTextEdit="1"/>
                  </p:cNvSpPr>
                  <p:nvPr/>
                </p:nvSpPr>
                <p:spPr>
                  <a:xfrm>
                    <a:off x="4519432" y="4966050"/>
                    <a:ext cx="637479" cy="246221"/>
                  </a:xfrm>
                  <a:prstGeom prst="rect">
                    <a:avLst/>
                  </a:prstGeom>
                  <a:blipFill>
                    <a:blip r:embed="rId16"/>
                    <a:stretch>
                      <a:fillRect l="-16935" t="-25000" r="-5645" b="-52500"/>
                    </a:stretch>
                  </a:blipFill>
                </p:spPr>
                <p:txBody>
                  <a:bodyPr/>
                  <a:lstStyle/>
                  <a:p>
                    <a:r>
                      <a:rPr lang="zh-CN" altLang="en-US">
                        <a:noFill/>
                      </a:rPr>
                      <a:t> </a:t>
                    </a:r>
                  </a:p>
                </p:txBody>
              </p:sp>
            </mc:Fallback>
          </mc:AlternateContent>
          <p:sp>
            <p:nvSpPr>
              <p:cNvPr id="56" name="文本框 55">
                <a:extLst>
                  <a:ext uri="{FF2B5EF4-FFF2-40B4-BE49-F238E27FC236}">
                    <a16:creationId xmlns:a16="http://schemas.microsoft.com/office/drawing/2014/main" id="{6F7B16A1-9A3A-4409-A262-0D7581FF8F22}"/>
                  </a:ext>
                </a:extLst>
              </p:cNvPr>
              <p:cNvSpPr txBox="1"/>
              <p:nvPr/>
            </p:nvSpPr>
            <p:spPr>
              <a:xfrm>
                <a:off x="5119938" y="4909292"/>
                <a:ext cx="307778" cy="369332"/>
              </a:xfrm>
              <a:prstGeom prst="rect">
                <a:avLst/>
              </a:prstGeom>
              <a:noFill/>
            </p:spPr>
            <p:txBody>
              <a:bodyPr wrap="none" lIns="0" tIns="0" rIns="0" bIns="0" rtlCol="0">
                <a:spAutoFit/>
              </a:bodyPr>
              <a:lstStyle/>
              <a:p>
                <a:pPr algn="ctr"/>
                <a:r>
                  <a:rPr lang="zh-CN" altLang="en-US" sz="2400">
                    <a:solidFill>
                      <a:srgbClr val="C00000"/>
                    </a:solidFill>
                  </a:rPr>
                  <a:t>✘</a:t>
                </a:r>
              </a:p>
            </p:txBody>
          </p:sp>
        </p:grpSp>
        <p:sp>
          <p:nvSpPr>
            <p:cNvPr id="49" name="矩形: 圆角 48">
              <a:extLst>
                <a:ext uri="{FF2B5EF4-FFF2-40B4-BE49-F238E27FC236}">
                  <a16:creationId xmlns:a16="http://schemas.microsoft.com/office/drawing/2014/main" id="{E8F17B0D-0B97-4A06-8352-AE130248C6AF}"/>
                </a:ext>
              </a:extLst>
            </p:cNvPr>
            <p:cNvSpPr/>
            <p:nvPr/>
          </p:nvSpPr>
          <p:spPr>
            <a:xfrm>
              <a:off x="563027" y="3752856"/>
              <a:ext cx="11065944" cy="2601895"/>
            </a:xfrm>
            <a:prstGeom prst="roundRect">
              <a:avLst>
                <a:gd name="adj" fmla="val 8350"/>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文本框 49">
              <a:extLst>
                <a:ext uri="{FF2B5EF4-FFF2-40B4-BE49-F238E27FC236}">
                  <a16:creationId xmlns:a16="http://schemas.microsoft.com/office/drawing/2014/main" id="{930013CF-4EA2-4667-894F-30A2AA49F35E}"/>
                </a:ext>
              </a:extLst>
            </p:cNvPr>
            <p:cNvSpPr txBox="1"/>
            <p:nvPr/>
          </p:nvSpPr>
          <p:spPr>
            <a:xfrm>
              <a:off x="9803594" y="4845521"/>
              <a:ext cx="1241900" cy="640881"/>
            </a:xfrm>
            <a:prstGeom prst="rect">
              <a:avLst/>
            </a:prstGeom>
            <a:solidFill>
              <a:schemeClr val="accent2">
                <a:lumMod val="20000"/>
                <a:lumOff val="80000"/>
              </a:schemeClr>
            </a:solidFill>
          </p:spPr>
          <p:txBody>
            <a:bodyPr wrap="square" rtlCol="0">
              <a:spAutoFit/>
            </a:bodyPr>
            <a:lstStyle/>
            <a:p>
              <a:pPr>
                <a:lnSpc>
                  <a:spcPts val="2200"/>
                </a:lnSpc>
              </a:pPr>
              <a:r>
                <a:rPr lang="zh-CN" altLang="en-US" sz="1600" b="1">
                  <a:solidFill>
                    <a:schemeClr val="accent2">
                      <a:lumMod val="50000"/>
                    </a:schemeClr>
                  </a:solidFill>
                </a:rPr>
                <a:t>错误的量词辖域嵌套</a:t>
              </a:r>
            </a:p>
          </p:txBody>
        </p:sp>
        <p:grpSp>
          <p:nvGrpSpPr>
            <p:cNvPr id="69" name="组合 68">
              <a:extLst>
                <a:ext uri="{FF2B5EF4-FFF2-40B4-BE49-F238E27FC236}">
                  <a16:creationId xmlns:a16="http://schemas.microsoft.com/office/drawing/2014/main" id="{AEF7CB00-6DA5-4687-9561-F8647163E288}"/>
                </a:ext>
              </a:extLst>
            </p:cNvPr>
            <p:cNvGrpSpPr/>
            <p:nvPr/>
          </p:nvGrpSpPr>
          <p:grpSpPr>
            <a:xfrm>
              <a:off x="1126526" y="5667824"/>
              <a:ext cx="8575804" cy="650602"/>
              <a:chOff x="1257713" y="4628022"/>
              <a:chExt cx="7211998" cy="650602"/>
            </a:xfrm>
          </p:grpSpPr>
          <mc:AlternateContent xmlns:mc="http://schemas.openxmlformats.org/markup-compatibility/2006" xmlns:a14="http://schemas.microsoft.com/office/drawing/2010/main">
            <mc:Choice Requires="a14">
              <p:sp>
                <p:nvSpPr>
                  <p:cNvPr id="70" name="文本框 69">
                    <a:extLst>
                      <a:ext uri="{FF2B5EF4-FFF2-40B4-BE49-F238E27FC236}">
                        <a16:creationId xmlns:a16="http://schemas.microsoft.com/office/drawing/2014/main" id="{9FE9DBFB-D9B0-49CA-8489-D9B183B040A8}"/>
                      </a:ext>
                    </a:extLst>
                  </p:cNvPr>
                  <p:cNvSpPr txBox="1"/>
                  <p:nvPr/>
                </p:nvSpPr>
                <p:spPr>
                  <a:xfrm>
                    <a:off x="1257713" y="4738852"/>
                    <a:ext cx="1648444" cy="400110"/>
                  </a:xfrm>
                  <a:prstGeom prst="rect">
                    <a:avLst/>
                  </a:prstGeom>
                  <a:solidFill>
                    <a:schemeClr val="accent6">
                      <a:lumMod val="20000"/>
                      <a:lumOff val="8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000" b="1" i="1" smtClean="0">
                              <a:solidFill>
                                <a:srgbClr val="002060"/>
                              </a:solidFill>
                              <a:latin typeface="Cambria Math" panose="02040503050406030204" pitchFamily="18" charset="0"/>
                            </a:rPr>
                            <m:t>𝑮</m:t>
                          </m:r>
                          <m:d>
                            <m:dPr>
                              <m:ctrlPr>
                                <a:rPr lang="en-US" altLang="zh-CN" sz="2000" b="1" i="1" smtClean="0">
                                  <a:solidFill>
                                    <a:srgbClr val="002060"/>
                                  </a:solidFill>
                                  <a:latin typeface="Cambria Math" panose="02040503050406030204" pitchFamily="18" charset="0"/>
                                </a:rPr>
                              </m:ctrlPr>
                            </m:dPr>
                            <m:e>
                              <m:r>
                                <a:rPr lang="en-US" altLang="zh-CN" sz="2000" b="1" i="1" smtClean="0">
                                  <a:solidFill>
                                    <a:srgbClr val="002060"/>
                                  </a:solidFill>
                                  <a:latin typeface="Cambria Math" panose="02040503050406030204" pitchFamily="18" charset="0"/>
                                </a:rPr>
                                <m:t>𝒙</m:t>
                              </m:r>
                            </m:e>
                          </m:d>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𝑭</m:t>
                          </m:r>
                          <m:d>
                            <m:dPr>
                              <m:ctrlPr>
                                <a:rPr lang="en-US" altLang="zh-CN" sz="2000" b="1" i="1" smtClean="0">
                                  <a:solidFill>
                                    <a:srgbClr val="002060"/>
                                  </a:solidFill>
                                  <a:latin typeface="Cambria Math" panose="02040503050406030204" pitchFamily="18" charset="0"/>
                                </a:rPr>
                              </m:ctrlPr>
                            </m:dPr>
                            <m:e>
                              <m:r>
                                <a:rPr lang="en-US" altLang="zh-CN" sz="2000" b="1" i="1" smtClean="0">
                                  <a:solidFill>
                                    <a:srgbClr val="002060"/>
                                  </a:solidFill>
                                  <a:latin typeface="Cambria Math" panose="02040503050406030204" pitchFamily="18" charset="0"/>
                                </a:rPr>
                                <m:t>𝒚</m:t>
                              </m:r>
                            </m:e>
                          </m:d>
                        </m:oMath>
                      </m:oMathPara>
                    </a14:m>
                    <a:endParaRPr lang="zh-CN" altLang="en-US" sz="2000" b="1">
                      <a:solidFill>
                        <a:srgbClr val="002060"/>
                      </a:solidFill>
                    </a:endParaRPr>
                  </a:p>
                </p:txBody>
              </p:sp>
            </mc:Choice>
            <mc:Fallback xmlns="">
              <p:sp>
                <p:nvSpPr>
                  <p:cNvPr id="70" name="文本框 69">
                    <a:extLst>
                      <a:ext uri="{FF2B5EF4-FFF2-40B4-BE49-F238E27FC236}">
                        <a16:creationId xmlns:a16="http://schemas.microsoft.com/office/drawing/2014/main" id="{9FE9DBFB-D9B0-49CA-8489-D9B183B040A8}"/>
                      </a:ext>
                    </a:extLst>
                  </p:cNvPr>
                  <p:cNvSpPr txBox="1">
                    <a:spLocks noRot="1" noChangeAspect="1" noMove="1" noResize="1" noEditPoints="1" noAdjustHandles="1" noChangeArrowheads="1" noChangeShapeType="1" noTextEdit="1"/>
                  </p:cNvSpPr>
                  <p:nvPr/>
                </p:nvSpPr>
                <p:spPr>
                  <a:xfrm>
                    <a:off x="1257713" y="4738852"/>
                    <a:ext cx="1648444" cy="400110"/>
                  </a:xfrm>
                  <a:prstGeom prst="rect">
                    <a:avLst/>
                  </a:prstGeom>
                  <a:blipFill>
                    <a:blip r:embed="rId17"/>
                    <a:stretch>
                      <a:fillRect b="-7576"/>
                    </a:stretch>
                  </a:blipFill>
                </p:spPr>
                <p:txBody>
                  <a:bodyPr/>
                  <a:lstStyle/>
                  <a:p>
                    <a:r>
                      <a:rPr lang="zh-CN" altLang="en-US">
                        <a:noFill/>
                      </a:rPr>
                      <a:t> </a:t>
                    </a:r>
                  </a:p>
                </p:txBody>
              </p:sp>
            </mc:Fallback>
          </mc:AlternateContent>
          <p:sp>
            <p:nvSpPr>
              <p:cNvPr id="71" name="箭头: 右 70">
                <a:extLst>
                  <a:ext uri="{FF2B5EF4-FFF2-40B4-BE49-F238E27FC236}">
                    <a16:creationId xmlns:a16="http://schemas.microsoft.com/office/drawing/2014/main" id="{81519A5E-E7F4-443D-AE80-35A8AD4D0329}"/>
                  </a:ext>
                </a:extLst>
              </p:cNvPr>
              <p:cNvSpPr/>
              <p:nvPr/>
            </p:nvSpPr>
            <p:spPr>
              <a:xfrm>
                <a:off x="2906156" y="4888874"/>
                <a:ext cx="3706693" cy="86772"/>
              </a:xfrm>
              <a:prstGeom prst="rightArrow">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72" name="文本框 71">
                    <a:extLst>
                      <a:ext uri="{FF2B5EF4-FFF2-40B4-BE49-F238E27FC236}">
                        <a16:creationId xmlns:a16="http://schemas.microsoft.com/office/drawing/2014/main" id="{B28D3B70-EDF2-4B6C-B186-CF9A22843401}"/>
                      </a:ext>
                    </a:extLst>
                  </p:cNvPr>
                  <p:cNvSpPr txBox="1"/>
                  <p:nvPr/>
                </p:nvSpPr>
                <p:spPr>
                  <a:xfrm>
                    <a:off x="6612848" y="4738852"/>
                    <a:ext cx="1856863" cy="400110"/>
                  </a:xfrm>
                  <a:prstGeom prst="rect">
                    <a:avLst/>
                  </a:prstGeom>
                  <a:solidFill>
                    <a:schemeClr val="accent6">
                      <a:lumMod val="20000"/>
                      <a:lumOff val="8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𝒚</m:t>
                          </m:r>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𝑮</m:t>
                          </m:r>
                          <m:d>
                            <m:dPr>
                              <m:ctrlPr>
                                <a:rPr lang="en-US" altLang="zh-CN" sz="2000" b="1" i="1" smtClean="0">
                                  <a:solidFill>
                                    <a:srgbClr val="002060"/>
                                  </a:solidFill>
                                  <a:latin typeface="Cambria Math" panose="02040503050406030204" pitchFamily="18" charset="0"/>
                                </a:rPr>
                              </m:ctrlPr>
                            </m:dPr>
                            <m:e>
                              <m:r>
                                <a:rPr lang="en-US" altLang="zh-CN" sz="2000" b="1" i="1" smtClean="0">
                                  <a:solidFill>
                                    <a:srgbClr val="002060"/>
                                  </a:solidFill>
                                  <a:latin typeface="Cambria Math" panose="02040503050406030204" pitchFamily="18" charset="0"/>
                                </a:rPr>
                                <m:t>𝒚</m:t>
                              </m:r>
                            </m:e>
                          </m:d>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𝑭</m:t>
                          </m:r>
                          <m:d>
                            <m:dPr>
                              <m:ctrlPr>
                                <a:rPr lang="en-US" altLang="zh-CN" sz="2000" b="1" i="1" smtClean="0">
                                  <a:solidFill>
                                    <a:srgbClr val="002060"/>
                                  </a:solidFill>
                                  <a:latin typeface="Cambria Math" panose="02040503050406030204" pitchFamily="18" charset="0"/>
                                </a:rPr>
                              </m:ctrlPr>
                            </m:dPr>
                            <m:e>
                              <m:r>
                                <a:rPr lang="zh-CN" altLang="en-US" sz="2000" b="1" i="1">
                                  <a:solidFill>
                                    <a:srgbClr val="002060"/>
                                  </a:solidFill>
                                  <a:latin typeface="Cambria Math" panose="02040503050406030204" pitchFamily="18" charset="0"/>
                                </a:rPr>
                                <m:t> </m:t>
                              </m:r>
                              <m:r>
                                <a:rPr lang="en-US" altLang="zh-CN" sz="2000" b="1" i="1" smtClean="0">
                                  <a:solidFill>
                                    <a:srgbClr val="002060"/>
                                  </a:solidFill>
                                  <a:latin typeface="Cambria Math" panose="02040503050406030204" pitchFamily="18" charset="0"/>
                                </a:rPr>
                                <m:t>𝒚</m:t>
                              </m:r>
                            </m:e>
                          </m:d>
                          <m:r>
                            <a:rPr lang="en-US" altLang="zh-CN" sz="2000" b="1" i="1" smtClean="0">
                              <a:solidFill>
                                <a:srgbClr val="002060"/>
                              </a:solidFill>
                              <a:latin typeface="Cambria Math" panose="02040503050406030204" pitchFamily="18" charset="0"/>
                            </a:rPr>
                            <m:t>)</m:t>
                          </m:r>
                        </m:oMath>
                      </m:oMathPara>
                    </a14:m>
                    <a:endParaRPr lang="zh-CN" altLang="en-US" sz="2000" b="1">
                      <a:solidFill>
                        <a:srgbClr val="002060"/>
                      </a:solidFill>
                    </a:endParaRPr>
                  </a:p>
                </p:txBody>
              </p:sp>
            </mc:Choice>
            <mc:Fallback xmlns="">
              <p:sp>
                <p:nvSpPr>
                  <p:cNvPr id="72" name="文本框 71">
                    <a:extLst>
                      <a:ext uri="{FF2B5EF4-FFF2-40B4-BE49-F238E27FC236}">
                        <a16:creationId xmlns:a16="http://schemas.microsoft.com/office/drawing/2014/main" id="{B28D3B70-EDF2-4B6C-B186-CF9A22843401}"/>
                      </a:ext>
                    </a:extLst>
                  </p:cNvPr>
                  <p:cNvSpPr txBox="1">
                    <a:spLocks noRot="1" noChangeAspect="1" noMove="1" noResize="1" noEditPoints="1" noAdjustHandles="1" noChangeArrowheads="1" noChangeShapeType="1" noTextEdit="1"/>
                  </p:cNvSpPr>
                  <p:nvPr/>
                </p:nvSpPr>
                <p:spPr>
                  <a:xfrm>
                    <a:off x="6612848" y="4738852"/>
                    <a:ext cx="1856863" cy="400110"/>
                  </a:xfrm>
                  <a:prstGeom prst="rect">
                    <a:avLst/>
                  </a:prstGeom>
                  <a:blipFill>
                    <a:blip r:embed="rId18"/>
                    <a:stretch>
                      <a:fillRect r="-275" b="-1515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3" name="文本框 72">
                    <a:extLst>
                      <a:ext uri="{FF2B5EF4-FFF2-40B4-BE49-F238E27FC236}">
                        <a16:creationId xmlns:a16="http://schemas.microsoft.com/office/drawing/2014/main" id="{73D5D827-2470-4D41-995E-83132D098556}"/>
                      </a:ext>
                    </a:extLst>
                  </p:cNvPr>
                  <p:cNvSpPr txBox="1"/>
                  <p:nvPr/>
                </p:nvSpPr>
                <p:spPr>
                  <a:xfrm>
                    <a:off x="3136618" y="4628022"/>
                    <a:ext cx="3236369" cy="246221"/>
                  </a:xfrm>
                  <a:prstGeom prst="rect">
                    <a:avLst/>
                  </a:prstGeom>
                  <a:solidFill>
                    <a:schemeClr val="accent2">
                      <a:lumMod val="20000"/>
                      <a:lumOff val="80000"/>
                    </a:schemeClr>
                  </a:solidFill>
                </p:spPr>
                <p:txBody>
                  <a:bodyPr wrap="square" lIns="0" tIns="0" rIns="0" bIns="0" rtlCol="0">
                    <a:spAutoFit/>
                  </a:bodyPr>
                  <a:lstStyle/>
                  <a:p>
                    <a:pPr algn="ctr"/>
                    <a14:m>
                      <m:oMath xmlns:m="http://schemas.openxmlformats.org/officeDocument/2006/math">
                        <m:r>
                          <a:rPr lang="en-US" altLang="zh-CN" sz="1600" b="1" i="1">
                            <a:solidFill>
                              <a:srgbClr val="002060"/>
                            </a:solidFill>
                            <a:latin typeface="Cambria Math" panose="02040503050406030204" pitchFamily="18" charset="0"/>
                          </a:rPr>
                          <m:t>𝒚</m:t>
                        </m:r>
                      </m:oMath>
                    </a14:m>
                    <a:r>
                      <a:rPr lang="zh-CN" altLang="en-US" sz="1600" b="1" i="0">
                        <a:solidFill>
                          <a:srgbClr val="002060"/>
                        </a:solidFill>
                        <a:latin typeface="+mj-lt"/>
                      </a:rPr>
                      <a:t>是</a:t>
                    </a:r>
                    <a14:m>
                      <m:oMath xmlns:m="http://schemas.openxmlformats.org/officeDocument/2006/math">
                        <m:r>
                          <a:rPr lang="en-US" altLang="zh-CN" sz="1600" b="1" i="1" smtClean="0">
                            <a:solidFill>
                              <a:srgbClr val="002060"/>
                            </a:solidFill>
                            <a:latin typeface="Cambria Math" panose="02040503050406030204" pitchFamily="18" charset="0"/>
                          </a:rPr>
                          <m:t>𝑮</m:t>
                        </m:r>
                        <m:d>
                          <m:dPr>
                            <m:ctrlPr>
                              <a:rPr lang="en-US" altLang="zh-CN" sz="1600" b="1" i="1" smtClean="0">
                                <a:solidFill>
                                  <a:srgbClr val="002060"/>
                                </a:solidFill>
                                <a:latin typeface="Cambria Math" panose="02040503050406030204" pitchFamily="18" charset="0"/>
                              </a:rPr>
                            </m:ctrlPr>
                          </m:dPr>
                          <m:e>
                            <m:r>
                              <a:rPr lang="en-US" altLang="zh-CN" sz="1600" b="1" i="1" smtClean="0">
                                <a:solidFill>
                                  <a:srgbClr val="002060"/>
                                </a:solidFill>
                                <a:latin typeface="Cambria Math" panose="02040503050406030204" pitchFamily="18" charset="0"/>
                              </a:rPr>
                              <m:t>𝒙</m:t>
                            </m:r>
                          </m:e>
                        </m:d>
                        <m:r>
                          <a:rPr lang="en-US" altLang="zh-CN" sz="1600" b="1" i="1" smtClean="0">
                            <a:solidFill>
                              <a:srgbClr val="002060"/>
                            </a:solidFill>
                            <a:latin typeface="Cambria Math" panose="02040503050406030204" pitchFamily="18" charset="0"/>
                          </a:rPr>
                          <m:t>→</m:t>
                        </m:r>
                        <m:r>
                          <a:rPr lang="en-US" altLang="zh-CN" sz="1600" b="1" i="1" smtClean="0">
                            <a:solidFill>
                              <a:srgbClr val="002060"/>
                            </a:solidFill>
                            <a:latin typeface="Cambria Math" panose="02040503050406030204" pitchFamily="18" charset="0"/>
                          </a:rPr>
                          <m:t>𝑭</m:t>
                        </m:r>
                        <m:r>
                          <a:rPr lang="en-US" altLang="zh-CN" sz="1600" b="1" i="1" smtClean="0">
                            <a:solidFill>
                              <a:srgbClr val="002060"/>
                            </a:solidFill>
                            <a:latin typeface="Cambria Math" panose="02040503050406030204" pitchFamily="18" charset="0"/>
                          </a:rPr>
                          <m:t>(</m:t>
                        </m:r>
                        <m:r>
                          <a:rPr lang="en-US" altLang="zh-CN" sz="1600" b="1" i="1" smtClean="0">
                            <a:solidFill>
                              <a:srgbClr val="002060"/>
                            </a:solidFill>
                            <a:latin typeface="Cambria Math" panose="02040503050406030204" pitchFamily="18" charset="0"/>
                          </a:rPr>
                          <m:t>𝒚</m:t>
                        </m:r>
                        <m:r>
                          <a:rPr lang="en-US" altLang="zh-CN" sz="1600" b="1" i="1" smtClean="0">
                            <a:solidFill>
                              <a:srgbClr val="002060"/>
                            </a:solidFill>
                            <a:latin typeface="Cambria Math" panose="02040503050406030204" pitchFamily="18" charset="0"/>
                          </a:rPr>
                          <m:t>)</m:t>
                        </m:r>
                      </m:oMath>
                    </a14:m>
                    <a:r>
                      <a:rPr lang="zh-CN" altLang="en-US" sz="1600" b="1">
                        <a:solidFill>
                          <a:srgbClr val="002060"/>
                        </a:solidFill>
                      </a:rPr>
                      <a:t>中除</a:t>
                    </a:r>
                    <a14:m>
                      <m:oMath xmlns:m="http://schemas.openxmlformats.org/officeDocument/2006/math">
                        <m:r>
                          <a:rPr lang="en-US" altLang="zh-CN" sz="1600" b="1" i="1" smtClean="0">
                            <a:solidFill>
                              <a:srgbClr val="002060"/>
                            </a:solidFill>
                            <a:latin typeface="Cambria Math" panose="02040503050406030204" pitchFamily="18" charset="0"/>
                          </a:rPr>
                          <m:t>𝒙</m:t>
                        </m:r>
                      </m:oMath>
                    </a14:m>
                    <a:r>
                      <a:rPr lang="zh-CN" altLang="en-US" sz="1600" b="1">
                        <a:solidFill>
                          <a:srgbClr val="002060"/>
                        </a:solidFill>
                      </a:rPr>
                      <a:t>以外的其他自由变量</a:t>
                    </a:r>
                    <a:endParaRPr lang="zh-CN" altLang="en-US" b="1">
                      <a:solidFill>
                        <a:srgbClr val="002060"/>
                      </a:solidFill>
                    </a:endParaRPr>
                  </a:p>
                </p:txBody>
              </p:sp>
            </mc:Choice>
            <mc:Fallback xmlns="">
              <p:sp>
                <p:nvSpPr>
                  <p:cNvPr id="73" name="文本框 72">
                    <a:extLst>
                      <a:ext uri="{FF2B5EF4-FFF2-40B4-BE49-F238E27FC236}">
                        <a16:creationId xmlns:a16="http://schemas.microsoft.com/office/drawing/2014/main" id="{73D5D827-2470-4D41-995E-83132D098556}"/>
                      </a:ext>
                    </a:extLst>
                  </p:cNvPr>
                  <p:cNvSpPr txBox="1">
                    <a:spLocks noRot="1" noChangeAspect="1" noMove="1" noResize="1" noEditPoints="1" noAdjustHandles="1" noChangeArrowheads="1" noChangeShapeType="1" noTextEdit="1"/>
                  </p:cNvSpPr>
                  <p:nvPr/>
                </p:nvSpPr>
                <p:spPr>
                  <a:xfrm>
                    <a:off x="3136618" y="4628022"/>
                    <a:ext cx="3236369" cy="246221"/>
                  </a:xfrm>
                  <a:prstGeom prst="rect">
                    <a:avLst/>
                  </a:prstGeom>
                  <a:blipFill>
                    <a:blip r:embed="rId19"/>
                    <a:stretch>
                      <a:fillRect l="-1108" t="-27500" r="-2215" b="-5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4" name="文本框 73">
                    <a:extLst>
                      <a:ext uri="{FF2B5EF4-FFF2-40B4-BE49-F238E27FC236}">
                        <a16:creationId xmlns:a16="http://schemas.microsoft.com/office/drawing/2014/main" id="{863270B8-6360-4857-A62F-7CF50D17B197}"/>
                      </a:ext>
                    </a:extLst>
                  </p:cNvPr>
                  <p:cNvSpPr txBox="1"/>
                  <p:nvPr/>
                </p:nvSpPr>
                <p:spPr>
                  <a:xfrm>
                    <a:off x="4519432" y="4966050"/>
                    <a:ext cx="637479" cy="246221"/>
                  </a:xfrm>
                  <a:prstGeom prst="rect">
                    <a:avLst/>
                  </a:prstGeom>
                  <a:solidFill>
                    <a:schemeClr val="accent4">
                      <a:lumMod val="20000"/>
                      <a:lumOff val="80000"/>
                    </a:schemeClr>
                  </a:solidFill>
                </p:spPr>
                <p:txBody>
                  <a:bodyPr wrap="square" lIns="0" tIns="0" rIns="0" bIns="0" rtlCol="0">
                    <a:spAutoFit/>
                  </a:bodyPr>
                  <a:lstStyle/>
                  <a:p>
                    <a:r>
                      <a:rPr lang="zh-CN" altLang="en-US" sz="1600" b="1">
                        <a:solidFill>
                          <a:schemeClr val="accent2">
                            <a:lumMod val="50000"/>
                          </a:schemeClr>
                        </a:solidFill>
                      </a:rPr>
                      <a:t>选变量</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𝒚</m:t>
                        </m:r>
                      </m:oMath>
                    </a14:m>
                    <a:endParaRPr lang="zh-CN" altLang="en-US" sz="1600" b="1">
                      <a:solidFill>
                        <a:schemeClr val="accent2">
                          <a:lumMod val="50000"/>
                        </a:schemeClr>
                      </a:solidFill>
                    </a:endParaRPr>
                  </a:p>
                </p:txBody>
              </p:sp>
            </mc:Choice>
            <mc:Fallback xmlns="">
              <p:sp>
                <p:nvSpPr>
                  <p:cNvPr id="74" name="文本框 73">
                    <a:extLst>
                      <a:ext uri="{FF2B5EF4-FFF2-40B4-BE49-F238E27FC236}">
                        <a16:creationId xmlns:a16="http://schemas.microsoft.com/office/drawing/2014/main" id="{863270B8-6360-4857-A62F-7CF50D17B197}"/>
                      </a:ext>
                    </a:extLst>
                  </p:cNvPr>
                  <p:cNvSpPr txBox="1">
                    <a:spLocks noRot="1" noChangeAspect="1" noMove="1" noResize="1" noEditPoints="1" noAdjustHandles="1" noChangeArrowheads="1" noChangeShapeType="1" noTextEdit="1"/>
                  </p:cNvSpPr>
                  <p:nvPr/>
                </p:nvSpPr>
                <p:spPr>
                  <a:xfrm>
                    <a:off x="4519432" y="4966050"/>
                    <a:ext cx="637479" cy="246221"/>
                  </a:xfrm>
                  <a:prstGeom prst="rect">
                    <a:avLst/>
                  </a:prstGeom>
                  <a:blipFill>
                    <a:blip r:embed="rId20"/>
                    <a:stretch>
                      <a:fillRect l="-16129" t="-24390" r="-5645" b="-48780"/>
                    </a:stretch>
                  </a:blipFill>
                </p:spPr>
                <p:txBody>
                  <a:bodyPr/>
                  <a:lstStyle/>
                  <a:p>
                    <a:r>
                      <a:rPr lang="zh-CN" altLang="en-US">
                        <a:noFill/>
                      </a:rPr>
                      <a:t> </a:t>
                    </a:r>
                  </a:p>
                </p:txBody>
              </p:sp>
            </mc:Fallback>
          </mc:AlternateContent>
          <p:sp>
            <p:nvSpPr>
              <p:cNvPr id="75" name="文本框 74">
                <a:extLst>
                  <a:ext uri="{FF2B5EF4-FFF2-40B4-BE49-F238E27FC236}">
                    <a16:creationId xmlns:a16="http://schemas.microsoft.com/office/drawing/2014/main" id="{F7D146E9-C079-47CF-B213-C50EF1DCB0C6}"/>
                  </a:ext>
                </a:extLst>
              </p:cNvPr>
              <p:cNvSpPr txBox="1"/>
              <p:nvPr/>
            </p:nvSpPr>
            <p:spPr>
              <a:xfrm>
                <a:off x="5119938" y="4909292"/>
                <a:ext cx="307778" cy="369332"/>
              </a:xfrm>
              <a:prstGeom prst="rect">
                <a:avLst/>
              </a:prstGeom>
              <a:noFill/>
            </p:spPr>
            <p:txBody>
              <a:bodyPr wrap="none" lIns="0" tIns="0" rIns="0" bIns="0" rtlCol="0">
                <a:spAutoFit/>
              </a:bodyPr>
              <a:lstStyle/>
              <a:p>
                <a:pPr algn="ctr"/>
                <a:r>
                  <a:rPr lang="zh-CN" altLang="en-US" sz="2400">
                    <a:solidFill>
                      <a:srgbClr val="C00000"/>
                    </a:solidFill>
                  </a:rPr>
                  <a:t>✘</a:t>
                </a:r>
              </a:p>
            </p:txBody>
          </p:sp>
        </p:grpSp>
        <mc:AlternateContent xmlns:mc="http://schemas.openxmlformats.org/markup-compatibility/2006" xmlns:a14="http://schemas.microsoft.com/office/drawing/2010/main">
          <mc:Choice Requires="a14">
            <p:sp>
              <p:nvSpPr>
                <p:cNvPr id="76" name="文本框 75">
                  <a:extLst>
                    <a:ext uri="{FF2B5EF4-FFF2-40B4-BE49-F238E27FC236}">
                      <a16:creationId xmlns:a16="http://schemas.microsoft.com/office/drawing/2014/main" id="{E9F50E1B-D55B-4152-BCCB-F19EA9775E79}"/>
                    </a:ext>
                  </a:extLst>
                </p:cNvPr>
                <p:cNvSpPr txBox="1"/>
                <p:nvPr/>
              </p:nvSpPr>
              <p:spPr>
                <a:xfrm>
                  <a:off x="9798325" y="5667824"/>
                  <a:ext cx="1225930" cy="640881"/>
                </a:xfrm>
                <a:prstGeom prst="rect">
                  <a:avLst/>
                </a:prstGeom>
                <a:solidFill>
                  <a:schemeClr val="accent2">
                    <a:lumMod val="20000"/>
                    <a:lumOff val="80000"/>
                  </a:schemeClr>
                </a:solidFill>
              </p:spPr>
              <p:txBody>
                <a:bodyPr wrap="square" rtlCol="0">
                  <a:spAutoFit/>
                </a:bodyPr>
                <a:lstStyle/>
                <a:p>
                  <a:pPr>
                    <a:lnSpc>
                      <a:spcPts val="2200"/>
                    </a:lnSpc>
                  </a:pP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𝑭</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𝒚</m:t>
                      </m:r>
                      <m:r>
                        <a:rPr lang="en-US" altLang="zh-CN" sz="1600" b="1" i="1" smtClean="0">
                          <a:solidFill>
                            <a:schemeClr val="accent2">
                              <a:lumMod val="50000"/>
                            </a:schemeClr>
                          </a:solidFill>
                          <a:latin typeface="Cambria Math" panose="02040503050406030204" pitchFamily="18" charset="0"/>
                        </a:rPr>
                        <m:t>)</m:t>
                      </m:r>
                    </m:oMath>
                  </a14:m>
                  <a:r>
                    <a:rPr lang="zh-CN" altLang="en-US" sz="1600" b="1">
                      <a:solidFill>
                        <a:schemeClr val="accent2">
                          <a:lumMod val="50000"/>
                        </a:schemeClr>
                      </a:solidFill>
                    </a:rPr>
                    <a:t>中的</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𝒚</m:t>
                      </m:r>
                    </m:oMath>
                  </a14:m>
                  <a:r>
                    <a:rPr lang="zh-CN" altLang="en-US" sz="1600" b="1">
                      <a:solidFill>
                        <a:schemeClr val="accent2">
                          <a:lumMod val="50000"/>
                        </a:schemeClr>
                      </a:solidFill>
                    </a:rPr>
                    <a:t>被错误约束</a:t>
                  </a:r>
                </a:p>
              </p:txBody>
            </p:sp>
          </mc:Choice>
          <mc:Fallback xmlns="">
            <p:sp>
              <p:nvSpPr>
                <p:cNvPr id="76" name="文本框 75">
                  <a:extLst>
                    <a:ext uri="{FF2B5EF4-FFF2-40B4-BE49-F238E27FC236}">
                      <a16:creationId xmlns:a16="http://schemas.microsoft.com/office/drawing/2014/main" id="{E9F50E1B-D55B-4152-BCCB-F19EA9775E79}"/>
                    </a:ext>
                  </a:extLst>
                </p:cNvPr>
                <p:cNvSpPr txBox="1">
                  <a:spLocks noRot="1" noChangeAspect="1" noMove="1" noResize="1" noEditPoints="1" noAdjustHandles="1" noChangeArrowheads="1" noChangeShapeType="1" noTextEdit="1"/>
                </p:cNvSpPr>
                <p:nvPr/>
              </p:nvSpPr>
              <p:spPr>
                <a:xfrm>
                  <a:off x="9798325" y="5667824"/>
                  <a:ext cx="1225930" cy="640881"/>
                </a:xfrm>
                <a:prstGeom prst="rect">
                  <a:avLst/>
                </a:prstGeom>
                <a:blipFill>
                  <a:blip r:embed="rId21"/>
                  <a:stretch>
                    <a:fillRect l="-2488" b="-11429"/>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2475518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量词公式的推理规则</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第十一讲  一阶逻辑的推理理论</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12</a:t>
            </a:fld>
            <a:r>
              <a:rPr lang="en-US" altLang="zh-CN">
                <a:latin typeface="Arial" panose="020B0604020202020204" pitchFamily="34" charset="0"/>
                <a:ea typeface="楷体" panose="02010609060101010101" pitchFamily="49" charset="-122"/>
                <a:cs typeface="Arial" panose="020B0604020202020204" pitchFamily="34" charset="0"/>
              </a:rPr>
              <a:t>/33</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全称泛化规则的有效性问题</a:t>
            </a:r>
            <a:r>
              <a:rPr lang="en-US" altLang="zh-CN"/>
              <a:t>*</a:t>
            </a:r>
            <a:endParaRPr lang="zh-CN" altLang="en-US"/>
          </a:p>
        </p:txBody>
      </p:sp>
      <p:grpSp>
        <p:nvGrpSpPr>
          <p:cNvPr id="11" name="组合 10">
            <a:extLst>
              <a:ext uri="{FF2B5EF4-FFF2-40B4-BE49-F238E27FC236}">
                <a16:creationId xmlns:a16="http://schemas.microsoft.com/office/drawing/2014/main" id="{88F9FC66-29AA-4BB0-AC25-BE37517B8D3E}"/>
              </a:ext>
            </a:extLst>
          </p:cNvPr>
          <p:cNvGrpSpPr/>
          <p:nvPr/>
        </p:nvGrpSpPr>
        <p:grpSpPr>
          <a:xfrm>
            <a:off x="737163" y="1136694"/>
            <a:ext cx="10967534" cy="1894566"/>
            <a:chOff x="737163" y="1240046"/>
            <a:chExt cx="10967534" cy="1894566"/>
          </a:xfrm>
        </p:grpSpPr>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B854A71F-A1D5-4B20-BEF2-6DA6E6063169}"/>
                    </a:ext>
                  </a:extLst>
                </p:cNvPr>
                <p:cNvSpPr txBox="1"/>
                <p:nvPr/>
              </p:nvSpPr>
              <p:spPr>
                <a:xfrm>
                  <a:off x="737163" y="1504080"/>
                  <a:ext cx="2501735" cy="1061829"/>
                </a:xfrm>
                <a:prstGeom prst="rect">
                  <a:avLst/>
                </a:prstGeom>
                <a:solidFill>
                  <a:schemeClr val="accent2">
                    <a:lumMod val="20000"/>
                    <a:lumOff val="80000"/>
                  </a:schemeClr>
                </a:solidFill>
              </p:spPr>
              <p:txBody>
                <a:bodyPr wrap="square" rtlCol="0">
                  <a:spAutoFit/>
                </a:bodyPr>
                <a:lstStyle/>
                <a:p>
                  <a:pPr algn="ctr">
                    <a:spcBef>
                      <a:spcPts val="1200"/>
                    </a:spcBef>
                    <a:spcAft>
                      <a:spcPts val="1200"/>
                    </a:spcAft>
                  </a:pPr>
                  <a:r>
                    <a:rPr lang="zh-CN" altLang="en-US" sz="2400" b="1">
                      <a:solidFill>
                        <a:srgbClr val="C00000"/>
                      </a:solidFill>
                    </a:rPr>
                    <a:t>全称泛化规则</a:t>
                  </a:r>
                  <a:endParaRPr lang="en-US" altLang="zh-CN" sz="2400" b="1">
                    <a:solidFill>
                      <a:srgbClr val="C00000"/>
                    </a:solidFill>
                  </a:endParaRPr>
                </a:p>
                <a:p>
                  <a:pPr>
                    <a:spcBef>
                      <a:spcPts val="1200"/>
                    </a:spcBef>
                    <a:spcAft>
                      <a:spcPts val="600"/>
                    </a:spcAft>
                  </a:pPr>
                  <a14:m>
                    <m:oMathPara xmlns:m="http://schemas.openxmlformats.org/officeDocument/2006/math">
                      <m:oMathParaPr>
                        <m:jc m:val="centerGroup"/>
                      </m:oMathParaPr>
                      <m:oMath xmlns:m="http://schemas.openxmlformats.org/officeDocument/2006/math">
                        <m:r>
                          <a:rPr lang="en-US" altLang="zh-CN" sz="2400" b="1" i="1" smtClean="0">
                            <a:solidFill>
                              <a:srgbClr val="002060"/>
                            </a:solidFill>
                            <a:latin typeface="Cambria Math" panose="02040503050406030204" pitchFamily="18" charset="0"/>
                          </a:rPr>
                          <m:t>𝑨</m:t>
                        </m:r>
                        <m:d>
                          <m:dPr>
                            <m:ctrlPr>
                              <a:rPr lang="en-US" altLang="zh-CN" sz="2400" b="1" i="1" smtClean="0">
                                <a:solidFill>
                                  <a:srgbClr val="002060"/>
                                </a:solidFill>
                                <a:latin typeface="Cambria Math" panose="02040503050406030204" pitchFamily="18" charset="0"/>
                              </a:rPr>
                            </m:ctrlPr>
                          </m:dPr>
                          <m:e>
                            <m:r>
                              <a:rPr lang="en-US" altLang="zh-CN" sz="2400" b="1" i="1" smtClean="0">
                                <a:solidFill>
                                  <a:srgbClr val="002060"/>
                                </a:solidFill>
                                <a:latin typeface="Cambria Math" panose="02040503050406030204" pitchFamily="18" charset="0"/>
                              </a:rPr>
                              <m:t>𝒚</m:t>
                            </m:r>
                          </m:e>
                        </m:d>
                        <m:r>
                          <a:rPr lang="en-US" altLang="zh-CN" sz="2400" b="1" i="1" smtClean="0">
                            <a:solidFill>
                              <a:srgbClr val="002060"/>
                            </a:solidFill>
                            <a:latin typeface="Cambria Math" panose="02040503050406030204" pitchFamily="18" charset="0"/>
                          </a:rPr>
                          <m:t>⟹∀</m:t>
                        </m:r>
                        <m:r>
                          <a:rPr lang="en-US" altLang="zh-CN" sz="2400" b="1" i="1" smtClean="0">
                            <a:solidFill>
                              <a:srgbClr val="002060"/>
                            </a:solidFill>
                            <a:latin typeface="Cambria Math" panose="02040503050406030204" pitchFamily="18" charset="0"/>
                          </a:rPr>
                          <m:t>𝒙𝑨</m:t>
                        </m:r>
                        <m:d>
                          <m:dPr>
                            <m:ctrlPr>
                              <a:rPr lang="en-US" altLang="zh-CN" sz="2400" b="1" i="1" smtClean="0">
                                <a:solidFill>
                                  <a:srgbClr val="002060"/>
                                </a:solidFill>
                                <a:latin typeface="Cambria Math" panose="02040503050406030204" pitchFamily="18" charset="0"/>
                              </a:rPr>
                            </m:ctrlPr>
                          </m:dPr>
                          <m:e>
                            <m:r>
                              <a:rPr lang="en-US" altLang="zh-CN" sz="2400" b="1" i="1" smtClean="0">
                                <a:solidFill>
                                  <a:srgbClr val="002060"/>
                                </a:solidFill>
                                <a:latin typeface="Cambria Math" panose="02040503050406030204" pitchFamily="18" charset="0"/>
                              </a:rPr>
                              <m:t>𝒙</m:t>
                            </m:r>
                          </m:e>
                        </m:d>
                      </m:oMath>
                    </m:oMathPara>
                  </a14:m>
                  <a:endParaRPr lang="zh-CN" altLang="en-US" sz="2400" b="1">
                    <a:solidFill>
                      <a:srgbClr val="002060"/>
                    </a:solidFill>
                  </a:endParaRPr>
                </a:p>
              </p:txBody>
            </p:sp>
          </mc:Choice>
          <mc:Fallback xmlns="">
            <p:sp>
              <p:nvSpPr>
                <p:cNvPr id="12" name="文本框 11">
                  <a:extLst>
                    <a:ext uri="{FF2B5EF4-FFF2-40B4-BE49-F238E27FC236}">
                      <a16:creationId xmlns:a16="http://schemas.microsoft.com/office/drawing/2014/main" id="{B854A71F-A1D5-4B20-BEF2-6DA6E6063169}"/>
                    </a:ext>
                  </a:extLst>
                </p:cNvPr>
                <p:cNvSpPr txBox="1">
                  <a:spLocks noRot="1" noChangeAspect="1" noMove="1" noResize="1" noEditPoints="1" noAdjustHandles="1" noChangeArrowheads="1" noChangeShapeType="1" noTextEdit="1"/>
                </p:cNvSpPr>
                <p:nvPr/>
              </p:nvSpPr>
              <p:spPr>
                <a:xfrm>
                  <a:off x="737163" y="1504080"/>
                  <a:ext cx="2501735" cy="1061829"/>
                </a:xfrm>
                <a:prstGeom prst="rect">
                  <a:avLst/>
                </a:prstGeom>
                <a:blipFill>
                  <a:blip r:embed="rId2"/>
                  <a:stretch>
                    <a:fillRect t="-402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E687FCDB-10A6-4D0F-B5ED-591CAA96E905}"/>
                    </a:ext>
                  </a:extLst>
                </p:cNvPr>
                <p:cNvSpPr txBox="1"/>
                <p:nvPr/>
              </p:nvSpPr>
              <p:spPr>
                <a:xfrm>
                  <a:off x="3823808" y="1374995"/>
                  <a:ext cx="3736002" cy="1352358"/>
                </a:xfrm>
                <a:prstGeom prst="rect">
                  <a:avLst/>
                </a:prstGeom>
                <a:solidFill>
                  <a:schemeClr val="accent4">
                    <a:lumMod val="20000"/>
                    <a:lumOff val="80000"/>
                  </a:schemeClr>
                </a:solidFill>
              </p:spPr>
              <p:txBody>
                <a:bodyPr wrap="square" rtlCol="0">
                  <a:spAutoFit/>
                </a:bodyPr>
                <a:lstStyle/>
                <a:p>
                  <a:pPr algn="ctr">
                    <a:lnSpc>
                      <a:spcPts val="3200"/>
                    </a:lnSpc>
                    <a:spcBef>
                      <a:spcPts val="600"/>
                    </a:spcBef>
                  </a:pPr>
                  <a:r>
                    <a:rPr lang="zh-CN" altLang="en-US" sz="2400" b="1">
                      <a:solidFill>
                        <a:srgbClr val="C00000"/>
                      </a:solidFill>
                    </a:rPr>
                    <a:t>应用条件</a:t>
                  </a:r>
                  <a:endParaRPr lang="en-US" altLang="zh-CN" sz="2400" b="1">
                    <a:solidFill>
                      <a:srgbClr val="C00000"/>
                    </a:solidFill>
                  </a:endParaRPr>
                </a:p>
                <a:p>
                  <a:pPr>
                    <a:lnSpc>
                      <a:spcPts val="3200"/>
                    </a:lnSpc>
                    <a:spcBef>
                      <a:spcPts val="600"/>
                    </a:spcBef>
                    <a:spcAft>
                      <a:spcPts val="600"/>
                    </a:spcAft>
                  </a:pPr>
                  <a14:m>
                    <m:oMath xmlns:m="http://schemas.openxmlformats.org/officeDocument/2006/math">
                      <m:r>
                        <a:rPr lang="en-US" altLang="zh-CN" sz="2000" b="1" i="1" smtClean="0">
                          <a:solidFill>
                            <a:srgbClr val="002060"/>
                          </a:solidFill>
                          <a:latin typeface="Cambria Math" panose="02040503050406030204" pitchFamily="18" charset="0"/>
                          <a:ea typeface="楷体" panose="02010609060101010101" pitchFamily="49" charset="-122"/>
                        </a:rPr>
                        <m:t>𝒙</m:t>
                      </m:r>
                    </m:oMath>
                  </a14:m>
                  <a:r>
                    <a:rPr lang="zh-CN" altLang="en-US" sz="2000" b="1">
                      <a:solidFill>
                        <a:srgbClr val="002060"/>
                      </a:solidFill>
                      <a:latin typeface="楷体" panose="02010609060101010101" pitchFamily="49" charset="-122"/>
                      <a:ea typeface="楷体" panose="02010609060101010101" pitchFamily="49" charset="-122"/>
                    </a:rPr>
                    <a:t>不在</a:t>
                  </a:r>
                  <a14:m>
                    <m:oMath xmlns:m="http://schemas.openxmlformats.org/officeDocument/2006/math">
                      <m:r>
                        <a:rPr lang="en-US" altLang="zh-CN" sz="2000" b="1" i="1" smtClean="0">
                          <a:solidFill>
                            <a:srgbClr val="002060"/>
                          </a:solidFill>
                          <a:latin typeface="Cambria Math" panose="02040503050406030204" pitchFamily="18" charset="0"/>
                          <a:ea typeface="楷体" panose="02010609060101010101" pitchFamily="49" charset="-122"/>
                        </a:rPr>
                        <m:t>𝑨</m:t>
                      </m:r>
                      <m:r>
                        <a:rPr lang="en-US" altLang="zh-CN" sz="2000" b="1" i="1">
                          <a:solidFill>
                            <a:srgbClr val="002060"/>
                          </a:solidFill>
                          <a:latin typeface="Cambria Math" panose="02040503050406030204" pitchFamily="18" charset="0"/>
                          <a:ea typeface="楷体" panose="02010609060101010101" pitchFamily="49" charset="-122"/>
                        </a:rPr>
                        <m:t>(</m:t>
                      </m:r>
                      <m:r>
                        <a:rPr lang="en-US" altLang="zh-CN" sz="2000" b="1" i="1">
                          <a:solidFill>
                            <a:srgbClr val="002060"/>
                          </a:solidFill>
                          <a:latin typeface="Cambria Math" panose="02040503050406030204" pitchFamily="18" charset="0"/>
                          <a:ea typeface="楷体" panose="02010609060101010101" pitchFamily="49" charset="-122"/>
                        </a:rPr>
                        <m:t>𝒚</m:t>
                      </m:r>
                      <m:r>
                        <a:rPr lang="en-US" altLang="zh-CN" sz="2000" b="1" i="1" smtClean="0">
                          <a:solidFill>
                            <a:srgbClr val="002060"/>
                          </a:solidFill>
                          <a:latin typeface="Cambria Math" panose="02040503050406030204" pitchFamily="18" charset="0"/>
                          <a:ea typeface="楷体" panose="02010609060101010101" pitchFamily="49" charset="-122"/>
                        </a:rPr>
                        <m:t>)</m:t>
                      </m:r>
                    </m:oMath>
                  </a14:m>
                  <a:r>
                    <a:rPr lang="zh-CN" altLang="en-US" sz="2000" b="1">
                      <a:solidFill>
                        <a:srgbClr val="002060"/>
                      </a:solidFill>
                      <a:latin typeface="楷体" panose="02010609060101010101" pitchFamily="49" charset="-122"/>
                      <a:ea typeface="楷体" panose="02010609060101010101" pitchFamily="49" charset="-122"/>
                    </a:rPr>
                    <a:t>约束出现且不是在</a:t>
                  </a:r>
                  <a14:m>
                    <m:oMath xmlns:m="http://schemas.openxmlformats.org/officeDocument/2006/math">
                      <m:r>
                        <a:rPr lang="en-US" altLang="zh-CN" sz="2000" b="1" i="1" smtClean="0">
                          <a:solidFill>
                            <a:srgbClr val="002060"/>
                          </a:solidFill>
                          <a:latin typeface="Cambria Math" panose="02040503050406030204" pitchFamily="18" charset="0"/>
                          <a:ea typeface="楷体" panose="02010609060101010101" pitchFamily="49" charset="-122"/>
                        </a:rPr>
                        <m:t>𝑨</m:t>
                      </m:r>
                      <m:r>
                        <a:rPr lang="en-US" altLang="zh-CN" sz="2000" b="1" i="1">
                          <a:solidFill>
                            <a:srgbClr val="002060"/>
                          </a:solidFill>
                          <a:latin typeface="Cambria Math" panose="02040503050406030204" pitchFamily="18" charset="0"/>
                          <a:ea typeface="楷体" panose="02010609060101010101" pitchFamily="49" charset="-122"/>
                        </a:rPr>
                        <m:t>(</m:t>
                      </m:r>
                      <m:r>
                        <a:rPr lang="en-US" altLang="zh-CN" sz="2000" b="1" i="1">
                          <a:solidFill>
                            <a:srgbClr val="002060"/>
                          </a:solidFill>
                          <a:latin typeface="Cambria Math" panose="02040503050406030204" pitchFamily="18" charset="0"/>
                          <a:ea typeface="楷体" panose="02010609060101010101" pitchFamily="49" charset="-122"/>
                        </a:rPr>
                        <m:t>𝒚</m:t>
                      </m:r>
                      <m:r>
                        <a:rPr lang="en-US" altLang="zh-CN" sz="2000" b="1" i="1" smtClean="0">
                          <a:solidFill>
                            <a:srgbClr val="002060"/>
                          </a:solidFill>
                          <a:latin typeface="Cambria Math" panose="02040503050406030204" pitchFamily="18" charset="0"/>
                          <a:ea typeface="楷体" panose="02010609060101010101" pitchFamily="49" charset="-122"/>
                        </a:rPr>
                        <m:t>)</m:t>
                      </m:r>
                    </m:oMath>
                  </a14:m>
                  <a:r>
                    <a:rPr lang="zh-CN" altLang="en-US" sz="2000" b="1">
                      <a:solidFill>
                        <a:srgbClr val="002060"/>
                      </a:solidFill>
                      <a:latin typeface="楷体" panose="02010609060101010101" pitchFamily="49" charset="-122"/>
                      <a:ea typeface="楷体" panose="02010609060101010101" pitchFamily="49" charset="-122"/>
                    </a:rPr>
                    <a:t>中除</a:t>
                  </a:r>
                  <a14:m>
                    <m:oMath xmlns:m="http://schemas.openxmlformats.org/officeDocument/2006/math">
                      <m:r>
                        <a:rPr lang="en-US" altLang="zh-CN" sz="2000" b="1" i="1" smtClean="0">
                          <a:solidFill>
                            <a:srgbClr val="002060"/>
                          </a:solidFill>
                          <a:latin typeface="Cambria Math" panose="02040503050406030204" pitchFamily="18" charset="0"/>
                          <a:ea typeface="楷体" panose="02010609060101010101" pitchFamily="49" charset="-122"/>
                        </a:rPr>
                        <m:t>𝒚</m:t>
                      </m:r>
                    </m:oMath>
                  </a14:m>
                  <a:r>
                    <a:rPr lang="zh-CN" altLang="en-US" sz="2000" b="1">
                      <a:solidFill>
                        <a:srgbClr val="002060"/>
                      </a:solidFill>
                      <a:latin typeface="楷体" panose="02010609060101010101" pitchFamily="49" charset="-122"/>
                      <a:ea typeface="楷体" panose="02010609060101010101" pitchFamily="49" charset="-122"/>
                    </a:rPr>
                    <a:t>以外的其他自由变量</a:t>
                  </a:r>
                  <a:endParaRPr lang="en-US" altLang="zh-CN" sz="2000" b="1">
                    <a:solidFill>
                      <a:srgbClr val="002060"/>
                    </a:solidFill>
                    <a:latin typeface="楷体" panose="02010609060101010101" pitchFamily="49" charset="-122"/>
                    <a:ea typeface="楷体" panose="02010609060101010101" pitchFamily="49" charset="-122"/>
                  </a:endParaRPr>
                </a:p>
              </p:txBody>
            </p:sp>
          </mc:Choice>
          <mc:Fallback xmlns="">
            <p:sp>
              <p:nvSpPr>
                <p:cNvPr id="13" name="文本框 12">
                  <a:extLst>
                    <a:ext uri="{FF2B5EF4-FFF2-40B4-BE49-F238E27FC236}">
                      <a16:creationId xmlns:a16="http://schemas.microsoft.com/office/drawing/2014/main" id="{E687FCDB-10A6-4D0F-B5ED-591CAA96E905}"/>
                    </a:ext>
                  </a:extLst>
                </p:cNvPr>
                <p:cNvSpPr txBox="1">
                  <a:spLocks noRot="1" noChangeAspect="1" noMove="1" noResize="1" noEditPoints="1" noAdjustHandles="1" noChangeArrowheads="1" noChangeShapeType="1" noTextEdit="1"/>
                </p:cNvSpPr>
                <p:nvPr/>
              </p:nvSpPr>
              <p:spPr>
                <a:xfrm>
                  <a:off x="3823808" y="1374995"/>
                  <a:ext cx="3736002" cy="1352358"/>
                </a:xfrm>
                <a:prstGeom prst="rect">
                  <a:avLst/>
                </a:prstGeom>
                <a:blipFill>
                  <a:blip r:embed="rId3"/>
                  <a:stretch>
                    <a:fillRect t="-1810" r="-163" b="-678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2994D763-A398-4038-BDF8-516C8B90781D}"/>
                    </a:ext>
                  </a:extLst>
                </p:cNvPr>
                <p:cNvSpPr txBox="1"/>
                <p:nvPr/>
              </p:nvSpPr>
              <p:spPr>
                <a:xfrm>
                  <a:off x="8143352" y="1240046"/>
                  <a:ext cx="3085278" cy="723275"/>
                </a:xfrm>
                <a:prstGeom prst="rect">
                  <a:avLst/>
                </a:prstGeom>
                <a:solidFill>
                  <a:schemeClr val="accent4">
                    <a:lumMod val="20000"/>
                    <a:lumOff val="80000"/>
                    <a:alpha val="50000"/>
                  </a:schemeClr>
                </a:solidFill>
              </p:spPr>
              <p:txBody>
                <a:bodyPr wrap="square" rtlCol="0">
                  <a:spAutoFit/>
                </a:bodyPr>
                <a:lstStyle/>
                <a:p>
                  <a:pPr algn="ctr">
                    <a:spcBef>
                      <a:spcPts val="600"/>
                    </a:spcBef>
                  </a:pPr>
                  <a:r>
                    <a:rPr lang="zh-CN" altLang="en-US" b="1">
                      <a:solidFill>
                        <a:srgbClr val="002060"/>
                      </a:solidFill>
                      <a:latin typeface="楷体" panose="02010609060101010101" pitchFamily="49" charset="-122"/>
                      <a:ea typeface="楷体" panose="02010609060101010101" pitchFamily="49" charset="-122"/>
                    </a:rPr>
                    <a:t>简化情况一</a:t>
                  </a:r>
                  <a:endParaRPr lang="en-US" altLang="zh-CN" b="1">
                    <a:solidFill>
                      <a:srgbClr val="002060"/>
                    </a:solidFill>
                    <a:latin typeface="楷体" panose="02010609060101010101" pitchFamily="49" charset="-122"/>
                    <a:ea typeface="楷体" panose="02010609060101010101" pitchFamily="49" charset="-122"/>
                  </a:endParaRPr>
                </a:p>
                <a:p>
                  <a:pPr>
                    <a:spcBef>
                      <a:spcPts val="600"/>
                    </a:spcBef>
                  </a:pPr>
                  <a14:m>
                    <m:oMath xmlns:m="http://schemas.openxmlformats.org/officeDocument/2006/math">
                      <m:r>
                        <a:rPr lang="en-US" altLang="zh-CN" b="1" i="1" smtClean="0">
                          <a:solidFill>
                            <a:schemeClr val="accent2">
                              <a:lumMod val="50000"/>
                            </a:schemeClr>
                          </a:solidFill>
                          <a:latin typeface="Cambria Math" panose="02040503050406030204" pitchFamily="18" charset="0"/>
                        </a:rPr>
                        <m:t>𝒙</m:t>
                      </m:r>
                    </m:oMath>
                  </a14:m>
                  <a:r>
                    <a:rPr lang="zh-CN" altLang="en-US" b="1">
                      <a:solidFill>
                        <a:schemeClr val="accent2">
                          <a:lumMod val="50000"/>
                        </a:schemeClr>
                      </a:solidFill>
                    </a:rPr>
                    <a:t>是不在</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𝑨</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𝒚</m:t>
                      </m:r>
                      <m:r>
                        <a:rPr lang="en-US" altLang="zh-CN" b="1" i="1" smtClean="0">
                          <a:solidFill>
                            <a:schemeClr val="accent2">
                              <a:lumMod val="50000"/>
                            </a:schemeClr>
                          </a:solidFill>
                          <a:latin typeface="Cambria Math" panose="02040503050406030204" pitchFamily="18" charset="0"/>
                        </a:rPr>
                        <m:t>)</m:t>
                      </m:r>
                    </m:oMath>
                  </a14:m>
                  <a:r>
                    <a:rPr lang="zh-CN" altLang="en-US" b="1">
                      <a:solidFill>
                        <a:schemeClr val="accent2">
                          <a:lumMod val="50000"/>
                        </a:schemeClr>
                      </a:solidFill>
                    </a:rPr>
                    <a:t>中出现的</a:t>
                  </a:r>
                  <a:r>
                    <a:rPr lang="zh-CN" altLang="en-US" b="1">
                      <a:solidFill>
                        <a:srgbClr val="C00000"/>
                      </a:solidFill>
                    </a:rPr>
                    <a:t>新变量</a:t>
                  </a:r>
                  <a:endParaRPr lang="en-US" altLang="zh-CN" b="1">
                    <a:solidFill>
                      <a:srgbClr val="C00000"/>
                    </a:solidFill>
                  </a:endParaRPr>
                </a:p>
              </p:txBody>
            </p:sp>
          </mc:Choice>
          <mc:Fallback xmlns="">
            <p:sp>
              <p:nvSpPr>
                <p:cNvPr id="14" name="文本框 13">
                  <a:extLst>
                    <a:ext uri="{FF2B5EF4-FFF2-40B4-BE49-F238E27FC236}">
                      <a16:creationId xmlns:a16="http://schemas.microsoft.com/office/drawing/2014/main" id="{2994D763-A398-4038-BDF8-516C8B90781D}"/>
                    </a:ext>
                  </a:extLst>
                </p:cNvPr>
                <p:cNvSpPr txBox="1">
                  <a:spLocks noRot="1" noChangeAspect="1" noMove="1" noResize="1" noEditPoints="1" noAdjustHandles="1" noChangeArrowheads="1" noChangeShapeType="1" noTextEdit="1"/>
                </p:cNvSpPr>
                <p:nvPr/>
              </p:nvSpPr>
              <p:spPr>
                <a:xfrm>
                  <a:off x="8143352" y="1240046"/>
                  <a:ext cx="3085278" cy="723275"/>
                </a:xfrm>
                <a:prstGeom prst="rect">
                  <a:avLst/>
                </a:prstGeom>
                <a:blipFill>
                  <a:blip r:embed="rId4"/>
                  <a:stretch>
                    <a:fillRect t="-4202" r="-1581" b="-1260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74B06A7D-BF13-433A-98AA-F77AB9128170}"/>
                    </a:ext>
                  </a:extLst>
                </p:cNvPr>
                <p:cNvSpPr txBox="1"/>
                <p:nvPr/>
              </p:nvSpPr>
              <p:spPr>
                <a:xfrm>
                  <a:off x="8152353" y="2058163"/>
                  <a:ext cx="3552344" cy="1076449"/>
                </a:xfrm>
                <a:prstGeom prst="rect">
                  <a:avLst/>
                </a:prstGeom>
                <a:solidFill>
                  <a:schemeClr val="accent4">
                    <a:lumMod val="20000"/>
                    <a:lumOff val="80000"/>
                    <a:alpha val="50000"/>
                  </a:schemeClr>
                </a:solidFill>
              </p:spPr>
              <p:txBody>
                <a:bodyPr wrap="square" rtlCol="0">
                  <a:spAutoFit/>
                </a:bodyPr>
                <a:lstStyle/>
                <a:p>
                  <a:pPr algn="ctr">
                    <a:lnSpc>
                      <a:spcPts val="2400"/>
                    </a:lnSpc>
                    <a:spcBef>
                      <a:spcPts val="600"/>
                    </a:spcBef>
                  </a:pPr>
                  <a:r>
                    <a:rPr lang="zh-CN" altLang="en-US" b="1">
                      <a:solidFill>
                        <a:srgbClr val="002060"/>
                      </a:solidFill>
                      <a:latin typeface="楷体" panose="02010609060101010101" pitchFamily="49" charset="-122"/>
                      <a:ea typeface="楷体" panose="02010609060101010101" pitchFamily="49" charset="-122"/>
                    </a:rPr>
                    <a:t>简化情况二</a:t>
                  </a:r>
                  <a:endParaRPr lang="en-US" altLang="zh-CN" b="1">
                    <a:solidFill>
                      <a:srgbClr val="002060"/>
                    </a:solidFill>
                    <a:latin typeface="楷体" panose="02010609060101010101" pitchFamily="49" charset="-122"/>
                    <a:ea typeface="楷体" panose="02010609060101010101" pitchFamily="49" charset="-122"/>
                  </a:endParaRPr>
                </a:p>
                <a:p>
                  <a:pPr>
                    <a:lnSpc>
                      <a:spcPts val="2400"/>
                    </a:lnSpc>
                    <a:spcBef>
                      <a:spcPts val="600"/>
                    </a:spcBef>
                  </a:pPr>
                  <a14:m>
                    <m:oMath xmlns:m="http://schemas.openxmlformats.org/officeDocument/2006/math">
                      <m:r>
                        <a:rPr lang="en-US" altLang="zh-CN" b="1" i="1" smtClean="0">
                          <a:solidFill>
                            <a:schemeClr val="accent2">
                              <a:lumMod val="50000"/>
                            </a:schemeClr>
                          </a:solidFill>
                          <a:latin typeface="Cambria Math" panose="02040503050406030204" pitchFamily="18" charset="0"/>
                        </a:rPr>
                        <m:t>𝑨</m:t>
                      </m:r>
                      <m:r>
                        <a:rPr lang="en-US" altLang="zh-CN" b="1" i="1">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𝒚</m:t>
                      </m:r>
                      <m:r>
                        <a:rPr lang="en-US" altLang="zh-CN" b="1" i="1">
                          <a:solidFill>
                            <a:schemeClr val="accent2">
                              <a:lumMod val="50000"/>
                            </a:schemeClr>
                          </a:solidFill>
                          <a:latin typeface="Cambria Math" panose="02040503050406030204" pitchFamily="18" charset="0"/>
                        </a:rPr>
                        <m:t>)</m:t>
                      </m:r>
                    </m:oMath>
                  </a14:m>
                  <a:r>
                    <a:rPr lang="zh-CN" altLang="en-US" b="1">
                      <a:solidFill>
                        <a:schemeClr val="accent2">
                          <a:lumMod val="50000"/>
                        </a:schemeClr>
                      </a:solidFill>
                    </a:rPr>
                    <a:t>没有以</a:t>
                  </a:r>
                  <a14:m>
                    <m:oMath xmlns:m="http://schemas.openxmlformats.org/officeDocument/2006/math">
                      <m:r>
                        <a:rPr lang="en-US" altLang="zh-CN" b="1" i="1" smtClean="0">
                          <a:solidFill>
                            <a:schemeClr val="accent2">
                              <a:lumMod val="50000"/>
                            </a:schemeClr>
                          </a:solidFill>
                          <a:latin typeface="Cambria Math" panose="02040503050406030204" pitchFamily="18" charset="0"/>
                        </a:rPr>
                        <m:t>𝒚</m:t>
                      </m:r>
                    </m:oMath>
                  </a14:m>
                  <a:r>
                    <a:rPr lang="zh-CN" altLang="en-US" b="1">
                      <a:solidFill>
                        <a:schemeClr val="accent2">
                          <a:lumMod val="50000"/>
                        </a:schemeClr>
                      </a:solidFill>
                    </a:rPr>
                    <a:t>为指示变量的子量词公式，这时可有</a:t>
                  </a:r>
                  <a14:m>
                    <m:oMath xmlns:m="http://schemas.openxmlformats.org/officeDocument/2006/math">
                      <m:r>
                        <a:rPr lang="en-US" altLang="zh-CN" b="1" i="1">
                          <a:solidFill>
                            <a:srgbClr val="C00000"/>
                          </a:solidFill>
                          <a:latin typeface="Cambria Math" panose="02040503050406030204" pitchFamily="18" charset="0"/>
                        </a:rPr>
                        <m:t>𝑨</m:t>
                      </m:r>
                      <m:d>
                        <m:dPr>
                          <m:ctrlPr>
                            <a:rPr lang="en-US" altLang="zh-CN" b="1" i="1">
                              <a:solidFill>
                                <a:srgbClr val="C00000"/>
                              </a:solidFill>
                              <a:latin typeface="Cambria Math" panose="02040503050406030204" pitchFamily="18" charset="0"/>
                            </a:rPr>
                          </m:ctrlPr>
                        </m:dPr>
                        <m:e>
                          <m:r>
                            <a:rPr lang="en-US" altLang="zh-CN" b="1" i="1" smtClean="0">
                              <a:solidFill>
                                <a:srgbClr val="C00000"/>
                              </a:solidFill>
                              <a:latin typeface="Cambria Math" panose="02040503050406030204" pitchFamily="18" charset="0"/>
                            </a:rPr>
                            <m:t>𝒚</m:t>
                          </m:r>
                        </m:e>
                      </m:d>
                      <m:r>
                        <a:rPr lang="en-US" altLang="zh-CN" b="1">
                          <a:solidFill>
                            <a:srgbClr val="C00000"/>
                          </a:solidFill>
                          <a:latin typeface="Cambria Math" panose="02040503050406030204" pitchFamily="18" charset="0"/>
                        </a:rPr>
                        <m:t>⟹</m:t>
                      </m:r>
                      <m:r>
                        <a:rPr lang="en-US" altLang="zh-CN" b="1" i="1" smtClean="0">
                          <a:solidFill>
                            <a:srgbClr val="C00000"/>
                          </a:solidFill>
                          <a:latin typeface="Cambria Math" panose="02040503050406030204" pitchFamily="18" charset="0"/>
                        </a:rPr>
                        <m:t>∀</m:t>
                      </m:r>
                      <m:r>
                        <a:rPr lang="en-US" altLang="zh-CN" b="1" i="1" smtClean="0">
                          <a:solidFill>
                            <a:srgbClr val="C00000"/>
                          </a:solidFill>
                          <a:latin typeface="Cambria Math" panose="02040503050406030204" pitchFamily="18" charset="0"/>
                        </a:rPr>
                        <m:t>𝒚𝑨</m:t>
                      </m:r>
                      <m:d>
                        <m:dPr>
                          <m:ctrlPr>
                            <a:rPr lang="en-US" altLang="zh-CN" b="1" i="1">
                              <a:solidFill>
                                <a:srgbClr val="C00000"/>
                              </a:solidFill>
                              <a:latin typeface="Cambria Math" panose="02040503050406030204" pitchFamily="18" charset="0"/>
                            </a:rPr>
                          </m:ctrlPr>
                        </m:dPr>
                        <m:e>
                          <m:r>
                            <a:rPr lang="en-US" altLang="zh-CN" b="1" i="1" smtClean="0">
                              <a:solidFill>
                                <a:srgbClr val="C00000"/>
                              </a:solidFill>
                              <a:latin typeface="Cambria Math" panose="02040503050406030204" pitchFamily="18" charset="0"/>
                            </a:rPr>
                            <m:t>𝒚</m:t>
                          </m:r>
                        </m:e>
                      </m:d>
                    </m:oMath>
                  </a14:m>
                  <a:endParaRPr lang="zh-CN" altLang="en-US" b="1">
                    <a:solidFill>
                      <a:schemeClr val="accent2">
                        <a:lumMod val="50000"/>
                      </a:schemeClr>
                    </a:solidFill>
                  </a:endParaRPr>
                </a:p>
              </p:txBody>
            </p:sp>
          </mc:Choice>
          <mc:Fallback xmlns="">
            <p:sp>
              <p:nvSpPr>
                <p:cNvPr id="15" name="文本框 14">
                  <a:extLst>
                    <a:ext uri="{FF2B5EF4-FFF2-40B4-BE49-F238E27FC236}">
                      <a16:creationId xmlns:a16="http://schemas.microsoft.com/office/drawing/2014/main" id="{74B06A7D-BF13-433A-98AA-F77AB9128170}"/>
                    </a:ext>
                  </a:extLst>
                </p:cNvPr>
                <p:cNvSpPr txBox="1">
                  <a:spLocks noRot="1" noChangeAspect="1" noMove="1" noResize="1" noEditPoints="1" noAdjustHandles="1" noChangeArrowheads="1" noChangeShapeType="1" noTextEdit="1"/>
                </p:cNvSpPr>
                <p:nvPr/>
              </p:nvSpPr>
              <p:spPr>
                <a:xfrm>
                  <a:off x="8152353" y="2058163"/>
                  <a:ext cx="3552344" cy="1076449"/>
                </a:xfrm>
                <a:prstGeom prst="rect">
                  <a:avLst/>
                </a:prstGeom>
                <a:blipFill>
                  <a:blip r:embed="rId5"/>
                  <a:stretch>
                    <a:fillRect l="-1372" t="-3977" r="-1544" b="-8523"/>
                  </a:stretch>
                </a:blipFill>
              </p:spPr>
              <p:txBody>
                <a:bodyPr/>
                <a:lstStyle/>
                <a:p>
                  <a:r>
                    <a:rPr lang="zh-CN" altLang="en-US">
                      <a:noFill/>
                    </a:rPr>
                    <a:t> </a:t>
                  </a:r>
                </a:p>
              </p:txBody>
            </p:sp>
          </mc:Fallback>
        </mc:AlternateContent>
        <p:sp>
          <p:nvSpPr>
            <p:cNvPr id="16" name="箭头: 左 15">
              <a:extLst>
                <a:ext uri="{FF2B5EF4-FFF2-40B4-BE49-F238E27FC236}">
                  <a16:creationId xmlns:a16="http://schemas.microsoft.com/office/drawing/2014/main" id="{49171C8C-D512-4468-B6A8-0045FAC27E7E}"/>
                </a:ext>
              </a:extLst>
            </p:cNvPr>
            <p:cNvSpPr/>
            <p:nvPr/>
          </p:nvSpPr>
          <p:spPr>
            <a:xfrm>
              <a:off x="3231263" y="1996800"/>
              <a:ext cx="583543" cy="12272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箭头: 右 17">
              <a:extLst>
                <a:ext uri="{FF2B5EF4-FFF2-40B4-BE49-F238E27FC236}">
                  <a16:creationId xmlns:a16="http://schemas.microsoft.com/office/drawing/2014/main" id="{7004B00F-688F-407B-A853-C28CF7EF4CEF}"/>
                </a:ext>
              </a:extLst>
            </p:cNvPr>
            <p:cNvSpPr/>
            <p:nvPr/>
          </p:nvSpPr>
          <p:spPr>
            <a:xfrm>
              <a:off x="7559809" y="1973632"/>
              <a:ext cx="379246" cy="1376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左大括号 18">
              <a:extLst>
                <a:ext uri="{FF2B5EF4-FFF2-40B4-BE49-F238E27FC236}">
                  <a16:creationId xmlns:a16="http://schemas.microsoft.com/office/drawing/2014/main" id="{2A56C86A-9CBD-408F-83CF-2BA2D965479D}"/>
                </a:ext>
              </a:extLst>
            </p:cNvPr>
            <p:cNvSpPr/>
            <p:nvPr/>
          </p:nvSpPr>
          <p:spPr>
            <a:xfrm>
              <a:off x="7939055" y="1303276"/>
              <a:ext cx="204297" cy="1743808"/>
            </a:xfrm>
            <a:prstGeom prst="leftBrace">
              <a:avLst>
                <a:gd name="adj1" fmla="val 68939"/>
                <a:gd name="adj2" fmla="val 42087"/>
              </a:avLst>
            </a:prstGeom>
            <a:ln w="19050">
              <a:solidFill>
                <a:schemeClr val="accent5">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mc:AlternateContent xmlns:mc="http://schemas.openxmlformats.org/markup-compatibility/2006">
        <mc:Choice xmlns:a14="http://schemas.microsoft.com/office/drawing/2010/main" Requires="a14">
          <p:sp>
            <p:nvSpPr>
              <p:cNvPr id="20" name="文本框 19">
                <a:extLst>
                  <a:ext uri="{FF2B5EF4-FFF2-40B4-BE49-F238E27FC236}">
                    <a16:creationId xmlns:a16="http://schemas.microsoft.com/office/drawing/2014/main" id="{29354CE4-9B8A-4380-888C-59A703C86AA3}"/>
                  </a:ext>
                </a:extLst>
              </p:cNvPr>
              <p:cNvSpPr txBox="1"/>
              <p:nvPr/>
            </p:nvSpPr>
            <p:spPr>
              <a:xfrm>
                <a:off x="825298" y="3234845"/>
                <a:ext cx="10823551" cy="1384995"/>
              </a:xfrm>
              <a:prstGeom prst="rect">
                <a:avLst/>
              </a:prstGeom>
              <a:solidFill>
                <a:schemeClr val="accent5">
                  <a:lumMod val="20000"/>
                  <a:lumOff val="80000"/>
                  <a:alpha val="50000"/>
                </a:schemeClr>
              </a:solidFill>
            </p:spPr>
            <p:txBody>
              <a:bodyPr wrap="square" rtlCol="0">
                <a:spAutoFit/>
              </a:bodyPr>
              <a:lstStyle/>
              <a:p>
                <a:pPr algn="ctr">
                  <a:spcBef>
                    <a:spcPts val="600"/>
                  </a:spcBef>
                  <a:spcAft>
                    <a:spcPts val="600"/>
                  </a:spcAft>
                </a:pPr>
                <a:r>
                  <a:rPr lang="zh-CN" altLang="en-US" sz="2400" b="1" dirty="0">
                    <a:solidFill>
                      <a:srgbClr val="C00000"/>
                    </a:solidFill>
                  </a:rPr>
                  <a:t>全称泛化规则的有效性问题</a:t>
                </a:r>
                <a:endParaRPr lang="en-US" altLang="zh-CN" sz="2400" b="1" dirty="0">
                  <a:solidFill>
                    <a:srgbClr val="C00000"/>
                  </a:solidFill>
                </a:endParaRPr>
              </a:p>
              <a:p>
                <a:pPr>
                  <a:spcBef>
                    <a:spcPts val="600"/>
                  </a:spcBef>
                  <a:spcAft>
                    <a:spcPts val="600"/>
                  </a:spcAft>
                </a:pPr>
                <a14:m>
                  <m:oMath xmlns:m="http://schemas.openxmlformats.org/officeDocument/2006/math">
                    <m:r>
                      <a:rPr lang="en-US" altLang="zh-CN" sz="2000" b="1" i="1">
                        <a:solidFill>
                          <a:srgbClr val="002060"/>
                        </a:solidFill>
                        <a:latin typeface="Cambria Math" panose="02040503050406030204" pitchFamily="18" charset="0"/>
                      </a:rPr>
                      <m:t>𝑨</m:t>
                    </m:r>
                    <m:d>
                      <m:dPr>
                        <m:ctrlPr>
                          <a:rPr lang="en-US" altLang="zh-CN" sz="2000" b="1" i="1">
                            <a:solidFill>
                              <a:srgbClr val="002060"/>
                            </a:solidFill>
                            <a:latin typeface="Cambria Math" panose="02040503050406030204" pitchFamily="18" charset="0"/>
                          </a:rPr>
                        </m:ctrlPr>
                      </m:dPr>
                      <m:e>
                        <m:r>
                          <a:rPr lang="en-US" altLang="zh-CN" sz="2000" b="1" i="1" smtClean="0">
                            <a:solidFill>
                              <a:srgbClr val="002060"/>
                            </a:solidFill>
                            <a:latin typeface="Cambria Math" panose="02040503050406030204" pitchFamily="18" charset="0"/>
                          </a:rPr>
                          <m:t>𝒚</m:t>
                        </m:r>
                      </m:e>
                    </m:d>
                    <m:r>
                      <a:rPr lang="en-US" altLang="zh-CN" sz="2000" b="1" i="1">
                        <a:solidFill>
                          <a:srgbClr val="002060"/>
                        </a:solidFill>
                        <a:latin typeface="Cambria Math" panose="02040503050406030204" pitchFamily="18" charset="0"/>
                      </a:rPr>
                      <m:t>→∀</m:t>
                    </m:r>
                    <m:r>
                      <a:rPr lang="en-US" altLang="zh-CN" sz="2000" b="1" i="1">
                        <a:solidFill>
                          <a:srgbClr val="002060"/>
                        </a:solidFill>
                        <a:latin typeface="Cambria Math" panose="02040503050406030204" pitchFamily="18" charset="0"/>
                      </a:rPr>
                      <m:t>𝒙𝑨</m:t>
                    </m:r>
                    <m:d>
                      <m:dPr>
                        <m:ctrlPr>
                          <a:rPr lang="en-US" altLang="zh-CN" sz="2000" b="1" i="1">
                            <a:solidFill>
                              <a:srgbClr val="002060"/>
                            </a:solidFill>
                            <a:latin typeface="Cambria Math" panose="02040503050406030204" pitchFamily="18" charset="0"/>
                          </a:rPr>
                        </m:ctrlPr>
                      </m:dPr>
                      <m:e>
                        <m:r>
                          <a:rPr lang="en-US" altLang="zh-CN" sz="2000" b="1" i="1">
                            <a:solidFill>
                              <a:srgbClr val="002060"/>
                            </a:solidFill>
                            <a:latin typeface="Cambria Math" panose="02040503050406030204" pitchFamily="18" charset="0"/>
                          </a:rPr>
                          <m:t>𝒚</m:t>
                        </m:r>
                      </m:e>
                    </m:d>
                  </m:oMath>
                </a14:m>
                <a:r>
                  <a:rPr lang="zh-CN" altLang="en-US" sz="2000" b="1" dirty="0">
                    <a:solidFill>
                      <a:srgbClr val="002060"/>
                    </a:solidFill>
                    <a:latin typeface="楷体" panose="02010609060101010101" pitchFamily="49" charset="-122"/>
                    <a:ea typeface="楷体" panose="02010609060101010101" pitchFamily="49" charset="-122"/>
                  </a:rPr>
                  <a:t>不是永真式</a:t>
                </a:r>
                <a:endParaRPr lang="en-US" altLang="zh-CN" sz="2000" b="1" dirty="0">
                  <a:solidFill>
                    <a:srgbClr val="002060"/>
                  </a:solidFill>
                  <a:latin typeface="楷体" panose="02010609060101010101" pitchFamily="49" charset="-122"/>
                  <a:ea typeface="楷体" panose="02010609060101010101" pitchFamily="49" charset="-122"/>
                </a:endParaRPr>
              </a:p>
              <a:p>
                <a:pPr marL="342900" indent="-342900">
                  <a:spcBef>
                    <a:spcPts val="600"/>
                  </a:spcBef>
                  <a:spcAft>
                    <a:spcPts val="600"/>
                  </a:spcAft>
                  <a:buFont typeface="Arial" panose="020B0604020202020204" pitchFamily="34" charset="0"/>
                  <a:buChar char="•"/>
                </a:pPr>
                <a:r>
                  <a:rPr lang="zh-CN" altLang="en-US" sz="2000" b="1" dirty="0">
                    <a:solidFill>
                      <a:schemeClr val="accent2">
                        <a:lumMod val="50000"/>
                      </a:schemeClr>
                    </a:solidFill>
                  </a:rPr>
                  <a:t>但对任意公式</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𝑷</m:t>
                    </m:r>
                  </m:oMath>
                </a14:m>
                <a:r>
                  <a:rPr lang="zh-CN" altLang="en-US" sz="2000" b="1" dirty="0">
                    <a:solidFill>
                      <a:schemeClr val="accent2">
                        <a:lumMod val="50000"/>
                      </a:schemeClr>
                    </a:solidFill>
                  </a:rPr>
                  <a:t>，若</a:t>
                </a:r>
                <a14:m>
                  <m:oMath xmlns:m="http://schemas.openxmlformats.org/officeDocument/2006/math">
                    <m:r>
                      <a:rPr lang="en-US" altLang="zh-CN" sz="2000" b="1" i="1" smtClean="0">
                        <a:solidFill>
                          <a:srgbClr val="C00000"/>
                        </a:solidFill>
                        <a:latin typeface="Cambria Math" panose="02040503050406030204" pitchFamily="18" charset="0"/>
                      </a:rPr>
                      <m:t>𝒚</m:t>
                    </m:r>
                  </m:oMath>
                </a14:m>
                <a:r>
                  <a:rPr lang="zh-CN" altLang="en-US" sz="2000" b="1" dirty="0">
                    <a:solidFill>
                      <a:srgbClr val="C00000"/>
                    </a:solidFill>
                  </a:rPr>
                  <a:t>不在</a:t>
                </a:r>
                <a14:m>
                  <m:oMath xmlns:m="http://schemas.openxmlformats.org/officeDocument/2006/math">
                    <m:r>
                      <a:rPr lang="en-US" altLang="zh-CN" sz="2000" b="1" i="1" smtClean="0">
                        <a:solidFill>
                          <a:srgbClr val="C00000"/>
                        </a:solidFill>
                        <a:latin typeface="Cambria Math" panose="02040503050406030204" pitchFamily="18" charset="0"/>
                      </a:rPr>
                      <m:t>𝑷</m:t>
                    </m:r>
                  </m:oMath>
                </a14:m>
                <a:r>
                  <a:rPr lang="zh-CN" altLang="en-US" sz="2000" b="1" dirty="0">
                    <a:solidFill>
                      <a:srgbClr val="C00000"/>
                    </a:solidFill>
                  </a:rPr>
                  <a:t>中自由出现</a:t>
                </a:r>
                <a:r>
                  <a:rPr lang="zh-CN" altLang="en-US" sz="2000" b="1" dirty="0">
                    <a:solidFill>
                      <a:schemeClr val="accent2">
                        <a:lumMod val="50000"/>
                      </a:schemeClr>
                    </a:solidFill>
                  </a:rPr>
                  <a:t>，则</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𝑷</m:t>
                    </m:r>
                    <m:r>
                      <a:rPr lang="en-US" altLang="zh-CN" sz="2000" b="1" i="1">
                        <a:solidFill>
                          <a:schemeClr val="accent2">
                            <a:lumMod val="50000"/>
                          </a:schemeClr>
                        </a:solidFill>
                        <a:latin typeface="Cambria Math" panose="02040503050406030204" pitchFamily="18" charset="0"/>
                      </a:rPr>
                      <m:t>→</m:t>
                    </m:r>
                    <m:r>
                      <a:rPr lang="en-US" altLang="zh-CN" sz="2000" b="1" i="1">
                        <a:solidFill>
                          <a:schemeClr val="accent2">
                            <a:lumMod val="50000"/>
                          </a:schemeClr>
                        </a:solidFill>
                        <a:latin typeface="Cambria Math" panose="02040503050406030204" pitchFamily="18" charset="0"/>
                      </a:rPr>
                      <m:t>𝑨</m:t>
                    </m:r>
                    <m:d>
                      <m:dPr>
                        <m:ctrlPr>
                          <a:rPr lang="en-US" altLang="zh-CN" sz="2000" b="1" i="1">
                            <a:solidFill>
                              <a:schemeClr val="accent2">
                                <a:lumMod val="50000"/>
                              </a:schemeClr>
                            </a:solidFill>
                            <a:latin typeface="Cambria Math" panose="02040503050406030204" pitchFamily="18" charset="0"/>
                          </a:rPr>
                        </m:ctrlPr>
                      </m:dPr>
                      <m:e>
                        <m:r>
                          <a:rPr lang="en-US" altLang="zh-CN" sz="2000" b="1" i="1">
                            <a:solidFill>
                              <a:schemeClr val="accent2">
                                <a:lumMod val="50000"/>
                              </a:schemeClr>
                            </a:solidFill>
                            <a:latin typeface="Cambria Math" panose="02040503050406030204" pitchFamily="18" charset="0"/>
                          </a:rPr>
                          <m:t>𝒚</m:t>
                        </m:r>
                      </m:e>
                    </m:d>
                  </m:oMath>
                </a14:m>
                <a:r>
                  <a:rPr lang="zh-CN" altLang="en-US" sz="2000" b="1" dirty="0">
                    <a:solidFill>
                      <a:schemeClr val="accent2">
                        <a:lumMod val="50000"/>
                      </a:schemeClr>
                    </a:solidFill>
                  </a:rPr>
                  <a:t>是永真式可</a:t>
                </a:r>
                <a14:m>
                  <m:oMath xmlns:m="http://schemas.openxmlformats.org/officeDocument/2006/math">
                    <m:r>
                      <a:rPr lang="zh-CN" altLang="en-US" sz="2000" b="1" i="1" dirty="0">
                        <a:solidFill>
                          <a:schemeClr val="accent2">
                            <a:lumMod val="50000"/>
                          </a:schemeClr>
                        </a:solidFill>
                        <a:latin typeface="Cambria Math" panose="02040503050406030204" pitchFamily="18" charset="0"/>
                      </a:rPr>
                      <m:t>推出</m:t>
                    </m:r>
                    <m:r>
                      <a:rPr lang="en-US" altLang="zh-CN" sz="2000" b="1" i="1" smtClean="0">
                        <a:solidFill>
                          <a:schemeClr val="accent2">
                            <a:lumMod val="50000"/>
                          </a:schemeClr>
                        </a:solidFill>
                        <a:latin typeface="Cambria Math" panose="02040503050406030204" pitchFamily="18" charset="0"/>
                      </a:rPr>
                      <m:t>𝑷</m:t>
                    </m:r>
                    <m:r>
                      <a:rPr lang="en-US" altLang="zh-CN" sz="2000" b="1" i="1">
                        <a:solidFill>
                          <a:schemeClr val="accent2">
                            <a:lumMod val="50000"/>
                          </a:schemeClr>
                        </a:solidFill>
                        <a:latin typeface="Cambria Math" panose="02040503050406030204" pitchFamily="18" charset="0"/>
                      </a:rPr>
                      <m:t>→∀</m:t>
                    </m:r>
                    <m:r>
                      <a:rPr lang="en-US" altLang="zh-CN" sz="2000" b="1" i="1">
                        <a:solidFill>
                          <a:schemeClr val="accent2">
                            <a:lumMod val="50000"/>
                          </a:schemeClr>
                        </a:solidFill>
                        <a:latin typeface="Cambria Math" panose="02040503050406030204" pitchFamily="18" charset="0"/>
                      </a:rPr>
                      <m:t>𝒙𝑨</m:t>
                    </m:r>
                    <m:d>
                      <m:dPr>
                        <m:ctrlPr>
                          <a:rPr lang="en-US" altLang="zh-CN" sz="2000" b="1" i="1">
                            <a:solidFill>
                              <a:schemeClr val="accent2">
                                <a:lumMod val="50000"/>
                              </a:schemeClr>
                            </a:solidFill>
                            <a:latin typeface="Cambria Math" panose="02040503050406030204" pitchFamily="18" charset="0"/>
                          </a:rPr>
                        </m:ctrlPr>
                      </m:dPr>
                      <m:e>
                        <m:r>
                          <a:rPr lang="en-US" altLang="zh-CN" sz="2000" b="1" i="1">
                            <a:solidFill>
                              <a:schemeClr val="accent2">
                                <a:lumMod val="50000"/>
                              </a:schemeClr>
                            </a:solidFill>
                            <a:latin typeface="Cambria Math" panose="02040503050406030204" pitchFamily="18" charset="0"/>
                          </a:rPr>
                          <m:t>𝒙</m:t>
                        </m:r>
                      </m:e>
                    </m:d>
                  </m:oMath>
                </a14:m>
                <a:r>
                  <a:rPr lang="zh-CN" altLang="en-US" sz="2000" b="1" dirty="0">
                    <a:solidFill>
                      <a:schemeClr val="accent2">
                        <a:lumMod val="50000"/>
                      </a:schemeClr>
                    </a:solidFill>
                  </a:rPr>
                  <a:t>是永真式</a:t>
                </a:r>
              </a:p>
            </p:txBody>
          </p:sp>
        </mc:Choice>
        <mc:Fallback>
          <p:sp>
            <p:nvSpPr>
              <p:cNvPr id="20" name="文本框 19">
                <a:extLst>
                  <a:ext uri="{FF2B5EF4-FFF2-40B4-BE49-F238E27FC236}">
                    <a16:creationId xmlns:a16="http://schemas.microsoft.com/office/drawing/2014/main" id="{29354CE4-9B8A-4380-888C-59A703C86AA3}"/>
                  </a:ext>
                </a:extLst>
              </p:cNvPr>
              <p:cNvSpPr txBox="1">
                <a:spLocks noRot="1" noChangeAspect="1" noMove="1" noResize="1" noEditPoints="1" noAdjustHandles="1" noChangeArrowheads="1" noChangeShapeType="1" noTextEdit="1"/>
              </p:cNvSpPr>
              <p:nvPr/>
            </p:nvSpPr>
            <p:spPr>
              <a:xfrm>
                <a:off x="825298" y="3234845"/>
                <a:ext cx="10823551" cy="1384995"/>
              </a:xfrm>
              <a:prstGeom prst="rect">
                <a:avLst/>
              </a:prstGeom>
              <a:blipFill>
                <a:blip r:embed="rId6"/>
                <a:stretch>
                  <a:fillRect l="-507" t="-3084" b="-7048"/>
                </a:stretch>
              </a:blipFill>
            </p:spPr>
            <p:txBody>
              <a:bodyPr/>
              <a:lstStyle/>
              <a:p>
                <a:r>
                  <a:rPr lang="zh-CN" altLang="en-US">
                    <a:noFill/>
                  </a:rPr>
                  <a:t> </a:t>
                </a:r>
              </a:p>
            </p:txBody>
          </p:sp>
        </mc:Fallback>
      </mc:AlternateContent>
      <p:sp>
        <p:nvSpPr>
          <p:cNvPr id="4" name="箭头: 下 3">
            <a:extLst>
              <a:ext uri="{FF2B5EF4-FFF2-40B4-BE49-F238E27FC236}">
                <a16:creationId xmlns:a16="http://schemas.microsoft.com/office/drawing/2014/main" id="{94EC2BB1-B9B3-4896-8E28-3F7F0312615E}"/>
              </a:ext>
            </a:extLst>
          </p:cNvPr>
          <p:cNvSpPr/>
          <p:nvPr/>
        </p:nvSpPr>
        <p:spPr>
          <a:xfrm>
            <a:off x="5042610" y="4652191"/>
            <a:ext cx="143631" cy="24869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087BFE5C-EC45-4787-9E0F-757EF513F4FB}"/>
                  </a:ext>
                </a:extLst>
              </p:cNvPr>
              <p:cNvSpPr txBox="1"/>
              <p:nvPr/>
            </p:nvSpPr>
            <p:spPr>
              <a:xfrm>
                <a:off x="825298" y="4900892"/>
                <a:ext cx="8578256" cy="1231106"/>
              </a:xfrm>
              <a:prstGeom prst="rect">
                <a:avLst/>
              </a:prstGeom>
              <a:solidFill>
                <a:schemeClr val="accent2">
                  <a:lumMod val="20000"/>
                  <a:lumOff val="80000"/>
                  <a:alpha val="50000"/>
                </a:schemeClr>
              </a:solidFill>
            </p:spPr>
            <p:txBody>
              <a:bodyPr wrap="square" rtlCol="0">
                <a:spAutoFit/>
              </a:bodyPr>
              <a:lstStyle/>
              <a:p>
                <a:pPr algn="ctr">
                  <a:spcBef>
                    <a:spcPts val="600"/>
                  </a:spcBef>
                  <a:spcAft>
                    <a:spcPts val="600"/>
                  </a:spcAft>
                </a:pPr>
                <a:r>
                  <a:rPr lang="zh-CN" altLang="en-US" b="1">
                    <a:solidFill>
                      <a:srgbClr val="002060"/>
                    </a:solidFill>
                    <a:latin typeface="楷体" panose="02010609060101010101" pitchFamily="49" charset="-122"/>
                    <a:ea typeface="楷体" panose="02010609060101010101" pitchFamily="49" charset="-122"/>
                  </a:rPr>
                  <a:t>下面情况可安全地针对变量</a:t>
                </a:r>
                <a14:m>
                  <m:oMath xmlns:m="http://schemas.openxmlformats.org/officeDocument/2006/math">
                    <m:r>
                      <a:rPr lang="en-US" altLang="zh-CN" b="1" i="1" smtClean="0">
                        <a:solidFill>
                          <a:srgbClr val="002060"/>
                        </a:solidFill>
                        <a:latin typeface="Cambria Math" panose="02040503050406030204" pitchFamily="18" charset="0"/>
                        <a:ea typeface="楷体" panose="02010609060101010101" pitchFamily="49" charset="-122"/>
                      </a:rPr>
                      <m:t>𝒚</m:t>
                    </m:r>
                  </m:oMath>
                </a14:m>
                <a:r>
                  <a:rPr lang="zh-CN" altLang="en-US" b="1">
                    <a:solidFill>
                      <a:srgbClr val="002060"/>
                    </a:solidFill>
                    <a:latin typeface="楷体" panose="02010609060101010101" pitchFamily="49" charset="-122"/>
                    <a:ea typeface="楷体" panose="02010609060101010101" pitchFamily="49" charset="-122"/>
                  </a:rPr>
                  <a:t>使用全称泛化规则</a:t>
                </a:r>
              </a:p>
              <a:p>
                <a:pPr>
                  <a:spcBef>
                    <a:spcPts val="600"/>
                  </a:spcBef>
                  <a:spcAft>
                    <a:spcPts val="600"/>
                  </a:spcAft>
                </a:pPr>
                <a:r>
                  <a:rPr lang="zh-CN" altLang="en-US" b="1">
                    <a:solidFill>
                      <a:srgbClr val="C00000"/>
                    </a:solidFill>
                  </a:rPr>
                  <a:t>变量</a:t>
                </a:r>
                <a14:m>
                  <m:oMath xmlns:m="http://schemas.openxmlformats.org/officeDocument/2006/math">
                    <m:r>
                      <a:rPr lang="en-US" altLang="zh-CN" b="1" i="1" smtClean="0">
                        <a:solidFill>
                          <a:srgbClr val="C00000"/>
                        </a:solidFill>
                        <a:latin typeface="Cambria Math" panose="02040503050406030204" pitchFamily="18" charset="0"/>
                      </a:rPr>
                      <m:t>𝒚</m:t>
                    </m:r>
                  </m:oMath>
                </a14:m>
                <a:r>
                  <a:rPr lang="zh-CN" altLang="en-US" b="1">
                    <a:solidFill>
                      <a:srgbClr val="C00000"/>
                    </a:solidFill>
                  </a:rPr>
                  <a:t>不在推理的前提中自由出现，且不是附加前提引入的变量</a:t>
                </a:r>
                <a:endParaRPr lang="en-US" altLang="zh-CN" b="1">
                  <a:solidFill>
                    <a:srgbClr val="C00000"/>
                  </a:solidFill>
                </a:endParaRPr>
              </a:p>
              <a:p>
                <a:pPr marL="285750" indent="-285750">
                  <a:spcBef>
                    <a:spcPts val="600"/>
                  </a:spcBef>
                  <a:spcAft>
                    <a:spcPts val="600"/>
                  </a:spcAft>
                  <a:buFont typeface="Arial" panose="020B0604020202020204" pitchFamily="34" charset="0"/>
                  <a:buChar char="•"/>
                </a:pPr>
                <a:r>
                  <a:rPr lang="zh-CN" altLang="en-US" b="1">
                    <a:solidFill>
                      <a:schemeClr val="accent2">
                        <a:lumMod val="50000"/>
                      </a:schemeClr>
                    </a:solidFill>
                    <a:latin typeface="楷体" panose="02010609060101010101" pitchFamily="49" charset="-122"/>
                    <a:ea typeface="楷体" panose="02010609060101010101" pitchFamily="49" charset="-122"/>
                  </a:rPr>
                  <a:t>或者</a:t>
                </a:r>
                <a14:m>
                  <m:oMath xmlns:m="http://schemas.openxmlformats.org/officeDocument/2006/math">
                    <m:r>
                      <a:rPr lang="en-US" altLang="zh-CN" b="1" i="1">
                        <a:solidFill>
                          <a:schemeClr val="accent2">
                            <a:lumMod val="50000"/>
                          </a:schemeClr>
                        </a:solidFill>
                        <a:latin typeface="Cambria Math" panose="02040503050406030204" pitchFamily="18" charset="0"/>
                      </a:rPr>
                      <m:t>𝒚</m:t>
                    </m:r>
                  </m:oMath>
                </a14:m>
                <a:r>
                  <a:rPr lang="zh-CN" altLang="en-US" b="1">
                    <a:solidFill>
                      <a:schemeClr val="accent2">
                        <a:lumMod val="50000"/>
                      </a:schemeClr>
                    </a:solidFill>
                    <a:latin typeface="楷体" panose="02010609060101010101" pitchFamily="49" charset="-122"/>
                    <a:ea typeface="楷体" panose="02010609060101010101" pitchFamily="49" charset="-122"/>
                  </a:rPr>
                  <a:t>虽然是附加前提引入的变量，但是</a:t>
                </a:r>
                <a:r>
                  <a:rPr lang="zh-CN" altLang="en-US" b="1">
                    <a:solidFill>
                      <a:srgbClr val="C00000"/>
                    </a:solidFill>
                    <a:latin typeface="黑体" panose="02010609060101010101" pitchFamily="49" charset="-122"/>
                    <a:ea typeface="黑体" panose="02010609060101010101" pitchFamily="49" charset="-122"/>
                  </a:rPr>
                  <a:t>在消除附加前提后</a:t>
                </a:r>
                <a:r>
                  <a:rPr lang="zh-CN" altLang="en-US" b="1">
                    <a:solidFill>
                      <a:schemeClr val="accent2">
                        <a:lumMod val="50000"/>
                      </a:schemeClr>
                    </a:solidFill>
                    <a:latin typeface="楷体" panose="02010609060101010101" pitchFamily="49" charset="-122"/>
                    <a:ea typeface="楷体" panose="02010609060101010101" pitchFamily="49" charset="-122"/>
                  </a:rPr>
                  <a:t>针对</a:t>
                </a:r>
                <a14:m>
                  <m:oMath xmlns:m="http://schemas.openxmlformats.org/officeDocument/2006/math">
                    <m:r>
                      <a:rPr lang="en-US" altLang="zh-CN" b="1" i="1">
                        <a:solidFill>
                          <a:schemeClr val="accent2">
                            <a:lumMod val="50000"/>
                          </a:schemeClr>
                        </a:solidFill>
                        <a:latin typeface="Cambria Math" panose="02040503050406030204" pitchFamily="18" charset="0"/>
                      </a:rPr>
                      <m:t>𝒚</m:t>
                    </m:r>
                  </m:oMath>
                </a14:m>
                <a:r>
                  <a:rPr lang="zh-CN" altLang="en-US" b="1">
                    <a:solidFill>
                      <a:schemeClr val="accent2">
                        <a:lumMod val="50000"/>
                      </a:schemeClr>
                    </a:solidFill>
                    <a:latin typeface="楷体" panose="02010609060101010101" pitchFamily="49" charset="-122"/>
                    <a:ea typeface="楷体" panose="02010609060101010101" pitchFamily="49" charset="-122"/>
                  </a:rPr>
                  <a:t>用全称泛化规则</a:t>
                </a:r>
                <a:endParaRPr lang="zh-CN" altLang="en-US" b="1">
                  <a:solidFill>
                    <a:schemeClr val="accent4">
                      <a:lumMod val="50000"/>
                    </a:schemeClr>
                  </a:solidFill>
                  <a:latin typeface="楷体" panose="02010609060101010101" pitchFamily="49" charset="-122"/>
                  <a:ea typeface="楷体" panose="02010609060101010101" pitchFamily="49" charset="-122"/>
                </a:endParaRPr>
              </a:p>
            </p:txBody>
          </p:sp>
        </mc:Choice>
        <mc:Fallback xmlns="">
          <p:sp>
            <p:nvSpPr>
              <p:cNvPr id="6" name="文本框 5">
                <a:extLst>
                  <a:ext uri="{FF2B5EF4-FFF2-40B4-BE49-F238E27FC236}">
                    <a16:creationId xmlns:a16="http://schemas.microsoft.com/office/drawing/2014/main" id="{087BFE5C-EC45-4787-9E0F-757EF513F4FB}"/>
                  </a:ext>
                </a:extLst>
              </p:cNvPr>
              <p:cNvSpPr txBox="1">
                <a:spLocks noRot="1" noChangeAspect="1" noMove="1" noResize="1" noEditPoints="1" noAdjustHandles="1" noChangeArrowheads="1" noChangeShapeType="1" noTextEdit="1"/>
              </p:cNvSpPr>
              <p:nvPr/>
            </p:nvSpPr>
            <p:spPr>
              <a:xfrm>
                <a:off x="825298" y="4900892"/>
                <a:ext cx="8578256" cy="1231106"/>
              </a:xfrm>
              <a:prstGeom prst="rect">
                <a:avLst/>
              </a:prstGeom>
              <a:blipFill>
                <a:blip r:embed="rId7"/>
                <a:stretch>
                  <a:fillRect l="-568" t="-3960" r="-426" b="-5941"/>
                </a:stretch>
              </a:blipFill>
            </p:spPr>
            <p:txBody>
              <a:bodyPr/>
              <a:lstStyle/>
              <a:p>
                <a:r>
                  <a:rPr lang="zh-CN" altLang="en-US">
                    <a:noFill/>
                  </a:rPr>
                  <a:t> </a:t>
                </a:r>
              </a:p>
            </p:txBody>
          </p:sp>
        </mc:Fallback>
      </mc:AlternateContent>
      <p:sp>
        <p:nvSpPr>
          <p:cNvPr id="21" name="文本框 20">
            <a:extLst>
              <a:ext uri="{FF2B5EF4-FFF2-40B4-BE49-F238E27FC236}">
                <a16:creationId xmlns:a16="http://schemas.microsoft.com/office/drawing/2014/main" id="{8686AABD-D607-4E51-87EC-7B02FDCFAD85}"/>
              </a:ext>
            </a:extLst>
          </p:cNvPr>
          <p:cNvSpPr txBox="1"/>
          <p:nvPr/>
        </p:nvSpPr>
        <p:spPr>
          <a:xfrm>
            <a:off x="9547844" y="4916280"/>
            <a:ext cx="2018706" cy="1200329"/>
          </a:xfrm>
          <a:prstGeom prst="rect">
            <a:avLst/>
          </a:prstGeom>
          <a:solidFill>
            <a:schemeClr val="accent4">
              <a:lumMod val="20000"/>
              <a:lumOff val="80000"/>
            </a:schemeClr>
          </a:solidFill>
        </p:spPr>
        <p:txBody>
          <a:bodyPr wrap="square" rtlCol="0">
            <a:spAutoFit/>
          </a:bodyPr>
          <a:lstStyle/>
          <a:p>
            <a:r>
              <a:rPr lang="zh-CN" altLang="en-US" b="1">
                <a:solidFill>
                  <a:schemeClr val="accent2">
                    <a:lumMod val="50000"/>
                  </a:schemeClr>
                </a:solidFill>
              </a:rPr>
              <a:t>通常是</a:t>
            </a:r>
            <a:r>
              <a:rPr lang="zh-CN" altLang="en-US" b="1">
                <a:solidFill>
                  <a:srgbClr val="C00000"/>
                </a:solidFill>
              </a:rPr>
              <a:t>针对由全称例化规则所引入的自由变量</a:t>
            </a:r>
            <a:r>
              <a:rPr lang="zh-CN" altLang="en-US" b="1">
                <a:solidFill>
                  <a:schemeClr val="accent2">
                    <a:lumMod val="50000"/>
                  </a:schemeClr>
                </a:solidFill>
              </a:rPr>
              <a:t>使用全称泛化规则</a:t>
            </a:r>
          </a:p>
        </p:txBody>
      </p:sp>
    </p:spTree>
    <p:extLst>
      <p:ext uri="{BB962C8B-B14F-4D97-AF65-F5344CB8AC3E}">
        <p14:creationId xmlns:p14="http://schemas.microsoft.com/office/powerpoint/2010/main" val="21648075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量词公式的推理规则</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第十一讲  一阶逻辑的推理理论</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13</a:t>
            </a:fld>
            <a:r>
              <a:rPr lang="en-US" altLang="zh-CN">
                <a:latin typeface="Arial" panose="020B0604020202020204" pitchFamily="34" charset="0"/>
                <a:ea typeface="楷体" panose="02010609060101010101" pitchFamily="49" charset="-122"/>
                <a:cs typeface="Arial" panose="020B0604020202020204" pitchFamily="34" charset="0"/>
              </a:rPr>
              <a:t>/33</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存在例化</a:t>
            </a:r>
            <a:r>
              <a:rPr lang="en-US" altLang="zh-CN"/>
              <a:t>(existential instantiation)</a:t>
            </a:r>
            <a:r>
              <a:rPr lang="zh-CN" altLang="en-US"/>
              <a:t>规则</a:t>
            </a:r>
            <a:r>
              <a:rPr lang="en-US" altLang="zh-CN"/>
              <a:t>(</a:t>
            </a:r>
            <a:r>
              <a:rPr lang="zh-CN" altLang="en-US"/>
              <a:t>存在量词消除规则</a:t>
            </a:r>
            <a:r>
              <a:rPr lang="en-US" altLang="zh-CN"/>
              <a:t>)</a:t>
            </a:r>
            <a:endParaRPr lang="zh-CN" altLang="en-US"/>
          </a:p>
        </p:txBody>
      </p:sp>
      <p:grpSp>
        <p:nvGrpSpPr>
          <p:cNvPr id="4" name="组合 3">
            <a:extLst>
              <a:ext uri="{FF2B5EF4-FFF2-40B4-BE49-F238E27FC236}">
                <a16:creationId xmlns:a16="http://schemas.microsoft.com/office/drawing/2014/main" id="{D497BD96-FF99-4E2C-BA63-EB72F2E521EE}"/>
              </a:ext>
            </a:extLst>
          </p:cNvPr>
          <p:cNvGrpSpPr/>
          <p:nvPr/>
        </p:nvGrpSpPr>
        <p:grpSpPr>
          <a:xfrm>
            <a:off x="506756" y="1196517"/>
            <a:ext cx="11178486" cy="1387559"/>
            <a:chOff x="612232" y="1557725"/>
            <a:chExt cx="11178486" cy="1387559"/>
          </a:xfrm>
        </p:grpSpPr>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B854A71F-A1D5-4B20-BEF2-6DA6E6063169}"/>
                    </a:ext>
                  </a:extLst>
                </p:cNvPr>
                <p:cNvSpPr txBox="1"/>
                <p:nvPr/>
              </p:nvSpPr>
              <p:spPr>
                <a:xfrm>
                  <a:off x="612232" y="1756765"/>
                  <a:ext cx="2501735" cy="1061829"/>
                </a:xfrm>
                <a:prstGeom prst="rect">
                  <a:avLst/>
                </a:prstGeom>
                <a:solidFill>
                  <a:schemeClr val="accent2">
                    <a:lumMod val="20000"/>
                    <a:lumOff val="80000"/>
                  </a:schemeClr>
                </a:solidFill>
              </p:spPr>
              <p:txBody>
                <a:bodyPr wrap="square" rtlCol="0">
                  <a:spAutoFit/>
                </a:bodyPr>
                <a:lstStyle/>
                <a:p>
                  <a:pPr algn="ctr">
                    <a:spcBef>
                      <a:spcPts val="1200"/>
                    </a:spcBef>
                    <a:spcAft>
                      <a:spcPts val="1200"/>
                    </a:spcAft>
                  </a:pPr>
                  <a:r>
                    <a:rPr lang="zh-CN" altLang="en-US" sz="2400" b="1">
                      <a:solidFill>
                        <a:srgbClr val="C00000"/>
                      </a:solidFill>
                    </a:rPr>
                    <a:t>存在例化规则</a:t>
                  </a:r>
                  <a:endParaRPr lang="en-US" altLang="zh-CN" sz="2400" b="1">
                    <a:solidFill>
                      <a:srgbClr val="C00000"/>
                    </a:solidFill>
                  </a:endParaRPr>
                </a:p>
                <a:p>
                  <a:pPr>
                    <a:spcBef>
                      <a:spcPts val="1200"/>
                    </a:spcBef>
                    <a:spcAft>
                      <a:spcPts val="600"/>
                    </a:spcAft>
                  </a:pPr>
                  <a14:m>
                    <m:oMathPara xmlns:m="http://schemas.openxmlformats.org/officeDocument/2006/math">
                      <m:oMathParaPr>
                        <m:jc m:val="centerGroup"/>
                      </m:oMathParaPr>
                      <m:oMath xmlns:m="http://schemas.openxmlformats.org/officeDocument/2006/math">
                        <m:r>
                          <a:rPr lang="en-US" altLang="zh-CN" sz="2400" b="1" i="1" smtClean="0">
                            <a:solidFill>
                              <a:srgbClr val="002060"/>
                            </a:solidFill>
                            <a:latin typeface="Cambria Math" panose="02040503050406030204" pitchFamily="18" charset="0"/>
                          </a:rPr>
                          <m:t>∃</m:t>
                        </m:r>
                        <m:r>
                          <a:rPr lang="en-US" altLang="zh-CN" sz="2400" b="1" i="1" smtClean="0">
                            <a:solidFill>
                              <a:srgbClr val="002060"/>
                            </a:solidFill>
                            <a:latin typeface="Cambria Math" panose="02040503050406030204" pitchFamily="18" charset="0"/>
                          </a:rPr>
                          <m:t>𝒙𝑨</m:t>
                        </m:r>
                        <m:d>
                          <m:dPr>
                            <m:ctrlPr>
                              <a:rPr lang="en-US" altLang="zh-CN" sz="2400" b="1" i="1" smtClean="0">
                                <a:solidFill>
                                  <a:srgbClr val="002060"/>
                                </a:solidFill>
                                <a:latin typeface="Cambria Math" panose="02040503050406030204" pitchFamily="18" charset="0"/>
                              </a:rPr>
                            </m:ctrlPr>
                          </m:dPr>
                          <m:e>
                            <m:r>
                              <a:rPr lang="en-US" altLang="zh-CN" sz="2400" b="1" i="1" smtClean="0">
                                <a:solidFill>
                                  <a:srgbClr val="002060"/>
                                </a:solidFill>
                                <a:latin typeface="Cambria Math" panose="02040503050406030204" pitchFamily="18" charset="0"/>
                              </a:rPr>
                              <m:t>𝒙</m:t>
                            </m:r>
                          </m:e>
                        </m:d>
                        <m:r>
                          <a:rPr lang="en-US" altLang="zh-CN" sz="2400" b="1" i="1" smtClean="0">
                            <a:solidFill>
                              <a:srgbClr val="002060"/>
                            </a:solidFill>
                            <a:latin typeface="Cambria Math" panose="02040503050406030204" pitchFamily="18" charset="0"/>
                          </a:rPr>
                          <m:t>⟹</m:t>
                        </m:r>
                        <m:r>
                          <a:rPr lang="en-US" altLang="zh-CN" sz="2400" b="1" i="1" smtClean="0">
                            <a:solidFill>
                              <a:srgbClr val="002060"/>
                            </a:solidFill>
                            <a:latin typeface="Cambria Math" panose="02040503050406030204" pitchFamily="18" charset="0"/>
                          </a:rPr>
                          <m:t>𝑨</m:t>
                        </m:r>
                        <m:d>
                          <m:dPr>
                            <m:ctrlPr>
                              <a:rPr lang="en-US" altLang="zh-CN" sz="2400" b="1" i="1" smtClean="0">
                                <a:solidFill>
                                  <a:srgbClr val="002060"/>
                                </a:solidFill>
                                <a:latin typeface="Cambria Math" panose="02040503050406030204" pitchFamily="18" charset="0"/>
                              </a:rPr>
                            </m:ctrlPr>
                          </m:dPr>
                          <m:e>
                            <m:r>
                              <a:rPr lang="en-US" altLang="zh-CN" sz="2400" b="1" i="1" smtClean="0">
                                <a:solidFill>
                                  <a:srgbClr val="002060"/>
                                </a:solidFill>
                                <a:latin typeface="Cambria Math" panose="02040503050406030204" pitchFamily="18" charset="0"/>
                              </a:rPr>
                              <m:t>𝒄</m:t>
                            </m:r>
                          </m:e>
                        </m:d>
                      </m:oMath>
                    </m:oMathPara>
                  </a14:m>
                  <a:endParaRPr lang="zh-CN" altLang="en-US" sz="2400" b="1">
                    <a:solidFill>
                      <a:srgbClr val="002060"/>
                    </a:solidFill>
                  </a:endParaRPr>
                </a:p>
              </p:txBody>
            </p:sp>
          </mc:Choice>
          <mc:Fallback xmlns="">
            <p:sp>
              <p:nvSpPr>
                <p:cNvPr id="12" name="文本框 11">
                  <a:extLst>
                    <a:ext uri="{FF2B5EF4-FFF2-40B4-BE49-F238E27FC236}">
                      <a16:creationId xmlns:a16="http://schemas.microsoft.com/office/drawing/2014/main" id="{B854A71F-A1D5-4B20-BEF2-6DA6E6063169}"/>
                    </a:ext>
                  </a:extLst>
                </p:cNvPr>
                <p:cNvSpPr txBox="1">
                  <a:spLocks noRot="1" noChangeAspect="1" noMove="1" noResize="1" noEditPoints="1" noAdjustHandles="1" noChangeArrowheads="1" noChangeShapeType="1" noTextEdit="1"/>
                </p:cNvSpPr>
                <p:nvPr/>
              </p:nvSpPr>
              <p:spPr>
                <a:xfrm>
                  <a:off x="612232" y="1756765"/>
                  <a:ext cx="2501735" cy="1061829"/>
                </a:xfrm>
                <a:prstGeom prst="rect">
                  <a:avLst/>
                </a:prstGeom>
                <a:blipFill>
                  <a:blip r:embed="rId2"/>
                  <a:stretch>
                    <a:fillRect t="-402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E687FCDB-10A6-4D0F-B5ED-591CAA96E905}"/>
                    </a:ext>
                  </a:extLst>
                </p:cNvPr>
                <p:cNvSpPr txBox="1"/>
                <p:nvPr/>
              </p:nvSpPr>
              <p:spPr>
                <a:xfrm>
                  <a:off x="3703262" y="1557725"/>
                  <a:ext cx="8087456" cy="1387559"/>
                </a:xfrm>
                <a:prstGeom prst="rect">
                  <a:avLst/>
                </a:prstGeom>
                <a:solidFill>
                  <a:schemeClr val="accent4">
                    <a:lumMod val="20000"/>
                    <a:lumOff val="80000"/>
                  </a:schemeClr>
                </a:solidFill>
              </p:spPr>
              <p:txBody>
                <a:bodyPr wrap="square" rtlCol="0">
                  <a:spAutoFit/>
                </a:bodyPr>
                <a:lstStyle/>
                <a:p>
                  <a:pPr algn="ctr">
                    <a:lnSpc>
                      <a:spcPts val="3200"/>
                    </a:lnSpc>
                    <a:spcBef>
                      <a:spcPts val="600"/>
                    </a:spcBef>
                  </a:pPr>
                  <a:r>
                    <a:rPr lang="zh-CN" altLang="en-US" sz="2400" b="1">
                      <a:solidFill>
                        <a:srgbClr val="C00000"/>
                      </a:solidFill>
                    </a:rPr>
                    <a:t>应用条件</a:t>
                  </a:r>
                  <a:endParaRPr lang="en-US" altLang="zh-CN" sz="2400" b="1">
                    <a:solidFill>
                      <a:srgbClr val="C00000"/>
                    </a:solidFill>
                  </a:endParaRPr>
                </a:p>
                <a:p>
                  <a:pPr marL="342900" indent="-342900">
                    <a:spcBef>
                      <a:spcPts val="1200"/>
                    </a:spcBef>
                    <a:buFont typeface="Arial" panose="020B0604020202020204" pitchFamily="34" charset="0"/>
                    <a:buChar char="•"/>
                  </a:pPr>
                  <a14:m>
                    <m:oMath xmlns:m="http://schemas.openxmlformats.org/officeDocument/2006/math">
                      <m:r>
                        <a:rPr lang="en-US" altLang="zh-CN" sz="2000" b="1" i="1">
                          <a:solidFill>
                            <a:srgbClr val="002060"/>
                          </a:solidFill>
                          <a:latin typeface="Cambria Math" panose="02040503050406030204" pitchFamily="18" charset="0"/>
                          <a:ea typeface="楷体" panose="02010609060101010101" pitchFamily="49" charset="-122"/>
                        </a:rPr>
                        <m:t>𝒄</m:t>
                      </m:r>
                    </m:oMath>
                  </a14:m>
                  <a:r>
                    <a:rPr lang="zh-CN" altLang="en-US" sz="2000" b="1">
                      <a:solidFill>
                        <a:srgbClr val="002060"/>
                      </a:solidFill>
                      <a:latin typeface="楷体" panose="02010609060101010101" pitchFamily="49" charset="-122"/>
                      <a:ea typeface="楷体" panose="02010609060101010101" pitchFamily="49" charset="-122"/>
                    </a:rPr>
                    <a:t>是在前提和论证的公式序列中这之前的公式不曾出现的新个体常量</a:t>
                  </a:r>
                  <a:endParaRPr lang="en-US" altLang="zh-CN" sz="2000" b="1">
                    <a:solidFill>
                      <a:srgbClr val="002060"/>
                    </a:solidFill>
                    <a:latin typeface="楷体" panose="02010609060101010101" pitchFamily="49" charset="-122"/>
                    <a:ea typeface="楷体" panose="02010609060101010101" pitchFamily="49" charset="-122"/>
                  </a:endParaRPr>
                </a:p>
                <a:p>
                  <a:pPr marL="342900" indent="-342900">
                    <a:spcBef>
                      <a:spcPts val="900"/>
                    </a:spcBef>
                    <a:buFont typeface="Arial" panose="020B0604020202020204" pitchFamily="34" charset="0"/>
                    <a:buChar char="•"/>
                  </a:pPr>
                  <a:r>
                    <a:rPr lang="zh-CN" altLang="en-US" sz="2000" b="1">
                      <a:solidFill>
                        <a:srgbClr val="002060"/>
                      </a:solidFill>
                      <a:latin typeface="楷体" panose="02010609060101010101" pitchFamily="49" charset="-122"/>
                      <a:ea typeface="楷体" panose="02010609060101010101" pitchFamily="49" charset="-122"/>
                    </a:rPr>
                    <a:t>公式</a:t>
                  </a:r>
                  <a14:m>
                    <m:oMath xmlns:m="http://schemas.openxmlformats.org/officeDocument/2006/math">
                      <m:r>
                        <a:rPr lang="en-US" altLang="zh-CN" sz="2000" b="1" i="1" smtClean="0">
                          <a:solidFill>
                            <a:srgbClr val="002060"/>
                          </a:solidFill>
                          <a:latin typeface="Cambria Math" panose="02040503050406030204" pitchFamily="18" charset="0"/>
                          <a:ea typeface="楷体" panose="02010609060101010101" pitchFamily="49" charset="-122"/>
                        </a:rPr>
                        <m:t>𝑨</m:t>
                      </m:r>
                      <m:r>
                        <a:rPr lang="en-US" altLang="zh-CN" sz="2000" b="1" i="1">
                          <a:solidFill>
                            <a:srgbClr val="002060"/>
                          </a:solidFill>
                          <a:latin typeface="Cambria Math" panose="02040503050406030204" pitchFamily="18" charset="0"/>
                          <a:ea typeface="楷体" panose="02010609060101010101" pitchFamily="49" charset="-122"/>
                        </a:rPr>
                        <m:t>(</m:t>
                      </m:r>
                      <m:r>
                        <a:rPr lang="en-US" altLang="zh-CN" sz="2000" b="1" i="1">
                          <a:solidFill>
                            <a:srgbClr val="002060"/>
                          </a:solidFill>
                          <a:latin typeface="Cambria Math" panose="02040503050406030204" pitchFamily="18" charset="0"/>
                          <a:ea typeface="楷体" panose="02010609060101010101" pitchFamily="49" charset="-122"/>
                        </a:rPr>
                        <m:t>𝒙</m:t>
                      </m:r>
                      <m:r>
                        <a:rPr lang="en-US" altLang="zh-CN" sz="2000" b="1" i="1" smtClean="0">
                          <a:solidFill>
                            <a:srgbClr val="002060"/>
                          </a:solidFill>
                          <a:latin typeface="Cambria Math" panose="02040503050406030204" pitchFamily="18" charset="0"/>
                          <a:ea typeface="楷体" panose="02010609060101010101" pitchFamily="49" charset="-122"/>
                        </a:rPr>
                        <m:t>)</m:t>
                      </m:r>
                    </m:oMath>
                  </a14:m>
                  <a:r>
                    <a:rPr lang="zh-CN" altLang="en-US" sz="2000" b="1">
                      <a:solidFill>
                        <a:srgbClr val="002060"/>
                      </a:solidFill>
                      <a:latin typeface="楷体" panose="02010609060101010101" pitchFamily="49" charset="-122"/>
                      <a:ea typeface="楷体" panose="02010609060101010101" pitchFamily="49" charset="-122"/>
                    </a:rPr>
                    <a:t>中只有</a:t>
                  </a:r>
                  <a14:m>
                    <m:oMath xmlns:m="http://schemas.openxmlformats.org/officeDocument/2006/math">
                      <m:r>
                        <a:rPr lang="en-US" altLang="zh-CN" sz="2000" b="1" i="1" smtClean="0">
                          <a:solidFill>
                            <a:srgbClr val="002060"/>
                          </a:solidFill>
                          <a:latin typeface="Cambria Math" panose="02040503050406030204" pitchFamily="18" charset="0"/>
                          <a:ea typeface="楷体" panose="02010609060101010101" pitchFamily="49" charset="-122"/>
                        </a:rPr>
                        <m:t>𝒙</m:t>
                      </m:r>
                    </m:oMath>
                  </a14:m>
                  <a:r>
                    <a:rPr lang="zh-CN" altLang="en-US" sz="2000" b="1">
                      <a:solidFill>
                        <a:srgbClr val="002060"/>
                      </a:solidFill>
                      <a:latin typeface="楷体" panose="02010609060101010101" pitchFamily="49" charset="-122"/>
                      <a:ea typeface="楷体" panose="02010609060101010101" pitchFamily="49" charset="-122"/>
                    </a:rPr>
                    <a:t>是自由变量（从而</a:t>
                  </a:r>
                  <a14:m>
                    <m:oMath xmlns:m="http://schemas.openxmlformats.org/officeDocument/2006/math">
                      <m:r>
                        <a:rPr lang="en-US" altLang="zh-CN" sz="2000" b="1" i="1" smtClean="0">
                          <a:solidFill>
                            <a:srgbClr val="002060"/>
                          </a:solidFill>
                          <a:latin typeface="Cambria Math" panose="02040503050406030204" pitchFamily="18" charset="0"/>
                          <a:ea typeface="楷体" panose="02010609060101010101" pitchFamily="49" charset="-122"/>
                        </a:rPr>
                        <m:t>∃</m:t>
                      </m:r>
                      <m:r>
                        <a:rPr lang="en-US" altLang="zh-CN" sz="2000" b="1" i="1">
                          <a:solidFill>
                            <a:srgbClr val="002060"/>
                          </a:solidFill>
                          <a:latin typeface="Cambria Math" panose="02040503050406030204" pitchFamily="18" charset="0"/>
                          <a:ea typeface="楷体" panose="02010609060101010101" pitchFamily="49" charset="-122"/>
                        </a:rPr>
                        <m:t>𝒙𝑨</m:t>
                      </m:r>
                      <m:d>
                        <m:dPr>
                          <m:ctrlPr>
                            <a:rPr lang="en-US" altLang="zh-CN" sz="2000" b="1" i="1">
                              <a:solidFill>
                                <a:srgbClr val="002060"/>
                              </a:solidFill>
                              <a:latin typeface="Cambria Math" panose="02040503050406030204" pitchFamily="18" charset="0"/>
                              <a:ea typeface="楷体" panose="02010609060101010101" pitchFamily="49" charset="-122"/>
                            </a:rPr>
                          </m:ctrlPr>
                        </m:dPr>
                        <m:e>
                          <m:r>
                            <a:rPr lang="en-US" altLang="zh-CN" sz="2000" b="1" i="1">
                              <a:solidFill>
                                <a:srgbClr val="002060"/>
                              </a:solidFill>
                              <a:latin typeface="Cambria Math" panose="02040503050406030204" pitchFamily="18" charset="0"/>
                              <a:ea typeface="楷体" panose="02010609060101010101" pitchFamily="49" charset="-122"/>
                            </a:rPr>
                            <m:t>𝒙</m:t>
                          </m:r>
                        </m:e>
                      </m:d>
                    </m:oMath>
                  </a14:m>
                  <a:r>
                    <a:rPr lang="zh-CN" altLang="en-US" sz="2000" b="1">
                      <a:solidFill>
                        <a:srgbClr val="002060"/>
                      </a:solidFill>
                      <a:latin typeface="楷体" panose="02010609060101010101" pitchFamily="49" charset="-122"/>
                      <a:ea typeface="楷体" panose="02010609060101010101" pitchFamily="49" charset="-122"/>
                    </a:rPr>
                    <a:t>是闭公式）</a:t>
                  </a:r>
                  <a:endParaRPr lang="en-US" altLang="zh-CN" sz="2000" b="1">
                    <a:solidFill>
                      <a:srgbClr val="002060"/>
                    </a:solidFill>
                    <a:latin typeface="楷体" panose="02010609060101010101" pitchFamily="49" charset="-122"/>
                    <a:ea typeface="楷体" panose="02010609060101010101" pitchFamily="49" charset="-122"/>
                  </a:endParaRPr>
                </a:p>
              </p:txBody>
            </p:sp>
          </mc:Choice>
          <mc:Fallback xmlns="">
            <p:sp>
              <p:nvSpPr>
                <p:cNvPr id="13" name="文本框 12">
                  <a:extLst>
                    <a:ext uri="{FF2B5EF4-FFF2-40B4-BE49-F238E27FC236}">
                      <a16:creationId xmlns:a16="http://schemas.microsoft.com/office/drawing/2014/main" id="{E687FCDB-10A6-4D0F-B5ED-591CAA96E905}"/>
                    </a:ext>
                  </a:extLst>
                </p:cNvPr>
                <p:cNvSpPr txBox="1">
                  <a:spLocks noRot="1" noChangeAspect="1" noMove="1" noResize="1" noEditPoints="1" noAdjustHandles="1" noChangeArrowheads="1" noChangeShapeType="1" noTextEdit="1"/>
                </p:cNvSpPr>
                <p:nvPr/>
              </p:nvSpPr>
              <p:spPr>
                <a:xfrm>
                  <a:off x="3703262" y="1557725"/>
                  <a:ext cx="8087456" cy="1387559"/>
                </a:xfrm>
                <a:prstGeom prst="rect">
                  <a:avLst/>
                </a:prstGeom>
                <a:blipFill>
                  <a:blip r:embed="rId3"/>
                  <a:stretch>
                    <a:fillRect l="-678" t="-1754" r="-528" b="-6579"/>
                  </a:stretch>
                </a:blipFill>
              </p:spPr>
              <p:txBody>
                <a:bodyPr/>
                <a:lstStyle/>
                <a:p>
                  <a:r>
                    <a:rPr lang="zh-CN" altLang="en-US">
                      <a:noFill/>
                    </a:rPr>
                    <a:t> </a:t>
                  </a:r>
                </a:p>
              </p:txBody>
            </p:sp>
          </mc:Fallback>
        </mc:AlternateContent>
        <p:sp>
          <p:nvSpPr>
            <p:cNvPr id="16" name="箭头: 左 15">
              <a:extLst>
                <a:ext uri="{FF2B5EF4-FFF2-40B4-BE49-F238E27FC236}">
                  <a16:creationId xmlns:a16="http://schemas.microsoft.com/office/drawing/2014/main" id="{49171C8C-D512-4468-B6A8-0045FAC27E7E}"/>
                </a:ext>
              </a:extLst>
            </p:cNvPr>
            <p:cNvSpPr/>
            <p:nvPr/>
          </p:nvSpPr>
          <p:spPr>
            <a:xfrm>
              <a:off x="3106332" y="2249485"/>
              <a:ext cx="583543" cy="12272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mc:AlternateContent xmlns:mc="http://schemas.openxmlformats.org/markup-compatibility/2006" xmlns:a14="http://schemas.microsoft.com/office/drawing/2010/main">
        <mc:Choice Requires="a14">
          <p:sp>
            <p:nvSpPr>
              <p:cNvPr id="41" name="文本框 40">
                <a:extLst>
                  <a:ext uri="{FF2B5EF4-FFF2-40B4-BE49-F238E27FC236}">
                    <a16:creationId xmlns:a16="http://schemas.microsoft.com/office/drawing/2014/main" id="{CE6D0D0D-DE68-4DC0-8FA0-10E2E2C346B4}"/>
                  </a:ext>
                </a:extLst>
              </p:cNvPr>
              <p:cNvSpPr txBox="1"/>
              <p:nvPr/>
            </p:nvSpPr>
            <p:spPr>
              <a:xfrm>
                <a:off x="506756" y="2765324"/>
                <a:ext cx="7080132" cy="400110"/>
              </a:xfrm>
              <a:prstGeom prst="rect">
                <a:avLst/>
              </a:prstGeom>
              <a:solidFill>
                <a:schemeClr val="accent5">
                  <a:lumMod val="20000"/>
                  <a:lumOff val="80000"/>
                  <a:alpha val="50000"/>
                </a:schemeClr>
              </a:solidFill>
            </p:spPr>
            <p:txBody>
              <a:bodyPr wrap="square" rtlCol="0">
                <a:spAutoFit/>
              </a:bodyPr>
              <a:lstStyle/>
              <a:p>
                <a:r>
                  <a:rPr lang="zh-CN" altLang="en-US" sz="2000" b="1">
                    <a:solidFill>
                      <a:srgbClr val="C00000"/>
                    </a:solidFill>
                  </a:rPr>
                  <a:t>规则有效性：</a:t>
                </a:r>
                <a:r>
                  <a:rPr lang="zh-CN" altLang="en-US" sz="2000" b="1">
                    <a:solidFill>
                      <a:srgbClr val="002060"/>
                    </a:solidFill>
                  </a:rPr>
                  <a:t>满足上述条件时，公式</a:t>
                </a:r>
                <a14:m>
                  <m:oMath xmlns:m="http://schemas.openxmlformats.org/officeDocument/2006/math">
                    <m:r>
                      <a:rPr lang="en-US" altLang="zh-CN" sz="2000" b="1" i="1" smtClean="0">
                        <a:solidFill>
                          <a:srgbClr val="002060"/>
                        </a:solidFill>
                        <a:latin typeface="Cambria Math" panose="02040503050406030204" pitchFamily="18" charset="0"/>
                      </a:rPr>
                      <m:t>∃</m:t>
                    </m:r>
                    <m:r>
                      <a:rPr lang="en-US" altLang="zh-CN" sz="2000" b="1" i="1">
                        <a:solidFill>
                          <a:srgbClr val="002060"/>
                        </a:solidFill>
                        <a:latin typeface="Cambria Math" panose="02040503050406030204" pitchFamily="18" charset="0"/>
                      </a:rPr>
                      <m:t>𝒙𝑨</m:t>
                    </m:r>
                    <m:d>
                      <m:dPr>
                        <m:ctrlPr>
                          <a:rPr lang="en-US" altLang="zh-CN" sz="2000" b="1" i="1">
                            <a:solidFill>
                              <a:srgbClr val="002060"/>
                            </a:solidFill>
                            <a:latin typeface="Cambria Math" panose="02040503050406030204" pitchFamily="18" charset="0"/>
                          </a:rPr>
                        </m:ctrlPr>
                      </m:dPr>
                      <m:e>
                        <m:r>
                          <a:rPr lang="en-US" altLang="zh-CN" sz="2000" b="1" i="1">
                            <a:solidFill>
                              <a:srgbClr val="002060"/>
                            </a:solidFill>
                            <a:latin typeface="Cambria Math" panose="02040503050406030204" pitchFamily="18" charset="0"/>
                          </a:rPr>
                          <m:t>𝒙</m:t>
                        </m:r>
                      </m:e>
                    </m:d>
                    <m:r>
                      <a:rPr lang="en-US" altLang="zh-CN" sz="2000" b="1" i="1">
                        <a:solidFill>
                          <a:srgbClr val="002060"/>
                        </a:solidFill>
                        <a:latin typeface="Cambria Math" panose="02040503050406030204" pitchFamily="18" charset="0"/>
                      </a:rPr>
                      <m:t>→</m:t>
                    </m:r>
                    <m:r>
                      <a:rPr lang="en-US" altLang="zh-CN" sz="2000" b="1" i="1">
                        <a:solidFill>
                          <a:srgbClr val="002060"/>
                        </a:solidFill>
                        <a:latin typeface="Cambria Math" panose="02040503050406030204" pitchFamily="18" charset="0"/>
                      </a:rPr>
                      <m:t>𝑨</m:t>
                    </m:r>
                    <m:d>
                      <m:dPr>
                        <m:ctrlPr>
                          <a:rPr lang="en-US" altLang="zh-CN" sz="2000" b="1" i="1">
                            <a:solidFill>
                              <a:srgbClr val="002060"/>
                            </a:solidFill>
                            <a:latin typeface="Cambria Math" panose="02040503050406030204" pitchFamily="18" charset="0"/>
                          </a:rPr>
                        </m:ctrlPr>
                      </m:dPr>
                      <m:e>
                        <m:r>
                          <a:rPr lang="en-US" altLang="zh-CN" sz="2000" b="1" i="1" smtClean="0">
                            <a:solidFill>
                              <a:srgbClr val="002060"/>
                            </a:solidFill>
                            <a:latin typeface="Cambria Math" panose="02040503050406030204" pitchFamily="18" charset="0"/>
                          </a:rPr>
                          <m:t>𝒄</m:t>
                        </m:r>
                      </m:e>
                    </m:d>
                  </m:oMath>
                </a14:m>
                <a:r>
                  <a:rPr lang="zh-CN" altLang="en-US" sz="2000" b="1">
                    <a:solidFill>
                      <a:srgbClr val="002060"/>
                    </a:solidFill>
                  </a:rPr>
                  <a:t>是永真式</a:t>
                </a:r>
              </a:p>
            </p:txBody>
          </p:sp>
        </mc:Choice>
        <mc:Fallback xmlns="">
          <p:sp>
            <p:nvSpPr>
              <p:cNvPr id="41" name="文本框 40">
                <a:extLst>
                  <a:ext uri="{FF2B5EF4-FFF2-40B4-BE49-F238E27FC236}">
                    <a16:creationId xmlns:a16="http://schemas.microsoft.com/office/drawing/2014/main" id="{CE6D0D0D-DE68-4DC0-8FA0-10E2E2C346B4}"/>
                  </a:ext>
                </a:extLst>
              </p:cNvPr>
              <p:cNvSpPr txBox="1">
                <a:spLocks noRot="1" noChangeAspect="1" noMove="1" noResize="1" noEditPoints="1" noAdjustHandles="1" noChangeArrowheads="1" noChangeShapeType="1" noTextEdit="1"/>
              </p:cNvSpPr>
              <p:nvPr/>
            </p:nvSpPr>
            <p:spPr>
              <a:xfrm>
                <a:off x="506756" y="2765324"/>
                <a:ext cx="7080132" cy="400110"/>
              </a:xfrm>
              <a:prstGeom prst="rect">
                <a:avLst/>
              </a:prstGeom>
              <a:blipFill>
                <a:blip r:embed="rId4"/>
                <a:stretch>
                  <a:fillRect l="-861" t="-9231" b="-2769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42" name="表格 41">
                <a:extLst>
                  <a:ext uri="{FF2B5EF4-FFF2-40B4-BE49-F238E27FC236}">
                    <a16:creationId xmlns:a16="http://schemas.microsoft.com/office/drawing/2014/main" id="{502FD4E2-CB61-4E1B-B749-20800F09EA59}"/>
                  </a:ext>
                </a:extLst>
              </p:cNvPr>
              <p:cNvGraphicFramePr>
                <a:graphicFrameLocks noGrp="1"/>
              </p:cNvGraphicFramePr>
              <p:nvPr>
                <p:extLst>
                  <p:ext uri="{D42A27DB-BD31-4B8C-83A1-F6EECF244321}">
                    <p14:modId xmlns:p14="http://schemas.microsoft.com/office/powerpoint/2010/main" val="238192341"/>
                  </p:ext>
                </p:extLst>
              </p:nvPr>
            </p:nvGraphicFramePr>
            <p:xfrm>
              <a:off x="864763" y="3434117"/>
              <a:ext cx="3595760" cy="2042160"/>
            </p:xfrm>
            <a:graphic>
              <a:graphicData uri="http://schemas.openxmlformats.org/drawingml/2006/table">
                <a:tbl>
                  <a:tblPr firstRow="1" bandRow="1">
                    <a:tableStyleId>{93296810-A885-4BE3-A3E7-6D5BEEA58F35}</a:tableStyleId>
                  </a:tblPr>
                  <a:tblGrid>
                    <a:gridCol w="510482">
                      <a:extLst>
                        <a:ext uri="{9D8B030D-6E8A-4147-A177-3AD203B41FA5}">
                          <a16:colId xmlns:a16="http://schemas.microsoft.com/office/drawing/2014/main" val="770915149"/>
                        </a:ext>
                      </a:extLst>
                    </a:gridCol>
                    <a:gridCol w="1269635">
                      <a:extLst>
                        <a:ext uri="{9D8B030D-6E8A-4147-A177-3AD203B41FA5}">
                          <a16:colId xmlns:a16="http://schemas.microsoft.com/office/drawing/2014/main" val="3621597925"/>
                        </a:ext>
                      </a:extLst>
                    </a:gridCol>
                    <a:gridCol w="1815643">
                      <a:extLst>
                        <a:ext uri="{9D8B030D-6E8A-4147-A177-3AD203B41FA5}">
                          <a16:colId xmlns:a16="http://schemas.microsoft.com/office/drawing/2014/main" val="2962173327"/>
                        </a:ext>
                      </a:extLst>
                    </a:gridCol>
                  </a:tblGrid>
                  <a:tr h="318952">
                    <a:tc>
                      <a:txBody>
                        <a:bodyPr/>
                        <a:lstStyle/>
                        <a:p>
                          <a:pPr>
                            <a:spcBef>
                              <a:spcPts val="900"/>
                            </a:spcBef>
                            <a:spcAft>
                              <a:spcPts val="900"/>
                            </a:spcAft>
                          </a:pPr>
                          <a:r>
                            <a:rPr lang="en-US" altLang="zh-CN" sz="2000" b="1">
                              <a:solidFill>
                                <a:schemeClr val="accent6">
                                  <a:lumMod val="50000"/>
                                </a:schemeClr>
                              </a:solidFill>
                              <a:latin typeface="Arial" panose="020B0604020202020204" pitchFamily="34" charset="0"/>
                              <a:cs typeface="Arial" panose="020B0604020202020204" pitchFamily="34" charset="0"/>
                            </a:rPr>
                            <a:t>(1)</a:t>
                          </a:r>
                          <a:endParaRPr lang="zh-CN" altLang="en-US" sz="2000" b="1">
                            <a:solidFill>
                              <a:schemeClr val="accent6">
                                <a:lumMod val="50000"/>
                              </a:schemeClr>
                            </a:solidFill>
                            <a:latin typeface="Arial" panose="020B0604020202020204" pitchFamily="34" charset="0"/>
                            <a:cs typeface="Arial" panose="020B0604020202020204" pitchFamily="34" charset="0"/>
                          </a:endParaRP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pPr>
                            <a:spcBef>
                              <a:spcPts val="900"/>
                            </a:spcBef>
                            <a:spcAft>
                              <a:spcPts val="900"/>
                            </a:spcAft>
                          </a:pPr>
                          <a14:m>
                            <m:oMathPara xmlns:m="http://schemas.openxmlformats.org/officeDocument/2006/math">
                              <m:oMathParaPr>
                                <m:jc m:val="left"/>
                              </m:oMathParaPr>
                              <m:oMath xmlns:m="http://schemas.openxmlformats.org/officeDocument/2006/math">
                                <m:r>
                                  <a:rPr lang="en-US" altLang="zh-CN" sz="2000" b="1" i="1" smtClean="0">
                                    <a:solidFill>
                                      <a:schemeClr val="accent6">
                                        <a:lumMod val="50000"/>
                                      </a:schemeClr>
                                    </a:solidFill>
                                    <a:latin typeface="Cambria Math" panose="02040503050406030204" pitchFamily="18" charset="0"/>
                                    <a:cs typeface="Arial" panose="020B0604020202020204" pitchFamily="34" charset="0"/>
                                  </a:rPr>
                                  <m:t>∃</m:t>
                                </m:r>
                                <m:r>
                                  <a:rPr lang="en-US" altLang="zh-CN" sz="2000" b="1" i="1" smtClean="0">
                                    <a:solidFill>
                                      <a:schemeClr val="accent6">
                                        <a:lumMod val="50000"/>
                                      </a:schemeClr>
                                    </a:solidFill>
                                    <a:latin typeface="Cambria Math" panose="02040503050406030204" pitchFamily="18" charset="0"/>
                                    <a:cs typeface="Arial" panose="020B0604020202020204" pitchFamily="34" charset="0"/>
                                  </a:rPr>
                                  <m:t>𝒙𝑭</m:t>
                                </m:r>
                                <m:r>
                                  <a:rPr lang="en-US" altLang="zh-CN" sz="2000" b="1" i="1" smtClean="0">
                                    <a:solidFill>
                                      <a:schemeClr val="accent6">
                                        <a:lumMod val="50000"/>
                                      </a:schemeClr>
                                    </a:solidFill>
                                    <a:latin typeface="Cambria Math" panose="02040503050406030204" pitchFamily="18" charset="0"/>
                                    <a:cs typeface="Arial" panose="020B0604020202020204" pitchFamily="34" charset="0"/>
                                  </a:rPr>
                                  <m:t>(</m:t>
                                </m:r>
                                <m:r>
                                  <a:rPr lang="en-US" altLang="zh-CN" sz="2000" b="1" i="1" smtClean="0">
                                    <a:solidFill>
                                      <a:schemeClr val="accent6">
                                        <a:lumMod val="50000"/>
                                      </a:schemeClr>
                                    </a:solidFill>
                                    <a:latin typeface="Cambria Math" panose="02040503050406030204" pitchFamily="18" charset="0"/>
                                    <a:cs typeface="Arial" panose="020B0604020202020204" pitchFamily="34" charset="0"/>
                                  </a:rPr>
                                  <m:t>𝒙</m:t>
                                </m:r>
                                <m:r>
                                  <a:rPr lang="en-US" altLang="zh-CN" sz="2000" b="1" i="1" smtClean="0">
                                    <a:solidFill>
                                      <a:schemeClr val="accent6">
                                        <a:lumMod val="50000"/>
                                      </a:schemeClr>
                                    </a:solidFill>
                                    <a:latin typeface="Cambria Math" panose="02040503050406030204" pitchFamily="18" charset="0"/>
                                    <a:cs typeface="Arial" panose="020B0604020202020204" pitchFamily="34" charset="0"/>
                                  </a:rPr>
                                  <m:t>)</m:t>
                                </m:r>
                              </m:oMath>
                            </m:oMathPara>
                          </a14:m>
                          <a:endParaRPr lang="zh-CN" altLang="en-US" sz="2000" b="1">
                            <a:solidFill>
                              <a:schemeClr val="accent6">
                                <a:lumMod val="50000"/>
                              </a:schemeClr>
                            </a:solidFill>
                            <a:latin typeface="Arial" panose="020B0604020202020204" pitchFamily="34" charset="0"/>
                            <a:cs typeface="Arial" panose="020B0604020202020204" pitchFamily="34" charset="0"/>
                          </a:endParaRP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pPr>
                            <a:spcBef>
                              <a:spcPts val="900"/>
                            </a:spcBef>
                            <a:spcAft>
                              <a:spcPts val="900"/>
                            </a:spcAft>
                          </a:pPr>
                          <a:r>
                            <a:rPr lang="en-US" altLang="zh-CN" sz="2000" b="1">
                              <a:solidFill>
                                <a:srgbClr val="3008DC"/>
                              </a:solidFill>
                              <a:latin typeface="Arial" panose="020B0604020202020204" pitchFamily="34" charset="0"/>
                              <a:ea typeface="楷体" panose="02010609060101010101" pitchFamily="49" charset="-122"/>
                              <a:cs typeface="Arial" panose="020B0604020202020204" pitchFamily="34" charset="0"/>
                            </a:rPr>
                            <a:t>// </a:t>
                          </a:r>
                          <a:r>
                            <a:rPr lang="zh-CN" altLang="en-US" sz="2000" b="1">
                              <a:solidFill>
                                <a:srgbClr val="3008DC"/>
                              </a:solidFill>
                              <a:latin typeface="Arial" panose="020B0604020202020204" pitchFamily="34" charset="0"/>
                              <a:ea typeface="楷体" panose="02010609060101010101" pitchFamily="49" charset="-122"/>
                              <a:cs typeface="Arial" panose="020B0604020202020204" pitchFamily="34" charset="0"/>
                            </a:rPr>
                            <a:t>前提</a:t>
                          </a: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extLst>
                      <a:ext uri="{0D108BD9-81ED-4DB2-BD59-A6C34878D82A}">
                        <a16:rowId xmlns:a16="http://schemas.microsoft.com/office/drawing/2014/main" val="3259167531"/>
                      </a:ext>
                    </a:extLst>
                  </a:tr>
                  <a:tr h="325750">
                    <a:tc>
                      <a:txBody>
                        <a:bodyPr/>
                        <a:lstStyle/>
                        <a:p>
                          <a:pPr marL="0" algn="l" defTabSz="914400" rtl="0" eaLnBrk="1" latinLnBrk="0" hangingPunct="1">
                            <a:spcBef>
                              <a:spcPts val="900"/>
                            </a:spcBef>
                            <a:spcAft>
                              <a:spcPts val="900"/>
                            </a:spcAft>
                          </a:pPr>
                          <a:r>
                            <a:rPr lang="en-US" altLang="zh-CN" sz="2000" b="1" kern="1200">
                              <a:solidFill>
                                <a:schemeClr val="accent6">
                                  <a:lumMod val="50000"/>
                                </a:schemeClr>
                              </a:solidFill>
                              <a:latin typeface="Arial" panose="020B0604020202020204" pitchFamily="34" charset="0"/>
                              <a:ea typeface="+mn-ea"/>
                              <a:cs typeface="Arial" panose="020B0604020202020204" pitchFamily="34" charset="0"/>
                            </a:rPr>
                            <a:t>(2)</a:t>
                          </a:r>
                          <a:endParaRPr lang="zh-CN" altLang="en-US" sz="2000" b="1" kern="1200">
                            <a:solidFill>
                              <a:schemeClr val="accent6">
                                <a:lumMod val="50000"/>
                              </a:schemeClr>
                            </a:solidFill>
                            <a:latin typeface="Arial" panose="020B0604020202020204" pitchFamily="34" charset="0"/>
                            <a:ea typeface="+mn-ea"/>
                            <a:cs typeface="Arial" panose="020B0604020202020204" pitchFamily="34" charset="0"/>
                          </a:endParaRP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pPr algn="l">
                            <a:spcBef>
                              <a:spcPts val="900"/>
                            </a:spcBef>
                            <a:spcAft>
                              <a:spcPts val="900"/>
                            </a:spcAft>
                          </a:pPr>
                          <a14:m>
                            <m:oMathPara xmlns:m="http://schemas.openxmlformats.org/officeDocument/2006/math">
                              <m:oMathParaPr>
                                <m:jc m:val="left"/>
                              </m:oMathParaPr>
                              <m:oMath xmlns:m="http://schemas.openxmlformats.org/officeDocument/2006/math">
                                <m:r>
                                  <a:rPr lang="en-US" altLang="zh-CN" sz="2000" b="1" i="1" smtClean="0">
                                    <a:solidFill>
                                      <a:schemeClr val="accent6">
                                        <a:lumMod val="50000"/>
                                      </a:schemeClr>
                                    </a:solidFill>
                                    <a:latin typeface="Cambria Math" panose="02040503050406030204" pitchFamily="18" charset="0"/>
                                    <a:cs typeface="Arial" panose="020B0604020202020204" pitchFamily="34" charset="0"/>
                                  </a:rPr>
                                  <m:t>𝑭</m:t>
                                </m:r>
                                <m:r>
                                  <a:rPr lang="en-US" altLang="zh-CN" sz="2000" b="1" i="1" smtClean="0">
                                    <a:solidFill>
                                      <a:schemeClr val="accent6">
                                        <a:lumMod val="50000"/>
                                      </a:schemeClr>
                                    </a:solidFill>
                                    <a:latin typeface="Cambria Math" panose="02040503050406030204" pitchFamily="18" charset="0"/>
                                    <a:cs typeface="Arial" panose="020B0604020202020204" pitchFamily="34" charset="0"/>
                                  </a:rPr>
                                  <m:t>(</m:t>
                                </m:r>
                                <m:r>
                                  <a:rPr lang="en-US" altLang="zh-CN" sz="2000" b="1" i="1" smtClean="0">
                                    <a:solidFill>
                                      <a:schemeClr val="accent6">
                                        <a:lumMod val="50000"/>
                                      </a:schemeClr>
                                    </a:solidFill>
                                    <a:latin typeface="Cambria Math" panose="02040503050406030204" pitchFamily="18" charset="0"/>
                                    <a:cs typeface="Arial" panose="020B0604020202020204" pitchFamily="34" charset="0"/>
                                  </a:rPr>
                                  <m:t>𝒂</m:t>
                                </m:r>
                                <m:r>
                                  <a:rPr lang="en-US" altLang="zh-CN" sz="2000" b="1" i="1" smtClean="0">
                                    <a:solidFill>
                                      <a:schemeClr val="accent6">
                                        <a:lumMod val="50000"/>
                                      </a:schemeClr>
                                    </a:solidFill>
                                    <a:latin typeface="Cambria Math" panose="02040503050406030204" pitchFamily="18" charset="0"/>
                                    <a:cs typeface="Arial" panose="020B0604020202020204" pitchFamily="34" charset="0"/>
                                  </a:rPr>
                                  <m:t>)</m:t>
                                </m:r>
                              </m:oMath>
                            </m:oMathPara>
                          </a14:m>
                          <a:endParaRPr lang="zh-CN" altLang="en-US" sz="2000" b="1">
                            <a:solidFill>
                              <a:schemeClr val="accent6">
                                <a:lumMod val="50000"/>
                              </a:schemeClr>
                            </a:solidFill>
                            <a:latin typeface="Arial" panose="020B0604020202020204" pitchFamily="34" charset="0"/>
                            <a:cs typeface="Arial" panose="020B0604020202020204" pitchFamily="34" charset="0"/>
                          </a:endParaRP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pPr marL="0" marR="0" lvl="0" indent="0" algn="l" defTabSz="914400" rtl="0" eaLnBrk="1" fontAlgn="auto" latinLnBrk="0" hangingPunct="1">
                            <a:lnSpc>
                              <a:spcPct val="100000"/>
                            </a:lnSpc>
                            <a:spcBef>
                              <a:spcPts val="900"/>
                            </a:spcBef>
                            <a:spcAft>
                              <a:spcPts val="900"/>
                            </a:spcAft>
                            <a:buClrTx/>
                            <a:buSzTx/>
                            <a:buFontTx/>
                            <a:buNone/>
                            <a:tabLst/>
                            <a:defRPr/>
                          </a:pPr>
                          <a:r>
                            <a:rPr lang="en-US" altLang="zh-CN" sz="2000" b="1">
                              <a:solidFill>
                                <a:srgbClr val="3008DC"/>
                              </a:solidFill>
                              <a:latin typeface="Arial" panose="020B0604020202020204" pitchFamily="34" charset="0"/>
                              <a:ea typeface="楷体" panose="02010609060101010101" pitchFamily="49" charset="-122"/>
                              <a:cs typeface="Arial" panose="020B0604020202020204" pitchFamily="34" charset="0"/>
                            </a:rPr>
                            <a:t>// (1)</a:t>
                          </a:r>
                          <a:r>
                            <a:rPr lang="zh-CN" altLang="en-US" sz="2000" b="1">
                              <a:solidFill>
                                <a:srgbClr val="3008DC"/>
                              </a:solidFill>
                              <a:latin typeface="Arial" panose="020B0604020202020204" pitchFamily="34" charset="0"/>
                              <a:ea typeface="楷体" panose="02010609060101010101" pitchFamily="49" charset="-122"/>
                              <a:cs typeface="Arial" panose="020B0604020202020204" pitchFamily="34" charset="0"/>
                            </a:rPr>
                            <a:t>存在例化</a:t>
                          </a:r>
                          <a:endParaRPr lang="zh-CN" altLang="en-US" sz="2000" b="1" kern="1200">
                            <a:solidFill>
                              <a:srgbClr val="3008DC"/>
                            </a:solidFill>
                            <a:latin typeface="Arial" panose="020B0604020202020204" pitchFamily="34" charset="0"/>
                            <a:ea typeface="楷体" panose="02010609060101010101" pitchFamily="49" charset="-122"/>
                            <a:cs typeface="Arial" panose="020B0604020202020204" pitchFamily="34" charset="0"/>
                          </a:endParaRP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extLst>
                      <a:ext uri="{0D108BD9-81ED-4DB2-BD59-A6C34878D82A}">
                        <a16:rowId xmlns:a16="http://schemas.microsoft.com/office/drawing/2014/main" val="1236662608"/>
                      </a:ext>
                    </a:extLst>
                  </a:tr>
                  <a:tr h="319391">
                    <a:tc>
                      <a:txBody>
                        <a:bodyPr/>
                        <a:lstStyle/>
                        <a:p>
                          <a:pPr marL="0" marR="0" lvl="0" indent="0" algn="l" defTabSz="914400" rtl="0" eaLnBrk="1" fontAlgn="auto" latinLnBrk="0" hangingPunct="1">
                            <a:lnSpc>
                              <a:spcPct val="100000"/>
                            </a:lnSpc>
                            <a:spcBef>
                              <a:spcPts val="900"/>
                            </a:spcBef>
                            <a:spcAft>
                              <a:spcPts val="900"/>
                            </a:spcAft>
                            <a:buClrTx/>
                            <a:buSzTx/>
                            <a:buFontTx/>
                            <a:buNone/>
                            <a:tabLst/>
                            <a:defRPr/>
                          </a:pPr>
                          <a:r>
                            <a:rPr lang="en-US" altLang="zh-CN" sz="2000" b="1" kern="1200">
                              <a:solidFill>
                                <a:schemeClr val="accent6">
                                  <a:lumMod val="50000"/>
                                </a:schemeClr>
                              </a:solidFill>
                              <a:latin typeface="Arial" panose="020B0604020202020204" pitchFamily="34" charset="0"/>
                              <a:ea typeface="+mn-ea"/>
                              <a:cs typeface="Arial" panose="020B0604020202020204" pitchFamily="34" charset="0"/>
                            </a:rPr>
                            <a:t>(3)</a:t>
                          </a:r>
                          <a:endParaRPr lang="zh-CN" altLang="en-US" sz="2000" b="1" kern="1200">
                            <a:solidFill>
                              <a:schemeClr val="accent6">
                                <a:lumMod val="50000"/>
                              </a:schemeClr>
                            </a:solidFill>
                            <a:latin typeface="Arial" panose="020B0604020202020204" pitchFamily="34" charset="0"/>
                            <a:ea typeface="+mn-ea"/>
                            <a:cs typeface="Arial" panose="020B0604020202020204" pitchFamily="34" charset="0"/>
                          </a:endParaRP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pPr algn="l">
                            <a:spcBef>
                              <a:spcPts val="900"/>
                            </a:spcBef>
                            <a:spcAft>
                              <a:spcPts val="900"/>
                            </a:spcAft>
                          </a:pPr>
                          <a14:m>
                            <m:oMathPara xmlns:m="http://schemas.openxmlformats.org/officeDocument/2006/math">
                              <m:oMathParaPr>
                                <m:jc m:val="left"/>
                              </m:oMathParaPr>
                              <m:oMath xmlns:m="http://schemas.openxmlformats.org/officeDocument/2006/math">
                                <m:r>
                                  <a:rPr lang="en-US" altLang="zh-CN" sz="2000" b="1" i="1" smtClean="0">
                                    <a:solidFill>
                                      <a:schemeClr val="accent6">
                                        <a:lumMod val="50000"/>
                                      </a:schemeClr>
                                    </a:solidFill>
                                    <a:latin typeface="Cambria Math" panose="02040503050406030204" pitchFamily="18" charset="0"/>
                                    <a:cs typeface="Arial" panose="020B0604020202020204" pitchFamily="34" charset="0"/>
                                  </a:rPr>
                                  <m:t>∃</m:t>
                                </m:r>
                                <m:r>
                                  <a:rPr lang="en-US" altLang="zh-CN" sz="2000" b="1" i="1" smtClean="0">
                                    <a:solidFill>
                                      <a:schemeClr val="accent6">
                                        <a:lumMod val="50000"/>
                                      </a:schemeClr>
                                    </a:solidFill>
                                    <a:latin typeface="Cambria Math" panose="02040503050406030204" pitchFamily="18" charset="0"/>
                                    <a:cs typeface="Arial" panose="020B0604020202020204" pitchFamily="34" charset="0"/>
                                  </a:rPr>
                                  <m:t>𝒙𝑮</m:t>
                                </m:r>
                                <m:r>
                                  <a:rPr lang="en-US" altLang="zh-CN" sz="2000" b="1" i="1" smtClean="0">
                                    <a:solidFill>
                                      <a:schemeClr val="accent6">
                                        <a:lumMod val="50000"/>
                                      </a:schemeClr>
                                    </a:solidFill>
                                    <a:latin typeface="Cambria Math" panose="02040503050406030204" pitchFamily="18" charset="0"/>
                                    <a:cs typeface="Arial" panose="020B0604020202020204" pitchFamily="34" charset="0"/>
                                  </a:rPr>
                                  <m:t>(</m:t>
                                </m:r>
                                <m:r>
                                  <a:rPr lang="en-US" altLang="zh-CN" sz="2000" b="1" i="1" smtClean="0">
                                    <a:solidFill>
                                      <a:schemeClr val="accent6">
                                        <a:lumMod val="50000"/>
                                      </a:schemeClr>
                                    </a:solidFill>
                                    <a:latin typeface="Cambria Math" panose="02040503050406030204" pitchFamily="18" charset="0"/>
                                    <a:cs typeface="Arial" panose="020B0604020202020204" pitchFamily="34" charset="0"/>
                                  </a:rPr>
                                  <m:t>𝒙</m:t>
                                </m:r>
                                <m:r>
                                  <a:rPr lang="en-US" altLang="zh-CN" sz="2000" b="1" i="1" smtClean="0">
                                    <a:solidFill>
                                      <a:schemeClr val="accent6">
                                        <a:lumMod val="50000"/>
                                      </a:schemeClr>
                                    </a:solidFill>
                                    <a:latin typeface="Cambria Math" panose="02040503050406030204" pitchFamily="18" charset="0"/>
                                    <a:cs typeface="Arial" panose="020B0604020202020204" pitchFamily="34" charset="0"/>
                                  </a:rPr>
                                  <m:t>)</m:t>
                                </m:r>
                              </m:oMath>
                            </m:oMathPara>
                          </a14:m>
                          <a:endParaRPr lang="zh-CN" altLang="en-US" sz="2000" b="1">
                            <a:solidFill>
                              <a:schemeClr val="accent6">
                                <a:lumMod val="50000"/>
                              </a:schemeClr>
                            </a:solidFill>
                            <a:latin typeface="Arial" panose="020B0604020202020204" pitchFamily="34" charset="0"/>
                            <a:cs typeface="Arial" panose="020B0604020202020204" pitchFamily="34" charset="0"/>
                          </a:endParaRP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pPr marL="0" algn="l" defTabSz="914400" rtl="0" eaLnBrk="1" latinLnBrk="0" hangingPunct="1">
                            <a:spcBef>
                              <a:spcPts val="900"/>
                            </a:spcBef>
                            <a:spcAft>
                              <a:spcPts val="900"/>
                            </a:spcAft>
                          </a:pPr>
                          <a:r>
                            <a:rPr lang="en-US" altLang="zh-CN" sz="2000" b="1" kern="1200">
                              <a:solidFill>
                                <a:srgbClr val="3008DC"/>
                              </a:solidFill>
                              <a:latin typeface="Arial" panose="020B0604020202020204" pitchFamily="34" charset="0"/>
                              <a:ea typeface="楷体" panose="02010609060101010101" pitchFamily="49" charset="-122"/>
                              <a:cs typeface="Arial" panose="020B0604020202020204" pitchFamily="34" charset="0"/>
                            </a:rPr>
                            <a:t>// </a:t>
                          </a:r>
                          <a:r>
                            <a:rPr lang="zh-CN" altLang="en-US" sz="2000" b="1" kern="1200">
                              <a:solidFill>
                                <a:srgbClr val="3008DC"/>
                              </a:solidFill>
                              <a:latin typeface="Arial" panose="020B0604020202020204" pitchFamily="34" charset="0"/>
                              <a:ea typeface="楷体" panose="02010609060101010101" pitchFamily="49" charset="-122"/>
                              <a:cs typeface="Arial" panose="020B0604020202020204" pitchFamily="34" charset="0"/>
                            </a:rPr>
                            <a:t>前提</a:t>
                          </a: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extLst>
                      <a:ext uri="{0D108BD9-81ED-4DB2-BD59-A6C34878D82A}">
                        <a16:rowId xmlns:a16="http://schemas.microsoft.com/office/drawing/2014/main" val="3899149363"/>
                      </a:ext>
                    </a:extLst>
                  </a:tr>
                  <a:tr h="339345">
                    <a:tc>
                      <a:txBody>
                        <a:bodyPr/>
                        <a:lstStyle/>
                        <a:p>
                          <a:pPr marL="0" algn="l" defTabSz="914400" rtl="0" eaLnBrk="1" latinLnBrk="0" hangingPunct="1">
                            <a:spcBef>
                              <a:spcPts val="900"/>
                            </a:spcBef>
                            <a:spcAft>
                              <a:spcPts val="900"/>
                            </a:spcAft>
                          </a:pPr>
                          <a:r>
                            <a:rPr lang="en-US" altLang="zh-CN" sz="2000" b="1" kern="1200">
                              <a:solidFill>
                                <a:schemeClr val="accent6">
                                  <a:lumMod val="50000"/>
                                </a:schemeClr>
                              </a:solidFill>
                              <a:latin typeface="Arial" panose="020B0604020202020204" pitchFamily="34" charset="0"/>
                              <a:ea typeface="+mn-ea"/>
                              <a:cs typeface="Arial" panose="020B0604020202020204" pitchFamily="34" charset="0"/>
                            </a:rPr>
                            <a:t>(4)</a:t>
                          </a:r>
                          <a:endParaRPr lang="zh-CN" altLang="en-US" sz="2000" b="1" kern="1200">
                            <a:solidFill>
                              <a:schemeClr val="accent6">
                                <a:lumMod val="50000"/>
                              </a:schemeClr>
                            </a:solidFill>
                            <a:latin typeface="Arial" panose="020B0604020202020204" pitchFamily="34" charset="0"/>
                            <a:ea typeface="+mn-ea"/>
                            <a:cs typeface="Arial" panose="020B0604020202020204" pitchFamily="34" charset="0"/>
                          </a:endParaRP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pPr algn="l">
                            <a:spcBef>
                              <a:spcPts val="900"/>
                            </a:spcBef>
                            <a:spcAft>
                              <a:spcPts val="900"/>
                            </a:spcAft>
                          </a:pPr>
                          <a14:m>
                            <m:oMathPara xmlns:m="http://schemas.openxmlformats.org/officeDocument/2006/math">
                              <m:oMathParaPr>
                                <m:jc m:val="left"/>
                              </m:oMathParaPr>
                              <m:oMath xmlns:m="http://schemas.openxmlformats.org/officeDocument/2006/math">
                                <m:r>
                                  <a:rPr lang="en-US" altLang="zh-CN" sz="2000" b="1" i="1" smtClean="0">
                                    <a:solidFill>
                                      <a:schemeClr val="accent6">
                                        <a:lumMod val="50000"/>
                                      </a:schemeClr>
                                    </a:solidFill>
                                    <a:latin typeface="Cambria Math" panose="02040503050406030204" pitchFamily="18" charset="0"/>
                                    <a:cs typeface="Arial" panose="020B0604020202020204" pitchFamily="34" charset="0"/>
                                  </a:rPr>
                                  <m:t>𝑮</m:t>
                                </m:r>
                                <m:r>
                                  <a:rPr lang="en-US" altLang="zh-CN" sz="2000" b="1" i="1" smtClean="0">
                                    <a:solidFill>
                                      <a:schemeClr val="accent6">
                                        <a:lumMod val="50000"/>
                                      </a:schemeClr>
                                    </a:solidFill>
                                    <a:latin typeface="Cambria Math" panose="02040503050406030204" pitchFamily="18" charset="0"/>
                                    <a:cs typeface="Arial" panose="020B0604020202020204" pitchFamily="34" charset="0"/>
                                  </a:rPr>
                                  <m:t>(</m:t>
                                </m:r>
                                <m:r>
                                  <a:rPr lang="en-US" altLang="zh-CN" sz="2000" b="1" i="1" smtClean="0">
                                    <a:solidFill>
                                      <a:schemeClr val="accent6">
                                        <a:lumMod val="50000"/>
                                      </a:schemeClr>
                                    </a:solidFill>
                                    <a:latin typeface="Cambria Math" panose="02040503050406030204" pitchFamily="18" charset="0"/>
                                    <a:cs typeface="Arial" panose="020B0604020202020204" pitchFamily="34" charset="0"/>
                                  </a:rPr>
                                  <m:t>𝒂</m:t>
                                </m:r>
                                <m:r>
                                  <a:rPr lang="en-US" altLang="zh-CN" sz="2000" b="1" i="1" smtClean="0">
                                    <a:solidFill>
                                      <a:schemeClr val="accent6">
                                        <a:lumMod val="50000"/>
                                      </a:schemeClr>
                                    </a:solidFill>
                                    <a:latin typeface="Cambria Math" panose="02040503050406030204" pitchFamily="18" charset="0"/>
                                    <a:cs typeface="Arial" panose="020B0604020202020204" pitchFamily="34" charset="0"/>
                                  </a:rPr>
                                  <m:t>)</m:t>
                                </m:r>
                              </m:oMath>
                            </m:oMathPara>
                          </a14:m>
                          <a:endParaRPr lang="zh-CN" altLang="en-US" sz="2000" b="1">
                            <a:solidFill>
                              <a:schemeClr val="accent6">
                                <a:lumMod val="50000"/>
                              </a:schemeClr>
                            </a:solidFill>
                            <a:latin typeface="Arial" panose="020B0604020202020204" pitchFamily="34" charset="0"/>
                            <a:cs typeface="Arial" panose="020B0604020202020204" pitchFamily="34" charset="0"/>
                          </a:endParaRP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pPr marL="0" marR="0" lvl="0" indent="0" algn="l" defTabSz="914400" rtl="0" eaLnBrk="1" fontAlgn="auto" latinLnBrk="0" hangingPunct="1">
                            <a:lnSpc>
                              <a:spcPct val="100000"/>
                            </a:lnSpc>
                            <a:spcBef>
                              <a:spcPts val="900"/>
                            </a:spcBef>
                            <a:spcAft>
                              <a:spcPts val="900"/>
                            </a:spcAft>
                            <a:buClrTx/>
                            <a:buSzTx/>
                            <a:buFontTx/>
                            <a:buNone/>
                            <a:tabLst/>
                            <a:defRPr/>
                          </a:pPr>
                          <a:r>
                            <a:rPr lang="en-US" altLang="zh-CN" sz="2000" b="1">
                              <a:solidFill>
                                <a:srgbClr val="3008DC"/>
                              </a:solidFill>
                              <a:latin typeface="Arial" panose="020B0604020202020204" pitchFamily="34" charset="0"/>
                              <a:ea typeface="楷体" panose="02010609060101010101" pitchFamily="49" charset="-122"/>
                              <a:cs typeface="Arial" panose="020B0604020202020204" pitchFamily="34" charset="0"/>
                            </a:rPr>
                            <a:t>// (3)</a:t>
                          </a:r>
                          <a:r>
                            <a:rPr lang="zh-CN" altLang="en-US" sz="2000" b="1">
                              <a:solidFill>
                                <a:srgbClr val="3008DC"/>
                              </a:solidFill>
                              <a:latin typeface="Arial" panose="020B0604020202020204" pitchFamily="34" charset="0"/>
                              <a:ea typeface="楷体" panose="02010609060101010101" pitchFamily="49" charset="-122"/>
                              <a:cs typeface="Arial" panose="020B0604020202020204" pitchFamily="34" charset="0"/>
                            </a:rPr>
                            <a:t>存在例化</a:t>
                          </a:r>
                          <a:endParaRPr lang="zh-CN" altLang="en-US" sz="2000" b="1" kern="1200">
                            <a:solidFill>
                              <a:srgbClr val="3008DC"/>
                            </a:solidFill>
                            <a:latin typeface="Arial" panose="020B0604020202020204" pitchFamily="34" charset="0"/>
                            <a:ea typeface="楷体" panose="02010609060101010101" pitchFamily="49" charset="-122"/>
                            <a:cs typeface="Arial" panose="020B0604020202020204" pitchFamily="34" charset="0"/>
                          </a:endParaRP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extLst>
                      <a:ext uri="{0D108BD9-81ED-4DB2-BD59-A6C34878D82A}">
                        <a16:rowId xmlns:a16="http://schemas.microsoft.com/office/drawing/2014/main" val="1649883320"/>
                      </a:ext>
                    </a:extLst>
                  </a:tr>
                </a:tbl>
              </a:graphicData>
            </a:graphic>
          </p:graphicFrame>
        </mc:Choice>
        <mc:Fallback xmlns="">
          <p:graphicFrame>
            <p:nvGraphicFramePr>
              <p:cNvPr id="42" name="表格 41">
                <a:extLst>
                  <a:ext uri="{FF2B5EF4-FFF2-40B4-BE49-F238E27FC236}">
                    <a16:creationId xmlns:a16="http://schemas.microsoft.com/office/drawing/2014/main" id="{502FD4E2-CB61-4E1B-B749-20800F09EA59}"/>
                  </a:ext>
                </a:extLst>
              </p:cNvPr>
              <p:cNvGraphicFramePr>
                <a:graphicFrameLocks noGrp="1"/>
              </p:cNvGraphicFramePr>
              <p:nvPr>
                <p:extLst>
                  <p:ext uri="{D42A27DB-BD31-4B8C-83A1-F6EECF244321}">
                    <p14:modId xmlns:p14="http://schemas.microsoft.com/office/powerpoint/2010/main" val="238192341"/>
                  </p:ext>
                </p:extLst>
              </p:nvPr>
            </p:nvGraphicFramePr>
            <p:xfrm>
              <a:off x="864763" y="3434117"/>
              <a:ext cx="3595760" cy="2042160"/>
            </p:xfrm>
            <a:graphic>
              <a:graphicData uri="http://schemas.openxmlformats.org/drawingml/2006/table">
                <a:tbl>
                  <a:tblPr firstRow="1" bandRow="1">
                    <a:tableStyleId>{93296810-A885-4BE3-A3E7-6D5BEEA58F35}</a:tableStyleId>
                  </a:tblPr>
                  <a:tblGrid>
                    <a:gridCol w="510482">
                      <a:extLst>
                        <a:ext uri="{9D8B030D-6E8A-4147-A177-3AD203B41FA5}">
                          <a16:colId xmlns:a16="http://schemas.microsoft.com/office/drawing/2014/main" val="770915149"/>
                        </a:ext>
                      </a:extLst>
                    </a:gridCol>
                    <a:gridCol w="1269635">
                      <a:extLst>
                        <a:ext uri="{9D8B030D-6E8A-4147-A177-3AD203B41FA5}">
                          <a16:colId xmlns:a16="http://schemas.microsoft.com/office/drawing/2014/main" val="3621597925"/>
                        </a:ext>
                      </a:extLst>
                    </a:gridCol>
                    <a:gridCol w="1815643">
                      <a:extLst>
                        <a:ext uri="{9D8B030D-6E8A-4147-A177-3AD203B41FA5}">
                          <a16:colId xmlns:a16="http://schemas.microsoft.com/office/drawing/2014/main" val="2962173327"/>
                        </a:ext>
                      </a:extLst>
                    </a:gridCol>
                  </a:tblGrid>
                  <a:tr h="510540">
                    <a:tc>
                      <a:txBody>
                        <a:bodyPr/>
                        <a:lstStyle/>
                        <a:p>
                          <a:pPr>
                            <a:spcBef>
                              <a:spcPts val="900"/>
                            </a:spcBef>
                            <a:spcAft>
                              <a:spcPts val="900"/>
                            </a:spcAft>
                          </a:pPr>
                          <a:r>
                            <a:rPr lang="en-US" altLang="zh-CN" sz="2000" b="1">
                              <a:solidFill>
                                <a:schemeClr val="accent6">
                                  <a:lumMod val="50000"/>
                                </a:schemeClr>
                              </a:solidFill>
                              <a:latin typeface="Arial" panose="020B0604020202020204" pitchFamily="34" charset="0"/>
                              <a:cs typeface="Arial" panose="020B0604020202020204" pitchFamily="34" charset="0"/>
                            </a:rPr>
                            <a:t>(1)</a:t>
                          </a:r>
                          <a:endParaRPr lang="zh-CN" altLang="en-US" sz="2000" b="1">
                            <a:solidFill>
                              <a:schemeClr val="accent6">
                                <a:lumMod val="50000"/>
                              </a:schemeClr>
                            </a:solidFill>
                            <a:latin typeface="Arial" panose="020B0604020202020204" pitchFamily="34" charset="0"/>
                            <a:cs typeface="Arial" panose="020B0604020202020204" pitchFamily="34" charset="0"/>
                          </a:endParaRP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endParaRPr lang="zh-CN"/>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blipFill>
                          <a:blip r:embed="rId5"/>
                          <a:stretch>
                            <a:fillRect l="-40191" t="-8333" r="-142584" b="-300000"/>
                          </a:stretch>
                        </a:blipFill>
                      </a:tcPr>
                    </a:tc>
                    <a:tc>
                      <a:txBody>
                        <a:bodyPr/>
                        <a:lstStyle/>
                        <a:p>
                          <a:pPr>
                            <a:spcBef>
                              <a:spcPts val="900"/>
                            </a:spcBef>
                            <a:spcAft>
                              <a:spcPts val="900"/>
                            </a:spcAft>
                          </a:pPr>
                          <a:r>
                            <a:rPr lang="en-US" altLang="zh-CN" sz="2000" b="1">
                              <a:solidFill>
                                <a:srgbClr val="3008DC"/>
                              </a:solidFill>
                              <a:latin typeface="Arial" panose="020B0604020202020204" pitchFamily="34" charset="0"/>
                              <a:ea typeface="楷体" panose="02010609060101010101" pitchFamily="49" charset="-122"/>
                              <a:cs typeface="Arial" panose="020B0604020202020204" pitchFamily="34" charset="0"/>
                            </a:rPr>
                            <a:t>// </a:t>
                          </a:r>
                          <a:r>
                            <a:rPr lang="zh-CN" altLang="en-US" sz="2000" b="1">
                              <a:solidFill>
                                <a:srgbClr val="3008DC"/>
                              </a:solidFill>
                              <a:latin typeface="Arial" panose="020B0604020202020204" pitchFamily="34" charset="0"/>
                              <a:ea typeface="楷体" panose="02010609060101010101" pitchFamily="49" charset="-122"/>
                              <a:cs typeface="Arial" panose="020B0604020202020204" pitchFamily="34" charset="0"/>
                            </a:rPr>
                            <a:t>前提</a:t>
                          </a: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extLst>
                      <a:ext uri="{0D108BD9-81ED-4DB2-BD59-A6C34878D82A}">
                        <a16:rowId xmlns:a16="http://schemas.microsoft.com/office/drawing/2014/main" val="3259167531"/>
                      </a:ext>
                    </a:extLst>
                  </a:tr>
                  <a:tr h="510540">
                    <a:tc>
                      <a:txBody>
                        <a:bodyPr/>
                        <a:lstStyle/>
                        <a:p>
                          <a:pPr marL="0" algn="l" defTabSz="914400" rtl="0" eaLnBrk="1" latinLnBrk="0" hangingPunct="1">
                            <a:spcBef>
                              <a:spcPts val="900"/>
                            </a:spcBef>
                            <a:spcAft>
                              <a:spcPts val="900"/>
                            </a:spcAft>
                          </a:pPr>
                          <a:r>
                            <a:rPr lang="en-US" altLang="zh-CN" sz="2000" b="1" kern="1200">
                              <a:solidFill>
                                <a:schemeClr val="accent6">
                                  <a:lumMod val="50000"/>
                                </a:schemeClr>
                              </a:solidFill>
                              <a:latin typeface="Arial" panose="020B0604020202020204" pitchFamily="34" charset="0"/>
                              <a:ea typeface="+mn-ea"/>
                              <a:cs typeface="Arial" panose="020B0604020202020204" pitchFamily="34" charset="0"/>
                            </a:rPr>
                            <a:t>(2)</a:t>
                          </a:r>
                          <a:endParaRPr lang="zh-CN" altLang="en-US" sz="2000" b="1" kern="1200">
                            <a:solidFill>
                              <a:schemeClr val="accent6">
                                <a:lumMod val="50000"/>
                              </a:schemeClr>
                            </a:solidFill>
                            <a:latin typeface="Arial" panose="020B0604020202020204" pitchFamily="34" charset="0"/>
                            <a:ea typeface="+mn-ea"/>
                            <a:cs typeface="Arial" panose="020B0604020202020204" pitchFamily="34" charset="0"/>
                          </a:endParaRP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endParaRPr lang="zh-CN"/>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blipFill>
                          <a:blip r:embed="rId5"/>
                          <a:stretch>
                            <a:fillRect l="-40191" t="-108333" r="-142584" b="-200000"/>
                          </a:stretch>
                        </a:blipFill>
                      </a:tcPr>
                    </a:tc>
                    <a:tc>
                      <a:txBody>
                        <a:bodyPr/>
                        <a:lstStyle/>
                        <a:p>
                          <a:pPr marL="0" marR="0" lvl="0" indent="0" algn="l" defTabSz="914400" rtl="0" eaLnBrk="1" fontAlgn="auto" latinLnBrk="0" hangingPunct="1">
                            <a:lnSpc>
                              <a:spcPct val="100000"/>
                            </a:lnSpc>
                            <a:spcBef>
                              <a:spcPts val="900"/>
                            </a:spcBef>
                            <a:spcAft>
                              <a:spcPts val="900"/>
                            </a:spcAft>
                            <a:buClrTx/>
                            <a:buSzTx/>
                            <a:buFontTx/>
                            <a:buNone/>
                            <a:tabLst/>
                            <a:defRPr/>
                          </a:pPr>
                          <a:r>
                            <a:rPr lang="en-US" altLang="zh-CN" sz="2000" b="1">
                              <a:solidFill>
                                <a:srgbClr val="3008DC"/>
                              </a:solidFill>
                              <a:latin typeface="Arial" panose="020B0604020202020204" pitchFamily="34" charset="0"/>
                              <a:ea typeface="楷体" panose="02010609060101010101" pitchFamily="49" charset="-122"/>
                              <a:cs typeface="Arial" panose="020B0604020202020204" pitchFamily="34" charset="0"/>
                            </a:rPr>
                            <a:t>// (1)</a:t>
                          </a:r>
                          <a:r>
                            <a:rPr lang="zh-CN" altLang="en-US" sz="2000" b="1">
                              <a:solidFill>
                                <a:srgbClr val="3008DC"/>
                              </a:solidFill>
                              <a:latin typeface="Arial" panose="020B0604020202020204" pitchFamily="34" charset="0"/>
                              <a:ea typeface="楷体" panose="02010609060101010101" pitchFamily="49" charset="-122"/>
                              <a:cs typeface="Arial" panose="020B0604020202020204" pitchFamily="34" charset="0"/>
                            </a:rPr>
                            <a:t>存在例化</a:t>
                          </a:r>
                          <a:endParaRPr lang="zh-CN" altLang="en-US" sz="2000" b="1" kern="1200">
                            <a:solidFill>
                              <a:srgbClr val="3008DC"/>
                            </a:solidFill>
                            <a:latin typeface="Arial" panose="020B0604020202020204" pitchFamily="34" charset="0"/>
                            <a:ea typeface="楷体" panose="02010609060101010101" pitchFamily="49" charset="-122"/>
                            <a:cs typeface="Arial" panose="020B0604020202020204" pitchFamily="34" charset="0"/>
                          </a:endParaRP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extLst>
                      <a:ext uri="{0D108BD9-81ED-4DB2-BD59-A6C34878D82A}">
                        <a16:rowId xmlns:a16="http://schemas.microsoft.com/office/drawing/2014/main" val="1236662608"/>
                      </a:ext>
                    </a:extLst>
                  </a:tr>
                  <a:tr h="510540">
                    <a:tc>
                      <a:txBody>
                        <a:bodyPr/>
                        <a:lstStyle/>
                        <a:p>
                          <a:pPr marL="0" marR="0" lvl="0" indent="0" algn="l" defTabSz="914400" rtl="0" eaLnBrk="1" fontAlgn="auto" latinLnBrk="0" hangingPunct="1">
                            <a:lnSpc>
                              <a:spcPct val="100000"/>
                            </a:lnSpc>
                            <a:spcBef>
                              <a:spcPts val="900"/>
                            </a:spcBef>
                            <a:spcAft>
                              <a:spcPts val="900"/>
                            </a:spcAft>
                            <a:buClrTx/>
                            <a:buSzTx/>
                            <a:buFontTx/>
                            <a:buNone/>
                            <a:tabLst/>
                            <a:defRPr/>
                          </a:pPr>
                          <a:r>
                            <a:rPr lang="en-US" altLang="zh-CN" sz="2000" b="1" kern="1200">
                              <a:solidFill>
                                <a:schemeClr val="accent6">
                                  <a:lumMod val="50000"/>
                                </a:schemeClr>
                              </a:solidFill>
                              <a:latin typeface="Arial" panose="020B0604020202020204" pitchFamily="34" charset="0"/>
                              <a:ea typeface="+mn-ea"/>
                              <a:cs typeface="Arial" panose="020B0604020202020204" pitchFamily="34" charset="0"/>
                            </a:rPr>
                            <a:t>(3)</a:t>
                          </a:r>
                          <a:endParaRPr lang="zh-CN" altLang="en-US" sz="2000" b="1" kern="1200">
                            <a:solidFill>
                              <a:schemeClr val="accent6">
                                <a:lumMod val="50000"/>
                              </a:schemeClr>
                            </a:solidFill>
                            <a:latin typeface="Arial" panose="020B0604020202020204" pitchFamily="34" charset="0"/>
                            <a:ea typeface="+mn-ea"/>
                            <a:cs typeface="Arial" panose="020B0604020202020204" pitchFamily="34" charset="0"/>
                          </a:endParaRP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endParaRPr lang="zh-CN"/>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blipFill>
                          <a:blip r:embed="rId5"/>
                          <a:stretch>
                            <a:fillRect l="-40191" t="-208333" r="-142584" b="-100000"/>
                          </a:stretch>
                        </a:blipFill>
                      </a:tcPr>
                    </a:tc>
                    <a:tc>
                      <a:txBody>
                        <a:bodyPr/>
                        <a:lstStyle/>
                        <a:p>
                          <a:pPr marL="0" algn="l" defTabSz="914400" rtl="0" eaLnBrk="1" latinLnBrk="0" hangingPunct="1">
                            <a:spcBef>
                              <a:spcPts val="900"/>
                            </a:spcBef>
                            <a:spcAft>
                              <a:spcPts val="900"/>
                            </a:spcAft>
                          </a:pPr>
                          <a:r>
                            <a:rPr lang="en-US" altLang="zh-CN" sz="2000" b="1" kern="1200">
                              <a:solidFill>
                                <a:srgbClr val="3008DC"/>
                              </a:solidFill>
                              <a:latin typeface="Arial" panose="020B0604020202020204" pitchFamily="34" charset="0"/>
                              <a:ea typeface="楷体" panose="02010609060101010101" pitchFamily="49" charset="-122"/>
                              <a:cs typeface="Arial" panose="020B0604020202020204" pitchFamily="34" charset="0"/>
                            </a:rPr>
                            <a:t>// </a:t>
                          </a:r>
                          <a:r>
                            <a:rPr lang="zh-CN" altLang="en-US" sz="2000" b="1" kern="1200">
                              <a:solidFill>
                                <a:srgbClr val="3008DC"/>
                              </a:solidFill>
                              <a:latin typeface="Arial" panose="020B0604020202020204" pitchFamily="34" charset="0"/>
                              <a:ea typeface="楷体" panose="02010609060101010101" pitchFamily="49" charset="-122"/>
                              <a:cs typeface="Arial" panose="020B0604020202020204" pitchFamily="34" charset="0"/>
                            </a:rPr>
                            <a:t>前提</a:t>
                          </a: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extLst>
                      <a:ext uri="{0D108BD9-81ED-4DB2-BD59-A6C34878D82A}">
                        <a16:rowId xmlns:a16="http://schemas.microsoft.com/office/drawing/2014/main" val="3899149363"/>
                      </a:ext>
                    </a:extLst>
                  </a:tr>
                  <a:tr h="510540">
                    <a:tc>
                      <a:txBody>
                        <a:bodyPr/>
                        <a:lstStyle/>
                        <a:p>
                          <a:pPr marL="0" algn="l" defTabSz="914400" rtl="0" eaLnBrk="1" latinLnBrk="0" hangingPunct="1">
                            <a:spcBef>
                              <a:spcPts val="900"/>
                            </a:spcBef>
                            <a:spcAft>
                              <a:spcPts val="900"/>
                            </a:spcAft>
                          </a:pPr>
                          <a:r>
                            <a:rPr lang="en-US" altLang="zh-CN" sz="2000" b="1" kern="1200">
                              <a:solidFill>
                                <a:schemeClr val="accent6">
                                  <a:lumMod val="50000"/>
                                </a:schemeClr>
                              </a:solidFill>
                              <a:latin typeface="Arial" panose="020B0604020202020204" pitchFamily="34" charset="0"/>
                              <a:ea typeface="+mn-ea"/>
                              <a:cs typeface="Arial" panose="020B0604020202020204" pitchFamily="34" charset="0"/>
                            </a:rPr>
                            <a:t>(4)</a:t>
                          </a:r>
                          <a:endParaRPr lang="zh-CN" altLang="en-US" sz="2000" b="1" kern="1200">
                            <a:solidFill>
                              <a:schemeClr val="accent6">
                                <a:lumMod val="50000"/>
                              </a:schemeClr>
                            </a:solidFill>
                            <a:latin typeface="Arial" panose="020B0604020202020204" pitchFamily="34" charset="0"/>
                            <a:ea typeface="+mn-ea"/>
                            <a:cs typeface="Arial" panose="020B0604020202020204" pitchFamily="34" charset="0"/>
                          </a:endParaRP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endParaRPr lang="zh-CN"/>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blipFill>
                          <a:blip r:embed="rId5"/>
                          <a:stretch>
                            <a:fillRect l="-40191" t="-308333" r="-142584"/>
                          </a:stretch>
                        </a:blipFill>
                      </a:tcPr>
                    </a:tc>
                    <a:tc>
                      <a:txBody>
                        <a:bodyPr/>
                        <a:lstStyle/>
                        <a:p>
                          <a:pPr marL="0" marR="0" lvl="0" indent="0" algn="l" defTabSz="914400" rtl="0" eaLnBrk="1" fontAlgn="auto" latinLnBrk="0" hangingPunct="1">
                            <a:lnSpc>
                              <a:spcPct val="100000"/>
                            </a:lnSpc>
                            <a:spcBef>
                              <a:spcPts val="900"/>
                            </a:spcBef>
                            <a:spcAft>
                              <a:spcPts val="900"/>
                            </a:spcAft>
                            <a:buClrTx/>
                            <a:buSzTx/>
                            <a:buFontTx/>
                            <a:buNone/>
                            <a:tabLst/>
                            <a:defRPr/>
                          </a:pPr>
                          <a:r>
                            <a:rPr lang="en-US" altLang="zh-CN" sz="2000" b="1">
                              <a:solidFill>
                                <a:srgbClr val="3008DC"/>
                              </a:solidFill>
                              <a:latin typeface="Arial" panose="020B0604020202020204" pitchFamily="34" charset="0"/>
                              <a:ea typeface="楷体" panose="02010609060101010101" pitchFamily="49" charset="-122"/>
                              <a:cs typeface="Arial" panose="020B0604020202020204" pitchFamily="34" charset="0"/>
                            </a:rPr>
                            <a:t>// (3)</a:t>
                          </a:r>
                          <a:r>
                            <a:rPr lang="zh-CN" altLang="en-US" sz="2000" b="1">
                              <a:solidFill>
                                <a:srgbClr val="3008DC"/>
                              </a:solidFill>
                              <a:latin typeface="Arial" panose="020B0604020202020204" pitchFamily="34" charset="0"/>
                              <a:ea typeface="楷体" panose="02010609060101010101" pitchFamily="49" charset="-122"/>
                              <a:cs typeface="Arial" panose="020B0604020202020204" pitchFamily="34" charset="0"/>
                            </a:rPr>
                            <a:t>存在例化</a:t>
                          </a:r>
                          <a:endParaRPr lang="zh-CN" altLang="en-US" sz="2000" b="1" kern="1200">
                            <a:solidFill>
                              <a:srgbClr val="3008DC"/>
                            </a:solidFill>
                            <a:latin typeface="Arial" panose="020B0604020202020204" pitchFamily="34" charset="0"/>
                            <a:ea typeface="楷体" panose="02010609060101010101" pitchFamily="49" charset="-122"/>
                            <a:cs typeface="Arial" panose="020B0604020202020204" pitchFamily="34" charset="0"/>
                          </a:endParaRP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extLst>
                      <a:ext uri="{0D108BD9-81ED-4DB2-BD59-A6C34878D82A}">
                        <a16:rowId xmlns:a16="http://schemas.microsoft.com/office/drawing/2014/main" val="1649883320"/>
                      </a:ext>
                    </a:extLst>
                  </a:tr>
                </a:tbl>
              </a:graphicData>
            </a:graphic>
          </p:graphicFrame>
        </mc:Fallback>
      </mc:AlternateContent>
      <p:sp>
        <p:nvSpPr>
          <p:cNvPr id="43" name="文本框 42">
            <a:extLst>
              <a:ext uri="{FF2B5EF4-FFF2-40B4-BE49-F238E27FC236}">
                <a16:creationId xmlns:a16="http://schemas.microsoft.com/office/drawing/2014/main" id="{E50C2ABC-51B1-4A5D-9A5B-CBD86F2C5A41}"/>
              </a:ext>
            </a:extLst>
          </p:cNvPr>
          <p:cNvSpPr txBox="1"/>
          <p:nvPr/>
        </p:nvSpPr>
        <p:spPr>
          <a:xfrm>
            <a:off x="1928188" y="5020866"/>
            <a:ext cx="365980" cy="369332"/>
          </a:xfrm>
          <a:prstGeom prst="rect">
            <a:avLst/>
          </a:prstGeom>
          <a:noFill/>
        </p:spPr>
        <p:txBody>
          <a:bodyPr wrap="none" lIns="0" tIns="0" rIns="0" bIns="0" rtlCol="0">
            <a:spAutoFit/>
          </a:bodyPr>
          <a:lstStyle/>
          <a:p>
            <a:pPr algn="ctr"/>
            <a:r>
              <a:rPr lang="zh-CN" altLang="en-US" sz="2400">
                <a:solidFill>
                  <a:srgbClr val="C00000"/>
                </a:solidFill>
              </a:rPr>
              <a:t>✘</a:t>
            </a:r>
          </a:p>
        </p:txBody>
      </p:sp>
      <p:sp>
        <p:nvSpPr>
          <p:cNvPr id="6" name="矩形 5">
            <a:extLst>
              <a:ext uri="{FF2B5EF4-FFF2-40B4-BE49-F238E27FC236}">
                <a16:creationId xmlns:a16="http://schemas.microsoft.com/office/drawing/2014/main" id="{BCB2A1B1-A01C-41A6-93D9-5EB1A0ED6E95}"/>
              </a:ext>
            </a:extLst>
          </p:cNvPr>
          <p:cNvSpPr/>
          <p:nvPr/>
        </p:nvSpPr>
        <p:spPr>
          <a:xfrm>
            <a:off x="783187" y="5040600"/>
            <a:ext cx="3743120" cy="322342"/>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箭头: 下 10">
            <a:extLst>
              <a:ext uri="{FF2B5EF4-FFF2-40B4-BE49-F238E27FC236}">
                <a16:creationId xmlns:a16="http://schemas.microsoft.com/office/drawing/2014/main" id="{8CACD4F5-7359-4130-A1CA-C547BB3546CB}"/>
              </a:ext>
            </a:extLst>
          </p:cNvPr>
          <p:cNvSpPr/>
          <p:nvPr/>
        </p:nvSpPr>
        <p:spPr>
          <a:xfrm>
            <a:off x="2593280" y="5377971"/>
            <a:ext cx="138726" cy="30435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graphicFrame>
            <p:nvGraphicFramePr>
              <p:cNvPr id="21" name="表格 20">
                <a:extLst>
                  <a:ext uri="{FF2B5EF4-FFF2-40B4-BE49-F238E27FC236}">
                    <a16:creationId xmlns:a16="http://schemas.microsoft.com/office/drawing/2014/main" id="{6C326C10-2737-4179-8BBC-88A9DA178F5D}"/>
                  </a:ext>
                </a:extLst>
              </p:cNvPr>
              <p:cNvGraphicFramePr>
                <a:graphicFrameLocks noGrp="1"/>
              </p:cNvGraphicFramePr>
              <p:nvPr>
                <p:extLst>
                  <p:ext uri="{D42A27DB-BD31-4B8C-83A1-F6EECF244321}">
                    <p14:modId xmlns:p14="http://schemas.microsoft.com/office/powerpoint/2010/main" val="1199464422"/>
                  </p:ext>
                </p:extLst>
              </p:nvPr>
            </p:nvGraphicFramePr>
            <p:xfrm>
              <a:off x="864763" y="5682327"/>
              <a:ext cx="3595760" cy="400110"/>
            </p:xfrm>
            <a:graphic>
              <a:graphicData uri="http://schemas.openxmlformats.org/drawingml/2006/table">
                <a:tbl>
                  <a:tblPr firstRow="1" bandRow="1">
                    <a:tableStyleId>{93296810-A885-4BE3-A3E7-6D5BEEA58F35}</a:tableStyleId>
                  </a:tblPr>
                  <a:tblGrid>
                    <a:gridCol w="510482">
                      <a:extLst>
                        <a:ext uri="{9D8B030D-6E8A-4147-A177-3AD203B41FA5}">
                          <a16:colId xmlns:a16="http://schemas.microsoft.com/office/drawing/2014/main" val="2920278893"/>
                        </a:ext>
                      </a:extLst>
                    </a:gridCol>
                    <a:gridCol w="1269635">
                      <a:extLst>
                        <a:ext uri="{9D8B030D-6E8A-4147-A177-3AD203B41FA5}">
                          <a16:colId xmlns:a16="http://schemas.microsoft.com/office/drawing/2014/main" val="2021697578"/>
                        </a:ext>
                      </a:extLst>
                    </a:gridCol>
                    <a:gridCol w="1815643">
                      <a:extLst>
                        <a:ext uri="{9D8B030D-6E8A-4147-A177-3AD203B41FA5}">
                          <a16:colId xmlns:a16="http://schemas.microsoft.com/office/drawing/2014/main" val="1201642360"/>
                        </a:ext>
                      </a:extLst>
                    </a:gridCol>
                  </a:tblGrid>
                  <a:tr h="400110">
                    <a:tc>
                      <a:txBody>
                        <a:bodyPr/>
                        <a:lstStyle/>
                        <a:p>
                          <a:pPr marL="0" algn="l" defTabSz="914400" rtl="0" eaLnBrk="1" latinLnBrk="0" hangingPunct="1">
                            <a:spcBef>
                              <a:spcPts val="600"/>
                            </a:spcBef>
                            <a:spcAft>
                              <a:spcPts val="0"/>
                            </a:spcAft>
                          </a:pPr>
                          <a:r>
                            <a:rPr lang="en-US" altLang="zh-CN" sz="2000" b="1" kern="1200">
                              <a:solidFill>
                                <a:schemeClr val="accent6">
                                  <a:lumMod val="50000"/>
                                </a:schemeClr>
                              </a:solidFill>
                              <a:latin typeface="Arial" panose="020B0604020202020204" pitchFamily="34" charset="0"/>
                              <a:ea typeface="+mn-ea"/>
                              <a:cs typeface="Arial" panose="020B0604020202020204" pitchFamily="34" charset="0"/>
                            </a:rPr>
                            <a:t>(4)</a:t>
                          </a:r>
                          <a:endParaRPr lang="zh-CN" altLang="en-US" sz="2000" b="1" kern="1200">
                            <a:solidFill>
                              <a:schemeClr val="accent6">
                                <a:lumMod val="50000"/>
                              </a:schemeClr>
                            </a:solidFill>
                            <a:latin typeface="Arial" panose="020B0604020202020204" pitchFamily="34" charset="0"/>
                            <a:ea typeface="+mn-ea"/>
                            <a:cs typeface="Arial" panose="020B0604020202020204" pitchFamily="34" charset="0"/>
                          </a:endParaRP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pPr algn="l">
                            <a:spcBef>
                              <a:spcPts val="600"/>
                            </a:spcBef>
                            <a:spcAft>
                              <a:spcPts val="0"/>
                            </a:spcAft>
                          </a:pPr>
                          <a14:m>
                            <m:oMathPara xmlns:m="http://schemas.openxmlformats.org/officeDocument/2006/math">
                              <m:oMathParaPr>
                                <m:jc m:val="left"/>
                              </m:oMathParaPr>
                              <m:oMath xmlns:m="http://schemas.openxmlformats.org/officeDocument/2006/math">
                                <m:r>
                                  <a:rPr lang="en-US" altLang="zh-CN" sz="2000" b="1" i="1" smtClean="0">
                                    <a:solidFill>
                                      <a:schemeClr val="accent6">
                                        <a:lumMod val="50000"/>
                                      </a:schemeClr>
                                    </a:solidFill>
                                    <a:latin typeface="Cambria Math" panose="02040503050406030204" pitchFamily="18" charset="0"/>
                                    <a:cs typeface="Arial" panose="020B0604020202020204" pitchFamily="34" charset="0"/>
                                  </a:rPr>
                                  <m:t>𝑮</m:t>
                                </m:r>
                                <m:r>
                                  <a:rPr lang="en-US" altLang="zh-CN" sz="2000" b="1" i="1" smtClean="0">
                                    <a:solidFill>
                                      <a:schemeClr val="accent6">
                                        <a:lumMod val="50000"/>
                                      </a:schemeClr>
                                    </a:solidFill>
                                    <a:latin typeface="Cambria Math" panose="02040503050406030204" pitchFamily="18" charset="0"/>
                                    <a:cs typeface="Arial" panose="020B0604020202020204" pitchFamily="34" charset="0"/>
                                  </a:rPr>
                                  <m:t>(</m:t>
                                </m:r>
                                <m:r>
                                  <a:rPr lang="en-US" altLang="zh-CN" sz="2000" b="1" i="1" smtClean="0">
                                    <a:solidFill>
                                      <a:schemeClr val="accent6">
                                        <a:lumMod val="50000"/>
                                      </a:schemeClr>
                                    </a:solidFill>
                                    <a:latin typeface="Cambria Math" panose="02040503050406030204" pitchFamily="18" charset="0"/>
                                    <a:cs typeface="Arial" panose="020B0604020202020204" pitchFamily="34" charset="0"/>
                                  </a:rPr>
                                  <m:t>𝒃</m:t>
                                </m:r>
                                <m:r>
                                  <a:rPr lang="en-US" altLang="zh-CN" sz="2000" b="1" i="1" smtClean="0">
                                    <a:solidFill>
                                      <a:schemeClr val="accent6">
                                        <a:lumMod val="50000"/>
                                      </a:schemeClr>
                                    </a:solidFill>
                                    <a:latin typeface="Cambria Math" panose="02040503050406030204" pitchFamily="18" charset="0"/>
                                    <a:cs typeface="Arial" panose="020B0604020202020204" pitchFamily="34" charset="0"/>
                                  </a:rPr>
                                  <m:t>)</m:t>
                                </m:r>
                              </m:oMath>
                            </m:oMathPara>
                          </a14:m>
                          <a:endParaRPr lang="zh-CN" altLang="en-US" sz="2000" b="1">
                            <a:solidFill>
                              <a:schemeClr val="accent6">
                                <a:lumMod val="50000"/>
                              </a:schemeClr>
                            </a:solidFill>
                            <a:latin typeface="Arial" panose="020B0604020202020204" pitchFamily="34" charset="0"/>
                            <a:cs typeface="Arial" panose="020B0604020202020204" pitchFamily="34" charset="0"/>
                          </a:endParaRP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pPr marL="0" marR="0" lvl="0" indent="0" algn="l" defTabSz="914400" rtl="0" eaLnBrk="1" fontAlgn="auto" latinLnBrk="0" hangingPunct="1">
                            <a:lnSpc>
                              <a:spcPct val="100000"/>
                            </a:lnSpc>
                            <a:spcBef>
                              <a:spcPts val="600"/>
                            </a:spcBef>
                            <a:spcAft>
                              <a:spcPts val="0"/>
                            </a:spcAft>
                            <a:buClrTx/>
                            <a:buSzTx/>
                            <a:buFontTx/>
                            <a:buNone/>
                            <a:tabLst/>
                            <a:defRPr/>
                          </a:pPr>
                          <a:r>
                            <a:rPr lang="en-US" altLang="zh-CN" sz="2000" b="1">
                              <a:solidFill>
                                <a:srgbClr val="3008DC"/>
                              </a:solidFill>
                              <a:latin typeface="Arial" panose="020B0604020202020204" pitchFamily="34" charset="0"/>
                              <a:ea typeface="楷体" panose="02010609060101010101" pitchFamily="49" charset="-122"/>
                              <a:cs typeface="Arial" panose="020B0604020202020204" pitchFamily="34" charset="0"/>
                            </a:rPr>
                            <a:t>// (3)</a:t>
                          </a:r>
                          <a:r>
                            <a:rPr lang="zh-CN" altLang="en-US" sz="2000" b="1">
                              <a:solidFill>
                                <a:srgbClr val="3008DC"/>
                              </a:solidFill>
                              <a:latin typeface="Arial" panose="020B0604020202020204" pitchFamily="34" charset="0"/>
                              <a:ea typeface="楷体" panose="02010609060101010101" pitchFamily="49" charset="-122"/>
                              <a:cs typeface="Arial" panose="020B0604020202020204" pitchFamily="34" charset="0"/>
                            </a:rPr>
                            <a:t>存在例化</a:t>
                          </a:r>
                          <a:endParaRPr lang="zh-CN" altLang="en-US" sz="2000" b="1" kern="1200">
                            <a:solidFill>
                              <a:srgbClr val="3008DC"/>
                            </a:solidFill>
                            <a:latin typeface="Arial" panose="020B0604020202020204" pitchFamily="34" charset="0"/>
                            <a:ea typeface="楷体" panose="02010609060101010101" pitchFamily="49" charset="-122"/>
                            <a:cs typeface="Arial" panose="020B0604020202020204" pitchFamily="34" charset="0"/>
                          </a:endParaRP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extLst>
                      <a:ext uri="{0D108BD9-81ED-4DB2-BD59-A6C34878D82A}">
                        <a16:rowId xmlns:a16="http://schemas.microsoft.com/office/drawing/2014/main" val="2959810895"/>
                      </a:ext>
                    </a:extLst>
                  </a:tr>
                </a:tbl>
              </a:graphicData>
            </a:graphic>
          </p:graphicFrame>
        </mc:Choice>
        <mc:Fallback xmlns="">
          <p:graphicFrame>
            <p:nvGraphicFramePr>
              <p:cNvPr id="21" name="表格 20">
                <a:extLst>
                  <a:ext uri="{FF2B5EF4-FFF2-40B4-BE49-F238E27FC236}">
                    <a16:creationId xmlns:a16="http://schemas.microsoft.com/office/drawing/2014/main" id="{6C326C10-2737-4179-8BBC-88A9DA178F5D}"/>
                  </a:ext>
                </a:extLst>
              </p:cNvPr>
              <p:cNvGraphicFramePr>
                <a:graphicFrameLocks noGrp="1"/>
              </p:cNvGraphicFramePr>
              <p:nvPr>
                <p:extLst>
                  <p:ext uri="{D42A27DB-BD31-4B8C-83A1-F6EECF244321}">
                    <p14:modId xmlns:p14="http://schemas.microsoft.com/office/powerpoint/2010/main" val="1199464422"/>
                  </p:ext>
                </p:extLst>
              </p:nvPr>
            </p:nvGraphicFramePr>
            <p:xfrm>
              <a:off x="864763" y="5682327"/>
              <a:ext cx="3595760" cy="400110"/>
            </p:xfrm>
            <a:graphic>
              <a:graphicData uri="http://schemas.openxmlformats.org/drawingml/2006/table">
                <a:tbl>
                  <a:tblPr firstRow="1" bandRow="1">
                    <a:tableStyleId>{93296810-A885-4BE3-A3E7-6D5BEEA58F35}</a:tableStyleId>
                  </a:tblPr>
                  <a:tblGrid>
                    <a:gridCol w="510482">
                      <a:extLst>
                        <a:ext uri="{9D8B030D-6E8A-4147-A177-3AD203B41FA5}">
                          <a16:colId xmlns:a16="http://schemas.microsoft.com/office/drawing/2014/main" val="2920278893"/>
                        </a:ext>
                      </a:extLst>
                    </a:gridCol>
                    <a:gridCol w="1269635">
                      <a:extLst>
                        <a:ext uri="{9D8B030D-6E8A-4147-A177-3AD203B41FA5}">
                          <a16:colId xmlns:a16="http://schemas.microsoft.com/office/drawing/2014/main" val="2021697578"/>
                        </a:ext>
                      </a:extLst>
                    </a:gridCol>
                    <a:gridCol w="1815643">
                      <a:extLst>
                        <a:ext uri="{9D8B030D-6E8A-4147-A177-3AD203B41FA5}">
                          <a16:colId xmlns:a16="http://schemas.microsoft.com/office/drawing/2014/main" val="1201642360"/>
                        </a:ext>
                      </a:extLst>
                    </a:gridCol>
                  </a:tblGrid>
                  <a:tr h="400110">
                    <a:tc>
                      <a:txBody>
                        <a:bodyPr/>
                        <a:lstStyle/>
                        <a:p>
                          <a:pPr marL="0" algn="l" defTabSz="914400" rtl="0" eaLnBrk="1" latinLnBrk="0" hangingPunct="1">
                            <a:spcBef>
                              <a:spcPts val="600"/>
                            </a:spcBef>
                            <a:spcAft>
                              <a:spcPts val="0"/>
                            </a:spcAft>
                          </a:pPr>
                          <a:r>
                            <a:rPr lang="en-US" altLang="zh-CN" sz="2000" b="1" kern="1200">
                              <a:solidFill>
                                <a:schemeClr val="accent6">
                                  <a:lumMod val="50000"/>
                                </a:schemeClr>
                              </a:solidFill>
                              <a:latin typeface="Arial" panose="020B0604020202020204" pitchFamily="34" charset="0"/>
                              <a:ea typeface="+mn-ea"/>
                              <a:cs typeface="Arial" panose="020B0604020202020204" pitchFamily="34" charset="0"/>
                            </a:rPr>
                            <a:t>(4)</a:t>
                          </a:r>
                          <a:endParaRPr lang="zh-CN" altLang="en-US" sz="2000" b="1" kern="1200">
                            <a:solidFill>
                              <a:schemeClr val="accent6">
                                <a:lumMod val="50000"/>
                              </a:schemeClr>
                            </a:solidFill>
                            <a:latin typeface="Arial" panose="020B0604020202020204" pitchFamily="34" charset="0"/>
                            <a:ea typeface="+mn-ea"/>
                            <a:cs typeface="Arial" panose="020B0604020202020204" pitchFamily="34" charset="0"/>
                          </a:endParaRP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endParaRPr lang="zh-CN"/>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blipFill>
                          <a:blip r:embed="rId6"/>
                          <a:stretch>
                            <a:fillRect l="-40191" t="-10606" r="-142584" b="-27273"/>
                          </a:stretch>
                        </a:blipFill>
                      </a:tcPr>
                    </a:tc>
                    <a:tc>
                      <a:txBody>
                        <a:bodyPr/>
                        <a:lstStyle/>
                        <a:p>
                          <a:pPr marL="0" marR="0" lvl="0" indent="0" algn="l" defTabSz="914400" rtl="0" eaLnBrk="1" fontAlgn="auto" latinLnBrk="0" hangingPunct="1">
                            <a:lnSpc>
                              <a:spcPct val="100000"/>
                            </a:lnSpc>
                            <a:spcBef>
                              <a:spcPts val="600"/>
                            </a:spcBef>
                            <a:spcAft>
                              <a:spcPts val="0"/>
                            </a:spcAft>
                            <a:buClrTx/>
                            <a:buSzTx/>
                            <a:buFontTx/>
                            <a:buNone/>
                            <a:tabLst/>
                            <a:defRPr/>
                          </a:pPr>
                          <a:r>
                            <a:rPr lang="en-US" altLang="zh-CN" sz="2000" b="1">
                              <a:solidFill>
                                <a:srgbClr val="3008DC"/>
                              </a:solidFill>
                              <a:latin typeface="Arial" panose="020B0604020202020204" pitchFamily="34" charset="0"/>
                              <a:ea typeface="楷体" panose="02010609060101010101" pitchFamily="49" charset="-122"/>
                              <a:cs typeface="Arial" panose="020B0604020202020204" pitchFamily="34" charset="0"/>
                            </a:rPr>
                            <a:t>// (3)</a:t>
                          </a:r>
                          <a:r>
                            <a:rPr lang="zh-CN" altLang="en-US" sz="2000" b="1">
                              <a:solidFill>
                                <a:srgbClr val="3008DC"/>
                              </a:solidFill>
                              <a:latin typeface="Arial" panose="020B0604020202020204" pitchFamily="34" charset="0"/>
                              <a:ea typeface="楷体" panose="02010609060101010101" pitchFamily="49" charset="-122"/>
                              <a:cs typeface="Arial" panose="020B0604020202020204" pitchFamily="34" charset="0"/>
                            </a:rPr>
                            <a:t>存在例化</a:t>
                          </a:r>
                          <a:endParaRPr lang="zh-CN" altLang="en-US" sz="2000" b="1" kern="1200">
                            <a:solidFill>
                              <a:srgbClr val="3008DC"/>
                            </a:solidFill>
                            <a:latin typeface="Arial" panose="020B0604020202020204" pitchFamily="34" charset="0"/>
                            <a:ea typeface="楷体" panose="02010609060101010101" pitchFamily="49" charset="-122"/>
                            <a:cs typeface="Arial" panose="020B0604020202020204" pitchFamily="34" charset="0"/>
                          </a:endParaRP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extLst>
                      <a:ext uri="{0D108BD9-81ED-4DB2-BD59-A6C34878D82A}">
                        <a16:rowId xmlns:a16="http://schemas.microsoft.com/office/drawing/2014/main" val="2959810895"/>
                      </a:ext>
                    </a:extLst>
                  </a:tr>
                </a:tbl>
              </a:graphicData>
            </a:graphic>
          </p:graphicFrame>
        </mc:Fallback>
      </mc:AlternateContent>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7FF81B1F-757D-47CC-A28F-F85549D7D79B}"/>
                  </a:ext>
                </a:extLst>
              </p:cNvPr>
              <p:cNvSpPr txBox="1"/>
              <p:nvPr/>
            </p:nvSpPr>
            <p:spPr>
              <a:xfrm>
                <a:off x="4607883" y="4738153"/>
                <a:ext cx="2903277" cy="923330"/>
              </a:xfrm>
              <a:prstGeom prst="rect">
                <a:avLst/>
              </a:prstGeom>
              <a:solidFill>
                <a:schemeClr val="accent2">
                  <a:lumMod val="20000"/>
                  <a:lumOff val="80000"/>
                </a:schemeClr>
              </a:solidFill>
            </p:spPr>
            <p:txBody>
              <a:bodyPr wrap="square" rtlCol="0">
                <a:spAutoFit/>
              </a:bodyPr>
              <a:lstStyle/>
              <a:p>
                <a:r>
                  <a:rPr lang="zh-CN" altLang="en-US" b="1">
                    <a:solidFill>
                      <a:schemeClr val="accent2">
                        <a:lumMod val="50000"/>
                      </a:schemeClr>
                    </a:solidFill>
                  </a:rPr>
                  <a:t>个体常量</a:t>
                </a:r>
                <a14:m>
                  <m:oMath xmlns:m="http://schemas.openxmlformats.org/officeDocument/2006/math">
                    <m:r>
                      <a:rPr lang="en-US" altLang="zh-CN" b="1" i="1" smtClean="0">
                        <a:solidFill>
                          <a:schemeClr val="accent2">
                            <a:lumMod val="50000"/>
                          </a:schemeClr>
                        </a:solidFill>
                        <a:latin typeface="Cambria Math" panose="02040503050406030204" pitchFamily="18" charset="0"/>
                      </a:rPr>
                      <m:t>𝒂</m:t>
                    </m:r>
                  </m:oMath>
                </a14:m>
                <a:r>
                  <a:rPr lang="zh-CN" altLang="en-US" b="1">
                    <a:solidFill>
                      <a:srgbClr val="C00000"/>
                    </a:solidFill>
                  </a:rPr>
                  <a:t>已经在前面出现</a:t>
                </a:r>
                <a:r>
                  <a:rPr lang="zh-CN" altLang="en-US" b="1">
                    <a:solidFill>
                      <a:schemeClr val="accent2">
                        <a:lumMod val="50000"/>
                      </a:schemeClr>
                    </a:solidFill>
                  </a:rPr>
                  <a:t>无法保证它既能使得</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𝑭</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𝒂</m:t>
                    </m:r>
                    <m:r>
                      <a:rPr lang="en-US" altLang="zh-CN" b="1" i="1" smtClean="0">
                        <a:solidFill>
                          <a:schemeClr val="accent2">
                            <a:lumMod val="50000"/>
                          </a:schemeClr>
                        </a:solidFill>
                        <a:latin typeface="Cambria Math" panose="02040503050406030204" pitchFamily="18" charset="0"/>
                      </a:rPr>
                      <m:t>)</m:t>
                    </m:r>
                  </m:oMath>
                </a14:m>
                <a:r>
                  <a:rPr lang="zh-CN" altLang="en-US" b="1">
                    <a:solidFill>
                      <a:schemeClr val="accent2">
                        <a:lumMod val="50000"/>
                      </a:schemeClr>
                    </a:solidFill>
                  </a:rPr>
                  <a:t>为真，又能使得</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𝑮</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𝒂</m:t>
                    </m:r>
                    <m:r>
                      <a:rPr lang="en-US" altLang="zh-CN" b="1" i="1" smtClean="0">
                        <a:solidFill>
                          <a:schemeClr val="accent2">
                            <a:lumMod val="50000"/>
                          </a:schemeClr>
                        </a:solidFill>
                        <a:latin typeface="Cambria Math" panose="02040503050406030204" pitchFamily="18" charset="0"/>
                      </a:rPr>
                      <m:t>)</m:t>
                    </m:r>
                  </m:oMath>
                </a14:m>
                <a:r>
                  <a:rPr lang="zh-CN" altLang="en-US" b="1">
                    <a:solidFill>
                      <a:schemeClr val="accent2">
                        <a:lumMod val="50000"/>
                      </a:schemeClr>
                    </a:solidFill>
                  </a:rPr>
                  <a:t>为真</a:t>
                </a:r>
              </a:p>
            </p:txBody>
          </p:sp>
        </mc:Choice>
        <mc:Fallback xmlns="">
          <p:sp>
            <p:nvSpPr>
              <p:cNvPr id="22" name="文本框 21">
                <a:extLst>
                  <a:ext uri="{FF2B5EF4-FFF2-40B4-BE49-F238E27FC236}">
                    <a16:creationId xmlns:a16="http://schemas.microsoft.com/office/drawing/2014/main" id="{7FF81B1F-757D-47CC-A28F-F85549D7D79B}"/>
                  </a:ext>
                </a:extLst>
              </p:cNvPr>
              <p:cNvSpPr txBox="1">
                <a:spLocks noRot="1" noChangeAspect="1" noMove="1" noResize="1" noEditPoints="1" noAdjustHandles="1" noChangeArrowheads="1" noChangeShapeType="1" noTextEdit="1"/>
              </p:cNvSpPr>
              <p:nvPr/>
            </p:nvSpPr>
            <p:spPr>
              <a:xfrm>
                <a:off x="4607883" y="4738153"/>
                <a:ext cx="2903277" cy="923330"/>
              </a:xfrm>
              <a:prstGeom prst="rect">
                <a:avLst/>
              </a:prstGeom>
              <a:blipFill>
                <a:blip r:embed="rId7"/>
                <a:stretch>
                  <a:fillRect l="-1891" t="-3289" b="-921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69" name="表格 68">
                <a:extLst>
                  <a:ext uri="{FF2B5EF4-FFF2-40B4-BE49-F238E27FC236}">
                    <a16:creationId xmlns:a16="http://schemas.microsoft.com/office/drawing/2014/main" id="{9E41E0D6-64FE-4F3F-AEF3-099F87A6F299}"/>
                  </a:ext>
                </a:extLst>
              </p:cNvPr>
              <p:cNvGraphicFramePr>
                <a:graphicFrameLocks noGrp="1"/>
              </p:cNvGraphicFramePr>
              <p:nvPr>
                <p:extLst>
                  <p:ext uri="{D42A27DB-BD31-4B8C-83A1-F6EECF244321}">
                    <p14:modId xmlns:p14="http://schemas.microsoft.com/office/powerpoint/2010/main" val="2387208794"/>
                  </p:ext>
                </p:extLst>
              </p:nvPr>
            </p:nvGraphicFramePr>
            <p:xfrm>
              <a:off x="7731479" y="3429000"/>
              <a:ext cx="3747859" cy="1531620"/>
            </p:xfrm>
            <a:graphic>
              <a:graphicData uri="http://schemas.openxmlformats.org/drawingml/2006/table">
                <a:tbl>
                  <a:tblPr firstRow="1" bandRow="1">
                    <a:tableStyleId>{93296810-A885-4BE3-A3E7-6D5BEEA58F35}</a:tableStyleId>
                  </a:tblPr>
                  <a:tblGrid>
                    <a:gridCol w="465229">
                      <a:extLst>
                        <a:ext uri="{9D8B030D-6E8A-4147-A177-3AD203B41FA5}">
                          <a16:colId xmlns:a16="http://schemas.microsoft.com/office/drawing/2014/main" val="770915149"/>
                        </a:ext>
                      </a:extLst>
                    </a:gridCol>
                    <a:gridCol w="1526193">
                      <a:extLst>
                        <a:ext uri="{9D8B030D-6E8A-4147-A177-3AD203B41FA5}">
                          <a16:colId xmlns:a16="http://schemas.microsoft.com/office/drawing/2014/main" val="3621597925"/>
                        </a:ext>
                      </a:extLst>
                    </a:gridCol>
                    <a:gridCol w="1756437">
                      <a:extLst>
                        <a:ext uri="{9D8B030D-6E8A-4147-A177-3AD203B41FA5}">
                          <a16:colId xmlns:a16="http://schemas.microsoft.com/office/drawing/2014/main" val="2962173327"/>
                        </a:ext>
                      </a:extLst>
                    </a:gridCol>
                  </a:tblGrid>
                  <a:tr h="318952">
                    <a:tc>
                      <a:txBody>
                        <a:bodyPr/>
                        <a:lstStyle/>
                        <a:p>
                          <a:pPr>
                            <a:spcBef>
                              <a:spcPts val="900"/>
                            </a:spcBef>
                            <a:spcAft>
                              <a:spcPts val="900"/>
                            </a:spcAft>
                          </a:pPr>
                          <a:r>
                            <a:rPr lang="en-US" altLang="zh-CN" sz="2000" b="1" dirty="0">
                              <a:solidFill>
                                <a:schemeClr val="accent6">
                                  <a:lumMod val="50000"/>
                                </a:schemeClr>
                              </a:solidFill>
                              <a:latin typeface="Arial" panose="020B0604020202020204" pitchFamily="34" charset="0"/>
                              <a:cs typeface="Arial" panose="020B0604020202020204" pitchFamily="34" charset="0"/>
                            </a:rPr>
                            <a:t>(1)</a:t>
                          </a:r>
                          <a:endParaRPr lang="zh-CN" altLang="en-US" sz="2000" b="1" dirty="0">
                            <a:solidFill>
                              <a:schemeClr val="accent6">
                                <a:lumMod val="50000"/>
                              </a:schemeClr>
                            </a:solidFill>
                            <a:latin typeface="Arial" panose="020B0604020202020204" pitchFamily="34" charset="0"/>
                            <a:cs typeface="Arial" panose="020B0604020202020204" pitchFamily="34" charset="0"/>
                          </a:endParaRP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pPr>
                            <a:spcBef>
                              <a:spcPts val="900"/>
                            </a:spcBef>
                            <a:spcAft>
                              <a:spcPts val="900"/>
                            </a:spcAft>
                          </a:pPr>
                          <a14:m>
                            <m:oMathPara xmlns:m="http://schemas.openxmlformats.org/officeDocument/2006/math">
                              <m:oMathParaPr>
                                <m:jc m:val="left"/>
                              </m:oMathParaPr>
                              <m:oMath xmlns:m="http://schemas.openxmlformats.org/officeDocument/2006/math">
                                <m:r>
                                  <a:rPr lang="en-US" altLang="zh-CN" sz="2000" b="1" i="1" smtClean="0">
                                    <a:solidFill>
                                      <a:schemeClr val="accent6">
                                        <a:lumMod val="50000"/>
                                      </a:schemeClr>
                                    </a:solidFill>
                                    <a:latin typeface="Cambria Math" panose="02040503050406030204" pitchFamily="18" charset="0"/>
                                    <a:cs typeface="Arial" panose="020B0604020202020204" pitchFamily="34" charset="0"/>
                                  </a:rPr>
                                  <m:t>∀</m:t>
                                </m:r>
                                <m:r>
                                  <a:rPr lang="en-US" altLang="zh-CN" sz="2000" b="1" i="1" smtClean="0">
                                    <a:solidFill>
                                      <a:schemeClr val="accent6">
                                        <a:lumMod val="50000"/>
                                      </a:schemeClr>
                                    </a:solidFill>
                                    <a:latin typeface="Cambria Math" panose="02040503050406030204" pitchFamily="18" charset="0"/>
                                    <a:cs typeface="Arial" panose="020B0604020202020204" pitchFamily="34" charset="0"/>
                                  </a:rPr>
                                  <m:t>𝒙</m:t>
                                </m:r>
                                <m:r>
                                  <a:rPr lang="en-US" altLang="zh-CN" sz="2000" b="1" i="1" smtClean="0">
                                    <a:solidFill>
                                      <a:schemeClr val="accent6">
                                        <a:lumMod val="50000"/>
                                      </a:schemeClr>
                                    </a:solidFill>
                                    <a:latin typeface="Cambria Math" panose="02040503050406030204" pitchFamily="18" charset="0"/>
                                    <a:cs typeface="Arial" panose="020B0604020202020204" pitchFamily="34" charset="0"/>
                                  </a:rPr>
                                  <m:t>∃</m:t>
                                </m:r>
                                <m:r>
                                  <a:rPr lang="en-US" altLang="zh-CN" sz="2000" b="1" i="1" smtClean="0">
                                    <a:solidFill>
                                      <a:schemeClr val="accent6">
                                        <a:lumMod val="50000"/>
                                      </a:schemeClr>
                                    </a:solidFill>
                                    <a:latin typeface="Cambria Math" panose="02040503050406030204" pitchFamily="18" charset="0"/>
                                    <a:cs typeface="Arial" panose="020B0604020202020204" pitchFamily="34" charset="0"/>
                                  </a:rPr>
                                  <m:t>𝒚𝑭</m:t>
                                </m:r>
                                <m:r>
                                  <a:rPr lang="en-US" altLang="zh-CN" sz="2000" b="1" i="1" smtClean="0">
                                    <a:solidFill>
                                      <a:schemeClr val="accent6">
                                        <a:lumMod val="50000"/>
                                      </a:schemeClr>
                                    </a:solidFill>
                                    <a:latin typeface="Cambria Math" panose="02040503050406030204" pitchFamily="18" charset="0"/>
                                    <a:cs typeface="Arial" panose="020B0604020202020204" pitchFamily="34" charset="0"/>
                                  </a:rPr>
                                  <m:t>(</m:t>
                                </m:r>
                                <m:r>
                                  <a:rPr lang="en-US" altLang="zh-CN" sz="2000" b="1" i="1" smtClean="0">
                                    <a:solidFill>
                                      <a:schemeClr val="accent6">
                                        <a:lumMod val="50000"/>
                                      </a:schemeClr>
                                    </a:solidFill>
                                    <a:latin typeface="Cambria Math" panose="02040503050406030204" pitchFamily="18" charset="0"/>
                                    <a:cs typeface="Arial" panose="020B0604020202020204" pitchFamily="34" charset="0"/>
                                  </a:rPr>
                                  <m:t>𝒙</m:t>
                                </m:r>
                                <m:r>
                                  <a:rPr lang="en-US" altLang="zh-CN" sz="2000" b="1" i="1" smtClean="0">
                                    <a:solidFill>
                                      <a:schemeClr val="accent6">
                                        <a:lumMod val="50000"/>
                                      </a:schemeClr>
                                    </a:solidFill>
                                    <a:latin typeface="Cambria Math" panose="02040503050406030204" pitchFamily="18" charset="0"/>
                                    <a:cs typeface="Arial" panose="020B0604020202020204" pitchFamily="34" charset="0"/>
                                  </a:rPr>
                                  <m:t>, </m:t>
                                </m:r>
                                <m:r>
                                  <a:rPr lang="en-US" altLang="zh-CN" sz="2000" b="1" i="1" smtClean="0">
                                    <a:solidFill>
                                      <a:schemeClr val="accent6">
                                        <a:lumMod val="50000"/>
                                      </a:schemeClr>
                                    </a:solidFill>
                                    <a:latin typeface="Cambria Math" panose="02040503050406030204" pitchFamily="18" charset="0"/>
                                    <a:cs typeface="Arial" panose="020B0604020202020204" pitchFamily="34" charset="0"/>
                                  </a:rPr>
                                  <m:t>𝒚</m:t>
                                </m:r>
                                <m:r>
                                  <a:rPr lang="en-US" altLang="zh-CN" sz="2000" b="1" i="1" smtClean="0">
                                    <a:solidFill>
                                      <a:schemeClr val="accent6">
                                        <a:lumMod val="50000"/>
                                      </a:schemeClr>
                                    </a:solidFill>
                                    <a:latin typeface="Cambria Math" panose="02040503050406030204" pitchFamily="18" charset="0"/>
                                    <a:cs typeface="Arial" panose="020B0604020202020204" pitchFamily="34" charset="0"/>
                                  </a:rPr>
                                  <m:t>)</m:t>
                                </m:r>
                              </m:oMath>
                            </m:oMathPara>
                          </a14:m>
                          <a:endParaRPr lang="zh-CN" altLang="en-US" sz="2000" b="1">
                            <a:solidFill>
                              <a:schemeClr val="accent6">
                                <a:lumMod val="50000"/>
                              </a:schemeClr>
                            </a:solidFill>
                            <a:latin typeface="Arial" panose="020B0604020202020204" pitchFamily="34" charset="0"/>
                            <a:cs typeface="Arial" panose="020B0604020202020204" pitchFamily="34" charset="0"/>
                          </a:endParaRP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pPr>
                            <a:spcBef>
                              <a:spcPts val="900"/>
                            </a:spcBef>
                            <a:spcAft>
                              <a:spcPts val="900"/>
                            </a:spcAft>
                          </a:pPr>
                          <a:r>
                            <a:rPr lang="en-US" altLang="zh-CN" sz="2000" b="1">
                              <a:solidFill>
                                <a:srgbClr val="3008DC"/>
                              </a:solidFill>
                              <a:latin typeface="Arial" panose="020B0604020202020204" pitchFamily="34" charset="0"/>
                              <a:ea typeface="楷体" panose="02010609060101010101" pitchFamily="49" charset="-122"/>
                              <a:cs typeface="Arial" panose="020B0604020202020204" pitchFamily="34" charset="0"/>
                            </a:rPr>
                            <a:t>// </a:t>
                          </a:r>
                          <a:r>
                            <a:rPr lang="zh-CN" altLang="en-US" sz="2000" b="1">
                              <a:solidFill>
                                <a:srgbClr val="3008DC"/>
                              </a:solidFill>
                              <a:latin typeface="Arial" panose="020B0604020202020204" pitchFamily="34" charset="0"/>
                              <a:ea typeface="楷体" panose="02010609060101010101" pitchFamily="49" charset="-122"/>
                              <a:cs typeface="Arial" panose="020B0604020202020204" pitchFamily="34" charset="0"/>
                            </a:rPr>
                            <a:t>前提</a:t>
                          </a: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extLst>
                      <a:ext uri="{0D108BD9-81ED-4DB2-BD59-A6C34878D82A}">
                        <a16:rowId xmlns:a16="http://schemas.microsoft.com/office/drawing/2014/main" val="3259167531"/>
                      </a:ext>
                    </a:extLst>
                  </a:tr>
                  <a:tr h="325750">
                    <a:tc>
                      <a:txBody>
                        <a:bodyPr/>
                        <a:lstStyle/>
                        <a:p>
                          <a:pPr marL="0" algn="l" defTabSz="914400" rtl="0" eaLnBrk="1" latinLnBrk="0" hangingPunct="1">
                            <a:spcBef>
                              <a:spcPts val="900"/>
                            </a:spcBef>
                            <a:spcAft>
                              <a:spcPts val="900"/>
                            </a:spcAft>
                          </a:pPr>
                          <a:r>
                            <a:rPr lang="en-US" altLang="zh-CN" sz="2000" b="1" kern="1200">
                              <a:solidFill>
                                <a:schemeClr val="accent6">
                                  <a:lumMod val="50000"/>
                                </a:schemeClr>
                              </a:solidFill>
                              <a:latin typeface="Arial" panose="020B0604020202020204" pitchFamily="34" charset="0"/>
                              <a:ea typeface="+mn-ea"/>
                              <a:cs typeface="Arial" panose="020B0604020202020204" pitchFamily="34" charset="0"/>
                            </a:rPr>
                            <a:t>(2)</a:t>
                          </a:r>
                          <a:endParaRPr lang="zh-CN" altLang="en-US" sz="2000" b="1" kern="1200">
                            <a:solidFill>
                              <a:schemeClr val="accent6">
                                <a:lumMod val="50000"/>
                              </a:schemeClr>
                            </a:solidFill>
                            <a:latin typeface="Arial" panose="020B0604020202020204" pitchFamily="34" charset="0"/>
                            <a:ea typeface="+mn-ea"/>
                            <a:cs typeface="Arial" panose="020B0604020202020204" pitchFamily="34" charset="0"/>
                          </a:endParaRP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pPr algn="l">
                            <a:spcBef>
                              <a:spcPts val="900"/>
                            </a:spcBef>
                            <a:spcAft>
                              <a:spcPts val="900"/>
                            </a:spcAft>
                          </a:pPr>
                          <a14:m>
                            <m:oMathPara xmlns:m="http://schemas.openxmlformats.org/officeDocument/2006/math">
                              <m:oMathParaPr>
                                <m:jc m:val="left"/>
                              </m:oMathParaPr>
                              <m:oMath xmlns:m="http://schemas.openxmlformats.org/officeDocument/2006/math">
                                <m:r>
                                  <a:rPr lang="en-US" altLang="zh-CN" sz="2000" b="1" i="1" smtClean="0">
                                    <a:solidFill>
                                      <a:schemeClr val="accent6">
                                        <a:lumMod val="50000"/>
                                      </a:schemeClr>
                                    </a:solidFill>
                                    <a:latin typeface="Cambria Math" panose="02040503050406030204" pitchFamily="18" charset="0"/>
                                    <a:cs typeface="Arial" panose="020B0604020202020204" pitchFamily="34" charset="0"/>
                                  </a:rPr>
                                  <m:t>∃</m:t>
                                </m:r>
                                <m:r>
                                  <a:rPr lang="en-US" altLang="zh-CN" sz="2000" b="1" i="1" smtClean="0">
                                    <a:solidFill>
                                      <a:schemeClr val="accent6">
                                        <a:lumMod val="50000"/>
                                      </a:schemeClr>
                                    </a:solidFill>
                                    <a:latin typeface="Cambria Math" panose="02040503050406030204" pitchFamily="18" charset="0"/>
                                    <a:cs typeface="Arial" panose="020B0604020202020204" pitchFamily="34" charset="0"/>
                                  </a:rPr>
                                  <m:t>𝒚𝑭</m:t>
                                </m:r>
                                <m:r>
                                  <a:rPr lang="en-US" altLang="zh-CN" sz="2000" b="1" i="1" smtClean="0">
                                    <a:solidFill>
                                      <a:schemeClr val="accent6">
                                        <a:lumMod val="50000"/>
                                      </a:schemeClr>
                                    </a:solidFill>
                                    <a:latin typeface="Cambria Math" panose="02040503050406030204" pitchFamily="18" charset="0"/>
                                    <a:cs typeface="Arial" panose="020B0604020202020204" pitchFamily="34" charset="0"/>
                                  </a:rPr>
                                  <m:t>(</m:t>
                                </m:r>
                                <m:r>
                                  <a:rPr lang="en-US" altLang="zh-CN" sz="2000" b="1" i="1" smtClean="0">
                                    <a:solidFill>
                                      <a:schemeClr val="accent6">
                                        <a:lumMod val="50000"/>
                                      </a:schemeClr>
                                    </a:solidFill>
                                    <a:latin typeface="Cambria Math" panose="02040503050406030204" pitchFamily="18" charset="0"/>
                                    <a:cs typeface="Arial" panose="020B0604020202020204" pitchFamily="34" charset="0"/>
                                  </a:rPr>
                                  <m:t>𝒛</m:t>
                                </m:r>
                                <m:r>
                                  <a:rPr lang="en-US" altLang="zh-CN" sz="2000" b="1" i="1" smtClean="0">
                                    <a:solidFill>
                                      <a:schemeClr val="accent6">
                                        <a:lumMod val="50000"/>
                                      </a:schemeClr>
                                    </a:solidFill>
                                    <a:latin typeface="Cambria Math" panose="02040503050406030204" pitchFamily="18" charset="0"/>
                                    <a:cs typeface="Arial" panose="020B0604020202020204" pitchFamily="34" charset="0"/>
                                  </a:rPr>
                                  <m:t>, </m:t>
                                </m:r>
                                <m:r>
                                  <a:rPr lang="en-US" altLang="zh-CN" sz="2000" b="1" i="1" smtClean="0">
                                    <a:solidFill>
                                      <a:schemeClr val="accent6">
                                        <a:lumMod val="50000"/>
                                      </a:schemeClr>
                                    </a:solidFill>
                                    <a:latin typeface="Cambria Math" panose="02040503050406030204" pitchFamily="18" charset="0"/>
                                    <a:cs typeface="Arial" panose="020B0604020202020204" pitchFamily="34" charset="0"/>
                                  </a:rPr>
                                  <m:t>𝒚</m:t>
                                </m:r>
                                <m:r>
                                  <a:rPr lang="en-US" altLang="zh-CN" sz="2000" b="1" i="1" smtClean="0">
                                    <a:solidFill>
                                      <a:schemeClr val="accent6">
                                        <a:lumMod val="50000"/>
                                      </a:schemeClr>
                                    </a:solidFill>
                                    <a:latin typeface="Cambria Math" panose="02040503050406030204" pitchFamily="18" charset="0"/>
                                    <a:cs typeface="Arial" panose="020B0604020202020204" pitchFamily="34" charset="0"/>
                                  </a:rPr>
                                  <m:t>)</m:t>
                                </m:r>
                              </m:oMath>
                            </m:oMathPara>
                          </a14:m>
                          <a:endParaRPr lang="zh-CN" altLang="en-US" sz="2000" b="1">
                            <a:solidFill>
                              <a:schemeClr val="accent6">
                                <a:lumMod val="50000"/>
                              </a:schemeClr>
                            </a:solidFill>
                            <a:latin typeface="Arial" panose="020B0604020202020204" pitchFamily="34" charset="0"/>
                            <a:cs typeface="Arial" panose="020B0604020202020204" pitchFamily="34" charset="0"/>
                          </a:endParaRP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pPr marL="0" marR="0" lvl="0" indent="0" algn="l" defTabSz="914400" rtl="0" eaLnBrk="1" fontAlgn="auto" latinLnBrk="0" hangingPunct="1">
                            <a:lnSpc>
                              <a:spcPct val="100000"/>
                            </a:lnSpc>
                            <a:spcBef>
                              <a:spcPts val="900"/>
                            </a:spcBef>
                            <a:spcAft>
                              <a:spcPts val="900"/>
                            </a:spcAft>
                            <a:buClrTx/>
                            <a:buSzTx/>
                            <a:buFontTx/>
                            <a:buNone/>
                            <a:tabLst/>
                            <a:defRPr/>
                          </a:pPr>
                          <a:r>
                            <a:rPr lang="en-US" altLang="zh-CN" sz="2000" b="1">
                              <a:solidFill>
                                <a:srgbClr val="3008DC"/>
                              </a:solidFill>
                              <a:latin typeface="Arial" panose="020B0604020202020204" pitchFamily="34" charset="0"/>
                              <a:ea typeface="楷体" panose="02010609060101010101" pitchFamily="49" charset="-122"/>
                              <a:cs typeface="Arial" panose="020B0604020202020204" pitchFamily="34" charset="0"/>
                            </a:rPr>
                            <a:t>// (1)</a:t>
                          </a:r>
                          <a:r>
                            <a:rPr lang="zh-CN" altLang="en-US" sz="2000" b="1">
                              <a:solidFill>
                                <a:srgbClr val="3008DC"/>
                              </a:solidFill>
                              <a:latin typeface="Arial" panose="020B0604020202020204" pitchFamily="34" charset="0"/>
                              <a:ea typeface="楷体" panose="02010609060101010101" pitchFamily="49" charset="-122"/>
                              <a:cs typeface="Arial" panose="020B0604020202020204" pitchFamily="34" charset="0"/>
                            </a:rPr>
                            <a:t>全称例化</a:t>
                          </a:r>
                          <a:endParaRPr lang="zh-CN" altLang="en-US" sz="2000" b="1" kern="1200">
                            <a:solidFill>
                              <a:srgbClr val="3008DC"/>
                            </a:solidFill>
                            <a:latin typeface="Arial" panose="020B0604020202020204" pitchFamily="34" charset="0"/>
                            <a:ea typeface="楷体" panose="02010609060101010101" pitchFamily="49" charset="-122"/>
                            <a:cs typeface="Arial" panose="020B0604020202020204" pitchFamily="34" charset="0"/>
                          </a:endParaRP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extLst>
                      <a:ext uri="{0D108BD9-81ED-4DB2-BD59-A6C34878D82A}">
                        <a16:rowId xmlns:a16="http://schemas.microsoft.com/office/drawing/2014/main" val="1236662608"/>
                      </a:ext>
                    </a:extLst>
                  </a:tr>
                  <a:tr h="319391">
                    <a:tc>
                      <a:txBody>
                        <a:bodyPr/>
                        <a:lstStyle/>
                        <a:p>
                          <a:pPr marL="0" marR="0" lvl="0" indent="0" algn="l" defTabSz="914400" rtl="0" eaLnBrk="1" fontAlgn="auto" latinLnBrk="0" hangingPunct="1">
                            <a:lnSpc>
                              <a:spcPct val="100000"/>
                            </a:lnSpc>
                            <a:spcBef>
                              <a:spcPts val="900"/>
                            </a:spcBef>
                            <a:spcAft>
                              <a:spcPts val="900"/>
                            </a:spcAft>
                            <a:buClrTx/>
                            <a:buSzTx/>
                            <a:buFontTx/>
                            <a:buNone/>
                            <a:tabLst/>
                            <a:defRPr/>
                          </a:pPr>
                          <a:r>
                            <a:rPr lang="en-US" altLang="zh-CN" sz="2000" b="1" kern="1200">
                              <a:solidFill>
                                <a:schemeClr val="accent6">
                                  <a:lumMod val="50000"/>
                                </a:schemeClr>
                              </a:solidFill>
                              <a:latin typeface="Arial" panose="020B0604020202020204" pitchFamily="34" charset="0"/>
                              <a:ea typeface="+mn-ea"/>
                              <a:cs typeface="Arial" panose="020B0604020202020204" pitchFamily="34" charset="0"/>
                            </a:rPr>
                            <a:t>(3)</a:t>
                          </a:r>
                          <a:endParaRPr lang="zh-CN" altLang="en-US" sz="2000" b="1" kern="1200">
                            <a:solidFill>
                              <a:schemeClr val="accent6">
                                <a:lumMod val="50000"/>
                              </a:schemeClr>
                            </a:solidFill>
                            <a:latin typeface="Arial" panose="020B0604020202020204" pitchFamily="34" charset="0"/>
                            <a:ea typeface="+mn-ea"/>
                            <a:cs typeface="Arial" panose="020B0604020202020204" pitchFamily="34" charset="0"/>
                          </a:endParaRP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pPr algn="l">
                            <a:spcBef>
                              <a:spcPts val="900"/>
                            </a:spcBef>
                            <a:spcAft>
                              <a:spcPts val="900"/>
                            </a:spcAft>
                          </a:pPr>
                          <a14:m>
                            <m:oMathPara xmlns:m="http://schemas.openxmlformats.org/officeDocument/2006/math">
                              <m:oMathParaPr>
                                <m:jc m:val="left"/>
                              </m:oMathParaPr>
                              <m:oMath xmlns:m="http://schemas.openxmlformats.org/officeDocument/2006/math">
                                <m:r>
                                  <a:rPr lang="en-US" altLang="zh-CN" sz="2000" b="1" i="1" smtClean="0">
                                    <a:solidFill>
                                      <a:schemeClr val="accent6">
                                        <a:lumMod val="50000"/>
                                      </a:schemeClr>
                                    </a:solidFill>
                                    <a:latin typeface="Cambria Math" panose="02040503050406030204" pitchFamily="18" charset="0"/>
                                    <a:cs typeface="Arial" panose="020B0604020202020204" pitchFamily="34" charset="0"/>
                                  </a:rPr>
                                  <m:t>𝑭</m:t>
                                </m:r>
                                <m:r>
                                  <a:rPr lang="en-US" altLang="zh-CN" sz="2000" b="1" i="1" smtClean="0">
                                    <a:solidFill>
                                      <a:schemeClr val="accent6">
                                        <a:lumMod val="50000"/>
                                      </a:schemeClr>
                                    </a:solidFill>
                                    <a:latin typeface="Cambria Math" panose="02040503050406030204" pitchFamily="18" charset="0"/>
                                    <a:cs typeface="Arial" panose="020B0604020202020204" pitchFamily="34" charset="0"/>
                                  </a:rPr>
                                  <m:t>(</m:t>
                                </m:r>
                                <m:r>
                                  <a:rPr lang="en-US" altLang="zh-CN" sz="2000" b="1" i="1" smtClean="0">
                                    <a:solidFill>
                                      <a:schemeClr val="accent6">
                                        <a:lumMod val="50000"/>
                                      </a:schemeClr>
                                    </a:solidFill>
                                    <a:latin typeface="Cambria Math" panose="02040503050406030204" pitchFamily="18" charset="0"/>
                                    <a:cs typeface="Arial" panose="020B0604020202020204" pitchFamily="34" charset="0"/>
                                  </a:rPr>
                                  <m:t>𝒛</m:t>
                                </m:r>
                                <m:r>
                                  <a:rPr lang="en-US" altLang="zh-CN" sz="2000" b="1" i="1" smtClean="0">
                                    <a:solidFill>
                                      <a:schemeClr val="accent6">
                                        <a:lumMod val="50000"/>
                                      </a:schemeClr>
                                    </a:solidFill>
                                    <a:latin typeface="Cambria Math" panose="02040503050406030204" pitchFamily="18" charset="0"/>
                                    <a:cs typeface="Arial" panose="020B0604020202020204" pitchFamily="34" charset="0"/>
                                  </a:rPr>
                                  <m:t>, </m:t>
                                </m:r>
                                <m:r>
                                  <a:rPr lang="en-US" altLang="zh-CN" sz="2000" b="1" i="1" smtClean="0">
                                    <a:solidFill>
                                      <a:schemeClr val="accent6">
                                        <a:lumMod val="50000"/>
                                      </a:schemeClr>
                                    </a:solidFill>
                                    <a:latin typeface="Cambria Math" panose="02040503050406030204" pitchFamily="18" charset="0"/>
                                    <a:cs typeface="Arial" panose="020B0604020202020204" pitchFamily="34" charset="0"/>
                                  </a:rPr>
                                  <m:t>𝒂</m:t>
                                </m:r>
                                <m:r>
                                  <a:rPr lang="en-US" altLang="zh-CN" sz="2000" b="1" i="1" smtClean="0">
                                    <a:solidFill>
                                      <a:schemeClr val="accent6">
                                        <a:lumMod val="50000"/>
                                      </a:schemeClr>
                                    </a:solidFill>
                                    <a:latin typeface="Cambria Math" panose="02040503050406030204" pitchFamily="18" charset="0"/>
                                    <a:cs typeface="Arial" panose="020B0604020202020204" pitchFamily="34" charset="0"/>
                                  </a:rPr>
                                  <m:t>)</m:t>
                                </m:r>
                              </m:oMath>
                            </m:oMathPara>
                          </a14:m>
                          <a:endParaRPr lang="zh-CN" altLang="en-US" sz="2000" b="1">
                            <a:solidFill>
                              <a:schemeClr val="accent6">
                                <a:lumMod val="50000"/>
                              </a:schemeClr>
                            </a:solidFill>
                            <a:latin typeface="Arial" panose="020B0604020202020204" pitchFamily="34" charset="0"/>
                            <a:cs typeface="Arial" panose="020B0604020202020204" pitchFamily="34" charset="0"/>
                          </a:endParaRP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pPr marL="0" algn="l" defTabSz="914400" rtl="0" eaLnBrk="1" latinLnBrk="0" hangingPunct="1">
                            <a:spcBef>
                              <a:spcPts val="900"/>
                            </a:spcBef>
                            <a:spcAft>
                              <a:spcPts val="900"/>
                            </a:spcAft>
                          </a:pPr>
                          <a:r>
                            <a:rPr lang="en-US" altLang="zh-CN" sz="2000" b="1" kern="1200" dirty="0">
                              <a:solidFill>
                                <a:srgbClr val="3008DC"/>
                              </a:solidFill>
                              <a:latin typeface="Arial" panose="020B0604020202020204" pitchFamily="34" charset="0"/>
                              <a:ea typeface="楷体" panose="02010609060101010101" pitchFamily="49" charset="-122"/>
                              <a:cs typeface="Arial" panose="020B0604020202020204" pitchFamily="34" charset="0"/>
                            </a:rPr>
                            <a:t>// (2)</a:t>
                          </a:r>
                          <a:r>
                            <a:rPr lang="zh-CN" altLang="en-US" sz="2000" b="1" kern="1200" dirty="0">
                              <a:solidFill>
                                <a:srgbClr val="3008DC"/>
                              </a:solidFill>
                              <a:latin typeface="Arial" panose="020B0604020202020204" pitchFamily="34" charset="0"/>
                              <a:ea typeface="楷体" panose="02010609060101010101" pitchFamily="49" charset="-122"/>
                              <a:cs typeface="Arial" panose="020B0604020202020204" pitchFamily="34" charset="0"/>
                            </a:rPr>
                            <a:t>存在例化</a:t>
                          </a: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extLst>
                      <a:ext uri="{0D108BD9-81ED-4DB2-BD59-A6C34878D82A}">
                        <a16:rowId xmlns:a16="http://schemas.microsoft.com/office/drawing/2014/main" val="3899149363"/>
                      </a:ext>
                    </a:extLst>
                  </a:tr>
                </a:tbl>
              </a:graphicData>
            </a:graphic>
          </p:graphicFrame>
        </mc:Choice>
        <mc:Fallback xmlns="">
          <p:graphicFrame>
            <p:nvGraphicFramePr>
              <p:cNvPr id="69" name="表格 68">
                <a:extLst>
                  <a:ext uri="{FF2B5EF4-FFF2-40B4-BE49-F238E27FC236}">
                    <a16:creationId xmlns:a16="http://schemas.microsoft.com/office/drawing/2014/main" id="{9E41E0D6-64FE-4F3F-AEF3-099F87A6F299}"/>
                  </a:ext>
                </a:extLst>
              </p:cNvPr>
              <p:cNvGraphicFramePr>
                <a:graphicFrameLocks noGrp="1"/>
              </p:cNvGraphicFramePr>
              <p:nvPr>
                <p:extLst>
                  <p:ext uri="{D42A27DB-BD31-4B8C-83A1-F6EECF244321}">
                    <p14:modId xmlns:p14="http://schemas.microsoft.com/office/powerpoint/2010/main" val="2387208794"/>
                  </p:ext>
                </p:extLst>
              </p:nvPr>
            </p:nvGraphicFramePr>
            <p:xfrm>
              <a:off x="7731479" y="3429000"/>
              <a:ext cx="3747859" cy="1531620"/>
            </p:xfrm>
            <a:graphic>
              <a:graphicData uri="http://schemas.openxmlformats.org/drawingml/2006/table">
                <a:tbl>
                  <a:tblPr firstRow="1" bandRow="1">
                    <a:tableStyleId>{93296810-A885-4BE3-A3E7-6D5BEEA58F35}</a:tableStyleId>
                  </a:tblPr>
                  <a:tblGrid>
                    <a:gridCol w="465229">
                      <a:extLst>
                        <a:ext uri="{9D8B030D-6E8A-4147-A177-3AD203B41FA5}">
                          <a16:colId xmlns:a16="http://schemas.microsoft.com/office/drawing/2014/main" val="770915149"/>
                        </a:ext>
                      </a:extLst>
                    </a:gridCol>
                    <a:gridCol w="1526193">
                      <a:extLst>
                        <a:ext uri="{9D8B030D-6E8A-4147-A177-3AD203B41FA5}">
                          <a16:colId xmlns:a16="http://schemas.microsoft.com/office/drawing/2014/main" val="3621597925"/>
                        </a:ext>
                      </a:extLst>
                    </a:gridCol>
                    <a:gridCol w="1756437">
                      <a:extLst>
                        <a:ext uri="{9D8B030D-6E8A-4147-A177-3AD203B41FA5}">
                          <a16:colId xmlns:a16="http://schemas.microsoft.com/office/drawing/2014/main" val="2962173327"/>
                        </a:ext>
                      </a:extLst>
                    </a:gridCol>
                  </a:tblGrid>
                  <a:tr h="510540">
                    <a:tc>
                      <a:txBody>
                        <a:bodyPr/>
                        <a:lstStyle/>
                        <a:p>
                          <a:pPr>
                            <a:spcBef>
                              <a:spcPts val="900"/>
                            </a:spcBef>
                            <a:spcAft>
                              <a:spcPts val="900"/>
                            </a:spcAft>
                          </a:pPr>
                          <a:r>
                            <a:rPr lang="en-US" altLang="zh-CN" sz="2000" b="1">
                              <a:solidFill>
                                <a:schemeClr val="accent6">
                                  <a:lumMod val="50000"/>
                                </a:schemeClr>
                              </a:solidFill>
                              <a:latin typeface="Arial" panose="020B0604020202020204" pitchFamily="34" charset="0"/>
                              <a:cs typeface="Arial" panose="020B0604020202020204" pitchFamily="34" charset="0"/>
                            </a:rPr>
                            <a:t>(1)</a:t>
                          </a:r>
                          <a:endParaRPr lang="zh-CN" altLang="en-US" sz="2000" b="1">
                            <a:solidFill>
                              <a:schemeClr val="accent6">
                                <a:lumMod val="50000"/>
                              </a:schemeClr>
                            </a:solidFill>
                            <a:latin typeface="Arial" panose="020B0604020202020204" pitchFamily="34" charset="0"/>
                            <a:cs typeface="Arial" panose="020B0604020202020204" pitchFamily="34" charset="0"/>
                          </a:endParaRP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endParaRPr lang="zh-CN"/>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blipFill>
                          <a:blip r:embed="rId8"/>
                          <a:stretch>
                            <a:fillRect l="-30279" t="-8333" r="-115139" b="-200000"/>
                          </a:stretch>
                        </a:blipFill>
                      </a:tcPr>
                    </a:tc>
                    <a:tc>
                      <a:txBody>
                        <a:bodyPr/>
                        <a:lstStyle/>
                        <a:p>
                          <a:pPr>
                            <a:spcBef>
                              <a:spcPts val="900"/>
                            </a:spcBef>
                            <a:spcAft>
                              <a:spcPts val="900"/>
                            </a:spcAft>
                          </a:pPr>
                          <a:r>
                            <a:rPr lang="en-US" altLang="zh-CN" sz="2000" b="1">
                              <a:solidFill>
                                <a:srgbClr val="3008DC"/>
                              </a:solidFill>
                              <a:latin typeface="Arial" panose="020B0604020202020204" pitchFamily="34" charset="0"/>
                              <a:ea typeface="楷体" panose="02010609060101010101" pitchFamily="49" charset="-122"/>
                              <a:cs typeface="Arial" panose="020B0604020202020204" pitchFamily="34" charset="0"/>
                            </a:rPr>
                            <a:t>// </a:t>
                          </a:r>
                          <a:r>
                            <a:rPr lang="zh-CN" altLang="en-US" sz="2000" b="1">
                              <a:solidFill>
                                <a:srgbClr val="3008DC"/>
                              </a:solidFill>
                              <a:latin typeface="Arial" panose="020B0604020202020204" pitchFamily="34" charset="0"/>
                              <a:ea typeface="楷体" panose="02010609060101010101" pitchFamily="49" charset="-122"/>
                              <a:cs typeface="Arial" panose="020B0604020202020204" pitchFamily="34" charset="0"/>
                            </a:rPr>
                            <a:t>前提</a:t>
                          </a: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extLst>
                      <a:ext uri="{0D108BD9-81ED-4DB2-BD59-A6C34878D82A}">
                        <a16:rowId xmlns:a16="http://schemas.microsoft.com/office/drawing/2014/main" val="3259167531"/>
                      </a:ext>
                    </a:extLst>
                  </a:tr>
                  <a:tr h="510540">
                    <a:tc>
                      <a:txBody>
                        <a:bodyPr/>
                        <a:lstStyle/>
                        <a:p>
                          <a:pPr marL="0" algn="l" defTabSz="914400" rtl="0" eaLnBrk="1" latinLnBrk="0" hangingPunct="1">
                            <a:spcBef>
                              <a:spcPts val="900"/>
                            </a:spcBef>
                            <a:spcAft>
                              <a:spcPts val="900"/>
                            </a:spcAft>
                          </a:pPr>
                          <a:r>
                            <a:rPr lang="en-US" altLang="zh-CN" sz="2000" b="1" kern="1200">
                              <a:solidFill>
                                <a:schemeClr val="accent6">
                                  <a:lumMod val="50000"/>
                                </a:schemeClr>
                              </a:solidFill>
                              <a:latin typeface="Arial" panose="020B0604020202020204" pitchFamily="34" charset="0"/>
                              <a:ea typeface="+mn-ea"/>
                              <a:cs typeface="Arial" panose="020B0604020202020204" pitchFamily="34" charset="0"/>
                            </a:rPr>
                            <a:t>(2)</a:t>
                          </a:r>
                          <a:endParaRPr lang="zh-CN" altLang="en-US" sz="2000" b="1" kern="1200">
                            <a:solidFill>
                              <a:schemeClr val="accent6">
                                <a:lumMod val="50000"/>
                              </a:schemeClr>
                            </a:solidFill>
                            <a:latin typeface="Arial" panose="020B0604020202020204" pitchFamily="34" charset="0"/>
                            <a:ea typeface="+mn-ea"/>
                            <a:cs typeface="Arial" panose="020B0604020202020204" pitchFamily="34" charset="0"/>
                          </a:endParaRP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endParaRPr lang="zh-CN"/>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blipFill>
                          <a:blip r:embed="rId8"/>
                          <a:stretch>
                            <a:fillRect l="-30279" t="-108333" r="-115139" b="-100000"/>
                          </a:stretch>
                        </a:blipFill>
                      </a:tcPr>
                    </a:tc>
                    <a:tc>
                      <a:txBody>
                        <a:bodyPr/>
                        <a:lstStyle/>
                        <a:p>
                          <a:pPr marL="0" marR="0" lvl="0" indent="0" algn="l" defTabSz="914400" rtl="0" eaLnBrk="1" fontAlgn="auto" latinLnBrk="0" hangingPunct="1">
                            <a:lnSpc>
                              <a:spcPct val="100000"/>
                            </a:lnSpc>
                            <a:spcBef>
                              <a:spcPts val="900"/>
                            </a:spcBef>
                            <a:spcAft>
                              <a:spcPts val="900"/>
                            </a:spcAft>
                            <a:buClrTx/>
                            <a:buSzTx/>
                            <a:buFontTx/>
                            <a:buNone/>
                            <a:tabLst/>
                            <a:defRPr/>
                          </a:pPr>
                          <a:r>
                            <a:rPr lang="en-US" altLang="zh-CN" sz="2000" b="1">
                              <a:solidFill>
                                <a:srgbClr val="3008DC"/>
                              </a:solidFill>
                              <a:latin typeface="Arial" panose="020B0604020202020204" pitchFamily="34" charset="0"/>
                              <a:ea typeface="楷体" panose="02010609060101010101" pitchFamily="49" charset="-122"/>
                              <a:cs typeface="Arial" panose="020B0604020202020204" pitchFamily="34" charset="0"/>
                            </a:rPr>
                            <a:t>// (1)</a:t>
                          </a:r>
                          <a:r>
                            <a:rPr lang="zh-CN" altLang="en-US" sz="2000" b="1">
                              <a:solidFill>
                                <a:srgbClr val="3008DC"/>
                              </a:solidFill>
                              <a:latin typeface="Arial" panose="020B0604020202020204" pitchFamily="34" charset="0"/>
                              <a:ea typeface="楷体" panose="02010609060101010101" pitchFamily="49" charset="-122"/>
                              <a:cs typeface="Arial" panose="020B0604020202020204" pitchFamily="34" charset="0"/>
                            </a:rPr>
                            <a:t>全称例化</a:t>
                          </a:r>
                          <a:endParaRPr lang="zh-CN" altLang="en-US" sz="2000" b="1" kern="1200">
                            <a:solidFill>
                              <a:srgbClr val="3008DC"/>
                            </a:solidFill>
                            <a:latin typeface="Arial" panose="020B0604020202020204" pitchFamily="34" charset="0"/>
                            <a:ea typeface="楷体" panose="02010609060101010101" pitchFamily="49" charset="-122"/>
                            <a:cs typeface="Arial" panose="020B0604020202020204" pitchFamily="34" charset="0"/>
                          </a:endParaRP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extLst>
                      <a:ext uri="{0D108BD9-81ED-4DB2-BD59-A6C34878D82A}">
                        <a16:rowId xmlns:a16="http://schemas.microsoft.com/office/drawing/2014/main" val="1236662608"/>
                      </a:ext>
                    </a:extLst>
                  </a:tr>
                  <a:tr h="510540">
                    <a:tc>
                      <a:txBody>
                        <a:bodyPr/>
                        <a:lstStyle/>
                        <a:p>
                          <a:pPr marL="0" marR="0" lvl="0" indent="0" algn="l" defTabSz="914400" rtl="0" eaLnBrk="1" fontAlgn="auto" latinLnBrk="0" hangingPunct="1">
                            <a:lnSpc>
                              <a:spcPct val="100000"/>
                            </a:lnSpc>
                            <a:spcBef>
                              <a:spcPts val="900"/>
                            </a:spcBef>
                            <a:spcAft>
                              <a:spcPts val="900"/>
                            </a:spcAft>
                            <a:buClrTx/>
                            <a:buSzTx/>
                            <a:buFontTx/>
                            <a:buNone/>
                            <a:tabLst/>
                            <a:defRPr/>
                          </a:pPr>
                          <a:r>
                            <a:rPr lang="en-US" altLang="zh-CN" sz="2000" b="1" kern="1200">
                              <a:solidFill>
                                <a:schemeClr val="accent6">
                                  <a:lumMod val="50000"/>
                                </a:schemeClr>
                              </a:solidFill>
                              <a:latin typeface="Arial" panose="020B0604020202020204" pitchFamily="34" charset="0"/>
                              <a:ea typeface="+mn-ea"/>
                              <a:cs typeface="Arial" panose="020B0604020202020204" pitchFamily="34" charset="0"/>
                            </a:rPr>
                            <a:t>(3)</a:t>
                          </a:r>
                          <a:endParaRPr lang="zh-CN" altLang="en-US" sz="2000" b="1" kern="1200">
                            <a:solidFill>
                              <a:schemeClr val="accent6">
                                <a:lumMod val="50000"/>
                              </a:schemeClr>
                            </a:solidFill>
                            <a:latin typeface="Arial" panose="020B0604020202020204" pitchFamily="34" charset="0"/>
                            <a:ea typeface="+mn-ea"/>
                            <a:cs typeface="Arial" panose="020B0604020202020204" pitchFamily="34" charset="0"/>
                          </a:endParaRP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endParaRPr lang="zh-CN"/>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blipFill>
                          <a:blip r:embed="rId8"/>
                          <a:stretch>
                            <a:fillRect l="-30279" t="-208333" r="-115139"/>
                          </a:stretch>
                        </a:blipFill>
                      </a:tcPr>
                    </a:tc>
                    <a:tc>
                      <a:txBody>
                        <a:bodyPr/>
                        <a:lstStyle/>
                        <a:p>
                          <a:pPr marL="0" algn="l" defTabSz="914400" rtl="0" eaLnBrk="1" latinLnBrk="0" hangingPunct="1">
                            <a:spcBef>
                              <a:spcPts val="900"/>
                            </a:spcBef>
                            <a:spcAft>
                              <a:spcPts val="900"/>
                            </a:spcAft>
                          </a:pPr>
                          <a:r>
                            <a:rPr lang="en-US" altLang="zh-CN" sz="2000" b="1" kern="1200">
                              <a:solidFill>
                                <a:srgbClr val="3008DC"/>
                              </a:solidFill>
                              <a:latin typeface="Arial" panose="020B0604020202020204" pitchFamily="34" charset="0"/>
                              <a:ea typeface="楷体" panose="02010609060101010101" pitchFamily="49" charset="-122"/>
                              <a:cs typeface="Arial" panose="020B0604020202020204" pitchFamily="34" charset="0"/>
                            </a:rPr>
                            <a:t>// (2)</a:t>
                          </a:r>
                          <a:r>
                            <a:rPr lang="zh-CN" altLang="en-US" sz="2000" b="1" kern="1200">
                              <a:solidFill>
                                <a:srgbClr val="3008DC"/>
                              </a:solidFill>
                              <a:latin typeface="Arial" panose="020B0604020202020204" pitchFamily="34" charset="0"/>
                              <a:ea typeface="楷体" panose="02010609060101010101" pitchFamily="49" charset="-122"/>
                              <a:cs typeface="Arial" panose="020B0604020202020204" pitchFamily="34" charset="0"/>
                            </a:rPr>
                            <a:t>存在例化</a:t>
                          </a: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extLst>
                      <a:ext uri="{0D108BD9-81ED-4DB2-BD59-A6C34878D82A}">
                        <a16:rowId xmlns:a16="http://schemas.microsoft.com/office/drawing/2014/main" val="3899149363"/>
                      </a:ext>
                    </a:extLst>
                  </a:tr>
                </a:tbl>
              </a:graphicData>
            </a:graphic>
          </p:graphicFrame>
        </mc:Fallback>
      </mc:AlternateContent>
      <p:sp>
        <p:nvSpPr>
          <p:cNvPr id="73" name="文本框 72">
            <a:extLst>
              <a:ext uri="{FF2B5EF4-FFF2-40B4-BE49-F238E27FC236}">
                <a16:creationId xmlns:a16="http://schemas.microsoft.com/office/drawing/2014/main" id="{DA0C5A22-C711-48F2-8208-1DD98007B81A}"/>
              </a:ext>
            </a:extLst>
          </p:cNvPr>
          <p:cNvSpPr txBox="1"/>
          <p:nvPr/>
        </p:nvSpPr>
        <p:spPr>
          <a:xfrm>
            <a:off x="8960671" y="4490716"/>
            <a:ext cx="365980" cy="369332"/>
          </a:xfrm>
          <a:prstGeom prst="rect">
            <a:avLst/>
          </a:prstGeom>
          <a:noFill/>
        </p:spPr>
        <p:txBody>
          <a:bodyPr wrap="none" lIns="0" tIns="0" rIns="0" bIns="0" rtlCol="0">
            <a:spAutoFit/>
          </a:bodyPr>
          <a:lstStyle/>
          <a:p>
            <a:pPr algn="ctr"/>
            <a:r>
              <a:rPr lang="zh-CN" altLang="en-US" sz="2400">
                <a:solidFill>
                  <a:srgbClr val="C00000"/>
                </a:solidFill>
              </a:rPr>
              <a:t>✘</a:t>
            </a:r>
          </a:p>
        </p:txBody>
      </p:sp>
      <mc:AlternateContent xmlns:mc="http://schemas.openxmlformats.org/markup-compatibility/2006" xmlns:a14="http://schemas.microsoft.com/office/drawing/2010/main">
        <mc:Choice Requires="a14">
          <p:sp>
            <p:nvSpPr>
              <p:cNvPr id="23" name="文本框 22">
                <a:extLst>
                  <a:ext uri="{FF2B5EF4-FFF2-40B4-BE49-F238E27FC236}">
                    <a16:creationId xmlns:a16="http://schemas.microsoft.com/office/drawing/2014/main" id="{9BC48AF1-BD2A-4B82-A8D1-3B156D84AAE7}"/>
                  </a:ext>
                </a:extLst>
              </p:cNvPr>
              <p:cNvSpPr txBox="1"/>
              <p:nvPr/>
            </p:nvSpPr>
            <p:spPr>
              <a:xfrm>
                <a:off x="5379753" y="3391479"/>
                <a:ext cx="2065623" cy="584775"/>
              </a:xfrm>
              <a:prstGeom prst="rect">
                <a:avLst/>
              </a:prstGeom>
              <a:solidFill>
                <a:schemeClr val="accent2">
                  <a:lumMod val="20000"/>
                  <a:lumOff val="80000"/>
                  <a:alpha val="25000"/>
                </a:schemeClr>
              </a:solidFill>
            </p:spPr>
            <p:txBody>
              <a:bodyPr wrap="square" rtlCol="0">
                <a:spAutoFit/>
              </a:bodyPr>
              <a:lstStyle/>
              <a:p>
                <a:r>
                  <a:rPr lang="zh-CN" altLang="en-US" sz="1600" b="1">
                    <a:solidFill>
                      <a:srgbClr val="002060"/>
                    </a:solidFill>
                    <a:latin typeface="楷体" panose="02010609060101010101" pitchFamily="49" charset="-122"/>
                    <a:ea typeface="楷体" panose="02010609060101010101" pitchFamily="49" charset="-122"/>
                  </a:rPr>
                  <a:t>存在的</a:t>
                </a:r>
                <a14:m>
                  <m:oMath xmlns:m="http://schemas.openxmlformats.org/officeDocument/2006/math">
                    <m:r>
                      <a:rPr lang="en-US" altLang="zh-CN" sz="1600" b="1" i="1" smtClean="0">
                        <a:solidFill>
                          <a:srgbClr val="002060"/>
                        </a:solidFill>
                        <a:latin typeface="Cambria Math" panose="02040503050406030204" pitchFamily="18" charset="0"/>
                      </a:rPr>
                      <m:t>𝒚</m:t>
                    </m:r>
                  </m:oMath>
                </a14:m>
                <a:r>
                  <a:rPr lang="zh-CN" altLang="en-US" sz="1600" b="1">
                    <a:solidFill>
                      <a:srgbClr val="002060"/>
                    </a:solidFill>
                    <a:latin typeface="楷体" panose="02010609060101010101" pitchFamily="49" charset="-122"/>
                    <a:ea typeface="楷体" panose="02010609060101010101" pitchFamily="49" charset="-122"/>
                  </a:rPr>
                  <a:t>依赖于</a:t>
                </a:r>
                <a14:m>
                  <m:oMath xmlns:m="http://schemas.openxmlformats.org/officeDocument/2006/math">
                    <m:r>
                      <a:rPr lang="en-US" altLang="zh-CN" sz="1600" b="1" i="1" smtClean="0">
                        <a:solidFill>
                          <a:srgbClr val="002060"/>
                        </a:solidFill>
                        <a:latin typeface="Cambria Math" panose="02040503050406030204" pitchFamily="18" charset="0"/>
                      </a:rPr>
                      <m:t>𝒙</m:t>
                    </m:r>
                  </m:oMath>
                </a14:m>
                <a:r>
                  <a:rPr lang="zh-CN" altLang="en-US" sz="1600" b="1">
                    <a:solidFill>
                      <a:srgbClr val="002060"/>
                    </a:solidFill>
                    <a:latin typeface="楷体" panose="02010609060101010101" pitchFamily="49" charset="-122"/>
                    <a:ea typeface="楷体" panose="02010609060101010101" pitchFamily="49" charset="-122"/>
                  </a:rPr>
                  <a:t>，不同</a:t>
                </a:r>
                <a14:m>
                  <m:oMath xmlns:m="http://schemas.openxmlformats.org/officeDocument/2006/math">
                    <m:r>
                      <a:rPr lang="en-US" altLang="zh-CN" sz="1600" b="1" i="1" smtClean="0">
                        <a:solidFill>
                          <a:srgbClr val="002060"/>
                        </a:solidFill>
                        <a:latin typeface="Cambria Math" panose="02040503050406030204" pitchFamily="18" charset="0"/>
                      </a:rPr>
                      <m:t>𝒙</m:t>
                    </m:r>
                  </m:oMath>
                </a14:m>
                <a:r>
                  <a:rPr lang="zh-CN" altLang="en-US" sz="1600" b="1">
                    <a:solidFill>
                      <a:srgbClr val="002060"/>
                    </a:solidFill>
                    <a:latin typeface="楷体" panose="02010609060101010101" pitchFamily="49" charset="-122"/>
                    <a:ea typeface="楷体" panose="02010609060101010101" pitchFamily="49" charset="-122"/>
                  </a:rPr>
                  <a:t>可能存在不同的</a:t>
                </a:r>
                <a14:m>
                  <m:oMath xmlns:m="http://schemas.openxmlformats.org/officeDocument/2006/math">
                    <m:r>
                      <a:rPr lang="en-US" altLang="zh-CN" sz="1600" b="1" i="1" smtClean="0">
                        <a:solidFill>
                          <a:srgbClr val="002060"/>
                        </a:solidFill>
                        <a:latin typeface="Cambria Math" panose="02040503050406030204" pitchFamily="18" charset="0"/>
                      </a:rPr>
                      <m:t>𝒚</m:t>
                    </m:r>
                  </m:oMath>
                </a14:m>
                <a:endParaRPr lang="zh-CN" altLang="en-US" sz="1600" b="1">
                  <a:solidFill>
                    <a:srgbClr val="002060"/>
                  </a:solidFill>
                  <a:latin typeface="楷体" panose="02010609060101010101" pitchFamily="49" charset="-122"/>
                  <a:ea typeface="楷体" panose="02010609060101010101" pitchFamily="49" charset="-122"/>
                </a:endParaRPr>
              </a:p>
            </p:txBody>
          </p:sp>
        </mc:Choice>
        <mc:Fallback xmlns="">
          <p:sp>
            <p:nvSpPr>
              <p:cNvPr id="23" name="文本框 22">
                <a:extLst>
                  <a:ext uri="{FF2B5EF4-FFF2-40B4-BE49-F238E27FC236}">
                    <a16:creationId xmlns:a16="http://schemas.microsoft.com/office/drawing/2014/main" id="{9BC48AF1-BD2A-4B82-A8D1-3B156D84AAE7}"/>
                  </a:ext>
                </a:extLst>
              </p:cNvPr>
              <p:cNvSpPr txBox="1">
                <a:spLocks noRot="1" noChangeAspect="1" noMove="1" noResize="1" noEditPoints="1" noAdjustHandles="1" noChangeArrowheads="1" noChangeShapeType="1" noTextEdit="1"/>
              </p:cNvSpPr>
              <p:nvPr/>
            </p:nvSpPr>
            <p:spPr>
              <a:xfrm>
                <a:off x="5379753" y="3391479"/>
                <a:ext cx="2065623" cy="584775"/>
              </a:xfrm>
              <a:prstGeom prst="rect">
                <a:avLst/>
              </a:prstGeom>
              <a:blipFill>
                <a:blip r:embed="rId9"/>
                <a:stretch>
                  <a:fillRect l="-1775" t="-4167" r="-1479" b="-11458"/>
                </a:stretch>
              </a:blipFill>
            </p:spPr>
            <p:txBody>
              <a:bodyPr/>
              <a:lstStyle/>
              <a:p>
                <a:r>
                  <a:rPr lang="zh-CN" altLang="en-US">
                    <a:noFill/>
                  </a:rPr>
                  <a:t> </a:t>
                </a:r>
              </a:p>
            </p:txBody>
          </p:sp>
        </mc:Fallback>
      </mc:AlternateContent>
      <p:sp>
        <p:nvSpPr>
          <p:cNvPr id="24" name="箭头: 右 23">
            <a:extLst>
              <a:ext uri="{FF2B5EF4-FFF2-40B4-BE49-F238E27FC236}">
                <a16:creationId xmlns:a16="http://schemas.microsoft.com/office/drawing/2014/main" id="{F238C8C2-756E-47F9-A9C4-9781DE0E3A45}"/>
              </a:ext>
            </a:extLst>
          </p:cNvPr>
          <p:cNvSpPr/>
          <p:nvPr/>
        </p:nvSpPr>
        <p:spPr>
          <a:xfrm>
            <a:off x="7511160" y="3655217"/>
            <a:ext cx="271108"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5" name="文本框 24">
                <a:extLst>
                  <a:ext uri="{FF2B5EF4-FFF2-40B4-BE49-F238E27FC236}">
                    <a16:creationId xmlns:a16="http://schemas.microsoft.com/office/drawing/2014/main" id="{5488932D-17C1-4EAC-B3D1-ACCE11E2E9FC}"/>
                  </a:ext>
                </a:extLst>
              </p:cNvPr>
              <p:cNvSpPr txBox="1"/>
              <p:nvPr/>
            </p:nvSpPr>
            <p:spPr>
              <a:xfrm>
                <a:off x="7731478" y="5081201"/>
                <a:ext cx="3524193" cy="338554"/>
              </a:xfrm>
              <a:prstGeom prst="rect">
                <a:avLst/>
              </a:prstGeom>
              <a:solidFill>
                <a:schemeClr val="accent2">
                  <a:lumMod val="20000"/>
                  <a:lumOff val="80000"/>
                </a:schemeClr>
              </a:solidFill>
            </p:spPr>
            <p:txBody>
              <a:bodyPr wrap="square" rtlCol="0">
                <a:spAutoFit/>
              </a:bodyPr>
              <a:lstStyle/>
              <a:p>
                <a:r>
                  <a:rPr lang="zh-CN" altLang="en-US" sz="1600" b="1">
                    <a:solidFill>
                      <a:srgbClr val="002060"/>
                    </a:solidFill>
                    <a:latin typeface="楷体" panose="02010609060101010101" pitchFamily="49" charset="-122"/>
                    <a:ea typeface="楷体" panose="02010609060101010101" pitchFamily="49" charset="-122"/>
                  </a:rPr>
                  <a:t>例化后错误地丢失了</a:t>
                </a:r>
                <a14:m>
                  <m:oMath xmlns:m="http://schemas.openxmlformats.org/officeDocument/2006/math">
                    <m:r>
                      <a:rPr lang="en-US" altLang="zh-CN" sz="1600" b="1" i="1" smtClean="0">
                        <a:solidFill>
                          <a:srgbClr val="002060"/>
                        </a:solidFill>
                        <a:latin typeface="Cambria Math" panose="02040503050406030204" pitchFamily="18" charset="0"/>
                        <a:ea typeface="楷体" panose="02010609060101010101" pitchFamily="49" charset="-122"/>
                      </a:rPr>
                      <m:t>𝒂</m:t>
                    </m:r>
                  </m:oMath>
                </a14:m>
                <a:r>
                  <a:rPr lang="zh-CN" altLang="en-US" sz="1600" b="1">
                    <a:solidFill>
                      <a:srgbClr val="002060"/>
                    </a:solidFill>
                    <a:latin typeface="楷体" panose="02010609060101010101" pitchFamily="49" charset="-122"/>
                    <a:ea typeface="楷体" panose="02010609060101010101" pitchFamily="49" charset="-122"/>
                  </a:rPr>
                  <a:t>与</a:t>
                </a:r>
                <a14:m>
                  <m:oMath xmlns:m="http://schemas.openxmlformats.org/officeDocument/2006/math">
                    <m:r>
                      <a:rPr lang="en-US" altLang="zh-CN" sz="1600" b="1" i="1" smtClean="0">
                        <a:solidFill>
                          <a:srgbClr val="002060"/>
                        </a:solidFill>
                        <a:latin typeface="Cambria Math" panose="02040503050406030204" pitchFamily="18" charset="0"/>
                        <a:ea typeface="楷体" panose="02010609060101010101" pitchFamily="49" charset="-122"/>
                      </a:rPr>
                      <m:t>𝒛</m:t>
                    </m:r>
                  </m:oMath>
                </a14:m>
                <a:r>
                  <a:rPr lang="zh-CN" altLang="en-US" sz="1600" b="1">
                    <a:solidFill>
                      <a:srgbClr val="002060"/>
                    </a:solidFill>
                    <a:latin typeface="楷体" panose="02010609060101010101" pitchFamily="49" charset="-122"/>
                    <a:ea typeface="楷体" panose="02010609060101010101" pitchFamily="49" charset="-122"/>
                  </a:rPr>
                  <a:t>之间的联系</a:t>
                </a:r>
              </a:p>
            </p:txBody>
          </p:sp>
        </mc:Choice>
        <mc:Fallback xmlns="">
          <p:sp>
            <p:nvSpPr>
              <p:cNvPr id="25" name="文本框 24">
                <a:extLst>
                  <a:ext uri="{FF2B5EF4-FFF2-40B4-BE49-F238E27FC236}">
                    <a16:creationId xmlns:a16="http://schemas.microsoft.com/office/drawing/2014/main" id="{5488932D-17C1-4EAC-B3D1-ACCE11E2E9FC}"/>
                  </a:ext>
                </a:extLst>
              </p:cNvPr>
              <p:cNvSpPr txBox="1">
                <a:spLocks noRot="1" noChangeAspect="1" noMove="1" noResize="1" noEditPoints="1" noAdjustHandles="1" noChangeArrowheads="1" noChangeShapeType="1" noTextEdit="1"/>
              </p:cNvSpPr>
              <p:nvPr/>
            </p:nvSpPr>
            <p:spPr>
              <a:xfrm>
                <a:off x="7731478" y="5081201"/>
                <a:ext cx="3524193" cy="338554"/>
              </a:xfrm>
              <a:prstGeom prst="rect">
                <a:avLst/>
              </a:prstGeom>
              <a:blipFill>
                <a:blip r:embed="rId10"/>
                <a:stretch>
                  <a:fillRect l="-865" t="-7273" b="-21818"/>
                </a:stretch>
              </a:blipFill>
            </p:spPr>
            <p:txBody>
              <a:bodyPr/>
              <a:lstStyle/>
              <a:p>
                <a:r>
                  <a:rPr lang="zh-CN" altLang="en-US">
                    <a:noFill/>
                  </a:rPr>
                  <a:t> </a:t>
                </a:r>
              </a:p>
            </p:txBody>
          </p:sp>
        </mc:Fallback>
      </mc:AlternateContent>
      <p:sp>
        <p:nvSpPr>
          <p:cNvPr id="26" name="箭头: 下 25">
            <a:extLst>
              <a:ext uri="{FF2B5EF4-FFF2-40B4-BE49-F238E27FC236}">
                <a16:creationId xmlns:a16="http://schemas.microsoft.com/office/drawing/2014/main" id="{41D1C0ED-96AF-4DFF-A795-0DAFB4855055}"/>
              </a:ext>
            </a:extLst>
          </p:cNvPr>
          <p:cNvSpPr/>
          <p:nvPr/>
        </p:nvSpPr>
        <p:spPr>
          <a:xfrm>
            <a:off x="8828236" y="4810807"/>
            <a:ext cx="65784" cy="2492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a:extLst>
              <a:ext uri="{FF2B5EF4-FFF2-40B4-BE49-F238E27FC236}">
                <a16:creationId xmlns:a16="http://schemas.microsoft.com/office/drawing/2014/main" id="{BA84ADEB-807E-49A7-88E5-F470B229D516}"/>
              </a:ext>
            </a:extLst>
          </p:cNvPr>
          <p:cNvSpPr txBox="1"/>
          <p:nvPr/>
        </p:nvSpPr>
        <p:spPr>
          <a:xfrm>
            <a:off x="7731479" y="5583903"/>
            <a:ext cx="3637067" cy="646331"/>
          </a:xfrm>
          <a:prstGeom prst="rect">
            <a:avLst/>
          </a:prstGeom>
          <a:solidFill>
            <a:schemeClr val="accent4">
              <a:lumMod val="20000"/>
              <a:lumOff val="80000"/>
            </a:schemeClr>
          </a:solidFill>
        </p:spPr>
        <p:txBody>
          <a:bodyPr wrap="square" rtlCol="0">
            <a:spAutoFit/>
          </a:bodyPr>
          <a:lstStyle/>
          <a:p>
            <a:r>
              <a:rPr lang="zh-CN" altLang="en-US" b="1">
                <a:solidFill>
                  <a:schemeClr val="accent2">
                    <a:lumMod val="50000"/>
                  </a:schemeClr>
                </a:solidFill>
              </a:rPr>
              <a:t>课程的例题与习题不会需要对含自由变量的公式使用存在例化规则！</a:t>
            </a:r>
          </a:p>
        </p:txBody>
      </p:sp>
      <mc:AlternateContent xmlns:mc="http://schemas.openxmlformats.org/markup-compatibility/2006" xmlns:a14="http://schemas.microsoft.com/office/drawing/2010/main">
        <mc:Choice Requires="a14">
          <p:sp>
            <p:nvSpPr>
              <p:cNvPr id="28" name="文本框 27">
                <a:extLst>
                  <a:ext uri="{FF2B5EF4-FFF2-40B4-BE49-F238E27FC236}">
                    <a16:creationId xmlns:a16="http://schemas.microsoft.com/office/drawing/2014/main" id="{5C266669-794A-4A32-A30A-E1E549097EE1}"/>
                  </a:ext>
                </a:extLst>
              </p:cNvPr>
              <p:cNvSpPr txBox="1"/>
              <p:nvPr/>
            </p:nvSpPr>
            <p:spPr>
              <a:xfrm>
                <a:off x="4607883" y="5722402"/>
                <a:ext cx="2713895" cy="369332"/>
              </a:xfrm>
              <a:prstGeom prst="rect">
                <a:avLst/>
              </a:prstGeom>
              <a:solidFill>
                <a:schemeClr val="accent2">
                  <a:lumMod val="20000"/>
                  <a:lumOff val="80000"/>
                  <a:alpha val="50000"/>
                </a:schemeClr>
              </a:solidFill>
            </p:spPr>
            <p:txBody>
              <a:bodyPr wrap="square" rtlCol="0">
                <a:spAutoFit/>
              </a:bodyPr>
              <a:lstStyle/>
              <a:p>
                <a:r>
                  <a:rPr lang="zh-CN" altLang="en-US" b="1">
                    <a:solidFill>
                      <a:srgbClr val="002060"/>
                    </a:solidFill>
                    <a:latin typeface="楷体" panose="02010609060101010101" pitchFamily="49" charset="-122"/>
                    <a:ea typeface="楷体" panose="02010609060101010101" pitchFamily="49" charset="-122"/>
                  </a:rPr>
                  <a:t>需要使用新的个体常量</a:t>
                </a:r>
                <a14:m>
                  <m:oMath xmlns:m="http://schemas.openxmlformats.org/officeDocument/2006/math">
                    <m:r>
                      <a:rPr lang="en-US" altLang="zh-CN" b="1" i="1" smtClean="0">
                        <a:solidFill>
                          <a:srgbClr val="002060"/>
                        </a:solidFill>
                        <a:latin typeface="Cambria Math" panose="02040503050406030204" pitchFamily="18" charset="0"/>
                        <a:ea typeface="楷体" panose="02010609060101010101" pitchFamily="49" charset="-122"/>
                      </a:rPr>
                      <m:t>𝒃</m:t>
                    </m:r>
                  </m:oMath>
                </a14:m>
                <a:endParaRPr lang="zh-CN" altLang="en-US" b="1">
                  <a:solidFill>
                    <a:srgbClr val="002060"/>
                  </a:solidFill>
                  <a:latin typeface="楷体" panose="02010609060101010101" pitchFamily="49" charset="-122"/>
                  <a:ea typeface="楷体" panose="02010609060101010101" pitchFamily="49" charset="-122"/>
                </a:endParaRPr>
              </a:p>
            </p:txBody>
          </p:sp>
        </mc:Choice>
        <mc:Fallback xmlns="">
          <p:sp>
            <p:nvSpPr>
              <p:cNvPr id="28" name="文本框 27">
                <a:extLst>
                  <a:ext uri="{FF2B5EF4-FFF2-40B4-BE49-F238E27FC236}">
                    <a16:creationId xmlns:a16="http://schemas.microsoft.com/office/drawing/2014/main" id="{5C266669-794A-4A32-A30A-E1E549097EE1}"/>
                  </a:ext>
                </a:extLst>
              </p:cNvPr>
              <p:cNvSpPr txBox="1">
                <a:spLocks noRot="1" noChangeAspect="1" noMove="1" noResize="1" noEditPoints="1" noAdjustHandles="1" noChangeArrowheads="1" noChangeShapeType="1" noTextEdit="1"/>
              </p:cNvSpPr>
              <p:nvPr/>
            </p:nvSpPr>
            <p:spPr>
              <a:xfrm>
                <a:off x="4607883" y="5722402"/>
                <a:ext cx="2713895" cy="369332"/>
              </a:xfrm>
              <a:prstGeom prst="rect">
                <a:avLst/>
              </a:prstGeom>
              <a:blipFill>
                <a:blip r:embed="rId11"/>
                <a:stretch>
                  <a:fillRect l="-2022" t="-13333" b="-2333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01009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6" grpId="0" animBg="1"/>
      <p:bldP spid="11" grpId="0" animBg="1"/>
      <p:bldP spid="22" grpId="0" animBg="1"/>
      <p:bldP spid="73" grpId="0"/>
      <p:bldP spid="23" grpId="0" animBg="1"/>
      <p:bldP spid="24" grpId="0" animBg="1"/>
      <p:bldP spid="25" grpId="0" animBg="1"/>
      <p:bldP spid="26" grpId="0" animBg="1"/>
      <p:bldP spid="27" grpId="0" animBg="1"/>
      <p:bldP spid="2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量词公式的推理规则</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第十一讲  一阶逻辑的推理理论</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14</a:t>
            </a:fld>
            <a:r>
              <a:rPr lang="en-US" altLang="zh-CN">
                <a:latin typeface="Arial" panose="020B0604020202020204" pitchFamily="34" charset="0"/>
                <a:ea typeface="楷体" panose="02010609060101010101" pitchFamily="49" charset="-122"/>
                <a:cs typeface="Arial" panose="020B0604020202020204" pitchFamily="34" charset="0"/>
              </a:rPr>
              <a:t>/33</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存在泛化</a:t>
            </a:r>
            <a:r>
              <a:rPr lang="en-US" altLang="zh-CN"/>
              <a:t>(existential generalization)</a:t>
            </a:r>
            <a:r>
              <a:rPr lang="zh-CN" altLang="en-US"/>
              <a:t>规则</a:t>
            </a:r>
            <a:r>
              <a:rPr lang="en-US" altLang="zh-CN"/>
              <a:t>(</a:t>
            </a:r>
            <a:r>
              <a:rPr lang="zh-CN" altLang="en-US"/>
              <a:t>存在量词引入规则</a:t>
            </a:r>
            <a:r>
              <a:rPr lang="en-US" altLang="zh-CN"/>
              <a:t>)</a:t>
            </a:r>
            <a:endParaRPr lang="zh-CN" altLang="en-US"/>
          </a:p>
        </p:txBody>
      </p:sp>
      <p:grpSp>
        <p:nvGrpSpPr>
          <p:cNvPr id="4" name="组合 3">
            <a:extLst>
              <a:ext uri="{FF2B5EF4-FFF2-40B4-BE49-F238E27FC236}">
                <a16:creationId xmlns:a16="http://schemas.microsoft.com/office/drawing/2014/main" id="{62365131-79D6-4D1C-B355-F6386AFE8957}"/>
              </a:ext>
            </a:extLst>
          </p:cNvPr>
          <p:cNvGrpSpPr/>
          <p:nvPr/>
        </p:nvGrpSpPr>
        <p:grpSpPr>
          <a:xfrm>
            <a:off x="2239188" y="1545165"/>
            <a:ext cx="7713621" cy="1061829"/>
            <a:chOff x="612232" y="1756765"/>
            <a:chExt cx="7713621" cy="1061829"/>
          </a:xfrm>
        </p:grpSpPr>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B854A71F-A1D5-4B20-BEF2-6DA6E6063169}"/>
                    </a:ext>
                  </a:extLst>
                </p:cNvPr>
                <p:cNvSpPr txBox="1"/>
                <p:nvPr/>
              </p:nvSpPr>
              <p:spPr>
                <a:xfrm>
                  <a:off x="612232" y="1756765"/>
                  <a:ext cx="2501735" cy="1061829"/>
                </a:xfrm>
                <a:prstGeom prst="rect">
                  <a:avLst/>
                </a:prstGeom>
                <a:solidFill>
                  <a:schemeClr val="accent2">
                    <a:lumMod val="20000"/>
                    <a:lumOff val="80000"/>
                  </a:schemeClr>
                </a:solidFill>
              </p:spPr>
              <p:txBody>
                <a:bodyPr wrap="square" rtlCol="0">
                  <a:spAutoFit/>
                </a:bodyPr>
                <a:lstStyle/>
                <a:p>
                  <a:pPr algn="ctr">
                    <a:spcBef>
                      <a:spcPts val="1200"/>
                    </a:spcBef>
                    <a:spcAft>
                      <a:spcPts val="1200"/>
                    </a:spcAft>
                  </a:pPr>
                  <a:r>
                    <a:rPr lang="zh-CN" altLang="en-US" sz="2400" b="1">
                      <a:solidFill>
                        <a:srgbClr val="C00000"/>
                      </a:solidFill>
                    </a:rPr>
                    <a:t>存在泛化规则</a:t>
                  </a:r>
                  <a:endParaRPr lang="en-US" altLang="zh-CN" sz="2400" b="1">
                    <a:solidFill>
                      <a:srgbClr val="C00000"/>
                    </a:solidFill>
                  </a:endParaRPr>
                </a:p>
                <a:p>
                  <a:pPr>
                    <a:spcBef>
                      <a:spcPts val="1200"/>
                    </a:spcBef>
                    <a:spcAft>
                      <a:spcPts val="600"/>
                    </a:spcAft>
                  </a:pPr>
                  <a14:m>
                    <m:oMathPara xmlns:m="http://schemas.openxmlformats.org/officeDocument/2006/math">
                      <m:oMathParaPr>
                        <m:jc m:val="centerGroup"/>
                      </m:oMathParaPr>
                      <m:oMath xmlns:m="http://schemas.openxmlformats.org/officeDocument/2006/math">
                        <m:r>
                          <a:rPr lang="en-US" altLang="zh-CN" sz="2400" b="1" i="1" smtClean="0">
                            <a:solidFill>
                              <a:srgbClr val="002060"/>
                            </a:solidFill>
                            <a:latin typeface="Cambria Math" panose="02040503050406030204" pitchFamily="18" charset="0"/>
                          </a:rPr>
                          <m:t>𝑨</m:t>
                        </m:r>
                        <m:d>
                          <m:dPr>
                            <m:ctrlPr>
                              <a:rPr lang="en-US" altLang="zh-CN" sz="2400" b="1" i="1" smtClean="0">
                                <a:solidFill>
                                  <a:srgbClr val="002060"/>
                                </a:solidFill>
                                <a:latin typeface="Cambria Math" panose="02040503050406030204" pitchFamily="18" charset="0"/>
                              </a:rPr>
                            </m:ctrlPr>
                          </m:dPr>
                          <m:e>
                            <m:r>
                              <a:rPr lang="en-US" altLang="zh-CN" sz="2400" b="1" i="1" smtClean="0">
                                <a:solidFill>
                                  <a:srgbClr val="002060"/>
                                </a:solidFill>
                                <a:latin typeface="Cambria Math" panose="02040503050406030204" pitchFamily="18" charset="0"/>
                              </a:rPr>
                              <m:t>𝒄</m:t>
                            </m:r>
                          </m:e>
                        </m:d>
                        <m:r>
                          <a:rPr lang="en-US" altLang="zh-CN" sz="2400" b="1" i="1" smtClean="0">
                            <a:solidFill>
                              <a:srgbClr val="002060"/>
                            </a:solidFill>
                            <a:latin typeface="Cambria Math" panose="02040503050406030204" pitchFamily="18" charset="0"/>
                          </a:rPr>
                          <m:t>⟹∃</m:t>
                        </m:r>
                        <m:r>
                          <a:rPr lang="en-US" altLang="zh-CN" sz="2400" b="1" i="1" smtClean="0">
                            <a:solidFill>
                              <a:srgbClr val="002060"/>
                            </a:solidFill>
                            <a:latin typeface="Cambria Math" panose="02040503050406030204" pitchFamily="18" charset="0"/>
                          </a:rPr>
                          <m:t>𝒙𝑨</m:t>
                        </m:r>
                        <m:d>
                          <m:dPr>
                            <m:ctrlPr>
                              <a:rPr lang="en-US" altLang="zh-CN" sz="2400" b="1" i="1" smtClean="0">
                                <a:solidFill>
                                  <a:srgbClr val="002060"/>
                                </a:solidFill>
                                <a:latin typeface="Cambria Math" panose="02040503050406030204" pitchFamily="18" charset="0"/>
                              </a:rPr>
                            </m:ctrlPr>
                          </m:dPr>
                          <m:e>
                            <m:r>
                              <a:rPr lang="en-US" altLang="zh-CN" sz="2400" b="1" i="1" smtClean="0">
                                <a:solidFill>
                                  <a:srgbClr val="002060"/>
                                </a:solidFill>
                                <a:latin typeface="Cambria Math" panose="02040503050406030204" pitchFamily="18" charset="0"/>
                              </a:rPr>
                              <m:t>𝒙</m:t>
                            </m:r>
                          </m:e>
                        </m:d>
                      </m:oMath>
                    </m:oMathPara>
                  </a14:m>
                  <a:endParaRPr lang="zh-CN" altLang="en-US" sz="2400" b="1">
                    <a:solidFill>
                      <a:srgbClr val="002060"/>
                    </a:solidFill>
                  </a:endParaRPr>
                </a:p>
              </p:txBody>
            </p:sp>
          </mc:Choice>
          <mc:Fallback xmlns="">
            <p:sp>
              <p:nvSpPr>
                <p:cNvPr id="12" name="文本框 11">
                  <a:extLst>
                    <a:ext uri="{FF2B5EF4-FFF2-40B4-BE49-F238E27FC236}">
                      <a16:creationId xmlns:a16="http://schemas.microsoft.com/office/drawing/2014/main" id="{B854A71F-A1D5-4B20-BEF2-6DA6E6063169}"/>
                    </a:ext>
                  </a:extLst>
                </p:cNvPr>
                <p:cNvSpPr txBox="1">
                  <a:spLocks noRot="1" noChangeAspect="1" noMove="1" noResize="1" noEditPoints="1" noAdjustHandles="1" noChangeArrowheads="1" noChangeShapeType="1" noTextEdit="1"/>
                </p:cNvSpPr>
                <p:nvPr/>
              </p:nvSpPr>
              <p:spPr>
                <a:xfrm>
                  <a:off x="612232" y="1756765"/>
                  <a:ext cx="2501735" cy="1061829"/>
                </a:xfrm>
                <a:prstGeom prst="rect">
                  <a:avLst/>
                </a:prstGeom>
                <a:blipFill>
                  <a:blip r:embed="rId2"/>
                  <a:stretch>
                    <a:fillRect t="-4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E687FCDB-10A6-4D0F-B5ED-591CAA96E905}"/>
                    </a:ext>
                  </a:extLst>
                </p:cNvPr>
                <p:cNvSpPr txBox="1"/>
                <p:nvPr/>
              </p:nvSpPr>
              <p:spPr>
                <a:xfrm>
                  <a:off x="3689875" y="1839853"/>
                  <a:ext cx="4635978" cy="941989"/>
                </a:xfrm>
                <a:prstGeom prst="rect">
                  <a:avLst/>
                </a:prstGeom>
                <a:solidFill>
                  <a:schemeClr val="accent4">
                    <a:lumMod val="20000"/>
                    <a:lumOff val="80000"/>
                  </a:schemeClr>
                </a:solidFill>
              </p:spPr>
              <p:txBody>
                <a:bodyPr wrap="square" rtlCol="0">
                  <a:spAutoFit/>
                </a:bodyPr>
                <a:lstStyle/>
                <a:p>
                  <a:pPr algn="ctr">
                    <a:lnSpc>
                      <a:spcPts val="3200"/>
                    </a:lnSpc>
                    <a:spcBef>
                      <a:spcPts val="600"/>
                    </a:spcBef>
                  </a:pPr>
                  <a:r>
                    <a:rPr lang="zh-CN" altLang="en-US" sz="2400" b="1">
                      <a:solidFill>
                        <a:srgbClr val="C00000"/>
                      </a:solidFill>
                    </a:rPr>
                    <a:t>应用条件</a:t>
                  </a:r>
                  <a:endParaRPr lang="en-US" altLang="zh-CN" sz="2400" b="1">
                    <a:solidFill>
                      <a:srgbClr val="C00000"/>
                    </a:solidFill>
                  </a:endParaRPr>
                </a:p>
                <a:p>
                  <a:pPr>
                    <a:lnSpc>
                      <a:spcPts val="3200"/>
                    </a:lnSpc>
                    <a:spcBef>
                      <a:spcPts val="600"/>
                    </a:spcBef>
                    <a:spcAft>
                      <a:spcPts val="600"/>
                    </a:spcAft>
                  </a:pPr>
                  <a14:m>
                    <m:oMath xmlns:m="http://schemas.openxmlformats.org/officeDocument/2006/math">
                      <m:r>
                        <a:rPr lang="en-US" altLang="zh-CN" sz="2000" b="1" i="1" smtClean="0">
                          <a:solidFill>
                            <a:srgbClr val="002060"/>
                          </a:solidFill>
                          <a:latin typeface="Cambria Math" panose="02040503050406030204" pitchFamily="18" charset="0"/>
                          <a:ea typeface="楷体" panose="02010609060101010101" pitchFamily="49" charset="-122"/>
                        </a:rPr>
                        <m:t>𝒄</m:t>
                      </m:r>
                    </m:oMath>
                  </a14:m>
                  <a:r>
                    <a:rPr lang="zh-CN" altLang="en-US" sz="2000" b="1">
                      <a:solidFill>
                        <a:srgbClr val="002060"/>
                      </a:solidFill>
                      <a:latin typeface="楷体" panose="02010609060101010101" pitchFamily="49" charset="-122"/>
                      <a:ea typeface="楷体" panose="02010609060101010101" pitchFamily="49" charset="-122"/>
                    </a:rPr>
                    <a:t>是任意的个体常量，</a:t>
                  </a:r>
                  <a14:m>
                    <m:oMath xmlns:m="http://schemas.openxmlformats.org/officeDocument/2006/math">
                      <m:r>
                        <a:rPr lang="en-US" altLang="zh-CN" sz="2000" b="1" i="1" smtClean="0">
                          <a:solidFill>
                            <a:srgbClr val="002060"/>
                          </a:solidFill>
                          <a:latin typeface="Cambria Math" panose="02040503050406030204" pitchFamily="18" charset="0"/>
                          <a:ea typeface="楷体" panose="02010609060101010101" pitchFamily="49" charset="-122"/>
                        </a:rPr>
                        <m:t>𝒙</m:t>
                      </m:r>
                    </m:oMath>
                  </a14:m>
                  <a:r>
                    <a:rPr lang="zh-CN" altLang="en-US" sz="2000" b="1">
                      <a:solidFill>
                        <a:srgbClr val="002060"/>
                      </a:solidFill>
                      <a:latin typeface="楷体" panose="02010609060101010101" pitchFamily="49" charset="-122"/>
                      <a:ea typeface="楷体" panose="02010609060101010101" pitchFamily="49" charset="-122"/>
                    </a:rPr>
                    <a:t>不在</a:t>
                  </a:r>
                  <a14:m>
                    <m:oMath xmlns:m="http://schemas.openxmlformats.org/officeDocument/2006/math">
                      <m:r>
                        <a:rPr lang="en-US" altLang="zh-CN" sz="2000" b="1" i="1" smtClean="0">
                          <a:solidFill>
                            <a:srgbClr val="002060"/>
                          </a:solidFill>
                          <a:latin typeface="Cambria Math" panose="02040503050406030204" pitchFamily="18" charset="0"/>
                          <a:ea typeface="楷体" panose="02010609060101010101" pitchFamily="49" charset="-122"/>
                        </a:rPr>
                        <m:t>𝑨</m:t>
                      </m:r>
                      <m:d>
                        <m:dPr>
                          <m:ctrlPr>
                            <a:rPr lang="en-US" altLang="zh-CN" sz="2000" b="1" i="1" smtClean="0">
                              <a:solidFill>
                                <a:srgbClr val="002060"/>
                              </a:solidFill>
                              <a:latin typeface="Cambria Math" panose="02040503050406030204" pitchFamily="18" charset="0"/>
                              <a:ea typeface="楷体" panose="02010609060101010101" pitchFamily="49" charset="-122"/>
                            </a:rPr>
                          </m:ctrlPr>
                        </m:dPr>
                        <m:e>
                          <m:r>
                            <a:rPr lang="en-US" altLang="zh-CN" sz="2000" b="1" i="1" smtClean="0">
                              <a:solidFill>
                                <a:srgbClr val="002060"/>
                              </a:solidFill>
                              <a:latin typeface="Cambria Math" panose="02040503050406030204" pitchFamily="18" charset="0"/>
                              <a:ea typeface="楷体" panose="02010609060101010101" pitchFamily="49" charset="-122"/>
                            </a:rPr>
                            <m:t>𝒄</m:t>
                          </m:r>
                        </m:e>
                      </m:d>
                    </m:oMath>
                  </a14:m>
                  <a:r>
                    <a:rPr lang="zh-CN" altLang="en-US" sz="2000" b="1">
                      <a:solidFill>
                        <a:srgbClr val="002060"/>
                      </a:solidFill>
                      <a:latin typeface="楷体" panose="02010609060101010101" pitchFamily="49" charset="-122"/>
                      <a:ea typeface="楷体" panose="02010609060101010101" pitchFamily="49" charset="-122"/>
                    </a:rPr>
                    <a:t>中出现</a:t>
                  </a:r>
                  <a:endParaRPr lang="en-US" altLang="zh-CN" sz="2000" b="1">
                    <a:solidFill>
                      <a:srgbClr val="002060"/>
                    </a:solidFill>
                    <a:latin typeface="楷体" panose="02010609060101010101" pitchFamily="49" charset="-122"/>
                    <a:ea typeface="楷体" panose="02010609060101010101" pitchFamily="49" charset="-122"/>
                  </a:endParaRPr>
                </a:p>
              </p:txBody>
            </p:sp>
          </mc:Choice>
          <mc:Fallback xmlns="">
            <p:sp>
              <p:nvSpPr>
                <p:cNvPr id="13" name="文本框 12">
                  <a:extLst>
                    <a:ext uri="{FF2B5EF4-FFF2-40B4-BE49-F238E27FC236}">
                      <a16:creationId xmlns:a16="http://schemas.microsoft.com/office/drawing/2014/main" id="{E687FCDB-10A6-4D0F-B5ED-591CAA96E905}"/>
                    </a:ext>
                  </a:extLst>
                </p:cNvPr>
                <p:cNvSpPr txBox="1">
                  <a:spLocks noRot="1" noChangeAspect="1" noMove="1" noResize="1" noEditPoints="1" noAdjustHandles="1" noChangeArrowheads="1" noChangeShapeType="1" noTextEdit="1"/>
                </p:cNvSpPr>
                <p:nvPr/>
              </p:nvSpPr>
              <p:spPr>
                <a:xfrm>
                  <a:off x="3689875" y="1839853"/>
                  <a:ext cx="4635978" cy="941989"/>
                </a:xfrm>
                <a:prstGeom prst="rect">
                  <a:avLst/>
                </a:prstGeom>
                <a:blipFill>
                  <a:blip r:embed="rId3"/>
                  <a:stretch>
                    <a:fillRect t="-2581" b="-9032"/>
                  </a:stretch>
                </a:blipFill>
              </p:spPr>
              <p:txBody>
                <a:bodyPr/>
                <a:lstStyle/>
                <a:p>
                  <a:r>
                    <a:rPr lang="zh-CN" altLang="en-US">
                      <a:noFill/>
                    </a:rPr>
                    <a:t> </a:t>
                  </a:r>
                </a:p>
              </p:txBody>
            </p:sp>
          </mc:Fallback>
        </mc:AlternateContent>
        <p:sp>
          <p:nvSpPr>
            <p:cNvPr id="16" name="箭头: 左 15">
              <a:extLst>
                <a:ext uri="{FF2B5EF4-FFF2-40B4-BE49-F238E27FC236}">
                  <a16:creationId xmlns:a16="http://schemas.microsoft.com/office/drawing/2014/main" id="{49171C8C-D512-4468-B6A8-0045FAC27E7E}"/>
                </a:ext>
              </a:extLst>
            </p:cNvPr>
            <p:cNvSpPr/>
            <p:nvPr/>
          </p:nvSpPr>
          <p:spPr>
            <a:xfrm>
              <a:off x="3106332" y="2249485"/>
              <a:ext cx="583543" cy="12272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2D547F71-0088-44BA-BA87-EB09D35FCBDD}"/>
                  </a:ext>
                </a:extLst>
              </p:cNvPr>
              <p:cNvSpPr txBox="1"/>
              <p:nvPr/>
            </p:nvSpPr>
            <p:spPr>
              <a:xfrm>
                <a:off x="8309383" y="3022338"/>
                <a:ext cx="2856529" cy="1354217"/>
              </a:xfrm>
              <a:prstGeom prst="rect">
                <a:avLst/>
              </a:prstGeom>
              <a:solidFill>
                <a:schemeClr val="accent5">
                  <a:lumMod val="20000"/>
                  <a:lumOff val="80000"/>
                </a:schemeClr>
              </a:solidFill>
            </p:spPr>
            <p:txBody>
              <a:bodyPr wrap="square" rtlCol="0">
                <a:spAutoFit/>
              </a:bodyPr>
              <a:lstStyle/>
              <a:p>
                <a:pPr marL="285750" indent="-285750">
                  <a:spcBef>
                    <a:spcPts val="600"/>
                  </a:spcBef>
                  <a:spcAft>
                    <a:spcPts val="600"/>
                  </a:spcAft>
                  <a:buFont typeface="Arial" panose="020B0604020202020204" pitchFamily="34" charset="0"/>
                  <a:buChar char="•"/>
                </a:pPr>
                <a:r>
                  <a:rPr lang="zh-CN" altLang="en-US" b="1">
                    <a:solidFill>
                      <a:srgbClr val="002060"/>
                    </a:solidFill>
                    <a:latin typeface="楷体" panose="02010609060101010101" pitchFamily="49" charset="-122"/>
                    <a:ea typeface="楷体" panose="02010609060101010101" pitchFamily="49" charset="-122"/>
                  </a:rPr>
                  <a:t>字母表前端的</a:t>
                </a:r>
                <a14:m>
                  <m:oMath xmlns:m="http://schemas.openxmlformats.org/officeDocument/2006/math">
                    <m:r>
                      <a:rPr lang="en-US" altLang="zh-CN" b="1" i="1" smtClean="0">
                        <a:solidFill>
                          <a:srgbClr val="002060"/>
                        </a:solidFill>
                        <a:latin typeface="Cambria Math" panose="02040503050406030204" pitchFamily="18" charset="0"/>
                        <a:ea typeface="楷体" panose="02010609060101010101" pitchFamily="49" charset="-122"/>
                      </a:rPr>
                      <m:t>𝒂</m:t>
                    </m:r>
                    <m:r>
                      <a:rPr lang="en-US" altLang="zh-CN" b="1" i="1" smtClean="0">
                        <a:solidFill>
                          <a:srgbClr val="002060"/>
                        </a:solidFill>
                        <a:latin typeface="Cambria Math" panose="02040503050406030204" pitchFamily="18" charset="0"/>
                        <a:ea typeface="楷体" panose="02010609060101010101" pitchFamily="49" charset="-122"/>
                      </a:rPr>
                      <m:t>, </m:t>
                    </m:r>
                    <m:r>
                      <a:rPr lang="en-US" altLang="zh-CN" b="1" i="1" smtClean="0">
                        <a:solidFill>
                          <a:srgbClr val="002060"/>
                        </a:solidFill>
                        <a:latin typeface="Cambria Math" panose="02040503050406030204" pitchFamily="18" charset="0"/>
                        <a:ea typeface="楷体" panose="02010609060101010101" pitchFamily="49" charset="-122"/>
                      </a:rPr>
                      <m:t>𝒃</m:t>
                    </m:r>
                    <m:r>
                      <a:rPr lang="en-US" altLang="zh-CN" b="1" i="1" smtClean="0">
                        <a:solidFill>
                          <a:srgbClr val="002060"/>
                        </a:solidFill>
                        <a:latin typeface="Cambria Math" panose="02040503050406030204" pitchFamily="18" charset="0"/>
                        <a:ea typeface="楷体" panose="02010609060101010101" pitchFamily="49" charset="-122"/>
                      </a:rPr>
                      <m:t>, </m:t>
                    </m:r>
                    <m:r>
                      <a:rPr lang="en-US" altLang="zh-CN" b="1" i="1" smtClean="0">
                        <a:solidFill>
                          <a:srgbClr val="002060"/>
                        </a:solidFill>
                        <a:latin typeface="Cambria Math" panose="02040503050406030204" pitchFamily="18" charset="0"/>
                        <a:ea typeface="楷体" panose="02010609060101010101" pitchFamily="49" charset="-122"/>
                      </a:rPr>
                      <m:t>𝒄</m:t>
                    </m:r>
                    <m:r>
                      <a:rPr lang="en-US" altLang="zh-CN" b="1" i="1" smtClean="0">
                        <a:solidFill>
                          <a:srgbClr val="002060"/>
                        </a:solidFill>
                        <a:latin typeface="Cambria Math" panose="02040503050406030204" pitchFamily="18" charset="0"/>
                        <a:ea typeface="楷体" panose="02010609060101010101" pitchFamily="49" charset="-122"/>
                      </a:rPr>
                      <m:t>, ⋯</m:t>
                    </m:r>
                  </m:oMath>
                </a14:m>
                <a:r>
                  <a:rPr lang="zh-CN" altLang="en-US" b="1">
                    <a:solidFill>
                      <a:srgbClr val="002060"/>
                    </a:solidFill>
                    <a:latin typeface="楷体" panose="02010609060101010101" pitchFamily="49" charset="-122"/>
                    <a:ea typeface="楷体" panose="02010609060101010101" pitchFamily="49" charset="-122"/>
                  </a:rPr>
                  <a:t>用于表示个体常量</a:t>
                </a:r>
                <a:endParaRPr lang="en-US" altLang="zh-CN" b="1">
                  <a:solidFill>
                    <a:srgbClr val="002060"/>
                  </a:solidFill>
                  <a:latin typeface="楷体" panose="02010609060101010101" pitchFamily="49" charset="-122"/>
                  <a:ea typeface="楷体" panose="02010609060101010101" pitchFamily="49" charset="-122"/>
                </a:endParaRPr>
              </a:p>
              <a:p>
                <a:pPr marL="285750" indent="-285750">
                  <a:spcBef>
                    <a:spcPts val="600"/>
                  </a:spcBef>
                  <a:spcAft>
                    <a:spcPts val="600"/>
                  </a:spcAft>
                  <a:buFont typeface="Arial" panose="020B0604020202020204" pitchFamily="34" charset="0"/>
                  <a:buChar char="•"/>
                </a:pPr>
                <a:r>
                  <a:rPr lang="zh-CN" altLang="en-US" b="1">
                    <a:solidFill>
                      <a:srgbClr val="002060"/>
                    </a:solidFill>
                    <a:latin typeface="楷体" panose="02010609060101010101" pitchFamily="49" charset="-122"/>
                    <a:ea typeface="楷体" panose="02010609060101010101" pitchFamily="49" charset="-122"/>
                  </a:rPr>
                  <a:t>字母表后端的</a:t>
                </a:r>
                <a14:m>
                  <m:oMath xmlns:m="http://schemas.openxmlformats.org/officeDocument/2006/math">
                    <m:r>
                      <a:rPr lang="en-US" altLang="zh-CN" b="1" i="1" smtClean="0">
                        <a:solidFill>
                          <a:srgbClr val="002060"/>
                        </a:solidFill>
                        <a:latin typeface="Cambria Math" panose="02040503050406030204" pitchFamily="18" charset="0"/>
                        <a:ea typeface="楷体" panose="02010609060101010101" pitchFamily="49" charset="-122"/>
                      </a:rPr>
                      <m:t>𝒙</m:t>
                    </m:r>
                    <m:r>
                      <a:rPr lang="en-US" altLang="zh-CN" b="1" i="1" smtClean="0">
                        <a:solidFill>
                          <a:srgbClr val="002060"/>
                        </a:solidFill>
                        <a:latin typeface="Cambria Math" panose="02040503050406030204" pitchFamily="18" charset="0"/>
                        <a:ea typeface="楷体" panose="02010609060101010101" pitchFamily="49" charset="-122"/>
                      </a:rPr>
                      <m:t>, </m:t>
                    </m:r>
                    <m:r>
                      <a:rPr lang="en-US" altLang="zh-CN" b="1" i="1" smtClean="0">
                        <a:solidFill>
                          <a:srgbClr val="002060"/>
                        </a:solidFill>
                        <a:latin typeface="Cambria Math" panose="02040503050406030204" pitchFamily="18" charset="0"/>
                        <a:ea typeface="楷体" panose="02010609060101010101" pitchFamily="49" charset="-122"/>
                      </a:rPr>
                      <m:t>𝒚</m:t>
                    </m:r>
                    <m:r>
                      <a:rPr lang="en-US" altLang="zh-CN" b="1" i="1" smtClean="0">
                        <a:solidFill>
                          <a:srgbClr val="002060"/>
                        </a:solidFill>
                        <a:latin typeface="Cambria Math" panose="02040503050406030204" pitchFamily="18" charset="0"/>
                        <a:ea typeface="楷体" panose="02010609060101010101" pitchFamily="49" charset="-122"/>
                      </a:rPr>
                      <m:t>, </m:t>
                    </m:r>
                    <m:r>
                      <a:rPr lang="en-US" altLang="zh-CN" b="1" i="1" smtClean="0">
                        <a:solidFill>
                          <a:srgbClr val="002060"/>
                        </a:solidFill>
                        <a:latin typeface="Cambria Math" panose="02040503050406030204" pitchFamily="18" charset="0"/>
                        <a:ea typeface="楷体" panose="02010609060101010101" pitchFamily="49" charset="-122"/>
                      </a:rPr>
                      <m:t>𝒛</m:t>
                    </m:r>
                    <m:r>
                      <a:rPr lang="en-US" altLang="zh-CN" b="1" i="1" smtClean="0">
                        <a:solidFill>
                          <a:srgbClr val="002060"/>
                        </a:solidFill>
                        <a:latin typeface="Cambria Math" panose="02040503050406030204" pitchFamily="18" charset="0"/>
                        <a:ea typeface="楷体" panose="02010609060101010101" pitchFamily="49" charset="-122"/>
                      </a:rPr>
                      <m:t>, ⋯</m:t>
                    </m:r>
                  </m:oMath>
                </a14:m>
                <a:r>
                  <a:rPr lang="zh-CN" altLang="en-US" b="1">
                    <a:solidFill>
                      <a:srgbClr val="002060"/>
                    </a:solidFill>
                    <a:latin typeface="楷体" panose="02010609060101010101" pitchFamily="49" charset="-122"/>
                    <a:ea typeface="楷体" panose="02010609060101010101" pitchFamily="49" charset="-122"/>
                  </a:rPr>
                  <a:t>用于表示个体变量</a:t>
                </a:r>
              </a:p>
            </p:txBody>
          </p:sp>
        </mc:Choice>
        <mc:Fallback xmlns="">
          <p:sp>
            <p:nvSpPr>
              <p:cNvPr id="20" name="文本框 19">
                <a:extLst>
                  <a:ext uri="{FF2B5EF4-FFF2-40B4-BE49-F238E27FC236}">
                    <a16:creationId xmlns:a16="http://schemas.microsoft.com/office/drawing/2014/main" id="{2D547F71-0088-44BA-BA87-EB09D35FCBDD}"/>
                  </a:ext>
                </a:extLst>
              </p:cNvPr>
              <p:cNvSpPr txBox="1">
                <a:spLocks noRot="1" noChangeAspect="1" noMove="1" noResize="1" noEditPoints="1" noAdjustHandles="1" noChangeArrowheads="1" noChangeShapeType="1" noTextEdit="1"/>
              </p:cNvSpPr>
              <p:nvPr/>
            </p:nvSpPr>
            <p:spPr>
              <a:xfrm>
                <a:off x="8309383" y="3022338"/>
                <a:ext cx="2856529" cy="1354217"/>
              </a:xfrm>
              <a:prstGeom prst="rect">
                <a:avLst/>
              </a:prstGeom>
              <a:blipFill>
                <a:blip r:embed="rId4"/>
                <a:stretch>
                  <a:fillRect l="-1279" t="-3604" b="-6306"/>
                </a:stretch>
              </a:blipFill>
            </p:spPr>
            <p:txBody>
              <a:bodyPr/>
              <a:lstStyle/>
              <a:p>
                <a:r>
                  <a:rPr lang="zh-CN" altLang="en-US">
                    <a:noFill/>
                  </a:rPr>
                  <a:t> </a:t>
                </a:r>
              </a:p>
            </p:txBody>
          </p:sp>
        </mc:Fallback>
      </mc:AlternateContent>
      <p:grpSp>
        <p:nvGrpSpPr>
          <p:cNvPr id="23" name="组合 22">
            <a:extLst>
              <a:ext uri="{FF2B5EF4-FFF2-40B4-BE49-F238E27FC236}">
                <a16:creationId xmlns:a16="http://schemas.microsoft.com/office/drawing/2014/main" id="{A265F714-76B4-4A26-96D7-4C2120958F04}"/>
              </a:ext>
            </a:extLst>
          </p:cNvPr>
          <p:cNvGrpSpPr/>
          <p:nvPr/>
        </p:nvGrpSpPr>
        <p:grpSpPr>
          <a:xfrm>
            <a:off x="902596" y="3370537"/>
            <a:ext cx="7052192" cy="646331"/>
            <a:chOff x="744791" y="2578552"/>
            <a:chExt cx="7052192" cy="646331"/>
          </a:xfrm>
        </p:grpSpPr>
        <p:sp>
          <p:nvSpPr>
            <p:cNvPr id="6" name="文本框 5">
              <a:extLst>
                <a:ext uri="{FF2B5EF4-FFF2-40B4-BE49-F238E27FC236}">
                  <a16:creationId xmlns:a16="http://schemas.microsoft.com/office/drawing/2014/main" id="{3B802418-2D68-41C9-B86F-FE18DEB99B97}"/>
                </a:ext>
              </a:extLst>
            </p:cNvPr>
            <p:cNvSpPr txBox="1"/>
            <p:nvPr/>
          </p:nvSpPr>
          <p:spPr>
            <a:xfrm>
              <a:off x="744791" y="2578552"/>
              <a:ext cx="2980023" cy="646331"/>
            </a:xfrm>
            <a:prstGeom prst="rect">
              <a:avLst/>
            </a:prstGeom>
            <a:solidFill>
              <a:schemeClr val="accent2">
                <a:lumMod val="20000"/>
                <a:lumOff val="80000"/>
              </a:schemeClr>
            </a:solidFill>
          </p:spPr>
          <p:txBody>
            <a:bodyPr wrap="square" rtlCol="0">
              <a:spAutoFit/>
            </a:bodyPr>
            <a:lstStyle/>
            <a:p>
              <a:r>
                <a:rPr lang="zh-CN" altLang="en-US" b="1">
                  <a:solidFill>
                    <a:srgbClr val="002060"/>
                  </a:solidFill>
                </a:rPr>
                <a:t>只针对个体常量，不针对个体变量使用存在泛化规则！</a:t>
              </a:r>
            </a:p>
          </p:txBody>
        </p:sp>
        <p:grpSp>
          <p:nvGrpSpPr>
            <p:cNvPr id="11" name="组合 10">
              <a:extLst>
                <a:ext uri="{FF2B5EF4-FFF2-40B4-BE49-F238E27FC236}">
                  <a16:creationId xmlns:a16="http://schemas.microsoft.com/office/drawing/2014/main" id="{EE53231D-DC02-450F-BC78-81314D3C85CA}"/>
                </a:ext>
              </a:extLst>
            </p:cNvPr>
            <p:cNvGrpSpPr/>
            <p:nvPr/>
          </p:nvGrpSpPr>
          <p:grpSpPr>
            <a:xfrm>
              <a:off x="3916351" y="2695915"/>
              <a:ext cx="3880632" cy="411604"/>
              <a:chOff x="621202" y="4276813"/>
              <a:chExt cx="3880632" cy="411604"/>
            </a:xfrm>
          </p:grpSpPr>
          <mc:AlternateContent xmlns:mc="http://schemas.openxmlformats.org/markup-compatibility/2006" xmlns:a14="http://schemas.microsoft.com/office/drawing/2010/main">
            <mc:Choice Requires="a14">
              <p:sp>
                <p:nvSpPr>
                  <p:cNvPr id="42" name="文本框 41">
                    <a:extLst>
                      <a:ext uri="{FF2B5EF4-FFF2-40B4-BE49-F238E27FC236}">
                        <a16:creationId xmlns:a16="http://schemas.microsoft.com/office/drawing/2014/main" id="{D7FD429C-4941-4A67-AD74-102A8CD3D2BC}"/>
                      </a:ext>
                    </a:extLst>
                  </p:cNvPr>
                  <p:cNvSpPr txBox="1"/>
                  <p:nvPr/>
                </p:nvSpPr>
                <p:spPr>
                  <a:xfrm>
                    <a:off x="621202" y="4276813"/>
                    <a:ext cx="1526195" cy="400110"/>
                  </a:xfrm>
                  <a:prstGeom prst="rect">
                    <a:avLst/>
                  </a:prstGeom>
                  <a:solidFill>
                    <a:schemeClr val="accent6">
                      <a:lumMod val="20000"/>
                      <a:lumOff val="8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𝒚𝑭</m:t>
                          </m:r>
                          <m:d>
                            <m:dPr>
                              <m:ctrlPr>
                                <a:rPr lang="en-US" altLang="zh-CN" sz="2000" b="1" i="1" smtClean="0">
                                  <a:solidFill>
                                    <a:srgbClr val="002060"/>
                                  </a:solidFill>
                                  <a:latin typeface="Cambria Math" panose="02040503050406030204" pitchFamily="18" charset="0"/>
                                </a:rPr>
                              </m:ctrlPr>
                            </m:dPr>
                            <m:e>
                              <m:r>
                                <a:rPr lang="en-US" altLang="zh-CN" sz="2000" b="1" i="1" smtClean="0">
                                  <a:solidFill>
                                    <a:srgbClr val="002060"/>
                                  </a:solidFill>
                                  <a:latin typeface="Cambria Math" panose="02040503050406030204" pitchFamily="18" charset="0"/>
                                </a:rPr>
                                <m:t>𝒙</m:t>
                              </m:r>
                              <m:r>
                                <a:rPr lang="en-US" altLang="zh-CN" sz="2000" b="1" i="1" smtClean="0">
                                  <a:solidFill>
                                    <a:srgbClr val="002060"/>
                                  </a:solidFill>
                                  <a:latin typeface="Cambria Math" panose="02040503050406030204" pitchFamily="18" charset="0"/>
                                </a:rPr>
                                <m:t>, </m:t>
                              </m:r>
                              <m:r>
                                <a:rPr lang="en-US" altLang="zh-CN" sz="2000" b="1" i="1" smtClean="0">
                                  <a:solidFill>
                                    <a:srgbClr val="002060"/>
                                  </a:solidFill>
                                  <a:latin typeface="Cambria Math" panose="02040503050406030204" pitchFamily="18" charset="0"/>
                                </a:rPr>
                                <m:t>𝒚</m:t>
                              </m:r>
                            </m:e>
                          </m:d>
                        </m:oMath>
                      </m:oMathPara>
                    </a14:m>
                    <a:endParaRPr lang="zh-CN" altLang="en-US" sz="2000" b="1">
                      <a:solidFill>
                        <a:srgbClr val="002060"/>
                      </a:solidFill>
                    </a:endParaRPr>
                  </a:p>
                </p:txBody>
              </p:sp>
            </mc:Choice>
            <mc:Fallback xmlns="">
              <p:sp>
                <p:nvSpPr>
                  <p:cNvPr id="42" name="文本框 41">
                    <a:extLst>
                      <a:ext uri="{FF2B5EF4-FFF2-40B4-BE49-F238E27FC236}">
                        <a16:creationId xmlns:a16="http://schemas.microsoft.com/office/drawing/2014/main" id="{D7FD429C-4941-4A67-AD74-102A8CD3D2BC}"/>
                      </a:ext>
                    </a:extLst>
                  </p:cNvPr>
                  <p:cNvSpPr txBox="1">
                    <a:spLocks noRot="1" noChangeAspect="1" noMove="1" noResize="1" noEditPoints="1" noAdjustHandles="1" noChangeArrowheads="1" noChangeShapeType="1" noTextEdit="1"/>
                  </p:cNvSpPr>
                  <p:nvPr/>
                </p:nvSpPr>
                <p:spPr>
                  <a:xfrm>
                    <a:off x="621202" y="4276813"/>
                    <a:ext cx="1526195" cy="400110"/>
                  </a:xfrm>
                  <a:prstGeom prst="rect">
                    <a:avLst/>
                  </a:prstGeom>
                  <a:blipFill>
                    <a:blip r:embed="rId5"/>
                    <a:stretch>
                      <a:fillRect b="-13636"/>
                    </a:stretch>
                  </a:blipFill>
                </p:spPr>
                <p:txBody>
                  <a:bodyPr/>
                  <a:lstStyle/>
                  <a:p>
                    <a:r>
                      <a:rPr lang="zh-CN" altLang="en-US">
                        <a:noFill/>
                      </a:rPr>
                      <a:t> </a:t>
                    </a:r>
                  </a:p>
                </p:txBody>
              </p:sp>
            </mc:Fallback>
          </mc:AlternateContent>
          <p:sp>
            <p:nvSpPr>
              <p:cNvPr id="43" name="箭头: 右 42">
                <a:extLst>
                  <a:ext uri="{FF2B5EF4-FFF2-40B4-BE49-F238E27FC236}">
                    <a16:creationId xmlns:a16="http://schemas.microsoft.com/office/drawing/2014/main" id="{18F5C245-580B-4BA2-8AEA-656BDF61774E}"/>
                  </a:ext>
                </a:extLst>
              </p:cNvPr>
              <p:cNvSpPr/>
              <p:nvPr/>
            </p:nvSpPr>
            <p:spPr>
              <a:xfrm>
                <a:off x="2173454" y="4417268"/>
                <a:ext cx="874546" cy="142187"/>
              </a:xfrm>
              <a:prstGeom prst="rightArrow">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44" name="文本框 43">
                    <a:extLst>
                      <a:ext uri="{FF2B5EF4-FFF2-40B4-BE49-F238E27FC236}">
                        <a16:creationId xmlns:a16="http://schemas.microsoft.com/office/drawing/2014/main" id="{D724B88C-2FC1-422E-99E9-BD81D9623593}"/>
                      </a:ext>
                    </a:extLst>
                  </p:cNvPr>
                  <p:cNvSpPr txBox="1"/>
                  <p:nvPr/>
                </p:nvSpPr>
                <p:spPr>
                  <a:xfrm>
                    <a:off x="3058964" y="4288307"/>
                    <a:ext cx="1442870" cy="400110"/>
                  </a:xfrm>
                  <a:prstGeom prst="rect">
                    <a:avLst/>
                  </a:prstGeom>
                  <a:solidFill>
                    <a:schemeClr val="accent6">
                      <a:lumMod val="20000"/>
                      <a:lumOff val="8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𝒙</m:t>
                          </m:r>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𝒚𝑭</m:t>
                          </m:r>
                          <m:d>
                            <m:dPr>
                              <m:ctrlPr>
                                <a:rPr lang="en-US" altLang="zh-CN" sz="2000" b="1" i="1" smtClean="0">
                                  <a:solidFill>
                                    <a:srgbClr val="002060"/>
                                  </a:solidFill>
                                  <a:latin typeface="Cambria Math" panose="02040503050406030204" pitchFamily="18" charset="0"/>
                                </a:rPr>
                              </m:ctrlPr>
                            </m:dPr>
                            <m:e>
                              <m:r>
                                <a:rPr lang="en-US" altLang="zh-CN" sz="2000" b="1" i="1" smtClean="0">
                                  <a:solidFill>
                                    <a:srgbClr val="002060"/>
                                  </a:solidFill>
                                  <a:latin typeface="Cambria Math" panose="02040503050406030204" pitchFamily="18" charset="0"/>
                                </a:rPr>
                                <m:t>𝒙</m:t>
                              </m:r>
                              <m:r>
                                <a:rPr lang="en-US" altLang="zh-CN" sz="2000" b="1" i="1" smtClean="0">
                                  <a:solidFill>
                                    <a:srgbClr val="002060"/>
                                  </a:solidFill>
                                  <a:latin typeface="Cambria Math" panose="02040503050406030204" pitchFamily="18" charset="0"/>
                                </a:rPr>
                                <m:t>, </m:t>
                              </m:r>
                              <m:r>
                                <a:rPr lang="en-US" altLang="zh-CN" sz="2000" b="1" i="1" smtClean="0">
                                  <a:solidFill>
                                    <a:srgbClr val="002060"/>
                                  </a:solidFill>
                                  <a:latin typeface="Cambria Math" panose="02040503050406030204" pitchFamily="18" charset="0"/>
                                </a:rPr>
                                <m:t>𝒚</m:t>
                              </m:r>
                            </m:e>
                          </m:d>
                        </m:oMath>
                      </m:oMathPara>
                    </a14:m>
                    <a:endParaRPr lang="zh-CN" altLang="en-US" sz="2000" b="1">
                      <a:solidFill>
                        <a:srgbClr val="002060"/>
                      </a:solidFill>
                    </a:endParaRPr>
                  </a:p>
                </p:txBody>
              </p:sp>
            </mc:Choice>
            <mc:Fallback xmlns="">
              <p:sp>
                <p:nvSpPr>
                  <p:cNvPr id="44" name="文本框 43">
                    <a:extLst>
                      <a:ext uri="{FF2B5EF4-FFF2-40B4-BE49-F238E27FC236}">
                        <a16:creationId xmlns:a16="http://schemas.microsoft.com/office/drawing/2014/main" id="{D724B88C-2FC1-422E-99E9-BD81D9623593}"/>
                      </a:ext>
                    </a:extLst>
                  </p:cNvPr>
                  <p:cNvSpPr txBox="1">
                    <a:spLocks noRot="1" noChangeAspect="1" noMove="1" noResize="1" noEditPoints="1" noAdjustHandles="1" noChangeArrowheads="1" noChangeShapeType="1" noTextEdit="1"/>
                  </p:cNvSpPr>
                  <p:nvPr/>
                </p:nvSpPr>
                <p:spPr>
                  <a:xfrm>
                    <a:off x="3058964" y="4288307"/>
                    <a:ext cx="1442870" cy="400110"/>
                  </a:xfrm>
                  <a:prstGeom prst="rect">
                    <a:avLst/>
                  </a:prstGeom>
                  <a:blipFill>
                    <a:blip r:embed="rId6"/>
                    <a:stretch>
                      <a:fillRect r="-844" b="-13636"/>
                    </a:stretch>
                  </a:blipFill>
                </p:spPr>
                <p:txBody>
                  <a:bodyPr/>
                  <a:lstStyle/>
                  <a:p>
                    <a:r>
                      <a:rPr lang="zh-CN" altLang="en-US">
                        <a:noFill/>
                      </a:rPr>
                      <a:t> </a:t>
                    </a:r>
                  </a:p>
                </p:txBody>
              </p:sp>
            </mc:Fallback>
          </mc:AlternateContent>
          <p:sp>
            <p:nvSpPr>
              <p:cNvPr id="45" name="文本框 44">
                <a:extLst>
                  <a:ext uri="{FF2B5EF4-FFF2-40B4-BE49-F238E27FC236}">
                    <a16:creationId xmlns:a16="http://schemas.microsoft.com/office/drawing/2014/main" id="{2006312A-78BD-4CAB-8730-B6FA52D354DF}"/>
                  </a:ext>
                </a:extLst>
              </p:cNvPr>
              <p:cNvSpPr txBox="1"/>
              <p:nvPr/>
            </p:nvSpPr>
            <p:spPr>
              <a:xfrm>
                <a:off x="2427737" y="4307591"/>
                <a:ext cx="365980" cy="369332"/>
              </a:xfrm>
              <a:prstGeom prst="rect">
                <a:avLst/>
              </a:prstGeom>
              <a:noFill/>
            </p:spPr>
            <p:txBody>
              <a:bodyPr wrap="none" lIns="0" tIns="0" rIns="0" bIns="0" rtlCol="0">
                <a:spAutoFit/>
              </a:bodyPr>
              <a:lstStyle/>
              <a:p>
                <a:pPr algn="ctr"/>
                <a:r>
                  <a:rPr lang="zh-CN" altLang="en-US" sz="2400">
                    <a:solidFill>
                      <a:srgbClr val="C00000"/>
                    </a:solidFill>
                  </a:rPr>
                  <a:t>✘</a:t>
                </a:r>
              </a:p>
            </p:txBody>
          </p:sp>
        </p:grpSp>
        <p:sp>
          <p:nvSpPr>
            <p:cNvPr id="21" name="箭头: 右 20">
              <a:extLst>
                <a:ext uri="{FF2B5EF4-FFF2-40B4-BE49-F238E27FC236}">
                  <a16:creationId xmlns:a16="http://schemas.microsoft.com/office/drawing/2014/main" id="{66DF30C0-27FE-4265-82F1-D6026C8442A3}"/>
                </a:ext>
              </a:extLst>
            </p:cNvPr>
            <p:cNvSpPr/>
            <p:nvPr/>
          </p:nvSpPr>
          <p:spPr>
            <a:xfrm>
              <a:off x="3724814" y="2869792"/>
              <a:ext cx="191537" cy="753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mc:AlternateContent xmlns:mc="http://schemas.openxmlformats.org/markup-compatibility/2006" xmlns:a14="http://schemas.microsoft.com/office/drawing/2010/main">
        <mc:Choice Requires="a14">
          <p:sp>
            <p:nvSpPr>
              <p:cNvPr id="85" name="文本框 84">
                <a:extLst>
                  <a:ext uri="{FF2B5EF4-FFF2-40B4-BE49-F238E27FC236}">
                    <a16:creationId xmlns:a16="http://schemas.microsoft.com/office/drawing/2014/main" id="{3BDD2EC7-BB73-42A3-A2CF-914B1DCE538F}"/>
                  </a:ext>
                </a:extLst>
              </p:cNvPr>
              <p:cNvSpPr txBox="1"/>
              <p:nvPr/>
            </p:nvSpPr>
            <p:spPr>
              <a:xfrm>
                <a:off x="1820028" y="4995954"/>
                <a:ext cx="8551942" cy="461665"/>
              </a:xfrm>
              <a:prstGeom prst="rect">
                <a:avLst/>
              </a:prstGeom>
              <a:solidFill>
                <a:schemeClr val="accent5">
                  <a:lumMod val="20000"/>
                  <a:lumOff val="80000"/>
                  <a:alpha val="50000"/>
                </a:schemeClr>
              </a:solidFill>
            </p:spPr>
            <p:txBody>
              <a:bodyPr wrap="square" rtlCol="0">
                <a:spAutoFit/>
              </a:bodyPr>
              <a:lstStyle/>
              <a:p>
                <a:r>
                  <a:rPr lang="zh-CN" altLang="en-US" sz="2400" b="1">
                    <a:solidFill>
                      <a:srgbClr val="C00000"/>
                    </a:solidFill>
                  </a:rPr>
                  <a:t>规则有效性：</a:t>
                </a:r>
                <a:r>
                  <a:rPr lang="zh-CN" altLang="en-US" sz="2400" b="1">
                    <a:solidFill>
                      <a:srgbClr val="002060"/>
                    </a:solidFill>
                  </a:rPr>
                  <a:t>对任意个体常量</a:t>
                </a:r>
                <a14:m>
                  <m:oMath xmlns:m="http://schemas.openxmlformats.org/officeDocument/2006/math">
                    <m:r>
                      <a:rPr lang="en-US" altLang="zh-CN" sz="2400" b="1" i="1" smtClean="0">
                        <a:solidFill>
                          <a:srgbClr val="002060"/>
                        </a:solidFill>
                        <a:latin typeface="Cambria Math" panose="02040503050406030204" pitchFamily="18" charset="0"/>
                      </a:rPr>
                      <m:t>𝒄</m:t>
                    </m:r>
                  </m:oMath>
                </a14:m>
                <a:r>
                  <a:rPr lang="zh-CN" altLang="en-US" sz="2400" b="1">
                    <a:solidFill>
                      <a:srgbClr val="002060"/>
                    </a:solidFill>
                  </a:rPr>
                  <a:t>，公式</a:t>
                </a:r>
                <a14:m>
                  <m:oMath xmlns:m="http://schemas.openxmlformats.org/officeDocument/2006/math">
                    <m:r>
                      <a:rPr lang="en-US" altLang="zh-CN" sz="2400" b="1" i="1">
                        <a:solidFill>
                          <a:srgbClr val="002060"/>
                        </a:solidFill>
                        <a:latin typeface="Cambria Math" panose="02040503050406030204" pitchFamily="18" charset="0"/>
                      </a:rPr>
                      <m:t>𝑨</m:t>
                    </m:r>
                    <m:d>
                      <m:dPr>
                        <m:ctrlPr>
                          <a:rPr lang="en-US" altLang="zh-CN" sz="2400" b="1" i="1">
                            <a:solidFill>
                              <a:srgbClr val="002060"/>
                            </a:solidFill>
                            <a:latin typeface="Cambria Math" panose="02040503050406030204" pitchFamily="18" charset="0"/>
                          </a:rPr>
                        </m:ctrlPr>
                      </m:dPr>
                      <m:e>
                        <m:r>
                          <a:rPr lang="en-US" altLang="zh-CN" sz="2400" b="1" i="1">
                            <a:solidFill>
                              <a:srgbClr val="002060"/>
                            </a:solidFill>
                            <a:latin typeface="Cambria Math" panose="02040503050406030204" pitchFamily="18" charset="0"/>
                          </a:rPr>
                          <m:t>𝒄</m:t>
                        </m:r>
                      </m:e>
                    </m:d>
                    <m:r>
                      <a:rPr lang="en-US" altLang="zh-CN" sz="2400" b="1" i="1">
                        <a:solidFill>
                          <a:srgbClr val="002060"/>
                        </a:solidFill>
                        <a:latin typeface="Cambria Math" panose="02040503050406030204" pitchFamily="18" charset="0"/>
                      </a:rPr>
                      <m:t>→</m:t>
                    </m:r>
                  </m:oMath>
                </a14:m>
                <a:r>
                  <a:rPr lang="en-US" altLang="zh-CN" sz="2400" b="1">
                    <a:solidFill>
                      <a:srgbClr val="002060"/>
                    </a:solidFill>
                  </a:rPr>
                  <a:t> </a:t>
                </a:r>
                <a14:m>
                  <m:oMath xmlns:m="http://schemas.openxmlformats.org/officeDocument/2006/math">
                    <m:r>
                      <a:rPr lang="en-US" altLang="zh-CN" sz="2400" b="1" i="1">
                        <a:solidFill>
                          <a:srgbClr val="002060"/>
                        </a:solidFill>
                        <a:latin typeface="Cambria Math" panose="02040503050406030204" pitchFamily="18" charset="0"/>
                      </a:rPr>
                      <m:t>∃</m:t>
                    </m:r>
                    <m:r>
                      <a:rPr lang="en-US" altLang="zh-CN" sz="2400" b="1" i="1">
                        <a:solidFill>
                          <a:srgbClr val="002060"/>
                        </a:solidFill>
                        <a:latin typeface="Cambria Math" panose="02040503050406030204" pitchFamily="18" charset="0"/>
                      </a:rPr>
                      <m:t>𝒙𝑨</m:t>
                    </m:r>
                    <m:d>
                      <m:dPr>
                        <m:ctrlPr>
                          <a:rPr lang="en-US" altLang="zh-CN" sz="2400" b="1" i="1">
                            <a:solidFill>
                              <a:srgbClr val="002060"/>
                            </a:solidFill>
                            <a:latin typeface="Cambria Math" panose="02040503050406030204" pitchFamily="18" charset="0"/>
                          </a:rPr>
                        </m:ctrlPr>
                      </m:dPr>
                      <m:e>
                        <m:r>
                          <a:rPr lang="en-US" altLang="zh-CN" sz="2400" b="1" i="1">
                            <a:solidFill>
                              <a:srgbClr val="002060"/>
                            </a:solidFill>
                            <a:latin typeface="Cambria Math" panose="02040503050406030204" pitchFamily="18" charset="0"/>
                          </a:rPr>
                          <m:t>𝒙</m:t>
                        </m:r>
                      </m:e>
                    </m:d>
                  </m:oMath>
                </a14:m>
                <a:r>
                  <a:rPr lang="zh-CN" altLang="en-US" sz="2400" b="1">
                    <a:solidFill>
                      <a:srgbClr val="002060"/>
                    </a:solidFill>
                  </a:rPr>
                  <a:t>是永真式</a:t>
                </a:r>
              </a:p>
            </p:txBody>
          </p:sp>
        </mc:Choice>
        <mc:Fallback xmlns="">
          <p:sp>
            <p:nvSpPr>
              <p:cNvPr id="85" name="文本框 84">
                <a:extLst>
                  <a:ext uri="{FF2B5EF4-FFF2-40B4-BE49-F238E27FC236}">
                    <a16:creationId xmlns:a16="http://schemas.microsoft.com/office/drawing/2014/main" id="{3BDD2EC7-BB73-42A3-A2CF-914B1DCE538F}"/>
                  </a:ext>
                </a:extLst>
              </p:cNvPr>
              <p:cNvSpPr txBox="1">
                <a:spLocks noRot="1" noChangeAspect="1" noMove="1" noResize="1" noEditPoints="1" noAdjustHandles="1" noChangeArrowheads="1" noChangeShapeType="1" noTextEdit="1"/>
              </p:cNvSpPr>
              <p:nvPr/>
            </p:nvSpPr>
            <p:spPr>
              <a:xfrm>
                <a:off x="1820028" y="4995954"/>
                <a:ext cx="8551942" cy="461665"/>
              </a:xfrm>
              <a:prstGeom prst="rect">
                <a:avLst/>
              </a:prstGeom>
              <a:blipFill>
                <a:blip r:embed="rId7"/>
                <a:stretch>
                  <a:fillRect l="-1141" t="-9333" b="-320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346822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量词公式的推理规则</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第十一讲  一阶逻辑的推理理论</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15</a:t>
            </a:fld>
            <a:r>
              <a:rPr lang="en-US" altLang="zh-CN">
                <a:latin typeface="Arial" panose="020B0604020202020204" pitchFamily="34" charset="0"/>
                <a:ea typeface="楷体" panose="02010609060101010101" pitchFamily="49" charset="-122"/>
                <a:cs typeface="Arial" panose="020B0604020202020204" pitchFamily="34" charset="0"/>
              </a:rPr>
              <a:t>/33</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消除和引入量词的辖域</a:t>
            </a:r>
          </a:p>
        </p:txBody>
      </p:sp>
      <p:sp>
        <p:nvSpPr>
          <p:cNvPr id="69" name="文本框 68">
            <a:extLst>
              <a:ext uri="{FF2B5EF4-FFF2-40B4-BE49-F238E27FC236}">
                <a16:creationId xmlns:a16="http://schemas.microsoft.com/office/drawing/2014/main" id="{78ED6E7A-60C4-4540-AE7C-19075FC1D5F2}"/>
              </a:ext>
            </a:extLst>
          </p:cNvPr>
          <p:cNvSpPr txBox="1"/>
          <p:nvPr/>
        </p:nvSpPr>
        <p:spPr>
          <a:xfrm>
            <a:off x="1069490" y="1226034"/>
            <a:ext cx="10053020" cy="461665"/>
          </a:xfrm>
          <a:prstGeom prst="rect">
            <a:avLst/>
          </a:prstGeom>
          <a:solidFill>
            <a:schemeClr val="accent4">
              <a:lumMod val="20000"/>
              <a:lumOff val="80000"/>
            </a:schemeClr>
          </a:solidFill>
        </p:spPr>
        <p:txBody>
          <a:bodyPr wrap="square" rtlCol="0">
            <a:spAutoFit/>
          </a:bodyPr>
          <a:lstStyle/>
          <a:p>
            <a:pPr algn="ctr">
              <a:spcBef>
                <a:spcPts val="600"/>
              </a:spcBef>
            </a:pPr>
            <a:r>
              <a:rPr lang="zh-CN" altLang="en-US" sz="2400" b="1">
                <a:solidFill>
                  <a:srgbClr val="C00000"/>
                </a:solidFill>
              </a:rPr>
              <a:t>消除的量词的辖域必须是整个公式，引入的量词的辖域也必须是整个公式</a:t>
            </a:r>
          </a:p>
        </p:txBody>
      </p:sp>
      <mc:AlternateContent xmlns:mc="http://schemas.openxmlformats.org/markup-compatibility/2006" xmlns:a14="http://schemas.microsoft.com/office/drawing/2010/main">
        <mc:Choice Requires="a14">
          <p:graphicFrame>
            <p:nvGraphicFramePr>
              <p:cNvPr id="70" name="表格 69">
                <a:extLst>
                  <a:ext uri="{FF2B5EF4-FFF2-40B4-BE49-F238E27FC236}">
                    <a16:creationId xmlns:a16="http://schemas.microsoft.com/office/drawing/2014/main" id="{DCBF0704-27CA-4A10-B666-F78A7D5B596E}"/>
                  </a:ext>
                </a:extLst>
              </p:cNvPr>
              <p:cNvGraphicFramePr>
                <a:graphicFrameLocks noGrp="1"/>
              </p:cNvGraphicFramePr>
              <p:nvPr>
                <p:extLst>
                  <p:ext uri="{D42A27DB-BD31-4B8C-83A1-F6EECF244321}">
                    <p14:modId xmlns:p14="http://schemas.microsoft.com/office/powerpoint/2010/main" val="2004322025"/>
                  </p:ext>
                </p:extLst>
              </p:nvPr>
            </p:nvGraphicFramePr>
            <p:xfrm>
              <a:off x="5372602" y="1864988"/>
              <a:ext cx="3541397" cy="944880"/>
            </p:xfrm>
            <a:graphic>
              <a:graphicData uri="http://schemas.openxmlformats.org/drawingml/2006/table">
                <a:tbl>
                  <a:tblPr firstRow="1" bandRow="1">
                    <a:tableStyleId>{93296810-A885-4BE3-A3E7-6D5BEEA58F35}</a:tableStyleId>
                  </a:tblPr>
                  <a:tblGrid>
                    <a:gridCol w="508607">
                      <a:extLst>
                        <a:ext uri="{9D8B030D-6E8A-4147-A177-3AD203B41FA5}">
                          <a16:colId xmlns:a16="http://schemas.microsoft.com/office/drawing/2014/main" val="770915149"/>
                        </a:ext>
                      </a:extLst>
                    </a:gridCol>
                    <a:gridCol w="1306760">
                      <a:extLst>
                        <a:ext uri="{9D8B030D-6E8A-4147-A177-3AD203B41FA5}">
                          <a16:colId xmlns:a16="http://schemas.microsoft.com/office/drawing/2014/main" val="3621597925"/>
                        </a:ext>
                      </a:extLst>
                    </a:gridCol>
                    <a:gridCol w="1726030">
                      <a:extLst>
                        <a:ext uri="{9D8B030D-6E8A-4147-A177-3AD203B41FA5}">
                          <a16:colId xmlns:a16="http://schemas.microsoft.com/office/drawing/2014/main" val="2962173327"/>
                        </a:ext>
                      </a:extLst>
                    </a:gridCol>
                  </a:tblGrid>
                  <a:tr h="318952">
                    <a:tc>
                      <a:txBody>
                        <a:bodyPr/>
                        <a:lstStyle/>
                        <a:p>
                          <a:pPr>
                            <a:spcBef>
                              <a:spcPts val="600"/>
                            </a:spcBef>
                            <a:spcAft>
                              <a:spcPts val="600"/>
                            </a:spcAft>
                          </a:pPr>
                          <a:r>
                            <a:rPr lang="en-US" altLang="zh-CN" sz="2000" b="1">
                              <a:solidFill>
                                <a:schemeClr val="accent6">
                                  <a:lumMod val="50000"/>
                                </a:schemeClr>
                              </a:solidFill>
                              <a:latin typeface="Arial" panose="020B0604020202020204" pitchFamily="34" charset="0"/>
                              <a:cs typeface="Arial" panose="020B0604020202020204" pitchFamily="34" charset="0"/>
                            </a:rPr>
                            <a:t>(1)</a:t>
                          </a:r>
                          <a:endParaRPr lang="zh-CN" altLang="en-US" sz="2000" b="1">
                            <a:solidFill>
                              <a:schemeClr val="accent6">
                                <a:lumMod val="50000"/>
                              </a:schemeClr>
                            </a:solidFill>
                            <a:latin typeface="Arial" panose="020B0604020202020204" pitchFamily="34" charset="0"/>
                            <a:cs typeface="Arial" panose="020B0604020202020204" pitchFamily="34" charset="0"/>
                          </a:endParaRP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pPr>
                            <a:spcBef>
                              <a:spcPts val="600"/>
                            </a:spcBef>
                            <a:spcAft>
                              <a:spcPts val="600"/>
                            </a:spcAft>
                          </a:pPr>
                          <a14:m>
                            <m:oMathPara xmlns:m="http://schemas.openxmlformats.org/officeDocument/2006/math">
                              <m:oMathParaPr>
                                <m:jc m:val="left"/>
                              </m:oMathParaPr>
                              <m:oMath xmlns:m="http://schemas.openxmlformats.org/officeDocument/2006/math">
                                <m:r>
                                  <a:rPr lang="en-US" altLang="zh-CN" sz="2000" b="1" i="1" smtClean="0">
                                    <a:solidFill>
                                      <a:schemeClr val="accent6">
                                        <a:lumMod val="50000"/>
                                      </a:schemeClr>
                                    </a:solidFill>
                                    <a:latin typeface="Cambria Math" panose="02040503050406030204" pitchFamily="18" charset="0"/>
                                    <a:cs typeface="Arial" panose="020B0604020202020204" pitchFamily="34" charset="0"/>
                                  </a:rPr>
                                  <m:t>¬∀</m:t>
                                </m:r>
                                <m:r>
                                  <a:rPr lang="en-US" altLang="zh-CN" sz="2000" b="1" i="1" smtClean="0">
                                    <a:solidFill>
                                      <a:schemeClr val="accent6">
                                        <a:lumMod val="50000"/>
                                      </a:schemeClr>
                                    </a:solidFill>
                                    <a:latin typeface="Cambria Math" panose="02040503050406030204" pitchFamily="18" charset="0"/>
                                    <a:cs typeface="Arial" panose="020B0604020202020204" pitchFamily="34" charset="0"/>
                                  </a:rPr>
                                  <m:t>𝒙𝑭</m:t>
                                </m:r>
                                <m:r>
                                  <a:rPr lang="en-US" altLang="zh-CN" sz="2000" b="1" i="1" smtClean="0">
                                    <a:solidFill>
                                      <a:schemeClr val="accent6">
                                        <a:lumMod val="50000"/>
                                      </a:schemeClr>
                                    </a:solidFill>
                                    <a:latin typeface="Cambria Math" panose="02040503050406030204" pitchFamily="18" charset="0"/>
                                    <a:cs typeface="Arial" panose="020B0604020202020204" pitchFamily="34" charset="0"/>
                                  </a:rPr>
                                  <m:t>(</m:t>
                                </m:r>
                                <m:r>
                                  <a:rPr lang="en-US" altLang="zh-CN" sz="2000" b="1" i="1" smtClean="0">
                                    <a:solidFill>
                                      <a:schemeClr val="accent6">
                                        <a:lumMod val="50000"/>
                                      </a:schemeClr>
                                    </a:solidFill>
                                    <a:latin typeface="Cambria Math" panose="02040503050406030204" pitchFamily="18" charset="0"/>
                                    <a:cs typeface="Arial" panose="020B0604020202020204" pitchFamily="34" charset="0"/>
                                  </a:rPr>
                                  <m:t>𝒙</m:t>
                                </m:r>
                                <m:r>
                                  <a:rPr lang="en-US" altLang="zh-CN" sz="2000" b="1" i="1" smtClean="0">
                                    <a:solidFill>
                                      <a:schemeClr val="accent6">
                                        <a:lumMod val="50000"/>
                                      </a:schemeClr>
                                    </a:solidFill>
                                    <a:latin typeface="Cambria Math" panose="02040503050406030204" pitchFamily="18" charset="0"/>
                                    <a:cs typeface="Arial" panose="020B0604020202020204" pitchFamily="34" charset="0"/>
                                  </a:rPr>
                                  <m:t>)</m:t>
                                </m:r>
                              </m:oMath>
                            </m:oMathPara>
                          </a14:m>
                          <a:endParaRPr lang="zh-CN" altLang="en-US" sz="2000" b="1">
                            <a:solidFill>
                              <a:schemeClr val="accent6">
                                <a:lumMod val="50000"/>
                              </a:schemeClr>
                            </a:solidFill>
                            <a:latin typeface="Arial" panose="020B0604020202020204" pitchFamily="34" charset="0"/>
                            <a:cs typeface="Arial" panose="020B0604020202020204" pitchFamily="34" charset="0"/>
                          </a:endParaRP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pPr>
                            <a:spcBef>
                              <a:spcPts val="600"/>
                            </a:spcBef>
                            <a:spcAft>
                              <a:spcPts val="600"/>
                            </a:spcAft>
                          </a:pPr>
                          <a:r>
                            <a:rPr lang="en-US" altLang="zh-CN" sz="2000" b="1">
                              <a:solidFill>
                                <a:srgbClr val="3008DC"/>
                              </a:solidFill>
                              <a:latin typeface="Arial" panose="020B0604020202020204" pitchFamily="34" charset="0"/>
                              <a:ea typeface="楷体" panose="02010609060101010101" pitchFamily="49" charset="-122"/>
                              <a:cs typeface="Arial" panose="020B0604020202020204" pitchFamily="34" charset="0"/>
                            </a:rPr>
                            <a:t>// </a:t>
                          </a:r>
                          <a:r>
                            <a:rPr lang="zh-CN" altLang="en-US" sz="2000" b="1">
                              <a:solidFill>
                                <a:srgbClr val="3008DC"/>
                              </a:solidFill>
                              <a:latin typeface="Arial" panose="020B0604020202020204" pitchFamily="34" charset="0"/>
                              <a:ea typeface="楷体" panose="02010609060101010101" pitchFamily="49" charset="-122"/>
                              <a:cs typeface="Arial" panose="020B0604020202020204" pitchFamily="34" charset="0"/>
                            </a:rPr>
                            <a:t>前提</a:t>
                          </a: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extLst>
                      <a:ext uri="{0D108BD9-81ED-4DB2-BD59-A6C34878D82A}">
                        <a16:rowId xmlns:a16="http://schemas.microsoft.com/office/drawing/2014/main" val="3259167531"/>
                      </a:ext>
                    </a:extLst>
                  </a:tr>
                  <a:tr h="325750">
                    <a:tc>
                      <a:txBody>
                        <a:bodyPr/>
                        <a:lstStyle/>
                        <a:p>
                          <a:pPr marL="0" algn="l" defTabSz="914400" rtl="0" eaLnBrk="1" latinLnBrk="0" hangingPunct="1">
                            <a:spcBef>
                              <a:spcPts val="600"/>
                            </a:spcBef>
                            <a:spcAft>
                              <a:spcPts val="600"/>
                            </a:spcAft>
                          </a:pPr>
                          <a:r>
                            <a:rPr lang="en-US" altLang="zh-CN" sz="2000" b="1" kern="1200">
                              <a:solidFill>
                                <a:schemeClr val="accent6">
                                  <a:lumMod val="50000"/>
                                </a:schemeClr>
                              </a:solidFill>
                              <a:latin typeface="Arial" panose="020B0604020202020204" pitchFamily="34" charset="0"/>
                              <a:ea typeface="+mn-ea"/>
                              <a:cs typeface="Arial" panose="020B0604020202020204" pitchFamily="34" charset="0"/>
                            </a:rPr>
                            <a:t>(2)</a:t>
                          </a:r>
                          <a:endParaRPr lang="zh-CN" altLang="en-US" sz="2000" b="1" kern="1200">
                            <a:solidFill>
                              <a:schemeClr val="accent6">
                                <a:lumMod val="50000"/>
                              </a:schemeClr>
                            </a:solidFill>
                            <a:latin typeface="Arial" panose="020B0604020202020204" pitchFamily="34" charset="0"/>
                            <a:ea typeface="+mn-ea"/>
                            <a:cs typeface="Arial" panose="020B0604020202020204" pitchFamily="34" charset="0"/>
                          </a:endParaRP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pPr algn="l">
                            <a:spcBef>
                              <a:spcPts val="600"/>
                            </a:spcBef>
                            <a:spcAft>
                              <a:spcPts val="600"/>
                            </a:spcAft>
                          </a:pPr>
                          <a14:m>
                            <m:oMathPara xmlns:m="http://schemas.openxmlformats.org/officeDocument/2006/math">
                              <m:oMathParaPr>
                                <m:jc m:val="left"/>
                              </m:oMathParaPr>
                              <m:oMath xmlns:m="http://schemas.openxmlformats.org/officeDocument/2006/math">
                                <m:r>
                                  <a:rPr lang="en-US" altLang="zh-CN" sz="2000" b="1" i="1" smtClean="0">
                                    <a:solidFill>
                                      <a:schemeClr val="accent6">
                                        <a:lumMod val="50000"/>
                                      </a:schemeClr>
                                    </a:solidFill>
                                    <a:latin typeface="Cambria Math" panose="02040503050406030204" pitchFamily="18" charset="0"/>
                                    <a:cs typeface="Arial" panose="020B0604020202020204" pitchFamily="34" charset="0"/>
                                  </a:rPr>
                                  <m:t>¬</m:t>
                                </m:r>
                                <m:r>
                                  <a:rPr lang="en-US" altLang="zh-CN" sz="2000" b="1" i="1" smtClean="0">
                                    <a:solidFill>
                                      <a:schemeClr val="accent6">
                                        <a:lumMod val="50000"/>
                                      </a:schemeClr>
                                    </a:solidFill>
                                    <a:latin typeface="Cambria Math" panose="02040503050406030204" pitchFamily="18" charset="0"/>
                                    <a:cs typeface="Arial" panose="020B0604020202020204" pitchFamily="34" charset="0"/>
                                  </a:rPr>
                                  <m:t>𝑭</m:t>
                                </m:r>
                                <m:r>
                                  <a:rPr lang="en-US" altLang="zh-CN" sz="2000" b="1" i="1" smtClean="0">
                                    <a:solidFill>
                                      <a:schemeClr val="accent6">
                                        <a:lumMod val="50000"/>
                                      </a:schemeClr>
                                    </a:solidFill>
                                    <a:latin typeface="Cambria Math" panose="02040503050406030204" pitchFamily="18" charset="0"/>
                                    <a:cs typeface="Arial" panose="020B0604020202020204" pitchFamily="34" charset="0"/>
                                  </a:rPr>
                                  <m:t>(</m:t>
                                </m:r>
                                <m:r>
                                  <a:rPr lang="en-US" altLang="zh-CN" sz="2000" b="1" i="1" smtClean="0">
                                    <a:solidFill>
                                      <a:schemeClr val="accent6">
                                        <a:lumMod val="50000"/>
                                      </a:schemeClr>
                                    </a:solidFill>
                                    <a:latin typeface="Cambria Math" panose="02040503050406030204" pitchFamily="18" charset="0"/>
                                    <a:cs typeface="Arial" panose="020B0604020202020204" pitchFamily="34" charset="0"/>
                                  </a:rPr>
                                  <m:t>𝒛</m:t>
                                </m:r>
                                <m:r>
                                  <a:rPr lang="en-US" altLang="zh-CN" sz="2000" b="1" i="1" smtClean="0">
                                    <a:solidFill>
                                      <a:schemeClr val="accent6">
                                        <a:lumMod val="50000"/>
                                      </a:schemeClr>
                                    </a:solidFill>
                                    <a:latin typeface="Cambria Math" panose="02040503050406030204" pitchFamily="18" charset="0"/>
                                    <a:cs typeface="Arial" panose="020B0604020202020204" pitchFamily="34" charset="0"/>
                                  </a:rPr>
                                  <m:t>)</m:t>
                                </m:r>
                              </m:oMath>
                            </m:oMathPara>
                          </a14:m>
                          <a:endParaRPr lang="zh-CN" altLang="en-US" sz="2000" b="1">
                            <a:solidFill>
                              <a:schemeClr val="accent6">
                                <a:lumMod val="50000"/>
                              </a:schemeClr>
                            </a:solidFill>
                            <a:latin typeface="Arial" panose="020B0604020202020204" pitchFamily="34" charset="0"/>
                            <a:cs typeface="Arial" panose="020B0604020202020204" pitchFamily="34" charset="0"/>
                          </a:endParaRP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pPr marL="0" marR="0" lvl="0" indent="0" algn="l" defTabSz="914400" rtl="0" eaLnBrk="1" fontAlgn="auto" latinLnBrk="0" hangingPunct="1">
                            <a:lnSpc>
                              <a:spcPct val="100000"/>
                            </a:lnSpc>
                            <a:spcBef>
                              <a:spcPts val="600"/>
                            </a:spcBef>
                            <a:spcAft>
                              <a:spcPts val="600"/>
                            </a:spcAft>
                            <a:buClrTx/>
                            <a:buSzTx/>
                            <a:buFontTx/>
                            <a:buNone/>
                            <a:tabLst/>
                            <a:defRPr/>
                          </a:pPr>
                          <a:r>
                            <a:rPr lang="en-US" altLang="zh-CN" sz="2000" b="1">
                              <a:solidFill>
                                <a:srgbClr val="3008DC"/>
                              </a:solidFill>
                              <a:latin typeface="Arial" panose="020B0604020202020204" pitchFamily="34" charset="0"/>
                              <a:ea typeface="楷体" panose="02010609060101010101" pitchFamily="49" charset="-122"/>
                              <a:cs typeface="Arial" panose="020B0604020202020204" pitchFamily="34" charset="0"/>
                            </a:rPr>
                            <a:t>// (1)</a:t>
                          </a:r>
                          <a:r>
                            <a:rPr lang="zh-CN" altLang="en-US" sz="2000" b="1">
                              <a:solidFill>
                                <a:srgbClr val="3008DC"/>
                              </a:solidFill>
                              <a:latin typeface="Arial" panose="020B0604020202020204" pitchFamily="34" charset="0"/>
                              <a:ea typeface="楷体" panose="02010609060101010101" pitchFamily="49" charset="-122"/>
                              <a:cs typeface="Arial" panose="020B0604020202020204" pitchFamily="34" charset="0"/>
                            </a:rPr>
                            <a:t>全称例化</a:t>
                          </a:r>
                          <a:endParaRPr lang="zh-CN" altLang="en-US" sz="2000" b="1" kern="1200">
                            <a:solidFill>
                              <a:srgbClr val="3008DC"/>
                            </a:solidFill>
                            <a:latin typeface="Arial" panose="020B0604020202020204" pitchFamily="34" charset="0"/>
                            <a:ea typeface="楷体" panose="02010609060101010101" pitchFamily="49" charset="-122"/>
                            <a:cs typeface="Arial" panose="020B0604020202020204" pitchFamily="34" charset="0"/>
                          </a:endParaRP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extLst>
                      <a:ext uri="{0D108BD9-81ED-4DB2-BD59-A6C34878D82A}">
                        <a16:rowId xmlns:a16="http://schemas.microsoft.com/office/drawing/2014/main" val="1236662608"/>
                      </a:ext>
                    </a:extLst>
                  </a:tr>
                </a:tbl>
              </a:graphicData>
            </a:graphic>
          </p:graphicFrame>
        </mc:Choice>
        <mc:Fallback xmlns="">
          <p:graphicFrame>
            <p:nvGraphicFramePr>
              <p:cNvPr id="70" name="表格 69">
                <a:extLst>
                  <a:ext uri="{FF2B5EF4-FFF2-40B4-BE49-F238E27FC236}">
                    <a16:creationId xmlns:a16="http://schemas.microsoft.com/office/drawing/2014/main" id="{DCBF0704-27CA-4A10-B666-F78A7D5B596E}"/>
                  </a:ext>
                </a:extLst>
              </p:cNvPr>
              <p:cNvGraphicFramePr>
                <a:graphicFrameLocks noGrp="1"/>
              </p:cNvGraphicFramePr>
              <p:nvPr>
                <p:extLst>
                  <p:ext uri="{D42A27DB-BD31-4B8C-83A1-F6EECF244321}">
                    <p14:modId xmlns:p14="http://schemas.microsoft.com/office/powerpoint/2010/main" val="2004322025"/>
                  </p:ext>
                </p:extLst>
              </p:nvPr>
            </p:nvGraphicFramePr>
            <p:xfrm>
              <a:off x="5372602" y="1864988"/>
              <a:ext cx="3541397" cy="944880"/>
            </p:xfrm>
            <a:graphic>
              <a:graphicData uri="http://schemas.openxmlformats.org/drawingml/2006/table">
                <a:tbl>
                  <a:tblPr firstRow="1" bandRow="1">
                    <a:tableStyleId>{93296810-A885-4BE3-A3E7-6D5BEEA58F35}</a:tableStyleId>
                  </a:tblPr>
                  <a:tblGrid>
                    <a:gridCol w="508607">
                      <a:extLst>
                        <a:ext uri="{9D8B030D-6E8A-4147-A177-3AD203B41FA5}">
                          <a16:colId xmlns:a16="http://schemas.microsoft.com/office/drawing/2014/main" val="770915149"/>
                        </a:ext>
                      </a:extLst>
                    </a:gridCol>
                    <a:gridCol w="1306760">
                      <a:extLst>
                        <a:ext uri="{9D8B030D-6E8A-4147-A177-3AD203B41FA5}">
                          <a16:colId xmlns:a16="http://schemas.microsoft.com/office/drawing/2014/main" val="3621597925"/>
                        </a:ext>
                      </a:extLst>
                    </a:gridCol>
                    <a:gridCol w="1726030">
                      <a:extLst>
                        <a:ext uri="{9D8B030D-6E8A-4147-A177-3AD203B41FA5}">
                          <a16:colId xmlns:a16="http://schemas.microsoft.com/office/drawing/2014/main" val="2962173327"/>
                        </a:ext>
                      </a:extLst>
                    </a:gridCol>
                  </a:tblGrid>
                  <a:tr h="472440">
                    <a:tc>
                      <a:txBody>
                        <a:bodyPr/>
                        <a:lstStyle/>
                        <a:p>
                          <a:pPr>
                            <a:spcBef>
                              <a:spcPts val="600"/>
                            </a:spcBef>
                            <a:spcAft>
                              <a:spcPts val="600"/>
                            </a:spcAft>
                          </a:pPr>
                          <a:r>
                            <a:rPr lang="en-US" altLang="zh-CN" sz="2000" b="1">
                              <a:solidFill>
                                <a:schemeClr val="accent6">
                                  <a:lumMod val="50000"/>
                                </a:schemeClr>
                              </a:solidFill>
                              <a:latin typeface="Arial" panose="020B0604020202020204" pitchFamily="34" charset="0"/>
                              <a:cs typeface="Arial" panose="020B0604020202020204" pitchFamily="34" charset="0"/>
                            </a:rPr>
                            <a:t>(1)</a:t>
                          </a:r>
                          <a:endParaRPr lang="zh-CN" altLang="en-US" sz="2000" b="1">
                            <a:solidFill>
                              <a:schemeClr val="accent6">
                                <a:lumMod val="50000"/>
                              </a:schemeClr>
                            </a:solidFill>
                            <a:latin typeface="Arial" panose="020B0604020202020204" pitchFamily="34" charset="0"/>
                            <a:cs typeface="Arial" panose="020B0604020202020204" pitchFamily="34" charset="0"/>
                          </a:endParaRP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endParaRPr lang="zh-CN"/>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l="-39252" t="-8974" r="-132710" b="-107692"/>
                          </a:stretch>
                        </a:blipFill>
                      </a:tcPr>
                    </a:tc>
                    <a:tc>
                      <a:txBody>
                        <a:bodyPr/>
                        <a:lstStyle/>
                        <a:p>
                          <a:pPr>
                            <a:spcBef>
                              <a:spcPts val="600"/>
                            </a:spcBef>
                            <a:spcAft>
                              <a:spcPts val="600"/>
                            </a:spcAft>
                          </a:pPr>
                          <a:r>
                            <a:rPr lang="en-US" altLang="zh-CN" sz="2000" b="1">
                              <a:solidFill>
                                <a:srgbClr val="3008DC"/>
                              </a:solidFill>
                              <a:latin typeface="Arial" panose="020B0604020202020204" pitchFamily="34" charset="0"/>
                              <a:ea typeface="楷体" panose="02010609060101010101" pitchFamily="49" charset="-122"/>
                              <a:cs typeface="Arial" panose="020B0604020202020204" pitchFamily="34" charset="0"/>
                            </a:rPr>
                            <a:t>// </a:t>
                          </a:r>
                          <a:r>
                            <a:rPr lang="zh-CN" altLang="en-US" sz="2000" b="1">
                              <a:solidFill>
                                <a:srgbClr val="3008DC"/>
                              </a:solidFill>
                              <a:latin typeface="Arial" panose="020B0604020202020204" pitchFamily="34" charset="0"/>
                              <a:ea typeface="楷体" panose="02010609060101010101" pitchFamily="49" charset="-122"/>
                              <a:cs typeface="Arial" panose="020B0604020202020204" pitchFamily="34" charset="0"/>
                            </a:rPr>
                            <a:t>前提</a:t>
                          </a: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extLst>
                      <a:ext uri="{0D108BD9-81ED-4DB2-BD59-A6C34878D82A}">
                        <a16:rowId xmlns:a16="http://schemas.microsoft.com/office/drawing/2014/main" val="3259167531"/>
                      </a:ext>
                    </a:extLst>
                  </a:tr>
                  <a:tr h="472440">
                    <a:tc>
                      <a:txBody>
                        <a:bodyPr/>
                        <a:lstStyle/>
                        <a:p>
                          <a:pPr marL="0" algn="l" defTabSz="914400" rtl="0" eaLnBrk="1" latinLnBrk="0" hangingPunct="1">
                            <a:spcBef>
                              <a:spcPts val="600"/>
                            </a:spcBef>
                            <a:spcAft>
                              <a:spcPts val="600"/>
                            </a:spcAft>
                          </a:pPr>
                          <a:r>
                            <a:rPr lang="en-US" altLang="zh-CN" sz="2000" b="1" kern="1200">
                              <a:solidFill>
                                <a:schemeClr val="accent6">
                                  <a:lumMod val="50000"/>
                                </a:schemeClr>
                              </a:solidFill>
                              <a:latin typeface="Arial" panose="020B0604020202020204" pitchFamily="34" charset="0"/>
                              <a:ea typeface="+mn-ea"/>
                              <a:cs typeface="Arial" panose="020B0604020202020204" pitchFamily="34" charset="0"/>
                            </a:rPr>
                            <a:t>(2)</a:t>
                          </a:r>
                          <a:endParaRPr lang="zh-CN" altLang="en-US" sz="2000" b="1" kern="1200">
                            <a:solidFill>
                              <a:schemeClr val="accent6">
                                <a:lumMod val="50000"/>
                              </a:schemeClr>
                            </a:solidFill>
                            <a:latin typeface="Arial" panose="020B0604020202020204" pitchFamily="34" charset="0"/>
                            <a:ea typeface="+mn-ea"/>
                            <a:cs typeface="Arial" panose="020B0604020202020204" pitchFamily="34" charset="0"/>
                          </a:endParaRP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endParaRPr lang="zh-CN"/>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l="-39252" t="-108974" r="-132710" b="-7692"/>
                          </a:stretch>
                        </a:blipFill>
                      </a:tcPr>
                    </a:tc>
                    <a:tc>
                      <a:txBody>
                        <a:bodyPr/>
                        <a:lstStyle/>
                        <a:p>
                          <a:pPr marL="0" marR="0" lvl="0" indent="0" algn="l" defTabSz="914400" rtl="0" eaLnBrk="1" fontAlgn="auto" latinLnBrk="0" hangingPunct="1">
                            <a:lnSpc>
                              <a:spcPct val="100000"/>
                            </a:lnSpc>
                            <a:spcBef>
                              <a:spcPts val="600"/>
                            </a:spcBef>
                            <a:spcAft>
                              <a:spcPts val="600"/>
                            </a:spcAft>
                            <a:buClrTx/>
                            <a:buSzTx/>
                            <a:buFontTx/>
                            <a:buNone/>
                            <a:tabLst/>
                            <a:defRPr/>
                          </a:pPr>
                          <a:r>
                            <a:rPr lang="en-US" altLang="zh-CN" sz="2000" b="1">
                              <a:solidFill>
                                <a:srgbClr val="3008DC"/>
                              </a:solidFill>
                              <a:latin typeface="Arial" panose="020B0604020202020204" pitchFamily="34" charset="0"/>
                              <a:ea typeface="楷体" panose="02010609060101010101" pitchFamily="49" charset="-122"/>
                              <a:cs typeface="Arial" panose="020B0604020202020204" pitchFamily="34" charset="0"/>
                            </a:rPr>
                            <a:t>// (1)</a:t>
                          </a:r>
                          <a:r>
                            <a:rPr lang="zh-CN" altLang="en-US" sz="2000" b="1">
                              <a:solidFill>
                                <a:srgbClr val="3008DC"/>
                              </a:solidFill>
                              <a:latin typeface="Arial" panose="020B0604020202020204" pitchFamily="34" charset="0"/>
                              <a:ea typeface="楷体" panose="02010609060101010101" pitchFamily="49" charset="-122"/>
                              <a:cs typeface="Arial" panose="020B0604020202020204" pitchFamily="34" charset="0"/>
                            </a:rPr>
                            <a:t>全称例化</a:t>
                          </a:r>
                          <a:endParaRPr lang="zh-CN" altLang="en-US" sz="2000" b="1" kern="1200">
                            <a:solidFill>
                              <a:srgbClr val="3008DC"/>
                            </a:solidFill>
                            <a:latin typeface="Arial" panose="020B0604020202020204" pitchFamily="34" charset="0"/>
                            <a:ea typeface="楷体" panose="02010609060101010101" pitchFamily="49" charset="-122"/>
                            <a:cs typeface="Arial" panose="020B0604020202020204" pitchFamily="34" charset="0"/>
                          </a:endParaRP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extLst>
                      <a:ext uri="{0D108BD9-81ED-4DB2-BD59-A6C34878D82A}">
                        <a16:rowId xmlns:a16="http://schemas.microsoft.com/office/drawing/2014/main" val="1236662608"/>
                      </a:ext>
                    </a:extLst>
                  </a:tr>
                </a:tbl>
              </a:graphicData>
            </a:graphic>
          </p:graphicFrame>
        </mc:Fallback>
      </mc:AlternateContent>
      <p:sp>
        <p:nvSpPr>
          <p:cNvPr id="71" name="文本框 70">
            <a:extLst>
              <a:ext uri="{FF2B5EF4-FFF2-40B4-BE49-F238E27FC236}">
                <a16:creationId xmlns:a16="http://schemas.microsoft.com/office/drawing/2014/main" id="{6294118F-3B4E-4097-B994-CAB2A6214276}"/>
              </a:ext>
            </a:extLst>
          </p:cNvPr>
          <p:cNvSpPr txBox="1"/>
          <p:nvPr/>
        </p:nvSpPr>
        <p:spPr>
          <a:xfrm>
            <a:off x="6565614" y="2385298"/>
            <a:ext cx="382668" cy="369332"/>
          </a:xfrm>
          <a:prstGeom prst="rect">
            <a:avLst/>
          </a:prstGeom>
          <a:noFill/>
        </p:spPr>
        <p:txBody>
          <a:bodyPr wrap="square" lIns="0" tIns="0" rIns="0" bIns="0" rtlCol="0">
            <a:spAutoFit/>
          </a:bodyPr>
          <a:lstStyle/>
          <a:p>
            <a:pPr algn="ctr"/>
            <a:r>
              <a:rPr lang="zh-CN" altLang="en-US" sz="2400">
                <a:solidFill>
                  <a:srgbClr val="C00000"/>
                </a:solidFill>
              </a:rPr>
              <a:t>✘</a:t>
            </a:r>
          </a:p>
        </p:txBody>
      </p:sp>
      <p:sp>
        <p:nvSpPr>
          <p:cNvPr id="72" name="矩形 71">
            <a:extLst>
              <a:ext uri="{FF2B5EF4-FFF2-40B4-BE49-F238E27FC236}">
                <a16:creationId xmlns:a16="http://schemas.microsoft.com/office/drawing/2014/main" id="{E1ACF5C1-07A7-4670-B0C6-2D922E7EA307}"/>
              </a:ext>
            </a:extLst>
          </p:cNvPr>
          <p:cNvSpPr/>
          <p:nvPr/>
        </p:nvSpPr>
        <p:spPr>
          <a:xfrm>
            <a:off x="5300061" y="2386844"/>
            <a:ext cx="3686478" cy="322342"/>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箭头: 下 72">
            <a:extLst>
              <a:ext uri="{FF2B5EF4-FFF2-40B4-BE49-F238E27FC236}">
                <a16:creationId xmlns:a16="http://schemas.microsoft.com/office/drawing/2014/main" id="{F2F086C2-EA73-454F-9DC6-3A126DEC50D8}"/>
              </a:ext>
            </a:extLst>
          </p:cNvPr>
          <p:cNvSpPr/>
          <p:nvPr/>
        </p:nvSpPr>
        <p:spPr>
          <a:xfrm flipH="1">
            <a:off x="7094037" y="2709186"/>
            <a:ext cx="87999" cy="24415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graphicFrame>
            <p:nvGraphicFramePr>
              <p:cNvPr id="74" name="表格 73">
                <a:extLst>
                  <a:ext uri="{FF2B5EF4-FFF2-40B4-BE49-F238E27FC236}">
                    <a16:creationId xmlns:a16="http://schemas.microsoft.com/office/drawing/2014/main" id="{2EB2ACF8-AA9F-4C24-AA47-97257E73B854}"/>
                  </a:ext>
                </a:extLst>
              </p:cNvPr>
              <p:cNvGraphicFramePr>
                <a:graphicFrameLocks noGrp="1"/>
              </p:cNvGraphicFramePr>
              <p:nvPr>
                <p:extLst>
                  <p:ext uri="{D42A27DB-BD31-4B8C-83A1-F6EECF244321}">
                    <p14:modId xmlns:p14="http://schemas.microsoft.com/office/powerpoint/2010/main" val="148227668"/>
                  </p:ext>
                </p:extLst>
              </p:nvPr>
            </p:nvGraphicFramePr>
            <p:xfrm>
              <a:off x="5026623" y="2964805"/>
              <a:ext cx="4222825" cy="800220"/>
            </p:xfrm>
            <a:graphic>
              <a:graphicData uri="http://schemas.openxmlformats.org/drawingml/2006/table">
                <a:tbl>
                  <a:tblPr firstRow="1" bandRow="1">
                    <a:tableStyleId>{93296810-A885-4BE3-A3E7-6D5BEEA58F35}</a:tableStyleId>
                  </a:tblPr>
                  <a:tblGrid>
                    <a:gridCol w="496523">
                      <a:extLst>
                        <a:ext uri="{9D8B030D-6E8A-4147-A177-3AD203B41FA5}">
                          <a16:colId xmlns:a16="http://schemas.microsoft.com/office/drawing/2014/main" val="2920278893"/>
                        </a:ext>
                      </a:extLst>
                    </a:gridCol>
                    <a:gridCol w="1183649">
                      <a:extLst>
                        <a:ext uri="{9D8B030D-6E8A-4147-A177-3AD203B41FA5}">
                          <a16:colId xmlns:a16="http://schemas.microsoft.com/office/drawing/2014/main" val="2021697578"/>
                        </a:ext>
                      </a:extLst>
                    </a:gridCol>
                    <a:gridCol w="2542653">
                      <a:extLst>
                        <a:ext uri="{9D8B030D-6E8A-4147-A177-3AD203B41FA5}">
                          <a16:colId xmlns:a16="http://schemas.microsoft.com/office/drawing/2014/main" val="1201642360"/>
                        </a:ext>
                      </a:extLst>
                    </a:gridCol>
                  </a:tblGrid>
                  <a:tr h="400110">
                    <a:tc>
                      <a:txBody>
                        <a:bodyPr/>
                        <a:lstStyle/>
                        <a:p>
                          <a:pPr marL="0" algn="l" defTabSz="914400" rtl="0" eaLnBrk="1" latinLnBrk="0" hangingPunct="1">
                            <a:spcBef>
                              <a:spcPts val="600"/>
                            </a:spcBef>
                            <a:spcAft>
                              <a:spcPts val="0"/>
                            </a:spcAft>
                          </a:pPr>
                          <a:r>
                            <a:rPr lang="en-US" altLang="zh-CN" sz="2000" b="1" kern="1200">
                              <a:solidFill>
                                <a:schemeClr val="accent6">
                                  <a:lumMod val="50000"/>
                                </a:schemeClr>
                              </a:solidFill>
                              <a:latin typeface="Arial" panose="020B0604020202020204" pitchFamily="34" charset="0"/>
                              <a:ea typeface="+mn-ea"/>
                              <a:cs typeface="Arial" panose="020B0604020202020204" pitchFamily="34" charset="0"/>
                            </a:rPr>
                            <a:t>(2)</a:t>
                          </a:r>
                          <a:endParaRPr lang="zh-CN" altLang="en-US" sz="2000" b="1" kern="1200">
                            <a:solidFill>
                              <a:schemeClr val="accent6">
                                <a:lumMod val="50000"/>
                              </a:schemeClr>
                            </a:solidFill>
                            <a:latin typeface="Arial" panose="020B0604020202020204" pitchFamily="34" charset="0"/>
                            <a:ea typeface="+mn-ea"/>
                            <a:cs typeface="Arial" panose="020B0604020202020204" pitchFamily="34" charset="0"/>
                          </a:endParaRP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pPr algn="l">
                            <a:spcBef>
                              <a:spcPts val="600"/>
                            </a:spcBef>
                            <a:spcAft>
                              <a:spcPts val="0"/>
                            </a:spcAft>
                          </a:pPr>
                          <a14:m>
                            <m:oMathPara xmlns:m="http://schemas.openxmlformats.org/officeDocument/2006/math">
                              <m:oMathParaPr>
                                <m:jc m:val="left"/>
                              </m:oMathParaPr>
                              <m:oMath xmlns:m="http://schemas.openxmlformats.org/officeDocument/2006/math">
                                <m:r>
                                  <a:rPr lang="en-US" altLang="zh-CN" sz="2000" b="1" i="1" smtClean="0">
                                    <a:solidFill>
                                      <a:schemeClr val="accent6">
                                        <a:lumMod val="50000"/>
                                      </a:schemeClr>
                                    </a:solidFill>
                                    <a:latin typeface="Cambria Math" panose="02040503050406030204" pitchFamily="18" charset="0"/>
                                    <a:cs typeface="Arial" panose="020B0604020202020204" pitchFamily="34" charset="0"/>
                                  </a:rPr>
                                  <m:t>∃</m:t>
                                </m:r>
                                <m:r>
                                  <a:rPr lang="en-US" altLang="zh-CN" sz="2000" b="1" i="1" smtClean="0">
                                    <a:solidFill>
                                      <a:schemeClr val="accent6">
                                        <a:lumMod val="50000"/>
                                      </a:schemeClr>
                                    </a:solidFill>
                                    <a:latin typeface="Cambria Math" panose="02040503050406030204" pitchFamily="18" charset="0"/>
                                    <a:cs typeface="Arial" panose="020B0604020202020204" pitchFamily="34" charset="0"/>
                                  </a:rPr>
                                  <m:t>𝒙</m:t>
                                </m:r>
                                <m:r>
                                  <a:rPr lang="en-US" altLang="zh-CN" sz="2000" b="1" i="1" smtClean="0">
                                    <a:solidFill>
                                      <a:schemeClr val="accent6">
                                        <a:lumMod val="50000"/>
                                      </a:schemeClr>
                                    </a:solidFill>
                                    <a:latin typeface="Cambria Math" panose="02040503050406030204" pitchFamily="18" charset="0"/>
                                    <a:cs typeface="Arial" panose="020B0604020202020204" pitchFamily="34" charset="0"/>
                                  </a:rPr>
                                  <m:t>¬</m:t>
                                </m:r>
                                <m:r>
                                  <a:rPr lang="en-US" altLang="zh-CN" sz="2000" b="1" i="1" smtClean="0">
                                    <a:solidFill>
                                      <a:schemeClr val="accent6">
                                        <a:lumMod val="50000"/>
                                      </a:schemeClr>
                                    </a:solidFill>
                                    <a:latin typeface="Cambria Math" panose="02040503050406030204" pitchFamily="18" charset="0"/>
                                    <a:cs typeface="Arial" panose="020B0604020202020204" pitchFamily="34" charset="0"/>
                                  </a:rPr>
                                  <m:t>𝑭</m:t>
                                </m:r>
                                <m:r>
                                  <a:rPr lang="en-US" altLang="zh-CN" sz="2000" b="1" i="1" smtClean="0">
                                    <a:solidFill>
                                      <a:schemeClr val="accent6">
                                        <a:lumMod val="50000"/>
                                      </a:schemeClr>
                                    </a:solidFill>
                                    <a:latin typeface="Cambria Math" panose="02040503050406030204" pitchFamily="18" charset="0"/>
                                    <a:cs typeface="Arial" panose="020B0604020202020204" pitchFamily="34" charset="0"/>
                                  </a:rPr>
                                  <m:t>(</m:t>
                                </m:r>
                                <m:r>
                                  <a:rPr lang="en-US" altLang="zh-CN" sz="2000" b="1" i="1" smtClean="0">
                                    <a:solidFill>
                                      <a:schemeClr val="accent6">
                                        <a:lumMod val="50000"/>
                                      </a:schemeClr>
                                    </a:solidFill>
                                    <a:latin typeface="Cambria Math" panose="02040503050406030204" pitchFamily="18" charset="0"/>
                                    <a:cs typeface="Arial" panose="020B0604020202020204" pitchFamily="34" charset="0"/>
                                  </a:rPr>
                                  <m:t>𝒙</m:t>
                                </m:r>
                                <m:r>
                                  <a:rPr lang="en-US" altLang="zh-CN" sz="2000" b="1" i="1" smtClean="0">
                                    <a:solidFill>
                                      <a:schemeClr val="accent6">
                                        <a:lumMod val="50000"/>
                                      </a:schemeClr>
                                    </a:solidFill>
                                    <a:latin typeface="Cambria Math" panose="02040503050406030204" pitchFamily="18" charset="0"/>
                                    <a:cs typeface="Arial" panose="020B0604020202020204" pitchFamily="34" charset="0"/>
                                  </a:rPr>
                                  <m:t>)</m:t>
                                </m:r>
                              </m:oMath>
                            </m:oMathPara>
                          </a14:m>
                          <a:endParaRPr lang="zh-CN" altLang="en-US" sz="2000" b="1">
                            <a:solidFill>
                              <a:schemeClr val="accent6">
                                <a:lumMod val="50000"/>
                              </a:schemeClr>
                            </a:solidFill>
                            <a:latin typeface="Arial" panose="020B0604020202020204" pitchFamily="34" charset="0"/>
                            <a:cs typeface="Arial" panose="020B0604020202020204" pitchFamily="34" charset="0"/>
                          </a:endParaRP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pPr marL="0" marR="0" lvl="0" indent="0" algn="l" defTabSz="914400" rtl="0" eaLnBrk="1" fontAlgn="auto" latinLnBrk="0" hangingPunct="1">
                            <a:lnSpc>
                              <a:spcPct val="100000"/>
                            </a:lnSpc>
                            <a:spcBef>
                              <a:spcPts val="600"/>
                            </a:spcBef>
                            <a:spcAft>
                              <a:spcPts val="0"/>
                            </a:spcAft>
                            <a:buClrTx/>
                            <a:buSzTx/>
                            <a:buFontTx/>
                            <a:buNone/>
                            <a:tabLst/>
                            <a:defRPr/>
                          </a:pPr>
                          <a:r>
                            <a:rPr lang="en-US" altLang="zh-CN" sz="2000" b="1">
                              <a:solidFill>
                                <a:srgbClr val="3008DC"/>
                              </a:solidFill>
                              <a:latin typeface="Arial" panose="020B0604020202020204" pitchFamily="34" charset="0"/>
                              <a:ea typeface="楷体" panose="02010609060101010101" pitchFamily="49" charset="-122"/>
                              <a:cs typeface="Arial" panose="020B0604020202020204" pitchFamily="34" charset="0"/>
                            </a:rPr>
                            <a:t>// (1)</a:t>
                          </a:r>
                          <a:r>
                            <a:rPr lang="zh-CN" altLang="en-US" sz="2000" b="1">
                              <a:solidFill>
                                <a:srgbClr val="3008DC"/>
                              </a:solidFill>
                              <a:latin typeface="Arial" panose="020B0604020202020204" pitchFamily="34" charset="0"/>
                              <a:ea typeface="楷体" panose="02010609060101010101" pitchFamily="49" charset="-122"/>
                              <a:cs typeface="Arial" panose="020B0604020202020204" pitchFamily="34" charset="0"/>
                            </a:rPr>
                            <a:t>量词否定等值式</a:t>
                          </a:r>
                          <a:endParaRPr lang="zh-CN" altLang="en-US" sz="2000" b="1" kern="1200">
                            <a:solidFill>
                              <a:srgbClr val="3008DC"/>
                            </a:solidFill>
                            <a:latin typeface="Arial" panose="020B0604020202020204" pitchFamily="34" charset="0"/>
                            <a:ea typeface="楷体" panose="02010609060101010101" pitchFamily="49" charset="-122"/>
                            <a:cs typeface="Arial" panose="020B0604020202020204" pitchFamily="34" charset="0"/>
                          </a:endParaRP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extLst>
                      <a:ext uri="{0D108BD9-81ED-4DB2-BD59-A6C34878D82A}">
                        <a16:rowId xmlns:a16="http://schemas.microsoft.com/office/drawing/2014/main" val="2959810895"/>
                      </a:ext>
                    </a:extLst>
                  </a:tr>
                  <a:tr h="400110">
                    <a:tc>
                      <a:txBody>
                        <a:bodyPr/>
                        <a:lstStyle/>
                        <a:p>
                          <a:pPr marL="0" algn="l" defTabSz="914400" rtl="0" eaLnBrk="1" latinLnBrk="0" hangingPunct="1">
                            <a:spcBef>
                              <a:spcPts val="600"/>
                            </a:spcBef>
                            <a:spcAft>
                              <a:spcPts val="0"/>
                            </a:spcAft>
                          </a:pPr>
                          <a:r>
                            <a:rPr lang="en-US" altLang="zh-CN" sz="2000" b="1" kern="1200">
                              <a:solidFill>
                                <a:schemeClr val="accent6">
                                  <a:lumMod val="50000"/>
                                </a:schemeClr>
                              </a:solidFill>
                              <a:latin typeface="Arial" panose="020B0604020202020204" pitchFamily="34" charset="0"/>
                              <a:ea typeface="+mn-ea"/>
                              <a:cs typeface="Arial" panose="020B0604020202020204" pitchFamily="34" charset="0"/>
                            </a:rPr>
                            <a:t>(3)</a:t>
                          </a:r>
                          <a:endParaRPr lang="zh-CN" altLang="en-US" sz="2000" b="1" kern="1200">
                            <a:solidFill>
                              <a:schemeClr val="accent6">
                                <a:lumMod val="50000"/>
                              </a:schemeClr>
                            </a:solidFill>
                            <a:latin typeface="Arial" panose="020B0604020202020204" pitchFamily="34" charset="0"/>
                            <a:ea typeface="+mn-ea"/>
                            <a:cs typeface="Arial" panose="020B0604020202020204" pitchFamily="34" charset="0"/>
                          </a:endParaRP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pPr algn="l">
                            <a:spcBef>
                              <a:spcPts val="600"/>
                            </a:spcBef>
                            <a:spcAft>
                              <a:spcPts val="0"/>
                            </a:spcAft>
                          </a:pPr>
                          <a14:m>
                            <m:oMathPara xmlns:m="http://schemas.openxmlformats.org/officeDocument/2006/math">
                              <m:oMathParaPr>
                                <m:jc m:val="left"/>
                              </m:oMathParaPr>
                              <m:oMath xmlns:m="http://schemas.openxmlformats.org/officeDocument/2006/math">
                                <m:r>
                                  <a:rPr lang="en-US" altLang="zh-CN" sz="2000" b="1" i="1" smtClean="0">
                                    <a:solidFill>
                                      <a:schemeClr val="accent6">
                                        <a:lumMod val="50000"/>
                                      </a:schemeClr>
                                    </a:solidFill>
                                    <a:latin typeface="Cambria Math" panose="02040503050406030204" pitchFamily="18" charset="0"/>
                                    <a:cs typeface="Arial" panose="020B0604020202020204" pitchFamily="34" charset="0"/>
                                  </a:rPr>
                                  <m:t>¬</m:t>
                                </m:r>
                                <m:r>
                                  <a:rPr lang="en-US" altLang="zh-CN" sz="2000" b="1" i="1" smtClean="0">
                                    <a:solidFill>
                                      <a:schemeClr val="accent6">
                                        <a:lumMod val="50000"/>
                                      </a:schemeClr>
                                    </a:solidFill>
                                    <a:latin typeface="Cambria Math" panose="02040503050406030204" pitchFamily="18" charset="0"/>
                                    <a:cs typeface="Arial" panose="020B0604020202020204" pitchFamily="34" charset="0"/>
                                  </a:rPr>
                                  <m:t>𝑭</m:t>
                                </m:r>
                                <m:d>
                                  <m:dPr>
                                    <m:ctrlPr>
                                      <a:rPr lang="en-US" altLang="zh-CN" sz="2000" b="1" i="1" smtClean="0">
                                        <a:solidFill>
                                          <a:schemeClr val="accent6">
                                            <a:lumMod val="50000"/>
                                          </a:schemeClr>
                                        </a:solidFill>
                                        <a:latin typeface="Cambria Math" panose="02040503050406030204" pitchFamily="18" charset="0"/>
                                        <a:cs typeface="Arial" panose="020B0604020202020204" pitchFamily="34" charset="0"/>
                                      </a:rPr>
                                    </m:ctrlPr>
                                  </m:dPr>
                                  <m:e>
                                    <m:r>
                                      <a:rPr lang="en-US" altLang="zh-CN" sz="2000" b="1" i="1" smtClean="0">
                                        <a:solidFill>
                                          <a:schemeClr val="accent6">
                                            <a:lumMod val="50000"/>
                                          </a:schemeClr>
                                        </a:solidFill>
                                        <a:latin typeface="Cambria Math" panose="02040503050406030204" pitchFamily="18" charset="0"/>
                                        <a:cs typeface="Arial" panose="020B0604020202020204" pitchFamily="34" charset="0"/>
                                      </a:rPr>
                                      <m:t>𝒂</m:t>
                                    </m:r>
                                  </m:e>
                                </m:d>
                              </m:oMath>
                            </m:oMathPara>
                          </a14:m>
                          <a:endParaRPr lang="zh-CN" altLang="en-US" sz="2000" b="1">
                            <a:solidFill>
                              <a:schemeClr val="accent6">
                                <a:lumMod val="50000"/>
                              </a:schemeClr>
                            </a:solidFill>
                            <a:latin typeface="Arial" panose="020B0604020202020204" pitchFamily="34" charset="0"/>
                            <a:cs typeface="Arial" panose="020B0604020202020204" pitchFamily="34" charset="0"/>
                          </a:endParaRP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pPr marL="0" marR="0" lvl="0" indent="0" algn="l" defTabSz="914400" rtl="0" eaLnBrk="1" fontAlgn="auto" latinLnBrk="0" hangingPunct="1">
                            <a:lnSpc>
                              <a:spcPct val="100000"/>
                            </a:lnSpc>
                            <a:spcBef>
                              <a:spcPts val="600"/>
                            </a:spcBef>
                            <a:spcAft>
                              <a:spcPts val="0"/>
                            </a:spcAft>
                            <a:buClrTx/>
                            <a:buSzTx/>
                            <a:buFontTx/>
                            <a:buNone/>
                            <a:tabLst/>
                            <a:defRPr/>
                          </a:pPr>
                          <a:r>
                            <a:rPr lang="en-US" altLang="zh-CN" sz="2000" b="1">
                              <a:solidFill>
                                <a:srgbClr val="3008DC"/>
                              </a:solidFill>
                              <a:latin typeface="Arial" panose="020B0604020202020204" pitchFamily="34" charset="0"/>
                              <a:ea typeface="楷体" panose="02010609060101010101" pitchFamily="49" charset="-122"/>
                              <a:cs typeface="Arial" panose="020B0604020202020204" pitchFamily="34" charset="0"/>
                            </a:rPr>
                            <a:t>// (2)</a:t>
                          </a:r>
                          <a:r>
                            <a:rPr lang="zh-CN" altLang="en-US" sz="2000" b="1">
                              <a:solidFill>
                                <a:srgbClr val="3008DC"/>
                              </a:solidFill>
                              <a:latin typeface="Arial" panose="020B0604020202020204" pitchFamily="34" charset="0"/>
                              <a:ea typeface="楷体" panose="02010609060101010101" pitchFamily="49" charset="-122"/>
                              <a:cs typeface="Arial" panose="020B0604020202020204" pitchFamily="34" charset="0"/>
                            </a:rPr>
                            <a:t>存在例化</a:t>
                          </a:r>
                          <a:endParaRPr lang="zh-CN" altLang="en-US" sz="2000" b="1" kern="1200">
                            <a:solidFill>
                              <a:srgbClr val="3008DC"/>
                            </a:solidFill>
                            <a:latin typeface="Arial" panose="020B0604020202020204" pitchFamily="34" charset="0"/>
                            <a:ea typeface="楷体" panose="02010609060101010101" pitchFamily="49" charset="-122"/>
                            <a:cs typeface="Arial" panose="020B0604020202020204" pitchFamily="34" charset="0"/>
                          </a:endParaRP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extLst>
                      <a:ext uri="{0D108BD9-81ED-4DB2-BD59-A6C34878D82A}">
                        <a16:rowId xmlns:a16="http://schemas.microsoft.com/office/drawing/2014/main" val="2495873520"/>
                      </a:ext>
                    </a:extLst>
                  </a:tr>
                </a:tbl>
              </a:graphicData>
            </a:graphic>
          </p:graphicFrame>
        </mc:Choice>
        <mc:Fallback xmlns="">
          <p:graphicFrame>
            <p:nvGraphicFramePr>
              <p:cNvPr id="74" name="表格 73">
                <a:extLst>
                  <a:ext uri="{FF2B5EF4-FFF2-40B4-BE49-F238E27FC236}">
                    <a16:creationId xmlns:a16="http://schemas.microsoft.com/office/drawing/2014/main" id="{2EB2ACF8-AA9F-4C24-AA47-97257E73B854}"/>
                  </a:ext>
                </a:extLst>
              </p:cNvPr>
              <p:cNvGraphicFramePr>
                <a:graphicFrameLocks noGrp="1"/>
              </p:cNvGraphicFramePr>
              <p:nvPr>
                <p:extLst>
                  <p:ext uri="{D42A27DB-BD31-4B8C-83A1-F6EECF244321}">
                    <p14:modId xmlns:p14="http://schemas.microsoft.com/office/powerpoint/2010/main" val="148227668"/>
                  </p:ext>
                </p:extLst>
              </p:nvPr>
            </p:nvGraphicFramePr>
            <p:xfrm>
              <a:off x="5026623" y="2964805"/>
              <a:ext cx="4222825" cy="800220"/>
            </p:xfrm>
            <a:graphic>
              <a:graphicData uri="http://schemas.openxmlformats.org/drawingml/2006/table">
                <a:tbl>
                  <a:tblPr firstRow="1" bandRow="1">
                    <a:tableStyleId>{93296810-A885-4BE3-A3E7-6D5BEEA58F35}</a:tableStyleId>
                  </a:tblPr>
                  <a:tblGrid>
                    <a:gridCol w="496523">
                      <a:extLst>
                        <a:ext uri="{9D8B030D-6E8A-4147-A177-3AD203B41FA5}">
                          <a16:colId xmlns:a16="http://schemas.microsoft.com/office/drawing/2014/main" val="2920278893"/>
                        </a:ext>
                      </a:extLst>
                    </a:gridCol>
                    <a:gridCol w="1183649">
                      <a:extLst>
                        <a:ext uri="{9D8B030D-6E8A-4147-A177-3AD203B41FA5}">
                          <a16:colId xmlns:a16="http://schemas.microsoft.com/office/drawing/2014/main" val="2021697578"/>
                        </a:ext>
                      </a:extLst>
                    </a:gridCol>
                    <a:gridCol w="2542653">
                      <a:extLst>
                        <a:ext uri="{9D8B030D-6E8A-4147-A177-3AD203B41FA5}">
                          <a16:colId xmlns:a16="http://schemas.microsoft.com/office/drawing/2014/main" val="1201642360"/>
                        </a:ext>
                      </a:extLst>
                    </a:gridCol>
                  </a:tblGrid>
                  <a:tr h="400110">
                    <a:tc>
                      <a:txBody>
                        <a:bodyPr/>
                        <a:lstStyle/>
                        <a:p>
                          <a:pPr marL="0" algn="l" defTabSz="914400" rtl="0" eaLnBrk="1" latinLnBrk="0" hangingPunct="1">
                            <a:spcBef>
                              <a:spcPts val="600"/>
                            </a:spcBef>
                            <a:spcAft>
                              <a:spcPts val="0"/>
                            </a:spcAft>
                          </a:pPr>
                          <a:r>
                            <a:rPr lang="en-US" altLang="zh-CN" sz="2000" b="1" kern="1200">
                              <a:solidFill>
                                <a:schemeClr val="accent6">
                                  <a:lumMod val="50000"/>
                                </a:schemeClr>
                              </a:solidFill>
                              <a:latin typeface="Arial" panose="020B0604020202020204" pitchFamily="34" charset="0"/>
                              <a:ea typeface="+mn-ea"/>
                              <a:cs typeface="Arial" panose="020B0604020202020204" pitchFamily="34" charset="0"/>
                            </a:rPr>
                            <a:t>(2)</a:t>
                          </a:r>
                          <a:endParaRPr lang="zh-CN" altLang="en-US" sz="2000" b="1" kern="1200">
                            <a:solidFill>
                              <a:schemeClr val="accent6">
                                <a:lumMod val="50000"/>
                              </a:schemeClr>
                            </a:solidFill>
                            <a:latin typeface="Arial" panose="020B0604020202020204" pitchFamily="34" charset="0"/>
                            <a:ea typeface="+mn-ea"/>
                            <a:cs typeface="Arial" panose="020B0604020202020204" pitchFamily="34" charset="0"/>
                          </a:endParaRP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endParaRPr lang="zh-CN"/>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blipFill>
                          <a:blip r:embed="rId3"/>
                          <a:stretch>
                            <a:fillRect l="-42268" t="-10606" r="-215464" b="-127273"/>
                          </a:stretch>
                        </a:blipFill>
                      </a:tcPr>
                    </a:tc>
                    <a:tc>
                      <a:txBody>
                        <a:bodyPr/>
                        <a:lstStyle/>
                        <a:p>
                          <a:pPr marL="0" marR="0" lvl="0" indent="0" algn="l" defTabSz="914400" rtl="0" eaLnBrk="1" fontAlgn="auto" latinLnBrk="0" hangingPunct="1">
                            <a:lnSpc>
                              <a:spcPct val="100000"/>
                            </a:lnSpc>
                            <a:spcBef>
                              <a:spcPts val="600"/>
                            </a:spcBef>
                            <a:spcAft>
                              <a:spcPts val="0"/>
                            </a:spcAft>
                            <a:buClrTx/>
                            <a:buSzTx/>
                            <a:buFontTx/>
                            <a:buNone/>
                            <a:tabLst/>
                            <a:defRPr/>
                          </a:pPr>
                          <a:r>
                            <a:rPr lang="en-US" altLang="zh-CN" sz="2000" b="1">
                              <a:solidFill>
                                <a:srgbClr val="3008DC"/>
                              </a:solidFill>
                              <a:latin typeface="Arial" panose="020B0604020202020204" pitchFamily="34" charset="0"/>
                              <a:ea typeface="楷体" panose="02010609060101010101" pitchFamily="49" charset="-122"/>
                              <a:cs typeface="Arial" panose="020B0604020202020204" pitchFamily="34" charset="0"/>
                            </a:rPr>
                            <a:t>// (1)</a:t>
                          </a:r>
                          <a:r>
                            <a:rPr lang="zh-CN" altLang="en-US" sz="2000" b="1">
                              <a:solidFill>
                                <a:srgbClr val="3008DC"/>
                              </a:solidFill>
                              <a:latin typeface="Arial" panose="020B0604020202020204" pitchFamily="34" charset="0"/>
                              <a:ea typeface="楷体" panose="02010609060101010101" pitchFamily="49" charset="-122"/>
                              <a:cs typeface="Arial" panose="020B0604020202020204" pitchFamily="34" charset="0"/>
                            </a:rPr>
                            <a:t>量词否定等值式</a:t>
                          </a:r>
                          <a:endParaRPr lang="zh-CN" altLang="en-US" sz="2000" b="1" kern="1200">
                            <a:solidFill>
                              <a:srgbClr val="3008DC"/>
                            </a:solidFill>
                            <a:latin typeface="Arial" panose="020B0604020202020204" pitchFamily="34" charset="0"/>
                            <a:ea typeface="楷体" panose="02010609060101010101" pitchFamily="49" charset="-122"/>
                            <a:cs typeface="Arial" panose="020B0604020202020204" pitchFamily="34" charset="0"/>
                          </a:endParaRP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extLst>
                      <a:ext uri="{0D108BD9-81ED-4DB2-BD59-A6C34878D82A}">
                        <a16:rowId xmlns:a16="http://schemas.microsoft.com/office/drawing/2014/main" val="2959810895"/>
                      </a:ext>
                    </a:extLst>
                  </a:tr>
                  <a:tr h="400110">
                    <a:tc>
                      <a:txBody>
                        <a:bodyPr/>
                        <a:lstStyle/>
                        <a:p>
                          <a:pPr marL="0" algn="l" defTabSz="914400" rtl="0" eaLnBrk="1" latinLnBrk="0" hangingPunct="1">
                            <a:spcBef>
                              <a:spcPts val="600"/>
                            </a:spcBef>
                            <a:spcAft>
                              <a:spcPts val="0"/>
                            </a:spcAft>
                          </a:pPr>
                          <a:r>
                            <a:rPr lang="en-US" altLang="zh-CN" sz="2000" b="1" kern="1200">
                              <a:solidFill>
                                <a:schemeClr val="accent6">
                                  <a:lumMod val="50000"/>
                                </a:schemeClr>
                              </a:solidFill>
                              <a:latin typeface="Arial" panose="020B0604020202020204" pitchFamily="34" charset="0"/>
                              <a:ea typeface="+mn-ea"/>
                              <a:cs typeface="Arial" panose="020B0604020202020204" pitchFamily="34" charset="0"/>
                            </a:rPr>
                            <a:t>(3)</a:t>
                          </a:r>
                          <a:endParaRPr lang="zh-CN" altLang="en-US" sz="2000" b="1" kern="1200">
                            <a:solidFill>
                              <a:schemeClr val="accent6">
                                <a:lumMod val="50000"/>
                              </a:schemeClr>
                            </a:solidFill>
                            <a:latin typeface="Arial" panose="020B0604020202020204" pitchFamily="34" charset="0"/>
                            <a:ea typeface="+mn-ea"/>
                            <a:cs typeface="Arial" panose="020B0604020202020204" pitchFamily="34" charset="0"/>
                          </a:endParaRP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endParaRPr lang="zh-CN"/>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blipFill>
                          <a:blip r:embed="rId3"/>
                          <a:stretch>
                            <a:fillRect l="-42268" t="-110606" r="-215464" b="-27273"/>
                          </a:stretch>
                        </a:blipFill>
                      </a:tcPr>
                    </a:tc>
                    <a:tc>
                      <a:txBody>
                        <a:bodyPr/>
                        <a:lstStyle/>
                        <a:p>
                          <a:pPr marL="0" marR="0" lvl="0" indent="0" algn="l" defTabSz="914400" rtl="0" eaLnBrk="1" fontAlgn="auto" latinLnBrk="0" hangingPunct="1">
                            <a:lnSpc>
                              <a:spcPct val="100000"/>
                            </a:lnSpc>
                            <a:spcBef>
                              <a:spcPts val="600"/>
                            </a:spcBef>
                            <a:spcAft>
                              <a:spcPts val="0"/>
                            </a:spcAft>
                            <a:buClrTx/>
                            <a:buSzTx/>
                            <a:buFontTx/>
                            <a:buNone/>
                            <a:tabLst/>
                            <a:defRPr/>
                          </a:pPr>
                          <a:r>
                            <a:rPr lang="en-US" altLang="zh-CN" sz="2000" b="1">
                              <a:solidFill>
                                <a:srgbClr val="3008DC"/>
                              </a:solidFill>
                              <a:latin typeface="Arial" panose="020B0604020202020204" pitchFamily="34" charset="0"/>
                              <a:ea typeface="楷体" panose="02010609060101010101" pitchFamily="49" charset="-122"/>
                              <a:cs typeface="Arial" panose="020B0604020202020204" pitchFamily="34" charset="0"/>
                            </a:rPr>
                            <a:t>// (2)</a:t>
                          </a:r>
                          <a:r>
                            <a:rPr lang="zh-CN" altLang="en-US" sz="2000" b="1">
                              <a:solidFill>
                                <a:srgbClr val="3008DC"/>
                              </a:solidFill>
                              <a:latin typeface="Arial" panose="020B0604020202020204" pitchFamily="34" charset="0"/>
                              <a:ea typeface="楷体" panose="02010609060101010101" pitchFamily="49" charset="-122"/>
                              <a:cs typeface="Arial" panose="020B0604020202020204" pitchFamily="34" charset="0"/>
                            </a:rPr>
                            <a:t>存在例化</a:t>
                          </a:r>
                          <a:endParaRPr lang="zh-CN" altLang="en-US" sz="2000" b="1" kern="1200">
                            <a:solidFill>
                              <a:srgbClr val="3008DC"/>
                            </a:solidFill>
                            <a:latin typeface="Arial" panose="020B0604020202020204" pitchFamily="34" charset="0"/>
                            <a:ea typeface="楷体" panose="02010609060101010101" pitchFamily="49" charset="-122"/>
                            <a:cs typeface="Arial" panose="020B0604020202020204" pitchFamily="34" charset="0"/>
                          </a:endParaRP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extLst>
                      <a:ext uri="{0D108BD9-81ED-4DB2-BD59-A6C34878D82A}">
                        <a16:rowId xmlns:a16="http://schemas.microsoft.com/office/drawing/2014/main" val="2495873520"/>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75" name="表格 74">
                <a:extLst>
                  <a:ext uri="{FF2B5EF4-FFF2-40B4-BE49-F238E27FC236}">
                    <a16:creationId xmlns:a16="http://schemas.microsoft.com/office/drawing/2014/main" id="{9D2820BF-E120-4042-BF3C-2E180BF3B094}"/>
                  </a:ext>
                </a:extLst>
              </p:cNvPr>
              <p:cNvGraphicFramePr>
                <a:graphicFrameLocks noGrp="1"/>
              </p:cNvGraphicFramePr>
              <p:nvPr>
                <p:extLst>
                  <p:ext uri="{D42A27DB-BD31-4B8C-83A1-F6EECF244321}">
                    <p14:modId xmlns:p14="http://schemas.microsoft.com/office/powerpoint/2010/main" val="916570199"/>
                  </p:ext>
                </p:extLst>
              </p:nvPr>
            </p:nvGraphicFramePr>
            <p:xfrm>
              <a:off x="1144608" y="4023849"/>
              <a:ext cx="4042895" cy="906780"/>
            </p:xfrm>
            <a:graphic>
              <a:graphicData uri="http://schemas.openxmlformats.org/drawingml/2006/table">
                <a:tbl>
                  <a:tblPr firstRow="1" bandRow="1">
                    <a:tableStyleId>{93296810-A885-4BE3-A3E7-6D5BEEA58F35}</a:tableStyleId>
                  </a:tblPr>
                  <a:tblGrid>
                    <a:gridCol w="456900">
                      <a:extLst>
                        <a:ext uri="{9D8B030D-6E8A-4147-A177-3AD203B41FA5}">
                          <a16:colId xmlns:a16="http://schemas.microsoft.com/office/drawing/2014/main" val="770915149"/>
                        </a:ext>
                      </a:extLst>
                    </a:gridCol>
                    <a:gridCol w="1850144">
                      <a:extLst>
                        <a:ext uri="{9D8B030D-6E8A-4147-A177-3AD203B41FA5}">
                          <a16:colId xmlns:a16="http://schemas.microsoft.com/office/drawing/2014/main" val="3621597925"/>
                        </a:ext>
                      </a:extLst>
                    </a:gridCol>
                    <a:gridCol w="1735851">
                      <a:extLst>
                        <a:ext uri="{9D8B030D-6E8A-4147-A177-3AD203B41FA5}">
                          <a16:colId xmlns:a16="http://schemas.microsoft.com/office/drawing/2014/main" val="2962173327"/>
                        </a:ext>
                      </a:extLst>
                    </a:gridCol>
                  </a:tblGrid>
                  <a:tr h="318952">
                    <a:tc>
                      <a:txBody>
                        <a:bodyPr/>
                        <a:lstStyle/>
                        <a:p>
                          <a:pPr>
                            <a:spcBef>
                              <a:spcPts val="900"/>
                            </a:spcBef>
                            <a:spcAft>
                              <a:spcPts val="900"/>
                            </a:spcAft>
                          </a:pPr>
                          <a:r>
                            <a:rPr lang="en-US" altLang="zh-CN" sz="2000" b="1">
                              <a:solidFill>
                                <a:schemeClr val="accent6">
                                  <a:lumMod val="50000"/>
                                </a:schemeClr>
                              </a:solidFill>
                              <a:latin typeface="Arial" panose="020B0604020202020204" pitchFamily="34" charset="0"/>
                              <a:cs typeface="Arial" panose="020B0604020202020204" pitchFamily="34" charset="0"/>
                            </a:rPr>
                            <a:t>(1)</a:t>
                          </a:r>
                          <a:endParaRPr lang="zh-CN" altLang="en-US" sz="2000" b="1">
                            <a:solidFill>
                              <a:schemeClr val="accent6">
                                <a:lumMod val="50000"/>
                              </a:schemeClr>
                            </a:solidFill>
                            <a:latin typeface="Arial" panose="020B0604020202020204" pitchFamily="34" charset="0"/>
                            <a:cs typeface="Arial" panose="020B0604020202020204" pitchFamily="34" charset="0"/>
                          </a:endParaRP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pPr>
                            <a:spcBef>
                              <a:spcPts val="900"/>
                            </a:spcBef>
                            <a:spcAft>
                              <a:spcPts val="900"/>
                            </a:spcAft>
                          </a:pPr>
                          <a14:m>
                            <m:oMathPara xmlns:m="http://schemas.openxmlformats.org/officeDocument/2006/math">
                              <m:oMathParaPr>
                                <m:jc m:val="left"/>
                              </m:oMathParaPr>
                              <m:oMath xmlns:m="http://schemas.openxmlformats.org/officeDocument/2006/math">
                                <m:r>
                                  <a:rPr lang="en-US" altLang="zh-CN" sz="2000" b="1" i="1" smtClean="0">
                                    <a:solidFill>
                                      <a:schemeClr val="accent6">
                                        <a:lumMod val="50000"/>
                                      </a:schemeClr>
                                    </a:solidFill>
                                    <a:latin typeface="Cambria Math" panose="02040503050406030204" pitchFamily="18" charset="0"/>
                                    <a:cs typeface="Arial" panose="020B0604020202020204" pitchFamily="34" charset="0"/>
                                  </a:rPr>
                                  <m:t>𝑭</m:t>
                                </m:r>
                                <m:d>
                                  <m:dPr>
                                    <m:ctrlPr>
                                      <a:rPr lang="en-US" altLang="zh-CN" sz="2000" b="1" i="1" smtClean="0">
                                        <a:solidFill>
                                          <a:schemeClr val="accent6">
                                            <a:lumMod val="50000"/>
                                          </a:schemeClr>
                                        </a:solidFill>
                                        <a:latin typeface="Cambria Math" panose="02040503050406030204" pitchFamily="18" charset="0"/>
                                        <a:cs typeface="Arial" panose="020B0604020202020204" pitchFamily="34" charset="0"/>
                                      </a:rPr>
                                    </m:ctrlPr>
                                  </m:dPr>
                                  <m:e>
                                    <m:r>
                                      <a:rPr lang="en-US" altLang="zh-CN" sz="2000" b="1" i="1" smtClean="0">
                                        <a:solidFill>
                                          <a:schemeClr val="accent6">
                                            <a:lumMod val="50000"/>
                                          </a:schemeClr>
                                        </a:solidFill>
                                        <a:latin typeface="Cambria Math" panose="02040503050406030204" pitchFamily="18" charset="0"/>
                                        <a:cs typeface="Arial" panose="020B0604020202020204" pitchFamily="34" charset="0"/>
                                      </a:rPr>
                                      <m:t>𝒙</m:t>
                                    </m:r>
                                  </m:e>
                                </m:d>
                                <m:r>
                                  <a:rPr lang="en-US" altLang="zh-CN" sz="2000" b="1" i="1" smtClean="0">
                                    <a:solidFill>
                                      <a:schemeClr val="accent6">
                                        <a:lumMod val="50000"/>
                                      </a:schemeClr>
                                    </a:solidFill>
                                    <a:latin typeface="Cambria Math" panose="02040503050406030204" pitchFamily="18" charset="0"/>
                                    <a:cs typeface="Arial" panose="020B0604020202020204" pitchFamily="34" charset="0"/>
                                  </a:rPr>
                                  <m:t>∨</m:t>
                                </m:r>
                                <m:r>
                                  <a:rPr lang="en-US" altLang="zh-CN" sz="2000" b="1" i="1" smtClean="0">
                                    <a:solidFill>
                                      <a:schemeClr val="accent6">
                                        <a:lumMod val="50000"/>
                                      </a:schemeClr>
                                    </a:solidFill>
                                    <a:latin typeface="Cambria Math" panose="02040503050406030204" pitchFamily="18" charset="0"/>
                                    <a:cs typeface="Arial" panose="020B0604020202020204" pitchFamily="34" charset="0"/>
                                  </a:rPr>
                                  <m:t>𝑮</m:t>
                                </m:r>
                                <m:r>
                                  <a:rPr lang="en-US" altLang="zh-CN" sz="2000" b="1" i="1" smtClean="0">
                                    <a:solidFill>
                                      <a:schemeClr val="accent6">
                                        <a:lumMod val="50000"/>
                                      </a:schemeClr>
                                    </a:solidFill>
                                    <a:latin typeface="Cambria Math" panose="02040503050406030204" pitchFamily="18" charset="0"/>
                                    <a:cs typeface="Arial" panose="020B0604020202020204" pitchFamily="34" charset="0"/>
                                  </a:rPr>
                                  <m:t>(</m:t>
                                </m:r>
                                <m:r>
                                  <a:rPr lang="en-US" altLang="zh-CN" sz="2000" b="1" i="1" smtClean="0">
                                    <a:solidFill>
                                      <a:schemeClr val="accent6">
                                        <a:lumMod val="50000"/>
                                      </a:schemeClr>
                                    </a:solidFill>
                                    <a:latin typeface="Cambria Math" panose="02040503050406030204" pitchFamily="18" charset="0"/>
                                    <a:cs typeface="Arial" panose="020B0604020202020204" pitchFamily="34" charset="0"/>
                                  </a:rPr>
                                  <m:t>𝒂</m:t>
                                </m:r>
                                <m:r>
                                  <a:rPr lang="en-US" altLang="zh-CN" sz="2000" b="1" i="1" smtClean="0">
                                    <a:solidFill>
                                      <a:schemeClr val="accent6">
                                        <a:lumMod val="50000"/>
                                      </a:schemeClr>
                                    </a:solidFill>
                                    <a:latin typeface="Cambria Math" panose="02040503050406030204" pitchFamily="18" charset="0"/>
                                    <a:cs typeface="Arial" panose="020B0604020202020204" pitchFamily="34" charset="0"/>
                                  </a:rPr>
                                  <m:t>)</m:t>
                                </m:r>
                              </m:oMath>
                            </m:oMathPara>
                          </a14:m>
                          <a:endParaRPr lang="zh-CN" altLang="en-US" sz="2000" b="1">
                            <a:solidFill>
                              <a:schemeClr val="accent6">
                                <a:lumMod val="50000"/>
                              </a:schemeClr>
                            </a:solidFill>
                            <a:latin typeface="Arial" panose="020B0604020202020204" pitchFamily="34" charset="0"/>
                            <a:cs typeface="Arial" panose="020B0604020202020204" pitchFamily="34" charset="0"/>
                          </a:endParaRP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pPr>
                            <a:spcBef>
                              <a:spcPts val="900"/>
                            </a:spcBef>
                            <a:spcAft>
                              <a:spcPts val="900"/>
                            </a:spcAft>
                          </a:pPr>
                          <a:r>
                            <a:rPr lang="en-US" altLang="zh-CN" sz="2000" b="1">
                              <a:solidFill>
                                <a:srgbClr val="3008DC"/>
                              </a:solidFill>
                              <a:latin typeface="Arial" panose="020B0604020202020204" pitchFamily="34" charset="0"/>
                              <a:ea typeface="楷体" panose="02010609060101010101" pitchFamily="49" charset="-122"/>
                              <a:cs typeface="Arial" panose="020B0604020202020204" pitchFamily="34" charset="0"/>
                            </a:rPr>
                            <a:t>// </a:t>
                          </a:r>
                          <a:r>
                            <a:rPr lang="zh-CN" altLang="en-US" sz="2000" b="1">
                              <a:solidFill>
                                <a:srgbClr val="3008DC"/>
                              </a:solidFill>
                              <a:latin typeface="Arial" panose="020B0604020202020204" pitchFamily="34" charset="0"/>
                              <a:ea typeface="楷体" panose="02010609060101010101" pitchFamily="49" charset="-122"/>
                              <a:cs typeface="Arial" panose="020B0604020202020204" pitchFamily="34" charset="0"/>
                            </a:rPr>
                            <a:t>前提</a:t>
                          </a: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extLst>
                      <a:ext uri="{0D108BD9-81ED-4DB2-BD59-A6C34878D82A}">
                        <a16:rowId xmlns:a16="http://schemas.microsoft.com/office/drawing/2014/main" val="3259167531"/>
                      </a:ext>
                    </a:extLst>
                  </a:tr>
                  <a:tr h="325750">
                    <a:tc>
                      <a:txBody>
                        <a:bodyPr/>
                        <a:lstStyle/>
                        <a:p>
                          <a:pPr marL="0" algn="l" defTabSz="914400" rtl="0" eaLnBrk="1" latinLnBrk="0" hangingPunct="1">
                            <a:spcBef>
                              <a:spcPts val="900"/>
                            </a:spcBef>
                            <a:spcAft>
                              <a:spcPts val="0"/>
                            </a:spcAft>
                          </a:pPr>
                          <a:r>
                            <a:rPr lang="en-US" altLang="zh-CN" sz="2000" b="1" kern="1200">
                              <a:solidFill>
                                <a:schemeClr val="accent6">
                                  <a:lumMod val="50000"/>
                                </a:schemeClr>
                              </a:solidFill>
                              <a:latin typeface="Arial" panose="020B0604020202020204" pitchFamily="34" charset="0"/>
                              <a:ea typeface="+mn-ea"/>
                              <a:cs typeface="Arial" panose="020B0604020202020204" pitchFamily="34" charset="0"/>
                            </a:rPr>
                            <a:t>(2)</a:t>
                          </a:r>
                          <a:endParaRPr lang="zh-CN" altLang="en-US" sz="2000" b="1" kern="1200">
                            <a:solidFill>
                              <a:schemeClr val="accent6">
                                <a:lumMod val="50000"/>
                              </a:schemeClr>
                            </a:solidFill>
                            <a:latin typeface="Arial" panose="020B0604020202020204" pitchFamily="34" charset="0"/>
                            <a:ea typeface="+mn-ea"/>
                            <a:cs typeface="Arial" panose="020B0604020202020204" pitchFamily="34" charset="0"/>
                          </a:endParaRP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pPr algn="l">
                            <a:spcBef>
                              <a:spcPts val="900"/>
                            </a:spcBef>
                            <a:spcAft>
                              <a:spcPts val="0"/>
                            </a:spcAft>
                          </a:pPr>
                          <a14:m>
                            <m:oMathPara xmlns:m="http://schemas.openxmlformats.org/officeDocument/2006/math">
                              <m:oMathParaPr>
                                <m:jc m:val="left"/>
                              </m:oMathParaPr>
                              <m:oMath xmlns:m="http://schemas.openxmlformats.org/officeDocument/2006/math">
                                <m:r>
                                  <a:rPr lang="en-US" altLang="zh-CN" sz="2000" b="1" i="1" smtClean="0">
                                    <a:solidFill>
                                      <a:schemeClr val="accent6">
                                        <a:lumMod val="50000"/>
                                      </a:schemeClr>
                                    </a:solidFill>
                                    <a:latin typeface="Cambria Math" panose="02040503050406030204" pitchFamily="18" charset="0"/>
                                    <a:cs typeface="Arial" panose="020B0604020202020204" pitchFamily="34" charset="0"/>
                                  </a:rPr>
                                  <m:t>∀</m:t>
                                </m:r>
                                <m:r>
                                  <a:rPr lang="en-US" altLang="zh-CN" sz="2000" b="1" i="1" smtClean="0">
                                    <a:solidFill>
                                      <a:schemeClr val="accent6">
                                        <a:lumMod val="50000"/>
                                      </a:schemeClr>
                                    </a:solidFill>
                                    <a:latin typeface="Cambria Math" panose="02040503050406030204" pitchFamily="18" charset="0"/>
                                    <a:cs typeface="Arial" panose="020B0604020202020204" pitchFamily="34" charset="0"/>
                                  </a:rPr>
                                  <m:t>𝒙𝑭</m:t>
                                </m:r>
                                <m:d>
                                  <m:dPr>
                                    <m:ctrlPr>
                                      <a:rPr lang="en-US" altLang="zh-CN" sz="2000" b="1" i="1" smtClean="0">
                                        <a:solidFill>
                                          <a:schemeClr val="accent6">
                                            <a:lumMod val="50000"/>
                                          </a:schemeClr>
                                        </a:solidFill>
                                        <a:latin typeface="Cambria Math" panose="02040503050406030204" pitchFamily="18" charset="0"/>
                                        <a:cs typeface="Arial" panose="020B0604020202020204" pitchFamily="34" charset="0"/>
                                      </a:rPr>
                                    </m:ctrlPr>
                                  </m:dPr>
                                  <m:e>
                                    <m:r>
                                      <a:rPr lang="en-US" altLang="zh-CN" sz="2000" b="1" i="1" smtClean="0">
                                        <a:solidFill>
                                          <a:schemeClr val="accent6">
                                            <a:lumMod val="50000"/>
                                          </a:schemeClr>
                                        </a:solidFill>
                                        <a:latin typeface="Cambria Math" panose="02040503050406030204" pitchFamily="18" charset="0"/>
                                        <a:cs typeface="Arial" panose="020B0604020202020204" pitchFamily="34" charset="0"/>
                                      </a:rPr>
                                      <m:t>𝒙</m:t>
                                    </m:r>
                                  </m:e>
                                </m:d>
                                <m:r>
                                  <a:rPr lang="en-US" altLang="zh-CN" sz="2000" b="1" i="1" smtClean="0">
                                    <a:solidFill>
                                      <a:schemeClr val="accent6">
                                        <a:lumMod val="50000"/>
                                      </a:schemeClr>
                                    </a:solidFill>
                                    <a:latin typeface="Cambria Math" panose="02040503050406030204" pitchFamily="18" charset="0"/>
                                    <a:cs typeface="Arial" panose="020B0604020202020204" pitchFamily="34" charset="0"/>
                                  </a:rPr>
                                  <m:t>∨</m:t>
                                </m:r>
                                <m:r>
                                  <a:rPr lang="en-US" altLang="zh-CN" sz="2000" b="1" i="1" smtClean="0">
                                    <a:solidFill>
                                      <a:schemeClr val="accent6">
                                        <a:lumMod val="50000"/>
                                      </a:schemeClr>
                                    </a:solidFill>
                                    <a:latin typeface="Cambria Math" panose="02040503050406030204" pitchFamily="18" charset="0"/>
                                    <a:cs typeface="Arial" panose="020B0604020202020204" pitchFamily="34" charset="0"/>
                                  </a:rPr>
                                  <m:t>𝑮</m:t>
                                </m:r>
                                <m:r>
                                  <a:rPr lang="en-US" altLang="zh-CN" sz="2000" b="1" i="1" smtClean="0">
                                    <a:solidFill>
                                      <a:schemeClr val="accent6">
                                        <a:lumMod val="50000"/>
                                      </a:schemeClr>
                                    </a:solidFill>
                                    <a:latin typeface="Cambria Math" panose="02040503050406030204" pitchFamily="18" charset="0"/>
                                    <a:cs typeface="Arial" panose="020B0604020202020204" pitchFamily="34" charset="0"/>
                                  </a:rPr>
                                  <m:t>(</m:t>
                                </m:r>
                                <m:r>
                                  <a:rPr lang="en-US" altLang="zh-CN" sz="2000" b="1" i="1" smtClean="0">
                                    <a:solidFill>
                                      <a:schemeClr val="accent6">
                                        <a:lumMod val="50000"/>
                                      </a:schemeClr>
                                    </a:solidFill>
                                    <a:latin typeface="Cambria Math" panose="02040503050406030204" pitchFamily="18" charset="0"/>
                                    <a:cs typeface="Arial" panose="020B0604020202020204" pitchFamily="34" charset="0"/>
                                  </a:rPr>
                                  <m:t>𝒂</m:t>
                                </m:r>
                                <m:r>
                                  <a:rPr lang="en-US" altLang="zh-CN" sz="2000" b="1" i="1" smtClean="0">
                                    <a:solidFill>
                                      <a:schemeClr val="accent6">
                                        <a:lumMod val="50000"/>
                                      </a:schemeClr>
                                    </a:solidFill>
                                    <a:latin typeface="Cambria Math" panose="02040503050406030204" pitchFamily="18" charset="0"/>
                                    <a:cs typeface="Arial" panose="020B0604020202020204" pitchFamily="34" charset="0"/>
                                  </a:rPr>
                                  <m:t>)</m:t>
                                </m:r>
                              </m:oMath>
                            </m:oMathPara>
                          </a14:m>
                          <a:endParaRPr lang="zh-CN" altLang="en-US" sz="2000" b="1">
                            <a:solidFill>
                              <a:schemeClr val="accent6">
                                <a:lumMod val="50000"/>
                              </a:schemeClr>
                            </a:solidFill>
                            <a:latin typeface="Arial" panose="020B0604020202020204" pitchFamily="34" charset="0"/>
                            <a:cs typeface="Arial" panose="020B0604020202020204" pitchFamily="34" charset="0"/>
                          </a:endParaRP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pPr marL="0" marR="0" lvl="0" indent="0" algn="l" defTabSz="914400" rtl="0" eaLnBrk="1" fontAlgn="auto" latinLnBrk="0" hangingPunct="1">
                            <a:lnSpc>
                              <a:spcPct val="100000"/>
                            </a:lnSpc>
                            <a:spcBef>
                              <a:spcPts val="900"/>
                            </a:spcBef>
                            <a:spcAft>
                              <a:spcPts val="0"/>
                            </a:spcAft>
                            <a:buClrTx/>
                            <a:buSzTx/>
                            <a:buFontTx/>
                            <a:buNone/>
                            <a:tabLst/>
                            <a:defRPr/>
                          </a:pPr>
                          <a:r>
                            <a:rPr lang="en-US" altLang="zh-CN" sz="2000" b="1">
                              <a:solidFill>
                                <a:srgbClr val="3008DC"/>
                              </a:solidFill>
                              <a:latin typeface="Arial" panose="020B0604020202020204" pitchFamily="34" charset="0"/>
                              <a:ea typeface="楷体" panose="02010609060101010101" pitchFamily="49" charset="-122"/>
                              <a:cs typeface="Arial" panose="020B0604020202020204" pitchFamily="34" charset="0"/>
                            </a:rPr>
                            <a:t>// (1)</a:t>
                          </a:r>
                          <a:r>
                            <a:rPr lang="zh-CN" altLang="en-US" sz="2000" b="1">
                              <a:solidFill>
                                <a:srgbClr val="3008DC"/>
                              </a:solidFill>
                              <a:latin typeface="Arial" panose="020B0604020202020204" pitchFamily="34" charset="0"/>
                              <a:ea typeface="楷体" panose="02010609060101010101" pitchFamily="49" charset="-122"/>
                              <a:cs typeface="Arial" panose="020B0604020202020204" pitchFamily="34" charset="0"/>
                            </a:rPr>
                            <a:t>全称泛化</a:t>
                          </a:r>
                          <a:endParaRPr lang="zh-CN" altLang="en-US" sz="2000" b="1" kern="1200">
                            <a:solidFill>
                              <a:srgbClr val="3008DC"/>
                            </a:solidFill>
                            <a:latin typeface="Arial" panose="020B0604020202020204" pitchFamily="34" charset="0"/>
                            <a:ea typeface="楷体" panose="02010609060101010101" pitchFamily="49" charset="-122"/>
                            <a:cs typeface="Arial" panose="020B0604020202020204" pitchFamily="34" charset="0"/>
                          </a:endParaRP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extLst>
                      <a:ext uri="{0D108BD9-81ED-4DB2-BD59-A6C34878D82A}">
                        <a16:rowId xmlns:a16="http://schemas.microsoft.com/office/drawing/2014/main" val="1236662608"/>
                      </a:ext>
                    </a:extLst>
                  </a:tr>
                </a:tbl>
              </a:graphicData>
            </a:graphic>
          </p:graphicFrame>
        </mc:Choice>
        <mc:Fallback xmlns="">
          <p:graphicFrame>
            <p:nvGraphicFramePr>
              <p:cNvPr id="75" name="表格 74">
                <a:extLst>
                  <a:ext uri="{FF2B5EF4-FFF2-40B4-BE49-F238E27FC236}">
                    <a16:creationId xmlns:a16="http://schemas.microsoft.com/office/drawing/2014/main" id="{9D2820BF-E120-4042-BF3C-2E180BF3B094}"/>
                  </a:ext>
                </a:extLst>
              </p:cNvPr>
              <p:cNvGraphicFramePr>
                <a:graphicFrameLocks noGrp="1"/>
              </p:cNvGraphicFramePr>
              <p:nvPr>
                <p:extLst>
                  <p:ext uri="{D42A27DB-BD31-4B8C-83A1-F6EECF244321}">
                    <p14:modId xmlns:p14="http://schemas.microsoft.com/office/powerpoint/2010/main" val="916570199"/>
                  </p:ext>
                </p:extLst>
              </p:nvPr>
            </p:nvGraphicFramePr>
            <p:xfrm>
              <a:off x="1144608" y="4023849"/>
              <a:ext cx="4042895" cy="906780"/>
            </p:xfrm>
            <a:graphic>
              <a:graphicData uri="http://schemas.openxmlformats.org/drawingml/2006/table">
                <a:tbl>
                  <a:tblPr firstRow="1" bandRow="1">
                    <a:tableStyleId>{93296810-A885-4BE3-A3E7-6D5BEEA58F35}</a:tableStyleId>
                  </a:tblPr>
                  <a:tblGrid>
                    <a:gridCol w="456900">
                      <a:extLst>
                        <a:ext uri="{9D8B030D-6E8A-4147-A177-3AD203B41FA5}">
                          <a16:colId xmlns:a16="http://schemas.microsoft.com/office/drawing/2014/main" val="770915149"/>
                        </a:ext>
                      </a:extLst>
                    </a:gridCol>
                    <a:gridCol w="1850144">
                      <a:extLst>
                        <a:ext uri="{9D8B030D-6E8A-4147-A177-3AD203B41FA5}">
                          <a16:colId xmlns:a16="http://schemas.microsoft.com/office/drawing/2014/main" val="3621597925"/>
                        </a:ext>
                      </a:extLst>
                    </a:gridCol>
                    <a:gridCol w="1735851">
                      <a:extLst>
                        <a:ext uri="{9D8B030D-6E8A-4147-A177-3AD203B41FA5}">
                          <a16:colId xmlns:a16="http://schemas.microsoft.com/office/drawing/2014/main" val="2962173327"/>
                        </a:ext>
                      </a:extLst>
                    </a:gridCol>
                  </a:tblGrid>
                  <a:tr h="510540">
                    <a:tc>
                      <a:txBody>
                        <a:bodyPr/>
                        <a:lstStyle/>
                        <a:p>
                          <a:pPr>
                            <a:spcBef>
                              <a:spcPts val="900"/>
                            </a:spcBef>
                            <a:spcAft>
                              <a:spcPts val="900"/>
                            </a:spcAft>
                          </a:pPr>
                          <a:r>
                            <a:rPr lang="en-US" altLang="zh-CN" sz="2000" b="1">
                              <a:solidFill>
                                <a:schemeClr val="accent6">
                                  <a:lumMod val="50000"/>
                                </a:schemeClr>
                              </a:solidFill>
                              <a:latin typeface="Arial" panose="020B0604020202020204" pitchFamily="34" charset="0"/>
                              <a:cs typeface="Arial" panose="020B0604020202020204" pitchFamily="34" charset="0"/>
                            </a:rPr>
                            <a:t>(1)</a:t>
                          </a:r>
                          <a:endParaRPr lang="zh-CN" altLang="en-US" sz="2000" b="1">
                            <a:solidFill>
                              <a:schemeClr val="accent6">
                                <a:lumMod val="50000"/>
                              </a:schemeClr>
                            </a:solidFill>
                            <a:latin typeface="Arial" panose="020B0604020202020204" pitchFamily="34" charset="0"/>
                            <a:cs typeface="Arial" panose="020B0604020202020204" pitchFamily="34" charset="0"/>
                          </a:endParaRP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endParaRPr lang="zh-CN"/>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blipFill>
                          <a:blip r:embed="rId4"/>
                          <a:stretch>
                            <a:fillRect l="-24671" t="-8333" r="-93750" b="-100000"/>
                          </a:stretch>
                        </a:blipFill>
                      </a:tcPr>
                    </a:tc>
                    <a:tc>
                      <a:txBody>
                        <a:bodyPr/>
                        <a:lstStyle/>
                        <a:p>
                          <a:pPr>
                            <a:spcBef>
                              <a:spcPts val="900"/>
                            </a:spcBef>
                            <a:spcAft>
                              <a:spcPts val="900"/>
                            </a:spcAft>
                          </a:pPr>
                          <a:r>
                            <a:rPr lang="en-US" altLang="zh-CN" sz="2000" b="1">
                              <a:solidFill>
                                <a:srgbClr val="3008DC"/>
                              </a:solidFill>
                              <a:latin typeface="Arial" panose="020B0604020202020204" pitchFamily="34" charset="0"/>
                              <a:ea typeface="楷体" panose="02010609060101010101" pitchFamily="49" charset="-122"/>
                              <a:cs typeface="Arial" panose="020B0604020202020204" pitchFamily="34" charset="0"/>
                            </a:rPr>
                            <a:t>// </a:t>
                          </a:r>
                          <a:r>
                            <a:rPr lang="zh-CN" altLang="en-US" sz="2000" b="1">
                              <a:solidFill>
                                <a:srgbClr val="3008DC"/>
                              </a:solidFill>
                              <a:latin typeface="Arial" panose="020B0604020202020204" pitchFamily="34" charset="0"/>
                              <a:ea typeface="楷体" panose="02010609060101010101" pitchFamily="49" charset="-122"/>
                              <a:cs typeface="Arial" panose="020B0604020202020204" pitchFamily="34" charset="0"/>
                            </a:rPr>
                            <a:t>前提</a:t>
                          </a: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extLst>
                      <a:ext uri="{0D108BD9-81ED-4DB2-BD59-A6C34878D82A}">
                        <a16:rowId xmlns:a16="http://schemas.microsoft.com/office/drawing/2014/main" val="3259167531"/>
                      </a:ext>
                    </a:extLst>
                  </a:tr>
                  <a:tr h="396240">
                    <a:tc>
                      <a:txBody>
                        <a:bodyPr/>
                        <a:lstStyle/>
                        <a:p>
                          <a:pPr marL="0" algn="l" defTabSz="914400" rtl="0" eaLnBrk="1" latinLnBrk="0" hangingPunct="1">
                            <a:spcBef>
                              <a:spcPts val="900"/>
                            </a:spcBef>
                            <a:spcAft>
                              <a:spcPts val="0"/>
                            </a:spcAft>
                          </a:pPr>
                          <a:r>
                            <a:rPr lang="en-US" altLang="zh-CN" sz="2000" b="1" kern="1200">
                              <a:solidFill>
                                <a:schemeClr val="accent6">
                                  <a:lumMod val="50000"/>
                                </a:schemeClr>
                              </a:solidFill>
                              <a:latin typeface="Arial" panose="020B0604020202020204" pitchFamily="34" charset="0"/>
                              <a:ea typeface="+mn-ea"/>
                              <a:cs typeface="Arial" panose="020B0604020202020204" pitchFamily="34" charset="0"/>
                            </a:rPr>
                            <a:t>(2)</a:t>
                          </a:r>
                          <a:endParaRPr lang="zh-CN" altLang="en-US" sz="2000" b="1" kern="1200">
                            <a:solidFill>
                              <a:schemeClr val="accent6">
                                <a:lumMod val="50000"/>
                              </a:schemeClr>
                            </a:solidFill>
                            <a:latin typeface="Arial" panose="020B0604020202020204" pitchFamily="34" charset="0"/>
                            <a:ea typeface="+mn-ea"/>
                            <a:cs typeface="Arial" panose="020B0604020202020204" pitchFamily="34" charset="0"/>
                          </a:endParaRP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endParaRPr lang="zh-CN"/>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blipFill>
                          <a:blip r:embed="rId4"/>
                          <a:stretch>
                            <a:fillRect l="-24671" t="-140000" r="-93750" b="-29231"/>
                          </a:stretch>
                        </a:blipFill>
                      </a:tcPr>
                    </a:tc>
                    <a:tc>
                      <a:txBody>
                        <a:bodyPr/>
                        <a:lstStyle/>
                        <a:p>
                          <a:pPr marL="0" marR="0" lvl="0" indent="0" algn="l" defTabSz="914400" rtl="0" eaLnBrk="1" fontAlgn="auto" latinLnBrk="0" hangingPunct="1">
                            <a:lnSpc>
                              <a:spcPct val="100000"/>
                            </a:lnSpc>
                            <a:spcBef>
                              <a:spcPts val="900"/>
                            </a:spcBef>
                            <a:spcAft>
                              <a:spcPts val="0"/>
                            </a:spcAft>
                            <a:buClrTx/>
                            <a:buSzTx/>
                            <a:buFontTx/>
                            <a:buNone/>
                            <a:tabLst/>
                            <a:defRPr/>
                          </a:pPr>
                          <a:r>
                            <a:rPr lang="en-US" altLang="zh-CN" sz="2000" b="1">
                              <a:solidFill>
                                <a:srgbClr val="3008DC"/>
                              </a:solidFill>
                              <a:latin typeface="Arial" panose="020B0604020202020204" pitchFamily="34" charset="0"/>
                              <a:ea typeface="楷体" panose="02010609060101010101" pitchFamily="49" charset="-122"/>
                              <a:cs typeface="Arial" panose="020B0604020202020204" pitchFamily="34" charset="0"/>
                            </a:rPr>
                            <a:t>// (1)</a:t>
                          </a:r>
                          <a:r>
                            <a:rPr lang="zh-CN" altLang="en-US" sz="2000" b="1">
                              <a:solidFill>
                                <a:srgbClr val="3008DC"/>
                              </a:solidFill>
                              <a:latin typeface="Arial" panose="020B0604020202020204" pitchFamily="34" charset="0"/>
                              <a:ea typeface="楷体" panose="02010609060101010101" pitchFamily="49" charset="-122"/>
                              <a:cs typeface="Arial" panose="020B0604020202020204" pitchFamily="34" charset="0"/>
                            </a:rPr>
                            <a:t>全称泛化</a:t>
                          </a:r>
                          <a:endParaRPr lang="zh-CN" altLang="en-US" sz="2000" b="1" kern="1200">
                            <a:solidFill>
                              <a:srgbClr val="3008DC"/>
                            </a:solidFill>
                            <a:latin typeface="Arial" panose="020B0604020202020204" pitchFamily="34" charset="0"/>
                            <a:ea typeface="楷体" panose="02010609060101010101" pitchFamily="49" charset="-122"/>
                            <a:cs typeface="Arial" panose="020B0604020202020204" pitchFamily="34" charset="0"/>
                          </a:endParaRP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extLst>
                      <a:ext uri="{0D108BD9-81ED-4DB2-BD59-A6C34878D82A}">
                        <a16:rowId xmlns:a16="http://schemas.microsoft.com/office/drawing/2014/main" val="1236662608"/>
                      </a:ext>
                    </a:extLst>
                  </a:tr>
                </a:tbl>
              </a:graphicData>
            </a:graphic>
          </p:graphicFrame>
        </mc:Fallback>
      </mc:AlternateContent>
      <p:sp>
        <p:nvSpPr>
          <p:cNvPr id="76" name="文本框 75">
            <a:extLst>
              <a:ext uri="{FF2B5EF4-FFF2-40B4-BE49-F238E27FC236}">
                <a16:creationId xmlns:a16="http://schemas.microsoft.com/office/drawing/2014/main" id="{775D0C79-A206-4C76-83BA-F6F3BE79ABB9}"/>
              </a:ext>
            </a:extLst>
          </p:cNvPr>
          <p:cNvSpPr txBox="1"/>
          <p:nvPr/>
        </p:nvSpPr>
        <p:spPr>
          <a:xfrm>
            <a:off x="3199069" y="4575320"/>
            <a:ext cx="382668" cy="369332"/>
          </a:xfrm>
          <a:prstGeom prst="rect">
            <a:avLst/>
          </a:prstGeom>
          <a:noFill/>
        </p:spPr>
        <p:txBody>
          <a:bodyPr wrap="square" lIns="0" tIns="0" rIns="0" bIns="0" rtlCol="0">
            <a:spAutoFit/>
          </a:bodyPr>
          <a:lstStyle/>
          <a:p>
            <a:pPr algn="ctr"/>
            <a:r>
              <a:rPr lang="zh-CN" altLang="en-US" sz="2400">
                <a:solidFill>
                  <a:srgbClr val="C00000"/>
                </a:solidFill>
              </a:rPr>
              <a:t>✘</a:t>
            </a:r>
          </a:p>
        </p:txBody>
      </p:sp>
      <p:sp>
        <p:nvSpPr>
          <p:cNvPr id="77" name="矩形 76">
            <a:extLst>
              <a:ext uri="{FF2B5EF4-FFF2-40B4-BE49-F238E27FC236}">
                <a16:creationId xmlns:a16="http://schemas.microsoft.com/office/drawing/2014/main" id="{43BF7B59-D4F5-443B-B91D-5FCE70A00D3B}"/>
              </a:ext>
            </a:extLst>
          </p:cNvPr>
          <p:cNvSpPr/>
          <p:nvPr/>
        </p:nvSpPr>
        <p:spPr>
          <a:xfrm>
            <a:off x="1069490" y="4580820"/>
            <a:ext cx="4222824" cy="322342"/>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箭头: 下 77">
            <a:extLst>
              <a:ext uri="{FF2B5EF4-FFF2-40B4-BE49-F238E27FC236}">
                <a16:creationId xmlns:a16="http://schemas.microsoft.com/office/drawing/2014/main" id="{5AC62ADB-EFA5-44C2-B32A-E0F4CF5187AE}"/>
              </a:ext>
            </a:extLst>
          </p:cNvPr>
          <p:cNvSpPr/>
          <p:nvPr/>
        </p:nvSpPr>
        <p:spPr>
          <a:xfrm>
            <a:off x="3148356" y="4944410"/>
            <a:ext cx="65092" cy="24415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graphicFrame>
            <p:nvGraphicFramePr>
              <p:cNvPr id="79" name="表格 78">
                <a:extLst>
                  <a:ext uri="{FF2B5EF4-FFF2-40B4-BE49-F238E27FC236}">
                    <a16:creationId xmlns:a16="http://schemas.microsoft.com/office/drawing/2014/main" id="{09942AAC-116F-43EA-8C89-D086D9310AE8}"/>
                  </a:ext>
                </a:extLst>
              </p:cNvPr>
              <p:cNvGraphicFramePr>
                <a:graphicFrameLocks noGrp="1"/>
              </p:cNvGraphicFramePr>
              <p:nvPr>
                <p:extLst>
                  <p:ext uri="{D42A27DB-BD31-4B8C-83A1-F6EECF244321}">
                    <p14:modId xmlns:p14="http://schemas.microsoft.com/office/powerpoint/2010/main" val="3371477552"/>
                  </p:ext>
                </p:extLst>
              </p:nvPr>
            </p:nvGraphicFramePr>
            <p:xfrm>
              <a:off x="1087657" y="5188569"/>
              <a:ext cx="4222823" cy="400110"/>
            </p:xfrm>
            <a:graphic>
              <a:graphicData uri="http://schemas.openxmlformats.org/drawingml/2006/table">
                <a:tbl>
                  <a:tblPr firstRow="1" bandRow="1">
                    <a:tableStyleId>{93296810-A885-4BE3-A3E7-6D5BEEA58F35}</a:tableStyleId>
                  </a:tblPr>
                  <a:tblGrid>
                    <a:gridCol w="434341">
                      <a:extLst>
                        <a:ext uri="{9D8B030D-6E8A-4147-A177-3AD203B41FA5}">
                          <a16:colId xmlns:a16="http://schemas.microsoft.com/office/drawing/2014/main" val="2920278893"/>
                        </a:ext>
                      </a:extLst>
                    </a:gridCol>
                    <a:gridCol w="2042738">
                      <a:extLst>
                        <a:ext uri="{9D8B030D-6E8A-4147-A177-3AD203B41FA5}">
                          <a16:colId xmlns:a16="http://schemas.microsoft.com/office/drawing/2014/main" val="2021697578"/>
                        </a:ext>
                      </a:extLst>
                    </a:gridCol>
                    <a:gridCol w="1745744">
                      <a:extLst>
                        <a:ext uri="{9D8B030D-6E8A-4147-A177-3AD203B41FA5}">
                          <a16:colId xmlns:a16="http://schemas.microsoft.com/office/drawing/2014/main" val="1201642360"/>
                        </a:ext>
                      </a:extLst>
                    </a:gridCol>
                  </a:tblGrid>
                  <a:tr h="400110">
                    <a:tc>
                      <a:txBody>
                        <a:bodyPr/>
                        <a:lstStyle/>
                        <a:p>
                          <a:pPr marL="0" algn="l" defTabSz="914400" rtl="0" eaLnBrk="1" latinLnBrk="0" hangingPunct="1">
                            <a:spcBef>
                              <a:spcPts val="600"/>
                            </a:spcBef>
                            <a:spcAft>
                              <a:spcPts val="0"/>
                            </a:spcAft>
                          </a:pPr>
                          <a:r>
                            <a:rPr lang="en-US" altLang="zh-CN" sz="2000" b="1" kern="1200">
                              <a:solidFill>
                                <a:schemeClr val="accent6">
                                  <a:lumMod val="50000"/>
                                </a:schemeClr>
                              </a:solidFill>
                              <a:latin typeface="Arial" panose="020B0604020202020204" pitchFamily="34" charset="0"/>
                              <a:ea typeface="+mn-ea"/>
                              <a:cs typeface="Arial" panose="020B0604020202020204" pitchFamily="34" charset="0"/>
                            </a:rPr>
                            <a:t>(2)</a:t>
                          </a:r>
                          <a:endParaRPr lang="zh-CN" altLang="en-US" sz="2000" b="1" kern="1200">
                            <a:solidFill>
                              <a:schemeClr val="accent6">
                                <a:lumMod val="50000"/>
                              </a:schemeClr>
                            </a:solidFill>
                            <a:latin typeface="Arial" panose="020B0604020202020204" pitchFamily="34" charset="0"/>
                            <a:ea typeface="+mn-ea"/>
                            <a:cs typeface="Arial" panose="020B0604020202020204" pitchFamily="34" charset="0"/>
                          </a:endParaRP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pPr algn="l">
                            <a:spcBef>
                              <a:spcPts val="600"/>
                            </a:spcBef>
                            <a:spcAft>
                              <a:spcPts val="0"/>
                            </a:spcAft>
                          </a:pPr>
                          <a14:m>
                            <m:oMathPara xmlns:m="http://schemas.openxmlformats.org/officeDocument/2006/math">
                              <m:oMathParaPr>
                                <m:jc m:val="left"/>
                              </m:oMathParaPr>
                              <m:oMath xmlns:m="http://schemas.openxmlformats.org/officeDocument/2006/math">
                                <m:r>
                                  <a:rPr lang="en-US" altLang="zh-CN" sz="2000" b="1" i="1" smtClean="0">
                                    <a:solidFill>
                                      <a:schemeClr val="accent6">
                                        <a:lumMod val="50000"/>
                                      </a:schemeClr>
                                    </a:solidFill>
                                    <a:latin typeface="Cambria Math" panose="02040503050406030204" pitchFamily="18" charset="0"/>
                                    <a:cs typeface="Arial" panose="020B0604020202020204" pitchFamily="34" charset="0"/>
                                  </a:rPr>
                                  <m:t>∀</m:t>
                                </m:r>
                                <m:r>
                                  <a:rPr lang="en-US" altLang="zh-CN" sz="2000" b="1" i="1" smtClean="0">
                                    <a:solidFill>
                                      <a:schemeClr val="accent6">
                                        <a:lumMod val="50000"/>
                                      </a:schemeClr>
                                    </a:solidFill>
                                    <a:latin typeface="Cambria Math" panose="02040503050406030204" pitchFamily="18" charset="0"/>
                                    <a:cs typeface="Arial" panose="020B0604020202020204" pitchFamily="34" charset="0"/>
                                  </a:rPr>
                                  <m:t>𝒙</m:t>
                                </m:r>
                                <m:r>
                                  <a:rPr lang="en-US" altLang="zh-CN" sz="2000" b="1" i="1" smtClean="0">
                                    <a:solidFill>
                                      <a:schemeClr val="accent6">
                                        <a:lumMod val="50000"/>
                                      </a:schemeClr>
                                    </a:solidFill>
                                    <a:latin typeface="Cambria Math" panose="02040503050406030204" pitchFamily="18" charset="0"/>
                                    <a:cs typeface="Arial" panose="020B0604020202020204" pitchFamily="34" charset="0"/>
                                  </a:rPr>
                                  <m:t>(</m:t>
                                </m:r>
                                <m:r>
                                  <a:rPr lang="en-US" altLang="zh-CN" sz="2000" b="1" i="1" smtClean="0">
                                    <a:solidFill>
                                      <a:schemeClr val="accent6">
                                        <a:lumMod val="50000"/>
                                      </a:schemeClr>
                                    </a:solidFill>
                                    <a:latin typeface="Cambria Math" panose="02040503050406030204" pitchFamily="18" charset="0"/>
                                    <a:cs typeface="Arial" panose="020B0604020202020204" pitchFamily="34" charset="0"/>
                                  </a:rPr>
                                  <m:t>𝑭</m:t>
                                </m:r>
                                <m:d>
                                  <m:dPr>
                                    <m:ctrlPr>
                                      <a:rPr lang="en-US" altLang="zh-CN" sz="2000" b="1" i="1" smtClean="0">
                                        <a:solidFill>
                                          <a:schemeClr val="accent6">
                                            <a:lumMod val="50000"/>
                                          </a:schemeClr>
                                        </a:solidFill>
                                        <a:latin typeface="Cambria Math" panose="02040503050406030204" pitchFamily="18" charset="0"/>
                                        <a:cs typeface="Arial" panose="020B0604020202020204" pitchFamily="34" charset="0"/>
                                      </a:rPr>
                                    </m:ctrlPr>
                                  </m:dPr>
                                  <m:e>
                                    <m:r>
                                      <a:rPr lang="en-US" altLang="zh-CN" sz="2000" b="1" i="1" smtClean="0">
                                        <a:solidFill>
                                          <a:schemeClr val="accent6">
                                            <a:lumMod val="50000"/>
                                          </a:schemeClr>
                                        </a:solidFill>
                                        <a:latin typeface="Cambria Math" panose="02040503050406030204" pitchFamily="18" charset="0"/>
                                        <a:cs typeface="Arial" panose="020B0604020202020204" pitchFamily="34" charset="0"/>
                                      </a:rPr>
                                      <m:t>𝒙</m:t>
                                    </m:r>
                                  </m:e>
                                </m:d>
                                <m:r>
                                  <a:rPr lang="en-US" altLang="zh-CN" sz="2000" b="1" i="1" smtClean="0">
                                    <a:solidFill>
                                      <a:schemeClr val="accent6">
                                        <a:lumMod val="50000"/>
                                      </a:schemeClr>
                                    </a:solidFill>
                                    <a:latin typeface="Cambria Math" panose="02040503050406030204" pitchFamily="18" charset="0"/>
                                    <a:cs typeface="Arial" panose="020B0604020202020204" pitchFamily="34" charset="0"/>
                                  </a:rPr>
                                  <m:t>∨</m:t>
                                </m:r>
                                <m:r>
                                  <a:rPr lang="en-US" altLang="zh-CN" sz="2000" b="1" i="1" smtClean="0">
                                    <a:solidFill>
                                      <a:schemeClr val="accent6">
                                        <a:lumMod val="50000"/>
                                      </a:schemeClr>
                                    </a:solidFill>
                                    <a:latin typeface="Cambria Math" panose="02040503050406030204" pitchFamily="18" charset="0"/>
                                    <a:cs typeface="Arial" panose="020B0604020202020204" pitchFamily="34" charset="0"/>
                                  </a:rPr>
                                  <m:t>𝑮</m:t>
                                </m:r>
                                <m:r>
                                  <a:rPr lang="en-US" altLang="zh-CN" sz="2000" b="1" i="1" smtClean="0">
                                    <a:solidFill>
                                      <a:schemeClr val="accent6">
                                        <a:lumMod val="50000"/>
                                      </a:schemeClr>
                                    </a:solidFill>
                                    <a:latin typeface="Cambria Math" panose="02040503050406030204" pitchFamily="18" charset="0"/>
                                    <a:cs typeface="Arial" panose="020B0604020202020204" pitchFamily="34" charset="0"/>
                                  </a:rPr>
                                  <m:t>(</m:t>
                                </m:r>
                                <m:r>
                                  <a:rPr lang="en-US" altLang="zh-CN" sz="2000" b="1" i="1" smtClean="0">
                                    <a:solidFill>
                                      <a:schemeClr val="accent6">
                                        <a:lumMod val="50000"/>
                                      </a:schemeClr>
                                    </a:solidFill>
                                    <a:latin typeface="Cambria Math" panose="02040503050406030204" pitchFamily="18" charset="0"/>
                                    <a:cs typeface="Arial" panose="020B0604020202020204" pitchFamily="34" charset="0"/>
                                  </a:rPr>
                                  <m:t>𝒂</m:t>
                                </m:r>
                                <m:r>
                                  <a:rPr lang="en-US" altLang="zh-CN" sz="2000" b="1" i="1" smtClean="0">
                                    <a:solidFill>
                                      <a:schemeClr val="accent6">
                                        <a:lumMod val="50000"/>
                                      </a:schemeClr>
                                    </a:solidFill>
                                    <a:latin typeface="Cambria Math" panose="02040503050406030204" pitchFamily="18" charset="0"/>
                                    <a:cs typeface="Arial" panose="020B0604020202020204" pitchFamily="34" charset="0"/>
                                  </a:rPr>
                                  <m:t>))</m:t>
                                </m:r>
                              </m:oMath>
                            </m:oMathPara>
                          </a14:m>
                          <a:endParaRPr lang="zh-CN" altLang="en-US" sz="2000" b="1">
                            <a:solidFill>
                              <a:schemeClr val="accent6">
                                <a:lumMod val="50000"/>
                              </a:schemeClr>
                            </a:solidFill>
                            <a:latin typeface="Arial" panose="020B0604020202020204" pitchFamily="34" charset="0"/>
                            <a:cs typeface="Arial" panose="020B0604020202020204" pitchFamily="34" charset="0"/>
                          </a:endParaRP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pPr marL="0" marR="0" lvl="0" indent="0" algn="l" defTabSz="914400" rtl="0" eaLnBrk="1" fontAlgn="auto" latinLnBrk="0" hangingPunct="1">
                            <a:lnSpc>
                              <a:spcPct val="100000"/>
                            </a:lnSpc>
                            <a:spcBef>
                              <a:spcPts val="600"/>
                            </a:spcBef>
                            <a:spcAft>
                              <a:spcPts val="0"/>
                            </a:spcAft>
                            <a:buClrTx/>
                            <a:buSzTx/>
                            <a:buFontTx/>
                            <a:buNone/>
                            <a:tabLst/>
                            <a:defRPr/>
                          </a:pPr>
                          <a:r>
                            <a:rPr lang="en-US" altLang="zh-CN" sz="2000" b="1">
                              <a:solidFill>
                                <a:srgbClr val="3008DC"/>
                              </a:solidFill>
                              <a:latin typeface="Arial" panose="020B0604020202020204" pitchFamily="34" charset="0"/>
                              <a:ea typeface="楷体" panose="02010609060101010101" pitchFamily="49" charset="-122"/>
                              <a:cs typeface="Arial" panose="020B0604020202020204" pitchFamily="34" charset="0"/>
                            </a:rPr>
                            <a:t>// (1)</a:t>
                          </a:r>
                          <a:r>
                            <a:rPr lang="zh-CN" altLang="en-US" sz="2000" b="1">
                              <a:solidFill>
                                <a:srgbClr val="3008DC"/>
                              </a:solidFill>
                              <a:latin typeface="Arial" panose="020B0604020202020204" pitchFamily="34" charset="0"/>
                              <a:ea typeface="楷体" panose="02010609060101010101" pitchFamily="49" charset="-122"/>
                              <a:cs typeface="Arial" panose="020B0604020202020204" pitchFamily="34" charset="0"/>
                            </a:rPr>
                            <a:t>全称泛化</a:t>
                          </a:r>
                          <a:endParaRPr lang="zh-CN" altLang="en-US" sz="2000" b="1" kern="1200">
                            <a:solidFill>
                              <a:srgbClr val="3008DC"/>
                            </a:solidFill>
                            <a:latin typeface="Arial" panose="020B0604020202020204" pitchFamily="34" charset="0"/>
                            <a:ea typeface="楷体" panose="02010609060101010101" pitchFamily="49" charset="-122"/>
                            <a:cs typeface="Arial" panose="020B0604020202020204" pitchFamily="34" charset="0"/>
                          </a:endParaRP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extLst>
                      <a:ext uri="{0D108BD9-81ED-4DB2-BD59-A6C34878D82A}">
                        <a16:rowId xmlns:a16="http://schemas.microsoft.com/office/drawing/2014/main" val="2959810895"/>
                      </a:ext>
                    </a:extLst>
                  </a:tr>
                </a:tbl>
              </a:graphicData>
            </a:graphic>
          </p:graphicFrame>
        </mc:Choice>
        <mc:Fallback xmlns="">
          <p:graphicFrame>
            <p:nvGraphicFramePr>
              <p:cNvPr id="79" name="表格 78">
                <a:extLst>
                  <a:ext uri="{FF2B5EF4-FFF2-40B4-BE49-F238E27FC236}">
                    <a16:creationId xmlns:a16="http://schemas.microsoft.com/office/drawing/2014/main" id="{09942AAC-116F-43EA-8C89-D086D9310AE8}"/>
                  </a:ext>
                </a:extLst>
              </p:cNvPr>
              <p:cNvGraphicFramePr>
                <a:graphicFrameLocks noGrp="1"/>
              </p:cNvGraphicFramePr>
              <p:nvPr>
                <p:extLst>
                  <p:ext uri="{D42A27DB-BD31-4B8C-83A1-F6EECF244321}">
                    <p14:modId xmlns:p14="http://schemas.microsoft.com/office/powerpoint/2010/main" val="3371477552"/>
                  </p:ext>
                </p:extLst>
              </p:nvPr>
            </p:nvGraphicFramePr>
            <p:xfrm>
              <a:off x="1087657" y="5188569"/>
              <a:ext cx="4222823" cy="400110"/>
            </p:xfrm>
            <a:graphic>
              <a:graphicData uri="http://schemas.openxmlformats.org/drawingml/2006/table">
                <a:tbl>
                  <a:tblPr firstRow="1" bandRow="1">
                    <a:tableStyleId>{93296810-A885-4BE3-A3E7-6D5BEEA58F35}</a:tableStyleId>
                  </a:tblPr>
                  <a:tblGrid>
                    <a:gridCol w="434341">
                      <a:extLst>
                        <a:ext uri="{9D8B030D-6E8A-4147-A177-3AD203B41FA5}">
                          <a16:colId xmlns:a16="http://schemas.microsoft.com/office/drawing/2014/main" val="2920278893"/>
                        </a:ext>
                      </a:extLst>
                    </a:gridCol>
                    <a:gridCol w="2042738">
                      <a:extLst>
                        <a:ext uri="{9D8B030D-6E8A-4147-A177-3AD203B41FA5}">
                          <a16:colId xmlns:a16="http://schemas.microsoft.com/office/drawing/2014/main" val="2021697578"/>
                        </a:ext>
                      </a:extLst>
                    </a:gridCol>
                    <a:gridCol w="1745744">
                      <a:extLst>
                        <a:ext uri="{9D8B030D-6E8A-4147-A177-3AD203B41FA5}">
                          <a16:colId xmlns:a16="http://schemas.microsoft.com/office/drawing/2014/main" val="1201642360"/>
                        </a:ext>
                      </a:extLst>
                    </a:gridCol>
                  </a:tblGrid>
                  <a:tr h="400110">
                    <a:tc>
                      <a:txBody>
                        <a:bodyPr/>
                        <a:lstStyle/>
                        <a:p>
                          <a:pPr marL="0" algn="l" defTabSz="914400" rtl="0" eaLnBrk="1" latinLnBrk="0" hangingPunct="1">
                            <a:spcBef>
                              <a:spcPts val="600"/>
                            </a:spcBef>
                            <a:spcAft>
                              <a:spcPts val="0"/>
                            </a:spcAft>
                          </a:pPr>
                          <a:r>
                            <a:rPr lang="en-US" altLang="zh-CN" sz="2000" b="1" kern="1200">
                              <a:solidFill>
                                <a:schemeClr val="accent6">
                                  <a:lumMod val="50000"/>
                                </a:schemeClr>
                              </a:solidFill>
                              <a:latin typeface="Arial" panose="020B0604020202020204" pitchFamily="34" charset="0"/>
                              <a:ea typeface="+mn-ea"/>
                              <a:cs typeface="Arial" panose="020B0604020202020204" pitchFamily="34" charset="0"/>
                            </a:rPr>
                            <a:t>(2)</a:t>
                          </a:r>
                          <a:endParaRPr lang="zh-CN" altLang="en-US" sz="2000" b="1" kern="1200">
                            <a:solidFill>
                              <a:schemeClr val="accent6">
                                <a:lumMod val="50000"/>
                              </a:schemeClr>
                            </a:solidFill>
                            <a:latin typeface="Arial" panose="020B0604020202020204" pitchFamily="34" charset="0"/>
                            <a:ea typeface="+mn-ea"/>
                            <a:cs typeface="Arial" panose="020B0604020202020204" pitchFamily="34" charset="0"/>
                          </a:endParaRP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endParaRPr lang="zh-CN"/>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blipFill>
                          <a:blip r:embed="rId5"/>
                          <a:stretch>
                            <a:fillRect l="-21131" t="-10606" r="-85417" b="-27273"/>
                          </a:stretch>
                        </a:blipFill>
                      </a:tcPr>
                    </a:tc>
                    <a:tc>
                      <a:txBody>
                        <a:bodyPr/>
                        <a:lstStyle/>
                        <a:p>
                          <a:pPr marL="0" marR="0" lvl="0" indent="0" algn="l" defTabSz="914400" rtl="0" eaLnBrk="1" fontAlgn="auto" latinLnBrk="0" hangingPunct="1">
                            <a:lnSpc>
                              <a:spcPct val="100000"/>
                            </a:lnSpc>
                            <a:spcBef>
                              <a:spcPts val="600"/>
                            </a:spcBef>
                            <a:spcAft>
                              <a:spcPts val="0"/>
                            </a:spcAft>
                            <a:buClrTx/>
                            <a:buSzTx/>
                            <a:buFontTx/>
                            <a:buNone/>
                            <a:tabLst/>
                            <a:defRPr/>
                          </a:pPr>
                          <a:r>
                            <a:rPr lang="en-US" altLang="zh-CN" sz="2000" b="1">
                              <a:solidFill>
                                <a:srgbClr val="3008DC"/>
                              </a:solidFill>
                              <a:latin typeface="Arial" panose="020B0604020202020204" pitchFamily="34" charset="0"/>
                              <a:ea typeface="楷体" panose="02010609060101010101" pitchFamily="49" charset="-122"/>
                              <a:cs typeface="Arial" panose="020B0604020202020204" pitchFamily="34" charset="0"/>
                            </a:rPr>
                            <a:t>// (1)</a:t>
                          </a:r>
                          <a:r>
                            <a:rPr lang="zh-CN" altLang="en-US" sz="2000" b="1">
                              <a:solidFill>
                                <a:srgbClr val="3008DC"/>
                              </a:solidFill>
                              <a:latin typeface="Arial" panose="020B0604020202020204" pitchFamily="34" charset="0"/>
                              <a:ea typeface="楷体" panose="02010609060101010101" pitchFamily="49" charset="-122"/>
                              <a:cs typeface="Arial" panose="020B0604020202020204" pitchFamily="34" charset="0"/>
                            </a:rPr>
                            <a:t>全称泛化</a:t>
                          </a:r>
                          <a:endParaRPr lang="zh-CN" altLang="en-US" sz="2000" b="1" kern="1200">
                            <a:solidFill>
                              <a:srgbClr val="3008DC"/>
                            </a:solidFill>
                            <a:latin typeface="Arial" panose="020B0604020202020204" pitchFamily="34" charset="0"/>
                            <a:ea typeface="楷体" panose="02010609060101010101" pitchFamily="49" charset="-122"/>
                            <a:cs typeface="Arial" panose="020B0604020202020204" pitchFamily="34" charset="0"/>
                          </a:endParaRP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extLst>
                      <a:ext uri="{0D108BD9-81ED-4DB2-BD59-A6C34878D82A}">
                        <a16:rowId xmlns:a16="http://schemas.microsoft.com/office/drawing/2014/main" val="2959810895"/>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80" name="表格 79">
                <a:extLst>
                  <a:ext uri="{FF2B5EF4-FFF2-40B4-BE49-F238E27FC236}">
                    <a16:creationId xmlns:a16="http://schemas.microsoft.com/office/drawing/2014/main" id="{35FBD442-F6DD-4050-B78E-7611727E5ACC}"/>
                  </a:ext>
                </a:extLst>
              </p:cNvPr>
              <p:cNvGraphicFramePr>
                <a:graphicFrameLocks noGrp="1"/>
              </p:cNvGraphicFramePr>
              <p:nvPr>
                <p:extLst>
                  <p:ext uri="{D42A27DB-BD31-4B8C-83A1-F6EECF244321}">
                    <p14:modId xmlns:p14="http://schemas.microsoft.com/office/powerpoint/2010/main" val="3024652744"/>
                  </p:ext>
                </p:extLst>
              </p:nvPr>
            </p:nvGraphicFramePr>
            <p:xfrm>
              <a:off x="6631122" y="4020644"/>
              <a:ext cx="3827880" cy="906780"/>
            </p:xfrm>
            <a:graphic>
              <a:graphicData uri="http://schemas.openxmlformats.org/drawingml/2006/table">
                <a:tbl>
                  <a:tblPr firstRow="1" bandRow="1">
                    <a:tableStyleId>{93296810-A885-4BE3-A3E7-6D5BEEA58F35}</a:tableStyleId>
                  </a:tblPr>
                  <a:tblGrid>
                    <a:gridCol w="451783">
                      <a:extLst>
                        <a:ext uri="{9D8B030D-6E8A-4147-A177-3AD203B41FA5}">
                          <a16:colId xmlns:a16="http://schemas.microsoft.com/office/drawing/2014/main" val="770915149"/>
                        </a:ext>
                      </a:extLst>
                    </a:gridCol>
                    <a:gridCol w="1561072">
                      <a:extLst>
                        <a:ext uri="{9D8B030D-6E8A-4147-A177-3AD203B41FA5}">
                          <a16:colId xmlns:a16="http://schemas.microsoft.com/office/drawing/2014/main" val="3621597925"/>
                        </a:ext>
                      </a:extLst>
                    </a:gridCol>
                    <a:gridCol w="1815025">
                      <a:extLst>
                        <a:ext uri="{9D8B030D-6E8A-4147-A177-3AD203B41FA5}">
                          <a16:colId xmlns:a16="http://schemas.microsoft.com/office/drawing/2014/main" val="2962173327"/>
                        </a:ext>
                      </a:extLst>
                    </a:gridCol>
                  </a:tblGrid>
                  <a:tr h="318952">
                    <a:tc>
                      <a:txBody>
                        <a:bodyPr/>
                        <a:lstStyle/>
                        <a:p>
                          <a:pPr>
                            <a:spcBef>
                              <a:spcPts val="900"/>
                            </a:spcBef>
                            <a:spcAft>
                              <a:spcPts val="900"/>
                            </a:spcAft>
                          </a:pPr>
                          <a:r>
                            <a:rPr lang="en-US" altLang="zh-CN" sz="2000" b="1">
                              <a:solidFill>
                                <a:schemeClr val="accent6">
                                  <a:lumMod val="50000"/>
                                </a:schemeClr>
                              </a:solidFill>
                              <a:latin typeface="Arial" panose="020B0604020202020204" pitchFamily="34" charset="0"/>
                              <a:cs typeface="Arial" panose="020B0604020202020204" pitchFamily="34" charset="0"/>
                            </a:rPr>
                            <a:t>(1)</a:t>
                          </a:r>
                          <a:endParaRPr lang="zh-CN" altLang="en-US" sz="2000" b="1">
                            <a:solidFill>
                              <a:schemeClr val="accent6">
                                <a:lumMod val="50000"/>
                              </a:schemeClr>
                            </a:solidFill>
                            <a:latin typeface="Arial" panose="020B0604020202020204" pitchFamily="34" charset="0"/>
                            <a:cs typeface="Arial" panose="020B0604020202020204" pitchFamily="34" charset="0"/>
                          </a:endParaRP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pPr>
                            <a:spcBef>
                              <a:spcPts val="900"/>
                            </a:spcBef>
                            <a:spcAft>
                              <a:spcPts val="900"/>
                            </a:spcAft>
                          </a:pPr>
                          <a14:m>
                            <m:oMathPara xmlns:m="http://schemas.openxmlformats.org/officeDocument/2006/math">
                              <m:oMathParaPr>
                                <m:jc m:val="left"/>
                              </m:oMathParaPr>
                              <m:oMath xmlns:m="http://schemas.openxmlformats.org/officeDocument/2006/math">
                                <m:r>
                                  <a:rPr lang="en-US" altLang="zh-CN" sz="2000" b="1" i="1" smtClean="0">
                                    <a:solidFill>
                                      <a:schemeClr val="accent6">
                                        <a:lumMod val="50000"/>
                                      </a:schemeClr>
                                    </a:solidFill>
                                    <a:latin typeface="Cambria Math" panose="02040503050406030204" pitchFamily="18" charset="0"/>
                                    <a:cs typeface="Arial" panose="020B0604020202020204" pitchFamily="34" charset="0"/>
                                  </a:rPr>
                                  <m:t>∃</m:t>
                                </m:r>
                                <m:r>
                                  <a:rPr lang="en-US" altLang="zh-CN" sz="2000" b="1" i="1" smtClean="0">
                                    <a:solidFill>
                                      <a:schemeClr val="accent6">
                                        <a:lumMod val="50000"/>
                                      </a:schemeClr>
                                    </a:solidFill>
                                    <a:latin typeface="Cambria Math" panose="02040503050406030204" pitchFamily="18" charset="0"/>
                                    <a:cs typeface="Arial" panose="020B0604020202020204" pitchFamily="34" charset="0"/>
                                  </a:rPr>
                                  <m:t>𝒚𝑭</m:t>
                                </m:r>
                                <m:d>
                                  <m:dPr>
                                    <m:ctrlPr>
                                      <a:rPr lang="en-US" altLang="zh-CN" sz="2000" b="1" i="1" smtClean="0">
                                        <a:solidFill>
                                          <a:schemeClr val="accent6">
                                            <a:lumMod val="50000"/>
                                          </a:schemeClr>
                                        </a:solidFill>
                                        <a:latin typeface="Cambria Math" panose="02040503050406030204" pitchFamily="18" charset="0"/>
                                        <a:cs typeface="Arial" panose="020B0604020202020204" pitchFamily="34" charset="0"/>
                                      </a:rPr>
                                    </m:ctrlPr>
                                  </m:dPr>
                                  <m:e>
                                    <m:r>
                                      <a:rPr lang="en-US" altLang="zh-CN" sz="2000" b="1" i="1" smtClean="0">
                                        <a:solidFill>
                                          <a:schemeClr val="accent6">
                                            <a:lumMod val="50000"/>
                                          </a:schemeClr>
                                        </a:solidFill>
                                        <a:latin typeface="Cambria Math" panose="02040503050406030204" pitchFamily="18" charset="0"/>
                                        <a:cs typeface="Arial" panose="020B0604020202020204" pitchFamily="34" charset="0"/>
                                      </a:rPr>
                                      <m:t>𝒙</m:t>
                                    </m:r>
                                    <m:r>
                                      <a:rPr lang="en-US" altLang="zh-CN" sz="2000" b="1" i="1" smtClean="0">
                                        <a:solidFill>
                                          <a:schemeClr val="accent6">
                                            <a:lumMod val="50000"/>
                                          </a:schemeClr>
                                        </a:solidFill>
                                        <a:latin typeface="Cambria Math" panose="02040503050406030204" pitchFamily="18" charset="0"/>
                                        <a:cs typeface="Arial" panose="020B0604020202020204" pitchFamily="34" charset="0"/>
                                      </a:rPr>
                                      <m:t>,</m:t>
                                    </m:r>
                                    <m:r>
                                      <a:rPr lang="en-US" altLang="zh-CN" sz="2000" b="1" i="1" smtClean="0">
                                        <a:solidFill>
                                          <a:schemeClr val="accent6">
                                            <a:lumMod val="50000"/>
                                          </a:schemeClr>
                                        </a:solidFill>
                                        <a:latin typeface="Cambria Math" panose="02040503050406030204" pitchFamily="18" charset="0"/>
                                        <a:cs typeface="Arial" panose="020B0604020202020204" pitchFamily="34" charset="0"/>
                                      </a:rPr>
                                      <m:t>𝒚</m:t>
                                    </m:r>
                                  </m:e>
                                </m:d>
                              </m:oMath>
                            </m:oMathPara>
                          </a14:m>
                          <a:endParaRPr lang="zh-CN" altLang="en-US" sz="2000" b="1">
                            <a:solidFill>
                              <a:schemeClr val="accent6">
                                <a:lumMod val="50000"/>
                              </a:schemeClr>
                            </a:solidFill>
                            <a:latin typeface="Arial" panose="020B0604020202020204" pitchFamily="34" charset="0"/>
                            <a:cs typeface="Arial" panose="020B0604020202020204" pitchFamily="34" charset="0"/>
                          </a:endParaRP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pPr>
                            <a:spcBef>
                              <a:spcPts val="900"/>
                            </a:spcBef>
                            <a:spcAft>
                              <a:spcPts val="900"/>
                            </a:spcAft>
                          </a:pPr>
                          <a:r>
                            <a:rPr lang="en-US" altLang="zh-CN" sz="2000" b="1">
                              <a:solidFill>
                                <a:srgbClr val="3008DC"/>
                              </a:solidFill>
                              <a:latin typeface="Arial" panose="020B0604020202020204" pitchFamily="34" charset="0"/>
                              <a:ea typeface="楷体" panose="02010609060101010101" pitchFamily="49" charset="-122"/>
                              <a:cs typeface="Arial" panose="020B0604020202020204" pitchFamily="34" charset="0"/>
                            </a:rPr>
                            <a:t>// </a:t>
                          </a:r>
                          <a:r>
                            <a:rPr lang="zh-CN" altLang="en-US" sz="2000" b="1">
                              <a:solidFill>
                                <a:srgbClr val="3008DC"/>
                              </a:solidFill>
                              <a:latin typeface="Arial" panose="020B0604020202020204" pitchFamily="34" charset="0"/>
                              <a:ea typeface="楷体" panose="02010609060101010101" pitchFamily="49" charset="-122"/>
                              <a:cs typeface="Arial" panose="020B0604020202020204" pitchFamily="34" charset="0"/>
                            </a:rPr>
                            <a:t>前提</a:t>
                          </a: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extLst>
                      <a:ext uri="{0D108BD9-81ED-4DB2-BD59-A6C34878D82A}">
                        <a16:rowId xmlns:a16="http://schemas.microsoft.com/office/drawing/2014/main" val="3259167531"/>
                      </a:ext>
                    </a:extLst>
                  </a:tr>
                  <a:tr h="325750">
                    <a:tc>
                      <a:txBody>
                        <a:bodyPr/>
                        <a:lstStyle/>
                        <a:p>
                          <a:pPr marL="0" algn="l" defTabSz="914400" rtl="0" eaLnBrk="1" latinLnBrk="0" hangingPunct="1">
                            <a:spcBef>
                              <a:spcPts val="900"/>
                            </a:spcBef>
                            <a:spcAft>
                              <a:spcPts val="0"/>
                            </a:spcAft>
                          </a:pPr>
                          <a:r>
                            <a:rPr lang="en-US" altLang="zh-CN" sz="2000" b="1" kern="1200">
                              <a:solidFill>
                                <a:schemeClr val="accent6">
                                  <a:lumMod val="50000"/>
                                </a:schemeClr>
                              </a:solidFill>
                              <a:latin typeface="Arial" panose="020B0604020202020204" pitchFamily="34" charset="0"/>
                              <a:ea typeface="+mn-ea"/>
                              <a:cs typeface="Arial" panose="020B0604020202020204" pitchFamily="34" charset="0"/>
                            </a:rPr>
                            <a:t>(2)</a:t>
                          </a:r>
                          <a:endParaRPr lang="zh-CN" altLang="en-US" sz="2000" b="1" kern="1200">
                            <a:solidFill>
                              <a:schemeClr val="accent6">
                                <a:lumMod val="50000"/>
                              </a:schemeClr>
                            </a:solidFill>
                            <a:latin typeface="Arial" panose="020B0604020202020204" pitchFamily="34" charset="0"/>
                            <a:ea typeface="+mn-ea"/>
                            <a:cs typeface="Arial" panose="020B0604020202020204" pitchFamily="34" charset="0"/>
                          </a:endParaRP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pPr algn="l">
                            <a:spcBef>
                              <a:spcPts val="900"/>
                            </a:spcBef>
                            <a:spcAft>
                              <a:spcPts val="0"/>
                            </a:spcAft>
                          </a:pPr>
                          <a14:m>
                            <m:oMathPara xmlns:m="http://schemas.openxmlformats.org/officeDocument/2006/math">
                              <m:oMathParaPr>
                                <m:jc m:val="left"/>
                              </m:oMathParaPr>
                              <m:oMath xmlns:m="http://schemas.openxmlformats.org/officeDocument/2006/math">
                                <m:r>
                                  <a:rPr lang="en-US" altLang="zh-CN" sz="2000" b="1" i="1" smtClean="0">
                                    <a:solidFill>
                                      <a:schemeClr val="accent6">
                                        <a:lumMod val="50000"/>
                                      </a:schemeClr>
                                    </a:solidFill>
                                    <a:latin typeface="Cambria Math" panose="02040503050406030204" pitchFamily="18" charset="0"/>
                                    <a:cs typeface="Arial" panose="020B0604020202020204" pitchFamily="34" charset="0"/>
                                  </a:rPr>
                                  <m:t>∃</m:t>
                                </m:r>
                                <m:r>
                                  <a:rPr lang="en-US" altLang="zh-CN" sz="2000" b="1" i="1" smtClean="0">
                                    <a:solidFill>
                                      <a:schemeClr val="accent6">
                                        <a:lumMod val="50000"/>
                                      </a:schemeClr>
                                    </a:solidFill>
                                    <a:latin typeface="Cambria Math" panose="02040503050406030204" pitchFamily="18" charset="0"/>
                                    <a:cs typeface="Arial" panose="020B0604020202020204" pitchFamily="34" charset="0"/>
                                  </a:rPr>
                                  <m:t>𝒚</m:t>
                                </m:r>
                                <m:r>
                                  <a:rPr lang="en-US" altLang="zh-CN" sz="2000" b="1" i="1" smtClean="0">
                                    <a:solidFill>
                                      <a:schemeClr val="accent6">
                                        <a:lumMod val="50000"/>
                                      </a:schemeClr>
                                    </a:solidFill>
                                    <a:latin typeface="Cambria Math" panose="02040503050406030204" pitchFamily="18" charset="0"/>
                                    <a:cs typeface="Arial" panose="020B0604020202020204" pitchFamily="34" charset="0"/>
                                  </a:rPr>
                                  <m:t>∀</m:t>
                                </m:r>
                                <m:r>
                                  <a:rPr lang="en-US" altLang="zh-CN" sz="2000" b="1" i="1" smtClean="0">
                                    <a:solidFill>
                                      <a:schemeClr val="accent6">
                                        <a:lumMod val="50000"/>
                                      </a:schemeClr>
                                    </a:solidFill>
                                    <a:latin typeface="Cambria Math" panose="02040503050406030204" pitchFamily="18" charset="0"/>
                                    <a:cs typeface="Arial" panose="020B0604020202020204" pitchFamily="34" charset="0"/>
                                  </a:rPr>
                                  <m:t>𝒙𝑭</m:t>
                                </m:r>
                                <m:d>
                                  <m:dPr>
                                    <m:ctrlPr>
                                      <a:rPr lang="en-US" altLang="zh-CN" sz="2000" b="1" i="1" smtClean="0">
                                        <a:solidFill>
                                          <a:schemeClr val="accent6">
                                            <a:lumMod val="50000"/>
                                          </a:schemeClr>
                                        </a:solidFill>
                                        <a:latin typeface="Cambria Math" panose="02040503050406030204" pitchFamily="18" charset="0"/>
                                        <a:cs typeface="Arial" panose="020B0604020202020204" pitchFamily="34" charset="0"/>
                                      </a:rPr>
                                    </m:ctrlPr>
                                  </m:dPr>
                                  <m:e>
                                    <m:r>
                                      <a:rPr lang="en-US" altLang="zh-CN" sz="2000" b="1" i="1" smtClean="0">
                                        <a:solidFill>
                                          <a:schemeClr val="accent6">
                                            <a:lumMod val="50000"/>
                                          </a:schemeClr>
                                        </a:solidFill>
                                        <a:latin typeface="Cambria Math" panose="02040503050406030204" pitchFamily="18" charset="0"/>
                                        <a:cs typeface="Arial" panose="020B0604020202020204" pitchFamily="34" charset="0"/>
                                      </a:rPr>
                                      <m:t>𝒙</m:t>
                                    </m:r>
                                    <m:r>
                                      <a:rPr lang="en-US" altLang="zh-CN" sz="2000" b="1" i="1" smtClean="0">
                                        <a:solidFill>
                                          <a:schemeClr val="accent6">
                                            <a:lumMod val="50000"/>
                                          </a:schemeClr>
                                        </a:solidFill>
                                        <a:latin typeface="Cambria Math" panose="02040503050406030204" pitchFamily="18" charset="0"/>
                                        <a:cs typeface="Arial" panose="020B0604020202020204" pitchFamily="34" charset="0"/>
                                      </a:rPr>
                                      <m:t>,</m:t>
                                    </m:r>
                                    <m:r>
                                      <a:rPr lang="en-US" altLang="zh-CN" sz="2000" b="1" i="1" smtClean="0">
                                        <a:solidFill>
                                          <a:schemeClr val="accent6">
                                            <a:lumMod val="50000"/>
                                          </a:schemeClr>
                                        </a:solidFill>
                                        <a:latin typeface="Cambria Math" panose="02040503050406030204" pitchFamily="18" charset="0"/>
                                        <a:cs typeface="Arial" panose="020B0604020202020204" pitchFamily="34" charset="0"/>
                                      </a:rPr>
                                      <m:t>𝒚</m:t>
                                    </m:r>
                                  </m:e>
                                </m:d>
                              </m:oMath>
                            </m:oMathPara>
                          </a14:m>
                          <a:endParaRPr lang="zh-CN" altLang="en-US" sz="2000" b="1">
                            <a:solidFill>
                              <a:schemeClr val="accent6">
                                <a:lumMod val="50000"/>
                              </a:schemeClr>
                            </a:solidFill>
                            <a:latin typeface="Arial" panose="020B0604020202020204" pitchFamily="34" charset="0"/>
                            <a:cs typeface="Arial" panose="020B0604020202020204" pitchFamily="34" charset="0"/>
                          </a:endParaRP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pPr marL="0" marR="0" lvl="0" indent="0" algn="l" defTabSz="914400" rtl="0" eaLnBrk="1" fontAlgn="auto" latinLnBrk="0" hangingPunct="1">
                            <a:lnSpc>
                              <a:spcPct val="100000"/>
                            </a:lnSpc>
                            <a:spcBef>
                              <a:spcPts val="900"/>
                            </a:spcBef>
                            <a:spcAft>
                              <a:spcPts val="0"/>
                            </a:spcAft>
                            <a:buClrTx/>
                            <a:buSzTx/>
                            <a:buFontTx/>
                            <a:buNone/>
                            <a:tabLst/>
                            <a:defRPr/>
                          </a:pPr>
                          <a:r>
                            <a:rPr lang="en-US" altLang="zh-CN" sz="2000" b="1">
                              <a:solidFill>
                                <a:srgbClr val="3008DC"/>
                              </a:solidFill>
                              <a:latin typeface="Arial" panose="020B0604020202020204" pitchFamily="34" charset="0"/>
                              <a:ea typeface="楷体" panose="02010609060101010101" pitchFamily="49" charset="-122"/>
                              <a:cs typeface="Arial" panose="020B0604020202020204" pitchFamily="34" charset="0"/>
                            </a:rPr>
                            <a:t>// (1)</a:t>
                          </a:r>
                          <a:r>
                            <a:rPr lang="zh-CN" altLang="en-US" sz="2000" b="1">
                              <a:solidFill>
                                <a:srgbClr val="3008DC"/>
                              </a:solidFill>
                              <a:latin typeface="Arial" panose="020B0604020202020204" pitchFamily="34" charset="0"/>
                              <a:ea typeface="楷体" panose="02010609060101010101" pitchFamily="49" charset="-122"/>
                              <a:cs typeface="Arial" panose="020B0604020202020204" pitchFamily="34" charset="0"/>
                            </a:rPr>
                            <a:t>全称泛化</a:t>
                          </a:r>
                          <a:endParaRPr lang="zh-CN" altLang="en-US" sz="2000" b="1" kern="1200">
                            <a:solidFill>
                              <a:srgbClr val="3008DC"/>
                            </a:solidFill>
                            <a:latin typeface="Arial" panose="020B0604020202020204" pitchFamily="34" charset="0"/>
                            <a:ea typeface="楷体" panose="02010609060101010101" pitchFamily="49" charset="-122"/>
                            <a:cs typeface="Arial" panose="020B0604020202020204" pitchFamily="34" charset="0"/>
                          </a:endParaRP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extLst>
                      <a:ext uri="{0D108BD9-81ED-4DB2-BD59-A6C34878D82A}">
                        <a16:rowId xmlns:a16="http://schemas.microsoft.com/office/drawing/2014/main" val="1236662608"/>
                      </a:ext>
                    </a:extLst>
                  </a:tr>
                </a:tbl>
              </a:graphicData>
            </a:graphic>
          </p:graphicFrame>
        </mc:Choice>
        <mc:Fallback xmlns="">
          <p:graphicFrame>
            <p:nvGraphicFramePr>
              <p:cNvPr id="80" name="表格 79">
                <a:extLst>
                  <a:ext uri="{FF2B5EF4-FFF2-40B4-BE49-F238E27FC236}">
                    <a16:creationId xmlns:a16="http://schemas.microsoft.com/office/drawing/2014/main" id="{35FBD442-F6DD-4050-B78E-7611727E5ACC}"/>
                  </a:ext>
                </a:extLst>
              </p:cNvPr>
              <p:cNvGraphicFramePr>
                <a:graphicFrameLocks noGrp="1"/>
              </p:cNvGraphicFramePr>
              <p:nvPr>
                <p:extLst>
                  <p:ext uri="{D42A27DB-BD31-4B8C-83A1-F6EECF244321}">
                    <p14:modId xmlns:p14="http://schemas.microsoft.com/office/powerpoint/2010/main" val="3024652744"/>
                  </p:ext>
                </p:extLst>
              </p:nvPr>
            </p:nvGraphicFramePr>
            <p:xfrm>
              <a:off x="6631122" y="4020644"/>
              <a:ext cx="3827880" cy="906780"/>
            </p:xfrm>
            <a:graphic>
              <a:graphicData uri="http://schemas.openxmlformats.org/drawingml/2006/table">
                <a:tbl>
                  <a:tblPr firstRow="1" bandRow="1">
                    <a:tableStyleId>{93296810-A885-4BE3-A3E7-6D5BEEA58F35}</a:tableStyleId>
                  </a:tblPr>
                  <a:tblGrid>
                    <a:gridCol w="451783">
                      <a:extLst>
                        <a:ext uri="{9D8B030D-6E8A-4147-A177-3AD203B41FA5}">
                          <a16:colId xmlns:a16="http://schemas.microsoft.com/office/drawing/2014/main" val="770915149"/>
                        </a:ext>
                      </a:extLst>
                    </a:gridCol>
                    <a:gridCol w="1561072">
                      <a:extLst>
                        <a:ext uri="{9D8B030D-6E8A-4147-A177-3AD203B41FA5}">
                          <a16:colId xmlns:a16="http://schemas.microsoft.com/office/drawing/2014/main" val="3621597925"/>
                        </a:ext>
                      </a:extLst>
                    </a:gridCol>
                    <a:gridCol w="1815025">
                      <a:extLst>
                        <a:ext uri="{9D8B030D-6E8A-4147-A177-3AD203B41FA5}">
                          <a16:colId xmlns:a16="http://schemas.microsoft.com/office/drawing/2014/main" val="2962173327"/>
                        </a:ext>
                      </a:extLst>
                    </a:gridCol>
                  </a:tblGrid>
                  <a:tr h="510540">
                    <a:tc>
                      <a:txBody>
                        <a:bodyPr/>
                        <a:lstStyle/>
                        <a:p>
                          <a:pPr>
                            <a:spcBef>
                              <a:spcPts val="900"/>
                            </a:spcBef>
                            <a:spcAft>
                              <a:spcPts val="900"/>
                            </a:spcAft>
                          </a:pPr>
                          <a:r>
                            <a:rPr lang="en-US" altLang="zh-CN" sz="2000" b="1">
                              <a:solidFill>
                                <a:schemeClr val="accent6">
                                  <a:lumMod val="50000"/>
                                </a:schemeClr>
                              </a:solidFill>
                              <a:latin typeface="Arial" panose="020B0604020202020204" pitchFamily="34" charset="0"/>
                              <a:cs typeface="Arial" panose="020B0604020202020204" pitchFamily="34" charset="0"/>
                            </a:rPr>
                            <a:t>(1)</a:t>
                          </a:r>
                          <a:endParaRPr lang="zh-CN" altLang="en-US" sz="2000" b="1">
                            <a:solidFill>
                              <a:schemeClr val="accent6">
                                <a:lumMod val="50000"/>
                              </a:schemeClr>
                            </a:solidFill>
                            <a:latin typeface="Arial" panose="020B0604020202020204" pitchFamily="34" charset="0"/>
                            <a:cs typeface="Arial" panose="020B0604020202020204" pitchFamily="34" charset="0"/>
                          </a:endParaRP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endParaRPr lang="zh-CN"/>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blipFill>
                          <a:blip r:embed="rId6"/>
                          <a:stretch>
                            <a:fillRect l="-28794" t="-8333" r="-115953" b="-100000"/>
                          </a:stretch>
                        </a:blipFill>
                      </a:tcPr>
                    </a:tc>
                    <a:tc>
                      <a:txBody>
                        <a:bodyPr/>
                        <a:lstStyle/>
                        <a:p>
                          <a:pPr>
                            <a:spcBef>
                              <a:spcPts val="900"/>
                            </a:spcBef>
                            <a:spcAft>
                              <a:spcPts val="900"/>
                            </a:spcAft>
                          </a:pPr>
                          <a:r>
                            <a:rPr lang="en-US" altLang="zh-CN" sz="2000" b="1">
                              <a:solidFill>
                                <a:srgbClr val="3008DC"/>
                              </a:solidFill>
                              <a:latin typeface="Arial" panose="020B0604020202020204" pitchFamily="34" charset="0"/>
                              <a:ea typeface="楷体" panose="02010609060101010101" pitchFamily="49" charset="-122"/>
                              <a:cs typeface="Arial" panose="020B0604020202020204" pitchFamily="34" charset="0"/>
                            </a:rPr>
                            <a:t>// </a:t>
                          </a:r>
                          <a:r>
                            <a:rPr lang="zh-CN" altLang="en-US" sz="2000" b="1">
                              <a:solidFill>
                                <a:srgbClr val="3008DC"/>
                              </a:solidFill>
                              <a:latin typeface="Arial" panose="020B0604020202020204" pitchFamily="34" charset="0"/>
                              <a:ea typeface="楷体" panose="02010609060101010101" pitchFamily="49" charset="-122"/>
                              <a:cs typeface="Arial" panose="020B0604020202020204" pitchFamily="34" charset="0"/>
                            </a:rPr>
                            <a:t>前提</a:t>
                          </a: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extLst>
                      <a:ext uri="{0D108BD9-81ED-4DB2-BD59-A6C34878D82A}">
                        <a16:rowId xmlns:a16="http://schemas.microsoft.com/office/drawing/2014/main" val="3259167531"/>
                      </a:ext>
                    </a:extLst>
                  </a:tr>
                  <a:tr h="396240">
                    <a:tc>
                      <a:txBody>
                        <a:bodyPr/>
                        <a:lstStyle/>
                        <a:p>
                          <a:pPr marL="0" algn="l" defTabSz="914400" rtl="0" eaLnBrk="1" latinLnBrk="0" hangingPunct="1">
                            <a:spcBef>
                              <a:spcPts val="900"/>
                            </a:spcBef>
                            <a:spcAft>
                              <a:spcPts val="0"/>
                            </a:spcAft>
                          </a:pPr>
                          <a:r>
                            <a:rPr lang="en-US" altLang="zh-CN" sz="2000" b="1" kern="1200">
                              <a:solidFill>
                                <a:schemeClr val="accent6">
                                  <a:lumMod val="50000"/>
                                </a:schemeClr>
                              </a:solidFill>
                              <a:latin typeface="Arial" panose="020B0604020202020204" pitchFamily="34" charset="0"/>
                              <a:ea typeface="+mn-ea"/>
                              <a:cs typeface="Arial" panose="020B0604020202020204" pitchFamily="34" charset="0"/>
                            </a:rPr>
                            <a:t>(2)</a:t>
                          </a:r>
                          <a:endParaRPr lang="zh-CN" altLang="en-US" sz="2000" b="1" kern="1200">
                            <a:solidFill>
                              <a:schemeClr val="accent6">
                                <a:lumMod val="50000"/>
                              </a:schemeClr>
                            </a:solidFill>
                            <a:latin typeface="Arial" panose="020B0604020202020204" pitchFamily="34" charset="0"/>
                            <a:ea typeface="+mn-ea"/>
                            <a:cs typeface="Arial" panose="020B0604020202020204" pitchFamily="34" charset="0"/>
                          </a:endParaRP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endParaRPr lang="zh-CN"/>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blipFill>
                          <a:blip r:embed="rId6"/>
                          <a:stretch>
                            <a:fillRect l="-28794" t="-137879" r="-115953" b="-27273"/>
                          </a:stretch>
                        </a:blipFill>
                      </a:tcPr>
                    </a:tc>
                    <a:tc>
                      <a:txBody>
                        <a:bodyPr/>
                        <a:lstStyle/>
                        <a:p>
                          <a:pPr marL="0" marR="0" lvl="0" indent="0" algn="l" defTabSz="914400" rtl="0" eaLnBrk="1" fontAlgn="auto" latinLnBrk="0" hangingPunct="1">
                            <a:lnSpc>
                              <a:spcPct val="100000"/>
                            </a:lnSpc>
                            <a:spcBef>
                              <a:spcPts val="900"/>
                            </a:spcBef>
                            <a:spcAft>
                              <a:spcPts val="0"/>
                            </a:spcAft>
                            <a:buClrTx/>
                            <a:buSzTx/>
                            <a:buFontTx/>
                            <a:buNone/>
                            <a:tabLst/>
                            <a:defRPr/>
                          </a:pPr>
                          <a:r>
                            <a:rPr lang="en-US" altLang="zh-CN" sz="2000" b="1">
                              <a:solidFill>
                                <a:srgbClr val="3008DC"/>
                              </a:solidFill>
                              <a:latin typeface="Arial" panose="020B0604020202020204" pitchFamily="34" charset="0"/>
                              <a:ea typeface="楷体" panose="02010609060101010101" pitchFamily="49" charset="-122"/>
                              <a:cs typeface="Arial" panose="020B0604020202020204" pitchFamily="34" charset="0"/>
                            </a:rPr>
                            <a:t>// (1)</a:t>
                          </a:r>
                          <a:r>
                            <a:rPr lang="zh-CN" altLang="en-US" sz="2000" b="1">
                              <a:solidFill>
                                <a:srgbClr val="3008DC"/>
                              </a:solidFill>
                              <a:latin typeface="Arial" panose="020B0604020202020204" pitchFamily="34" charset="0"/>
                              <a:ea typeface="楷体" panose="02010609060101010101" pitchFamily="49" charset="-122"/>
                              <a:cs typeface="Arial" panose="020B0604020202020204" pitchFamily="34" charset="0"/>
                            </a:rPr>
                            <a:t>全称泛化</a:t>
                          </a:r>
                          <a:endParaRPr lang="zh-CN" altLang="en-US" sz="2000" b="1" kern="1200">
                            <a:solidFill>
                              <a:srgbClr val="3008DC"/>
                            </a:solidFill>
                            <a:latin typeface="Arial" panose="020B0604020202020204" pitchFamily="34" charset="0"/>
                            <a:ea typeface="楷体" panose="02010609060101010101" pitchFamily="49" charset="-122"/>
                            <a:cs typeface="Arial" panose="020B0604020202020204" pitchFamily="34" charset="0"/>
                          </a:endParaRP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extLst>
                      <a:ext uri="{0D108BD9-81ED-4DB2-BD59-A6C34878D82A}">
                        <a16:rowId xmlns:a16="http://schemas.microsoft.com/office/drawing/2014/main" val="1236662608"/>
                      </a:ext>
                    </a:extLst>
                  </a:tr>
                </a:tbl>
              </a:graphicData>
            </a:graphic>
          </p:graphicFrame>
        </mc:Fallback>
      </mc:AlternateContent>
      <p:sp>
        <p:nvSpPr>
          <p:cNvPr id="81" name="文本框 80">
            <a:extLst>
              <a:ext uri="{FF2B5EF4-FFF2-40B4-BE49-F238E27FC236}">
                <a16:creationId xmlns:a16="http://schemas.microsoft.com/office/drawing/2014/main" id="{9F52B798-91DE-494C-BD65-306897697B4A}"/>
              </a:ext>
            </a:extLst>
          </p:cNvPr>
          <p:cNvSpPr txBox="1"/>
          <p:nvPr/>
        </p:nvSpPr>
        <p:spPr>
          <a:xfrm>
            <a:off x="8462961" y="4554144"/>
            <a:ext cx="382668" cy="369332"/>
          </a:xfrm>
          <a:prstGeom prst="rect">
            <a:avLst/>
          </a:prstGeom>
          <a:noFill/>
        </p:spPr>
        <p:txBody>
          <a:bodyPr wrap="square" lIns="0" tIns="0" rIns="0" bIns="0" rtlCol="0">
            <a:spAutoFit/>
          </a:bodyPr>
          <a:lstStyle/>
          <a:p>
            <a:pPr algn="ctr"/>
            <a:r>
              <a:rPr lang="zh-CN" altLang="en-US" sz="2400">
                <a:solidFill>
                  <a:srgbClr val="C00000"/>
                </a:solidFill>
              </a:rPr>
              <a:t>✘</a:t>
            </a:r>
          </a:p>
        </p:txBody>
      </p:sp>
      <p:sp>
        <p:nvSpPr>
          <p:cNvPr id="82" name="矩形 81">
            <a:extLst>
              <a:ext uri="{FF2B5EF4-FFF2-40B4-BE49-F238E27FC236}">
                <a16:creationId xmlns:a16="http://schemas.microsoft.com/office/drawing/2014/main" id="{AC365D12-1356-42FE-8257-FC7F7E83970A}"/>
              </a:ext>
            </a:extLst>
          </p:cNvPr>
          <p:cNvSpPr/>
          <p:nvPr/>
        </p:nvSpPr>
        <p:spPr>
          <a:xfrm>
            <a:off x="6576314" y="4563639"/>
            <a:ext cx="3987943" cy="322342"/>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箭头: 下 82">
            <a:extLst>
              <a:ext uri="{FF2B5EF4-FFF2-40B4-BE49-F238E27FC236}">
                <a16:creationId xmlns:a16="http://schemas.microsoft.com/office/drawing/2014/main" id="{3E05C8A9-C16E-4749-92C0-FD7D346D25D0}"/>
              </a:ext>
            </a:extLst>
          </p:cNvPr>
          <p:cNvSpPr/>
          <p:nvPr/>
        </p:nvSpPr>
        <p:spPr>
          <a:xfrm>
            <a:off x="8514272" y="4923476"/>
            <a:ext cx="61580" cy="24415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graphicFrame>
            <p:nvGraphicFramePr>
              <p:cNvPr id="84" name="表格 83">
                <a:extLst>
                  <a:ext uri="{FF2B5EF4-FFF2-40B4-BE49-F238E27FC236}">
                    <a16:creationId xmlns:a16="http://schemas.microsoft.com/office/drawing/2014/main" id="{F446C8AF-2F0F-49BC-927C-078FD34934A3}"/>
                  </a:ext>
                </a:extLst>
              </p:cNvPr>
              <p:cNvGraphicFramePr>
                <a:graphicFrameLocks noGrp="1"/>
              </p:cNvGraphicFramePr>
              <p:nvPr>
                <p:extLst>
                  <p:ext uri="{D42A27DB-BD31-4B8C-83A1-F6EECF244321}">
                    <p14:modId xmlns:p14="http://schemas.microsoft.com/office/powerpoint/2010/main" val="308250130"/>
                  </p:ext>
                </p:extLst>
              </p:nvPr>
            </p:nvGraphicFramePr>
            <p:xfrm>
              <a:off x="6631122" y="5167633"/>
              <a:ext cx="3827880" cy="472440"/>
            </p:xfrm>
            <a:graphic>
              <a:graphicData uri="http://schemas.openxmlformats.org/drawingml/2006/table">
                <a:tbl>
                  <a:tblPr firstRow="1" bandRow="1">
                    <a:tableStyleId>{93296810-A885-4BE3-A3E7-6D5BEEA58F35}</a:tableStyleId>
                  </a:tblPr>
                  <a:tblGrid>
                    <a:gridCol w="445695">
                      <a:extLst>
                        <a:ext uri="{9D8B030D-6E8A-4147-A177-3AD203B41FA5}">
                          <a16:colId xmlns:a16="http://schemas.microsoft.com/office/drawing/2014/main" val="2920278893"/>
                        </a:ext>
                      </a:extLst>
                    </a:gridCol>
                    <a:gridCol w="1584249">
                      <a:extLst>
                        <a:ext uri="{9D8B030D-6E8A-4147-A177-3AD203B41FA5}">
                          <a16:colId xmlns:a16="http://schemas.microsoft.com/office/drawing/2014/main" val="2021697578"/>
                        </a:ext>
                      </a:extLst>
                    </a:gridCol>
                    <a:gridCol w="1797936">
                      <a:extLst>
                        <a:ext uri="{9D8B030D-6E8A-4147-A177-3AD203B41FA5}">
                          <a16:colId xmlns:a16="http://schemas.microsoft.com/office/drawing/2014/main" val="1201642360"/>
                        </a:ext>
                      </a:extLst>
                    </a:gridCol>
                  </a:tblGrid>
                  <a:tr h="400110">
                    <a:tc>
                      <a:txBody>
                        <a:bodyPr/>
                        <a:lstStyle/>
                        <a:p>
                          <a:pPr marL="0" algn="l" defTabSz="914400" rtl="0" eaLnBrk="1" latinLnBrk="0" hangingPunct="1">
                            <a:spcBef>
                              <a:spcPts val="900"/>
                            </a:spcBef>
                            <a:spcAft>
                              <a:spcPts val="600"/>
                            </a:spcAft>
                          </a:pPr>
                          <a:r>
                            <a:rPr lang="en-US" altLang="zh-CN" sz="2000" b="1" kern="1200">
                              <a:solidFill>
                                <a:schemeClr val="accent6">
                                  <a:lumMod val="50000"/>
                                </a:schemeClr>
                              </a:solidFill>
                              <a:latin typeface="Arial" panose="020B0604020202020204" pitchFamily="34" charset="0"/>
                              <a:ea typeface="+mn-ea"/>
                              <a:cs typeface="Arial" panose="020B0604020202020204" pitchFamily="34" charset="0"/>
                            </a:rPr>
                            <a:t>(2)</a:t>
                          </a:r>
                          <a:endParaRPr lang="zh-CN" altLang="en-US" sz="2000" b="1" kern="1200">
                            <a:solidFill>
                              <a:schemeClr val="accent6">
                                <a:lumMod val="50000"/>
                              </a:schemeClr>
                            </a:solidFill>
                            <a:latin typeface="Arial" panose="020B0604020202020204" pitchFamily="34" charset="0"/>
                            <a:ea typeface="+mn-ea"/>
                            <a:cs typeface="Arial" panose="020B0604020202020204" pitchFamily="34" charset="0"/>
                          </a:endParaRP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pPr algn="l">
                            <a:spcBef>
                              <a:spcPts val="900"/>
                            </a:spcBef>
                            <a:spcAft>
                              <a:spcPts val="600"/>
                            </a:spcAft>
                          </a:pPr>
                          <a14:m>
                            <m:oMathPara xmlns:m="http://schemas.openxmlformats.org/officeDocument/2006/math">
                              <m:oMathParaPr>
                                <m:jc m:val="left"/>
                              </m:oMathParaPr>
                              <m:oMath xmlns:m="http://schemas.openxmlformats.org/officeDocument/2006/math">
                                <m:r>
                                  <a:rPr lang="en-US" altLang="zh-CN" sz="2000" b="1" i="1" smtClean="0">
                                    <a:solidFill>
                                      <a:schemeClr val="accent6">
                                        <a:lumMod val="50000"/>
                                      </a:schemeClr>
                                    </a:solidFill>
                                    <a:latin typeface="Cambria Math" panose="02040503050406030204" pitchFamily="18" charset="0"/>
                                    <a:cs typeface="Arial" panose="020B0604020202020204" pitchFamily="34" charset="0"/>
                                  </a:rPr>
                                  <m:t>∀</m:t>
                                </m:r>
                                <m:r>
                                  <a:rPr lang="en-US" altLang="zh-CN" sz="2000" b="1" i="1" smtClean="0">
                                    <a:solidFill>
                                      <a:schemeClr val="accent6">
                                        <a:lumMod val="50000"/>
                                      </a:schemeClr>
                                    </a:solidFill>
                                    <a:latin typeface="Cambria Math" panose="02040503050406030204" pitchFamily="18" charset="0"/>
                                    <a:cs typeface="Arial" panose="020B0604020202020204" pitchFamily="34" charset="0"/>
                                  </a:rPr>
                                  <m:t>𝒙</m:t>
                                </m:r>
                                <m:r>
                                  <a:rPr lang="en-US" altLang="zh-CN" sz="2000" b="1" i="1" smtClean="0">
                                    <a:solidFill>
                                      <a:schemeClr val="accent6">
                                        <a:lumMod val="50000"/>
                                      </a:schemeClr>
                                    </a:solidFill>
                                    <a:latin typeface="Cambria Math" panose="02040503050406030204" pitchFamily="18" charset="0"/>
                                    <a:cs typeface="Arial" panose="020B0604020202020204" pitchFamily="34" charset="0"/>
                                  </a:rPr>
                                  <m:t>∃</m:t>
                                </m:r>
                                <m:r>
                                  <a:rPr lang="en-US" altLang="zh-CN" sz="2000" b="1" i="1" smtClean="0">
                                    <a:solidFill>
                                      <a:schemeClr val="accent6">
                                        <a:lumMod val="50000"/>
                                      </a:schemeClr>
                                    </a:solidFill>
                                    <a:latin typeface="Cambria Math" panose="02040503050406030204" pitchFamily="18" charset="0"/>
                                    <a:cs typeface="Arial" panose="020B0604020202020204" pitchFamily="34" charset="0"/>
                                  </a:rPr>
                                  <m:t>𝒚𝑭</m:t>
                                </m:r>
                                <m:d>
                                  <m:dPr>
                                    <m:ctrlPr>
                                      <a:rPr lang="en-US" altLang="zh-CN" sz="2000" b="1" i="1" smtClean="0">
                                        <a:solidFill>
                                          <a:schemeClr val="accent6">
                                            <a:lumMod val="50000"/>
                                          </a:schemeClr>
                                        </a:solidFill>
                                        <a:latin typeface="Cambria Math" panose="02040503050406030204" pitchFamily="18" charset="0"/>
                                        <a:cs typeface="Arial" panose="020B0604020202020204" pitchFamily="34" charset="0"/>
                                      </a:rPr>
                                    </m:ctrlPr>
                                  </m:dPr>
                                  <m:e>
                                    <m:r>
                                      <a:rPr lang="en-US" altLang="zh-CN" sz="2000" b="1" i="1" smtClean="0">
                                        <a:solidFill>
                                          <a:schemeClr val="accent6">
                                            <a:lumMod val="50000"/>
                                          </a:schemeClr>
                                        </a:solidFill>
                                        <a:latin typeface="Cambria Math" panose="02040503050406030204" pitchFamily="18" charset="0"/>
                                        <a:cs typeface="Arial" panose="020B0604020202020204" pitchFamily="34" charset="0"/>
                                      </a:rPr>
                                      <m:t>𝒙</m:t>
                                    </m:r>
                                    <m:r>
                                      <a:rPr lang="en-US" altLang="zh-CN" sz="2000" b="1" i="1" smtClean="0">
                                        <a:solidFill>
                                          <a:schemeClr val="accent6">
                                            <a:lumMod val="50000"/>
                                          </a:schemeClr>
                                        </a:solidFill>
                                        <a:latin typeface="Cambria Math" panose="02040503050406030204" pitchFamily="18" charset="0"/>
                                        <a:cs typeface="Arial" panose="020B0604020202020204" pitchFamily="34" charset="0"/>
                                      </a:rPr>
                                      <m:t>,</m:t>
                                    </m:r>
                                    <m:r>
                                      <a:rPr lang="en-US" altLang="zh-CN" sz="2000" b="1" i="1" smtClean="0">
                                        <a:solidFill>
                                          <a:schemeClr val="accent6">
                                            <a:lumMod val="50000"/>
                                          </a:schemeClr>
                                        </a:solidFill>
                                        <a:latin typeface="Cambria Math" panose="02040503050406030204" pitchFamily="18" charset="0"/>
                                        <a:cs typeface="Arial" panose="020B0604020202020204" pitchFamily="34" charset="0"/>
                                      </a:rPr>
                                      <m:t>𝒚</m:t>
                                    </m:r>
                                  </m:e>
                                </m:d>
                              </m:oMath>
                            </m:oMathPara>
                          </a14:m>
                          <a:endParaRPr lang="zh-CN" altLang="en-US" sz="2000" b="1">
                            <a:solidFill>
                              <a:schemeClr val="accent6">
                                <a:lumMod val="50000"/>
                              </a:schemeClr>
                            </a:solidFill>
                            <a:latin typeface="Arial" panose="020B0604020202020204" pitchFamily="34" charset="0"/>
                            <a:cs typeface="Arial" panose="020B0604020202020204" pitchFamily="34" charset="0"/>
                          </a:endParaRP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pPr marL="0" marR="0" lvl="0" indent="0" algn="l" defTabSz="914400" rtl="0" eaLnBrk="1" fontAlgn="auto" latinLnBrk="0" hangingPunct="1">
                            <a:lnSpc>
                              <a:spcPct val="100000"/>
                            </a:lnSpc>
                            <a:spcBef>
                              <a:spcPts val="900"/>
                            </a:spcBef>
                            <a:spcAft>
                              <a:spcPts val="600"/>
                            </a:spcAft>
                            <a:buClrTx/>
                            <a:buSzTx/>
                            <a:buFontTx/>
                            <a:buNone/>
                            <a:tabLst/>
                            <a:defRPr/>
                          </a:pPr>
                          <a:r>
                            <a:rPr lang="en-US" altLang="zh-CN" sz="2000" b="1">
                              <a:solidFill>
                                <a:srgbClr val="3008DC"/>
                              </a:solidFill>
                              <a:latin typeface="Arial" panose="020B0604020202020204" pitchFamily="34" charset="0"/>
                              <a:ea typeface="楷体" panose="02010609060101010101" pitchFamily="49" charset="-122"/>
                              <a:cs typeface="Arial" panose="020B0604020202020204" pitchFamily="34" charset="0"/>
                            </a:rPr>
                            <a:t>// (1)</a:t>
                          </a:r>
                          <a:r>
                            <a:rPr lang="zh-CN" altLang="en-US" sz="2000" b="1">
                              <a:solidFill>
                                <a:srgbClr val="3008DC"/>
                              </a:solidFill>
                              <a:latin typeface="Arial" panose="020B0604020202020204" pitchFamily="34" charset="0"/>
                              <a:ea typeface="楷体" panose="02010609060101010101" pitchFamily="49" charset="-122"/>
                              <a:cs typeface="Arial" panose="020B0604020202020204" pitchFamily="34" charset="0"/>
                            </a:rPr>
                            <a:t>全称泛化</a:t>
                          </a:r>
                          <a:endParaRPr lang="zh-CN" altLang="en-US" sz="2000" b="1" kern="1200">
                            <a:solidFill>
                              <a:srgbClr val="3008DC"/>
                            </a:solidFill>
                            <a:latin typeface="Arial" panose="020B0604020202020204" pitchFamily="34" charset="0"/>
                            <a:ea typeface="楷体" panose="02010609060101010101" pitchFamily="49" charset="-122"/>
                            <a:cs typeface="Arial" panose="020B0604020202020204" pitchFamily="34" charset="0"/>
                          </a:endParaRP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extLst>
                      <a:ext uri="{0D108BD9-81ED-4DB2-BD59-A6C34878D82A}">
                        <a16:rowId xmlns:a16="http://schemas.microsoft.com/office/drawing/2014/main" val="2959810895"/>
                      </a:ext>
                    </a:extLst>
                  </a:tr>
                </a:tbl>
              </a:graphicData>
            </a:graphic>
          </p:graphicFrame>
        </mc:Choice>
        <mc:Fallback xmlns="">
          <p:graphicFrame>
            <p:nvGraphicFramePr>
              <p:cNvPr id="84" name="表格 83">
                <a:extLst>
                  <a:ext uri="{FF2B5EF4-FFF2-40B4-BE49-F238E27FC236}">
                    <a16:creationId xmlns:a16="http://schemas.microsoft.com/office/drawing/2014/main" id="{F446C8AF-2F0F-49BC-927C-078FD34934A3}"/>
                  </a:ext>
                </a:extLst>
              </p:cNvPr>
              <p:cNvGraphicFramePr>
                <a:graphicFrameLocks noGrp="1"/>
              </p:cNvGraphicFramePr>
              <p:nvPr>
                <p:extLst>
                  <p:ext uri="{D42A27DB-BD31-4B8C-83A1-F6EECF244321}">
                    <p14:modId xmlns:p14="http://schemas.microsoft.com/office/powerpoint/2010/main" val="308250130"/>
                  </p:ext>
                </p:extLst>
              </p:nvPr>
            </p:nvGraphicFramePr>
            <p:xfrm>
              <a:off x="6631122" y="5167633"/>
              <a:ext cx="3827880" cy="472440"/>
            </p:xfrm>
            <a:graphic>
              <a:graphicData uri="http://schemas.openxmlformats.org/drawingml/2006/table">
                <a:tbl>
                  <a:tblPr firstRow="1" bandRow="1">
                    <a:tableStyleId>{93296810-A885-4BE3-A3E7-6D5BEEA58F35}</a:tableStyleId>
                  </a:tblPr>
                  <a:tblGrid>
                    <a:gridCol w="445695">
                      <a:extLst>
                        <a:ext uri="{9D8B030D-6E8A-4147-A177-3AD203B41FA5}">
                          <a16:colId xmlns:a16="http://schemas.microsoft.com/office/drawing/2014/main" val="2920278893"/>
                        </a:ext>
                      </a:extLst>
                    </a:gridCol>
                    <a:gridCol w="1584249">
                      <a:extLst>
                        <a:ext uri="{9D8B030D-6E8A-4147-A177-3AD203B41FA5}">
                          <a16:colId xmlns:a16="http://schemas.microsoft.com/office/drawing/2014/main" val="2021697578"/>
                        </a:ext>
                      </a:extLst>
                    </a:gridCol>
                    <a:gridCol w="1797936">
                      <a:extLst>
                        <a:ext uri="{9D8B030D-6E8A-4147-A177-3AD203B41FA5}">
                          <a16:colId xmlns:a16="http://schemas.microsoft.com/office/drawing/2014/main" val="1201642360"/>
                        </a:ext>
                      </a:extLst>
                    </a:gridCol>
                  </a:tblGrid>
                  <a:tr h="472440">
                    <a:tc>
                      <a:txBody>
                        <a:bodyPr/>
                        <a:lstStyle/>
                        <a:p>
                          <a:pPr marL="0" algn="l" defTabSz="914400" rtl="0" eaLnBrk="1" latinLnBrk="0" hangingPunct="1">
                            <a:spcBef>
                              <a:spcPts val="900"/>
                            </a:spcBef>
                            <a:spcAft>
                              <a:spcPts val="600"/>
                            </a:spcAft>
                          </a:pPr>
                          <a:r>
                            <a:rPr lang="en-US" altLang="zh-CN" sz="2000" b="1" kern="1200">
                              <a:solidFill>
                                <a:schemeClr val="accent6">
                                  <a:lumMod val="50000"/>
                                </a:schemeClr>
                              </a:solidFill>
                              <a:latin typeface="Arial" panose="020B0604020202020204" pitchFamily="34" charset="0"/>
                              <a:ea typeface="+mn-ea"/>
                              <a:cs typeface="Arial" panose="020B0604020202020204" pitchFamily="34" charset="0"/>
                            </a:rPr>
                            <a:t>(2)</a:t>
                          </a:r>
                          <a:endParaRPr lang="zh-CN" altLang="en-US" sz="2000" b="1" kern="1200">
                            <a:solidFill>
                              <a:schemeClr val="accent6">
                                <a:lumMod val="50000"/>
                              </a:schemeClr>
                            </a:solidFill>
                            <a:latin typeface="Arial" panose="020B0604020202020204" pitchFamily="34" charset="0"/>
                            <a:ea typeface="+mn-ea"/>
                            <a:cs typeface="Arial" panose="020B0604020202020204" pitchFamily="34" charset="0"/>
                          </a:endParaRP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endParaRPr lang="zh-CN"/>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blipFill>
                          <a:blip r:embed="rId7"/>
                          <a:stretch>
                            <a:fillRect l="-27969" t="-8861" r="-113027" b="-7595"/>
                          </a:stretch>
                        </a:blipFill>
                      </a:tcPr>
                    </a:tc>
                    <a:tc>
                      <a:txBody>
                        <a:bodyPr/>
                        <a:lstStyle/>
                        <a:p>
                          <a:pPr marL="0" marR="0" lvl="0" indent="0" algn="l" defTabSz="914400" rtl="0" eaLnBrk="1" fontAlgn="auto" latinLnBrk="0" hangingPunct="1">
                            <a:lnSpc>
                              <a:spcPct val="100000"/>
                            </a:lnSpc>
                            <a:spcBef>
                              <a:spcPts val="900"/>
                            </a:spcBef>
                            <a:spcAft>
                              <a:spcPts val="600"/>
                            </a:spcAft>
                            <a:buClrTx/>
                            <a:buSzTx/>
                            <a:buFontTx/>
                            <a:buNone/>
                            <a:tabLst/>
                            <a:defRPr/>
                          </a:pPr>
                          <a:r>
                            <a:rPr lang="en-US" altLang="zh-CN" sz="2000" b="1">
                              <a:solidFill>
                                <a:srgbClr val="3008DC"/>
                              </a:solidFill>
                              <a:latin typeface="Arial" panose="020B0604020202020204" pitchFamily="34" charset="0"/>
                              <a:ea typeface="楷体" panose="02010609060101010101" pitchFamily="49" charset="-122"/>
                              <a:cs typeface="Arial" panose="020B0604020202020204" pitchFamily="34" charset="0"/>
                            </a:rPr>
                            <a:t>// (1)</a:t>
                          </a:r>
                          <a:r>
                            <a:rPr lang="zh-CN" altLang="en-US" sz="2000" b="1">
                              <a:solidFill>
                                <a:srgbClr val="3008DC"/>
                              </a:solidFill>
                              <a:latin typeface="Arial" panose="020B0604020202020204" pitchFamily="34" charset="0"/>
                              <a:ea typeface="楷体" panose="02010609060101010101" pitchFamily="49" charset="-122"/>
                              <a:cs typeface="Arial" panose="020B0604020202020204" pitchFamily="34" charset="0"/>
                            </a:rPr>
                            <a:t>全称泛化</a:t>
                          </a:r>
                          <a:endParaRPr lang="zh-CN" altLang="en-US" sz="2000" b="1" kern="1200">
                            <a:solidFill>
                              <a:srgbClr val="3008DC"/>
                            </a:solidFill>
                            <a:latin typeface="Arial" panose="020B0604020202020204" pitchFamily="34" charset="0"/>
                            <a:ea typeface="楷体" panose="02010609060101010101" pitchFamily="49" charset="-122"/>
                            <a:cs typeface="Arial" panose="020B0604020202020204" pitchFamily="34" charset="0"/>
                          </a:endParaRP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extLst>
                      <a:ext uri="{0D108BD9-81ED-4DB2-BD59-A6C34878D82A}">
                        <a16:rowId xmlns:a16="http://schemas.microsoft.com/office/drawing/2014/main" val="2959810895"/>
                      </a:ext>
                    </a:extLst>
                  </a:tr>
                </a:tbl>
              </a:graphicData>
            </a:graphic>
          </p:graphicFrame>
        </mc:Fallback>
      </mc:AlternateContent>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B2E72B39-2FC1-4ABD-A8EE-15FE3BFAE34C}"/>
                  </a:ext>
                </a:extLst>
              </p:cNvPr>
              <p:cNvSpPr txBox="1"/>
              <p:nvPr/>
            </p:nvSpPr>
            <p:spPr>
              <a:xfrm>
                <a:off x="2575996" y="1901160"/>
                <a:ext cx="2562460" cy="369332"/>
              </a:xfrm>
              <a:prstGeom prst="rect">
                <a:avLst/>
              </a:prstGeom>
              <a:solidFill>
                <a:schemeClr val="accent2">
                  <a:lumMod val="20000"/>
                  <a:lumOff val="80000"/>
                </a:schemeClr>
              </a:solidFill>
            </p:spPr>
            <p:txBody>
              <a:bodyPr wrap="square" rtlCol="0">
                <a:spAutoFit/>
              </a:bodyPr>
              <a:lstStyle/>
              <a:p>
                <a14:m>
                  <m:oMath xmlns:m="http://schemas.openxmlformats.org/officeDocument/2006/math">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𝒙</m:t>
                    </m:r>
                  </m:oMath>
                </a14:m>
                <a:r>
                  <a:rPr lang="zh-CN" altLang="en-US" b="1">
                    <a:solidFill>
                      <a:schemeClr val="accent2">
                        <a:lumMod val="50000"/>
                      </a:schemeClr>
                    </a:solidFill>
                  </a:rPr>
                  <a:t>的辖域不是整个公式</a:t>
                </a:r>
              </a:p>
            </p:txBody>
          </p:sp>
        </mc:Choice>
        <mc:Fallback xmlns="">
          <p:sp>
            <p:nvSpPr>
              <p:cNvPr id="14" name="文本框 13">
                <a:extLst>
                  <a:ext uri="{FF2B5EF4-FFF2-40B4-BE49-F238E27FC236}">
                    <a16:creationId xmlns:a16="http://schemas.microsoft.com/office/drawing/2014/main" id="{B2E72B39-2FC1-4ABD-A8EE-15FE3BFAE34C}"/>
                  </a:ext>
                </a:extLst>
              </p:cNvPr>
              <p:cNvSpPr txBox="1">
                <a:spLocks noRot="1" noChangeAspect="1" noMove="1" noResize="1" noEditPoints="1" noAdjustHandles="1" noChangeArrowheads="1" noChangeShapeType="1" noTextEdit="1"/>
              </p:cNvSpPr>
              <p:nvPr/>
            </p:nvSpPr>
            <p:spPr>
              <a:xfrm>
                <a:off x="2575996" y="1901160"/>
                <a:ext cx="2562460" cy="369332"/>
              </a:xfrm>
              <a:prstGeom prst="rect">
                <a:avLst/>
              </a:prstGeom>
              <a:blipFill>
                <a:blip r:embed="rId8"/>
                <a:stretch>
                  <a:fillRect t="-10000" r="-714" b="-26667"/>
                </a:stretch>
              </a:blipFill>
            </p:spPr>
            <p:txBody>
              <a:bodyPr/>
              <a:lstStyle/>
              <a:p>
                <a:r>
                  <a:rPr lang="zh-CN" altLang="en-US">
                    <a:noFill/>
                  </a:rPr>
                  <a:t> </a:t>
                </a:r>
              </a:p>
            </p:txBody>
          </p:sp>
        </mc:Fallback>
      </mc:AlternateContent>
      <p:sp>
        <p:nvSpPr>
          <p:cNvPr id="15" name="箭头: 右 14">
            <a:extLst>
              <a:ext uri="{FF2B5EF4-FFF2-40B4-BE49-F238E27FC236}">
                <a16:creationId xmlns:a16="http://schemas.microsoft.com/office/drawing/2014/main" id="{35EFE732-6635-4D97-BE9C-25813FFFF90E}"/>
              </a:ext>
            </a:extLst>
          </p:cNvPr>
          <p:cNvSpPr/>
          <p:nvPr/>
        </p:nvSpPr>
        <p:spPr>
          <a:xfrm>
            <a:off x="5170636" y="2085826"/>
            <a:ext cx="201966"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46" name="文本框 45">
                <a:extLst>
                  <a:ext uri="{FF2B5EF4-FFF2-40B4-BE49-F238E27FC236}">
                    <a16:creationId xmlns:a16="http://schemas.microsoft.com/office/drawing/2014/main" id="{24B8D39E-9658-462C-B725-DA2C53B6FD90}"/>
                  </a:ext>
                </a:extLst>
              </p:cNvPr>
              <p:cNvSpPr txBox="1"/>
              <p:nvPr/>
            </p:nvSpPr>
            <p:spPr>
              <a:xfrm>
                <a:off x="2182388" y="2977501"/>
                <a:ext cx="2562460" cy="369332"/>
              </a:xfrm>
              <a:prstGeom prst="rect">
                <a:avLst/>
              </a:prstGeom>
              <a:solidFill>
                <a:schemeClr val="accent2">
                  <a:lumMod val="20000"/>
                  <a:lumOff val="80000"/>
                </a:schemeClr>
              </a:solidFill>
            </p:spPr>
            <p:txBody>
              <a:bodyPr wrap="square" rtlCol="0">
                <a:spAutoFit/>
              </a:bodyPr>
              <a:lstStyle/>
              <a:p>
                <a14:m>
                  <m:oMath xmlns:m="http://schemas.openxmlformats.org/officeDocument/2006/math">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𝒙</m:t>
                    </m:r>
                  </m:oMath>
                </a14:m>
                <a:r>
                  <a:rPr lang="zh-CN" altLang="en-US" b="1">
                    <a:solidFill>
                      <a:schemeClr val="accent2">
                        <a:lumMod val="50000"/>
                      </a:schemeClr>
                    </a:solidFill>
                  </a:rPr>
                  <a:t>的辖域才是整个公式</a:t>
                </a:r>
              </a:p>
            </p:txBody>
          </p:sp>
        </mc:Choice>
        <mc:Fallback xmlns="">
          <p:sp>
            <p:nvSpPr>
              <p:cNvPr id="46" name="文本框 45">
                <a:extLst>
                  <a:ext uri="{FF2B5EF4-FFF2-40B4-BE49-F238E27FC236}">
                    <a16:creationId xmlns:a16="http://schemas.microsoft.com/office/drawing/2014/main" id="{24B8D39E-9658-462C-B725-DA2C53B6FD90}"/>
                  </a:ext>
                </a:extLst>
              </p:cNvPr>
              <p:cNvSpPr txBox="1">
                <a:spLocks noRot="1" noChangeAspect="1" noMove="1" noResize="1" noEditPoints="1" noAdjustHandles="1" noChangeArrowheads="1" noChangeShapeType="1" noTextEdit="1"/>
              </p:cNvSpPr>
              <p:nvPr/>
            </p:nvSpPr>
            <p:spPr>
              <a:xfrm>
                <a:off x="2182388" y="2977501"/>
                <a:ext cx="2562460" cy="369332"/>
              </a:xfrm>
              <a:prstGeom prst="rect">
                <a:avLst/>
              </a:prstGeom>
              <a:blipFill>
                <a:blip r:embed="rId9"/>
                <a:stretch>
                  <a:fillRect t="-8197" r="-714" b="-24590"/>
                </a:stretch>
              </a:blipFill>
            </p:spPr>
            <p:txBody>
              <a:bodyPr/>
              <a:lstStyle/>
              <a:p>
                <a:r>
                  <a:rPr lang="zh-CN" altLang="en-US">
                    <a:noFill/>
                  </a:rPr>
                  <a:t> </a:t>
                </a:r>
              </a:p>
            </p:txBody>
          </p:sp>
        </mc:Fallback>
      </mc:AlternateContent>
      <p:sp>
        <p:nvSpPr>
          <p:cNvPr id="47" name="箭头: 右 46">
            <a:extLst>
              <a:ext uri="{FF2B5EF4-FFF2-40B4-BE49-F238E27FC236}">
                <a16:creationId xmlns:a16="http://schemas.microsoft.com/office/drawing/2014/main" id="{D274DAB0-978D-499A-A9A4-F7545C14DB7B}"/>
              </a:ext>
            </a:extLst>
          </p:cNvPr>
          <p:cNvSpPr/>
          <p:nvPr/>
        </p:nvSpPr>
        <p:spPr>
          <a:xfrm>
            <a:off x="4782787" y="3162167"/>
            <a:ext cx="201966"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F486119E-07A8-4158-98FB-ED716C488B87}"/>
                  </a:ext>
                </a:extLst>
              </p:cNvPr>
              <p:cNvSpPr txBox="1"/>
              <p:nvPr/>
            </p:nvSpPr>
            <p:spPr>
              <a:xfrm>
                <a:off x="1477706" y="5694294"/>
                <a:ext cx="3471484" cy="369332"/>
              </a:xfrm>
              <a:prstGeom prst="rect">
                <a:avLst/>
              </a:prstGeom>
              <a:solidFill>
                <a:schemeClr val="accent2">
                  <a:lumMod val="20000"/>
                  <a:lumOff val="80000"/>
                </a:schemeClr>
              </a:solidFill>
            </p:spPr>
            <p:txBody>
              <a:bodyPr wrap="square" rtlCol="0">
                <a:spAutoFit/>
              </a:bodyPr>
              <a:lstStyle/>
              <a:p>
                <a:r>
                  <a:rPr lang="zh-CN" altLang="en-US" b="1">
                    <a:solidFill>
                      <a:schemeClr val="accent2">
                        <a:lumMod val="50000"/>
                      </a:schemeClr>
                    </a:solidFill>
                  </a:rPr>
                  <a:t>引入的量词</a:t>
                </a:r>
                <a14:m>
                  <m:oMath xmlns:m="http://schemas.openxmlformats.org/officeDocument/2006/math">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𝒙</m:t>
                    </m:r>
                  </m:oMath>
                </a14:m>
                <a:r>
                  <a:rPr lang="zh-CN" altLang="en-US" b="1">
                    <a:solidFill>
                      <a:schemeClr val="accent2">
                        <a:lumMod val="50000"/>
                      </a:schemeClr>
                    </a:solidFill>
                  </a:rPr>
                  <a:t>辖域要是整个公式</a:t>
                </a:r>
              </a:p>
            </p:txBody>
          </p:sp>
        </mc:Choice>
        <mc:Fallback xmlns="">
          <p:sp>
            <p:nvSpPr>
              <p:cNvPr id="18" name="文本框 17">
                <a:extLst>
                  <a:ext uri="{FF2B5EF4-FFF2-40B4-BE49-F238E27FC236}">
                    <a16:creationId xmlns:a16="http://schemas.microsoft.com/office/drawing/2014/main" id="{F486119E-07A8-4158-98FB-ED716C488B87}"/>
                  </a:ext>
                </a:extLst>
              </p:cNvPr>
              <p:cNvSpPr txBox="1">
                <a:spLocks noRot="1" noChangeAspect="1" noMove="1" noResize="1" noEditPoints="1" noAdjustHandles="1" noChangeArrowheads="1" noChangeShapeType="1" noTextEdit="1"/>
              </p:cNvSpPr>
              <p:nvPr/>
            </p:nvSpPr>
            <p:spPr>
              <a:xfrm>
                <a:off x="1477706" y="5694294"/>
                <a:ext cx="3471484" cy="369332"/>
              </a:xfrm>
              <a:prstGeom prst="rect">
                <a:avLst/>
              </a:prstGeom>
              <a:blipFill>
                <a:blip r:embed="rId10"/>
                <a:stretch>
                  <a:fillRect l="-1404" t="-8197" r="-702" b="-245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8" name="文本框 47">
                <a:extLst>
                  <a:ext uri="{FF2B5EF4-FFF2-40B4-BE49-F238E27FC236}">
                    <a16:creationId xmlns:a16="http://schemas.microsoft.com/office/drawing/2014/main" id="{2FC11D0C-A741-4D9C-B70C-10045EF0E8C9}"/>
                  </a:ext>
                </a:extLst>
              </p:cNvPr>
              <p:cNvSpPr txBox="1"/>
              <p:nvPr/>
            </p:nvSpPr>
            <p:spPr>
              <a:xfrm>
                <a:off x="5767880" y="5699846"/>
                <a:ext cx="5604810" cy="369332"/>
              </a:xfrm>
              <a:prstGeom prst="rect">
                <a:avLst/>
              </a:prstGeom>
              <a:solidFill>
                <a:schemeClr val="accent2">
                  <a:lumMod val="20000"/>
                  <a:lumOff val="80000"/>
                </a:schemeClr>
              </a:solidFill>
            </p:spPr>
            <p:txBody>
              <a:bodyPr wrap="square" rtlCol="0">
                <a:spAutoFit/>
              </a:bodyPr>
              <a:lstStyle/>
              <a:p>
                <a:r>
                  <a:rPr lang="zh-CN" altLang="en-US" b="1">
                    <a:solidFill>
                      <a:schemeClr val="accent2">
                        <a:lumMod val="50000"/>
                      </a:schemeClr>
                    </a:solidFill>
                  </a:rPr>
                  <a:t>引入的量词</a:t>
                </a:r>
                <a14:m>
                  <m:oMath xmlns:m="http://schemas.openxmlformats.org/officeDocument/2006/math">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𝒙</m:t>
                    </m:r>
                  </m:oMath>
                </a14:m>
                <a:r>
                  <a:rPr lang="zh-CN" altLang="en-US" b="1">
                    <a:solidFill>
                      <a:schemeClr val="accent2">
                        <a:lumMod val="50000"/>
                      </a:schemeClr>
                    </a:solidFill>
                  </a:rPr>
                  <a:t>放在</a:t>
                </a:r>
                <a14:m>
                  <m:oMath xmlns:m="http://schemas.openxmlformats.org/officeDocument/2006/math">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𝒚</m:t>
                    </m:r>
                  </m:oMath>
                </a14:m>
                <a:r>
                  <a:rPr lang="zh-CN" altLang="en-US" b="1">
                    <a:solidFill>
                      <a:schemeClr val="accent2">
                        <a:lumMod val="50000"/>
                      </a:schemeClr>
                    </a:solidFill>
                  </a:rPr>
                  <a:t>的前面，它的辖域才是整个公式</a:t>
                </a:r>
              </a:p>
            </p:txBody>
          </p:sp>
        </mc:Choice>
        <mc:Fallback xmlns="">
          <p:sp>
            <p:nvSpPr>
              <p:cNvPr id="48" name="文本框 47">
                <a:extLst>
                  <a:ext uri="{FF2B5EF4-FFF2-40B4-BE49-F238E27FC236}">
                    <a16:creationId xmlns:a16="http://schemas.microsoft.com/office/drawing/2014/main" id="{2FC11D0C-A741-4D9C-B70C-10045EF0E8C9}"/>
                  </a:ext>
                </a:extLst>
              </p:cNvPr>
              <p:cNvSpPr txBox="1">
                <a:spLocks noRot="1" noChangeAspect="1" noMove="1" noResize="1" noEditPoints="1" noAdjustHandles="1" noChangeArrowheads="1" noChangeShapeType="1" noTextEdit="1"/>
              </p:cNvSpPr>
              <p:nvPr/>
            </p:nvSpPr>
            <p:spPr>
              <a:xfrm>
                <a:off x="5767880" y="5699846"/>
                <a:ext cx="5604810" cy="369332"/>
              </a:xfrm>
              <a:prstGeom prst="rect">
                <a:avLst/>
              </a:prstGeom>
              <a:blipFill>
                <a:blip r:embed="rId11"/>
                <a:stretch>
                  <a:fillRect l="-870" t="-8197" b="-24590"/>
                </a:stretch>
              </a:blipFill>
            </p:spPr>
            <p:txBody>
              <a:bodyPr/>
              <a:lstStyle/>
              <a:p>
                <a:r>
                  <a:rPr lang="zh-CN" altLang="en-US">
                    <a:noFill/>
                  </a:rPr>
                  <a:t> </a:t>
                </a:r>
              </a:p>
            </p:txBody>
          </p:sp>
        </mc:Fallback>
      </mc:AlternateContent>
      <p:sp>
        <p:nvSpPr>
          <p:cNvPr id="19" name="文本框 18">
            <a:extLst>
              <a:ext uri="{FF2B5EF4-FFF2-40B4-BE49-F238E27FC236}">
                <a16:creationId xmlns:a16="http://schemas.microsoft.com/office/drawing/2014/main" id="{866307CD-1629-4C63-A0F1-1D98E2475DB0}"/>
              </a:ext>
            </a:extLst>
          </p:cNvPr>
          <p:cNvSpPr txBox="1"/>
          <p:nvPr/>
        </p:nvSpPr>
        <p:spPr>
          <a:xfrm>
            <a:off x="9406455" y="1881455"/>
            <a:ext cx="2315603" cy="1308179"/>
          </a:xfrm>
          <a:prstGeom prst="rect">
            <a:avLst/>
          </a:prstGeom>
          <a:solidFill>
            <a:schemeClr val="accent4">
              <a:lumMod val="20000"/>
              <a:lumOff val="80000"/>
            </a:schemeClr>
          </a:solidFill>
        </p:spPr>
        <p:txBody>
          <a:bodyPr wrap="square" rtlCol="0">
            <a:spAutoFit/>
          </a:bodyPr>
          <a:lstStyle/>
          <a:p>
            <a:pPr>
              <a:lnSpc>
                <a:spcPts val="2400"/>
              </a:lnSpc>
            </a:pPr>
            <a:r>
              <a:rPr lang="zh-CN" altLang="en-US" b="1">
                <a:solidFill>
                  <a:srgbClr val="002060"/>
                </a:solidFill>
              </a:rPr>
              <a:t>所以，当前提中的公式不是前束范式时，通常需要</a:t>
            </a:r>
            <a:r>
              <a:rPr lang="zh-CN" altLang="en-US" b="1">
                <a:solidFill>
                  <a:srgbClr val="C00000"/>
                </a:solidFill>
              </a:rPr>
              <a:t>先将其等值变换为前束范式</a:t>
            </a:r>
          </a:p>
        </p:txBody>
      </p:sp>
    </p:spTree>
    <p:extLst>
      <p:ext uri="{BB962C8B-B14F-4D97-AF65-F5344CB8AC3E}">
        <p14:creationId xmlns:p14="http://schemas.microsoft.com/office/powerpoint/2010/main" val="19878597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第十一讲  一阶逻辑的推理理论</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91646C22-BFA0-4263-ADC6-D1CE69BFEFF6}" type="slidenum">
              <a:rPr lang="en-US" altLang="zh-CN" smtClean="0">
                <a:latin typeface="Arial" panose="020B0604020202020204" pitchFamily="34" charset="0"/>
                <a:ea typeface="楷体" panose="02010609060101010101" pitchFamily="49" charset="-122"/>
                <a:cs typeface="Arial" panose="020B0604020202020204" pitchFamily="34" charset="0"/>
              </a:rPr>
              <a:t>16</a:t>
            </a:fld>
            <a:r>
              <a:rPr lang="en-US" altLang="zh-CN">
                <a:latin typeface="Arial" panose="020B0604020202020204" pitchFamily="34" charset="0"/>
                <a:ea typeface="楷体" panose="02010609060101010101" pitchFamily="49" charset="-122"/>
                <a:cs typeface="Arial" panose="020B0604020202020204" pitchFamily="34" charset="0"/>
              </a:rPr>
              <a:t>/33</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内容提要</a:t>
            </a:r>
          </a:p>
        </p:txBody>
      </p:sp>
      <p:sp>
        <p:nvSpPr>
          <p:cNvPr id="2" name="文本框 1">
            <a:extLst>
              <a:ext uri="{FF2B5EF4-FFF2-40B4-BE49-F238E27FC236}">
                <a16:creationId xmlns:a16="http://schemas.microsoft.com/office/drawing/2014/main" id="{85BA4EFF-667B-4FC6-8446-13B52B94D7E0}"/>
              </a:ext>
            </a:extLst>
          </p:cNvPr>
          <p:cNvSpPr txBox="1"/>
          <p:nvPr/>
        </p:nvSpPr>
        <p:spPr>
          <a:xfrm>
            <a:off x="1107232" y="1448010"/>
            <a:ext cx="4733731" cy="3547125"/>
          </a:xfrm>
          <a:prstGeom prst="rect">
            <a:avLst/>
          </a:prstGeom>
          <a:noFill/>
        </p:spPr>
        <p:txBody>
          <a:bodyPr wrap="square" rtlCol="0">
            <a:spAutoFit/>
          </a:bodyPr>
          <a:lstStyle/>
          <a:p>
            <a:pPr>
              <a:lnSpc>
                <a:spcPct val="250000"/>
              </a:lnSpc>
            </a:pPr>
            <a:r>
              <a:rPr lang="zh-CN" altLang="en-US" sz="3200" b="1">
                <a:solidFill>
                  <a:schemeClr val="bg2">
                    <a:lumMod val="90000"/>
                  </a:schemeClr>
                </a:solidFill>
                <a:latin typeface="仿宋" panose="02010609060101010101" pitchFamily="49" charset="-122"/>
                <a:ea typeface="仿宋" panose="02010609060101010101" pitchFamily="49" charset="-122"/>
              </a:rPr>
              <a:t>一阶逻辑推理的有效性</a:t>
            </a:r>
            <a:endParaRPr lang="en-US" altLang="zh-CN" sz="3200" b="1">
              <a:solidFill>
                <a:schemeClr val="bg2">
                  <a:lumMod val="90000"/>
                </a:schemeClr>
              </a:solidFill>
              <a:latin typeface="仿宋" panose="02010609060101010101" pitchFamily="49" charset="-122"/>
              <a:ea typeface="仿宋" panose="02010609060101010101" pitchFamily="49" charset="-122"/>
            </a:endParaRPr>
          </a:p>
          <a:p>
            <a:pPr>
              <a:lnSpc>
                <a:spcPct val="250000"/>
              </a:lnSpc>
            </a:pPr>
            <a:r>
              <a:rPr lang="zh-CN" altLang="en-US" sz="3200" b="1">
                <a:solidFill>
                  <a:schemeClr val="bg2">
                    <a:lumMod val="90000"/>
                  </a:schemeClr>
                </a:solidFill>
                <a:latin typeface="仿宋" panose="02010609060101010101" pitchFamily="49" charset="-122"/>
                <a:ea typeface="仿宋" panose="02010609060101010101" pitchFamily="49" charset="-122"/>
              </a:rPr>
              <a:t>量词公式的推理规则</a:t>
            </a:r>
            <a:endParaRPr lang="en-US" altLang="zh-CN" sz="3200" b="1">
              <a:solidFill>
                <a:schemeClr val="bg2">
                  <a:lumMod val="90000"/>
                </a:schemeClr>
              </a:solidFill>
              <a:latin typeface="仿宋" panose="02010609060101010101" pitchFamily="49" charset="-122"/>
              <a:ea typeface="仿宋" panose="02010609060101010101" pitchFamily="49" charset="-122"/>
            </a:endParaRPr>
          </a:p>
          <a:p>
            <a:pPr>
              <a:lnSpc>
                <a:spcPct val="250000"/>
              </a:lnSpc>
            </a:pPr>
            <a:r>
              <a:rPr lang="zh-CN" altLang="en-US" sz="3200" b="1">
                <a:solidFill>
                  <a:schemeClr val="accent6">
                    <a:lumMod val="50000"/>
                  </a:schemeClr>
                </a:solidFill>
                <a:latin typeface="仿宋" panose="02010609060101010101" pitchFamily="49" charset="-122"/>
                <a:ea typeface="仿宋" panose="02010609060101010101" pitchFamily="49" charset="-122"/>
              </a:rPr>
              <a:t>一阶逻辑的自然推理举例</a:t>
            </a:r>
            <a:endParaRPr lang="en-US" altLang="zh-CN" sz="3200" b="1">
              <a:solidFill>
                <a:schemeClr val="accent6">
                  <a:lumMod val="50000"/>
                </a:schemeClr>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24961458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一阶逻辑的自然推理举例</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第十一讲  一阶逻辑的推理理论</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17</a:t>
            </a:fld>
            <a:r>
              <a:rPr lang="en-US" altLang="zh-CN">
                <a:latin typeface="Arial" panose="020B0604020202020204" pitchFamily="34" charset="0"/>
                <a:ea typeface="楷体" panose="02010609060101010101" pitchFamily="49" charset="-122"/>
                <a:cs typeface="Arial" panose="020B0604020202020204" pitchFamily="34" charset="0"/>
              </a:rPr>
              <a:t>/33</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构造论证的基本思路</a:t>
            </a:r>
          </a:p>
        </p:txBody>
      </p:sp>
      <p:sp>
        <p:nvSpPr>
          <p:cNvPr id="2" name="文本框 1">
            <a:extLst>
              <a:ext uri="{FF2B5EF4-FFF2-40B4-BE49-F238E27FC236}">
                <a16:creationId xmlns:a16="http://schemas.microsoft.com/office/drawing/2014/main" id="{6E42CB77-C393-42E8-A843-4D4904688CC1}"/>
              </a:ext>
            </a:extLst>
          </p:cNvPr>
          <p:cNvSpPr txBox="1"/>
          <p:nvPr/>
        </p:nvSpPr>
        <p:spPr>
          <a:xfrm>
            <a:off x="1188500" y="1632790"/>
            <a:ext cx="9814998" cy="523220"/>
          </a:xfrm>
          <a:prstGeom prst="rect">
            <a:avLst/>
          </a:prstGeom>
          <a:solidFill>
            <a:schemeClr val="accent4">
              <a:lumMod val="20000"/>
              <a:lumOff val="80000"/>
            </a:schemeClr>
          </a:solidFill>
        </p:spPr>
        <p:txBody>
          <a:bodyPr wrap="square" rtlCol="0">
            <a:spAutoFit/>
          </a:bodyPr>
          <a:lstStyle/>
          <a:p>
            <a:r>
              <a:rPr lang="zh-CN" altLang="en-US" sz="2800" b="1">
                <a:solidFill>
                  <a:schemeClr val="accent2">
                    <a:lumMod val="50000"/>
                  </a:schemeClr>
                </a:solidFill>
              </a:rPr>
              <a:t>在一阶逻辑自然推理系统构造验证推理有效性论证的基本思路</a:t>
            </a:r>
          </a:p>
        </p:txBody>
      </p:sp>
      <p:grpSp>
        <p:nvGrpSpPr>
          <p:cNvPr id="19" name="组合 18">
            <a:extLst>
              <a:ext uri="{FF2B5EF4-FFF2-40B4-BE49-F238E27FC236}">
                <a16:creationId xmlns:a16="http://schemas.microsoft.com/office/drawing/2014/main" id="{ADF9E6AD-FB45-4C78-849B-C90BA2042170}"/>
              </a:ext>
            </a:extLst>
          </p:cNvPr>
          <p:cNvGrpSpPr/>
          <p:nvPr/>
        </p:nvGrpSpPr>
        <p:grpSpPr>
          <a:xfrm>
            <a:off x="1477952" y="2675788"/>
            <a:ext cx="9088460" cy="2082686"/>
            <a:chOff x="1477952" y="2894972"/>
            <a:chExt cx="9088460" cy="2082686"/>
          </a:xfrm>
        </p:grpSpPr>
        <p:sp>
          <p:nvSpPr>
            <p:cNvPr id="3" name="文本框 2">
              <a:extLst>
                <a:ext uri="{FF2B5EF4-FFF2-40B4-BE49-F238E27FC236}">
                  <a16:creationId xmlns:a16="http://schemas.microsoft.com/office/drawing/2014/main" id="{858EFC5C-4F1A-49CA-B905-22B798F75503}"/>
                </a:ext>
              </a:extLst>
            </p:cNvPr>
            <p:cNvSpPr txBox="1"/>
            <p:nvPr/>
          </p:nvSpPr>
          <p:spPr>
            <a:xfrm>
              <a:off x="1477952" y="3158860"/>
              <a:ext cx="4053017" cy="1554913"/>
            </a:xfrm>
            <a:prstGeom prst="rect">
              <a:avLst/>
            </a:prstGeom>
            <a:solidFill>
              <a:schemeClr val="accent5">
                <a:lumMod val="20000"/>
                <a:lumOff val="80000"/>
                <a:alpha val="75000"/>
              </a:schemeClr>
            </a:solidFill>
          </p:spPr>
          <p:txBody>
            <a:bodyPr wrap="square" rtlCol="0">
              <a:spAutoFit/>
            </a:bodyPr>
            <a:lstStyle/>
            <a:p>
              <a:pPr marL="342900" indent="-342900">
                <a:lnSpc>
                  <a:spcPts val="4000"/>
                </a:lnSpc>
                <a:buFont typeface="+mj-lt"/>
                <a:buAutoNum type="arabicPeriod"/>
              </a:pPr>
              <a:r>
                <a:rPr lang="zh-CN" altLang="en-US" sz="2400" b="1">
                  <a:solidFill>
                    <a:srgbClr val="002060"/>
                  </a:solidFill>
                  <a:latin typeface="Arial" panose="020B0604020202020204" pitchFamily="34" charset="0"/>
                  <a:ea typeface="楷体" panose="02010609060101010101" pitchFamily="49" charset="-122"/>
                  <a:cs typeface="Arial" panose="020B0604020202020204" pitchFamily="34" charset="0"/>
                </a:rPr>
                <a:t>从推理的结论出发，考虑</a:t>
              </a:r>
              <a:r>
                <a:rPr lang="zh-CN" altLang="en-US" sz="2400" b="1">
                  <a:solidFill>
                    <a:srgbClr val="C00000"/>
                  </a:solidFill>
                  <a:latin typeface="黑体" panose="02010609060101010101" pitchFamily="49" charset="-122"/>
                  <a:ea typeface="黑体" panose="02010609060101010101" pitchFamily="49" charset="-122"/>
                  <a:cs typeface="Arial" panose="020B0604020202020204" pitchFamily="34" charset="0"/>
                </a:rPr>
                <a:t>结论的量词如何引入</a:t>
              </a:r>
              <a:r>
                <a:rPr lang="zh-CN" altLang="en-US" sz="2400" b="1">
                  <a:solidFill>
                    <a:srgbClr val="002060"/>
                  </a:solidFill>
                  <a:latin typeface="Arial" panose="020B0604020202020204" pitchFamily="34" charset="0"/>
                  <a:ea typeface="楷体" panose="02010609060101010101" pitchFamily="49" charset="-122"/>
                  <a:cs typeface="Arial" panose="020B0604020202020204" pitchFamily="34" charset="0"/>
                </a:rPr>
                <a:t>，以及</a:t>
              </a:r>
              <a:r>
                <a:rPr lang="zh-CN" altLang="en-US" sz="2400" b="1">
                  <a:solidFill>
                    <a:srgbClr val="C00000"/>
                  </a:solidFill>
                  <a:latin typeface="黑体" panose="02010609060101010101" pitchFamily="49" charset="-122"/>
                  <a:ea typeface="黑体" panose="02010609060101010101" pitchFamily="49" charset="-122"/>
                  <a:cs typeface="Arial" panose="020B0604020202020204" pitchFamily="34" charset="0"/>
                </a:rPr>
                <a:t>前提的量词如何消除</a:t>
              </a:r>
            </a:p>
          </p:txBody>
        </p:sp>
        <p:sp>
          <p:nvSpPr>
            <p:cNvPr id="11" name="文本框 10">
              <a:extLst>
                <a:ext uri="{FF2B5EF4-FFF2-40B4-BE49-F238E27FC236}">
                  <a16:creationId xmlns:a16="http://schemas.microsoft.com/office/drawing/2014/main" id="{52E8A919-6E68-40E8-96D7-3B73680FB762}"/>
                </a:ext>
              </a:extLst>
            </p:cNvPr>
            <p:cNvSpPr txBox="1"/>
            <p:nvPr/>
          </p:nvSpPr>
          <p:spPr>
            <a:xfrm>
              <a:off x="6661029" y="2894972"/>
              <a:ext cx="3905383" cy="2082686"/>
            </a:xfrm>
            <a:prstGeom prst="rect">
              <a:avLst/>
            </a:prstGeom>
            <a:solidFill>
              <a:schemeClr val="accent5">
                <a:lumMod val="20000"/>
                <a:lumOff val="80000"/>
                <a:alpha val="50000"/>
              </a:schemeClr>
            </a:solidFill>
          </p:spPr>
          <p:txBody>
            <a:bodyPr wrap="square" rtlCol="0">
              <a:spAutoFit/>
            </a:bodyPr>
            <a:lstStyle/>
            <a:p>
              <a:pPr marL="342900" indent="-342900">
                <a:lnSpc>
                  <a:spcPts val="4000"/>
                </a:lnSpc>
                <a:buFont typeface="+mj-lt"/>
                <a:buAutoNum type="arabicPeriod" startAt="2"/>
              </a:pPr>
              <a:r>
                <a:rPr lang="zh-CN" altLang="en-US" sz="2400" b="1">
                  <a:solidFill>
                    <a:srgbClr val="002060"/>
                  </a:solidFill>
                  <a:latin typeface="Arial" panose="020B0604020202020204" pitchFamily="34" charset="0"/>
                  <a:ea typeface="楷体" panose="02010609060101010101" pitchFamily="49" charset="-122"/>
                  <a:cs typeface="Arial" panose="020B0604020202020204" pitchFamily="34" charset="0"/>
                </a:rPr>
                <a:t>对前提量词已经消除，结论量词还未引入的推理形式</a:t>
              </a:r>
              <a:r>
                <a:rPr lang="zh-CN" altLang="en-US" sz="2400" b="1">
                  <a:solidFill>
                    <a:srgbClr val="C00000"/>
                  </a:solidFill>
                  <a:latin typeface="黑体" panose="02010609060101010101" pitchFamily="49" charset="-122"/>
                  <a:ea typeface="黑体" panose="02010609060101010101" pitchFamily="49" charset="-122"/>
                  <a:cs typeface="Arial" panose="020B0604020202020204" pitchFamily="34" charset="0"/>
                </a:rPr>
                <a:t>思考如何用命题逻辑的推理规则</a:t>
              </a:r>
              <a:r>
                <a:rPr lang="zh-CN" altLang="en-US" sz="2400" b="1">
                  <a:solidFill>
                    <a:srgbClr val="002060"/>
                  </a:solidFill>
                  <a:latin typeface="Arial" panose="020B0604020202020204" pitchFamily="34" charset="0"/>
                  <a:ea typeface="楷体" panose="02010609060101010101" pitchFamily="49" charset="-122"/>
                  <a:cs typeface="Arial" panose="020B0604020202020204" pitchFamily="34" charset="0"/>
                </a:rPr>
                <a:t>进行验证</a:t>
              </a:r>
            </a:p>
          </p:txBody>
        </p:sp>
        <p:sp>
          <p:nvSpPr>
            <p:cNvPr id="4" name="箭头: 右 3">
              <a:extLst>
                <a:ext uri="{FF2B5EF4-FFF2-40B4-BE49-F238E27FC236}">
                  <a16:creationId xmlns:a16="http://schemas.microsoft.com/office/drawing/2014/main" id="{4782ADAE-BD48-46DB-8A5E-2808FB8830F7}"/>
                </a:ext>
              </a:extLst>
            </p:cNvPr>
            <p:cNvSpPr/>
            <p:nvPr/>
          </p:nvSpPr>
          <p:spPr>
            <a:xfrm>
              <a:off x="5530969" y="3860640"/>
              <a:ext cx="1130060" cy="1348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文本框 17">
            <a:extLst>
              <a:ext uri="{FF2B5EF4-FFF2-40B4-BE49-F238E27FC236}">
                <a16:creationId xmlns:a16="http://schemas.microsoft.com/office/drawing/2014/main" id="{F07125A3-8336-4279-A497-642258628853}"/>
              </a:ext>
            </a:extLst>
          </p:cNvPr>
          <p:cNvSpPr txBox="1"/>
          <p:nvPr/>
        </p:nvSpPr>
        <p:spPr>
          <a:xfrm>
            <a:off x="2326566" y="5278252"/>
            <a:ext cx="7538866" cy="461665"/>
          </a:xfrm>
          <a:prstGeom prst="rect">
            <a:avLst/>
          </a:prstGeom>
          <a:solidFill>
            <a:schemeClr val="accent2">
              <a:lumMod val="20000"/>
              <a:lumOff val="80000"/>
            </a:schemeClr>
          </a:solidFill>
        </p:spPr>
        <p:txBody>
          <a:bodyPr wrap="square" rtlCol="0">
            <a:spAutoFit/>
          </a:bodyPr>
          <a:lstStyle/>
          <a:p>
            <a:r>
              <a:rPr lang="zh-CN" altLang="en-US" sz="2400" b="1">
                <a:solidFill>
                  <a:srgbClr val="002060"/>
                </a:solidFill>
              </a:rPr>
              <a:t>尽量将一阶逻辑的推理问题归结为命题逻辑的推理问题</a:t>
            </a:r>
          </a:p>
        </p:txBody>
      </p:sp>
    </p:spTree>
    <p:extLst>
      <p:ext uri="{BB962C8B-B14F-4D97-AF65-F5344CB8AC3E}">
        <p14:creationId xmlns:p14="http://schemas.microsoft.com/office/powerpoint/2010/main" val="20117746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一阶逻辑的自然推理举例</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第十一讲  一阶逻辑的推理理论</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18</a:t>
            </a:fld>
            <a:r>
              <a:rPr lang="en-US" altLang="zh-CN">
                <a:latin typeface="Arial" panose="020B0604020202020204" pitchFamily="34" charset="0"/>
                <a:ea typeface="楷体" panose="02010609060101010101" pitchFamily="49" charset="-122"/>
                <a:cs typeface="Arial" panose="020B0604020202020204" pitchFamily="34" charset="0"/>
              </a:rPr>
              <a:t>/33</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构造论证的基本思路</a:t>
            </a:r>
          </a:p>
        </p:txBody>
      </p:sp>
      <p:sp>
        <p:nvSpPr>
          <p:cNvPr id="13" name="文本框 12">
            <a:extLst>
              <a:ext uri="{FF2B5EF4-FFF2-40B4-BE49-F238E27FC236}">
                <a16:creationId xmlns:a16="http://schemas.microsoft.com/office/drawing/2014/main" id="{C32E9DB5-AC4C-4F5F-8C40-0E556345A6EA}"/>
              </a:ext>
            </a:extLst>
          </p:cNvPr>
          <p:cNvSpPr txBox="1"/>
          <p:nvPr/>
        </p:nvSpPr>
        <p:spPr>
          <a:xfrm>
            <a:off x="990568" y="2417159"/>
            <a:ext cx="4543784" cy="3367268"/>
          </a:xfrm>
          <a:prstGeom prst="rect">
            <a:avLst/>
          </a:prstGeom>
          <a:solidFill>
            <a:schemeClr val="accent5">
              <a:lumMod val="20000"/>
              <a:lumOff val="80000"/>
              <a:alpha val="50000"/>
            </a:schemeClr>
          </a:solidFill>
        </p:spPr>
        <p:txBody>
          <a:bodyPr wrap="square" rtlCol="0">
            <a:spAutoFit/>
          </a:bodyPr>
          <a:lstStyle/>
          <a:p>
            <a:pPr algn="ctr">
              <a:lnSpc>
                <a:spcPts val="3200"/>
              </a:lnSpc>
              <a:spcBef>
                <a:spcPts val="600"/>
              </a:spcBef>
              <a:spcAft>
                <a:spcPts val="600"/>
              </a:spcAft>
            </a:pPr>
            <a:r>
              <a:rPr lang="zh-CN" altLang="en-US" sz="2400" b="1">
                <a:solidFill>
                  <a:srgbClr val="C00000"/>
                </a:solidFill>
              </a:rPr>
              <a:t>推理结论是存在量词公式</a:t>
            </a:r>
            <a:endParaRPr lang="en-US" altLang="zh-CN" sz="2400" b="1">
              <a:solidFill>
                <a:srgbClr val="C00000"/>
              </a:solidFill>
            </a:endParaRPr>
          </a:p>
          <a:p>
            <a:pPr>
              <a:lnSpc>
                <a:spcPts val="3200"/>
              </a:lnSpc>
              <a:spcBef>
                <a:spcPts val="600"/>
              </a:spcBef>
              <a:spcAft>
                <a:spcPts val="600"/>
              </a:spcAft>
            </a:pPr>
            <a:r>
              <a:rPr lang="zh-CN" altLang="en-US" sz="2000" b="1">
                <a:solidFill>
                  <a:srgbClr val="002060"/>
                </a:solidFill>
                <a:latin typeface="楷体" panose="02010609060101010101" pitchFamily="49" charset="-122"/>
                <a:ea typeface="楷体" panose="02010609060101010101" pitchFamily="49" charset="-122"/>
              </a:rPr>
              <a:t>论证最后应使用存在泛化规则引入量词</a:t>
            </a:r>
          </a:p>
          <a:p>
            <a:pPr marL="342900" indent="-342900">
              <a:lnSpc>
                <a:spcPts val="3200"/>
              </a:lnSpc>
              <a:spcBef>
                <a:spcPts val="600"/>
              </a:spcBef>
              <a:spcAft>
                <a:spcPts val="600"/>
              </a:spcAft>
              <a:buFont typeface="Arial" panose="020B0604020202020204" pitchFamily="34" charset="0"/>
              <a:buChar char="•"/>
            </a:pPr>
            <a:r>
              <a:rPr lang="zh-CN" altLang="en-US" sz="2000" b="1">
                <a:solidFill>
                  <a:schemeClr val="accent6">
                    <a:lumMod val="50000"/>
                  </a:schemeClr>
                </a:solidFill>
                <a:latin typeface="黑体" panose="02010609060101010101" pitchFamily="49" charset="-122"/>
                <a:ea typeface="黑体" panose="02010609060101010101" pitchFamily="49" charset="-122"/>
              </a:rPr>
              <a:t>前提的全称量词公式使用全称例化规则时应使用个体常量进行替换</a:t>
            </a:r>
          </a:p>
          <a:p>
            <a:pPr marL="800100" lvl="1" indent="-342900">
              <a:lnSpc>
                <a:spcPts val="3200"/>
              </a:lnSpc>
              <a:spcBef>
                <a:spcPts val="600"/>
              </a:spcBef>
              <a:spcAft>
                <a:spcPts val="600"/>
              </a:spcAft>
              <a:buFont typeface="Arial" panose="020B0604020202020204" pitchFamily="34" charset="0"/>
              <a:buChar char="•"/>
            </a:pPr>
            <a:r>
              <a:rPr lang="zh-CN" altLang="en-US" sz="2000" b="1">
                <a:solidFill>
                  <a:schemeClr val="accent2">
                    <a:lumMod val="50000"/>
                  </a:schemeClr>
                </a:solidFill>
                <a:latin typeface="楷体" panose="02010609060101010101" pitchFamily="49" charset="-122"/>
                <a:ea typeface="楷体" panose="02010609060101010101" pitchFamily="49" charset="-122"/>
              </a:rPr>
              <a:t>如果同一个常量既要用于全称例化规则又要用于存在例化规则，则</a:t>
            </a:r>
            <a:r>
              <a:rPr lang="zh-CN" altLang="en-US" sz="2000" b="1">
                <a:solidFill>
                  <a:srgbClr val="C00000"/>
                </a:solidFill>
                <a:latin typeface="黑体" panose="02010609060101010101" pitchFamily="49" charset="-122"/>
                <a:ea typeface="黑体" panose="02010609060101010101" pitchFamily="49" charset="-122"/>
              </a:rPr>
              <a:t>应先用于存在例化规则</a:t>
            </a:r>
          </a:p>
        </p:txBody>
      </p:sp>
      <p:sp>
        <p:nvSpPr>
          <p:cNvPr id="15" name="文本框 14">
            <a:extLst>
              <a:ext uri="{FF2B5EF4-FFF2-40B4-BE49-F238E27FC236}">
                <a16:creationId xmlns:a16="http://schemas.microsoft.com/office/drawing/2014/main" id="{5F243457-7313-42C6-B075-49983E91BD7B}"/>
              </a:ext>
            </a:extLst>
          </p:cNvPr>
          <p:cNvSpPr txBox="1"/>
          <p:nvPr/>
        </p:nvSpPr>
        <p:spPr>
          <a:xfrm>
            <a:off x="6563648" y="2417159"/>
            <a:ext cx="4637784" cy="3322384"/>
          </a:xfrm>
          <a:prstGeom prst="rect">
            <a:avLst/>
          </a:prstGeom>
          <a:solidFill>
            <a:schemeClr val="accent5">
              <a:lumMod val="20000"/>
              <a:lumOff val="80000"/>
              <a:alpha val="50000"/>
            </a:schemeClr>
          </a:solidFill>
        </p:spPr>
        <p:txBody>
          <a:bodyPr wrap="square" rtlCol="0">
            <a:spAutoFit/>
          </a:bodyPr>
          <a:lstStyle/>
          <a:p>
            <a:pPr algn="ctr">
              <a:lnSpc>
                <a:spcPts val="3200"/>
              </a:lnSpc>
              <a:spcBef>
                <a:spcPts val="600"/>
              </a:spcBef>
              <a:spcAft>
                <a:spcPts val="600"/>
              </a:spcAft>
            </a:pPr>
            <a:r>
              <a:rPr lang="zh-CN" altLang="en-US" sz="2400" b="1">
                <a:solidFill>
                  <a:srgbClr val="C00000"/>
                </a:solidFill>
              </a:rPr>
              <a:t>推理结论是全称量词公式</a:t>
            </a:r>
            <a:endParaRPr lang="en-US" altLang="zh-CN" sz="2400" b="1">
              <a:solidFill>
                <a:srgbClr val="C00000"/>
              </a:solidFill>
            </a:endParaRPr>
          </a:p>
          <a:p>
            <a:pPr>
              <a:lnSpc>
                <a:spcPts val="3200"/>
              </a:lnSpc>
              <a:spcBef>
                <a:spcPts val="600"/>
              </a:spcBef>
              <a:spcAft>
                <a:spcPts val="600"/>
              </a:spcAft>
            </a:pPr>
            <a:r>
              <a:rPr lang="zh-CN" altLang="en-US" sz="2000" b="1">
                <a:solidFill>
                  <a:srgbClr val="002060"/>
                </a:solidFill>
                <a:latin typeface="楷体" panose="02010609060101010101" pitchFamily="49" charset="-122"/>
                <a:ea typeface="楷体" panose="02010609060101010101" pitchFamily="49" charset="-122"/>
              </a:rPr>
              <a:t>论证最后应使用全称泛化规则引入量词</a:t>
            </a:r>
          </a:p>
          <a:p>
            <a:pPr marL="342900" indent="-342900">
              <a:lnSpc>
                <a:spcPts val="3000"/>
              </a:lnSpc>
              <a:spcBef>
                <a:spcPts val="600"/>
              </a:spcBef>
              <a:spcAft>
                <a:spcPts val="600"/>
              </a:spcAft>
              <a:buFont typeface="Arial" panose="020B0604020202020204" pitchFamily="34" charset="0"/>
              <a:buChar char="•"/>
            </a:pPr>
            <a:r>
              <a:rPr lang="zh-CN" altLang="en-US" sz="2000" b="1">
                <a:solidFill>
                  <a:schemeClr val="accent6">
                    <a:lumMod val="50000"/>
                  </a:schemeClr>
                </a:solidFill>
                <a:latin typeface="黑体" panose="02010609060101010101" pitchFamily="49" charset="-122"/>
                <a:ea typeface="黑体" panose="02010609060101010101" pitchFamily="49" charset="-122"/>
              </a:rPr>
              <a:t>全称泛化规则所针对的自由变量应该是前面</a:t>
            </a:r>
            <a:r>
              <a:rPr lang="zh-CN" altLang="en-US" sz="2000" b="1">
                <a:solidFill>
                  <a:srgbClr val="C00000"/>
                </a:solidFill>
                <a:latin typeface="黑体" panose="02010609060101010101" pitchFamily="49" charset="-122"/>
                <a:ea typeface="黑体" panose="02010609060101010101" pitchFamily="49" charset="-122"/>
              </a:rPr>
              <a:t>全称例化规则引入的自由变量</a:t>
            </a:r>
          </a:p>
          <a:p>
            <a:pPr marL="800100" lvl="1" indent="-342900">
              <a:lnSpc>
                <a:spcPts val="3000"/>
              </a:lnSpc>
              <a:spcAft>
                <a:spcPts val="600"/>
              </a:spcAft>
              <a:buFont typeface="Arial" panose="020B0604020202020204" pitchFamily="34" charset="0"/>
              <a:buChar char="•"/>
            </a:pPr>
            <a:r>
              <a:rPr lang="zh-CN" altLang="en-US" sz="2000" b="1">
                <a:solidFill>
                  <a:schemeClr val="accent2">
                    <a:lumMod val="50000"/>
                  </a:schemeClr>
                </a:solidFill>
                <a:latin typeface="楷体" panose="02010609060101010101" pitchFamily="49" charset="-122"/>
                <a:ea typeface="楷体" panose="02010609060101010101" pitchFamily="49" charset="-122"/>
              </a:rPr>
              <a:t>不能是前提中出现的自由变量</a:t>
            </a:r>
            <a:endParaRPr lang="en-US" altLang="zh-CN" sz="2000" b="1">
              <a:solidFill>
                <a:schemeClr val="accent2">
                  <a:lumMod val="50000"/>
                </a:schemeClr>
              </a:solidFill>
              <a:latin typeface="楷体" panose="02010609060101010101" pitchFamily="49" charset="-122"/>
              <a:ea typeface="楷体" panose="02010609060101010101" pitchFamily="49" charset="-122"/>
            </a:endParaRPr>
          </a:p>
          <a:p>
            <a:pPr marL="342900" indent="-342900">
              <a:lnSpc>
                <a:spcPts val="3000"/>
              </a:lnSpc>
              <a:spcBef>
                <a:spcPts val="600"/>
              </a:spcBef>
              <a:buFont typeface="Arial" panose="020B0604020202020204" pitchFamily="34" charset="0"/>
              <a:buChar char="•"/>
            </a:pPr>
            <a:r>
              <a:rPr lang="zh-CN" altLang="en-US" sz="2000" b="1">
                <a:solidFill>
                  <a:schemeClr val="accent6">
                    <a:lumMod val="50000"/>
                  </a:schemeClr>
                </a:solidFill>
                <a:latin typeface="黑体" panose="02010609060101010101" pitchFamily="49" charset="-122"/>
                <a:ea typeface="黑体" panose="02010609060101010101" pitchFamily="49" charset="-122"/>
              </a:rPr>
              <a:t>不能在消除引入的附加前提前对附加前提出现的自由变量用全称泛化规则</a:t>
            </a:r>
          </a:p>
        </p:txBody>
      </p:sp>
      <p:sp>
        <p:nvSpPr>
          <p:cNvPr id="16" name="文本框 15">
            <a:extLst>
              <a:ext uri="{FF2B5EF4-FFF2-40B4-BE49-F238E27FC236}">
                <a16:creationId xmlns:a16="http://schemas.microsoft.com/office/drawing/2014/main" id="{6A598989-344F-4089-8743-C0930A4B2A83}"/>
              </a:ext>
            </a:extLst>
          </p:cNvPr>
          <p:cNvSpPr txBox="1"/>
          <p:nvPr/>
        </p:nvSpPr>
        <p:spPr>
          <a:xfrm>
            <a:off x="3228521" y="1380137"/>
            <a:ext cx="5734956" cy="523220"/>
          </a:xfrm>
          <a:prstGeom prst="rect">
            <a:avLst/>
          </a:prstGeom>
          <a:solidFill>
            <a:schemeClr val="accent4">
              <a:lumMod val="20000"/>
              <a:lumOff val="80000"/>
            </a:schemeClr>
          </a:solidFill>
        </p:spPr>
        <p:txBody>
          <a:bodyPr wrap="square" rtlCol="0">
            <a:spAutoFit/>
          </a:bodyPr>
          <a:lstStyle/>
          <a:p>
            <a:pPr algn="ctr"/>
            <a:r>
              <a:rPr lang="zh-CN" altLang="en-US" sz="2800" b="1">
                <a:solidFill>
                  <a:schemeClr val="accent2">
                    <a:lumMod val="50000"/>
                  </a:schemeClr>
                </a:solidFill>
              </a:rPr>
              <a:t>结论量词的引入和前提量词的消除</a:t>
            </a:r>
            <a:endParaRPr lang="en-US" altLang="zh-CN" sz="2800" b="1">
              <a:solidFill>
                <a:schemeClr val="accent2">
                  <a:lumMod val="50000"/>
                </a:schemeClr>
              </a:solidFill>
            </a:endParaRPr>
          </a:p>
        </p:txBody>
      </p:sp>
    </p:spTree>
    <p:extLst>
      <p:ext uri="{BB962C8B-B14F-4D97-AF65-F5344CB8AC3E}">
        <p14:creationId xmlns:p14="http://schemas.microsoft.com/office/powerpoint/2010/main" val="28573328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一阶逻辑的自然推理举例</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第十一讲  一阶逻辑的推理理论</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19</a:t>
            </a:fld>
            <a:r>
              <a:rPr lang="en-US" altLang="zh-CN">
                <a:latin typeface="Arial" panose="020B0604020202020204" pitchFamily="34" charset="0"/>
                <a:ea typeface="楷体" panose="02010609060101010101" pitchFamily="49" charset="-122"/>
                <a:cs typeface="Arial" panose="020B0604020202020204" pitchFamily="34" charset="0"/>
              </a:rPr>
              <a:t>/33</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一阶逻辑论证的错误与更正练习</a:t>
            </a:r>
          </a:p>
        </p:txBody>
      </p:sp>
      <p:sp>
        <p:nvSpPr>
          <p:cNvPr id="2" name="文本框 1">
            <a:extLst>
              <a:ext uri="{FF2B5EF4-FFF2-40B4-BE49-F238E27FC236}">
                <a16:creationId xmlns:a16="http://schemas.microsoft.com/office/drawing/2014/main" id="{C5E1FC24-369A-43F3-BBEE-5BF1B7AC5538}"/>
              </a:ext>
            </a:extLst>
          </p:cNvPr>
          <p:cNvSpPr txBox="1"/>
          <p:nvPr/>
        </p:nvSpPr>
        <p:spPr>
          <a:xfrm>
            <a:off x="530657" y="1265344"/>
            <a:ext cx="7429228" cy="461665"/>
          </a:xfrm>
          <a:prstGeom prst="rect">
            <a:avLst/>
          </a:prstGeom>
          <a:solidFill>
            <a:schemeClr val="accent5">
              <a:lumMod val="20000"/>
              <a:lumOff val="80000"/>
            </a:schemeClr>
          </a:solidFill>
        </p:spPr>
        <p:txBody>
          <a:bodyPr wrap="square" rtlCol="0">
            <a:spAutoFit/>
          </a:bodyPr>
          <a:lstStyle/>
          <a:p>
            <a:r>
              <a:rPr lang="zh-CN" altLang="en-US" sz="2400" b="1">
                <a:solidFill>
                  <a:srgbClr val="002060"/>
                </a:solidFill>
              </a:rPr>
              <a:t>在一阶逻辑的自然推理系统中，指出下面论证的错误：</a:t>
            </a:r>
          </a:p>
        </p:txBody>
      </p:sp>
      <p:pic>
        <p:nvPicPr>
          <p:cNvPr id="3" name="图片 2">
            <a:extLst>
              <a:ext uri="{FF2B5EF4-FFF2-40B4-BE49-F238E27FC236}">
                <a16:creationId xmlns:a16="http://schemas.microsoft.com/office/drawing/2014/main" id="{0488CFEC-92FC-495B-B49F-69E11CB57F7E}"/>
              </a:ext>
            </a:extLst>
          </p:cNvPr>
          <p:cNvPicPr>
            <a:picLocks noChangeAspect="1"/>
          </p:cNvPicPr>
          <p:nvPr/>
        </p:nvPicPr>
        <p:blipFill>
          <a:blip r:embed="rId2"/>
          <a:stretch>
            <a:fillRect/>
          </a:stretch>
        </p:blipFill>
        <p:spPr>
          <a:xfrm>
            <a:off x="761401" y="2068511"/>
            <a:ext cx="5130668" cy="3904693"/>
          </a:xfrm>
          <a:prstGeom prst="rect">
            <a:avLst/>
          </a:prstGeom>
        </p:spPr>
      </p:pic>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08E2621E-80EB-4CF5-8CAC-45D78351E952}"/>
                  </a:ext>
                </a:extLst>
              </p:cNvPr>
              <p:cNvSpPr txBox="1"/>
              <p:nvPr/>
            </p:nvSpPr>
            <p:spPr>
              <a:xfrm>
                <a:off x="6095999" y="2955911"/>
                <a:ext cx="5521486" cy="1547731"/>
              </a:xfrm>
              <a:prstGeom prst="rect">
                <a:avLst/>
              </a:prstGeom>
              <a:solidFill>
                <a:schemeClr val="accent2">
                  <a:lumMod val="20000"/>
                  <a:lumOff val="80000"/>
                  <a:alpha val="50000"/>
                </a:schemeClr>
              </a:solidFill>
            </p:spPr>
            <p:txBody>
              <a:bodyPr wrap="square" rtlCol="0">
                <a:spAutoFit/>
              </a:bodyPr>
              <a:lstStyle/>
              <a:p>
                <a:pPr algn="ctr">
                  <a:spcBef>
                    <a:spcPts val="1200"/>
                  </a:spcBef>
                  <a:spcAft>
                    <a:spcPts val="1200"/>
                  </a:spcAft>
                </a:pPr>
                <a:r>
                  <a:rPr lang="zh-CN" altLang="en-US" sz="2400" b="1">
                    <a:solidFill>
                      <a:srgbClr val="C00000"/>
                    </a:solidFill>
                  </a:rPr>
                  <a:t>下面的推理是有效的吗？</a:t>
                </a:r>
                <a:endParaRPr lang="en-US" altLang="zh-CN" sz="2400" b="1" i="1">
                  <a:solidFill>
                    <a:srgbClr val="C00000"/>
                  </a:solidFill>
                  <a:latin typeface="Cambria Math" panose="02040503050406030204" pitchFamily="18" charset="0"/>
                </a:endParaRPr>
              </a:p>
              <a:p>
                <a:pPr>
                  <a:spcBef>
                    <a:spcPts val="1200"/>
                  </a:spcBef>
                  <a:spcAft>
                    <a:spcPts val="1200"/>
                  </a:spcAft>
                </a:pPr>
                <a14:m>
                  <m:oMathPara xmlns:m="http://schemas.openxmlformats.org/officeDocument/2006/math">
                    <m:oMathParaPr>
                      <m:jc m:val="centerGroup"/>
                    </m:oMathParaPr>
                    <m:oMath xmlns:m="http://schemas.openxmlformats.org/officeDocument/2006/math">
                      <m:r>
                        <a:rPr lang="en-US" altLang="zh-CN" sz="2000" b="1" i="1" smtClean="0">
                          <a:solidFill>
                            <a:schemeClr val="accent2">
                              <a:lumMod val="50000"/>
                            </a:schemeClr>
                          </a:solidFill>
                          <a:latin typeface="Cambria Math" panose="02040503050406030204" pitchFamily="18" charset="0"/>
                        </a:rPr>
                        <m:t>∃</m:t>
                      </m:r>
                      <m:r>
                        <a:rPr lang="en-US" altLang="zh-CN" sz="2000" b="1" i="1">
                          <a:solidFill>
                            <a:schemeClr val="accent2">
                              <a:lumMod val="50000"/>
                            </a:schemeClr>
                          </a:solidFill>
                          <a:latin typeface="Cambria Math" panose="02040503050406030204" pitchFamily="18" charset="0"/>
                        </a:rPr>
                        <m:t>𝒙𝑷</m:t>
                      </m:r>
                      <m:d>
                        <m:dPr>
                          <m:ctrlPr>
                            <a:rPr lang="en-US" altLang="zh-CN" sz="2000" b="1" i="1">
                              <a:solidFill>
                                <a:schemeClr val="accent2">
                                  <a:lumMod val="50000"/>
                                </a:schemeClr>
                              </a:solidFill>
                              <a:latin typeface="Cambria Math" panose="02040503050406030204" pitchFamily="18" charset="0"/>
                            </a:rPr>
                          </m:ctrlPr>
                        </m:dPr>
                        <m:e>
                          <m:r>
                            <a:rPr lang="en-US" altLang="zh-CN" sz="2000" b="1" i="1">
                              <a:solidFill>
                                <a:schemeClr val="accent2">
                                  <a:lumMod val="50000"/>
                                </a:schemeClr>
                              </a:solidFill>
                              <a:latin typeface="Cambria Math" panose="02040503050406030204" pitchFamily="18" charset="0"/>
                            </a:rPr>
                            <m:t>𝒙</m:t>
                          </m:r>
                        </m:e>
                      </m:d>
                      <m:r>
                        <a:rPr lang="en-US" altLang="zh-CN" sz="2000" b="1" i="1">
                          <a:solidFill>
                            <a:schemeClr val="accent2">
                              <a:lumMod val="50000"/>
                            </a:schemeClr>
                          </a:solidFill>
                          <a:latin typeface="Cambria Math" panose="02040503050406030204" pitchFamily="18" charset="0"/>
                        </a:rPr>
                        <m:t>, ∃</m:t>
                      </m:r>
                      <m:r>
                        <a:rPr lang="en-US" altLang="zh-CN" sz="2000" b="1" i="1">
                          <a:solidFill>
                            <a:schemeClr val="accent2">
                              <a:lumMod val="50000"/>
                            </a:schemeClr>
                          </a:solidFill>
                          <a:latin typeface="Cambria Math" panose="02040503050406030204" pitchFamily="18" charset="0"/>
                        </a:rPr>
                        <m:t>𝒙𝑷</m:t>
                      </m:r>
                      <m:d>
                        <m:dPr>
                          <m:ctrlPr>
                            <a:rPr lang="en-US" altLang="zh-CN" sz="2000" b="1" i="1">
                              <a:solidFill>
                                <a:schemeClr val="accent2">
                                  <a:lumMod val="50000"/>
                                </a:schemeClr>
                              </a:solidFill>
                              <a:latin typeface="Cambria Math" panose="02040503050406030204" pitchFamily="18" charset="0"/>
                            </a:rPr>
                          </m:ctrlPr>
                        </m:dPr>
                        <m:e>
                          <m:r>
                            <a:rPr lang="en-US" altLang="zh-CN" sz="2000" b="1" i="1">
                              <a:solidFill>
                                <a:schemeClr val="accent2">
                                  <a:lumMod val="50000"/>
                                </a:schemeClr>
                              </a:solidFill>
                              <a:latin typeface="Cambria Math" panose="02040503050406030204" pitchFamily="18" charset="0"/>
                            </a:rPr>
                            <m:t>𝒙</m:t>
                          </m:r>
                        </m:e>
                      </m:d>
                      <m:r>
                        <a:rPr lang="en-US" altLang="zh-CN" sz="2000" b="1" i="1" smtClean="0">
                          <a:solidFill>
                            <a:schemeClr val="accent2">
                              <a:lumMod val="50000"/>
                            </a:schemeClr>
                          </a:solidFill>
                          <a:latin typeface="Cambria Math" panose="02040503050406030204" pitchFamily="18" charset="0"/>
                        </a:rPr>
                        <m:t>→∀</m:t>
                      </m:r>
                      <m:r>
                        <a:rPr lang="en-US" altLang="zh-CN" sz="2000" b="1" i="1">
                          <a:solidFill>
                            <a:schemeClr val="accent2">
                              <a:lumMod val="50000"/>
                            </a:schemeClr>
                          </a:solidFill>
                          <a:latin typeface="Cambria Math" panose="02040503050406030204" pitchFamily="18" charset="0"/>
                        </a:rPr>
                        <m:t>𝒚𝑹</m:t>
                      </m:r>
                      <m:d>
                        <m:dPr>
                          <m:ctrlPr>
                            <a:rPr lang="en-US" altLang="zh-CN" sz="2000" b="1" i="1">
                              <a:solidFill>
                                <a:schemeClr val="accent2">
                                  <a:lumMod val="50000"/>
                                </a:schemeClr>
                              </a:solidFill>
                              <a:latin typeface="Cambria Math" panose="02040503050406030204" pitchFamily="18" charset="0"/>
                            </a:rPr>
                          </m:ctrlPr>
                        </m:dPr>
                        <m:e>
                          <m:r>
                            <a:rPr lang="en-US" altLang="zh-CN" sz="2000" b="1" i="1">
                              <a:solidFill>
                                <a:schemeClr val="accent2">
                                  <a:lumMod val="50000"/>
                                </a:schemeClr>
                              </a:solidFill>
                              <a:latin typeface="Cambria Math" panose="02040503050406030204" pitchFamily="18" charset="0"/>
                            </a:rPr>
                            <m:t>𝒚</m:t>
                          </m:r>
                        </m:e>
                      </m:d>
                      <m:r>
                        <a:rPr lang="en-US" altLang="zh-CN" sz="2000" b="1" i="1" smtClean="0">
                          <a:solidFill>
                            <a:schemeClr val="accent2">
                              <a:lumMod val="50000"/>
                            </a:schemeClr>
                          </a:solidFill>
                          <a:latin typeface="Cambria Math" panose="02040503050406030204" pitchFamily="18" charset="0"/>
                        </a:rPr>
                        <m:t>⟹∃</m:t>
                      </m:r>
                      <m:r>
                        <a:rPr lang="en-US" altLang="zh-CN" sz="2000" b="1" i="1">
                          <a:solidFill>
                            <a:schemeClr val="accent2">
                              <a:lumMod val="50000"/>
                            </a:schemeClr>
                          </a:solidFill>
                          <a:latin typeface="Cambria Math" panose="02040503050406030204" pitchFamily="18" charset="0"/>
                        </a:rPr>
                        <m:t>𝒙</m:t>
                      </m:r>
                      <m:d>
                        <m:dPr>
                          <m:ctrlPr>
                            <a:rPr lang="en-US" altLang="zh-CN" sz="2000" b="1" i="1">
                              <a:solidFill>
                                <a:schemeClr val="accent2">
                                  <a:lumMod val="50000"/>
                                </a:schemeClr>
                              </a:solidFill>
                              <a:latin typeface="Cambria Math" panose="02040503050406030204" pitchFamily="18" charset="0"/>
                            </a:rPr>
                          </m:ctrlPr>
                        </m:dPr>
                        <m:e>
                          <m:r>
                            <a:rPr lang="en-US" altLang="zh-CN" sz="2000" b="1" i="1">
                              <a:solidFill>
                                <a:schemeClr val="accent2">
                                  <a:lumMod val="50000"/>
                                </a:schemeClr>
                              </a:solidFill>
                              <a:latin typeface="Cambria Math" panose="02040503050406030204" pitchFamily="18" charset="0"/>
                            </a:rPr>
                            <m:t>𝑷</m:t>
                          </m:r>
                          <m:d>
                            <m:dPr>
                              <m:ctrlPr>
                                <a:rPr lang="en-US" altLang="zh-CN" sz="2000" b="1" i="1">
                                  <a:solidFill>
                                    <a:schemeClr val="accent2">
                                      <a:lumMod val="50000"/>
                                    </a:schemeClr>
                                  </a:solidFill>
                                  <a:latin typeface="Cambria Math" panose="02040503050406030204" pitchFamily="18" charset="0"/>
                                </a:rPr>
                              </m:ctrlPr>
                            </m:dPr>
                            <m:e>
                              <m:r>
                                <a:rPr lang="en-US" altLang="zh-CN" sz="2000" b="1" i="1">
                                  <a:solidFill>
                                    <a:schemeClr val="accent2">
                                      <a:lumMod val="50000"/>
                                    </a:schemeClr>
                                  </a:solidFill>
                                  <a:latin typeface="Cambria Math" panose="02040503050406030204" pitchFamily="18" charset="0"/>
                                </a:rPr>
                                <m:t>𝒙</m:t>
                              </m:r>
                            </m:e>
                          </m:d>
                          <m:r>
                            <a:rPr lang="en-US" altLang="zh-CN" sz="2000" b="1" i="1">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𝑹</m:t>
                          </m:r>
                          <m:d>
                            <m:dPr>
                              <m:ctrlPr>
                                <a:rPr lang="en-US" altLang="zh-CN" sz="2000" b="1" i="1" smtClean="0">
                                  <a:solidFill>
                                    <a:schemeClr val="accent2">
                                      <a:lumMod val="50000"/>
                                    </a:schemeClr>
                                  </a:solidFill>
                                  <a:latin typeface="Cambria Math" panose="02040503050406030204" pitchFamily="18" charset="0"/>
                                </a:rPr>
                              </m:ctrlPr>
                            </m:dPr>
                            <m:e>
                              <m:r>
                                <a:rPr lang="en-US" altLang="zh-CN" sz="2000" b="1" i="1">
                                  <a:solidFill>
                                    <a:schemeClr val="accent2">
                                      <a:lumMod val="50000"/>
                                    </a:schemeClr>
                                  </a:solidFill>
                                  <a:latin typeface="Cambria Math" panose="02040503050406030204" pitchFamily="18" charset="0"/>
                                </a:rPr>
                                <m:t>𝒙</m:t>
                              </m:r>
                            </m:e>
                          </m:d>
                        </m:e>
                      </m:d>
                    </m:oMath>
                  </m:oMathPara>
                </a14:m>
                <a:endParaRPr lang="en-US" altLang="zh-CN" sz="2000" b="1"/>
              </a:p>
              <a:p>
                <a:pPr marL="285750" indent="-285750">
                  <a:spcBef>
                    <a:spcPts val="1200"/>
                  </a:spcBef>
                  <a:spcAft>
                    <a:spcPts val="1200"/>
                  </a:spcAft>
                  <a:buFont typeface="Arial" panose="020B0604020202020204" pitchFamily="34" charset="0"/>
                  <a:buChar char="•"/>
                </a:pPr>
                <a:r>
                  <a:rPr lang="zh-CN" altLang="en-US" b="1">
                    <a:solidFill>
                      <a:srgbClr val="002060"/>
                    </a:solidFill>
                    <a:latin typeface="楷体" panose="02010609060101010101" pitchFamily="49" charset="-122"/>
                    <a:ea typeface="楷体" panose="02010609060101010101" pitchFamily="49" charset="-122"/>
                  </a:rPr>
                  <a:t>若有效，给出验证此推理有效性的（正确）论证</a:t>
                </a:r>
              </a:p>
            </p:txBody>
          </p:sp>
        </mc:Choice>
        <mc:Fallback xmlns="">
          <p:sp>
            <p:nvSpPr>
              <p:cNvPr id="4" name="文本框 3">
                <a:extLst>
                  <a:ext uri="{FF2B5EF4-FFF2-40B4-BE49-F238E27FC236}">
                    <a16:creationId xmlns:a16="http://schemas.microsoft.com/office/drawing/2014/main" id="{08E2621E-80EB-4CF5-8CAC-45D78351E952}"/>
                  </a:ext>
                </a:extLst>
              </p:cNvPr>
              <p:cNvSpPr txBox="1">
                <a:spLocks noRot="1" noChangeAspect="1" noMove="1" noResize="1" noEditPoints="1" noAdjustHandles="1" noChangeArrowheads="1" noChangeShapeType="1" noTextEdit="1"/>
              </p:cNvSpPr>
              <p:nvPr/>
            </p:nvSpPr>
            <p:spPr>
              <a:xfrm>
                <a:off x="6095999" y="2955911"/>
                <a:ext cx="5521486" cy="1547731"/>
              </a:xfrm>
              <a:prstGeom prst="rect">
                <a:avLst/>
              </a:prstGeom>
              <a:blipFill>
                <a:blip r:embed="rId3"/>
                <a:stretch>
                  <a:fillRect l="-662" t="-2756" b="-511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183220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第十一讲  一阶逻辑的推理理论</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91646C22-BFA0-4263-ADC6-D1CE69BFEFF6}" type="slidenum">
              <a:rPr lang="en-US" altLang="zh-CN" smtClean="0">
                <a:latin typeface="Arial" panose="020B0604020202020204" pitchFamily="34" charset="0"/>
                <a:ea typeface="楷体" panose="02010609060101010101" pitchFamily="49" charset="-122"/>
                <a:cs typeface="Arial" panose="020B0604020202020204" pitchFamily="34" charset="0"/>
              </a:rPr>
              <a:t>2</a:t>
            </a:fld>
            <a:r>
              <a:rPr lang="en-US" altLang="zh-CN">
                <a:latin typeface="Arial" panose="020B0604020202020204" pitchFamily="34" charset="0"/>
                <a:ea typeface="楷体" panose="02010609060101010101" pitchFamily="49" charset="-122"/>
                <a:cs typeface="Arial" panose="020B0604020202020204" pitchFamily="34" charset="0"/>
              </a:rPr>
              <a:t>/33</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内容提要</a:t>
            </a:r>
          </a:p>
        </p:txBody>
      </p:sp>
      <p:sp>
        <p:nvSpPr>
          <p:cNvPr id="2" name="文本框 1">
            <a:extLst>
              <a:ext uri="{FF2B5EF4-FFF2-40B4-BE49-F238E27FC236}">
                <a16:creationId xmlns:a16="http://schemas.microsoft.com/office/drawing/2014/main" id="{85BA4EFF-667B-4FC6-8446-13B52B94D7E0}"/>
              </a:ext>
            </a:extLst>
          </p:cNvPr>
          <p:cNvSpPr txBox="1"/>
          <p:nvPr/>
        </p:nvSpPr>
        <p:spPr>
          <a:xfrm>
            <a:off x="1107232" y="1448010"/>
            <a:ext cx="4733731" cy="3547125"/>
          </a:xfrm>
          <a:prstGeom prst="rect">
            <a:avLst/>
          </a:prstGeom>
          <a:noFill/>
        </p:spPr>
        <p:txBody>
          <a:bodyPr wrap="square" rtlCol="0">
            <a:spAutoFit/>
          </a:bodyPr>
          <a:lstStyle/>
          <a:p>
            <a:pPr>
              <a:lnSpc>
                <a:spcPct val="250000"/>
              </a:lnSpc>
            </a:pPr>
            <a:r>
              <a:rPr lang="zh-CN" altLang="en-US" sz="3200" b="1">
                <a:solidFill>
                  <a:schemeClr val="accent6">
                    <a:lumMod val="50000"/>
                  </a:schemeClr>
                </a:solidFill>
                <a:latin typeface="仿宋" panose="02010609060101010101" pitchFamily="49" charset="-122"/>
                <a:ea typeface="仿宋" panose="02010609060101010101" pitchFamily="49" charset="-122"/>
              </a:rPr>
              <a:t>一阶逻辑推理的有效性</a:t>
            </a:r>
            <a:endParaRPr lang="en-US" altLang="zh-CN" sz="3200" b="1">
              <a:solidFill>
                <a:schemeClr val="accent6">
                  <a:lumMod val="50000"/>
                </a:schemeClr>
              </a:solidFill>
              <a:latin typeface="仿宋" panose="02010609060101010101" pitchFamily="49" charset="-122"/>
              <a:ea typeface="仿宋" panose="02010609060101010101" pitchFamily="49" charset="-122"/>
            </a:endParaRPr>
          </a:p>
          <a:p>
            <a:pPr>
              <a:lnSpc>
                <a:spcPct val="250000"/>
              </a:lnSpc>
            </a:pPr>
            <a:r>
              <a:rPr lang="zh-CN" altLang="en-US" sz="3200" b="1">
                <a:solidFill>
                  <a:schemeClr val="accent6">
                    <a:lumMod val="50000"/>
                  </a:schemeClr>
                </a:solidFill>
                <a:latin typeface="仿宋" panose="02010609060101010101" pitchFamily="49" charset="-122"/>
                <a:ea typeface="仿宋" panose="02010609060101010101" pitchFamily="49" charset="-122"/>
              </a:rPr>
              <a:t>量词公式的推理规则</a:t>
            </a:r>
            <a:endParaRPr lang="en-US" altLang="zh-CN" sz="3200" b="1">
              <a:solidFill>
                <a:schemeClr val="accent6">
                  <a:lumMod val="50000"/>
                </a:schemeClr>
              </a:solidFill>
              <a:latin typeface="仿宋" panose="02010609060101010101" pitchFamily="49" charset="-122"/>
              <a:ea typeface="仿宋" panose="02010609060101010101" pitchFamily="49" charset="-122"/>
            </a:endParaRPr>
          </a:p>
          <a:p>
            <a:pPr>
              <a:lnSpc>
                <a:spcPct val="250000"/>
              </a:lnSpc>
            </a:pPr>
            <a:r>
              <a:rPr lang="zh-CN" altLang="en-US" sz="3200" b="1">
                <a:solidFill>
                  <a:schemeClr val="accent6">
                    <a:lumMod val="50000"/>
                  </a:schemeClr>
                </a:solidFill>
                <a:latin typeface="仿宋" panose="02010609060101010101" pitchFamily="49" charset="-122"/>
                <a:ea typeface="仿宋" panose="02010609060101010101" pitchFamily="49" charset="-122"/>
              </a:rPr>
              <a:t>一阶逻辑的自然推理举例</a:t>
            </a:r>
            <a:endParaRPr lang="en-US" altLang="zh-CN" sz="3200" b="1">
              <a:solidFill>
                <a:schemeClr val="accent6">
                  <a:lumMod val="50000"/>
                </a:schemeClr>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39021058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一阶逻辑的自然推理举例</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第十一讲  一阶逻辑的推理理论</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20</a:t>
            </a:fld>
            <a:r>
              <a:rPr lang="en-US" altLang="zh-CN">
                <a:latin typeface="Arial" panose="020B0604020202020204" pitchFamily="34" charset="0"/>
                <a:ea typeface="楷体" panose="02010609060101010101" pitchFamily="49" charset="-122"/>
                <a:cs typeface="Arial" panose="020B0604020202020204" pitchFamily="34" charset="0"/>
              </a:rPr>
              <a:t>/33</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一阶逻辑论证的错误与更正练习</a:t>
            </a:r>
          </a:p>
        </p:txBody>
      </p:sp>
      <p:sp>
        <p:nvSpPr>
          <p:cNvPr id="2" name="文本框 1">
            <a:extLst>
              <a:ext uri="{FF2B5EF4-FFF2-40B4-BE49-F238E27FC236}">
                <a16:creationId xmlns:a16="http://schemas.microsoft.com/office/drawing/2014/main" id="{C5E1FC24-369A-43F3-BBEE-5BF1B7AC5538}"/>
              </a:ext>
            </a:extLst>
          </p:cNvPr>
          <p:cNvSpPr txBox="1"/>
          <p:nvPr/>
        </p:nvSpPr>
        <p:spPr>
          <a:xfrm>
            <a:off x="530657" y="1265344"/>
            <a:ext cx="7429228" cy="461665"/>
          </a:xfrm>
          <a:prstGeom prst="rect">
            <a:avLst/>
          </a:prstGeom>
          <a:solidFill>
            <a:schemeClr val="accent5">
              <a:lumMod val="20000"/>
              <a:lumOff val="80000"/>
            </a:schemeClr>
          </a:solidFill>
        </p:spPr>
        <p:txBody>
          <a:bodyPr wrap="square" rtlCol="0">
            <a:spAutoFit/>
          </a:bodyPr>
          <a:lstStyle/>
          <a:p>
            <a:r>
              <a:rPr lang="zh-CN" altLang="en-US" sz="2400" b="1">
                <a:solidFill>
                  <a:srgbClr val="002060"/>
                </a:solidFill>
              </a:rPr>
              <a:t>在一阶逻辑的自然推理系统中，指出下面论证的错误：</a:t>
            </a:r>
          </a:p>
        </p:txBody>
      </p:sp>
      <p:pic>
        <p:nvPicPr>
          <p:cNvPr id="3" name="图片 2">
            <a:extLst>
              <a:ext uri="{FF2B5EF4-FFF2-40B4-BE49-F238E27FC236}">
                <a16:creationId xmlns:a16="http://schemas.microsoft.com/office/drawing/2014/main" id="{0488CFEC-92FC-495B-B49F-69E11CB57F7E}"/>
              </a:ext>
            </a:extLst>
          </p:cNvPr>
          <p:cNvPicPr>
            <a:picLocks noChangeAspect="1"/>
          </p:cNvPicPr>
          <p:nvPr/>
        </p:nvPicPr>
        <p:blipFill>
          <a:blip r:embed="rId2"/>
          <a:stretch>
            <a:fillRect/>
          </a:stretch>
        </p:blipFill>
        <p:spPr>
          <a:xfrm>
            <a:off x="761401" y="2068511"/>
            <a:ext cx="5130668" cy="3904693"/>
          </a:xfrm>
          <a:prstGeom prst="rect">
            <a:avLst/>
          </a:prstGeom>
        </p:spPr>
      </p:pic>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4FA470ED-0DC9-4F86-A336-9FEEA081F1AA}"/>
                  </a:ext>
                </a:extLst>
              </p:cNvPr>
              <p:cNvSpPr txBox="1"/>
              <p:nvPr/>
            </p:nvSpPr>
            <p:spPr>
              <a:xfrm>
                <a:off x="6072264" y="3401878"/>
                <a:ext cx="4133440" cy="615553"/>
              </a:xfrm>
              <a:prstGeom prst="rect">
                <a:avLst/>
              </a:prstGeom>
              <a:solidFill>
                <a:schemeClr val="accent2">
                  <a:lumMod val="20000"/>
                  <a:lumOff val="80000"/>
                </a:schemeClr>
              </a:solidFill>
            </p:spPr>
            <p:txBody>
              <a:bodyPr wrap="square" tIns="0" bIns="0" rtlCol="0">
                <a:spAutoFit/>
              </a:bodyPr>
              <a:lstStyle/>
              <a:p>
                <a:r>
                  <a:rPr lang="zh-CN" altLang="en-US" sz="2000" b="1">
                    <a:solidFill>
                      <a:schemeClr val="accent2">
                        <a:lumMod val="50000"/>
                      </a:schemeClr>
                    </a:solidFill>
                  </a:rPr>
                  <a:t>消除的量词</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𝒙</m:t>
                    </m:r>
                  </m:oMath>
                </a14:m>
                <a:r>
                  <a:rPr lang="zh-CN" altLang="en-US" sz="2000" b="1">
                    <a:solidFill>
                      <a:schemeClr val="accent2">
                        <a:lumMod val="50000"/>
                      </a:schemeClr>
                    </a:solidFill>
                  </a:rPr>
                  <a:t>辖域不是整个公式，且使用了前面出现的个体常量</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𝒂</m:t>
                    </m:r>
                  </m:oMath>
                </a14:m>
                <a:endParaRPr lang="zh-CN" altLang="en-US" sz="2000" b="1">
                  <a:solidFill>
                    <a:schemeClr val="accent2">
                      <a:lumMod val="50000"/>
                    </a:schemeClr>
                  </a:solidFill>
                </a:endParaRPr>
              </a:p>
            </p:txBody>
          </p:sp>
        </mc:Choice>
        <mc:Fallback xmlns="">
          <p:sp>
            <p:nvSpPr>
              <p:cNvPr id="6" name="文本框 5">
                <a:extLst>
                  <a:ext uri="{FF2B5EF4-FFF2-40B4-BE49-F238E27FC236}">
                    <a16:creationId xmlns:a16="http://schemas.microsoft.com/office/drawing/2014/main" id="{4FA470ED-0DC9-4F86-A336-9FEEA081F1AA}"/>
                  </a:ext>
                </a:extLst>
              </p:cNvPr>
              <p:cNvSpPr txBox="1">
                <a:spLocks noRot="1" noChangeAspect="1" noMove="1" noResize="1" noEditPoints="1" noAdjustHandles="1" noChangeArrowheads="1" noChangeShapeType="1" noTextEdit="1"/>
              </p:cNvSpPr>
              <p:nvPr/>
            </p:nvSpPr>
            <p:spPr>
              <a:xfrm>
                <a:off x="6072264" y="3401878"/>
                <a:ext cx="4133440" cy="615553"/>
              </a:xfrm>
              <a:prstGeom prst="rect">
                <a:avLst/>
              </a:prstGeom>
              <a:blipFill>
                <a:blip r:embed="rId3"/>
                <a:stretch>
                  <a:fillRect l="-1475" t="-12871" b="-24752"/>
                </a:stretch>
              </a:blipFill>
            </p:spPr>
            <p:txBody>
              <a:bodyPr/>
              <a:lstStyle/>
              <a:p>
                <a:r>
                  <a:rPr lang="zh-CN" altLang="en-US">
                    <a:noFill/>
                  </a:rPr>
                  <a:t> </a:t>
                </a:r>
              </a:p>
            </p:txBody>
          </p:sp>
        </mc:Fallback>
      </mc:AlternateContent>
      <p:sp>
        <p:nvSpPr>
          <p:cNvPr id="12" name="文本框 11">
            <a:extLst>
              <a:ext uri="{FF2B5EF4-FFF2-40B4-BE49-F238E27FC236}">
                <a16:creationId xmlns:a16="http://schemas.microsoft.com/office/drawing/2014/main" id="{B06320AF-14E6-4833-A582-47A371F062C0}"/>
              </a:ext>
            </a:extLst>
          </p:cNvPr>
          <p:cNvSpPr txBox="1"/>
          <p:nvPr/>
        </p:nvSpPr>
        <p:spPr>
          <a:xfrm>
            <a:off x="5445064" y="3571155"/>
            <a:ext cx="365980" cy="369332"/>
          </a:xfrm>
          <a:prstGeom prst="rect">
            <a:avLst/>
          </a:prstGeom>
          <a:noFill/>
        </p:spPr>
        <p:txBody>
          <a:bodyPr wrap="none" lIns="0" tIns="0" rIns="0" bIns="0" rtlCol="0">
            <a:spAutoFit/>
          </a:bodyPr>
          <a:lstStyle/>
          <a:p>
            <a:pPr algn="ctr"/>
            <a:r>
              <a:rPr lang="zh-CN" altLang="en-US" sz="2400">
                <a:solidFill>
                  <a:srgbClr val="C00000"/>
                </a:solidFill>
              </a:rPr>
              <a:t>✘</a:t>
            </a:r>
          </a:p>
        </p:txBody>
      </p:sp>
      <p:sp>
        <p:nvSpPr>
          <p:cNvPr id="13" name="文本框 12">
            <a:extLst>
              <a:ext uri="{FF2B5EF4-FFF2-40B4-BE49-F238E27FC236}">
                <a16:creationId xmlns:a16="http://schemas.microsoft.com/office/drawing/2014/main" id="{5C21FECE-84F5-4063-A717-EBF380B63B1C}"/>
              </a:ext>
            </a:extLst>
          </p:cNvPr>
          <p:cNvSpPr txBox="1"/>
          <p:nvPr/>
        </p:nvSpPr>
        <p:spPr>
          <a:xfrm>
            <a:off x="5445064" y="4097323"/>
            <a:ext cx="365980" cy="369332"/>
          </a:xfrm>
          <a:prstGeom prst="rect">
            <a:avLst/>
          </a:prstGeom>
          <a:noFill/>
        </p:spPr>
        <p:txBody>
          <a:bodyPr wrap="none" lIns="0" tIns="0" rIns="0" bIns="0" rtlCol="0">
            <a:spAutoFit/>
          </a:bodyPr>
          <a:lstStyle/>
          <a:p>
            <a:pPr algn="ctr"/>
            <a:r>
              <a:rPr lang="zh-CN" altLang="en-US" sz="2400">
                <a:solidFill>
                  <a:srgbClr val="C00000"/>
                </a:solidFill>
              </a:rPr>
              <a:t>✘</a:t>
            </a:r>
          </a:p>
        </p:txBody>
      </p:sp>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C627CD3F-448A-409F-B0AF-97C6A6EF4E8A}"/>
                  </a:ext>
                </a:extLst>
              </p:cNvPr>
              <p:cNvSpPr txBox="1"/>
              <p:nvPr/>
            </p:nvSpPr>
            <p:spPr>
              <a:xfrm>
                <a:off x="6072263" y="4081934"/>
                <a:ext cx="4133440" cy="400110"/>
              </a:xfrm>
              <a:prstGeom prst="rect">
                <a:avLst/>
              </a:prstGeom>
              <a:solidFill>
                <a:schemeClr val="accent2">
                  <a:lumMod val="20000"/>
                  <a:lumOff val="80000"/>
                </a:schemeClr>
              </a:solidFill>
            </p:spPr>
            <p:txBody>
              <a:bodyPr wrap="square" rtlCol="0">
                <a:spAutoFit/>
              </a:bodyPr>
              <a:lstStyle/>
              <a:p>
                <a:r>
                  <a:rPr lang="zh-CN" altLang="en-US" sz="2000" b="1">
                    <a:solidFill>
                      <a:schemeClr val="accent2">
                        <a:lumMod val="50000"/>
                      </a:schemeClr>
                    </a:solidFill>
                  </a:rPr>
                  <a:t>消除的量词</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𝒙</m:t>
                    </m:r>
                  </m:oMath>
                </a14:m>
                <a:r>
                  <a:rPr lang="zh-CN" altLang="en-US" sz="2000" b="1">
                    <a:solidFill>
                      <a:schemeClr val="accent2">
                        <a:lumMod val="50000"/>
                      </a:schemeClr>
                    </a:solidFill>
                  </a:rPr>
                  <a:t>的辖域不是整个公式</a:t>
                </a:r>
              </a:p>
            </p:txBody>
          </p:sp>
        </mc:Choice>
        <mc:Fallback xmlns="">
          <p:sp>
            <p:nvSpPr>
              <p:cNvPr id="14" name="文本框 13">
                <a:extLst>
                  <a:ext uri="{FF2B5EF4-FFF2-40B4-BE49-F238E27FC236}">
                    <a16:creationId xmlns:a16="http://schemas.microsoft.com/office/drawing/2014/main" id="{C627CD3F-448A-409F-B0AF-97C6A6EF4E8A}"/>
                  </a:ext>
                </a:extLst>
              </p:cNvPr>
              <p:cNvSpPr txBox="1">
                <a:spLocks noRot="1" noChangeAspect="1" noMove="1" noResize="1" noEditPoints="1" noAdjustHandles="1" noChangeArrowheads="1" noChangeShapeType="1" noTextEdit="1"/>
              </p:cNvSpPr>
              <p:nvPr/>
            </p:nvSpPr>
            <p:spPr>
              <a:xfrm>
                <a:off x="6072263" y="4081934"/>
                <a:ext cx="4133440" cy="400110"/>
              </a:xfrm>
              <a:prstGeom prst="rect">
                <a:avLst/>
              </a:prstGeom>
              <a:blipFill>
                <a:blip r:embed="rId4"/>
                <a:stretch>
                  <a:fillRect l="-1475" t="-9231" b="-2769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6CE62E72-A2AE-41AE-A714-18A0DAFBA4B8}"/>
                  </a:ext>
                </a:extLst>
              </p:cNvPr>
              <p:cNvSpPr txBox="1"/>
              <p:nvPr/>
            </p:nvSpPr>
            <p:spPr>
              <a:xfrm>
                <a:off x="6065685" y="5551192"/>
                <a:ext cx="4133440" cy="400110"/>
              </a:xfrm>
              <a:prstGeom prst="rect">
                <a:avLst/>
              </a:prstGeom>
              <a:solidFill>
                <a:schemeClr val="accent2">
                  <a:lumMod val="20000"/>
                  <a:lumOff val="80000"/>
                </a:schemeClr>
              </a:solidFill>
            </p:spPr>
            <p:txBody>
              <a:bodyPr wrap="square" rtlCol="0">
                <a:spAutoFit/>
              </a:bodyPr>
              <a:lstStyle/>
              <a:p>
                <a:r>
                  <a:rPr lang="zh-CN" altLang="en-US" sz="2000" b="1">
                    <a:solidFill>
                      <a:schemeClr val="accent2">
                        <a:lumMod val="50000"/>
                      </a:schemeClr>
                    </a:solidFill>
                  </a:rPr>
                  <a:t>个体变量</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𝒙</m:t>
                    </m:r>
                  </m:oMath>
                </a14:m>
                <a:r>
                  <a:rPr lang="zh-CN" altLang="en-US" sz="2000" b="1">
                    <a:solidFill>
                      <a:schemeClr val="accent2">
                        <a:lumMod val="50000"/>
                      </a:schemeClr>
                    </a:solidFill>
                  </a:rPr>
                  <a:t>不能同时替换</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𝒂</m:t>
                    </m:r>
                  </m:oMath>
                </a14:m>
                <a:r>
                  <a:rPr lang="zh-CN" altLang="en-US" sz="2000" b="1">
                    <a:solidFill>
                      <a:schemeClr val="accent2">
                        <a:lumMod val="50000"/>
                      </a:schemeClr>
                    </a:solidFill>
                  </a:rPr>
                  <a:t>与</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𝒃</m:t>
                    </m:r>
                  </m:oMath>
                </a14:m>
                <a:endParaRPr lang="zh-CN" altLang="en-US" sz="2000" b="1">
                  <a:solidFill>
                    <a:schemeClr val="accent2">
                      <a:lumMod val="50000"/>
                    </a:schemeClr>
                  </a:solidFill>
                </a:endParaRPr>
              </a:p>
            </p:txBody>
          </p:sp>
        </mc:Choice>
        <mc:Fallback xmlns="">
          <p:sp>
            <p:nvSpPr>
              <p:cNvPr id="15" name="文本框 14">
                <a:extLst>
                  <a:ext uri="{FF2B5EF4-FFF2-40B4-BE49-F238E27FC236}">
                    <a16:creationId xmlns:a16="http://schemas.microsoft.com/office/drawing/2014/main" id="{6CE62E72-A2AE-41AE-A714-18A0DAFBA4B8}"/>
                  </a:ext>
                </a:extLst>
              </p:cNvPr>
              <p:cNvSpPr txBox="1">
                <a:spLocks noRot="1" noChangeAspect="1" noMove="1" noResize="1" noEditPoints="1" noAdjustHandles="1" noChangeArrowheads="1" noChangeShapeType="1" noTextEdit="1"/>
              </p:cNvSpPr>
              <p:nvPr/>
            </p:nvSpPr>
            <p:spPr>
              <a:xfrm>
                <a:off x="6065685" y="5551192"/>
                <a:ext cx="4133440" cy="400110"/>
              </a:xfrm>
              <a:prstGeom prst="rect">
                <a:avLst/>
              </a:prstGeom>
              <a:blipFill>
                <a:blip r:embed="rId5"/>
                <a:stretch>
                  <a:fillRect l="-1475" t="-9231" b="-27692"/>
                </a:stretch>
              </a:blipFill>
            </p:spPr>
            <p:txBody>
              <a:bodyPr/>
              <a:lstStyle/>
              <a:p>
                <a:r>
                  <a:rPr lang="zh-CN" altLang="en-US">
                    <a:noFill/>
                  </a:rPr>
                  <a:t> </a:t>
                </a:r>
              </a:p>
            </p:txBody>
          </p:sp>
        </mc:Fallback>
      </mc:AlternateContent>
      <p:sp>
        <p:nvSpPr>
          <p:cNvPr id="16" name="文本框 15">
            <a:extLst>
              <a:ext uri="{FF2B5EF4-FFF2-40B4-BE49-F238E27FC236}">
                <a16:creationId xmlns:a16="http://schemas.microsoft.com/office/drawing/2014/main" id="{EC37B147-F3C2-4C2D-925D-B16C93A3EBAA}"/>
              </a:ext>
            </a:extLst>
          </p:cNvPr>
          <p:cNvSpPr txBox="1"/>
          <p:nvPr/>
        </p:nvSpPr>
        <p:spPr>
          <a:xfrm>
            <a:off x="5445064" y="5566581"/>
            <a:ext cx="365980" cy="369332"/>
          </a:xfrm>
          <a:prstGeom prst="rect">
            <a:avLst/>
          </a:prstGeom>
          <a:noFill/>
        </p:spPr>
        <p:txBody>
          <a:bodyPr wrap="none" lIns="0" tIns="0" rIns="0" bIns="0" rtlCol="0">
            <a:spAutoFit/>
          </a:bodyPr>
          <a:lstStyle/>
          <a:p>
            <a:pPr algn="ctr"/>
            <a:r>
              <a:rPr lang="zh-CN" altLang="en-US" sz="2400">
                <a:solidFill>
                  <a:srgbClr val="C00000"/>
                </a:solidFill>
              </a:rPr>
              <a:t>✘</a:t>
            </a:r>
          </a:p>
        </p:txBody>
      </p:sp>
    </p:spTree>
    <p:extLst>
      <p:ext uri="{BB962C8B-B14F-4D97-AF65-F5344CB8AC3E}">
        <p14:creationId xmlns:p14="http://schemas.microsoft.com/office/powerpoint/2010/main" val="32599191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a:extLst>
              <a:ext uri="{FF2B5EF4-FFF2-40B4-BE49-F238E27FC236}">
                <a16:creationId xmlns:a16="http://schemas.microsoft.com/office/drawing/2014/main" id="{24345957-873F-4312-B723-1B8B89BE1581}"/>
              </a:ext>
            </a:extLst>
          </p:cNvPr>
          <p:cNvPicPr>
            <a:picLocks noChangeAspect="1"/>
          </p:cNvPicPr>
          <p:nvPr/>
        </p:nvPicPr>
        <p:blipFill>
          <a:blip r:embed="rId2"/>
          <a:stretch>
            <a:fillRect/>
          </a:stretch>
        </p:blipFill>
        <p:spPr>
          <a:xfrm>
            <a:off x="847134" y="1976412"/>
            <a:ext cx="5256155" cy="3908765"/>
          </a:xfrm>
          <a:prstGeom prst="rect">
            <a:avLst/>
          </a:prstGeom>
        </p:spPr>
      </p:pic>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一阶逻辑的自然推理举例</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第十一讲  一阶逻辑的推理理论</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21</a:t>
            </a:fld>
            <a:r>
              <a:rPr lang="en-US" altLang="zh-CN">
                <a:latin typeface="Arial" panose="020B0604020202020204" pitchFamily="34" charset="0"/>
                <a:ea typeface="楷体" panose="02010609060101010101" pitchFamily="49" charset="-122"/>
                <a:cs typeface="Arial" panose="020B0604020202020204" pitchFamily="34" charset="0"/>
              </a:rPr>
              <a:t>/33</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一阶逻辑论证的错误与更正练习</a:t>
            </a: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C5E1FC24-369A-43F3-BBEE-5BF1B7AC5538}"/>
                  </a:ext>
                </a:extLst>
              </p:cNvPr>
              <p:cNvSpPr txBox="1"/>
              <p:nvPr/>
            </p:nvSpPr>
            <p:spPr>
              <a:xfrm>
                <a:off x="530657" y="1265344"/>
                <a:ext cx="8731756" cy="509178"/>
              </a:xfrm>
              <a:prstGeom prst="rect">
                <a:avLst/>
              </a:prstGeom>
              <a:solidFill>
                <a:schemeClr val="accent5">
                  <a:lumMod val="20000"/>
                  <a:lumOff val="80000"/>
                </a:schemeClr>
              </a:solidFill>
            </p:spPr>
            <p:txBody>
              <a:bodyPr wrap="square" rtlCol="0">
                <a:spAutoFit/>
              </a:bodyPr>
              <a:lstStyle/>
              <a:p>
                <a:r>
                  <a:rPr lang="zh-CN" altLang="en-US" sz="2400" b="1" dirty="0">
                    <a:solidFill>
                      <a:srgbClr val="002060"/>
                    </a:solidFill>
                  </a:rPr>
                  <a:t>推理</a:t>
                </a:r>
                <a14:m>
                  <m:oMath xmlns:m="http://schemas.openxmlformats.org/officeDocument/2006/math">
                    <m:r>
                      <a:rPr lang="en-US" altLang="zh-CN" sz="2400" b="1" i="0" smtClean="0">
                        <a:solidFill>
                          <a:schemeClr val="accent2">
                            <a:lumMod val="50000"/>
                          </a:schemeClr>
                        </a:solidFill>
                        <a:latin typeface="Cambria Math" panose="02040503050406030204" pitchFamily="18" charset="0"/>
                      </a:rPr>
                      <m:t> </m:t>
                    </m:r>
                    <m:r>
                      <a:rPr lang="en-US" altLang="zh-CN" sz="2400" b="1" i="1">
                        <a:solidFill>
                          <a:schemeClr val="accent2">
                            <a:lumMod val="50000"/>
                          </a:schemeClr>
                        </a:solidFill>
                        <a:latin typeface="Cambria Math" panose="02040503050406030204" pitchFamily="18" charset="0"/>
                      </a:rPr>
                      <m:t>∃</m:t>
                    </m:r>
                    <m:r>
                      <a:rPr lang="en-US" altLang="zh-CN" sz="2400" b="1" i="1">
                        <a:solidFill>
                          <a:schemeClr val="accent2">
                            <a:lumMod val="50000"/>
                          </a:schemeClr>
                        </a:solidFill>
                        <a:latin typeface="Cambria Math" panose="02040503050406030204" pitchFamily="18" charset="0"/>
                      </a:rPr>
                      <m:t>𝒙𝑷</m:t>
                    </m:r>
                    <m:d>
                      <m:dPr>
                        <m:ctrlPr>
                          <a:rPr lang="en-US" altLang="zh-CN" sz="2400" b="1" i="1">
                            <a:solidFill>
                              <a:schemeClr val="accent2">
                                <a:lumMod val="50000"/>
                              </a:schemeClr>
                            </a:solidFill>
                            <a:latin typeface="Cambria Math" panose="02040503050406030204" pitchFamily="18" charset="0"/>
                          </a:rPr>
                        </m:ctrlPr>
                      </m:dPr>
                      <m:e>
                        <m:r>
                          <a:rPr lang="en-US" altLang="zh-CN" sz="2400" b="1" i="1">
                            <a:solidFill>
                              <a:schemeClr val="accent2">
                                <a:lumMod val="50000"/>
                              </a:schemeClr>
                            </a:solidFill>
                            <a:latin typeface="Cambria Math" panose="02040503050406030204" pitchFamily="18" charset="0"/>
                          </a:rPr>
                          <m:t>𝒙</m:t>
                        </m:r>
                      </m:e>
                    </m:d>
                    <m:r>
                      <a:rPr lang="en-US" altLang="zh-CN" sz="2400" b="1" i="1">
                        <a:solidFill>
                          <a:schemeClr val="accent2">
                            <a:lumMod val="50000"/>
                          </a:schemeClr>
                        </a:solidFill>
                        <a:latin typeface="Cambria Math" panose="02040503050406030204" pitchFamily="18" charset="0"/>
                      </a:rPr>
                      <m:t>, ∃</m:t>
                    </m:r>
                    <m:r>
                      <a:rPr lang="en-US" altLang="zh-CN" sz="2400" b="1" i="1">
                        <a:solidFill>
                          <a:schemeClr val="accent2">
                            <a:lumMod val="50000"/>
                          </a:schemeClr>
                        </a:solidFill>
                        <a:latin typeface="Cambria Math" panose="02040503050406030204" pitchFamily="18" charset="0"/>
                      </a:rPr>
                      <m:t>𝒙𝑷</m:t>
                    </m:r>
                    <m:d>
                      <m:dPr>
                        <m:ctrlPr>
                          <a:rPr lang="en-US" altLang="zh-CN" sz="2400" b="1" i="1">
                            <a:solidFill>
                              <a:schemeClr val="accent2">
                                <a:lumMod val="50000"/>
                              </a:schemeClr>
                            </a:solidFill>
                            <a:latin typeface="Cambria Math" panose="02040503050406030204" pitchFamily="18" charset="0"/>
                          </a:rPr>
                        </m:ctrlPr>
                      </m:dPr>
                      <m:e>
                        <m:r>
                          <a:rPr lang="en-US" altLang="zh-CN" sz="2400" b="1" i="1">
                            <a:solidFill>
                              <a:schemeClr val="accent2">
                                <a:lumMod val="50000"/>
                              </a:schemeClr>
                            </a:solidFill>
                            <a:latin typeface="Cambria Math" panose="02040503050406030204" pitchFamily="18" charset="0"/>
                          </a:rPr>
                          <m:t>𝒙</m:t>
                        </m:r>
                      </m:e>
                    </m:d>
                    <m:r>
                      <a:rPr lang="en-US" altLang="zh-CN" sz="2400" b="1" i="1">
                        <a:solidFill>
                          <a:schemeClr val="accent2">
                            <a:lumMod val="50000"/>
                          </a:schemeClr>
                        </a:solidFill>
                        <a:latin typeface="Cambria Math" panose="02040503050406030204" pitchFamily="18" charset="0"/>
                      </a:rPr>
                      <m:t>→∀</m:t>
                    </m:r>
                    <m:r>
                      <a:rPr lang="en-US" altLang="zh-CN" sz="2400" b="1" i="1">
                        <a:solidFill>
                          <a:schemeClr val="accent2">
                            <a:lumMod val="50000"/>
                          </a:schemeClr>
                        </a:solidFill>
                        <a:latin typeface="Cambria Math" panose="02040503050406030204" pitchFamily="18" charset="0"/>
                      </a:rPr>
                      <m:t>𝒚𝑹</m:t>
                    </m:r>
                    <m:d>
                      <m:dPr>
                        <m:ctrlPr>
                          <a:rPr lang="en-US" altLang="zh-CN" sz="2400" b="1" i="1">
                            <a:solidFill>
                              <a:schemeClr val="accent2">
                                <a:lumMod val="50000"/>
                              </a:schemeClr>
                            </a:solidFill>
                            <a:latin typeface="Cambria Math" panose="02040503050406030204" pitchFamily="18" charset="0"/>
                          </a:rPr>
                        </m:ctrlPr>
                      </m:dPr>
                      <m:e>
                        <m:r>
                          <a:rPr lang="en-US" altLang="zh-CN" sz="2400" b="1" i="1">
                            <a:solidFill>
                              <a:schemeClr val="accent2">
                                <a:lumMod val="50000"/>
                              </a:schemeClr>
                            </a:solidFill>
                            <a:latin typeface="Cambria Math" panose="02040503050406030204" pitchFamily="18" charset="0"/>
                          </a:rPr>
                          <m:t>𝒚</m:t>
                        </m:r>
                      </m:e>
                    </m:d>
                    <m:r>
                      <a:rPr lang="en-US" altLang="zh-CN" sz="2400" b="1" i="1">
                        <a:solidFill>
                          <a:schemeClr val="accent2">
                            <a:lumMod val="50000"/>
                          </a:schemeClr>
                        </a:solidFill>
                        <a:latin typeface="Cambria Math" panose="02040503050406030204" pitchFamily="18" charset="0"/>
                      </a:rPr>
                      <m:t>⟹∃</m:t>
                    </m:r>
                    <m:r>
                      <a:rPr lang="en-US" altLang="zh-CN" sz="2400" b="1" i="1">
                        <a:solidFill>
                          <a:schemeClr val="accent2">
                            <a:lumMod val="50000"/>
                          </a:schemeClr>
                        </a:solidFill>
                        <a:latin typeface="Cambria Math" panose="02040503050406030204" pitchFamily="18" charset="0"/>
                      </a:rPr>
                      <m:t>𝒙</m:t>
                    </m:r>
                    <m:d>
                      <m:dPr>
                        <m:ctrlPr>
                          <a:rPr lang="en-US" altLang="zh-CN" sz="2400" b="1" i="1">
                            <a:solidFill>
                              <a:schemeClr val="accent2">
                                <a:lumMod val="50000"/>
                              </a:schemeClr>
                            </a:solidFill>
                            <a:latin typeface="Cambria Math" panose="02040503050406030204" pitchFamily="18" charset="0"/>
                          </a:rPr>
                        </m:ctrlPr>
                      </m:dPr>
                      <m:e>
                        <m:r>
                          <a:rPr lang="en-US" altLang="zh-CN" sz="2400" b="1" i="1">
                            <a:solidFill>
                              <a:schemeClr val="accent2">
                                <a:lumMod val="50000"/>
                              </a:schemeClr>
                            </a:solidFill>
                            <a:latin typeface="Cambria Math" panose="02040503050406030204" pitchFamily="18" charset="0"/>
                          </a:rPr>
                          <m:t>𝑷</m:t>
                        </m:r>
                        <m:d>
                          <m:dPr>
                            <m:ctrlPr>
                              <a:rPr lang="en-US" altLang="zh-CN" sz="2400" b="1" i="1">
                                <a:solidFill>
                                  <a:schemeClr val="accent2">
                                    <a:lumMod val="50000"/>
                                  </a:schemeClr>
                                </a:solidFill>
                                <a:latin typeface="Cambria Math" panose="02040503050406030204" pitchFamily="18" charset="0"/>
                              </a:rPr>
                            </m:ctrlPr>
                          </m:dPr>
                          <m:e>
                            <m:r>
                              <a:rPr lang="en-US" altLang="zh-CN" sz="2400" b="1" i="1">
                                <a:solidFill>
                                  <a:schemeClr val="accent2">
                                    <a:lumMod val="50000"/>
                                  </a:schemeClr>
                                </a:solidFill>
                                <a:latin typeface="Cambria Math" panose="02040503050406030204" pitchFamily="18" charset="0"/>
                              </a:rPr>
                              <m:t>𝒙</m:t>
                            </m:r>
                          </m:e>
                        </m:d>
                        <m:r>
                          <a:rPr lang="en-US" altLang="zh-CN" sz="2400" b="1" i="1">
                            <a:solidFill>
                              <a:schemeClr val="accent2">
                                <a:lumMod val="50000"/>
                              </a:schemeClr>
                            </a:solidFill>
                            <a:latin typeface="Cambria Math" panose="02040503050406030204" pitchFamily="18" charset="0"/>
                          </a:rPr>
                          <m:t>∧</m:t>
                        </m:r>
                        <m:r>
                          <a:rPr lang="en-US" altLang="zh-CN" sz="2400" b="1" i="1">
                            <a:solidFill>
                              <a:schemeClr val="accent2">
                                <a:lumMod val="50000"/>
                              </a:schemeClr>
                            </a:solidFill>
                            <a:latin typeface="Cambria Math" panose="02040503050406030204" pitchFamily="18" charset="0"/>
                          </a:rPr>
                          <m:t>𝑹</m:t>
                        </m:r>
                        <m:d>
                          <m:dPr>
                            <m:ctrlPr>
                              <a:rPr lang="en-US" altLang="zh-CN" sz="2400" b="1" i="1">
                                <a:solidFill>
                                  <a:schemeClr val="accent2">
                                    <a:lumMod val="50000"/>
                                  </a:schemeClr>
                                </a:solidFill>
                                <a:latin typeface="Cambria Math" panose="02040503050406030204" pitchFamily="18" charset="0"/>
                              </a:rPr>
                            </m:ctrlPr>
                          </m:dPr>
                          <m:e>
                            <m:r>
                              <a:rPr lang="en-US" altLang="zh-CN" sz="2400" b="1" i="1">
                                <a:solidFill>
                                  <a:schemeClr val="accent2">
                                    <a:lumMod val="50000"/>
                                  </a:schemeClr>
                                </a:solidFill>
                                <a:latin typeface="Cambria Math" panose="02040503050406030204" pitchFamily="18" charset="0"/>
                              </a:rPr>
                              <m:t>𝒙</m:t>
                            </m:r>
                          </m:e>
                        </m:d>
                      </m:e>
                    </m:d>
                  </m:oMath>
                </a14:m>
                <a:r>
                  <a:rPr lang="zh-CN" altLang="en-US" sz="2400" b="1" dirty="0">
                    <a:solidFill>
                      <a:srgbClr val="002060"/>
                    </a:solidFill>
                  </a:rPr>
                  <a:t>是有效的！</a:t>
                </a:r>
              </a:p>
            </p:txBody>
          </p:sp>
        </mc:Choice>
        <mc:Fallback xmlns="">
          <p:sp>
            <p:nvSpPr>
              <p:cNvPr id="2" name="文本框 1">
                <a:extLst>
                  <a:ext uri="{FF2B5EF4-FFF2-40B4-BE49-F238E27FC236}">
                    <a16:creationId xmlns:a16="http://schemas.microsoft.com/office/drawing/2014/main" id="{C5E1FC24-369A-43F3-BBEE-5BF1B7AC5538}"/>
                  </a:ext>
                </a:extLst>
              </p:cNvPr>
              <p:cNvSpPr txBox="1">
                <a:spLocks noRot="1" noChangeAspect="1" noMove="1" noResize="1" noEditPoints="1" noAdjustHandles="1" noChangeArrowheads="1" noChangeShapeType="1" noTextEdit="1"/>
              </p:cNvSpPr>
              <p:nvPr/>
            </p:nvSpPr>
            <p:spPr>
              <a:xfrm>
                <a:off x="530657" y="1265344"/>
                <a:ext cx="8731756" cy="509178"/>
              </a:xfrm>
              <a:prstGeom prst="rect">
                <a:avLst/>
              </a:prstGeom>
              <a:blipFill>
                <a:blip r:embed="rId3"/>
                <a:stretch>
                  <a:fillRect l="-1047" t="-2410" r="-628" b="-2530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852FE587-5CB6-4EE8-A70E-DB94B4E39865}"/>
                  </a:ext>
                </a:extLst>
              </p:cNvPr>
              <p:cNvSpPr txBox="1"/>
              <p:nvPr/>
            </p:nvSpPr>
            <p:spPr>
              <a:xfrm>
                <a:off x="6315279" y="2947131"/>
                <a:ext cx="4789089" cy="769441"/>
              </a:xfrm>
              <a:prstGeom prst="rect">
                <a:avLst/>
              </a:prstGeom>
              <a:solidFill>
                <a:schemeClr val="accent2">
                  <a:lumMod val="20000"/>
                  <a:lumOff val="80000"/>
                </a:schemeClr>
              </a:solidFill>
            </p:spPr>
            <p:txBody>
              <a:bodyPr wrap="square" rtlCol="0">
                <a:spAutoFit/>
              </a:bodyPr>
              <a:lstStyle/>
              <a:p>
                <a:pPr>
                  <a:spcBef>
                    <a:spcPts val="600"/>
                  </a:spcBef>
                  <a:spcAft>
                    <a:spcPts val="600"/>
                  </a:spcAft>
                </a:pPr>
                <a:r>
                  <a:rPr lang="zh-CN" altLang="en-US" b="1">
                    <a:solidFill>
                      <a:srgbClr val="002060"/>
                    </a:solidFill>
                  </a:rPr>
                  <a:t>将前提</a:t>
                </a:r>
                <a14:m>
                  <m:oMath xmlns:m="http://schemas.openxmlformats.org/officeDocument/2006/math">
                    <m:r>
                      <a:rPr lang="en-US" altLang="zh-CN" b="1" i="1" smtClean="0">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𝒙𝑷</m:t>
                    </m:r>
                    <m:d>
                      <m:dPr>
                        <m:ctrlPr>
                          <a:rPr lang="en-US" altLang="zh-CN" b="1" i="1" smtClean="0">
                            <a:solidFill>
                              <a:srgbClr val="002060"/>
                            </a:solidFill>
                            <a:latin typeface="Cambria Math" panose="02040503050406030204" pitchFamily="18" charset="0"/>
                          </a:rPr>
                        </m:ctrlPr>
                      </m:dPr>
                      <m:e>
                        <m:r>
                          <a:rPr lang="en-US" altLang="zh-CN" b="1" i="1" smtClean="0">
                            <a:solidFill>
                              <a:srgbClr val="002060"/>
                            </a:solidFill>
                            <a:latin typeface="Cambria Math" panose="02040503050406030204" pitchFamily="18" charset="0"/>
                          </a:rPr>
                          <m:t>𝒙</m:t>
                        </m:r>
                      </m:e>
                    </m:d>
                    <m:r>
                      <a:rPr lang="en-US" altLang="zh-CN" b="1" i="1" smtClean="0">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𝒚𝑹</m:t>
                    </m:r>
                    <m:d>
                      <m:dPr>
                        <m:ctrlPr>
                          <a:rPr lang="en-US" altLang="zh-CN" b="1" i="1" smtClean="0">
                            <a:solidFill>
                              <a:srgbClr val="002060"/>
                            </a:solidFill>
                            <a:latin typeface="Cambria Math" panose="02040503050406030204" pitchFamily="18" charset="0"/>
                          </a:rPr>
                        </m:ctrlPr>
                      </m:dPr>
                      <m:e>
                        <m:r>
                          <a:rPr lang="en-US" altLang="zh-CN" b="1" i="1" smtClean="0">
                            <a:solidFill>
                              <a:srgbClr val="002060"/>
                            </a:solidFill>
                            <a:latin typeface="Cambria Math" panose="02040503050406030204" pitchFamily="18" charset="0"/>
                          </a:rPr>
                          <m:t>𝒚</m:t>
                        </m:r>
                      </m:e>
                    </m:d>
                  </m:oMath>
                </a14:m>
                <a:r>
                  <a:rPr lang="zh-CN" altLang="en-US" b="1">
                    <a:solidFill>
                      <a:srgbClr val="002060"/>
                    </a:solidFill>
                  </a:rPr>
                  <a:t>等值变换为前束范式</a:t>
                </a:r>
                <a:endParaRPr lang="en-US" altLang="zh-CN" b="1">
                  <a:solidFill>
                    <a:srgbClr val="002060"/>
                  </a:solidFill>
                </a:endParaRPr>
              </a:p>
              <a:p>
                <a:pPr marL="285750" indent="-285750">
                  <a:spcBef>
                    <a:spcPts val="600"/>
                  </a:spcBef>
                  <a:spcAft>
                    <a:spcPts val="600"/>
                  </a:spcAft>
                  <a:buFont typeface="Arial" panose="020B0604020202020204" pitchFamily="34" charset="0"/>
                  <a:buChar char="•"/>
                </a:pPr>
                <a:r>
                  <a:rPr lang="zh-CN" altLang="en-US" sz="1600" b="1">
                    <a:solidFill>
                      <a:schemeClr val="accent2">
                        <a:lumMod val="50000"/>
                      </a:schemeClr>
                    </a:solidFill>
                    <a:latin typeface="楷体" panose="02010609060101010101" pitchFamily="49" charset="-122"/>
                    <a:ea typeface="楷体" panose="02010609060101010101" pitchFamily="49" charset="-122"/>
                  </a:rPr>
                  <a:t>量词在蕴涵式前件时，辖域扩张要</a:t>
                </a:r>
                <a:r>
                  <a:rPr lang="zh-CN" altLang="en-US" sz="1600" b="1">
                    <a:solidFill>
                      <a:srgbClr val="C00000"/>
                    </a:solidFill>
                    <a:latin typeface="黑体" panose="02010609060101010101" pitchFamily="49" charset="-122"/>
                    <a:ea typeface="黑体" panose="02010609060101010101" pitchFamily="49" charset="-122"/>
                  </a:rPr>
                  <a:t>改变量词类型</a:t>
                </a:r>
              </a:p>
            </p:txBody>
          </p:sp>
        </mc:Choice>
        <mc:Fallback xmlns="">
          <p:sp>
            <p:nvSpPr>
              <p:cNvPr id="12" name="文本框 11">
                <a:extLst>
                  <a:ext uri="{FF2B5EF4-FFF2-40B4-BE49-F238E27FC236}">
                    <a16:creationId xmlns:a16="http://schemas.microsoft.com/office/drawing/2014/main" id="{852FE587-5CB6-4EE8-A70E-DB94B4E39865}"/>
                  </a:ext>
                </a:extLst>
              </p:cNvPr>
              <p:cNvSpPr txBox="1">
                <a:spLocks noRot="1" noChangeAspect="1" noMove="1" noResize="1" noEditPoints="1" noAdjustHandles="1" noChangeArrowheads="1" noChangeShapeType="1" noTextEdit="1"/>
              </p:cNvSpPr>
              <p:nvPr/>
            </p:nvSpPr>
            <p:spPr>
              <a:xfrm>
                <a:off x="6315279" y="2947131"/>
                <a:ext cx="4789089" cy="769441"/>
              </a:xfrm>
              <a:prstGeom prst="rect">
                <a:avLst/>
              </a:prstGeom>
              <a:blipFill>
                <a:blip r:embed="rId4"/>
                <a:stretch>
                  <a:fillRect l="-1145" t="-3937" r="-636" b="-866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3002C60B-01C2-495E-B2D5-266B98B85D96}"/>
                  </a:ext>
                </a:extLst>
              </p:cNvPr>
              <p:cNvSpPr txBox="1"/>
              <p:nvPr/>
            </p:nvSpPr>
            <p:spPr>
              <a:xfrm>
                <a:off x="6315278" y="4108411"/>
                <a:ext cx="4789089" cy="369332"/>
              </a:xfrm>
              <a:prstGeom prst="rect">
                <a:avLst/>
              </a:prstGeom>
              <a:solidFill>
                <a:schemeClr val="accent2">
                  <a:lumMod val="20000"/>
                  <a:lumOff val="80000"/>
                </a:schemeClr>
              </a:solidFill>
            </p:spPr>
            <p:txBody>
              <a:bodyPr wrap="square" rtlCol="0">
                <a:spAutoFit/>
              </a:bodyPr>
              <a:lstStyle/>
              <a:p>
                <a:pPr>
                  <a:spcBef>
                    <a:spcPts val="600"/>
                  </a:spcBef>
                  <a:spcAft>
                    <a:spcPts val="600"/>
                  </a:spcAft>
                </a:pPr>
                <a:r>
                  <a:rPr lang="zh-CN" altLang="en-US" b="1">
                    <a:solidFill>
                      <a:srgbClr val="002060"/>
                    </a:solidFill>
                  </a:rPr>
                  <a:t>全称例化规则可使用前面出现过的个体常量</a:t>
                </a:r>
                <a14:m>
                  <m:oMath xmlns:m="http://schemas.openxmlformats.org/officeDocument/2006/math">
                    <m:r>
                      <a:rPr lang="en-US" altLang="zh-CN" b="1" i="1" smtClean="0">
                        <a:solidFill>
                          <a:srgbClr val="002060"/>
                        </a:solidFill>
                        <a:latin typeface="Cambria Math" panose="02040503050406030204" pitchFamily="18" charset="0"/>
                      </a:rPr>
                      <m:t>𝒂</m:t>
                    </m:r>
                  </m:oMath>
                </a14:m>
                <a:endParaRPr lang="en-US" altLang="zh-CN" b="1">
                  <a:solidFill>
                    <a:srgbClr val="002060"/>
                  </a:solidFill>
                </a:endParaRPr>
              </a:p>
            </p:txBody>
          </p:sp>
        </mc:Choice>
        <mc:Fallback xmlns="">
          <p:sp>
            <p:nvSpPr>
              <p:cNvPr id="14" name="文本框 13">
                <a:extLst>
                  <a:ext uri="{FF2B5EF4-FFF2-40B4-BE49-F238E27FC236}">
                    <a16:creationId xmlns:a16="http://schemas.microsoft.com/office/drawing/2014/main" id="{3002C60B-01C2-495E-B2D5-266B98B85D96}"/>
                  </a:ext>
                </a:extLst>
              </p:cNvPr>
              <p:cNvSpPr txBox="1">
                <a:spLocks noRot="1" noChangeAspect="1" noMove="1" noResize="1" noEditPoints="1" noAdjustHandles="1" noChangeArrowheads="1" noChangeShapeType="1" noTextEdit="1"/>
              </p:cNvSpPr>
              <p:nvPr/>
            </p:nvSpPr>
            <p:spPr>
              <a:xfrm>
                <a:off x="6315278" y="4108411"/>
                <a:ext cx="4789089" cy="369332"/>
              </a:xfrm>
              <a:prstGeom prst="rect">
                <a:avLst/>
              </a:prstGeom>
              <a:blipFill>
                <a:blip r:embed="rId5"/>
                <a:stretch>
                  <a:fillRect l="-1145" t="-9836" b="-24590"/>
                </a:stretch>
              </a:blipFill>
            </p:spPr>
            <p:txBody>
              <a:bodyPr/>
              <a:lstStyle/>
              <a:p>
                <a:r>
                  <a:rPr lang="zh-CN" altLang="en-US">
                    <a:noFill/>
                  </a:rPr>
                  <a:t> </a:t>
                </a:r>
              </a:p>
            </p:txBody>
          </p:sp>
        </mc:Fallback>
      </mc:AlternateContent>
      <p:sp>
        <p:nvSpPr>
          <p:cNvPr id="13" name="文本框 12">
            <a:extLst>
              <a:ext uri="{FF2B5EF4-FFF2-40B4-BE49-F238E27FC236}">
                <a16:creationId xmlns:a16="http://schemas.microsoft.com/office/drawing/2014/main" id="{636A6C3D-065B-417A-92A4-0E619823B1D1}"/>
              </a:ext>
            </a:extLst>
          </p:cNvPr>
          <p:cNvSpPr txBox="1"/>
          <p:nvPr/>
        </p:nvSpPr>
        <p:spPr>
          <a:xfrm>
            <a:off x="6315279" y="4688485"/>
            <a:ext cx="4591737" cy="1193596"/>
          </a:xfrm>
          <a:prstGeom prst="rect">
            <a:avLst/>
          </a:prstGeom>
          <a:solidFill>
            <a:schemeClr val="accent5">
              <a:lumMod val="20000"/>
              <a:lumOff val="80000"/>
              <a:alpha val="50000"/>
            </a:schemeClr>
          </a:solidFill>
        </p:spPr>
        <p:txBody>
          <a:bodyPr wrap="square" rtlCol="0">
            <a:spAutoFit/>
          </a:bodyPr>
          <a:lstStyle/>
          <a:p>
            <a:pPr>
              <a:lnSpc>
                <a:spcPts val="3000"/>
              </a:lnSpc>
            </a:pPr>
            <a:r>
              <a:rPr lang="zh-CN" altLang="en-US" sz="2000" b="1">
                <a:solidFill>
                  <a:schemeClr val="accent2">
                    <a:lumMod val="50000"/>
                  </a:schemeClr>
                </a:solidFill>
                <a:latin typeface="楷体" panose="02010609060101010101" pitchFamily="49" charset="-122"/>
                <a:ea typeface="楷体" panose="02010609060101010101" pitchFamily="49" charset="-122"/>
              </a:rPr>
              <a:t>先将前提中的量词消除，然后使用命题逻辑推理规则是基本思路，但这个推理的验证还有</a:t>
            </a:r>
            <a:r>
              <a:rPr lang="zh-CN" altLang="en-US" sz="2000" b="1">
                <a:solidFill>
                  <a:srgbClr val="C00000"/>
                </a:solidFill>
                <a:latin typeface="黑体" panose="02010609060101010101" pitchFamily="49" charset="-122"/>
                <a:ea typeface="黑体" panose="02010609060101010101" pitchFamily="49" charset="-122"/>
              </a:rPr>
              <a:t>其他思路</a:t>
            </a:r>
            <a:r>
              <a:rPr lang="zh-CN" altLang="en-US" sz="2000" b="1">
                <a:solidFill>
                  <a:schemeClr val="accent2">
                    <a:lumMod val="50000"/>
                  </a:schemeClr>
                </a:solidFill>
                <a:latin typeface="楷体" panose="02010609060101010101" pitchFamily="49" charset="-122"/>
                <a:ea typeface="楷体" panose="02010609060101010101" pitchFamily="49" charset="-122"/>
              </a:rPr>
              <a:t>吗？</a:t>
            </a:r>
          </a:p>
        </p:txBody>
      </p:sp>
    </p:spTree>
    <p:extLst>
      <p:ext uri="{BB962C8B-B14F-4D97-AF65-F5344CB8AC3E}">
        <p14:creationId xmlns:p14="http://schemas.microsoft.com/office/powerpoint/2010/main" val="24550205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一阶逻辑的自然推理举例</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第十一讲  一阶逻辑的推理理论</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A84936A-AD8A-4245-A4DE-139658DA8B11}" type="slidenum">
              <a:rPr lang="en-US" altLang="zh-CN" smtClean="0">
                <a:latin typeface="Arial" panose="020B0604020202020204" pitchFamily="34" charset="0"/>
                <a:ea typeface="楷体" panose="02010609060101010101" pitchFamily="49" charset="-122"/>
                <a:cs typeface="Arial" panose="020B0604020202020204" pitchFamily="34" charset="0"/>
              </a:rPr>
              <a:t>22</a:t>
            </a:fld>
            <a:r>
              <a:rPr lang="en-US" altLang="zh-CN">
                <a:latin typeface="Arial" panose="020B0604020202020204" pitchFamily="34" charset="0"/>
                <a:ea typeface="楷体" panose="02010609060101010101" pitchFamily="49" charset="-122"/>
                <a:cs typeface="Arial" panose="020B0604020202020204" pitchFamily="34" charset="0"/>
              </a:rPr>
              <a:t>/33</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一阶逻辑推理有效性验证练习</a:t>
            </a:r>
          </a:p>
        </p:txBody>
      </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219E604E-DFEC-4367-A92E-ACD180D3F880}"/>
                  </a:ext>
                </a:extLst>
              </p:cNvPr>
              <p:cNvSpPr txBox="1"/>
              <p:nvPr/>
            </p:nvSpPr>
            <p:spPr>
              <a:xfrm>
                <a:off x="536139" y="1252018"/>
                <a:ext cx="11119720" cy="509178"/>
              </a:xfrm>
              <a:prstGeom prst="rect">
                <a:avLst/>
              </a:prstGeom>
              <a:solidFill>
                <a:schemeClr val="accent5">
                  <a:lumMod val="20000"/>
                  <a:lumOff val="80000"/>
                </a:schemeClr>
              </a:solidFill>
            </p:spPr>
            <p:txBody>
              <a:bodyPr wrap="square" rtlCol="0">
                <a:spAutoFit/>
              </a:bodyPr>
              <a:lstStyle/>
              <a:p>
                <a:r>
                  <a:rPr lang="zh-CN" altLang="en-US" sz="2400" b="1">
                    <a:solidFill>
                      <a:srgbClr val="002060"/>
                    </a:solidFill>
                  </a:rPr>
                  <a:t>验证推理</a:t>
                </a:r>
                <a14:m>
                  <m:oMath xmlns:m="http://schemas.openxmlformats.org/officeDocument/2006/math">
                    <m:r>
                      <a:rPr lang="en-US" altLang="zh-CN" sz="2400" b="1" i="1" smtClean="0">
                        <a:solidFill>
                          <a:schemeClr val="accent2">
                            <a:lumMod val="50000"/>
                          </a:schemeClr>
                        </a:solidFill>
                        <a:latin typeface="Cambria Math" panose="02040503050406030204" pitchFamily="18" charset="0"/>
                      </a:rPr>
                      <m:t>∀</m:t>
                    </m:r>
                    <m:r>
                      <a:rPr lang="en-US" altLang="zh-CN" sz="2400" b="1" i="1" smtClean="0">
                        <a:solidFill>
                          <a:schemeClr val="accent2">
                            <a:lumMod val="50000"/>
                          </a:schemeClr>
                        </a:solidFill>
                        <a:latin typeface="Cambria Math" panose="02040503050406030204" pitchFamily="18" charset="0"/>
                      </a:rPr>
                      <m:t>𝒙</m:t>
                    </m:r>
                    <m:d>
                      <m:dPr>
                        <m:ctrlPr>
                          <a:rPr lang="en-US" altLang="zh-CN" sz="2400" b="1" i="1" smtClean="0">
                            <a:solidFill>
                              <a:schemeClr val="accent2">
                                <a:lumMod val="50000"/>
                              </a:schemeClr>
                            </a:solidFill>
                            <a:latin typeface="Cambria Math" panose="02040503050406030204" pitchFamily="18" charset="0"/>
                          </a:rPr>
                        </m:ctrlPr>
                      </m:dPr>
                      <m:e>
                        <m:r>
                          <a:rPr lang="en-US" altLang="zh-CN" sz="2400" b="1" i="1" smtClean="0">
                            <a:solidFill>
                              <a:schemeClr val="accent2">
                                <a:lumMod val="50000"/>
                              </a:schemeClr>
                            </a:solidFill>
                            <a:latin typeface="Cambria Math" panose="02040503050406030204" pitchFamily="18" charset="0"/>
                          </a:rPr>
                          <m:t>𝑭</m:t>
                        </m:r>
                        <m:d>
                          <m:dPr>
                            <m:ctrlPr>
                              <a:rPr lang="en-US" altLang="zh-CN" sz="2400" b="1" i="1" smtClean="0">
                                <a:solidFill>
                                  <a:schemeClr val="accent2">
                                    <a:lumMod val="50000"/>
                                  </a:schemeClr>
                                </a:solidFill>
                                <a:latin typeface="Cambria Math" panose="02040503050406030204" pitchFamily="18" charset="0"/>
                              </a:rPr>
                            </m:ctrlPr>
                          </m:dPr>
                          <m:e>
                            <m:r>
                              <a:rPr lang="en-US" altLang="zh-CN" sz="2400" b="1" i="1" smtClean="0">
                                <a:solidFill>
                                  <a:schemeClr val="accent2">
                                    <a:lumMod val="50000"/>
                                  </a:schemeClr>
                                </a:solidFill>
                                <a:latin typeface="Cambria Math" panose="02040503050406030204" pitchFamily="18" charset="0"/>
                              </a:rPr>
                              <m:t>𝒙</m:t>
                            </m:r>
                          </m:e>
                        </m:d>
                        <m:r>
                          <a:rPr lang="en-US" altLang="zh-CN" sz="2400" b="1" i="1" smtClean="0">
                            <a:solidFill>
                              <a:schemeClr val="accent2">
                                <a:lumMod val="50000"/>
                              </a:schemeClr>
                            </a:solidFill>
                            <a:latin typeface="Cambria Math" panose="02040503050406030204" pitchFamily="18" charset="0"/>
                          </a:rPr>
                          <m:t>→</m:t>
                        </m:r>
                        <m:r>
                          <a:rPr lang="en-US" altLang="zh-CN" sz="2400" b="1" i="1" smtClean="0">
                            <a:solidFill>
                              <a:schemeClr val="accent2">
                                <a:lumMod val="50000"/>
                              </a:schemeClr>
                            </a:solidFill>
                            <a:latin typeface="Cambria Math" panose="02040503050406030204" pitchFamily="18" charset="0"/>
                          </a:rPr>
                          <m:t>𝑮</m:t>
                        </m:r>
                        <m:d>
                          <m:dPr>
                            <m:ctrlPr>
                              <a:rPr lang="en-US" altLang="zh-CN" sz="2400" b="1" i="1" smtClean="0">
                                <a:solidFill>
                                  <a:schemeClr val="accent2">
                                    <a:lumMod val="50000"/>
                                  </a:schemeClr>
                                </a:solidFill>
                                <a:latin typeface="Cambria Math" panose="02040503050406030204" pitchFamily="18" charset="0"/>
                              </a:rPr>
                            </m:ctrlPr>
                          </m:dPr>
                          <m:e>
                            <m:r>
                              <a:rPr lang="en-US" altLang="zh-CN" sz="2400" b="1" i="1" smtClean="0">
                                <a:solidFill>
                                  <a:schemeClr val="accent2">
                                    <a:lumMod val="50000"/>
                                  </a:schemeClr>
                                </a:solidFill>
                                <a:latin typeface="Cambria Math" panose="02040503050406030204" pitchFamily="18" charset="0"/>
                              </a:rPr>
                              <m:t>𝒙</m:t>
                            </m:r>
                          </m:e>
                        </m:d>
                        <m:r>
                          <a:rPr lang="en-US" altLang="zh-CN" sz="2400" b="1" i="1" smtClean="0">
                            <a:solidFill>
                              <a:schemeClr val="accent2">
                                <a:lumMod val="50000"/>
                              </a:schemeClr>
                            </a:solidFill>
                            <a:latin typeface="Cambria Math" panose="02040503050406030204" pitchFamily="18" charset="0"/>
                          </a:rPr>
                          <m:t>∧</m:t>
                        </m:r>
                        <m:r>
                          <a:rPr lang="en-US" altLang="zh-CN" sz="2400" b="1" i="1" smtClean="0">
                            <a:solidFill>
                              <a:schemeClr val="accent2">
                                <a:lumMod val="50000"/>
                              </a:schemeClr>
                            </a:solidFill>
                            <a:latin typeface="Cambria Math" panose="02040503050406030204" pitchFamily="18" charset="0"/>
                          </a:rPr>
                          <m:t>𝑯</m:t>
                        </m:r>
                        <m:d>
                          <m:dPr>
                            <m:ctrlPr>
                              <a:rPr lang="en-US" altLang="zh-CN" sz="2400" b="1" i="1" smtClean="0">
                                <a:solidFill>
                                  <a:schemeClr val="accent2">
                                    <a:lumMod val="50000"/>
                                  </a:schemeClr>
                                </a:solidFill>
                                <a:latin typeface="Cambria Math" panose="02040503050406030204" pitchFamily="18" charset="0"/>
                              </a:rPr>
                            </m:ctrlPr>
                          </m:dPr>
                          <m:e>
                            <m:r>
                              <a:rPr lang="en-US" altLang="zh-CN" sz="2400" b="1" i="1" smtClean="0">
                                <a:solidFill>
                                  <a:schemeClr val="accent2">
                                    <a:lumMod val="50000"/>
                                  </a:schemeClr>
                                </a:solidFill>
                                <a:latin typeface="Cambria Math" panose="02040503050406030204" pitchFamily="18" charset="0"/>
                              </a:rPr>
                              <m:t>𝒙</m:t>
                            </m:r>
                          </m:e>
                        </m:d>
                      </m:e>
                    </m:d>
                    <m:r>
                      <a:rPr lang="en-US" altLang="zh-CN" sz="2400" b="1" i="1" smtClean="0">
                        <a:solidFill>
                          <a:schemeClr val="accent2">
                            <a:lumMod val="50000"/>
                          </a:schemeClr>
                        </a:solidFill>
                        <a:latin typeface="Cambria Math" panose="02040503050406030204" pitchFamily="18" charset="0"/>
                      </a:rPr>
                      <m:t>, ∃</m:t>
                    </m:r>
                    <m:r>
                      <a:rPr lang="en-US" altLang="zh-CN" sz="2400" b="1" i="1" smtClean="0">
                        <a:solidFill>
                          <a:schemeClr val="accent2">
                            <a:lumMod val="50000"/>
                          </a:schemeClr>
                        </a:solidFill>
                        <a:latin typeface="Cambria Math" panose="02040503050406030204" pitchFamily="18" charset="0"/>
                      </a:rPr>
                      <m:t>𝒙</m:t>
                    </m:r>
                    <m:d>
                      <m:dPr>
                        <m:ctrlPr>
                          <a:rPr lang="en-US" altLang="zh-CN" sz="2400" b="1" i="1" smtClean="0">
                            <a:solidFill>
                              <a:schemeClr val="accent2">
                                <a:lumMod val="50000"/>
                              </a:schemeClr>
                            </a:solidFill>
                            <a:latin typeface="Cambria Math" panose="02040503050406030204" pitchFamily="18" charset="0"/>
                          </a:rPr>
                        </m:ctrlPr>
                      </m:dPr>
                      <m:e>
                        <m:r>
                          <a:rPr lang="en-US" altLang="zh-CN" sz="2400" b="1" i="1" smtClean="0">
                            <a:solidFill>
                              <a:schemeClr val="accent2">
                                <a:lumMod val="50000"/>
                              </a:schemeClr>
                            </a:solidFill>
                            <a:latin typeface="Cambria Math" panose="02040503050406030204" pitchFamily="18" charset="0"/>
                          </a:rPr>
                          <m:t>𝑭</m:t>
                        </m:r>
                        <m:d>
                          <m:dPr>
                            <m:ctrlPr>
                              <a:rPr lang="en-US" altLang="zh-CN" sz="2400" b="1" i="1" smtClean="0">
                                <a:solidFill>
                                  <a:schemeClr val="accent2">
                                    <a:lumMod val="50000"/>
                                  </a:schemeClr>
                                </a:solidFill>
                                <a:latin typeface="Cambria Math" panose="02040503050406030204" pitchFamily="18" charset="0"/>
                              </a:rPr>
                            </m:ctrlPr>
                          </m:dPr>
                          <m:e>
                            <m:r>
                              <a:rPr lang="en-US" altLang="zh-CN" sz="2400" b="1" i="1" smtClean="0">
                                <a:solidFill>
                                  <a:schemeClr val="accent2">
                                    <a:lumMod val="50000"/>
                                  </a:schemeClr>
                                </a:solidFill>
                                <a:latin typeface="Cambria Math" panose="02040503050406030204" pitchFamily="18" charset="0"/>
                              </a:rPr>
                              <m:t>𝒙</m:t>
                            </m:r>
                          </m:e>
                        </m:d>
                        <m:r>
                          <a:rPr lang="en-US" altLang="zh-CN" sz="2400" b="1" i="1" smtClean="0">
                            <a:solidFill>
                              <a:schemeClr val="accent2">
                                <a:lumMod val="50000"/>
                              </a:schemeClr>
                            </a:solidFill>
                            <a:latin typeface="Cambria Math" panose="02040503050406030204" pitchFamily="18" charset="0"/>
                          </a:rPr>
                          <m:t>∧</m:t>
                        </m:r>
                        <m:r>
                          <a:rPr lang="en-US" altLang="zh-CN" sz="2400" b="1" i="1" smtClean="0">
                            <a:solidFill>
                              <a:schemeClr val="accent2">
                                <a:lumMod val="50000"/>
                              </a:schemeClr>
                            </a:solidFill>
                            <a:latin typeface="Cambria Math" panose="02040503050406030204" pitchFamily="18" charset="0"/>
                          </a:rPr>
                          <m:t>𝑸</m:t>
                        </m:r>
                        <m:d>
                          <m:dPr>
                            <m:ctrlPr>
                              <a:rPr lang="en-US" altLang="zh-CN" sz="2400" b="1" i="1" smtClean="0">
                                <a:solidFill>
                                  <a:schemeClr val="accent2">
                                    <a:lumMod val="50000"/>
                                  </a:schemeClr>
                                </a:solidFill>
                                <a:latin typeface="Cambria Math" panose="02040503050406030204" pitchFamily="18" charset="0"/>
                              </a:rPr>
                            </m:ctrlPr>
                          </m:dPr>
                          <m:e>
                            <m:r>
                              <a:rPr lang="en-US" altLang="zh-CN" sz="2400" b="1" i="1" smtClean="0">
                                <a:solidFill>
                                  <a:schemeClr val="accent2">
                                    <a:lumMod val="50000"/>
                                  </a:schemeClr>
                                </a:solidFill>
                                <a:latin typeface="Cambria Math" panose="02040503050406030204" pitchFamily="18" charset="0"/>
                              </a:rPr>
                              <m:t>𝒙</m:t>
                            </m:r>
                          </m:e>
                        </m:d>
                      </m:e>
                    </m:d>
                    <m:r>
                      <a:rPr lang="en-US" altLang="zh-CN" sz="2400" b="1" i="1" smtClean="0">
                        <a:solidFill>
                          <a:schemeClr val="accent2">
                            <a:lumMod val="50000"/>
                          </a:schemeClr>
                        </a:solidFill>
                        <a:latin typeface="Cambria Math" panose="02040503050406030204" pitchFamily="18" charset="0"/>
                      </a:rPr>
                      <m:t>⟹∃</m:t>
                    </m:r>
                    <m:r>
                      <a:rPr lang="en-US" altLang="zh-CN" sz="2400" b="1" i="1" smtClean="0">
                        <a:solidFill>
                          <a:schemeClr val="accent2">
                            <a:lumMod val="50000"/>
                          </a:schemeClr>
                        </a:solidFill>
                        <a:latin typeface="Cambria Math" panose="02040503050406030204" pitchFamily="18" charset="0"/>
                      </a:rPr>
                      <m:t>𝒙</m:t>
                    </m:r>
                    <m:d>
                      <m:dPr>
                        <m:ctrlPr>
                          <a:rPr lang="en-US" altLang="zh-CN" sz="2400" b="1" i="1" smtClean="0">
                            <a:solidFill>
                              <a:schemeClr val="accent2">
                                <a:lumMod val="50000"/>
                              </a:schemeClr>
                            </a:solidFill>
                            <a:latin typeface="Cambria Math" panose="02040503050406030204" pitchFamily="18" charset="0"/>
                          </a:rPr>
                        </m:ctrlPr>
                      </m:dPr>
                      <m:e>
                        <m:r>
                          <a:rPr lang="en-US" altLang="zh-CN" sz="2400" b="1" i="1" smtClean="0">
                            <a:solidFill>
                              <a:schemeClr val="accent2">
                                <a:lumMod val="50000"/>
                              </a:schemeClr>
                            </a:solidFill>
                            <a:latin typeface="Cambria Math" panose="02040503050406030204" pitchFamily="18" charset="0"/>
                          </a:rPr>
                          <m:t>𝑯</m:t>
                        </m:r>
                        <m:d>
                          <m:dPr>
                            <m:ctrlPr>
                              <a:rPr lang="en-US" altLang="zh-CN" sz="2400" b="1" i="1" smtClean="0">
                                <a:solidFill>
                                  <a:schemeClr val="accent2">
                                    <a:lumMod val="50000"/>
                                  </a:schemeClr>
                                </a:solidFill>
                                <a:latin typeface="Cambria Math" panose="02040503050406030204" pitchFamily="18" charset="0"/>
                              </a:rPr>
                            </m:ctrlPr>
                          </m:dPr>
                          <m:e>
                            <m:r>
                              <a:rPr lang="en-US" altLang="zh-CN" sz="2400" b="1" i="1" smtClean="0">
                                <a:solidFill>
                                  <a:schemeClr val="accent2">
                                    <a:lumMod val="50000"/>
                                  </a:schemeClr>
                                </a:solidFill>
                                <a:latin typeface="Cambria Math" panose="02040503050406030204" pitchFamily="18" charset="0"/>
                              </a:rPr>
                              <m:t>𝒙</m:t>
                            </m:r>
                          </m:e>
                        </m:d>
                        <m:r>
                          <a:rPr lang="en-US" altLang="zh-CN" sz="2400" b="1" i="1" smtClean="0">
                            <a:solidFill>
                              <a:schemeClr val="accent2">
                                <a:lumMod val="50000"/>
                              </a:schemeClr>
                            </a:solidFill>
                            <a:latin typeface="Cambria Math" panose="02040503050406030204" pitchFamily="18" charset="0"/>
                          </a:rPr>
                          <m:t>∧</m:t>
                        </m:r>
                        <m:r>
                          <a:rPr lang="en-US" altLang="zh-CN" sz="2400" b="1" i="1" smtClean="0">
                            <a:solidFill>
                              <a:schemeClr val="accent2">
                                <a:lumMod val="50000"/>
                              </a:schemeClr>
                            </a:solidFill>
                            <a:latin typeface="Cambria Math" panose="02040503050406030204" pitchFamily="18" charset="0"/>
                          </a:rPr>
                          <m:t>𝑸</m:t>
                        </m:r>
                        <m:d>
                          <m:dPr>
                            <m:ctrlPr>
                              <a:rPr lang="en-US" altLang="zh-CN" sz="2400" b="1" i="1" smtClean="0">
                                <a:solidFill>
                                  <a:schemeClr val="accent2">
                                    <a:lumMod val="50000"/>
                                  </a:schemeClr>
                                </a:solidFill>
                                <a:latin typeface="Cambria Math" panose="02040503050406030204" pitchFamily="18" charset="0"/>
                              </a:rPr>
                            </m:ctrlPr>
                          </m:dPr>
                          <m:e>
                            <m:r>
                              <a:rPr lang="en-US" altLang="zh-CN" sz="2400" b="1" i="1" smtClean="0">
                                <a:solidFill>
                                  <a:schemeClr val="accent2">
                                    <a:lumMod val="50000"/>
                                  </a:schemeClr>
                                </a:solidFill>
                                <a:latin typeface="Cambria Math" panose="02040503050406030204" pitchFamily="18" charset="0"/>
                              </a:rPr>
                              <m:t>𝒙</m:t>
                            </m:r>
                          </m:e>
                        </m:d>
                      </m:e>
                    </m:d>
                  </m:oMath>
                </a14:m>
                <a:r>
                  <a:rPr lang="zh-CN" altLang="en-US" sz="2400" b="1">
                    <a:solidFill>
                      <a:srgbClr val="002060"/>
                    </a:solidFill>
                  </a:rPr>
                  <a:t>的有效性</a:t>
                </a:r>
              </a:p>
            </p:txBody>
          </p:sp>
        </mc:Choice>
        <mc:Fallback xmlns="">
          <p:sp>
            <p:nvSpPr>
              <p:cNvPr id="11" name="文本框 10">
                <a:extLst>
                  <a:ext uri="{FF2B5EF4-FFF2-40B4-BE49-F238E27FC236}">
                    <a16:creationId xmlns:a16="http://schemas.microsoft.com/office/drawing/2014/main" id="{219E604E-DFEC-4367-A92E-ACD180D3F880}"/>
                  </a:ext>
                </a:extLst>
              </p:cNvPr>
              <p:cNvSpPr txBox="1">
                <a:spLocks noRot="1" noChangeAspect="1" noMove="1" noResize="1" noEditPoints="1" noAdjustHandles="1" noChangeArrowheads="1" noChangeShapeType="1" noTextEdit="1"/>
              </p:cNvSpPr>
              <p:nvPr/>
            </p:nvSpPr>
            <p:spPr>
              <a:xfrm>
                <a:off x="536139" y="1252018"/>
                <a:ext cx="11119720" cy="509178"/>
              </a:xfrm>
              <a:prstGeom prst="rect">
                <a:avLst/>
              </a:prstGeom>
              <a:blipFill>
                <a:blip r:embed="rId2"/>
                <a:stretch>
                  <a:fillRect l="-877" t="-2381" r="-274" b="-23810"/>
                </a:stretch>
              </a:blipFill>
            </p:spPr>
            <p:txBody>
              <a:bodyPr/>
              <a:lstStyle/>
              <a:p>
                <a:r>
                  <a:rPr lang="zh-CN" altLang="en-US">
                    <a:noFill/>
                  </a:rPr>
                  <a:t> </a:t>
                </a:r>
              </a:p>
            </p:txBody>
          </p:sp>
        </mc:Fallback>
      </mc:AlternateContent>
      <p:grpSp>
        <p:nvGrpSpPr>
          <p:cNvPr id="50" name="组合 49">
            <a:extLst>
              <a:ext uri="{FF2B5EF4-FFF2-40B4-BE49-F238E27FC236}">
                <a16:creationId xmlns:a16="http://schemas.microsoft.com/office/drawing/2014/main" id="{B45D4C7E-E0D1-440A-A3C9-3C9185BA25D7}"/>
              </a:ext>
            </a:extLst>
          </p:cNvPr>
          <p:cNvGrpSpPr/>
          <p:nvPr/>
        </p:nvGrpSpPr>
        <p:grpSpPr>
          <a:xfrm>
            <a:off x="906724" y="1980103"/>
            <a:ext cx="10378549" cy="4164137"/>
            <a:chOff x="427597" y="2124829"/>
            <a:chExt cx="10378549" cy="4164137"/>
          </a:xfrm>
        </p:grpSpPr>
        <p:grpSp>
          <p:nvGrpSpPr>
            <p:cNvPr id="29" name="组合 28">
              <a:extLst>
                <a:ext uri="{FF2B5EF4-FFF2-40B4-BE49-F238E27FC236}">
                  <a16:creationId xmlns:a16="http://schemas.microsoft.com/office/drawing/2014/main" id="{4E21CBC8-C996-4108-8F53-047865352261}"/>
                </a:ext>
              </a:extLst>
            </p:cNvPr>
            <p:cNvGrpSpPr/>
            <p:nvPr/>
          </p:nvGrpSpPr>
          <p:grpSpPr>
            <a:xfrm>
              <a:off x="2296225" y="2230651"/>
              <a:ext cx="2723464" cy="1767523"/>
              <a:chOff x="815724" y="2394544"/>
              <a:chExt cx="2723464" cy="1767523"/>
            </a:xfrm>
          </p:grpSpPr>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74ED7A4C-5CBB-416A-BF6A-70CD6BB282E7}"/>
                      </a:ext>
                    </a:extLst>
                  </p:cNvPr>
                  <p:cNvSpPr txBox="1"/>
                  <p:nvPr/>
                </p:nvSpPr>
                <p:spPr>
                  <a:xfrm>
                    <a:off x="1066417" y="2394544"/>
                    <a:ext cx="2216214" cy="439736"/>
                  </a:xfrm>
                  <a:prstGeom prst="rect">
                    <a:avLst/>
                  </a:prstGeom>
                  <a:solidFill>
                    <a:schemeClr val="accent6">
                      <a:lumMod val="20000"/>
                      <a:lumOff val="8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000" b="1" i="1">
                              <a:solidFill>
                                <a:schemeClr val="accent2">
                                  <a:lumMod val="50000"/>
                                </a:schemeClr>
                              </a:solidFill>
                              <a:latin typeface="Cambria Math" panose="02040503050406030204" pitchFamily="18" charset="0"/>
                            </a:rPr>
                            <m:t>∃</m:t>
                          </m:r>
                          <m:r>
                            <a:rPr lang="en-US" altLang="zh-CN" sz="2000" b="1" i="1">
                              <a:solidFill>
                                <a:schemeClr val="accent2">
                                  <a:lumMod val="50000"/>
                                </a:schemeClr>
                              </a:solidFill>
                              <a:latin typeface="Cambria Math" panose="02040503050406030204" pitchFamily="18" charset="0"/>
                            </a:rPr>
                            <m:t>𝒙</m:t>
                          </m:r>
                          <m:d>
                            <m:dPr>
                              <m:ctrlPr>
                                <a:rPr lang="en-US" altLang="zh-CN" sz="2000" b="1" i="1">
                                  <a:solidFill>
                                    <a:schemeClr val="accent2">
                                      <a:lumMod val="50000"/>
                                    </a:schemeClr>
                                  </a:solidFill>
                                  <a:latin typeface="Cambria Math" panose="02040503050406030204" pitchFamily="18" charset="0"/>
                                </a:rPr>
                              </m:ctrlPr>
                            </m:dPr>
                            <m:e>
                              <m:r>
                                <a:rPr lang="en-US" altLang="zh-CN" sz="2000" b="1" i="1">
                                  <a:solidFill>
                                    <a:schemeClr val="accent2">
                                      <a:lumMod val="50000"/>
                                    </a:schemeClr>
                                  </a:solidFill>
                                  <a:latin typeface="Cambria Math" panose="02040503050406030204" pitchFamily="18" charset="0"/>
                                </a:rPr>
                                <m:t>𝑯</m:t>
                              </m:r>
                              <m:d>
                                <m:dPr>
                                  <m:ctrlPr>
                                    <a:rPr lang="en-US" altLang="zh-CN" sz="2000" b="1" i="1">
                                      <a:solidFill>
                                        <a:schemeClr val="accent2">
                                          <a:lumMod val="50000"/>
                                        </a:schemeClr>
                                      </a:solidFill>
                                      <a:latin typeface="Cambria Math" panose="02040503050406030204" pitchFamily="18" charset="0"/>
                                    </a:rPr>
                                  </m:ctrlPr>
                                </m:dPr>
                                <m:e>
                                  <m:r>
                                    <a:rPr lang="en-US" altLang="zh-CN" sz="2000" b="1" i="1">
                                      <a:solidFill>
                                        <a:schemeClr val="accent2">
                                          <a:lumMod val="50000"/>
                                        </a:schemeClr>
                                      </a:solidFill>
                                      <a:latin typeface="Cambria Math" panose="02040503050406030204" pitchFamily="18" charset="0"/>
                                    </a:rPr>
                                    <m:t>𝒙</m:t>
                                  </m:r>
                                </m:e>
                              </m:d>
                              <m:r>
                                <a:rPr lang="en-US" altLang="zh-CN" sz="2000" b="1" i="1">
                                  <a:solidFill>
                                    <a:schemeClr val="accent2">
                                      <a:lumMod val="50000"/>
                                    </a:schemeClr>
                                  </a:solidFill>
                                  <a:latin typeface="Cambria Math" panose="02040503050406030204" pitchFamily="18" charset="0"/>
                                </a:rPr>
                                <m:t>∧</m:t>
                              </m:r>
                              <m:r>
                                <a:rPr lang="en-US" altLang="zh-CN" sz="2000" b="1" i="1">
                                  <a:solidFill>
                                    <a:schemeClr val="accent2">
                                      <a:lumMod val="50000"/>
                                    </a:schemeClr>
                                  </a:solidFill>
                                  <a:latin typeface="Cambria Math" panose="02040503050406030204" pitchFamily="18" charset="0"/>
                                </a:rPr>
                                <m:t>𝑸</m:t>
                              </m:r>
                              <m:d>
                                <m:dPr>
                                  <m:ctrlPr>
                                    <a:rPr lang="en-US" altLang="zh-CN" sz="2000" b="1" i="1">
                                      <a:solidFill>
                                        <a:schemeClr val="accent2">
                                          <a:lumMod val="50000"/>
                                        </a:schemeClr>
                                      </a:solidFill>
                                      <a:latin typeface="Cambria Math" panose="02040503050406030204" pitchFamily="18" charset="0"/>
                                    </a:rPr>
                                  </m:ctrlPr>
                                </m:dPr>
                                <m:e>
                                  <m:r>
                                    <a:rPr lang="en-US" altLang="zh-CN" sz="2000" b="1" i="1">
                                      <a:solidFill>
                                        <a:schemeClr val="accent2">
                                          <a:lumMod val="50000"/>
                                        </a:schemeClr>
                                      </a:solidFill>
                                      <a:latin typeface="Cambria Math" panose="02040503050406030204" pitchFamily="18" charset="0"/>
                                    </a:rPr>
                                    <m:t>𝒙</m:t>
                                  </m:r>
                                </m:e>
                              </m:d>
                            </m:e>
                          </m:d>
                        </m:oMath>
                      </m:oMathPara>
                    </a14:m>
                    <a:endParaRPr lang="zh-CN" altLang="en-US"/>
                  </a:p>
                </p:txBody>
              </p:sp>
            </mc:Choice>
            <mc:Fallback xmlns="">
              <p:sp>
                <p:nvSpPr>
                  <p:cNvPr id="2" name="文本框 1">
                    <a:extLst>
                      <a:ext uri="{FF2B5EF4-FFF2-40B4-BE49-F238E27FC236}">
                        <a16:creationId xmlns:a16="http://schemas.microsoft.com/office/drawing/2014/main" id="{74ED7A4C-5CBB-416A-BF6A-70CD6BB282E7}"/>
                      </a:ext>
                    </a:extLst>
                  </p:cNvPr>
                  <p:cNvSpPr txBox="1">
                    <a:spLocks noRot="1" noChangeAspect="1" noMove="1" noResize="1" noEditPoints="1" noAdjustHandles="1" noChangeArrowheads="1" noChangeShapeType="1" noTextEdit="1"/>
                  </p:cNvSpPr>
                  <p:nvPr/>
                </p:nvSpPr>
                <p:spPr>
                  <a:xfrm>
                    <a:off x="1066417" y="2394544"/>
                    <a:ext cx="2216214" cy="439736"/>
                  </a:xfrm>
                  <a:prstGeom prst="rect">
                    <a:avLst/>
                  </a:prstGeom>
                  <a:blipFill>
                    <a:blip r:embed="rId3"/>
                    <a:stretch>
                      <a:fillRect b="-6944"/>
                    </a:stretch>
                  </a:blipFill>
                </p:spPr>
                <p:txBody>
                  <a:bodyPr/>
                  <a:lstStyle/>
                  <a:p>
                    <a:r>
                      <a:rPr lang="zh-CN" altLang="en-US">
                        <a:noFill/>
                      </a:rPr>
                      <a:t> </a:t>
                    </a:r>
                  </a:p>
                </p:txBody>
              </p:sp>
            </mc:Fallback>
          </mc:AlternateContent>
          <p:sp>
            <p:nvSpPr>
              <p:cNvPr id="4" name="箭头: 上 3">
                <a:extLst>
                  <a:ext uri="{FF2B5EF4-FFF2-40B4-BE49-F238E27FC236}">
                    <a16:creationId xmlns:a16="http://schemas.microsoft.com/office/drawing/2014/main" id="{916B2D06-826D-4449-8443-226F68738B9B}"/>
                  </a:ext>
                </a:extLst>
              </p:cNvPr>
              <p:cNvSpPr/>
              <p:nvPr/>
            </p:nvSpPr>
            <p:spPr>
              <a:xfrm>
                <a:off x="2138342" y="2834279"/>
                <a:ext cx="72363" cy="95845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6" name="组合 25">
                <a:extLst>
                  <a:ext uri="{FF2B5EF4-FFF2-40B4-BE49-F238E27FC236}">
                    <a16:creationId xmlns:a16="http://schemas.microsoft.com/office/drawing/2014/main" id="{16737FB4-E7FF-4C14-878A-582C35EE8AFF}"/>
                  </a:ext>
                </a:extLst>
              </p:cNvPr>
              <p:cNvGrpSpPr/>
              <p:nvPr/>
            </p:nvGrpSpPr>
            <p:grpSpPr>
              <a:xfrm>
                <a:off x="1092373" y="3792735"/>
                <a:ext cx="2164300" cy="369332"/>
                <a:chOff x="1092373" y="3792735"/>
                <a:chExt cx="2164300" cy="369332"/>
              </a:xfrm>
            </p:grpSpPr>
            <p:sp>
              <p:nvSpPr>
                <p:cNvPr id="3" name="文本框 2">
                  <a:extLst>
                    <a:ext uri="{FF2B5EF4-FFF2-40B4-BE49-F238E27FC236}">
                      <a16:creationId xmlns:a16="http://schemas.microsoft.com/office/drawing/2014/main" id="{CD3155F7-365D-434A-8237-C91991BF820A}"/>
                    </a:ext>
                  </a:extLst>
                </p:cNvPr>
                <p:cNvSpPr txBox="1"/>
                <p:nvPr/>
              </p:nvSpPr>
              <p:spPr>
                <a:xfrm>
                  <a:off x="1092373" y="3792735"/>
                  <a:ext cx="2164300" cy="369332"/>
                </a:xfrm>
                <a:prstGeom prst="rect">
                  <a:avLst/>
                </a:prstGeom>
                <a:solidFill>
                  <a:schemeClr val="accent2">
                    <a:lumMod val="20000"/>
                    <a:lumOff val="80000"/>
                  </a:schemeClr>
                </a:solidFill>
              </p:spPr>
              <p:txBody>
                <a:bodyPr wrap="square" rtlCol="0">
                  <a:spAutoFit/>
                </a:bodyPr>
                <a:lstStyle/>
                <a:p>
                  <a:pPr algn="ctr"/>
                  <a:r>
                    <a:rPr lang="en-US" altLang="zh-CN" b="1">
                      <a:solidFill>
                        <a:srgbClr val="C00000"/>
                      </a:solidFill>
                    </a:rPr>
                    <a:t>(1)</a:t>
                  </a:r>
                  <a:endParaRPr lang="zh-CN" altLang="en-US" b="1">
                    <a:solidFill>
                      <a:srgbClr val="C00000"/>
                    </a:solidFill>
                  </a:endParaRPr>
                </a:p>
              </p:txBody>
            </p:sp>
            <p:cxnSp>
              <p:nvCxnSpPr>
                <p:cNvPr id="12" name="直接连接符 11">
                  <a:extLst>
                    <a:ext uri="{FF2B5EF4-FFF2-40B4-BE49-F238E27FC236}">
                      <a16:creationId xmlns:a16="http://schemas.microsoft.com/office/drawing/2014/main" id="{95DC177F-435A-439F-9AC6-E3FBA1101BBA}"/>
                    </a:ext>
                  </a:extLst>
                </p:cNvPr>
                <p:cNvCxnSpPr/>
                <p:nvPr/>
              </p:nvCxnSpPr>
              <p:spPr>
                <a:xfrm>
                  <a:off x="1348932" y="4100944"/>
                  <a:ext cx="1578820" cy="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5" name="文本框 24">
                    <a:extLst>
                      <a:ext uri="{FF2B5EF4-FFF2-40B4-BE49-F238E27FC236}">
                        <a16:creationId xmlns:a16="http://schemas.microsoft.com/office/drawing/2014/main" id="{205B327B-1BD3-49EC-AAC3-DCAB90AC1DA2}"/>
                      </a:ext>
                    </a:extLst>
                  </p:cNvPr>
                  <p:cNvSpPr txBox="1"/>
                  <p:nvPr/>
                </p:nvSpPr>
                <p:spPr>
                  <a:xfrm>
                    <a:off x="815724" y="3128841"/>
                    <a:ext cx="2723464" cy="369332"/>
                  </a:xfrm>
                  <a:prstGeom prst="rect">
                    <a:avLst/>
                  </a:prstGeom>
                  <a:solidFill>
                    <a:schemeClr val="accent4">
                      <a:lumMod val="20000"/>
                      <a:lumOff val="80000"/>
                    </a:schemeClr>
                  </a:solidFill>
                </p:spPr>
                <p:txBody>
                  <a:bodyPr wrap="square" rtlCol="0">
                    <a:spAutoFit/>
                  </a:bodyPr>
                  <a:lstStyle/>
                  <a:p>
                    <a:r>
                      <a:rPr lang="zh-CN" altLang="en-US" b="1">
                        <a:solidFill>
                          <a:srgbClr val="002060"/>
                        </a:solidFill>
                      </a:rPr>
                      <a:t>用</a:t>
                    </a:r>
                    <a:r>
                      <a:rPr lang="zh-CN" altLang="en-US" b="1" u="sng">
                        <a:solidFill>
                          <a:srgbClr val="002060"/>
                        </a:solidFill>
                      </a:rPr>
                      <a:t>       </a:t>
                    </a:r>
                    <a:r>
                      <a:rPr lang="en-US" altLang="zh-CN" b="1" u="sng">
                        <a:solidFill>
                          <a:srgbClr val="002060"/>
                        </a:solidFill>
                      </a:rPr>
                      <a:t>(2)      </a:t>
                    </a:r>
                    <a:r>
                      <a:rPr lang="zh-CN" altLang="en-US" b="1">
                        <a:solidFill>
                          <a:srgbClr val="002060"/>
                        </a:solidFill>
                      </a:rPr>
                      <a:t>规则引入</a:t>
                    </a:r>
                    <a14:m>
                      <m:oMath xmlns:m="http://schemas.openxmlformats.org/officeDocument/2006/math">
                        <m:r>
                          <a:rPr lang="en-US" altLang="zh-CN" b="1" i="1" smtClean="0">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𝒙</m:t>
                        </m:r>
                      </m:oMath>
                    </a14:m>
                    <a:endParaRPr lang="zh-CN" altLang="en-US" b="1">
                      <a:solidFill>
                        <a:srgbClr val="002060"/>
                      </a:solidFill>
                    </a:endParaRPr>
                  </a:p>
                </p:txBody>
              </p:sp>
            </mc:Choice>
            <mc:Fallback xmlns="">
              <p:sp>
                <p:nvSpPr>
                  <p:cNvPr id="25" name="文本框 24">
                    <a:extLst>
                      <a:ext uri="{FF2B5EF4-FFF2-40B4-BE49-F238E27FC236}">
                        <a16:creationId xmlns:a16="http://schemas.microsoft.com/office/drawing/2014/main" id="{205B327B-1BD3-49EC-AAC3-DCAB90AC1DA2}"/>
                      </a:ext>
                    </a:extLst>
                  </p:cNvPr>
                  <p:cNvSpPr txBox="1">
                    <a:spLocks noRot="1" noChangeAspect="1" noMove="1" noResize="1" noEditPoints="1" noAdjustHandles="1" noChangeArrowheads="1" noChangeShapeType="1" noTextEdit="1"/>
                  </p:cNvSpPr>
                  <p:nvPr/>
                </p:nvSpPr>
                <p:spPr>
                  <a:xfrm>
                    <a:off x="815724" y="3128841"/>
                    <a:ext cx="2723464" cy="369332"/>
                  </a:xfrm>
                  <a:prstGeom prst="rect">
                    <a:avLst/>
                  </a:prstGeom>
                  <a:blipFill>
                    <a:blip r:embed="rId4"/>
                    <a:stretch>
                      <a:fillRect l="-1790" t="-10000" b="-26667"/>
                    </a:stretch>
                  </a:blipFill>
                </p:spPr>
                <p:txBody>
                  <a:bodyPr/>
                  <a:lstStyle/>
                  <a:p>
                    <a:r>
                      <a:rPr lang="zh-CN" altLang="en-US">
                        <a:noFill/>
                      </a:rPr>
                      <a:t> </a:t>
                    </a:r>
                  </a:p>
                </p:txBody>
              </p:sp>
            </mc:Fallback>
          </mc:AlternateContent>
        </p:grpSp>
        <p:grpSp>
          <p:nvGrpSpPr>
            <p:cNvPr id="32" name="组合 31">
              <a:extLst>
                <a:ext uri="{FF2B5EF4-FFF2-40B4-BE49-F238E27FC236}">
                  <a16:creationId xmlns:a16="http://schemas.microsoft.com/office/drawing/2014/main" id="{920DA8CC-47A4-4C11-A3DE-2C19E3DB00B8}"/>
                </a:ext>
              </a:extLst>
            </p:cNvPr>
            <p:cNvGrpSpPr/>
            <p:nvPr/>
          </p:nvGrpSpPr>
          <p:grpSpPr>
            <a:xfrm>
              <a:off x="2296225" y="4437358"/>
              <a:ext cx="2723464" cy="1759848"/>
              <a:chOff x="3799391" y="2402219"/>
              <a:chExt cx="2723464" cy="1759848"/>
            </a:xfrm>
          </p:grpSpPr>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8B2A5C73-A931-478D-A972-0894DA5925B2}"/>
                      </a:ext>
                    </a:extLst>
                  </p:cNvPr>
                  <p:cNvSpPr txBox="1"/>
                  <p:nvPr/>
                </p:nvSpPr>
                <p:spPr>
                  <a:xfrm>
                    <a:off x="4053017" y="2402219"/>
                    <a:ext cx="2216214" cy="439736"/>
                  </a:xfrm>
                  <a:prstGeom prst="rect">
                    <a:avLst/>
                  </a:prstGeom>
                  <a:solidFill>
                    <a:schemeClr val="accent6">
                      <a:lumMod val="20000"/>
                      <a:lumOff val="8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𝒙</m:t>
                          </m:r>
                          <m:d>
                            <m:dPr>
                              <m:ctrlPr>
                                <a:rPr lang="en-US" altLang="zh-CN" sz="2000" b="1" i="1">
                                  <a:solidFill>
                                    <a:schemeClr val="accent2">
                                      <a:lumMod val="50000"/>
                                    </a:schemeClr>
                                  </a:solidFill>
                                  <a:latin typeface="Cambria Math" panose="02040503050406030204" pitchFamily="18" charset="0"/>
                                </a:rPr>
                              </m:ctrlPr>
                            </m:dPr>
                            <m:e>
                              <m:r>
                                <a:rPr lang="en-US" altLang="zh-CN" sz="2000" b="1" i="1" smtClean="0">
                                  <a:solidFill>
                                    <a:schemeClr val="accent2">
                                      <a:lumMod val="50000"/>
                                    </a:schemeClr>
                                  </a:solidFill>
                                  <a:latin typeface="Cambria Math" panose="02040503050406030204" pitchFamily="18" charset="0"/>
                                </a:rPr>
                                <m:t>𝑭</m:t>
                              </m:r>
                              <m:d>
                                <m:dPr>
                                  <m:ctrlPr>
                                    <a:rPr lang="en-US" altLang="zh-CN" sz="2000" b="1" i="1">
                                      <a:solidFill>
                                        <a:schemeClr val="accent2">
                                          <a:lumMod val="50000"/>
                                        </a:schemeClr>
                                      </a:solidFill>
                                      <a:latin typeface="Cambria Math" panose="02040503050406030204" pitchFamily="18" charset="0"/>
                                    </a:rPr>
                                  </m:ctrlPr>
                                </m:dPr>
                                <m:e>
                                  <m:r>
                                    <a:rPr lang="en-US" altLang="zh-CN" sz="2000" b="1" i="1">
                                      <a:solidFill>
                                        <a:schemeClr val="accent2">
                                          <a:lumMod val="50000"/>
                                        </a:schemeClr>
                                      </a:solidFill>
                                      <a:latin typeface="Cambria Math" panose="02040503050406030204" pitchFamily="18" charset="0"/>
                                    </a:rPr>
                                    <m:t>𝒙</m:t>
                                  </m:r>
                                </m:e>
                              </m:d>
                              <m:r>
                                <a:rPr lang="en-US" altLang="zh-CN" sz="2000" b="1" i="1">
                                  <a:solidFill>
                                    <a:schemeClr val="accent2">
                                      <a:lumMod val="50000"/>
                                    </a:schemeClr>
                                  </a:solidFill>
                                  <a:latin typeface="Cambria Math" panose="02040503050406030204" pitchFamily="18" charset="0"/>
                                </a:rPr>
                                <m:t>∧</m:t>
                              </m:r>
                              <m:r>
                                <a:rPr lang="en-US" altLang="zh-CN" sz="2000" b="1" i="1">
                                  <a:solidFill>
                                    <a:schemeClr val="accent2">
                                      <a:lumMod val="50000"/>
                                    </a:schemeClr>
                                  </a:solidFill>
                                  <a:latin typeface="Cambria Math" panose="02040503050406030204" pitchFamily="18" charset="0"/>
                                </a:rPr>
                                <m:t>𝑸</m:t>
                              </m:r>
                              <m:d>
                                <m:dPr>
                                  <m:ctrlPr>
                                    <a:rPr lang="en-US" altLang="zh-CN" sz="2000" b="1" i="1">
                                      <a:solidFill>
                                        <a:schemeClr val="accent2">
                                          <a:lumMod val="50000"/>
                                        </a:schemeClr>
                                      </a:solidFill>
                                      <a:latin typeface="Cambria Math" panose="02040503050406030204" pitchFamily="18" charset="0"/>
                                    </a:rPr>
                                  </m:ctrlPr>
                                </m:dPr>
                                <m:e>
                                  <m:r>
                                    <a:rPr lang="en-US" altLang="zh-CN" sz="2000" b="1" i="1">
                                      <a:solidFill>
                                        <a:schemeClr val="accent2">
                                          <a:lumMod val="50000"/>
                                        </a:schemeClr>
                                      </a:solidFill>
                                      <a:latin typeface="Cambria Math" panose="02040503050406030204" pitchFamily="18" charset="0"/>
                                    </a:rPr>
                                    <m:t>𝒙</m:t>
                                  </m:r>
                                </m:e>
                              </m:d>
                            </m:e>
                          </m:d>
                        </m:oMath>
                      </m:oMathPara>
                    </a14:m>
                    <a:endParaRPr lang="zh-CN" altLang="en-US"/>
                  </a:p>
                </p:txBody>
              </p:sp>
            </mc:Choice>
            <mc:Fallback xmlns="">
              <p:sp>
                <p:nvSpPr>
                  <p:cNvPr id="14" name="文本框 13">
                    <a:extLst>
                      <a:ext uri="{FF2B5EF4-FFF2-40B4-BE49-F238E27FC236}">
                        <a16:creationId xmlns:a16="http://schemas.microsoft.com/office/drawing/2014/main" id="{8B2A5C73-A931-478D-A972-0894DA5925B2}"/>
                      </a:ext>
                    </a:extLst>
                  </p:cNvPr>
                  <p:cNvSpPr txBox="1">
                    <a:spLocks noRot="1" noChangeAspect="1" noMove="1" noResize="1" noEditPoints="1" noAdjustHandles="1" noChangeArrowheads="1" noChangeShapeType="1" noTextEdit="1"/>
                  </p:cNvSpPr>
                  <p:nvPr/>
                </p:nvSpPr>
                <p:spPr>
                  <a:xfrm>
                    <a:off x="4053017" y="2402219"/>
                    <a:ext cx="2216214" cy="439736"/>
                  </a:xfrm>
                  <a:prstGeom prst="rect">
                    <a:avLst/>
                  </a:prstGeom>
                  <a:blipFill>
                    <a:blip r:embed="rId5"/>
                    <a:stretch>
                      <a:fillRect b="-6944"/>
                    </a:stretch>
                  </a:blipFill>
                </p:spPr>
                <p:txBody>
                  <a:bodyPr/>
                  <a:lstStyle/>
                  <a:p>
                    <a:r>
                      <a:rPr lang="zh-CN" altLang="en-US">
                        <a:noFill/>
                      </a:rPr>
                      <a:t> </a:t>
                    </a:r>
                  </a:p>
                </p:txBody>
              </p:sp>
            </mc:Fallback>
          </mc:AlternateContent>
          <p:sp>
            <p:nvSpPr>
              <p:cNvPr id="16" name="箭头: 上 15">
                <a:extLst>
                  <a:ext uri="{FF2B5EF4-FFF2-40B4-BE49-F238E27FC236}">
                    <a16:creationId xmlns:a16="http://schemas.microsoft.com/office/drawing/2014/main" id="{04F3FC53-416E-45ED-9578-D44DDE2F9AE6}"/>
                  </a:ext>
                </a:extLst>
              </p:cNvPr>
              <p:cNvSpPr/>
              <p:nvPr/>
            </p:nvSpPr>
            <p:spPr>
              <a:xfrm rot="10800000">
                <a:off x="5124942" y="2875505"/>
                <a:ext cx="72362" cy="91722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7" name="组合 26">
                <a:extLst>
                  <a:ext uri="{FF2B5EF4-FFF2-40B4-BE49-F238E27FC236}">
                    <a16:creationId xmlns:a16="http://schemas.microsoft.com/office/drawing/2014/main" id="{DAD43BFB-CF32-4131-9CBB-4C5B9B84F59E}"/>
                  </a:ext>
                </a:extLst>
              </p:cNvPr>
              <p:cNvGrpSpPr/>
              <p:nvPr/>
            </p:nvGrpSpPr>
            <p:grpSpPr>
              <a:xfrm>
                <a:off x="4053017" y="3792735"/>
                <a:ext cx="2164300" cy="369332"/>
                <a:chOff x="4078974" y="3536298"/>
                <a:chExt cx="2164300" cy="369332"/>
              </a:xfrm>
            </p:grpSpPr>
            <p:sp>
              <p:nvSpPr>
                <p:cNvPr id="15" name="文本框 14">
                  <a:extLst>
                    <a:ext uri="{FF2B5EF4-FFF2-40B4-BE49-F238E27FC236}">
                      <a16:creationId xmlns:a16="http://schemas.microsoft.com/office/drawing/2014/main" id="{30D5D2E7-8A1E-4CEC-AD5E-568D668B458A}"/>
                    </a:ext>
                  </a:extLst>
                </p:cNvPr>
                <p:cNvSpPr txBox="1"/>
                <p:nvPr/>
              </p:nvSpPr>
              <p:spPr>
                <a:xfrm>
                  <a:off x="4078974" y="3536298"/>
                  <a:ext cx="2164300" cy="369332"/>
                </a:xfrm>
                <a:prstGeom prst="rect">
                  <a:avLst/>
                </a:prstGeom>
                <a:solidFill>
                  <a:schemeClr val="accent2">
                    <a:lumMod val="20000"/>
                    <a:lumOff val="80000"/>
                  </a:schemeClr>
                </a:solidFill>
              </p:spPr>
              <p:txBody>
                <a:bodyPr wrap="square" rtlCol="0">
                  <a:spAutoFit/>
                </a:bodyPr>
                <a:lstStyle/>
                <a:p>
                  <a:pPr algn="ctr"/>
                  <a:r>
                    <a:rPr lang="en-US" altLang="zh-CN" b="1">
                      <a:solidFill>
                        <a:srgbClr val="C00000"/>
                      </a:solidFill>
                    </a:rPr>
                    <a:t>(3)</a:t>
                  </a:r>
                  <a:endParaRPr lang="zh-CN" altLang="en-US" b="1">
                    <a:solidFill>
                      <a:srgbClr val="C00000"/>
                    </a:solidFill>
                  </a:endParaRPr>
                </a:p>
              </p:txBody>
            </p:sp>
            <p:cxnSp>
              <p:nvCxnSpPr>
                <p:cNvPr id="18" name="直接连接符 17">
                  <a:extLst>
                    <a:ext uri="{FF2B5EF4-FFF2-40B4-BE49-F238E27FC236}">
                      <a16:creationId xmlns:a16="http://schemas.microsoft.com/office/drawing/2014/main" id="{E399DFFA-7375-4DA0-A89F-79858B0F1DB1}"/>
                    </a:ext>
                  </a:extLst>
                </p:cNvPr>
                <p:cNvCxnSpPr/>
                <p:nvPr/>
              </p:nvCxnSpPr>
              <p:spPr>
                <a:xfrm>
                  <a:off x="4322019" y="3858640"/>
                  <a:ext cx="1578820" cy="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0" name="文本框 29">
                    <a:extLst>
                      <a:ext uri="{FF2B5EF4-FFF2-40B4-BE49-F238E27FC236}">
                        <a16:creationId xmlns:a16="http://schemas.microsoft.com/office/drawing/2014/main" id="{9EC7FC77-3E95-49D9-9007-21358445197C}"/>
                      </a:ext>
                    </a:extLst>
                  </p:cNvPr>
                  <p:cNvSpPr txBox="1"/>
                  <p:nvPr/>
                </p:nvSpPr>
                <p:spPr>
                  <a:xfrm>
                    <a:off x="3799391" y="3128841"/>
                    <a:ext cx="2723464" cy="369332"/>
                  </a:xfrm>
                  <a:prstGeom prst="rect">
                    <a:avLst/>
                  </a:prstGeom>
                  <a:solidFill>
                    <a:schemeClr val="accent4">
                      <a:lumMod val="20000"/>
                      <a:lumOff val="80000"/>
                    </a:schemeClr>
                  </a:solidFill>
                </p:spPr>
                <p:txBody>
                  <a:bodyPr wrap="square" rtlCol="0">
                    <a:spAutoFit/>
                  </a:bodyPr>
                  <a:lstStyle/>
                  <a:p>
                    <a:r>
                      <a:rPr lang="zh-CN" altLang="en-US" b="1">
                        <a:solidFill>
                          <a:srgbClr val="002060"/>
                        </a:solidFill>
                      </a:rPr>
                      <a:t>用</a:t>
                    </a:r>
                    <a:r>
                      <a:rPr lang="zh-CN" altLang="en-US" b="1" u="sng">
                        <a:solidFill>
                          <a:srgbClr val="002060"/>
                        </a:solidFill>
                      </a:rPr>
                      <a:t>       </a:t>
                    </a:r>
                    <a:r>
                      <a:rPr lang="en-US" altLang="zh-CN" b="1" u="sng">
                        <a:solidFill>
                          <a:srgbClr val="002060"/>
                        </a:solidFill>
                      </a:rPr>
                      <a:t>(4)      </a:t>
                    </a:r>
                    <a:r>
                      <a:rPr lang="zh-CN" altLang="en-US" b="1">
                        <a:solidFill>
                          <a:srgbClr val="002060"/>
                        </a:solidFill>
                      </a:rPr>
                      <a:t>规则消除</a:t>
                    </a:r>
                    <a14:m>
                      <m:oMath xmlns:m="http://schemas.openxmlformats.org/officeDocument/2006/math">
                        <m:r>
                          <a:rPr lang="en-US" altLang="zh-CN" b="1" i="1" smtClean="0">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𝒙</m:t>
                        </m:r>
                      </m:oMath>
                    </a14:m>
                    <a:endParaRPr lang="zh-CN" altLang="en-US" b="1">
                      <a:solidFill>
                        <a:srgbClr val="002060"/>
                      </a:solidFill>
                    </a:endParaRPr>
                  </a:p>
                </p:txBody>
              </p:sp>
            </mc:Choice>
            <mc:Fallback xmlns="">
              <p:sp>
                <p:nvSpPr>
                  <p:cNvPr id="30" name="文本框 29">
                    <a:extLst>
                      <a:ext uri="{FF2B5EF4-FFF2-40B4-BE49-F238E27FC236}">
                        <a16:creationId xmlns:a16="http://schemas.microsoft.com/office/drawing/2014/main" id="{9EC7FC77-3E95-49D9-9007-21358445197C}"/>
                      </a:ext>
                    </a:extLst>
                  </p:cNvPr>
                  <p:cNvSpPr txBox="1">
                    <a:spLocks noRot="1" noChangeAspect="1" noMove="1" noResize="1" noEditPoints="1" noAdjustHandles="1" noChangeArrowheads="1" noChangeShapeType="1" noTextEdit="1"/>
                  </p:cNvSpPr>
                  <p:nvPr/>
                </p:nvSpPr>
                <p:spPr>
                  <a:xfrm>
                    <a:off x="3799391" y="3128841"/>
                    <a:ext cx="2723464" cy="369332"/>
                  </a:xfrm>
                  <a:prstGeom prst="rect">
                    <a:avLst/>
                  </a:prstGeom>
                  <a:blipFill>
                    <a:blip r:embed="rId6"/>
                    <a:stretch>
                      <a:fillRect l="-1790" t="-8197" b="-24590"/>
                    </a:stretch>
                  </a:blipFill>
                </p:spPr>
                <p:txBody>
                  <a:bodyPr/>
                  <a:lstStyle/>
                  <a:p>
                    <a:r>
                      <a:rPr lang="zh-CN" altLang="en-US">
                        <a:noFill/>
                      </a:rPr>
                      <a:t> </a:t>
                    </a:r>
                  </a:p>
                </p:txBody>
              </p:sp>
            </mc:Fallback>
          </mc:AlternateContent>
        </p:grpSp>
        <p:grpSp>
          <p:nvGrpSpPr>
            <p:cNvPr id="33" name="组合 32">
              <a:extLst>
                <a:ext uri="{FF2B5EF4-FFF2-40B4-BE49-F238E27FC236}">
                  <a16:creationId xmlns:a16="http://schemas.microsoft.com/office/drawing/2014/main" id="{70BD3C7C-0307-4EC8-A493-B7E8126BBA83}"/>
                </a:ext>
              </a:extLst>
            </p:cNvPr>
            <p:cNvGrpSpPr/>
            <p:nvPr/>
          </p:nvGrpSpPr>
          <p:grpSpPr>
            <a:xfrm>
              <a:off x="5697266" y="4437358"/>
              <a:ext cx="3026074" cy="1736257"/>
              <a:chOff x="7525707" y="2426819"/>
              <a:chExt cx="3026074" cy="1736257"/>
            </a:xfrm>
          </p:grpSpPr>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606E1183-E616-44CE-A039-31A2B45E17D2}"/>
                      </a:ext>
                    </a:extLst>
                  </p:cNvPr>
                  <p:cNvSpPr txBox="1"/>
                  <p:nvPr/>
                </p:nvSpPr>
                <p:spPr>
                  <a:xfrm>
                    <a:off x="7525708" y="2426819"/>
                    <a:ext cx="3026073" cy="439736"/>
                  </a:xfrm>
                  <a:prstGeom prst="rect">
                    <a:avLst/>
                  </a:prstGeom>
                  <a:solidFill>
                    <a:schemeClr val="accent6">
                      <a:lumMod val="20000"/>
                      <a:lumOff val="8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000" b="1" i="1">
                              <a:solidFill>
                                <a:schemeClr val="accent2">
                                  <a:lumMod val="50000"/>
                                </a:schemeClr>
                              </a:solidFill>
                              <a:latin typeface="Cambria Math" panose="02040503050406030204" pitchFamily="18" charset="0"/>
                            </a:rPr>
                            <m:t>∀</m:t>
                          </m:r>
                          <m:r>
                            <a:rPr lang="en-US" altLang="zh-CN" sz="2000" b="1" i="1">
                              <a:solidFill>
                                <a:schemeClr val="accent2">
                                  <a:lumMod val="50000"/>
                                </a:schemeClr>
                              </a:solidFill>
                              <a:latin typeface="Cambria Math" panose="02040503050406030204" pitchFamily="18" charset="0"/>
                            </a:rPr>
                            <m:t>𝒙</m:t>
                          </m:r>
                          <m:d>
                            <m:dPr>
                              <m:ctrlPr>
                                <a:rPr lang="en-US" altLang="zh-CN" sz="2000" b="1" i="1">
                                  <a:solidFill>
                                    <a:schemeClr val="accent2">
                                      <a:lumMod val="50000"/>
                                    </a:schemeClr>
                                  </a:solidFill>
                                  <a:latin typeface="Cambria Math" panose="02040503050406030204" pitchFamily="18" charset="0"/>
                                </a:rPr>
                              </m:ctrlPr>
                            </m:dPr>
                            <m:e>
                              <m:r>
                                <a:rPr lang="en-US" altLang="zh-CN" sz="2000" b="1" i="1">
                                  <a:solidFill>
                                    <a:schemeClr val="accent2">
                                      <a:lumMod val="50000"/>
                                    </a:schemeClr>
                                  </a:solidFill>
                                  <a:latin typeface="Cambria Math" panose="02040503050406030204" pitchFamily="18" charset="0"/>
                                </a:rPr>
                                <m:t>𝑭</m:t>
                              </m:r>
                              <m:d>
                                <m:dPr>
                                  <m:ctrlPr>
                                    <a:rPr lang="en-US" altLang="zh-CN" sz="2000" b="1" i="1">
                                      <a:solidFill>
                                        <a:schemeClr val="accent2">
                                          <a:lumMod val="50000"/>
                                        </a:schemeClr>
                                      </a:solidFill>
                                      <a:latin typeface="Cambria Math" panose="02040503050406030204" pitchFamily="18" charset="0"/>
                                    </a:rPr>
                                  </m:ctrlPr>
                                </m:dPr>
                                <m:e>
                                  <m:r>
                                    <a:rPr lang="en-US" altLang="zh-CN" sz="2000" b="1" i="1">
                                      <a:solidFill>
                                        <a:schemeClr val="accent2">
                                          <a:lumMod val="50000"/>
                                        </a:schemeClr>
                                      </a:solidFill>
                                      <a:latin typeface="Cambria Math" panose="02040503050406030204" pitchFamily="18" charset="0"/>
                                    </a:rPr>
                                    <m:t>𝒙</m:t>
                                  </m:r>
                                </m:e>
                              </m:d>
                              <m:r>
                                <a:rPr lang="en-US" altLang="zh-CN" sz="2000" b="1" i="1">
                                  <a:solidFill>
                                    <a:schemeClr val="accent2">
                                      <a:lumMod val="50000"/>
                                    </a:schemeClr>
                                  </a:solidFill>
                                  <a:latin typeface="Cambria Math" panose="02040503050406030204" pitchFamily="18" charset="0"/>
                                </a:rPr>
                                <m:t>→</m:t>
                              </m:r>
                              <m:r>
                                <a:rPr lang="en-US" altLang="zh-CN" sz="2000" b="1" i="1">
                                  <a:solidFill>
                                    <a:schemeClr val="accent2">
                                      <a:lumMod val="50000"/>
                                    </a:schemeClr>
                                  </a:solidFill>
                                  <a:latin typeface="Cambria Math" panose="02040503050406030204" pitchFamily="18" charset="0"/>
                                </a:rPr>
                                <m:t>𝑮</m:t>
                              </m:r>
                              <m:d>
                                <m:dPr>
                                  <m:ctrlPr>
                                    <a:rPr lang="en-US" altLang="zh-CN" sz="2000" b="1" i="1">
                                      <a:solidFill>
                                        <a:schemeClr val="accent2">
                                          <a:lumMod val="50000"/>
                                        </a:schemeClr>
                                      </a:solidFill>
                                      <a:latin typeface="Cambria Math" panose="02040503050406030204" pitchFamily="18" charset="0"/>
                                    </a:rPr>
                                  </m:ctrlPr>
                                </m:dPr>
                                <m:e>
                                  <m:r>
                                    <a:rPr lang="en-US" altLang="zh-CN" sz="2000" b="1" i="1">
                                      <a:solidFill>
                                        <a:schemeClr val="accent2">
                                          <a:lumMod val="50000"/>
                                        </a:schemeClr>
                                      </a:solidFill>
                                      <a:latin typeface="Cambria Math" panose="02040503050406030204" pitchFamily="18" charset="0"/>
                                    </a:rPr>
                                    <m:t>𝒙</m:t>
                                  </m:r>
                                </m:e>
                              </m:d>
                              <m:r>
                                <a:rPr lang="en-US" altLang="zh-CN" sz="2000" b="1" i="1">
                                  <a:solidFill>
                                    <a:schemeClr val="accent2">
                                      <a:lumMod val="50000"/>
                                    </a:schemeClr>
                                  </a:solidFill>
                                  <a:latin typeface="Cambria Math" panose="02040503050406030204" pitchFamily="18" charset="0"/>
                                </a:rPr>
                                <m:t>∧</m:t>
                              </m:r>
                              <m:r>
                                <a:rPr lang="en-US" altLang="zh-CN" sz="2000" b="1" i="1">
                                  <a:solidFill>
                                    <a:schemeClr val="accent2">
                                      <a:lumMod val="50000"/>
                                    </a:schemeClr>
                                  </a:solidFill>
                                  <a:latin typeface="Cambria Math" panose="02040503050406030204" pitchFamily="18" charset="0"/>
                                </a:rPr>
                                <m:t>𝑯</m:t>
                              </m:r>
                              <m:d>
                                <m:dPr>
                                  <m:ctrlPr>
                                    <a:rPr lang="en-US" altLang="zh-CN" sz="2000" b="1" i="1">
                                      <a:solidFill>
                                        <a:schemeClr val="accent2">
                                          <a:lumMod val="50000"/>
                                        </a:schemeClr>
                                      </a:solidFill>
                                      <a:latin typeface="Cambria Math" panose="02040503050406030204" pitchFamily="18" charset="0"/>
                                    </a:rPr>
                                  </m:ctrlPr>
                                </m:dPr>
                                <m:e>
                                  <m:r>
                                    <a:rPr lang="en-US" altLang="zh-CN" sz="2000" b="1" i="1">
                                      <a:solidFill>
                                        <a:schemeClr val="accent2">
                                          <a:lumMod val="50000"/>
                                        </a:schemeClr>
                                      </a:solidFill>
                                      <a:latin typeface="Cambria Math" panose="02040503050406030204" pitchFamily="18" charset="0"/>
                                    </a:rPr>
                                    <m:t>𝒙</m:t>
                                  </m:r>
                                </m:e>
                              </m:d>
                            </m:e>
                          </m:d>
                        </m:oMath>
                      </m:oMathPara>
                    </a14:m>
                    <a:endParaRPr lang="zh-CN" altLang="en-US"/>
                  </a:p>
                </p:txBody>
              </p:sp>
            </mc:Choice>
            <mc:Fallback xmlns="">
              <p:sp>
                <p:nvSpPr>
                  <p:cNvPr id="19" name="文本框 18">
                    <a:extLst>
                      <a:ext uri="{FF2B5EF4-FFF2-40B4-BE49-F238E27FC236}">
                        <a16:creationId xmlns:a16="http://schemas.microsoft.com/office/drawing/2014/main" id="{606E1183-E616-44CE-A039-31A2B45E17D2}"/>
                      </a:ext>
                    </a:extLst>
                  </p:cNvPr>
                  <p:cNvSpPr txBox="1">
                    <a:spLocks noRot="1" noChangeAspect="1" noMove="1" noResize="1" noEditPoints="1" noAdjustHandles="1" noChangeArrowheads="1" noChangeShapeType="1" noTextEdit="1"/>
                  </p:cNvSpPr>
                  <p:nvPr/>
                </p:nvSpPr>
                <p:spPr>
                  <a:xfrm>
                    <a:off x="7525708" y="2426819"/>
                    <a:ext cx="3026073" cy="439736"/>
                  </a:xfrm>
                  <a:prstGeom prst="rect">
                    <a:avLst/>
                  </a:prstGeom>
                  <a:blipFill>
                    <a:blip r:embed="rId7"/>
                    <a:stretch>
                      <a:fillRect/>
                    </a:stretch>
                  </a:blipFill>
                </p:spPr>
                <p:txBody>
                  <a:bodyPr/>
                  <a:lstStyle/>
                  <a:p>
                    <a:r>
                      <a:rPr lang="zh-CN" altLang="en-US">
                        <a:noFill/>
                      </a:rPr>
                      <a:t> </a:t>
                    </a:r>
                  </a:p>
                </p:txBody>
              </p:sp>
            </mc:Fallback>
          </mc:AlternateContent>
          <p:sp>
            <p:nvSpPr>
              <p:cNvPr id="21" name="箭头: 上 20">
                <a:extLst>
                  <a:ext uri="{FF2B5EF4-FFF2-40B4-BE49-F238E27FC236}">
                    <a16:creationId xmlns:a16="http://schemas.microsoft.com/office/drawing/2014/main" id="{C6DC0AEC-E04D-4AC0-9FF1-0EC571B23BDE}"/>
                  </a:ext>
                </a:extLst>
              </p:cNvPr>
              <p:cNvSpPr/>
              <p:nvPr/>
            </p:nvSpPr>
            <p:spPr>
              <a:xfrm rot="10800000">
                <a:off x="8975930" y="2900101"/>
                <a:ext cx="83288" cy="89262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8" name="组合 27">
                <a:extLst>
                  <a:ext uri="{FF2B5EF4-FFF2-40B4-BE49-F238E27FC236}">
                    <a16:creationId xmlns:a16="http://schemas.microsoft.com/office/drawing/2014/main" id="{46775D7C-66B8-45FF-AF50-04C0A87BD015}"/>
                  </a:ext>
                </a:extLst>
              </p:cNvPr>
              <p:cNvGrpSpPr/>
              <p:nvPr/>
            </p:nvGrpSpPr>
            <p:grpSpPr>
              <a:xfrm>
                <a:off x="7525707" y="3793744"/>
                <a:ext cx="3026073" cy="369332"/>
                <a:chOff x="7525707" y="3560898"/>
                <a:chExt cx="3026073" cy="369332"/>
              </a:xfrm>
            </p:grpSpPr>
            <p:sp>
              <p:nvSpPr>
                <p:cNvPr id="20" name="文本框 19">
                  <a:extLst>
                    <a:ext uri="{FF2B5EF4-FFF2-40B4-BE49-F238E27FC236}">
                      <a16:creationId xmlns:a16="http://schemas.microsoft.com/office/drawing/2014/main" id="{14A0B74B-ED3B-4FC2-B5E1-3AC84E7540F6}"/>
                    </a:ext>
                  </a:extLst>
                </p:cNvPr>
                <p:cNvSpPr txBox="1"/>
                <p:nvPr/>
              </p:nvSpPr>
              <p:spPr>
                <a:xfrm>
                  <a:off x="7525707" y="3560898"/>
                  <a:ext cx="3026073" cy="369332"/>
                </a:xfrm>
                <a:prstGeom prst="rect">
                  <a:avLst/>
                </a:prstGeom>
                <a:solidFill>
                  <a:schemeClr val="accent2">
                    <a:lumMod val="20000"/>
                    <a:lumOff val="80000"/>
                  </a:schemeClr>
                </a:solidFill>
              </p:spPr>
              <p:txBody>
                <a:bodyPr wrap="square" rtlCol="0">
                  <a:spAutoFit/>
                </a:bodyPr>
                <a:lstStyle/>
                <a:p>
                  <a:pPr algn="ctr"/>
                  <a:r>
                    <a:rPr lang="en-US" altLang="zh-CN" b="1">
                      <a:solidFill>
                        <a:srgbClr val="C00000"/>
                      </a:solidFill>
                    </a:rPr>
                    <a:t>(5)</a:t>
                  </a:r>
                  <a:endParaRPr lang="zh-CN" altLang="en-US" b="1">
                    <a:solidFill>
                      <a:srgbClr val="C00000"/>
                    </a:solidFill>
                  </a:endParaRPr>
                </a:p>
              </p:txBody>
            </p:sp>
            <p:cxnSp>
              <p:nvCxnSpPr>
                <p:cNvPr id="22" name="直接连接符 21">
                  <a:extLst>
                    <a:ext uri="{FF2B5EF4-FFF2-40B4-BE49-F238E27FC236}">
                      <a16:creationId xmlns:a16="http://schemas.microsoft.com/office/drawing/2014/main" id="{2453D2B1-BB81-453F-B9F3-DC02E29CBE7D}"/>
                    </a:ext>
                  </a:extLst>
                </p:cNvPr>
                <p:cNvCxnSpPr>
                  <a:cxnSpLocks/>
                </p:cNvCxnSpPr>
                <p:nvPr/>
              </p:nvCxnSpPr>
              <p:spPr>
                <a:xfrm>
                  <a:off x="7757835" y="3883240"/>
                  <a:ext cx="2394766" cy="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1" name="文本框 30">
                    <a:extLst>
                      <a:ext uri="{FF2B5EF4-FFF2-40B4-BE49-F238E27FC236}">
                        <a16:creationId xmlns:a16="http://schemas.microsoft.com/office/drawing/2014/main" id="{A99BC328-1108-428C-9A44-EAC8044DE7C5}"/>
                      </a:ext>
                    </a:extLst>
                  </p:cNvPr>
                  <p:cNvSpPr txBox="1"/>
                  <p:nvPr/>
                </p:nvSpPr>
                <p:spPr>
                  <a:xfrm>
                    <a:off x="7677011" y="3128841"/>
                    <a:ext cx="2723464" cy="369332"/>
                  </a:xfrm>
                  <a:prstGeom prst="rect">
                    <a:avLst/>
                  </a:prstGeom>
                  <a:solidFill>
                    <a:schemeClr val="accent4">
                      <a:lumMod val="20000"/>
                      <a:lumOff val="80000"/>
                    </a:schemeClr>
                  </a:solidFill>
                </p:spPr>
                <p:txBody>
                  <a:bodyPr wrap="square" rtlCol="0">
                    <a:spAutoFit/>
                  </a:bodyPr>
                  <a:lstStyle/>
                  <a:p>
                    <a:r>
                      <a:rPr lang="zh-CN" altLang="en-US" b="1">
                        <a:solidFill>
                          <a:srgbClr val="002060"/>
                        </a:solidFill>
                      </a:rPr>
                      <a:t>用</a:t>
                    </a:r>
                    <a:r>
                      <a:rPr lang="zh-CN" altLang="en-US" b="1" u="sng">
                        <a:solidFill>
                          <a:srgbClr val="002060"/>
                        </a:solidFill>
                      </a:rPr>
                      <a:t>       </a:t>
                    </a:r>
                    <a:r>
                      <a:rPr lang="en-US" altLang="zh-CN" b="1" u="sng">
                        <a:solidFill>
                          <a:srgbClr val="002060"/>
                        </a:solidFill>
                      </a:rPr>
                      <a:t>(6)      </a:t>
                    </a:r>
                    <a:r>
                      <a:rPr lang="zh-CN" altLang="en-US" b="1">
                        <a:solidFill>
                          <a:srgbClr val="002060"/>
                        </a:solidFill>
                      </a:rPr>
                      <a:t>规则消除</a:t>
                    </a:r>
                    <a14:m>
                      <m:oMath xmlns:m="http://schemas.openxmlformats.org/officeDocument/2006/math">
                        <m:r>
                          <a:rPr lang="en-US" altLang="zh-CN" b="1" i="1" smtClean="0">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𝒙</m:t>
                        </m:r>
                      </m:oMath>
                    </a14:m>
                    <a:endParaRPr lang="zh-CN" altLang="en-US" b="1">
                      <a:solidFill>
                        <a:srgbClr val="002060"/>
                      </a:solidFill>
                    </a:endParaRPr>
                  </a:p>
                </p:txBody>
              </p:sp>
            </mc:Choice>
            <mc:Fallback xmlns="">
              <p:sp>
                <p:nvSpPr>
                  <p:cNvPr id="31" name="文本框 30">
                    <a:extLst>
                      <a:ext uri="{FF2B5EF4-FFF2-40B4-BE49-F238E27FC236}">
                        <a16:creationId xmlns:a16="http://schemas.microsoft.com/office/drawing/2014/main" id="{A99BC328-1108-428C-9A44-EAC8044DE7C5}"/>
                      </a:ext>
                    </a:extLst>
                  </p:cNvPr>
                  <p:cNvSpPr txBox="1">
                    <a:spLocks noRot="1" noChangeAspect="1" noMove="1" noResize="1" noEditPoints="1" noAdjustHandles="1" noChangeArrowheads="1" noChangeShapeType="1" noTextEdit="1"/>
                  </p:cNvSpPr>
                  <p:nvPr/>
                </p:nvSpPr>
                <p:spPr>
                  <a:xfrm>
                    <a:off x="7677011" y="3128841"/>
                    <a:ext cx="2723464" cy="369332"/>
                  </a:xfrm>
                  <a:prstGeom prst="rect">
                    <a:avLst/>
                  </a:prstGeom>
                  <a:blipFill>
                    <a:blip r:embed="rId8"/>
                    <a:stretch>
                      <a:fillRect l="-1790" t="-8197" b="-24590"/>
                    </a:stretch>
                  </a:blipFill>
                </p:spPr>
                <p:txBody>
                  <a:bodyPr/>
                  <a:lstStyle/>
                  <a:p>
                    <a:r>
                      <a:rPr lang="zh-CN" altLang="en-US">
                        <a:noFill/>
                      </a:rPr>
                      <a:t> </a:t>
                    </a:r>
                  </a:p>
                </p:txBody>
              </p:sp>
            </mc:Fallback>
          </mc:AlternateContent>
        </p:grpSp>
        <p:sp>
          <p:nvSpPr>
            <p:cNvPr id="34" name="文本框 33">
              <a:extLst>
                <a:ext uri="{FF2B5EF4-FFF2-40B4-BE49-F238E27FC236}">
                  <a16:creationId xmlns:a16="http://schemas.microsoft.com/office/drawing/2014/main" id="{BF6C30EC-F8C2-4D1C-9C78-CA0CECCBA2AB}"/>
                </a:ext>
              </a:extLst>
            </p:cNvPr>
            <p:cNvSpPr txBox="1"/>
            <p:nvPr/>
          </p:nvSpPr>
          <p:spPr>
            <a:xfrm>
              <a:off x="536139" y="2230651"/>
              <a:ext cx="1568955" cy="646331"/>
            </a:xfrm>
            <a:prstGeom prst="rect">
              <a:avLst/>
            </a:prstGeom>
            <a:solidFill>
              <a:schemeClr val="accent2">
                <a:lumMod val="20000"/>
                <a:lumOff val="80000"/>
                <a:alpha val="50000"/>
              </a:schemeClr>
            </a:solidFill>
          </p:spPr>
          <p:txBody>
            <a:bodyPr wrap="square" rtlCol="0">
              <a:spAutoFit/>
            </a:bodyPr>
            <a:lstStyle/>
            <a:p>
              <a:r>
                <a:rPr lang="zh-CN" altLang="en-US" b="1">
                  <a:solidFill>
                    <a:srgbClr val="002060"/>
                  </a:solidFill>
                  <a:latin typeface="楷体" panose="02010609060101010101" pitchFamily="49" charset="-122"/>
                  <a:ea typeface="楷体" panose="02010609060101010101" pitchFamily="49" charset="-122"/>
                </a:rPr>
                <a:t>先思考结论的量词如何引入</a:t>
              </a:r>
            </a:p>
          </p:txBody>
        </p:sp>
        <p:sp>
          <p:nvSpPr>
            <p:cNvPr id="35" name="文本框 34">
              <a:extLst>
                <a:ext uri="{FF2B5EF4-FFF2-40B4-BE49-F238E27FC236}">
                  <a16:creationId xmlns:a16="http://schemas.microsoft.com/office/drawing/2014/main" id="{5445F6D5-08B3-4AC0-9D44-2B9251FA1D98}"/>
                </a:ext>
              </a:extLst>
            </p:cNvPr>
            <p:cNvSpPr txBox="1"/>
            <p:nvPr/>
          </p:nvSpPr>
          <p:spPr>
            <a:xfrm>
              <a:off x="543231" y="4437358"/>
              <a:ext cx="1568955" cy="646331"/>
            </a:xfrm>
            <a:prstGeom prst="rect">
              <a:avLst/>
            </a:prstGeom>
            <a:solidFill>
              <a:schemeClr val="accent2">
                <a:lumMod val="20000"/>
                <a:lumOff val="80000"/>
                <a:alpha val="50000"/>
              </a:schemeClr>
            </a:solidFill>
          </p:spPr>
          <p:txBody>
            <a:bodyPr wrap="square" rtlCol="0">
              <a:spAutoFit/>
            </a:bodyPr>
            <a:lstStyle/>
            <a:p>
              <a:r>
                <a:rPr lang="zh-CN" altLang="en-US" b="1">
                  <a:solidFill>
                    <a:srgbClr val="002060"/>
                  </a:solidFill>
                  <a:latin typeface="楷体" panose="02010609060101010101" pitchFamily="49" charset="-122"/>
                  <a:ea typeface="楷体" panose="02010609060101010101" pitchFamily="49" charset="-122"/>
                </a:rPr>
                <a:t>再思考前提的量词如何消除</a:t>
              </a:r>
            </a:p>
          </p:txBody>
        </p:sp>
        <p:sp>
          <p:nvSpPr>
            <p:cNvPr id="36" name="矩形: 圆角 35">
              <a:extLst>
                <a:ext uri="{FF2B5EF4-FFF2-40B4-BE49-F238E27FC236}">
                  <a16:creationId xmlns:a16="http://schemas.microsoft.com/office/drawing/2014/main" id="{F73A7A45-F64D-4DA7-A5F3-9AF7ECA3811D}"/>
                </a:ext>
              </a:extLst>
            </p:cNvPr>
            <p:cNvSpPr/>
            <p:nvPr/>
          </p:nvSpPr>
          <p:spPr>
            <a:xfrm>
              <a:off x="427597" y="2124829"/>
              <a:ext cx="4657520" cy="1934054"/>
            </a:xfrm>
            <a:prstGeom prst="roundRect">
              <a:avLst>
                <a:gd name="adj" fmla="val 10545"/>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圆角 36">
              <a:extLst>
                <a:ext uri="{FF2B5EF4-FFF2-40B4-BE49-F238E27FC236}">
                  <a16:creationId xmlns:a16="http://schemas.microsoft.com/office/drawing/2014/main" id="{C2C08D14-A5C7-4D27-8C27-0E2D31A3FF92}"/>
                </a:ext>
              </a:extLst>
            </p:cNvPr>
            <p:cNvSpPr/>
            <p:nvPr/>
          </p:nvSpPr>
          <p:spPr>
            <a:xfrm>
              <a:off x="427597" y="4354912"/>
              <a:ext cx="8440109" cy="1934054"/>
            </a:xfrm>
            <a:prstGeom prst="roundRect">
              <a:avLst>
                <a:gd name="adj" fmla="val 8504"/>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箭头: 右 37">
              <a:extLst>
                <a:ext uri="{FF2B5EF4-FFF2-40B4-BE49-F238E27FC236}">
                  <a16:creationId xmlns:a16="http://schemas.microsoft.com/office/drawing/2014/main" id="{5E0CF984-625C-4441-8E69-C87034A7DEF7}"/>
                </a:ext>
              </a:extLst>
            </p:cNvPr>
            <p:cNvSpPr/>
            <p:nvPr/>
          </p:nvSpPr>
          <p:spPr>
            <a:xfrm>
              <a:off x="5149076" y="2747902"/>
              <a:ext cx="901585" cy="3256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箭头: 上 38">
              <a:extLst>
                <a:ext uri="{FF2B5EF4-FFF2-40B4-BE49-F238E27FC236}">
                  <a16:creationId xmlns:a16="http://schemas.microsoft.com/office/drawing/2014/main" id="{CC6CA76A-D149-4400-982B-3253323463F7}"/>
                </a:ext>
              </a:extLst>
            </p:cNvPr>
            <p:cNvSpPr/>
            <p:nvPr/>
          </p:nvSpPr>
          <p:spPr>
            <a:xfrm>
              <a:off x="8114477" y="3780388"/>
              <a:ext cx="263137" cy="55574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9" name="组合 48">
              <a:extLst>
                <a:ext uri="{FF2B5EF4-FFF2-40B4-BE49-F238E27FC236}">
                  <a16:creationId xmlns:a16="http://schemas.microsoft.com/office/drawing/2014/main" id="{6BCAF1C3-A5D8-4E69-BF23-A304EF959388}"/>
                </a:ext>
              </a:extLst>
            </p:cNvPr>
            <p:cNvGrpSpPr/>
            <p:nvPr/>
          </p:nvGrpSpPr>
          <p:grpSpPr>
            <a:xfrm>
              <a:off x="6095999" y="2127802"/>
              <a:ext cx="4710147" cy="1633805"/>
              <a:chOff x="6012673" y="2012995"/>
              <a:chExt cx="4710147" cy="1633805"/>
            </a:xfrm>
          </p:grpSpPr>
          <p:grpSp>
            <p:nvGrpSpPr>
              <p:cNvPr id="47" name="组合 46">
                <a:extLst>
                  <a:ext uri="{FF2B5EF4-FFF2-40B4-BE49-F238E27FC236}">
                    <a16:creationId xmlns:a16="http://schemas.microsoft.com/office/drawing/2014/main" id="{DB912F44-BFE6-470E-A487-7569D2854FDA}"/>
                  </a:ext>
                </a:extLst>
              </p:cNvPr>
              <p:cNvGrpSpPr/>
              <p:nvPr/>
            </p:nvGrpSpPr>
            <p:grpSpPr>
              <a:xfrm>
                <a:off x="6091970" y="2795898"/>
                <a:ext cx="4506216" cy="800219"/>
                <a:chOff x="6716564" y="2687949"/>
                <a:chExt cx="4506216" cy="800219"/>
              </a:xfrm>
            </p:grpSpPr>
            <p:sp>
              <p:nvSpPr>
                <p:cNvPr id="40" name="文本框 39">
                  <a:extLst>
                    <a:ext uri="{FF2B5EF4-FFF2-40B4-BE49-F238E27FC236}">
                      <a16:creationId xmlns:a16="http://schemas.microsoft.com/office/drawing/2014/main" id="{EDC9697C-F6EA-4735-BAAF-0507D7E425C6}"/>
                    </a:ext>
                  </a:extLst>
                </p:cNvPr>
                <p:cNvSpPr txBox="1"/>
                <p:nvPr/>
              </p:nvSpPr>
              <p:spPr>
                <a:xfrm>
                  <a:off x="6716564" y="2687949"/>
                  <a:ext cx="4506216" cy="800219"/>
                </a:xfrm>
                <a:prstGeom prst="rect">
                  <a:avLst/>
                </a:prstGeom>
                <a:solidFill>
                  <a:schemeClr val="accent4">
                    <a:lumMod val="20000"/>
                    <a:lumOff val="80000"/>
                  </a:schemeClr>
                </a:solidFill>
              </p:spPr>
              <p:txBody>
                <a:bodyPr wrap="square" rtlCol="0">
                  <a:spAutoFit/>
                </a:bodyPr>
                <a:lstStyle/>
                <a:p>
                  <a:pPr>
                    <a:spcBef>
                      <a:spcPts val="600"/>
                    </a:spcBef>
                    <a:spcAft>
                      <a:spcPts val="600"/>
                    </a:spcAft>
                  </a:pPr>
                  <a:r>
                    <a:rPr lang="zh-CN" altLang="en-US" b="1">
                      <a:solidFill>
                        <a:schemeClr val="accent2">
                          <a:lumMod val="50000"/>
                        </a:schemeClr>
                      </a:solidFill>
                    </a:rPr>
                    <a:t>前提量词被消除，结论量词未引入的推理：</a:t>
                  </a:r>
                  <a:endParaRPr lang="en-US" altLang="zh-CN" b="1">
                    <a:solidFill>
                      <a:schemeClr val="accent2">
                        <a:lumMod val="50000"/>
                      </a:schemeClr>
                    </a:solidFill>
                  </a:endParaRPr>
                </a:p>
                <a:p>
                  <a:pPr algn="ctr">
                    <a:spcBef>
                      <a:spcPts val="600"/>
                    </a:spcBef>
                    <a:spcAft>
                      <a:spcPts val="600"/>
                    </a:spcAft>
                  </a:pPr>
                  <a:r>
                    <a:rPr lang="en-US" altLang="zh-CN" b="1">
                      <a:solidFill>
                        <a:srgbClr val="C00000"/>
                      </a:solidFill>
                    </a:rPr>
                    <a:t>(7)</a:t>
                  </a:r>
                  <a:endParaRPr lang="zh-CN" altLang="en-US" b="1">
                    <a:solidFill>
                      <a:srgbClr val="C00000"/>
                    </a:solidFill>
                  </a:endParaRPr>
                </a:p>
              </p:txBody>
            </p:sp>
            <p:cxnSp>
              <p:nvCxnSpPr>
                <p:cNvPr id="42" name="直接连接符 41">
                  <a:extLst>
                    <a:ext uri="{FF2B5EF4-FFF2-40B4-BE49-F238E27FC236}">
                      <a16:creationId xmlns:a16="http://schemas.microsoft.com/office/drawing/2014/main" id="{EA0944CA-854E-4E0E-AC83-DD1C52E886C5}"/>
                    </a:ext>
                  </a:extLst>
                </p:cNvPr>
                <p:cNvCxnSpPr>
                  <a:cxnSpLocks/>
                </p:cNvCxnSpPr>
                <p:nvPr/>
              </p:nvCxnSpPr>
              <p:spPr>
                <a:xfrm>
                  <a:off x="7412424" y="3438975"/>
                  <a:ext cx="3012915" cy="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46" name="文本框 45">
                <a:extLst>
                  <a:ext uri="{FF2B5EF4-FFF2-40B4-BE49-F238E27FC236}">
                    <a16:creationId xmlns:a16="http://schemas.microsoft.com/office/drawing/2014/main" id="{335F2D6A-7D39-4843-B1EC-C17490161E63}"/>
                  </a:ext>
                </a:extLst>
              </p:cNvPr>
              <p:cNvSpPr txBox="1"/>
              <p:nvPr/>
            </p:nvSpPr>
            <p:spPr>
              <a:xfrm>
                <a:off x="6095999" y="2092061"/>
                <a:ext cx="2795827" cy="646331"/>
              </a:xfrm>
              <a:prstGeom prst="rect">
                <a:avLst/>
              </a:prstGeom>
              <a:solidFill>
                <a:schemeClr val="accent2">
                  <a:lumMod val="20000"/>
                  <a:lumOff val="80000"/>
                  <a:alpha val="50000"/>
                </a:schemeClr>
              </a:solidFill>
            </p:spPr>
            <p:txBody>
              <a:bodyPr wrap="square" rtlCol="0">
                <a:spAutoFit/>
              </a:bodyPr>
              <a:lstStyle/>
              <a:p>
                <a:r>
                  <a:rPr lang="zh-CN" altLang="en-US" b="1">
                    <a:solidFill>
                      <a:srgbClr val="002060"/>
                    </a:solidFill>
                    <a:latin typeface="楷体" panose="02010609060101010101" pitchFamily="49" charset="-122"/>
                    <a:ea typeface="楷体" panose="02010609060101010101" pitchFamily="49" charset="-122"/>
                  </a:rPr>
                  <a:t>最后思考如何用命题逻辑推理规则验证下面的推理</a:t>
                </a:r>
              </a:p>
            </p:txBody>
          </p:sp>
          <p:sp>
            <p:nvSpPr>
              <p:cNvPr id="48" name="矩形: 圆角 47">
                <a:extLst>
                  <a:ext uri="{FF2B5EF4-FFF2-40B4-BE49-F238E27FC236}">
                    <a16:creationId xmlns:a16="http://schemas.microsoft.com/office/drawing/2014/main" id="{4CF7C4D8-BC49-4CA4-85C0-E35FD6243ED6}"/>
                  </a:ext>
                </a:extLst>
              </p:cNvPr>
              <p:cNvSpPr/>
              <p:nvPr/>
            </p:nvSpPr>
            <p:spPr>
              <a:xfrm>
                <a:off x="6012673" y="2012995"/>
                <a:ext cx="4710147" cy="1633805"/>
              </a:xfrm>
              <a:prstGeom prst="roundRect">
                <a:avLst>
                  <a:gd name="adj" fmla="val 9264"/>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extLst>
      <p:ext uri="{BB962C8B-B14F-4D97-AF65-F5344CB8AC3E}">
        <p14:creationId xmlns:p14="http://schemas.microsoft.com/office/powerpoint/2010/main" val="18199532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一阶逻辑的自然推理举例</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第十一讲  一阶逻辑的推理理论</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A84936A-AD8A-4245-A4DE-139658DA8B11}" type="slidenum">
              <a:rPr lang="en-US" altLang="zh-CN" smtClean="0">
                <a:latin typeface="Arial" panose="020B0604020202020204" pitchFamily="34" charset="0"/>
                <a:ea typeface="楷体" panose="02010609060101010101" pitchFamily="49" charset="-122"/>
                <a:cs typeface="Arial" panose="020B0604020202020204" pitchFamily="34" charset="0"/>
              </a:rPr>
              <a:t>23</a:t>
            </a:fld>
            <a:r>
              <a:rPr lang="en-US" altLang="zh-CN">
                <a:latin typeface="Arial" panose="020B0604020202020204" pitchFamily="34" charset="0"/>
                <a:ea typeface="楷体" panose="02010609060101010101" pitchFamily="49" charset="-122"/>
                <a:cs typeface="Arial" panose="020B0604020202020204" pitchFamily="34" charset="0"/>
              </a:rPr>
              <a:t>/33</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一阶逻辑推理有效性验证练习</a:t>
            </a:r>
          </a:p>
        </p:txBody>
      </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219E604E-DFEC-4367-A92E-ACD180D3F880}"/>
                  </a:ext>
                </a:extLst>
              </p:cNvPr>
              <p:cNvSpPr txBox="1"/>
              <p:nvPr/>
            </p:nvSpPr>
            <p:spPr>
              <a:xfrm>
                <a:off x="536139" y="1252018"/>
                <a:ext cx="11119720" cy="509178"/>
              </a:xfrm>
              <a:prstGeom prst="rect">
                <a:avLst/>
              </a:prstGeom>
              <a:solidFill>
                <a:schemeClr val="accent5">
                  <a:lumMod val="20000"/>
                  <a:lumOff val="80000"/>
                </a:schemeClr>
              </a:solidFill>
            </p:spPr>
            <p:txBody>
              <a:bodyPr wrap="square" rtlCol="0">
                <a:spAutoFit/>
              </a:bodyPr>
              <a:lstStyle/>
              <a:p>
                <a:r>
                  <a:rPr lang="zh-CN" altLang="en-US" sz="2400" b="1">
                    <a:solidFill>
                      <a:srgbClr val="002060"/>
                    </a:solidFill>
                  </a:rPr>
                  <a:t>验证推理</a:t>
                </a:r>
                <a14:m>
                  <m:oMath xmlns:m="http://schemas.openxmlformats.org/officeDocument/2006/math">
                    <m:r>
                      <a:rPr lang="en-US" altLang="zh-CN" sz="2400" b="1" i="1" smtClean="0">
                        <a:solidFill>
                          <a:schemeClr val="accent2">
                            <a:lumMod val="50000"/>
                          </a:schemeClr>
                        </a:solidFill>
                        <a:latin typeface="Cambria Math" panose="02040503050406030204" pitchFamily="18" charset="0"/>
                      </a:rPr>
                      <m:t>∀</m:t>
                    </m:r>
                    <m:r>
                      <a:rPr lang="en-US" altLang="zh-CN" sz="2400" b="1" i="1" smtClean="0">
                        <a:solidFill>
                          <a:schemeClr val="accent2">
                            <a:lumMod val="50000"/>
                          </a:schemeClr>
                        </a:solidFill>
                        <a:latin typeface="Cambria Math" panose="02040503050406030204" pitchFamily="18" charset="0"/>
                      </a:rPr>
                      <m:t>𝒙</m:t>
                    </m:r>
                    <m:d>
                      <m:dPr>
                        <m:ctrlPr>
                          <a:rPr lang="en-US" altLang="zh-CN" sz="2400" b="1" i="1" smtClean="0">
                            <a:solidFill>
                              <a:schemeClr val="accent2">
                                <a:lumMod val="50000"/>
                              </a:schemeClr>
                            </a:solidFill>
                            <a:latin typeface="Cambria Math" panose="02040503050406030204" pitchFamily="18" charset="0"/>
                          </a:rPr>
                        </m:ctrlPr>
                      </m:dPr>
                      <m:e>
                        <m:r>
                          <a:rPr lang="en-US" altLang="zh-CN" sz="2400" b="1" i="1" smtClean="0">
                            <a:solidFill>
                              <a:schemeClr val="accent2">
                                <a:lumMod val="50000"/>
                              </a:schemeClr>
                            </a:solidFill>
                            <a:latin typeface="Cambria Math" panose="02040503050406030204" pitchFamily="18" charset="0"/>
                          </a:rPr>
                          <m:t>𝑭</m:t>
                        </m:r>
                        <m:d>
                          <m:dPr>
                            <m:ctrlPr>
                              <a:rPr lang="en-US" altLang="zh-CN" sz="2400" b="1" i="1" smtClean="0">
                                <a:solidFill>
                                  <a:schemeClr val="accent2">
                                    <a:lumMod val="50000"/>
                                  </a:schemeClr>
                                </a:solidFill>
                                <a:latin typeface="Cambria Math" panose="02040503050406030204" pitchFamily="18" charset="0"/>
                              </a:rPr>
                            </m:ctrlPr>
                          </m:dPr>
                          <m:e>
                            <m:r>
                              <a:rPr lang="en-US" altLang="zh-CN" sz="2400" b="1" i="1" smtClean="0">
                                <a:solidFill>
                                  <a:schemeClr val="accent2">
                                    <a:lumMod val="50000"/>
                                  </a:schemeClr>
                                </a:solidFill>
                                <a:latin typeface="Cambria Math" panose="02040503050406030204" pitchFamily="18" charset="0"/>
                              </a:rPr>
                              <m:t>𝒙</m:t>
                            </m:r>
                          </m:e>
                        </m:d>
                        <m:r>
                          <a:rPr lang="en-US" altLang="zh-CN" sz="2400" b="1" i="1" smtClean="0">
                            <a:solidFill>
                              <a:schemeClr val="accent2">
                                <a:lumMod val="50000"/>
                              </a:schemeClr>
                            </a:solidFill>
                            <a:latin typeface="Cambria Math" panose="02040503050406030204" pitchFamily="18" charset="0"/>
                          </a:rPr>
                          <m:t>→</m:t>
                        </m:r>
                        <m:r>
                          <a:rPr lang="en-US" altLang="zh-CN" sz="2400" b="1" i="1" smtClean="0">
                            <a:solidFill>
                              <a:schemeClr val="accent2">
                                <a:lumMod val="50000"/>
                              </a:schemeClr>
                            </a:solidFill>
                            <a:latin typeface="Cambria Math" panose="02040503050406030204" pitchFamily="18" charset="0"/>
                          </a:rPr>
                          <m:t>𝑮</m:t>
                        </m:r>
                        <m:d>
                          <m:dPr>
                            <m:ctrlPr>
                              <a:rPr lang="en-US" altLang="zh-CN" sz="2400" b="1" i="1" smtClean="0">
                                <a:solidFill>
                                  <a:schemeClr val="accent2">
                                    <a:lumMod val="50000"/>
                                  </a:schemeClr>
                                </a:solidFill>
                                <a:latin typeface="Cambria Math" panose="02040503050406030204" pitchFamily="18" charset="0"/>
                              </a:rPr>
                            </m:ctrlPr>
                          </m:dPr>
                          <m:e>
                            <m:r>
                              <a:rPr lang="en-US" altLang="zh-CN" sz="2400" b="1" i="1" smtClean="0">
                                <a:solidFill>
                                  <a:schemeClr val="accent2">
                                    <a:lumMod val="50000"/>
                                  </a:schemeClr>
                                </a:solidFill>
                                <a:latin typeface="Cambria Math" panose="02040503050406030204" pitchFamily="18" charset="0"/>
                              </a:rPr>
                              <m:t>𝒙</m:t>
                            </m:r>
                          </m:e>
                        </m:d>
                        <m:r>
                          <a:rPr lang="en-US" altLang="zh-CN" sz="2400" b="1" i="1" smtClean="0">
                            <a:solidFill>
                              <a:schemeClr val="accent2">
                                <a:lumMod val="50000"/>
                              </a:schemeClr>
                            </a:solidFill>
                            <a:latin typeface="Cambria Math" panose="02040503050406030204" pitchFamily="18" charset="0"/>
                          </a:rPr>
                          <m:t>∧</m:t>
                        </m:r>
                        <m:r>
                          <a:rPr lang="en-US" altLang="zh-CN" sz="2400" b="1" i="1" smtClean="0">
                            <a:solidFill>
                              <a:schemeClr val="accent2">
                                <a:lumMod val="50000"/>
                              </a:schemeClr>
                            </a:solidFill>
                            <a:latin typeface="Cambria Math" panose="02040503050406030204" pitchFamily="18" charset="0"/>
                          </a:rPr>
                          <m:t>𝑯</m:t>
                        </m:r>
                        <m:d>
                          <m:dPr>
                            <m:ctrlPr>
                              <a:rPr lang="en-US" altLang="zh-CN" sz="2400" b="1" i="1" smtClean="0">
                                <a:solidFill>
                                  <a:schemeClr val="accent2">
                                    <a:lumMod val="50000"/>
                                  </a:schemeClr>
                                </a:solidFill>
                                <a:latin typeface="Cambria Math" panose="02040503050406030204" pitchFamily="18" charset="0"/>
                              </a:rPr>
                            </m:ctrlPr>
                          </m:dPr>
                          <m:e>
                            <m:r>
                              <a:rPr lang="en-US" altLang="zh-CN" sz="2400" b="1" i="1" smtClean="0">
                                <a:solidFill>
                                  <a:schemeClr val="accent2">
                                    <a:lumMod val="50000"/>
                                  </a:schemeClr>
                                </a:solidFill>
                                <a:latin typeface="Cambria Math" panose="02040503050406030204" pitchFamily="18" charset="0"/>
                              </a:rPr>
                              <m:t>𝒙</m:t>
                            </m:r>
                          </m:e>
                        </m:d>
                      </m:e>
                    </m:d>
                    <m:r>
                      <a:rPr lang="en-US" altLang="zh-CN" sz="2400" b="1" i="1" smtClean="0">
                        <a:solidFill>
                          <a:schemeClr val="accent2">
                            <a:lumMod val="50000"/>
                          </a:schemeClr>
                        </a:solidFill>
                        <a:latin typeface="Cambria Math" panose="02040503050406030204" pitchFamily="18" charset="0"/>
                      </a:rPr>
                      <m:t>, ∃</m:t>
                    </m:r>
                    <m:r>
                      <a:rPr lang="en-US" altLang="zh-CN" sz="2400" b="1" i="1" smtClean="0">
                        <a:solidFill>
                          <a:schemeClr val="accent2">
                            <a:lumMod val="50000"/>
                          </a:schemeClr>
                        </a:solidFill>
                        <a:latin typeface="Cambria Math" panose="02040503050406030204" pitchFamily="18" charset="0"/>
                      </a:rPr>
                      <m:t>𝒙</m:t>
                    </m:r>
                    <m:d>
                      <m:dPr>
                        <m:ctrlPr>
                          <a:rPr lang="en-US" altLang="zh-CN" sz="2400" b="1" i="1" smtClean="0">
                            <a:solidFill>
                              <a:schemeClr val="accent2">
                                <a:lumMod val="50000"/>
                              </a:schemeClr>
                            </a:solidFill>
                            <a:latin typeface="Cambria Math" panose="02040503050406030204" pitchFamily="18" charset="0"/>
                          </a:rPr>
                        </m:ctrlPr>
                      </m:dPr>
                      <m:e>
                        <m:r>
                          <a:rPr lang="en-US" altLang="zh-CN" sz="2400" b="1" i="1" smtClean="0">
                            <a:solidFill>
                              <a:schemeClr val="accent2">
                                <a:lumMod val="50000"/>
                              </a:schemeClr>
                            </a:solidFill>
                            <a:latin typeface="Cambria Math" panose="02040503050406030204" pitchFamily="18" charset="0"/>
                          </a:rPr>
                          <m:t>𝑭</m:t>
                        </m:r>
                        <m:d>
                          <m:dPr>
                            <m:ctrlPr>
                              <a:rPr lang="en-US" altLang="zh-CN" sz="2400" b="1" i="1" smtClean="0">
                                <a:solidFill>
                                  <a:schemeClr val="accent2">
                                    <a:lumMod val="50000"/>
                                  </a:schemeClr>
                                </a:solidFill>
                                <a:latin typeface="Cambria Math" panose="02040503050406030204" pitchFamily="18" charset="0"/>
                              </a:rPr>
                            </m:ctrlPr>
                          </m:dPr>
                          <m:e>
                            <m:r>
                              <a:rPr lang="en-US" altLang="zh-CN" sz="2400" b="1" i="1" smtClean="0">
                                <a:solidFill>
                                  <a:schemeClr val="accent2">
                                    <a:lumMod val="50000"/>
                                  </a:schemeClr>
                                </a:solidFill>
                                <a:latin typeface="Cambria Math" panose="02040503050406030204" pitchFamily="18" charset="0"/>
                              </a:rPr>
                              <m:t>𝒙</m:t>
                            </m:r>
                          </m:e>
                        </m:d>
                        <m:r>
                          <a:rPr lang="en-US" altLang="zh-CN" sz="2400" b="1" i="1" smtClean="0">
                            <a:solidFill>
                              <a:schemeClr val="accent2">
                                <a:lumMod val="50000"/>
                              </a:schemeClr>
                            </a:solidFill>
                            <a:latin typeface="Cambria Math" panose="02040503050406030204" pitchFamily="18" charset="0"/>
                          </a:rPr>
                          <m:t>∧</m:t>
                        </m:r>
                        <m:r>
                          <a:rPr lang="en-US" altLang="zh-CN" sz="2400" b="1" i="1" smtClean="0">
                            <a:solidFill>
                              <a:schemeClr val="accent2">
                                <a:lumMod val="50000"/>
                              </a:schemeClr>
                            </a:solidFill>
                            <a:latin typeface="Cambria Math" panose="02040503050406030204" pitchFamily="18" charset="0"/>
                          </a:rPr>
                          <m:t>𝑸</m:t>
                        </m:r>
                        <m:d>
                          <m:dPr>
                            <m:ctrlPr>
                              <a:rPr lang="en-US" altLang="zh-CN" sz="2400" b="1" i="1" smtClean="0">
                                <a:solidFill>
                                  <a:schemeClr val="accent2">
                                    <a:lumMod val="50000"/>
                                  </a:schemeClr>
                                </a:solidFill>
                                <a:latin typeface="Cambria Math" panose="02040503050406030204" pitchFamily="18" charset="0"/>
                              </a:rPr>
                            </m:ctrlPr>
                          </m:dPr>
                          <m:e>
                            <m:r>
                              <a:rPr lang="en-US" altLang="zh-CN" sz="2400" b="1" i="1" smtClean="0">
                                <a:solidFill>
                                  <a:schemeClr val="accent2">
                                    <a:lumMod val="50000"/>
                                  </a:schemeClr>
                                </a:solidFill>
                                <a:latin typeface="Cambria Math" panose="02040503050406030204" pitchFamily="18" charset="0"/>
                              </a:rPr>
                              <m:t>𝒙</m:t>
                            </m:r>
                          </m:e>
                        </m:d>
                      </m:e>
                    </m:d>
                    <m:r>
                      <a:rPr lang="en-US" altLang="zh-CN" sz="2400" b="1" i="1" smtClean="0">
                        <a:solidFill>
                          <a:schemeClr val="accent2">
                            <a:lumMod val="50000"/>
                          </a:schemeClr>
                        </a:solidFill>
                        <a:latin typeface="Cambria Math" panose="02040503050406030204" pitchFamily="18" charset="0"/>
                      </a:rPr>
                      <m:t>⟹∃</m:t>
                    </m:r>
                    <m:r>
                      <a:rPr lang="en-US" altLang="zh-CN" sz="2400" b="1" i="1" smtClean="0">
                        <a:solidFill>
                          <a:schemeClr val="accent2">
                            <a:lumMod val="50000"/>
                          </a:schemeClr>
                        </a:solidFill>
                        <a:latin typeface="Cambria Math" panose="02040503050406030204" pitchFamily="18" charset="0"/>
                      </a:rPr>
                      <m:t>𝒙</m:t>
                    </m:r>
                    <m:d>
                      <m:dPr>
                        <m:ctrlPr>
                          <a:rPr lang="en-US" altLang="zh-CN" sz="2400" b="1" i="1" smtClean="0">
                            <a:solidFill>
                              <a:schemeClr val="accent2">
                                <a:lumMod val="50000"/>
                              </a:schemeClr>
                            </a:solidFill>
                            <a:latin typeface="Cambria Math" panose="02040503050406030204" pitchFamily="18" charset="0"/>
                          </a:rPr>
                        </m:ctrlPr>
                      </m:dPr>
                      <m:e>
                        <m:r>
                          <a:rPr lang="en-US" altLang="zh-CN" sz="2400" b="1" i="1" smtClean="0">
                            <a:solidFill>
                              <a:schemeClr val="accent2">
                                <a:lumMod val="50000"/>
                              </a:schemeClr>
                            </a:solidFill>
                            <a:latin typeface="Cambria Math" panose="02040503050406030204" pitchFamily="18" charset="0"/>
                          </a:rPr>
                          <m:t>𝑯</m:t>
                        </m:r>
                        <m:d>
                          <m:dPr>
                            <m:ctrlPr>
                              <a:rPr lang="en-US" altLang="zh-CN" sz="2400" b="1" i="1" smtClean="0">
                                <a:solidFill>
                                  <a:schemeClr val="accent2">
                                    <a:lumMod val="50000"/>
                                  </a:schemeClr>
                                </a:solidFill>
                                <a:latin typeface="Cambria Math" panose="02040503050406030204" pitchFamily="18" charset="0"/>
                              </a:rPr>
                            </m:ctrlPr>
                          </m:dPr>
                          <m:e>
                            <m:r>
                              <a:rPr lang="en-US" altLang="zh-CN" sz="2400" b="1" i="1" smtClean="0">
                                <a:solidFill>
                                  <a:schemeClr val="accent2">
                                    <a:lumMod val="50000"/>
                                  </a:schemeClr>
                                </a:solidFill>
                                <a:latin typeface="Cambria Math" panose="02040503050406030204" pitchFamily="18" charset="0"/>
                              </a:rPr>
                              <m:t>𝒙</m:t>
                            </m:r>
                          </m:e>
                        </m:d>
                        <m:r>
                          <a:rPr lang="en-US" altLang="zh-CN" sz="2400" b="1" i="1" smtClean="0">
                            <a:solidFill>
                              <a:schemeClr val="accent2">
                                <a:lumMod val="50000"/>
                              </a:schemeClr>
                            </a:solidFill>
                            <a:latin typeface="Cambria Math" panose="02040503050406030204" pitchFamily="18" charset="0"/>
                          </a:rPr>
                          <m:t>∧</m:t>
                        </m:r>
                        <m:r>
                          <a:rPr lang="en-US" altLang="zh-CN" sz="2400" b="1" i="1" smtClean="0">
                            <a:solidFill>
                              <a:schemeClr val="accent2">
                                <a:lumMod val="50000"/>
                              </a:schemeClr>
                            </a:solidFill>
                            <a:latin typeface="Cambria Math" panose="02040503050406030204" pitchFamily="18" charset="0"/>
                          </a:rPr>
                          <m:t>𝑸</m:t>
                        </m:r>
                        <m:d>
                          <m:dPr>
                            <m:ctrlPr>
                              <a:rPr lang="en-US" altLang="zh-CN" sz="2400" b="1" i="1" smtClean="0">
                                <a:solidFill>
                                  <a:schemeClr val="accent2">
                                    <a:lumMod val="50000"/>
                                  </a:schemeClr>
                                </a:solidFill>
                                <a:latin typeface="Cambria Math" panose="02040503050406030204" pitchFamily="18" charset="0"/>
                              </a:rPr>
                            </m:ctrlPr>
                          </m:dPr>
                          <m:e>
                            <m:r>
                              <a:rPr lang="en-US" altLang="zh-CN" sz="2400" b="1" i="1" smtClean="0">
                                <a:solidFill>
                                  <a:schemeClr val="accent2">
                                    <a:lumMod val="50000"/>
                                  </a:schemeClr>
                                </a:solidFill>
                                <a:latin typeface="Cambria Math" panose="02040503050406030204" pitchFamily="18" charset="0"/>
                              </a:rPr>
                              <m:t>𝒙</m:t>
                            </m:r>
                          </m:e>
                        </m:d>
                      </m:e>
                    </m:d>
                  </m:oMath>
                </a14:m>
                <a:r>
                  <a:rPr lang="zh-CN" altLang="en-US" sz="2400" b="1">
                    <a:solidFill>
                      <a:srgbClr val="002060"/>
                    </a:solidFill>
                  </a:rPr>
                  <a:t>的有效性</a:t>
                </a:r>
              </a:p>
            </p:txBody>
          </p:sp>
        </mc:Choice>
        <mc:Fallback xmlns="">
          <p:sp>
            <p:nvSpPr>
              <p:cNvPr id="11" name="文本框 10">
                <a:extLst>
                  <a:ext uri="{FF2B5EF4-FFF2-40B4-BE49-F238E27FC236}">
                    <a16:creationId xmlns:a16="http://schemas.microsoft.com/office/drawing/2014/main" id="{219E604E-DFEC-4367-A92E-ACD180D3F880}"/>
                  </a:ext>
                </a:extLst>
              </p:cNvPr>
              <p:cNvSpPr txBox="1">
                <a:spLocks noRot="1" noChangeAspect="1" noMove="1" noResize="1" noEditPoints="1" noAdjustHandles="1" noChangeArrowheads="1" noChangeShapeType="1" noTextEdit="1"/>
              </p:cNvSpPr>
              <p:nvPr/>
            </p:nvSpPr>
            <p:spPr>
              <a:xfrm>
                <a:off x="536139" y="1252018"/>
                <a:ext cx="11119720" cy="509178"/>
              </a:xfrm>
              <a:prstGeom prst="rect">
                <a:avLst/>
              </a:prstGeom>
              <a:blipFill>
                <a:blip r:embed="rId2"/>
                <a:stretch>
                  <a:fillRect l="-877" t="-2381" r="-274" b="-23810"/>
                </a:stretch>
              </a:blipFill>
            </p:spPr>
            <p:txBody>
              <a:bodyPr/>
              <a:lstStyle/>
              <a:p>
                <a:r>
                  <a:rPr lang="zh-CN" altLang="en-US">
                    <a:noFill/>
                  </a:rPr>
                  <a:t> </a:t>
                </a:r>
              </a:p>
            </p:txBody>
          </p:sp>
        </mc:Fallback>
      </mc:AlternateContent>
      <p:grpSp>
        <p:nvGrpSpPr>
          <p:cNvPr id="50" name="组合 49">
            <a:extLst>
              <a:ext uri="{FF2B5EF4-FFF2-40B4-BE49-F238E27FC236}">
                <a16:creationId xmlns:a16="http://schemas.microsoft.com/office/drawing/2014/main" id="{B45D4C7E-E0D1-440A-A3C9-3C9185BA25D7}"/>
              </a:ext>
            </a:extLst>
          </p:cNvPr>
          <p:cNvGrpSpPr/>
          <p:nvPr/>
        </p:nvGrpSpPr>
        <p:grpSpPr>
          <a:xfrm>
            <a:off x="906724" y="1980103"/>
            <a:ext cx="10378549" cy="4164137"/>
            <a:chOff x="427597" y="2124829"/>
            <a:chExt cx="10378549" cy="4164137"/>
          </a:xfrm>
        </p:grpSpPr>
        <p:grpSp>
          <p:nvGrpSpPr>
            <p:cNvPr id="29" name="组合 28">
              <a:extLst>
                <a:ext uri="{FF2B5EF4-FFF2-40B4-BE49-F238E27FC236}">
                  <a16:creationId xmlns:a16="http://schemas.microsoft.com/office/drawing/2014/main" id="{4E21CBC8-C996-4108-8F53-047865352261}"/>
                </a:ext>
              </a:extLst>
            </p:cNvPr>
            <p:cNvGrpSpPr/>
            <p:nvPr/>
          </p:nvGrpSpPr>
          <p:grpSpPr>
            <a:xfrm>
              <a:off x="2296225" y="2230651"/>
              <a:ext cx="2723464" cy="1767523"/>
              <a:chOff x="815724" y="2394544"/>
              <a:chExt cx="2723464" cy="1767523"/>
            </a:xfrm>
          </p:grpSpPr>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74ED7A4C-5CBB-416A-BF6A-70CD6BB282E7}"/>
                      </a:ext>
                    </a:extLst>
                  </p:cNvPr>
                  <p:cNvSpPr txBox="1"/>
                  <p:nvPr/>
                </p:nvSpPr>
                <p:spPr>
                  <a:xfrm>
                    <a:off x="1066417" y="2394544"/>
                    <a:ext cx="2216214" cy="439736"/>
                  </a:xfrm>
                  <a:prstGeom prst="rect">
                    <a:avLst/>
                  </a:prstGeom>
                  <a:solidFill>
                    <a:schemeClr val="accent6">
                      <a:lumMod val="20000"/>
                      <a:lumOff val="8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000" b="1" i="1">
                              <a:solidFill>
                                <a:schemeClr val="accent2">
                                  <a:lumMod val="50000"/>
                                </a:schemeClr>
                              </a:solidFill>
                              <a:latin typeface="Cambria Math" panose="02040503050406030204" pitchFamily="18" charset="0"/>
                            </a:rPr>
                            <m:t>∃</m:t>
                          </m:r>
                          <m:r>
                            <a:rPr lang="en-US" altLang="zh-CN" sz="2000" b="1" i="1">
                              <a:solidFill>
                                <a:schemeClr val="accent2">
                                  <a:lumMod val="50000"/>
                                </a:schemeClr>
                              </a:solidFill>
                              <a:latin typeface="Cambria Math" panose="02040503050406030204" pitchFamily="18" charset="0"/>
                            </a:rPr>
                            <m:t>𝒙</m:t>
                          </m:r>
                          <m:d>
                            <m:dPr>
                              <m:ctrlPr>
                                <a:rPr lang="en-US" altLang="zh-CN" sz="2000" b="1" i="1">
                                  <a:solidFill>
                                    <a:schemeClr val="accent2">
                                      <a:lumMod val="50000"/>
                                    </a:schemeClr>
                                  </a:solidFill>
                                  <a:latin typeface="Cambria Math" panose="02040503050406030204" pitchFamily="18" charset="0"/>
                                </a:rPr>
                              </m:ctrlPr>
                            </m:dPr>
                            <m:e>
                              <m:r>
                                <a:rPr lang="en-US" altLang="zh-CN" sz="2000" b="1" i="1">
                                  <a:solidFill>
                                    <a:schemeClr val="accent2">
                                      <a:lumMod val="50000"/>
                                    </a:schemeClr>
                                  </a:solidFill>
                                  <a:latin typeface="Cambria Math" panose="02040503050406030204" pitchFamily="18" charset="0"/>
                                </a:rPr>
                                <m:t>𝑯</m:t>
                              </m:r>
                              <m:d>
                                <m:dPr>
                                  <m:ctrlPr>
                                    <a:rPr lang="en-US" altLang="zh-CN" sz="2000" b="1" i="1">
                                      <a:solidFill>
                                        <a:schemeClr val="accent2">
                                          <a:lumMod val="50000"/>
                                        </a:schemeClr>
                                      </a:solidFill>
                                      <a:latin typeface="Cambria Math" panose="02040503050406030204" pitchFamily="18" charset="0"/>
                                    </a:rPr>
                                  </m:ctrlPr>
                                </m:dPr>
                                <m:e>
                                  <m:r>
                                    <a:rPr lang="en-US" altLang="zh-CN" sz="2000" b="1" i="1">
                                      <a:solidFill>
                                        <a:schemeClr val="accent2">
                                          <a:lumMod val="50000"/>
                                        </a:schemeClr>
                                      </a:solidFill>
                                      <a:latin typeface="Cambria Math" panose="02040503050406030204" pitchFamily="18" charset="0"/>
                                    </a:rPr>
                                    <m:t>𝒙</m:t>
                                  </m:r>
                                </m:e>
                              </m:d>
                              <m:r>
                                <a:rPr lang="en-US" altLang="zh-CN" sz="2000" b="1" i="1">
                                  <a:solidFill>
                                    <a:schemeClr val="accent2">
                                      <a:lumMod val="50000"/>
                                    </a:schemeClr>
                                  </a:solidFill>
                                  <a:latin typeface="Cambria Math" panose="02040503050406030204" pitchFamily="18" charset="0"/>
                                </a:rPr>
                                <m:t>∧</m:t>
                              </m:r>
                              <m:r>
                                <a:rPr lang="en-US" altLang="zh-CN" sz="2000" b="1" i="1">
                                  <a:solidFill>
                                    <a:schemeClr val="accent2">
                                      <a:lumMod val="50000"/>
                                    </a:schemeClr>
                                  </a:solidFill>
                                  <a:latin typeface="Cambria Math" panose="02040503050406030204" pitchFamily="18" charset="0"/>
                                </a:rPr>
                                <m:t>𝑸</m:t>
                              </m:r>
                              <m:d>
                                <m:dPr>
                                  <m:ctrlPr>
                                    <a:rPr lang="en-US" altLang="zh-CN" sz="2000" b="1" i="1">
                                      <a:solidFill>
                                        <a:schemeClr val="accent2">
                                          <a:lumMod val="50000"/>
                                        </a:schemeClr>
                                      </a:solidFill>
                                      <a:latin typeface="Cambria Math" panose="02040503050406030204" pitchFamily="18" charset="0"/>
                                    </a:rPr>
                                  </m:ctrlPr>
                                </m:dPr>
                                <m:e>
                                  <m:r>
                                    <a:rPr lang="en-US" altLang="zh-CN" sz="2000" b="1" i="1">
                                      <a:solidFill>
                                        <a:schemeClr val="accent2">
                                          <a:lumMod val="50000"/>
                                        </a:schemeClr>
                                      </a:solidFill>
                                      <a:latin typeface="Cambria Math" panose="02040503050406030204" pitchFamily="18" charset="0"/>
                                    </a:rPr>
                                    <m:t>𝒙</m:t>
                                  </m:r>
                                </m:e>
                              </m:d>
                            </m:e>
                          </m:d>
                        </m:oMath>
                      </m:oMathPara>
                    </a14:m>
                    <a:endParaRPr lang="zh-CN" altLang="en-US"/>
                  </a:p>
                </p:txBody>
              </p:sp>
            </mc:Choice>
            <mc:Fallback xmlns="">
              <p:sp>
                <p:nvSpPr>
                  <p:cNvPr id="2" name="文本框 1">
                    <a:extLst>
                      <a:ext uri="{FF2B5EF4-FFF2-40B4-BE49-F238E27FC236}">
                        <a16:creationId xmlns:a16="http://schemas.microsoft.com/office/drawing/2014/main" id="{74ED7A4C-5CBB-416A-BF6A-70CD6BB282E7}"/>
                      </a:ext>
                    </a:extLst>
                  </p:cNvPr>
                  <p:cNvSpPr txBox="1">
                    <a:spLocks noRot="1" noChangeAspect="1" noMove="1" noResize="1" noEditPoints="1" noAdjustHandles="1" noChangeArrowheads="1" noChangeShapeType="1" noTextEdit="1"/>
                  </p:cNvSpPr>
                  <p:nvPr/>
                </p:nvSpPr>
                <p:spPr>
                  <a:xfrm>
                    <a:off x="1066417" y="2394544"/>
                    <a:ext cx="2216214" cy="439736"/>
                  </a:xfrm>
                  <a:prstGeom prst="rect">
                    <a:avLst/>
                  </a:prstGeom>
                  <a:blipFill>
                    <a:blip r:embed="rId3"/>
                    <a:stretch>
                      <a:fillRect b="-6944"/>
                    </a:stretch>
                  </a:blipFill>
                </p:spPr>
                <p:txBody>
                  <a:bodyPr/>
                  <a:lstStyle/>
                  <a:p>
                    <a:r>
                      <a:rPr lang="zh-CN" altLang="en-US">
                        <a:noFill/>
                      </a:rPr>
                      <a:t> </a:t>
                    </a:r>
                  </a:p>
                </p:txBody>
              </p:sp>
            </mc:Fallback>
          </mc:AlternateContent>
          <p:sp>
            <p:nvSpPr>
              <p:cNvPr id="4" name="箭头: 上 3">
                <a:extLst>
                  <a:ext uri="{FF2B5EF4-FFF2-40B4-BE49-F238E27FC236}">
                    <a16:creationId xmlns:a16="http://schemas.microsoft.com/office/drawing/2014/main" id="{916B2D06-826D-4449-8443-226F68738B9B}"/>
                  </a:ext>
                </a:extLst>
              </p:cNvPr>
              <p:cNvSpPr/>
              <p:nvPr/>
            </p:nvSpPr>
            <p:spPr>
              <a:xfrm>
                <a:off x="2138342" y="2834279"/>
                <a:ext cx="72363" cy="95845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6" name="组合 25">
                <a:extLst>
                  <a:ext uri="{FF2B5EF4-FFF2-40B4-BE49-F238E27FC236}">
                    <a16:creationId xmlns:a16="http://schemas.microsoft.com/office/drawing/2014/main" id="{16737FB4-E7FF-4C14-878A-582C35EE8AFF}"/>
                  </a:ext>
                </a:extLst>
              </p:cNvPr>
              <p:cNvGrpSpPr/>
              <p:nvPr/>
            </p:nvGrpSpPr>
            <p:grpSpPr>
              <a:xfrm>
                <a:off x="1092373" y="3792735"/>
                <a:ext cx="2164300" cy="369332"/>
                <a:chOff x="1092373" y="3792735"/>
                <a:chExt cx="2164300" cy="369332"/>
              </a:xfrm>
            </p:grpSpPr>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CD3155F7-365D-434A-8237-C91991BF820A}"/>
                        </a:ext>
                      </a:extLst>
                    </p:cNvPr>
                    <p:cNvSpPr txBox="1"/>
                    <p:nvPr/>
                  </p:nvSpPr>
                  <p:spPr>
                    <a:xfrm>
                      <a:off x="1092373" y="3792735"/>
                      <a:ext cx="2164300" cy="369332"/>
                    </a:xfrm>
                    <a:prstGeom prst="rect">
                      <a:avLst/>
                    </a:prstGeom>
                    <a:solidFill>
                      <a:schemeClr val="accent2">
                        <a:lumMod val="20000"/>
                        <a:lumOff val="80000"/>
                      </a:schemeClr>
                    </a:solid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altLang="zh-CN" b="1" i="1" smtClean="0">
                                <a:solidFill>
                                  <a:srgbClr val="C00000"/>
                                </a:solidFill>
                                <a:latin typeface="Cambria Math" panose="02040503050406030204" pitchFamily="18" charset="0"/>
                              </a:rPr>
                              <m:t>𝑯</m:t>
                            </m:r>
                            <m:d>
                              <m:dPr>
                                <m:ctrlPr>
                                  <a:rPr lang="en-US" altLang="zh-CN" b="1" i="1" smtClean="0">
                                    <a:solidFill>
                                      <a:srgbClr val="C00000"/>
                                    </a:solidFill>
                                    <a:latin typeface="Cambria Math" panose="02040503050406030204" pitchFamily="18" charset="0"/>
                                  </a:rPr>
                                </m:ctrlPr>
                              </m:dPr>
                              <m:e>
                                <m:r>
                                  <a:rPr lang="en-US" altLang="zh-CN" b="1" i="1" smtClean="0">
                                    <a:solidFill>
                                      <a:srgbClr val="C00000"/>
                                    </a:solidFill>
                                    <a:latin typeface="Cambria Math" panose="02040503050406030204" pitchFamily="18" charset="0"/>
                                  </a:rPr>
                                  <m:t>𝒂</m:t>
                                </m:r>
                              </m:e>
                            </m:d>
                            <m:r>
                              <a:rPr lang="en-US" altLang="zh-CN" b="1" i="1" smtClean="0">
                                <a:solidFill>
                                  <a:srgbClr val="C00000"/>
                                </a:solidFill>
                                <a:latin typeface="Cambria Math" panose="02040503050406030204" pitchFamily="18" charset="0"/>
                              </a:rPr>
                              <m:t>∧</m:t>
                            </m:r>
                            <m:r>
                              <a:rPr lang="en-US" altLang="zh-CN" b="1" i="1" smtClean="0">
                                <a:solidFill>
                                  <a:srgbClr val="C00000"/>
                                </a:solidFill>
                                <a:latin typeface="Cambria Math" panose="02040503050406030204" pitchFamily="18" charset="0"/>
                              </a:rPr>
                              <m:t>𝑸</m:t>
                            </m:r>
                            <m:d>
                              <m:dPr>
                                <m:ctrlPr>
                                  <a:rPr lang="en-US" altLang="zh-CN" b="1" i="1" smtClean="0">
                                    <a:solidFill>
                                      <a:srgbClr val="C00000"/>
                                    </a:solidFill>
                                    <a:latin typeface="Cambria Math" panose="02040503050406030204" pitchFamily="18" charset="0"/>
                                  </a:rPr>
                                </m:ctrlPr>
                              </m:dPr>
                              <m:e>
                                <m:r>
                                  <a:rPr lang="en-US" altLang="zh-CN" b="1" i="1" smtClean="0">
                                    <a:solidFill>
                                      <a:srgbClr val="C00000"/>
                                    </a:solidFill>
                                    <a:latin typeface="Cambria Math" panose="02040503050406030204" pitchFamily="18" charset="0"/>
                                  </a:rPr>
                                  <m:t>𝒂</m:t>
                                </m:r>
                              </m:e>
                            </m:d>
                          </m:oMath>
                        </m:oMathPara>
                      </a14:m>
                      <a:endParaRPr lang="zh-CN" altLang="en-US" b="1">
                        <a:solidFill>
                          <a:srgbClr val="C00000"/>
                        </a:solidFill>
                      </a:endParaRPr>
                    </a:p>
                  </p:txBody>
                </p:sp>
              </mc:Choice>
              <mc:Fallback xmlns="">
                <p:sp>
                  <p:nvSpPr>
                    <p:cNvPr id="3" name="文本框 2">
                      <a:extLst>
                        <a:ext uri="{FF2B5EF4-FFF2-40B4-BE49-F238E27FC236}">
                          <a16:creationId xmlns:a16="http://schemas.microsoft.com/office/drawing/2014/main" id="{CD3155F7-365D-434A-8237-C91991BF820A}"/>
                        </a:ext>
                      </a:extLst>
                    </p:cNvPr>
                    <p:cNvSpPr txBox="1">
                      <a:spLocks noRot="1" noChangeAspect="1" noMove="1" noResize="1" noEditPoints="1" noAdjustHandles="1" noChangeArrowheads="1" noChangeShapeType="1" noTextEdit="1"/>
                    </p:cNvSpPr>
                    <p:nvPr/>
                  </p:nvSpPr>
                  <p:spPr>
                    <a:xfrm>
                      <a:off x="1092373" y="3792735"/>
                      <a:ext cx="2164300" cy="369332"/>
                    </a:xfrm>
                    <a:prstGeom prst="rect">
                      <a:avLst/>
                    </a:prstGeom>
                    <a:blipFill>
                      <a:blip r:embed="rId4"/>
                      <a:stretch>
                        <a:fillRect b="-10000"/>
                      </a:stretch>
                    </a:blipFill>
                  </p:spPr>
                  <p:txBody>
                    <a:bodyPr/>
                    <a:lstStyle/>
                    <a:p>
                      <a:r>
                        <a:rPr lang="zh-CN" altLang="en-US">
                          <a:noFill/>
                        </a:rPr>
                        <a:t> </a:t>
                      </a:r>
                    </a:p>
                  </p:txBody>
                </p:sp>
              </mc:Fallback>
            </mc:AlternateContent>
            <p:cxnSp>
              <p:nvCxnSpPr>
                <p:cNvPr id="12" name="直接连接符 11">
                  <a:extLst>
                    <a:ext uri="{FF2B5EF4-FFF2-40B4-BE49-F238E27FC236}">
                      <a16:creationId xmlns:a16="http://schemas.microsoft.com/office/drawing/2014/main" id="{95DC177F-435A-439F-9AC6-E3FBA1101BBA}"/>
                    </a:ext>
                  </a:extLst>
                </p:cNvPr>
                <p:cNvCxnSpPr/>
                <p:nvPr/>
              </p:nvCxnSpPr>
              <p:spPr>
                <a:xfrm>
                  <a:off x="1348932" y="4100944"/>
                  <a:ext cx="1578820" cy="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5" name="文本框 24">
                    <a:extLst>
                      <a:ext uri="{FF2B5EF4-FFF2-40B4-BE49-F238E27FC236}">
                        <a16:creationId xmlns:a16="http://schemas.microsoft.com/office/drawing/2014/main" id="{205B327B-1BD3-49EC-AAC3-DCAB90AC1DA2}"/>
                      </a:ext>
                    </a:extLst>
                  </p:cNvPr>
                  <p:cNvSpPr txBox="1"/>
                  <p:nvPr/>
                </p:nvSpPr>
                <p:spPr>
                  <a:xfrm>
                    <a:off x="815724" y="3128841"/>
                    <a:ext cx="2723464" cy="369332"/>
                  </a:xfrm>
                  <a:prstGeom prst="rect">
                    <a:avLst/>
                  </a:prstGeom>
                  <a:solidFill>
                    <a:schemeClr val="accent4">
                      <a:lumMod val="20000"/>
                      <a:lumOff val="80000"/>
                    </a:schemeClr>
                  </a:solidFill>
                </p:spPr>
                <p:txBody>
                  <a:bodyPr wrap="square" rtlCol="0">
                    <a:spAutoFit/>
                  </a:bodyPr>
                  <a:lstStyle/>
                  <a:p>
                    <a:r>
                      <a:rPr lang="zh-CN" altLang="en-US" b="1">
                        <a:solidFill>
                          <a:srgbClr val="002060"/>
                        </a:solidFill>
                      </a:rPr>
                      <a:t>用</a:t>
                    </a:r>
                    <a:r>
                      <a:rPr lang="zh-CN" altLang="en-US" b="1" u="sng">
                        <a:solidFill>
                          <a:srgbClr val="002060"/>
                        </a:solidFill>
                      </a:rPr>
                      <a:t> </a:t>
                    </a:r>
                    <a:r>
                      <a:rPr lang="zh-CN" altLang="en-US" b="1" u="sng">
                        <a:solidFill>
                          <a:srgbClr val="C00000"/>
                        </a:solidFill>
                      </a:rPr>
                      <a:t>存在泛化</a:t>
                    </a:r>
                    <a:r>
                      <a:rPr lang="en-US" altLang="zh-CN" b="1" u="sng">
                        <a:solidFill>
                          <a:srgbClr val="002060"/>
                        </a:solidFill>
                      </a:rPr>
                      <a:t> </a:t>
                    </a:r>
                    <a:r>
                      <a:rPr lang="zh-CN" altLang="en-US" b="1">
                        <a:solidFill>
                          <a:srgbClr val="002060"/>
                        </a:solidFill>
                      </a:rPr>
                      <a:t>规则引入</a:t>
                    </a:r>
                    <a14:m>
                      <m:oMath xmlns:m="http://schemas.openxmlformats.org/officeDocument/2006/math">
                        <m:r>
                          <a:rPr lang="en-US" altLang="zh-CN" b="1" i="1" smtClean="0">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𝒙</m:t>
                        </m:r>
                      </m:oMath>
                    </a14:m>
                    <a:endParaRPr lang="zh-CN" altLang="en-US" b="1">
                      <a:solidFill>
                        <a:srgbClr val="002060"/>
                      </a:solidFill>
                    </a:endParaRPr>
                  </a:p>
                </p:txBody>
              </p:sp>
            </mc:Choice>
            <mc:Fallback xmlns="">
              <p:sp>
                <p:nvSpPr>
                  <p:cNvPr id="25" name="文本框 24">
                    <a:extLst>
                      <a:ext uri="{FF2B5EF4-FFF2-40B4-BE49-F238E27FC236}">
                        <a16:creationId xmlns:a16="http://schemas.microsoft.com/office/drawing/2014/main" id="{205B327B-1BD3-49EC-AAC3-DCAB90AC1DA2}"/>
                      </a:ext>
                    </a:extLst>
                  </p:cNvPr>
                  <p:cNvSpPr txBox="1">
                    <a:spLocks noRot="1" noChangeAspect="1" noMove="1" noResize="1" noEditPoints="1" noAdjustHandles="1" noChangeArrowheads="1" noChangeShapeType="1" noTextEdit="1"/>
                  </p:cNvSpPr>
                  <p:nvPr/>
                </p:nvSpPr>
                <p:spPr>
                  <a:xfrm>
                    <a:off x="815724" y="3128841"/>
                    <a:ext cx="2723464" cy="369332"/>
                  </a:xfrm>
                  <a:prstGeom prst="rect">
                    <a:avLst/>
                  </a:prstGeom>
                  <a:blipFill>
                    <a:blip r:embed="rId5"/>
                    <a:stretch>
                      <a:fillRect l="-1790" t="-10000" b="-26667"/>
                    </a:stretch>
                  </a:blipFill>
                </p:spPr>
                <p:txBody>
                  <a:bodyPr/>
                  <a:lstStyle/>
                  <a:p>
                    <a:r>
                      <a:rPr lang="zh-CN" altLang="en-US">
                        <a:noFill/>
                      </a:rPr>
                      <a:t> </a:t>
                    </a:r>
                  </a:p>
                </p:txBody>
              </p:sp>
            </mc:Fallback>
          </mc:AlternateContent>
        </p:grpSp>
        <p:grpSp>
          <p:nvGrpSpPr>
            <p:cNvPr id="32" name="组合 31">
              <a:extLst>
                <a:ext uri="{FF2B5EF4-FFF2-40B4-BE49-F238E27FC236}">
                  <a16:creationId xmlns:a16="http://schemas.microsoft.com/office/drawing/2014/main" id="{920DA8CC-47A4-4C11-A3DE-2C19E3DB00B8}"/>
                </a:ext>
              </a:extLst>
            </p:cNvPr>
            <p:cNvGrpSpPr/>
            <p:nvPr/>
          </p:nvGrpSpPr>
          <p:grpSpPr>
            <a:xfrm>
              <a:off x="2296225" y="4437358"/>
              <a:ext cx="2723464" cy="1759848"/>
              <a:chOff x="3799391" y="2402219"/>
              <a:chExt cx="2723464" cy="1759848"/>
            </a:xfrm>
          </p:grpSpPr>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8B2A5C73-A931-478D-A972-0894DA5925B2}"/>
                      </a:ext>
                    </a:extLst>
                  </p:cNvPr>
                  <p:cNvSpPr txBox="1"/>
                  <p:nvPr/>
                </p:nvSpPr>
                <p:spPr>
                  <a:xfrm>
                    <a:off x="4053017" y="2402219"/>
                    <a:ext cx="2216214" cy="439736"/>
                  </a:xfrm>
                  <a:prstGeom prst="rect">
                    <a:avLst/>
                  </a:prstGeom>
                  <a:solidFill>
                    <a:schemeClr val="accent6">
                      <a:lumMod val="20000"/>
                      <a:lumOff val="8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𝒙</m:t>
                          </m:r>
                          <m:d>
                            <m:dPr>
                              <m:ctrlPr>
                                <a:rPr lang="en-US" altLang="zh-CN" sz="2000" b="1" i="1">
                                  <a:solidFill>
                                    <a:schemeClr val="accent2">
                                      <a:lumMod val="50000"/>
                                    </a:schemeClr>
                                  </a:solidFill>
                                  <a:latin typeface="Cambria Math" panose="02040503050406030204" pitchFamily="18" charset="0"/>
                                </a:rPr>
                              </m:ctrlPr>
                            </m:dPr>
                            <m:e>
                              <m:r>
                                <a:rPr lang="en-US" altLang="zh-CN" sz="2000" b="1" i="1" smtClean="0">
                                  <a:solidFill>
                                    <a:schemeClr val="accent2">
                                      <a:lumMod val="50000"/>
                                    </a:schemeClr>
                                  </a:solidFill>
                                  <a:latin typeface="Cambria Math" panose="02040503050406030204" pitchFamily="18" charset="0"/>
                                </a:rPr>
                                <m:t>𝑭</m:t>
                              </m:r>
                              <m:d>
                                <m:dPr>
                                  <m:ctrlPr>
                                    <a:rPr lang="en-US" altLang="zh-CN" sz="2000" b="1" i="1">
                                      <a:solidFill>
                                        <a:schemeClr val="accent2">
                                          <a:lumMod val="50000"/>
                                        </a:schemeClr>
                                      </a:solidFill>
                                      <a:latin typeface="Cambria Math" panose="02040503050406030204" pitchFamily="18" charset="0"/>
                                    </a:rPr>
                                  </m:ctrlPr>
                                </m:dPr>
                                <m:e>
                                  <m:r>
                                    <a:rPr lang="en-US" altLang="zh-CN" sz="2000" b="1" i="1">
                                      <a:solidFill>
                                        <a:schemeClr val="accent2">
                                          <a:lumMod val="50000"/>
                                        </a:schemeClr>
                                      </a:solidFill>
                                      <a:latin typeface="Cambria Math" panose="02040503050406030204" pitchFamily="18" charset="0"/>
                                    </a:rPr>
                                    <m:t>𝒙</m:t>
                                  </m:r>
                                </m:e>
                              </m:d>
                              <m:r>
                                <a:rPr lang="en-US" altLang="zh-CN" sz="2000" b="1" i="1">
                                  <a:solidFill>
                                    <a:schemeClr val="accent2">
                                      <a:lumMod val="50000"/>
                                    </a:schemeClr>
                                  </a:solidFill>
                                  <a:latin typeface="Cambria Math" panose="02040503050406030204" pitchFamily="18" charset="0"/>
                                </a:rPr>
                                <m:t>∧</m:t>
                              </m:r>
                              <m:r>
                                <a:rPr lang="en-US" altLang="zh-CN" sz="2000" b="1" i="1">
                                  <a:solidFill>
                                    <a:schemeClr val="accent2">
                                      <a:lumMod val="50000"/>
                                    </a:schemeClr>
                                  </a:solidFill>
                                  <a:latin typeface="Cambria Math" panose="02040503050406030204" pitchFamily="18" charset="0"/>
                                </a:rPr>
                                <m:t>𝑸</m:t>
                              </m:r>
                              <m:d>
                                <m:dPr>
                                  <m:ctrlPr>
                                    <a:rPr lang="en-US" altLang="zh-CN" sz="2000" b="1" i="1">
                                      <a:solidFill>
                                        <a:schemeClr val="accent2">
                                          <a:lumMod val="50000"/>
                                        </a:schemeClr>
                                      </a:solidFill>
                                      <a:latin typeface="Cambria Math" panose="02040503050406030204" pitchFamily="18" charset="0"/>
                                    </a:rPr>
                                  </m:ctrlPr>
                                </m:dPr>
                                <m:e>
                                  <m:r>
                                    <a:rPr lang="en-US" altLang="zh-CN" sz="2000" b="1" i="1">
                                      <a:solidFill>
                                        <a:schemeClr val="accent2">
                                          <a:lumMod val="50000"/>
                                        </a:schemeClr>
                                      </a:solidFill>
                                      <a:latin typeface="Cambria Math" panose="02040503050406030204" pitchFamily="18" charset="0"/>
                                    </a:rPr>
                                    <m:t>𝒙</m:t>
                                  </m:r>
                                </m:e>
                              </m:d>
                            </m:e>
                          </m:d>
                        </m:oMath>
                      </m:oMathPara>
                    </a14:m>
                    <a:endParaRPr lang="zh-CN" altLang="en-US"/>
                  </a:p>
                </p:txBody>
              </p:sp>
            </mc:Choice>
            <mc:Fallback xmlns="">
              <p:sp>
                <p:nvSpPr>
                  <p:cNvPr id="14" name="文本框 13">
                    <a:extLst>
                      <a:ext uri="{FF2B5EF4-FFF2-40B4-BE49-F238E27FC236}">
                        <a16:creationId xmlns:a16="http://schemas.microsoft.com/office/drawing/2014/main" id="{8B2A5C73-A931-478D-A972-0894DA5925B2}"/>
                      </a:ext>
                    </a:extLst>
                  </p:cNvPr>
                  <p:cNvSpPr txBox="1">
                    <a:spLocks noRot="1" noChangeAspect="1" noMove="1" noResize="1" noEditPoints="1" noAdjustHandles="1" noChangeArrowheads="1" noChangeShapeType="1" noTextEdit="1"/>
                  </p:cNvSpPr>
                  <p:nvPr/>
                </p:nvSpPr>
                <p:spPr>
                  <a:xfrm>
                    <a:off x="4053017" y="2402219"/>
                    <a:ext cx="2216214" cy="439736"/>
                  </a:xfrm>
                  <a:prstGeom prst="rect">
                    <a:avLst/>
                  </a:prstGeom>
                  <a:blipFill>
                    <a:blip r:embed="rId6"/>
                    <a:stretch>
                      <a:fillRect b="-6944"/>
                    </a:stretch>
                  </a:blipFill>
                </p:spPr>
                <p:txBody>
                  <a:bodyPr/>
                  <a:lstStyle/>
                  <a:p>
                    <a:r>
                      <a:rPr lang="zh-CN" altLang="en-US">
                        <a:noFill/>
                      </a:rPr>
                      <a:t> </a:t>
                    </a:r>
                  </a:p>
                </p:txBody>
              </p:sp>
            </mc:Fallback>
          </mc:AlternateContent>
          <p:sp>
            <p:nvSpPr>
              <p:cNvPr id="16" name="箭头: 上 15">
                <a:extLst>
                  <a:ext uri="{FF2B5EF4-FFF2-40B4-BE49-F238E27FC236}">
                    <a16:creationId xmlns:a16="http://schemas.microsoft.com/office/drawing/2014/main" id="{04F3FC53-416E-45ED-9578-D44DDE2F9AE6}"/>
                  </a:ext>
                </a:extLst>
              </p:cNvPr>
              <p:cNvSpPr/>
              <p:nvPr/>
            </p:nvSpPr>
            <p:spPr>
              <a:xfrm rot="10800000">
                <a:off x="5124942" y="2875505"/>
                <a:ext cx="72362" cy="91722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7" name="组合 26">
                <a:extLst>
                  <a:ext uri="{FF2B5EF4-FFF2-40B4-BE49-F238E27FC236}">
                    <a16:creationId xmlns:a16="http://schemas.microsoft.com/office/drawing/2014/main" id="{DAD43BFB-CF32-4131-9CBB-4C5B9B84F59E}"/>
                  </a:ext>
                </a:extLst>
              </p:cNvPr>
              <p:cNvGrpSpPr/>
              <p:nvPr/>
            </p:nvGrpSpPr>
            <p:grpSpPr>
              <a:xfrm>
                <a:off x="4053017" y="3792735"/>
                <a:ext cx="2164300" cy="369332"/>
                <a:chOff x="4078974" y="3536298"/>
                <a:chExt cx="2164300" cy="369332"/>
              </a:xfrm>
            </p:grpSpPr>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30D5D2E7-8A1E-4CEC-AD5E-568D668B458A}"/>
                        </a:ext>
                      </a:extLst>
                    </p:cNvPr>
                    <p:cNvSpPr txBox="1"/>
                    <p:nvPr/>
                  </p:nvSpPr>
                  <p:spPr>
                    <a:xfrm>
                      <a:off x="4078974" y="3536298"/>
                      <a:ext cx="2164300" cy="369332"/>
                    </a:xfrm>
                    <a:prstGeom prst="rect">
                      <a:avLst/>
                    </a:prstGeom>
                    <a:solidFill>
                      <a:schemeClr val="accent2">
                        <a:lumMod val="20000"/>
                        <a:lumOff val="80000"/>
                      </a:schemeClr>
                    </a:solid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altLang="zh-CN" b="1" i="1" smtClean="0">
                                <a:solidFill>
                                  <a:srgbClr val="C00000"/>
                                </a:solidFill>
                                <a:latin typeface="Cambria Math" panose="02040503050406030204" pitchFamily="18" charset="0"/>
                              </a:rPr>
                              <m:t>𝑭</m:t>
                            </m:r>
                            <m:d>
                              <m:dPr>
                                <m:ctrlPr>
                                  <a:rPr lang="en-US" altLang="zh-CN" b="1" i="1">
                                    <a:solidFill>
                                      <a:srgbClr val="C00000"/>
                                    </a:solidFill>
                                    <a:latin typeface="Cambria Math" panose="02040503050406030204" pitchFamily="18" charset="0"/>
                                  </a:rPr>
                                </m:ctrlPr>
                              </m:dPr>
                              <m:e>
                                <m:r>
                                  <a:rPr lang="en-US" altLang="zh-CN" b="1" i="1">
                                    <a:solidFill>
                                      <a:srgbClr val="C00000"/>
                                    </a:solidFill>
                                    <a:latin typeface="Cambria Math" panose="02040503050406030204" pitchFamily="18" charset="0"/>
                                  </a:rPr>
                                  <m:t>𝒂</m:t>
                                </m:r>
                              </m:e>
                            </m:d>
                            <m:r>
                              <a:rPr lang="en-US" altLang="zh-CN" b="1" i="1">
                                <a:solidFill>
                                  <a:srgbClr val="C00000"/>
                                </a:solidFill>
                                <a:latin typeface="Cambria Math" panose="02040503050406030204" pitchFamily="18" charset="0"/>
                              </a:rPr>
                              <m:t>∧</m:t>
                            </m:r>
                            <m:r>
                              <a:rPr lang="en-US" altLang="zh-CN" b="1" i="1">
                                <a:solidFill>
                                  <a:srgbClr val="C00000"/>
                                </a:solidFill>
                                <a:latin typeface="Cambria Math" panose="02040503050406030204" pitchFamily="18" charset="0"/>
                              </a:rPr>
                              <m:t>𝑸</m:t>
                            </m:r>
                            <m:d>
                              <m:dPr>
                                <m:ctrlPr>
                                  <a:rPr lang="en-US" altLang="zh-CN" b="1" i="1">
                                    <a:solidFill>
                                      <a:srgbClr val="C00000"/>
                                    </a:solidFill>
                                    <a:latin typeface="Cambria Math" panose="02040503050406030204" pitchFamily="18" charset="0"/>
                                  </a:rPr>
                                </m:ctrlPr>
                              </m:dPr>
                              <m:e>
                                <m:r>
                                  <a:rPr lang="en-US" altLang="zh-CN" b="1" i="1">
                                    <a:solidFill>
                                      <a:srgbClr val="C00000"/>
                                    </a:solidFill>
                                    <a:latin typeface="Cambria Math" panose="02040503050406030204" pitchFamily="18" charset="0"/>
                                  </a:rPr>
                                  <m:t>𝒂</m:t>
                                </m:r>
                              </m:e>
                            </m:d>
                          </m:oMath>
                        </m:oMathPara>
                      </a14:m>
                      <a:endParaRPr lang="zh-CN" altLang="en-US" b="1">
                        <a:solidFill>
                          <a:srgbClr val="C00000"/>
                        </a:solidFill>
                      </a:endParaRPr>
                    </a:p>
                  </p:txBody>
                </p:sp>
              </mc:Choice>
              <mc:Fallback xmlns="">
                <p:sp>
                  <p:nvSpPr>
                    <p:cNvPr id="15" name="文本框 14">
                      <a:extLst>
                        <a:ext uri="{FF2B5EF4-FFF2-40B4-BE49-F238E27FC236}">
                          <a16:creationId xmlns:a16="http://schemas.microsoft.com/office/drawing/2014/main" id="{30D5D2E7-8A1E-4CEC-AD5E-568D668B458A}"/>
                        </a:ext>
                      </a:extLst>
                    </p:cNvPr>
                    <p:cNvSpPr txBox="1">
                      <a:spLocks noRot="1" noChangeAspect="1" noMove="1" noResize="1" noEditPoints="1" noAdjustHandles="1" noChangeArrowheads="1" noChangeShapeType="1" noTextEdit="1"/>
                    </p:cNvSpPr>
                    <p:nvPr/>
                  </p:nvSpPr>
                  <p:spPr>
                    <a:xfrm>
                      <a:off x="4078974" y="3536298"/>
                      <a:ext cx="2164300" cy="369332"/>
                    </a:xfrm>
                    <a:prstGeom prst="rect">
                      <a:avLst/>
                    </a:prstGeom>
                    <a:blipFill>
                      <a:blip r:embed="rId7"/>
                      <a:stretch>
                        <a:fillRect b="-9836"/>
                      </a:stretch>
                    </a:blipFill>
                  </p:spPr>
                  <p:txBody>
                    <a:bodyPr/>
                    <a:lstStyle/>
                    <a:p>
                      <a:r>
                        <a:rPr lang="zh-CN" altLang="en-US">
                          <a:noFill/>
                        </a:rPr>
                        <a:t> </a:t>
                      </a:r>
                    </a:p>
                  </p:txBody>
                </p:sp>
              </mc:Fallback>
            </mc:AlternateContent>
            <p:cxnSp>
              <p:nvCxnSpPr>
                <p:cNvPr id="18" name="直接连接符 17">
                  <a:extLst>
                    <a:ext uri="{FF2B5EF4-FFF2-40B4-BE49-F238E27FC236}">
                      <a16:creationId xmlns:a16="http://schemas.microsoft.com/office/drawing/2014/main" id="{E399DFFA-7375-4DA0-A89F-79858B0F1DB1}"/>
                    </a:ext>
                  </a:extLst>
                </p:cNvPr>
                <p:cNvCxnSpPr/>
                <p:nvPr/>
              </p:nvCxnSpPr>
              <p:spPr>
                <a:xfrm>
                  <a:off x="4322019" y="3858640"/>
                  <a:ext cx="1578820" cy="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0" name="文本框 29">
                    <a:extLst>
                      <a:ext uri="{FF2B5EF4-FFF2-40B4-BE49-F238E27FC236}">
                        <a16:creationId xmlns:a16="http://schemas.microsoft.com/office/drawing/2014/main" id="{9EC7FC77-3E95-49D9-9007-21358445197C}"/>
                      </a:ext>
                    </a:extLst>
                  </p:cNvPr>
                  <p:cNvSpPr txBox="1"/>
                  <p:nvPr/>
                </p:nvSpPr>
                <p:spPr>
                  <a:xfrm>
                    <a:off x="3799391" y="3128841"/>
                    <a:ext cx="2723464" cy="369332"/>
                  </a:xfrm>
                  <a:prstGeom prst="rect">
                    <a:avLst/>
                  </a:prstGeom>
                  <a:solidFill>
                    <a:schemeClr val="accent4">
                      <a:lumMod val="20000"/>
                      <a:lumOff val="80000"/>
                    </a:schemeClr>
                  </a:solidFill>
                </p:spPr>
                <p:txBody>
                  <a:bodyPr wrap="square" rtlCol="0">
                    <a:spAutoFit/>
                  </a:bodyPr>
                  <a:lstStyle/>
                  <a:p>
                    <a:r>
                      <a:rPr lang="zh-CN" altLang="en-US" b="1">
                        <a:solidFill>
                          <a:srgbClr val="002060"/>
                        </a:solidFill>
                      </a:rPr>
                      <a:t>用</a:t>
                    </a:r>
                    <a:r>
                      <a:rPr lang="zh-CN" altLang="en-US" b="1" u="sng">
                        <a:solidFill>
                          <a:srgbClr val="002060"/>
                        </a:solidFill>
                      </a:rPr>
                      <a:t> </a:t>
                    </a:r>
                    <a:r>
                      <a:rPr lang="zh-CN" altLang="en-US" b="1" u="sng">
                        <a:solidFill>
                          <a:srgbClr val="C00000"/>
                        </a:solidFill>
                      </a:rPr>
                      <a:t>存在例化</a:t>
                    </a:r>
                    <a:r>
                      <a:rPr lang="en-US" altLang="zh-CN" b="1" u="sng">
                        <a:solidFill>
                          <a:srgbClr val="002060"/>
                        </a:solidFill>
                      </a:rPr>
                      <a:t> </a:t>
                    </a:r>
                    <a:r>
                      <a:rPr lang="zh-CN" altLang="en-US" b="1">
                        <a:solidFill>
                          <a:srgbClr val="002060"/>
                        </a:solidFill>
                      </a:rPr>
                      <a:t>规则消除</a:t>
                    </a:r>
                    <a14:m>
                      <m:oMath xmlns:m="http://schemas.openxmlformats.org/officeDocument/2006/math">
                        <m:r>
                          <a:rPr lang="en-US" altLang="zh-CN" b="1" i="1" smtClean="0">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𝒙</m:t>
                        </m:r>
                      </m:oMath>
                    </a14:m>
                    <a:endParaRPr lang="zh-CN" altLang="en-US" b="1">
                      <a:solidFill>
                        <a:srgbClr val="002060"/>
                      </a:solidFill>
                    </a:endParaRPr>
                  </a:p>
                </p:txBody>
              </p:sp>
            </mc:Choice>
            <mc:Fallback xmlns="">
              <p:sp>
                <p:nvSpPr>
                  <p:cNvPr id="30" name="文本框 29">
                    <a:extLst>
                      <a:ext uri="{FF2B5EF4-FFF2-40B4-BE49-F238E27FC236}">
                        <a16:creationId xmlns:a16="http://schemas.microsoft.com/office/drawing/2014/main" id="{9EC7FC77-3E95-49D9-9007-21358445197C}"/>
                      </a:ext>
                    </a:extLst>
                  </p:cNvPr>
                  <p:cNvSpPr txBox="1">
                    <a:spLocks noRot="1" noChangeAspect="1" noMove="1" noResize="1" noEditPoints="1" noAdjustHandles="1" noChangeArrowheads="1" noChangeShapeType="1" noTextEdit="1"/>
                  </p:cNvSpPr>
                  <p:nvPr/>
                </p:nvSpPr>
                <p:spPr>
                  <a:xfrm>
                    <a:off x="3799391" y="3128841"/>
                    <a:ext cx="2723464" cy="369332"/>
                  </a:xfrm>
                  <a:prstGeom prst="rect">
                    <a:avLst/>
                  </a:prstGeom>
                  <a:blipFill>
                    <a:blip r:embed="rId8"/>
                    <a:stretch>
                      <a:fillRect l="-1790" t="-8197" b="-24590"/>
                    </a:stretch>
                  </a:blipFill>
                </p:spPr>
                <p:txBody>
                  <a:bodyPr/>
                  <a:lstStyle/>
                  <a:p>
                    <a:r>
                      <a:rPr lang="zh-CN" altLang="en-US">
                        <a:noFill/>
                      </a:rPr>
                      <a:t> </a:t>
                    </a:r>
                  </a:p>
                </p:txBody>
              </p:sp>
            </mc:Fallback>
          </mc:AlternateContent>
        </p:grpSp>
        <p:grpSp>
          <p:nvGrpSpPr>
            <p:cNvPr id="33" name="组合 32">
              <a:extLst>
                <a:ext uri="{FF2B5EF4-FFF2-40B4-BE49-F238E27FC236}">
                  <a16:creationId xmlns:a16="http://schemas.microsoft.com/office/drawing/2014/main" id="{70BD3C7C-0307-4EC8-A493-B7E8126BBA83}"/>
                </a:ext>
              </a:extLst>
            </p:cNvPr>
            <p:cNvGrpSpPr/>
            <p:nvPr/>
          </p:nvGrpSpPr>
          <p:grpSpPr>
            <a:xfrm>
              <a:off x="5697266" y="4437358"/>
              <a:ext cx="3026074" cy="1736257"/>
              <a:chOff x="7525707" y="2426819"/>
              <a:chExt cx="3026074" cy="1736257"/>
            </a:xfrm>
          </p:grpSpPr>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606E1183-E616-44CE-A039-31A2B45E17D2}"/>
                      </a:ext>
                    </a:extLst>
                  </p:cNvPr>
                  <p:cNvSpPr txBox="1"/>
                  <p:nvPr/>
                </p:nvSpPr>
                <p:spPr>
                  <a:xfrm>
                    <a:off x="7525708" y="2426819"/>
                    <a:ext cx="3026073" cy="439736"/>
                  </a:xfrm>
                  <a:prstGeom prst="rect">
                    <a:avLst/>
                  </a:prstGeom>
                  <a:solidFill>
                    <a:schemeClr val="accent6">
                      <a:lumMod val="20000"/>
                      <a:lumOff val="8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000" b="1" i="1">
                              <a:solidFill>
                                <a:schemeClr val="accent2">
                                  <a:lumMod val="50000"/>
                                </a:schemeClr>
                              </a:solidFill>
                              <a:latin typeface="Cambria Math" panose="02040503050406030204" pitchFamily="18" charset="0"/>
                            </a:rPr>
                            <m:t>∀</m:t>
                          </m:r>
                          <m:r>
                            <a:rPr lang="en-US" altLang="zh-CN" sz="2000" b="1" i="1">
                              <a:solidFill>
                                <a:schemeClr val="accent2">
                                  <a:lumMod val="50000"/>
                                </a:schemeClr>
                              </a:solidFill>
                              <a:latin typeface="Cambria Math" panose="02040503050406030204" pitchFamily="18" charset="0"/>
                            </a:rPr>
                            <m:t>𝒙</m:t>
                          </m:r>
                          <m:d>
                            <m:dPr>
                              <m:ctrlPr>
                                <a:rPr lang="en-US" altLang="zh-CN" sz="2000" b="1" i="1">
                                  <a:solidFill>
                                    <a:schemeClr val="accent2">
                                      <a:lumMod val="50000"/>
                                    </a:schemeClr>
                                  </a:solidFill>
                                  <a:latin typeface="Cambria Math" panose="02040503050406030204" pitchFamily="18" charset="0"/>
                                </a:rPr>
                              </m:ctrlPr>
                            </m:dPr>
                            <m:e>
                              <m:r>
                                <a:rPr lang="en-US" altLang="zh-CN" sz="2000" b="1" i="1">
                                  <a:solidFill>
                                    <a:schemeClr val="accent2">
                                      <a:lumMod val="50000"/>
                                    </a:schemeClr>
                                  </a:solidFill>
                                  <a:latin typeface="Cambria Math" panose="02040503050406030204" pitchFamily="18" charset="0"/>
                                </a:rPr>
                                <m:t>𝑭</m:t>
                              </m:r>
                              <m:d>
                                <m:dPr>
                                  <m:ctrlPr>
                                    <a:rPr lang="en-US" altLang="zh-CN" sz="2000" b="1" i="1">
                                      <a:solidFill>
                                        <a:schemeClr val="accent2">
                                          <a:lumMod val="50000"/>
                                        </a:schemeClr>
                                      </a:solidFill>
                                      <a:latin typeface="Cambria Math" panose="02040503050406030204" pitchFamily="18" charset="0"/>
                                    </a:rPr>
                                  </m:ctrlPr>
                                </m:dPr>
                                <m:e>
                                  <m:r>
                                    <a:rPr lang="en-US" altLang="zh-CN" sz="2000" b="1" i="1">
                                      <a:solidFill>
                                        <a:schemeClr val="accent2">
                                          <a:lumMod val="50000"/>
                                        </a:schemeClr>
                                      </a:solidFill>
                                      <a:latin typeface="Cambria Math" panose="02040503050406030204" pitchFamily="18" charset="0"/>
                                    </a:rPr>
                                    <m:t>𝒙</m:t>
                                  </m:r>
                                </m:e>
                              </m:d>
                              <m:r>
                                <a:rPr lang="en-US" altLang="zh-CN" sz="2000" b="1" i="1">
                                  <a:solidFill>
                                    <a:schemeClr val="accent2">
                                      <a:lumMod val="50000"/>
                                    </a:schemeClr>
                                  </a:solidFill>
                                  <a:latin typeface="Cambria Math" panose="02040503050406030204" pitchFamily="18" charset="0"/>
                                </a:rPr>
                                <m:t>→</m:t>
                              </m:r>
                              <m:r>
                                <a:rPr lang="en-US" altLang="zh-CN" sz="2000" b="1" i="1">
                                  <a:solidFill>
                                    <a:schemeClr val="accent2">
                                      <a:lumMod val="50000"/>
                                    </a:schemeClr>
                                  </a:solidFill>
                                  <a:latin typeface="Cambria Math" panose="02040503050406030204" pitchFamily="18" charset="0"/>
                                </a:rPr>
                                <m:t>𝑮</m:t>
                              </m:r>
                              <m:d>
                                <m:dPr>
                                  <m:ctrlPr>
                                    <a:rPr lang="en-US" altLang="zh-CN" sz="2000" b="1" i="1">
                                      <a:solidFill>
                                        <a:schemeClr val="accent2">
                                          <a:lumMod val="50000"/>
                                        </a:schemeClr>
                                      </a:solidFill>
                                      <a:latin typeface="Cambria Math" panose="02040503050406030204" pitchFamily="18" charset="0"/>
                                    </a:rPr>
                                  </m:ctrlPr>
                                </m:dPr>
                                <m:e>
                                  <m:r>
                                    <a:rPr lang="en-US" altLang="zh-CN" sz="2000" b="1" i="1">
                                      <a:solidFill>
                                        <a:schemeClr val="accent2">
                                          <a:lumMod val="50000"/>
                                        </a:schemeClr>
                                      </a:solidFill>
                                      <a:latin typeface="Cambria Math" panose="02040503050406030204" pitchFamily="18" charset="0"/>
                                    </a:rPr>
                                    <m:t>𝒙</m:t>
                                  </m:r>
                                </m:e>
                              </m:d>
                              <m:r>
                                <a:rPr lang="en-US" altLang="zh-CN" sz="2000" b="1" i="1">
                                  <a:solidFill>
                                    <a:schemeClr val="accent2">
                                      <a:lumMod val="50000"/>
                                    </a:schemeClr>
                                  </a:solidFill>
                                  <a:latin typeface="Cambria Math" panose="02040503050406030204" pitchFamily="18" charset="0"/>
                                </a:rPr>
                                <m:t>∧</m:t>
                              </m:r>
                              <m:r>
                                <a:rPr lang="en-US" altLang="zh-CN" sz="2000" b="1" i="1">
                                  <a:solidFill>
                                    <a:schemeClr val="accent2">
                                      <a:lumMod val="50000"/>
                                    </a:schemeClr>
                                  </a:solidFill>
                                  <a:latin typeface="Cambria Math" panose="02040503050406030204" pitchFamily="18" charset="0"/>
                                </a:rPr>
                                <m:t>𝑯</m:t>
                              </m:r>
                              <m:d>
                                <m:dPr>
                                  <m:ctrlPr>
                                    <a:rPr lang="en-US" altLang="zh-CN" sz="2000" b="1" i="1">
                                      <a:solidFill>
                                        <a:schemeClr val="accent2">
                                          <a:lumMod val="50000"/>
                                        </a:schemeClr>
                                      </a:solidFill>
                                      <a:latin typeface="Cambria Math" panose="02040503050406030204" pitchFamily="18" charset="0"/>
                                    </a:rPr>
                                  </m:ctrlPr>
                                </m:dPr>
                                <m:e>
                                  <m:r>
                                    <a:rPr lang="en-US" altLang="zh-CN" sz="2000" b="1" i="1">
                                      <a:solidFill>
                                        <a:schemeClr val="accent2">
                                          <a:lumMod val="50000"/>
                                        </a:schemeClr>
                                      </a:solidFill>
                                      <a:latin typeface="Cambria Math" panose="02040503050406030204" pitchFamily="18" charset="0"/>
                                    </a:rPr>
                                    <m:t>𝒙</m:t>
                                  </m:r>
                                </m:e>
                              </m:d>
                            </m:e>
                          </m:d>
                        </m:oMath>
                      </m:oMathPara>
                    </a14:m>
                    <a:endParaRPr lang="zh-CN" altLang="en-US"/>
                  </a:p>
                </p:txBody>
              </p:sp>
            </mc:Choice>
            <mc:Fallback xmlns="">
              <p:sp>
                <p:nvSpPr>
                  <p:cNvPr id="19" name="文本框 18">
                    <a:extLst>
                      <a:ext uri="{FF2B5EF4-FFF2-40B4-BE49-F238E27FC236}">
                        <a16:creationId xmlns:a16="http://schemas.microsoft.com/office/drawing/2014/main" id="{606E1183-E616-44CE-A039-31A2B45E17D2}"/>
                      </a:ext>
                    </a:extLst>
                  </p:cNvPr>
                  <p:cNvSpPr txBox="1">
                    <a:spLocks noRot="1" noChangeAspect="1" noMove="1" noResize="1" noEditPoints="1" noAdjustHandles="1" noChangeArrowheads="1" noChangeShapeType="1" noTextEdit="1"/>
                  </p:cNvSpPr>
                  <p:nvPr/>
                </p:nvSpPr>
                <p:spPr>
                  <a:xfrm>
                    <a:off x="7525708" y="2426819"/>
                    <a:ext cx="3026073" cy="439736"/>
                  </a:xfrm>
                  <a:prstGeom prst="rect">
                    <a:avLst/>
                  </a:prstGeom>
                  <a:blipFill>
                    <a:blip r:embed="rId9"/>
                    <a:stretch>
                      <a:fillRect/>
                    </a:stretch>
                  </a:blipFill>
                </p:spPr>
                <p:txBody>
                  <a:bodyPr/>
                  <a:lstStyle/>
                  <a:p>
                    <a:r>
                      <a:rPr lang="zh-CN" altLang="en-US">
                        <a:noFill/>
                      </a:rPr>
                      <a:t> </a:t>
                    </a:r>
                  </a:p>
                </p:txBody>
              </p:sp>
            </mc:Fallback>
          </mc:AlternateContent>
          <p:sp>
            <p:nvSpPr>
              <p:cNvPr id="21" name="箭头: 上 20">
                <a:extLst>
                  <a:ext uri="{FF2B5EF4-FFF2-40B4-BE49-F238E27FC236}">
                    <a16:creationId xmlns:a16="http://schemas.microsoft.com/office/drawing/2014/main" id="{C6DC0AEC-E04D-4AC0-9FF1-0EC571B23BDE}"/>
                  </a:ext>
                </a:extLst>
              </p:cNvPr>
              <p:cNvSpPr/>
              <p:nvPr/>
            </p:nvSpPr>
            <p:spPr>
              <a:xfrm rot="10800000">
                <a:off x="8975932" y="2900104"/>
                <a:ext cx="89865" cy="89262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8" name="组合 27">
                <a:extLst>
                  <a:ext uri="{FF2B5EF4-FFF2-40B4-BE49-F238E27FC236}">
                    <a16:creationId xmlns:a16="http://schemas.microsoft.com/office/drawing/2014/main" id="{46775D7C-66B8-45FF-AF50-04C0A87BD015}"/>
                  </a:ext>
                </a:extLst>
              </p:cNvPr>
              <p:cNvGrpSpPr/>
              <p:nvPr/>
            </p:nvGrpSpPr>
            <p:grpSpPr>
              <a:xfrm>
                <a:off x="7525707" y="3793744"/>
                <a:ext cx="3026073" cy="369332"/>
                <a:chOff x="7525707" y="3560898"/>
                <a:chExt cx="3026073" cy="369332"/>
              </a:xfrm>
            </p:grpSpPr>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14A0B74B-ED3B-4FC2-B5E1-3AC84E7540F6}"/>
                        </a:ext>
                      </a:extLst>
                    </p:cNvPr>
                    <p:cNvSpPr txBox="1"/>
                    <p:nvPr/>
                  </p:nvSpPr>
                  <p:spPr>
                    <a:xfrm>
                      <a:off x="7525707" y="3560898"/>
                      <a:ext cx="3026073" cy="369332"/>
                    </a:xfrm>
                    <a:prstGeom prst="rect">
                      <a:avLst/>
                    </a:prstGeom>
                    <a:solidFill>
                      <a:schemeClr val="accent2">
                        <a:lumMod val="20000"/>
                        <a:lumOff val="80000"/>
                      </a:schemeClr>
                    </a:solid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altLang="zh-CN" b="1" i="1" smtClean="0">
                                <a:solidFill>
                                  <a:srgbClr val="C00000"/>
                                </a:solidFill>
                                <a:latin typeface="Cambria Math" panose="02040503050406030204" pitchFamily="18" charset="0"/>
                              </a:rPr>
                              <m:t>𝑭</m:t>
                            </m:r>
                            <m:d>
                              <m:dPr>
                                <m:ctrlPr>
                                  <a:rPr lang="en-US" altLang="zh-CN" b="1" i="1">
                                    <a:solidFill>
                                      <a:srgbClr val="C00000"/>
                                    </a:solidFill>
                                    <a:latin typeface="Cambria Math" panose="02040503050406030204" pitchFamily="18" charset="0"/>
                                  </a:rPr>
                                </m:ctrlPr>
                              </m:dPr>
                              <m:e>
                                <m:r>
                                  <a:rPr lang="en-US" altLang="zh-CN" b="1" i="1">
                                    <a:solidFill>
                                      <a:srgbClr val="C00000"/>
                                    </a:solidFill>
                                    <a:latin typeface="Cambria Math" panose="02040503050406030204" pitchFamily="18" charset="0"/>
                                  </a:rPr>
                                  <m:t>𝒂</m:t>
                                </m:r>
                              </m:e>
                            </m:d>
                            <m:r>
                              <a:rPr lang="en-US" altLang="zh-CN" b="1" i="1" smtClean="0">
                                <a:solidFill>
                                  <a:srgbClr val="C00000"/>
                                </a:solidFill>
                                <a:latin typeface="Cambria Math" panose="02040503050406030204" pitchFamily="18" charset="0"/>
                              </a:rPr>
                              <m:t>→</m:t>
                            </m:r>
                            <m:r>
                              <a:rPr lang="en-US" altLang="zh-CN" b="1" i="1" smtClean="0">
                                <a:solidFill>
                                  <a:srgbClr val="C00000"/>
                                </a:solidFill>
                                <a:latin typeface="Cambria Math" panose="02040503050406030204" pitchFamily="18" charset="0"/>
                              </a:rPr>
                              <m:t>𝑮</m:t>
                            </m:r>
                            <m:d>
                              <m:dPr>
                                <m:ctrlPr>
                                  <a:rPr lang="en-US" altLang="zh-CN" b="1" i="1">
                                    <a:solidFill>
                                      <a:srgbClr val="C00000"/>
                                    </a:solidFill>
                                    <a:latin typeface="Cambria Math" panose="02040503050406030204" pitchFamily="18" charset="0"/>
                                  </a:rPr>
                                </m:ctrlPr>
                              </m:dPr>
                              <m:e>
                                <m:r>
                                  <a:rPr lang="en-US" altLang="zh-CN" b="1" i="1">
                                    <a:solidFill>
                                      <a:srgbClr val="C00000"/>
                                    </a:solidFill>
                                    <a:latin typeface="Cambria Math" panose="02040503050406030204" pitchFamily="18" charset="0"/>
                                  </a:rPr>
                                  <m:t>𝒂</m:t>
                                </m:r>
                              </m:e>
                            </m:d>
                            <m:r>
                              <a:rPr lang="en-US" altLang="zh-CN" b="1" i="1" smtClean="0">
                                <a:solidFill>
                                  <a:srgbClr val="C00000"/>
                                </a:solidFill>
                                <a:latin typeface="Cambria Math" panose="02040503050406030204" pitchFamily="18" charset="0"/>
                              </a:rPr>
                              <m:t>∧</m:t>
                            </m:r>
                            <m:r>
                              <a:rPr lang="en-US" altLang="zh-CN" b="1" i="1" smtClean="0">
                                <a:solidFill>
                                  <a:srgbClr val="C00000"/>
                                </a:solidFill>
                                <a:latin typeface="Cambria Math" panose="02040503050406030204" pitchFamily="18" charset="0"/>
                              </a:rPr>
                              <m:t>𝑯</m:t>
                            </m:r>
                            <m:r>
                              <a:rPr lang="en-US" altLang="zh-CN" b="1" i="1" smtClean="0">
                                <a:solidFill>
                                  <a:srgbClr val="C00000"/>
                                </a:solidFill>
                                <a:latin typeface="Cambria Math" panose="02040503050406030204" pitchFamily="18" charset="0"/>
                              </a:rPr>
                              <m:t>(</m:t>
                            </m:r>
                            <m:r>
                              <a:rPr lang="en-US" altLang="zh-CN" b="1" i="1" smtClean="0">
                                <a:solidFill>
                                  <a:srgbClr val="C00000"/>
                                </a:solidFill>
                                <a:latin typeface="Cambria Math" panose="02040503050406030204" pitchFamily="18" charset="0"/>
                              </a:rPr>
                              <m:t>𝒂</m:t>
                            </m:r>
                            <m:r>
                              <a:rPr lang="en-US" altLang="zh-CN" b="1" i="1" smtClean="0">
                                <a:solidFill>
                                  <a:srgbClr val="C00000"/>
                                </a:solidFill>
                                <a:latin typeface="Cambria Math" panose="02040503050406030204" pitchFamily="18" charset="0"/>
                              </a:rPr>
                              <m:t>)</m:t>
                            </m:r>
                          </m:oMath>
                        </m:oMathPara>
                      </a14:m>
                      <a:endParaRPr lang="zh-CN" altLang="en-US" b="1">
                        <a:solidFill>
                          <a:srgbClr val="C00000"/>
                        </a:solidFill>
                      </a:endParaRPr>
                    </a:p>
                  </p:txBody>
                </p:sp>
              </mc:Choice>
              <mc:Fallback xmlns="">
                <p:sp>
                  <p:nvSpPr>
                    <p:cNvPr id="20" name="文本框 19">
                      <a:extLst>
                        <a:ext uri="{FF2B5EF4-FFF2-40B4-BE49-F238E27FC236}">
                          <a16:creationId xmlns:a16="http://schemas.microsoft.com/office/drawing/2014/main" id="{14A0B74B-ED3B-4FC2-B5E1-3AC84E7540F6}"/>
                        </a:ext>
                      </a:extLst>
                    </p:cNvPr>
                    <p:cNvSpPr txBox="1">
                      <a:spLocks noRot="1" noChangeAspect="1" noMove="1" noResize="1" noEditPoints="1" noAdjustHandles="1" noChangeArrowheads="1" noChangeShapeType="1" noTextEdit="1"/>
                    </p:cNvSpPr>
                    <p:nvPr/>
                  </p:nvSpPr>
                  <p:spPr>
                    <a:xfrm>
                      <a:off x="7525707" y="3560898"/>
                      <a:ext cx="3026073" cy="369332"/>
                    </a:xfrm>
                    <a:prstGeom prst="rect">
                      <a:avLst/>
                    </a:prstGeom>
                    <a:blipFill>
                      <a:blip r:embed="rId10"/>
                      <a:stretch>
                        <a:fillRect b="-13115"/>
                      </a:stretch>
                    </a:blipFill>
                  </p:spPr>
                  <p:txBody>
                    <a:bodyPr/>
                    <a:lstStyle/>
                    <a:p>
                      <a:r>
                        <a:rPr lang="zh-CN" altLang="en-US">
                          <a:noFill/>
                        </a:rPr>
                        <a:t> </a:t>
                      </a:r>
                    </a:p>
                  </p:txBody>
                </p:sp>
              </mc:Fallback>
            </mc:AlternateContent>
            <p:cxnSp>
              <p:nvCxnSpPr>
                <p:cNvPr id="22" name="直接连接符 21">
                  <a:extLst>
                    <a:ext uri="{FF2B5EF4-FFF2-40B4-BE49-F238E27FC236}">
                      <a16:creationId xmlns:a16="http://schemas.microsoft.com/office/drawing/2014/main" id="{2453D2B1-BB81-453F-B9F3-DC02E29CBE7D}"/>
                    </a:ext>
                  </a:extLst>
                </p:cNvPr>
                <p:cNvCxnSpPr>
                  <a:cxnSpLocks/>
                </p:cNvCxnSpPr>
                <p:nvPr/>
              </p:nvCxnSpPr>
              <p:spPr>
                <a:xfrm>
                  <a:off x="7757835" y="3883240"/>
                  <a:ext cx="2394766" cy="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1" name="文本框 30">
                    <a:extLst>
                      <a:ext uri="{FF2B5EF4-FFF2-40B4-BE49-F238E27FC236}">
                        <a16:creationId xmlns:a16="http://schemas.microsoft.com/office/drawing/2014/main" id="{A99BC328-1108-428C-9A44-EAC8044DE7C5}"/>
                      </a:ext>
                    </a:extLst>
                  </p:cNvPr>
                  <p:cNvSpPr txBox="1"/>
                  <p:nvPr/>
                </p:nvSpPr>
                <p:spPr>
                  <a:xfrm>
                    <a:off x="7677011" y="3128841"/>
                    <a:ext cx="2723464" cy="369332"/>
                  </a:xfrm>
                  <a:prstGeom prst="rect">
                    <a:avLst/>
                  </a:prstGeom>
                  <a:solidFill>
                    <a:schemeClr val="accent4">
                      <a:lumMod val="20000"/>
                      <a:lumOff val="80000"/>
                    </a:schemeClr>
                  </a:solidFill>
                </p:spPr>
                <p:txBody>
                  <a:bodyPr wrap="square" rtlCol="0">
                    <a:spAutoFit/>
                  </a:bodyPr>
                  <a:lstStyle/>
                  <a:p>
                    <a:r>
                      <a:rPr lang="zh-CN" altLang="en-US" b="1">
                        <a:solidFill>
                          <a:srgbClr val="002060"/>
                        </a:solidFill>
                      </a:rPr>
                      <a:t>用</a:t>
                    </a:r>
                    <a:r>
                      <a:rPr lang="zh-CN" altLang="en-US" b="1" u="sng">
                        <a:solidFill>
                          <a:srgbClr val="002060"/>
                        </a:solidFill>
                      </a:rPr>
                      <a:t> </a:t>
                    </a:r>
                    <a:r>
                      <a:rPr lang="zh-CN" altLang="en-US" b="1" u="sng">
                        <a:solidFill>
                          <a:srgbClr val="C00000"/>
                        </a:solidFill>
                      </a:rPr>
                      <a:t>全称例化</a:t>
                    </a:r>
                    <a:r>
                      <a:rPr lang="en-US" altLang="zh-CN" b="1" u="sng">
                        <a:solidFill>
                          <a:srgbClr val="002060"/>
                        </a:solidFill>
                      </a:rPr>
                      <a:t> </a:t>
                    </a:r>
                    <a:r>
                      <a:rPr lang="zh-CN" altLang="en-US" b="1">
                        <a:solidFill>
                          <a:srgbClr val="002060"/>
                        </a:solidFill>
                      </a:rPr>
                      <a:t>规则消除</a:t>
                    </a:r>
                    <a14:m>
                      <m:oMath xmlns:m="http://schemas.openxmlformats.org/officeDocument/2006/math">
                        <m:r>
                          <a:rPr lang="en-US" altLang="zh-CN" b="1" i="1" smtClean="0">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𝒙</m:t>
                        </m:r>
                      </m:oMath>
                    </a14:m>
                    <a:endParaRPr lang="zh-CN" altLang="en-US" b="1">
                      <a:solidFill>
                        <a:srgbClr val="002060"/>
                      </a:solidFill>
                    </a:endParaRPr>
                  </a:p>
                </p:txBody>
              </p:sp>
            </mc:Choice>
            <mc:Fallback xmlns="">
              <p:sp>
                <p:nvSpPr>
                  <p:cNvPr id="31" name="文本框 30">
                    <a:extLst>
                      <a:ext uri="{FF2B5EF4-FFF2-40B4-BE49-F238E27FC236}">
                        <a16:creationId xmlns:a16="http://schemas.microsoft.com/office/drawing/2014/main" id="{A99BC328-1108-428C-9A44-EAC8044DE7C5}"/>
                      </a:ext>
                    </a:extLst>
                  </p:cNvPr>
                  <p:cNvSpPr txBox="1">
                    <a:spLocks noRot="1" noChangeAspect="1" noMove="1" noResize="1" noEditPoints="1" noAdjustHandles="1" noChangeArrowheads="1" noChangeShapeType="1" noTextEdit="1"/>
                  </p:cNvSpPr>
                  <p:nvPr/>
                </p:nvSpPr>
                <p:spPr>
                  <a:xfrm>
                    <a:off x="7677011" y="3128841"/>
                    <a:ext cx="2723464" cy="369332"/>
                  </a:xfrm>
                  <a:prstGeom prst="rect">
                    <a:avLst/>
                  </a:prstGeom>
                  <a:blipFill>
                    <a:blip r:embed="rId11"/>
                    <a:stretch>
                      <a:fillRect l="-1790" t="-8197" b="-24590"/>
                    </a:stretch>
                  </a:blipFill>
                </p:spPr>
                <p:txBody>
                  <a:bodyPr/>
                  <a:lstStyle/>
                  <a:p>
                    <a:r>
                      <a:rPr lang="zh-CN" altLang="en-US">
                        <a:noFill/>
                      </a:rPr>
                      <a:t> </a:t>
                    </a:r>
                  </a:p>
                </p:txBody>
              </p:sp>
            </mc:Fallback>
          </mc:AlternateContent>
        </p:grpSp>
        <p:sp>
          <p:nvSpPr>
            <p:cNvPr id="34" name="文本框 33">
              <a:extLst>
                <a:ext uri="{FF2B5EF4-FFF2-40B4-BE49-F238E27FC236}">
                  <a16:creationId xmlns:a16="http://schemas.microsoft.com/office/drawing/2014/main" id="{BF6C30EC-F8C2-4D1C-9C78-CA0CECCBA2AB}"/>
                </a:ext>
              </a:extLst>
            </p:cNvPr>
            <p:cNvSpPr txBox="1"/>
            <p:nvPr/>
          </p:nvSpPr>
          <p:spPr>
            <a:xfrm>
              <a:off x="536139" y="2230651"/>
              <a:ext cx="1568955" cy="646331"/>
            </a:xfrm>
            <a:prstGeom prst="rect">
              <a:avLst/>
            </a:prstGeom>
            <a:solidFill>
              <a:schemeClr val="accent2">
                <a:lumMod val="20000"/>
                <a:lumOff val="80000"/>
                <a:alpha val="50000"/>
              </a:schemeClr>
            </a:solidFill>
          </p:spPr>
          <p:txBody>
            <a:bodyPr wrap="square" rtlCol="0">
              <a:spAutoFit/>
            </a:bodyPr>
            <a:lstStyle/>
            <a:p>
              <a:r>
                <a:rPr lang="zh-CN" altLang="en-US" b="1">
                  <a:solidFill>
                    <a:srgbClr val="002060"/>
                  </a:solidFill>
                  <a:latin typeface="楷体" panose="02010609060101010101" pitchFamily="49" charset="-122"/>
                  <a:ea typeface="楷体" panose="02010609060101010101" pitchFamily="49" charset="-122"/>
                </a:rPr>
                <a:t>先思考结论的量词如何引入</a:t>
              </a:r>
            </a:p>
          </p:txBody>
        </p:sp>
        <p:sp>
          <p:nvSpPr>
            <p:cNvPr id="35" name="文本框 34">
              <a:extLst>
                <a:ext uri="{FF2B5EF4-FFF2-40B4-BE49-F238E27FC236}">
                  <a16:creationId xmlns:a16="http://schemas.microsoft.com/office/drawing/2014/main" id="{5445F6D5-08B3-4AC0-9D44-2B9251FA1D98}"/>
                </a:ext>
              </a:extLst>
            </p:cNvPr>
            <p:cNvSpPr txBox="1"/>
            <p:nvPr/>
          </p:nvSpPr>
          <p:spPr>
            <a:xfrm>
              <a:off x="543231" y="4437358"/>
              <a:ext cx="1568955" cy="646331"/>
            </a:xfrm>
            <a:prstGeom prst="rect">
              <a:avLst/>
            </a:prstGeom>
            <a:solidFill>
              <a:schemeClr val="accent2">
                <a:lumMod val="20000"/>
                <a:lumOff val="80000"/>
                <a:alpha val="50000"/>
              </a:schemeClr>
            </a:solidFill>
          </p:spPr>
          <p:txBody>
            <a:bodyPr wrap="square" rtlCol="0">
              <a:spAutoFit/>
            </a:bodyPr>
            <a:lstStyle/>
            <a:p>
              <a:r>
                <a:rPr lang="zh-CN" altLang="en-US" b="1">
                  <a:solidFill>
                    <a:srgbClr val="002060"/>
                  </a:solidFill>
                  <a:latin typeface="楷体" panose="02010609060101010101" pitchFamily="49" charset="-122"/>
                  <a:ea typeface="楷体" panose="02010609060101010101" pitchFamily="49" charset="-122"/>
                </a:rPr>
                <a:t>再思考前提的量词如何消除</a:t>
              </a:r>
            </a:p>
          </p:txBody>
        </p:sp>
        <p:sp>
          <p:nvSpPr>
            <p:cNvPr id="36" name="矩形: 圆角 35">
              <a:extLst>
                <a:ext uri="{FF2B5EF4-FFF2-40B4-BE49-F238E27FC236}">
                  <a16:creationId xmlns:a16="http://schemas.microsoft.com/office/drawing/2014/main" id="{F73A7A45-F64D-4DA7-A5F3-9AF7ECA3811D}"/>
                </a:ext>
              </a:extLst>
            </p:cNvPr>
            <p:cNvSpPr/>
            <p:nvPr/>
          </p:nvSpPr>
          <p:spPr>
            <a:xfrm>
              <a:off x="427597" y="2124829"/>
              <a:ext cx="4657520" cy="1934054"/>
            </a:xfrm>
            <a:prstGeom prst="roundRect">
              <a:avLst>
                <a:gd name="adj" fmla="val 10545"/>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圆角 36">
              <a:extLst>
                <a:ext uri="{FF2B5EF4-FFF2-40B4-BE49-F238E27FC236}">
                  <a16:creationId xmlns:a16="http://schemas.microsoft.com/office/drawing/2014/main" id="{C2C08D14-A5C7-4D27-8C27-0E2D31A3FF92}"/>
                </a:ext>
              </a:extLst>
            </p:cNvPr>
            <p:cNvSpPr/>
            <p:nvPr/>
          </p:nvSpPr>
          <p:spPr>
            <a:xfrm>
              <a:off x="427597" y="4354912"/>
              <a:ext cx="8440109" cy="1934054"/>
            </a:xfrm>
            <a:prstGeom prst="roundRect">
              <a:avLst>
                <a:gd name="adj" fmla="val 8504"/>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箭头: 右 37">
              <a:extLst>
                <a:ext uri="{FF2B5EF4-FFF2-40B4-BE49-F238E27FC236}">
                  <a16:creationId xmlns:a16="http://schemas.microsoft.com/office/drawing/2014/main" id="{5E0CF984-625C-4441-8E69-C87034A7DEF7}"/>
                </a:ext>
              </a:extLst>
            </p:cNvPr>
            <p:cNvSpPr/>
            <p:nvPr/>
          </p:nvSpPr>
          <p:spPr>
            <a:xfrm>
              <a:off x="5149076" y="2747902"/>
              <a:ext cx="901585" cy="3256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箭头: 上 38">
              <a:extLst>
                <a:ext uri="{FF2B5EF4-FFF2-40B4-BE49-F238E27FC236}">
                  <a16:creationId xmlns:a16="http://schemas.microsoft.com/office/drawing/2014/main" id="{CC6CA76A-D149-4400-982B-3253323463F7}"/>
                </a:ext>
              </a:extLst>
            </p:cNvPr>
            <p:cNvSpPr/>
            <p:nvPr/>
          </p:nvSpPr>
          <p:spPr>
            <a:xfrm>
              <a:off x="8114477" y="3780388"/>
              <a:ext cx="263137" cy="55574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9" name="组合 48">
              <a:extLst>
                <a:ext uri="{FF2B5EF4-FFF2-40B4-BE49-F238E27FC236}">
                  <a16:creationId xmlns:a16="http://schemas.microsoft.com/office/drawing/2014/main" id="{6BCAF1C3-A5D8-4E69-BF23-A304EF959388}"/>
                </a:ext>
              </a:extLst>
            </p:cNvPr>
            <p:cNvGrpSpPr/>
            <p:nvPr/>
          </p:nvGrpSpPr>
          <p:grpSpPr>
            <a:xfrm>
              <a:off x="6095999" y="2127802"/>
              <a:ext cx="4710147" cy="1633805"/>
              <a:chOff x="6012673" y="2012995"/>
              <a:chExt cx="4710147" cy="1633805"/>
            </a:xfrm>
          </p:grpSpPr>
          <p:grpSp>
            <p:nvGrpSpPr>
              <p:cNvPr id="47" name="组合 46">
                <a:extLst>
                  <a:ext uri="{FF2B5EF4-FFF2-40B4-BE49-F238E27FC236}">
                    <a16:creationId xmlns:a16="http://schemas.microsoft.com/office/drawing/2014/main" id="{DB912F44-BFE6-470E-A487-7569D2854FDA}"/>
                  </a:ext>
                </a:extLst>
              </p:cNvPr>
              <p:cNvGrpSpPr/>
              <p:nvPr/>
            </p:nvGrpSpPr>
            <p:grpSpPr>
              <a:xfrm>
                <a:off x="6091970" y="2795898"/>
                <a:ext cx="4506216" cy="815608"/>
                <a:chOff x="6716564" y="2687949"/>
                <a:chExt cx="4506216" cy="815608"/>
              </a:xfrm>
            </p:grpSpPr>
            <mc:AlternateContent xmlns:mc="http://schemas.openxmlformats.org/markup-compatibility/2006" xmlns:a14="http://schemas.microsoft.com/office/drawing/2010/main">
              <mc:Choice Requires="a14">
                <p:sp>
                  <p:nvSpPr>
                    <p:cNvPr id="40" name="文本框 39">
                      <a:extLst>
                        <a:ext uri="{FF2B5EF4-FFF2-40B4-BE49-F238E27FC236}">
                          <a16:creationId xmlns:a16="http://schemas.microsoft.com/office/drawing/2014/main" id="{EDC9697C-F6EA-4735-BAAF-0507D7E425C6}"/>
                        </a:ext>
                      </a:extLst>
                    </p:cNvPr>
                    <p:cNvSpPr txBox="1"/>
                    <p:nvPr/>
                  </p:nvSpPr>
                  <p:spPr>
                    <a:xfrm>
                      <a:off x="6716564" y="2687949"/>
                      <a:ext cx="4506216" cy="815608"/>
                    </a:xfrm>
                    <a:prstGeom prst="rect">
                      <a:avLst/>
                    </a:prstGeom>
                    <a:solidFill>
                      <a:schemeClr val="accent4">
                        <a:lumMod val="20000"/>
                        <a:lumOff val="80000"/>
                      </a:schemeClr>
                    </a:solidFill>
                  </p:spPr>
                  <p:txBody>
                    <a:bodyPr wrap="square" rtlCol="0">
                      <a:spAutoFit/>
                    </a:bodyPr>
                    <a:lstStyle/>
                    <a:p>
                      <a:pPr>
                        <a:spcBef>
                          <a:spcPts val="600"/>
                        </a:spcBef>
                        <a:spcAft>
                          <a:spcPts val="600"/>
                        </a:spcAft>
                      </a:pPr>
                      <a:r>
                        <a:rPr lang="zh-CN" altLang="en-US" b="1">
                          <a:solidFill>
                            <a:schemeClr val="accent2">
                              <a:lumMod val="50000"/>
                            </a:schemeClr>
                          </a:solidFill>
                        </a:rPr>
                        <a:t>前提量词被消除，结论量词未引入的推理：</a:t>
                      </a:r>
                    </a:p>
                    <a:p>
                      <a:pPr algn="ctr">
                        <a:spcAft>
                          <a:spcPts val="1200"/>
                        </a:spcAft>
                      </a:pPr>
                      <a14:m>
                        <m:oMathPara xmlns:m="http://schemas.openxmlformats.org/officeDocument/2006/math">
                          <m:oMathParaPr>
                            <m:jc m:val="centerGroup"/>
                          </m:oMathParaPr>
                          <m:oMath xmlns:m="http://schemas.openxmlformats.org/officeDocument/2006/math">
                            <m:r>
                              <a:rPr lang="en-US" altLang="zh-CN" sz="1400" b="1" i="1">
                                <a:solidFill>
                                  <a:srgbClr val="C00000"/>
                                </a:solidFill>
                                <a:latin typeface="Cambria Math" panose="02040503050406030204" pitchFamily="18" charset="0"/>
                              </a:rPr>
                              <m:t>𝑭</m:t>
                            </m:r>
                            <m:d>
                              <m:dPr>
                                <m:ctrlPr>
                                  <a:rPr lang="en-US" altLang="zh-CN" sz="1400" b="1" i="1">
                                    <a:solidFill>
                                      <a:srgbClr val="C00000"/>
                                    </a:solidFill>
                                    <a:latin typeface="Cambria Math" panose="02040503050406030204" pitchFamily="18" charset="0"/>
                                  </a:rPr>
                                </m:ctrlPr>
                              </m:dPr>
                              <m:e>
                                <m:r>
                                  <a:rPr lang="en-US" altLang="zh-CN" sz="1400" b="1" i="1">
                                    <a:solidFill>
                                      <a:srgbClr val="C00000"/>
                                    </a:solidFill>
                                    <a:latin typeface="Cambria Math" panose="02040503050406030204" pitchFamily="18" charset="0"/>
                                  </a:rPr>
                                  <m:t>𝒂</m:t>
                                </m:r>
                              </m:e>
                            </m:d>
                            <m:r>
                              <a:rPr lang="en-US" altLang="zh-CN" sz="1400" b="1" i="1">
                                <a:solidFill>
                                  <a:srgbClr val="C00000"/>
                                </a:solidFill>
                                <a:latin typeface="Cambria Math" panose="02040503050406030204" pitchFamily="18" charset="0"/>
                              </a:rPr>
                              <m:t>∧</m:t>
                            </m:r>
                            <m:r>
                              <a:rPr lang="en-US" altLang="zh-CN" sz="1400" b="1" i="1">
                                <a:solidFill>
                                  <a:srgbClr val="C00000"/>
                                </a:solidFill>
                                <a:latin typeface="Cambria Math" panose="02040503050406030204" pitchFamily="18" charset="0"/>
                              </a:rPr>
                              <m:t>𝑸</m:t>
                            </m:r>
                            <m:d>
                              <m:dPr>
                                <m:ctrlPr>
                                  <a:rPr lang="en-US" altLang="zh-CN" sz="1400" b="1" i="1">
                                    <a:solidFill>
                                      <a:srgbClr val="C00000"/>
                                    </a:solidFill>
                                    <a:latin typeface="Cambria Math" panose="02040503050406030204" pitchFamily="18" charset="0"/>
                                  </a:rPr>
                                </m:ctrlPr>
                              </m:dPr>
                              <m:e>
                                <m:r>
                                  <a:rPr lang="en-US" altLang="zh-CN" sz="1400" b="1" i="1">
                                    <a:solidFill>
                                      <a:srgbClr val="C00000"/>
                                    </a:solidFill>
                                    <a:latin typeface="Cambria Math" panose="02040503050406030204" pitchFamily="18" charset="0"/>
                                  </a:rPr>
                                  <m:t>𝒂</m:t>
                                </m:r>
                              </m:e>
                            </m:d>
                            <m:r>
                              <a:rPr lang="en-US" altLang="zh-CN" sz="1400" b="1" i="1" smtClean="0">
                                <a:solidFill>
                                  <a:srgbClr val="C00000"/>
                                </a:solidFill>
                                <a:latin typeface="Cambria Math" panose="02040503050406030204" pitchFamily="18" charset="0"/>
                              </a:rPr>
                              <m:t>,</m:t>
                            </m:r>
                            <m:r>
                              <a:rPr lang="en-US" altLang="zh-CN" sz="1400" b="1" i="1">
                                <a:solidFill>
                                  <a:srgbClr val="C00000"/>
                                </a:solidFill>
                                <a:latin typeface="Cambria Math" panose="02040503050406030204" pitchFamily="18" charset="0"/>
                              </a:rPr>
                              <m:t>𝑭</m:t>
                            </m:r>
                            <m:d>
                              <m:dPr>
                                <m:ctrlPr>
                                  <a:rPr lang="en-US" altLang="zh-CN" sz="1400" b="1" i="1">
                                    <a:solidFill>
                                      <a:srgbClr val="C00000"/>
                                    </a:solidFill>
                                    <a:latin typeface="Cambria Math" panose="02040503050406030204" pitchFamily="18" charset="0"/>
                                  </a:rPr>
                                </m:ctrlPr>
                              </m:dPr>
                              <m:e>
                                <m:r>
                                  <a:rPr lang="en-US" altLang="zh-CN" sz="1400" b="1" i="1">
                                    <a:solidFill>
                                      <a:srgbClr val="C00000"/>
                                    </a:solidFill>
                                    <a:latin typeface="Cambria Math" panose="02040503050406030204" pitchFamily="18" charset="0"/>
                                  </a:rPr>
                                  <m:t>𝒂</m:t>
                                </m:r>
                              </m:e>
                            </m:d>
                            <m:r>
                              <a:rPr lang="en-US" altLang="zh-CN" sz="1400" b="1" i="1">
                                <a:solidFill>
                                  <a:srgbClr val="C00000"/>
                                </a:solidFill>
                                <a:latin typeface="Cambria Math" panose="02040503050406030204" pitchFamily="18" charset="0"/>
                              </a:rPr>
                              <m:t>→</m:t>
                            </m:r>
                            <m:r>
                              <a:rPr lang="en-US" altLang="zh-CN" sz="1400" b="1" i="1">
                                <a:solidFill>
                                  <a:srgbClr val="C00000"/>
                                </a:solidFill>
                                <a:latin typeface="Cambria Math" panose="02040503050406030204" pitchFamily="18" charset="0"/>
                              </a:rPr>
                              <m:t>𝑮</m:t>
                            </m:r>
                            <m:d>
                              <m:dPr>
                                <m:ctrlPr>
                                  <a:rPr lang="en-US" altLang="zh-CN" sz="1400" b="1" i="1">
                                    <a:solidFill>
                                      <a:srgbClr val="C00000"/>
                                    </a:solidFill>
                                    <a:latin typeface="Cambria Math" panose="02040503050406030204" pitchFamily="18" charset="0"/>
                                  </a:rPr>
                                </m:ctrlPr>
                              </m:dPr>
                              <m:e>
                                <m:r>
                                  <a:rPr lang="en-US" altLang="zh-CN" sz="1400" b="1" i="1">
                                    <a:solidFill>
                                      <a:srgbClr val="C00000"/>
                                    </a:solidFill>
                                    <a:latin typeface="Cambria Math" panose="02040503050406030204" pitchFamily="18" charset="0"/>
                                  </a:rPr>
                                  <m:t>𝒂</m:t>
                                </m:r>
                              </m:e>
                            </m:d>
                            <m:r>
                              <a:rPr lang="en-US" altLang="zh-CN" sz="1400" b="1" i="1">
                                <a:solidFill>
                                  <a:srgbClr val="C00000"/>
                                </a:solidFill>
                                <a:latin typeface="Cambria Math" panose="02040503050406030204" pitchFamily="18" charset="0"/>
                              </a:rPr>
                              <m:t>∧</m:t>
                            </m:r>
                            <m:r>
                              <a:rPr lang="en-US" altLang="zh-CN" sz="1400" b="1" i="1">
                                <a:solidFill>
                                  <a:srgbClr val="C00000"/>
                                </a:solidFill>
                                <a:latin typeface="Cambria Math" panose="02040503050406030204" pitchFamily="18" charset="0"/>
                              </a:rPr>
                              <m:t>𝑯</m:t>
                            </m:r>
                            <m:r>
                              <a:rPr lang="en-US" altLang="zh-CN" sz="1400" b="1" i="1">
                                <a:solidFill>
                                  <a:srgbClr val="C00000"/>
                                </a:solidFill>
                                <a:latin typeface="Cambria Math" panose="02040503050406030204" pitchFamily="18" charset="0"/>
                              </a:rPr>
                              <m:t>(</m:t>
                            </m:r>
                            <m:r>
                              <a:rPr lang="en-US" altLang="zh-CN" sz="1400" b="1" i="1">
                                <a:solidFill>
                                  <a:srgbClr val="C00000"/>
                                </a:solidFill>
                                <a:latin typeface="Cambria Math" panose="02040503050406030204" pitchFamily="18" charset="0"/>
                              </a:rPr>
                              <m:t>𝒂</m:t>
                            </m:r>
                            <m:r>
                              <a:rPr lang="en-US" altLang="zh-CN" sz="1400" b="1" i="1">
                                <a:solidFill>
                                  <a:srgbClr val="C00000"/>
                                </a:solidFill>
                                <a:latin typeface="Cambria Math" panose="02040503050406030204" pitchFamily="18" charset="0"/>
                              </a:rPr>
                              <m:t>)⟹</m:t>
                            </m:r>
                            <m:r>
                              <a:rPr lang="en-US" altLang="zh-CN" sz="1400" b="1" i="1">
                                <a:solidFill>
                                  <a:srgbClr val="C00000"/>
                                </a:solidFill>
                                <a:latin typeface="Cambria Math" panose="02040503050406030204" pitchFamily="18" charset="0"/>
                              </a:rPr>
                              <m:t>𝑯</m:t>
                            </m:r>
                            <m:d>
                              <m:dPr>
                                <m:ctrlPr>
                                  <a:rPr lang="en-US" altLang="zh-CN" sz="1400" b="1" i="1">
                                    <a:solidFill>
                                      <a:srgbClr val="C00000"/>
                                    </a:solidFill>
                                    <a:latin typeface="Cambria Math" panose="02040503050406030204" pitchFamily="18" charset="0"/>
                                  </a:rPr>
                                </m:ctrlPr>
                              </m:dPr>
                              <m:e>
                                <m:r>
                                  <a:rPr lang="en-US" altLang="zh-CN" sz="1400" b="1" i="1">
                                    <a:solidFill>
                                      <a:srgbClr val="C00000"/>
                                    </a:solidFill>
                                    <a:latin typeface="Cambria Math" panose="02040503050406030204" pitchFamily="18" charset="0"/>
                                  </a:rPr>
                                  <m:t>𝒂</m:t>
                                </m:r>
                              </m:e>
                            </m:d>
                            <m:r>
                              <a:rPr lang="en-US" altLang="zh-CN" sz="1400" b="1" i="1">
                                <a:solidFill>
                                  <a:srgbClr val="C00000"/>
                                </a:solidFill>
                                <a:latin typeface="Cambria Math" panose="02040503050406030204" pitchFamily="18" charset="0"/>
                              </a:rPr>
                              <m:t>∧</m:t>
                            </m:r>
                            <m:r>
                              <a:rPr lang="en-US" altLang="zh-CN" sz="1400" b="1" i="1">
                                <a:solidFill>
                                  <a:srgbClr val="C00000"/>
                                </a:solidFill>
                                <a:latin typeface="Cambria Math" panose="02040503050406030204" pitchFamily="18" charset="0"/>
                              </a:rPr>
                              <m:t>𝑸</m:t>
                            </m:r>
                            <m:d>
                              <m:dPr>
                                <m:ctrlPr>
                                  <a:rPr lang="en-US" altLang="zh-CN" sz="1400" b="1" i="1">
                                    <a:solidFill>
                                      <a:srgbClr val="C00000"/>
                                    </a:solidFill>
                                    <a:latin typeface="Cambria Math" panose="02040503050406030204" pitchFamily="18" charset="0"/>
                                  </a:rPr>
                                </m:ctrlPr>
                              </m:dPr>
                              <m:e>
                                <m:r>
                                  <a:rPr lang="en-US" altLang="zh-CN" sz="1400" b="1" i="1">
                                    <a:solidFill>
                                      <a:srgbClr val="C00000"/>
                                    </a:solidFill>
                                    <a:latin typeface="Cambria Math" panose="02040503050406030204" pitchFamily="18" charset="0"/>
                                  </a:rPr>
                                  <m:t>𝒂</m:t>
                                </m:r>
                              </m:e>
                            </m:d>
                          </m:oMath>
                        </m:oMathPara>
                      </a14:m>
                      <a:endParaRPr lang="zh-CN" altLang="en-US" sz="1400" b="1">
                        <a:solidFill>
                          <a:srgbClr val="C00000"/>
                        </a:solidFill>
                      </a:endParaRPr>
                    </a:p>
                  </p:txBody>
                </p:sp>
              </mc:Choice>
              <mc:Fallback xmlns="">
                <p:sp>
                  <p:nvSpPr>
                    <p:cNvPr id="40" name="文本框 39">
                      <a:extLst>
                        <a:ext uri="{FF2B5EF4-FFF2-40B4-BE49-F238E27FC236}">
                          <a16:creationId xmlns:a16="http://schemas.microsoft.com/office/drawing/2014/main" id="{EDC9697C-F6EA-4735-BAAF-0507D7E425C6}"/>
                        </a:ext>
                      </a:extLst>
                    </p:cNvPr>
                    <p:cNvSpPr txBox="1">
                      <a:spLocks noRot="1" noChangeAspect="1" noMove="1" noResize="1" noEditPoints="1" noAdjustHandles="1" noChangeArrowheads="1" noChangeShapeType="1" noTextEdit="1"/>
                    </p:cNvSpPr>
                    <p:nvPr/>
                  </p:nvSpPr>
                  <p:spPr>
                    <a:xfrm>
                      <a:off x="6716564" y="2687949"/>
                      <a:ext cx="4506216" cy="815608"/>
                    </a:xfrm>
                    <a:prstGeom prst="rect">
                      <a:avLst/>
                    </a:prstGeom>
                    <a:blipFill>
                      <a:blip r:embed="rId12"/>
                      <a:stretch>
                        <a:fillRect l="-1218" t="-4478" r="-1488"/>
                      </a:stretch>
                    </a:blipFill>
                  </p:spPr>
                  <p:txBody>
                    <a:bodyPr/>
                    <a:lstStyle/>
                    <a:p>
                      <a:r>
                        <a:rPr lang="zh-CN" altLang="en-US">
                          <a:noFill/>
                        </a:rPr>
                        <a:t> </a:t>
                      </a:r>
                    </a:p>
                  </p:txBody>
                </p:sp>
              </mc:Fallback>
            </mc:AlternateContent>
            <p:cxnSp>
              <p:nvCxnSpPr>
                <p:cNvPr id="42" name="直接连接符 41">
                  <a:extLst>
                    <a:ext uri="{FF2B5EF4-FFF2-40B4-BE49-F238E27FC236}">
                      <a16:creationId xmlns:a16="http://schemas.microsoft.com/office/drawing/2014/main" id="{EA0944CA-854E-4E0E-AC83-DD1C52E886C5}"/>
                    </a:ext>
                  </a:extLst>
                </p:cNvPr>
                <p:cNvCxnSpPr>
                  <a:cxnSpLocks/>
                </p:cNvCxnSpPr>
                <p:nvPr/>
              </p:nvCxnSpPr>
              <p:spPr>
                <a:xfrm>
                  <a:off x="7016977" y="3300830"/>
                  <a:ext cx="3905389" cy="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46" name="文本框 45">
                <a:extLst>
                  <a:ext uri="{FF2B5EF4-FFF2-40B4-BE49-F238E27FC236}">
                    <a16:creationId xmlns:a16="http://schemas.microsoft.com/office/drawing/2014/main" id="{335F2D6A-7D39-4843-B1EC-C17490161E63}"/>
                  </a:ext>
                </a:extLst>
              </p:cNvPr>
              <p:cNvSpPr txBox="1"/>
              <p:nvPr/>
            </p:nvSpPr>
            <p:spPr>
              <a:xfrm>
                <a:off x="6095999" y="2092061"/>
                <a:ext cx="2795827" cy="646331"/>
              </a:xfrm>
              <a:prstGeom prst="rect">
                <a:avLst/>
              </a:prstGeom>
              <a:solidFill>
                <a:schemeClr val="accent2">
                  <a:lumMod val="20000"/>
                  <a:lumOff val="80000"/>
                  <a:alpha val="50000"/>
                </a:schemeClr>
              </a:solidFill>
            </p:spPr>
            <p:txBody>
              <a:bodyPr wrap="square" rtlCol="0">
                <a:spAutoFit/>
              </a:bodyPr>
              <a:lstStyle/>
              <a:p>
                <a:r>
                  <a:rPr lang="zh-CN" altLang="en-US" b="1">
                    <a:solidFill>
                      <a:srgbClr val="002060"/>
                    </a:solidFill>
                    <a:latin typeface="楷体" panose="02010609060101010101" pitchFamily="49" charset="-122"/>
                    <a:ea typeface="楷体" panose="02010609060101010101" pitchFamily="49" charset="-122"/>
                  </a:rPr>
                  <a:t>最后思考如何用命题逻辑推理规则验证下面的推理</a:t>
                </a:r>
              </a:p>
            </p:txBody>
          </p:sp>
          <p:sp>
            <p:nvSpPr>
              <p:cNvPr id="48" name="矩形: 圆角 47">
                <a:extLst>
                  <a:ext uri="{FF2B5EF4-FFF2-40B4-BE49-F238E27FC236}">
                    <a16:creationId xmlns:a16="http://schemas.microsoft.com/office/drawing/2014/main" id="{4CF7C4D8-BC49-4CA4-85C0-E35FD6243ED6}"/>
                  </a:ext>
                </a:extLst>
              </p:cNvPr>
              <p:cNvSpPr/>
              <p:nvPr/>
            </p:nvSpPr>
            <p:spPr>
              <a:xfrm>
                <a:off x="6012673" y="2012995"/>
                <a:ext cx="4710147" cy="1633805"/>
              </a:xfrm>
              <a:prstGeom prst="roundRect">
                <a:avLst>
                  <a:gd name="adj" fmla="val 9264"/>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extLst>
      <p:ext uri="{BB962C8B-B14F-4D97-AF65-F5344CB8AC3E}">
        <p14:creationId xmlns:p14="http://schemas.microsoft.com/office/powerpoint/2010/main" val="27290310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一阶逻辑的自然推理举例</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第十一讲  一阶逻辑的推理理论</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A84936A-AD8A-4245-A4DE-139658DA8B11}" type="slidenum">
              <a:rPr lang="en-US" altLang="zh-CN" smtClean="0">
                <a:latin typeface="Arial" panose="020B0604020202020204" pitchFamily="34" charset="0"/>
                <a:ea typeface="楷体" panose="02010609060101010101" pitchFamily="49" charset="-122"/>
                <a:cs typeface="Arial" panose="020B0604020202020204" pitchFamily="34" charset="0"/>
              </a:rPr>
              <a:t>24</a:t>
            </a:fld>
            <a:r>
              <a:rPr lang="en-US" altLang="zh-CN">
                <a:latin typeface="Arial" panose="020B0604020202020204" pitchFamily="34" charset="0"/>
                <a:ea typeface="楷体" panose="02010609060101010101" pitchFamily="49" charset="-122"/>
                <a:cs typeface="Arial" panose="020B0604020202020204" pitchFamily="34" charset="0"/>
              </a:rPr>
              <a:t>/33</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一阶逻辑推理有效性验证练习</a:t>
            </a:r>
          </a:p>
        </p:txBody>
      </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219E604E-DFEC-4367-A92E-ACD180D3F880}"/>
                  </a:ext>
                </a:extLst>
              </p:cNvPr>
              <p:cNvSpPr txBox="1"/>
              <p:nvPr/>
            </p:nvSpPr>
            <p:spPr>
              <a:xfrm>
                <a:off x="536140" y="1202120"/>
                <a:ext cx="11119720" cy="509178"/>
              </a:xfrm>
              <a:prstGeom prst="rect">
                <a:avLst/>
              </a:prstGeom>
              <a:solidFill>
                <a:schemeClr val="accent5">
                  <a:lumMod val="20000"/>
                  <a:lumOff val="80000"/>
                </a:schemeClr>
              </a:solidFill>
            </p:spPr>
            <p:txBody>
              <a:bodyPr wrap="square" rtlCol="0">
                <a:spAutoFit/>
              </a:bodyPr>
              <a:lstStyle/>
              <a:p>
                <a:r>
                  <a:rPr lang="zh-CN" altLang="en-US" sz="2400" b="1">
                    <a:solidFill>
                      <a:srgbClr val="002060"/>
                    </a:solidFill>
                  </a:rPr>
                  <a:t>验证推理</a:t>
                </a:r>
                <a14:m>
                  <m:oMath xmlns:m="http://schemas.openxmlformats.org/officeDocument/2006/math">
                    <m:r>
                      <a:rPr lang="en-US" altLang="zh-CN" sz="2400" b="1" i="1" smtClean="0">
                        <a:solidFill>
                          <a:schemeClr val="accent2">
                            <a:lumMod val="50000"/>
                          </a:schemeClr>
                        </a:solidFill>
                        <a:latin typeface="Cambria Math" panose="02040503050406030204" pitchFamily="18" charset="0"/>
                      </a:rPr>
                      <m:t>∀</m:t>
                    </m:r>
                    <m:r>
                      <a:rPr lang="en-US" altLang="zh-CN" sz="2400" b="1" i="1" smtClean="0">
                        <a:solidFill>
                          <a:schemeClr val="accent2">
                            <a:lumMod val="50000"/>
                          </a:schemeClr>
                        </a:solidFill>
                        <a:latin typeface="Cambria Math" panose="02040503050406030204" pitchFamily="18" charset="0"/>
                      </a:rPr>
                      <m:t>𝒙</m:t>
                    </m:r>
                    <m:d>
                      <m:dPr>
                        <m:ctrlPr>
                          <a:rPr lang="en-US" altLang="zh-CN" sz="2400" b="1" i="1" smtClean="0">
                            <a:solidFill>
                              <a:schemeClr val="accent2">
                                <a:lumMod val="50000"/>
                              </a:schemeClr>
                            </a:solidFill>
                            <a:latin typeface="Cambria Math" panose="02040503050406030204" pitchFamily="18" charset="0"/>
                          </a:rPr>
                        </m:ctrlPr>
                      </m:dPr>
                      <m:e>
                        <m:r>
                          <a:rPr lang="en-US" altLang="zh-CN" sz="2400" b="1" i="1" smtClean="0">
                            <a:solidFill>
                              <a:schemeClr val="accent2">
                                <a:lumMod val="50000"/>
                              </a:schemeClr>
                            </a:solidFill>
                            <a:latin typeface="Cambria Math" panose="02040503050406030204" pitchFamily="18" charset="0"/>
                          </a:rPr>
                          <m:t>𝑭</m:t>
                        </m:r>
                        <m:d>
                          <m:dPr>
                            <m:ctrlPr>
                              <a:rPr lang="en-US" altLang="zh-CN" sz="2400" b="1" i="1" smtClean="0">
                                <a:solidFill>
                                  <a:schemeClr val="accent2">
                                    <a:lumMod val="50000"/>
                                  </a:schemeClr>
                                </a:solidFill>
                                <a:latin typeface="Cambria Math" panose="02040503050406030204" pitchFamily="18" charset="0"/>
                              </a:rPr>
                            </m:ctrlPr>
                          </m:dPr>
                          <m:e>
                            <m:r>
                              <a:rPr lang="en-US" altLang="zh-CN" sz="2400" b="1" i="1" smtClean="0">
                                <a:solidFill>
                                  <a:schemeClr val="accent2">
                                    <a:lumMod val="50000"/>
                                  </a:schemeClr>
                                </a:solidFill>
                                <a:latin typeface="Cambria Math" panose="02040503050406030204" pitchFamily="18" charset="0"/>
                              </a:rPr>
                              <m:t>𝒙</m:t>
                            </m:r>
                          </m:e>
                        </m:d>
                        <m:r>
                          <a:rPr lang="en-US" altLang="zh-CN" sz="2400" b="1" i="1" smtClean="0">
                            <a:solidFill>
                              <a:schemeClr val="accent2">
                                <a:lumMod val="50000"/>
                              </a:schemeClr>
                            </a:solidFill>
                            <a:latin typeface="Cambria Math" panose="02040503050406030204" pitchFamily="18" charset="0"/>
                          </a:rPr>
                          <m:t>→</m:t>
                        </m:r>
                        <m:r>
                          <a:rPr lang="en-US" altLang="zh-CN" sz="2400" b="1" i="1" smtClean="0">
                            <a:solidFill>
                              <a:schemeClr val="accent2">
                                <a:lumMod val="50000"/>
                              </a:schemeClr>
                            </a:solidFill>
                            <a:latin typeface="Cambria Math" panose="02040503050406030204" pitchFamily="18" charset="0"/>
                          </a:rPr>
                          <m:t>𝑮</m:t>
                        </m:r>
                        <m:d>
                          <m:dPr>
                            <m:ctrlPr>
                              <a:rPr lang="en-US" altLang="zh-CN" sz="2400" b="1" i="1" smtClean="0">
                                <a:solidFill>
                                  <a:schemeClr val="accent2">
                                    <a:lumMod val="50000"/>
                                  </a:schemeClr>
                                </a:solidFill>
                                <a:latin typeface="Cambria Math" panose="02040503050406030204" pitchFamily="18" charset="0"/>
                              </a:rPr>
                            </m:ctrlPr>
                          </m:dPr>
                          <m:e>
                            <m:r>
                              <a:rPr lang="en-US" altLang="zh-CN" sz="2400" b="1" i="1" smtClean="0">
                                <a:solidFill>
                                  <a:schemeClr val="accent2">
                                    <a:lumMod val="50000"/>
                                  </a:schemeClr>
                                </a:solidFill>
                                <a:latin typeface="Cambria Math" panose="02040503050406030204" pitchFamily="18" charset="0"/>
                              </a:rPr>
                              <m:t>𝒙</m:t>
                            </m:r>
                          </m:e>
                        </m:d>
                        <m:r>
                          <a:rPr lang="en-US" altLang="zh-CN" sz="2400" b="1" i="1" smtClean="0">
                            <a:solidFill>
                              <a:schemeClr val="accent2">
                                <a:lumMod val="50000"/>
                              </a:schemeClr>
                            </a:solidFill>
                            <a:latin typeface="Cambria Math" panose="02040503050406030204" pitchFamily="18" charset="0"/>
                          </a:rPr>
                          <m:t>∧</m:t>
                        </m:r>
                        <m:r>
                          <a:rPr lang="en-US" altLang="zh-CN" sz="2400" b="1" i="1" smtClean="0">
                            <a:solidFill>
                              <a:schemeClr val="accent2">
                                <a:lumMod val="50000"/>
                              </a:schemeClr>
                            </a:solidFill>
                            <a:latin typeface="Cambria Math" panose="02040503050406030204" pitchFamily="18" charset="0"/>
                          </a:rPr>
                          <m:t>𝑯</m:t>
                        </m:r>
                        <m:d>
                          <m:dPr>
                            <m:ctrlPr>
                              <a:rPr lang="en-US" altLang="zh-CN" sz="2400" b="1" i="1" smtClean="0">
                                <a:solidFill>
                                  <a:schemeClr val="accent2">
                                    <a:lumMod val="50000"/>
                                  </a:schemeClr>
                                </a:solidFill>
                                <a:latin typeface="Cambria Math" panose="02040503050406030204" pitchFamily="18" charset="0"/>
                              </a:rPr>
                            </m:ctrlPr>
                          </m:dPr>
                          <m:e>
                            <m:r>
                              <a:rPr lang="en-US" altLang="zh-CN" sz="2400" b="1" i="1" smtClean="0">
                                <a:solidFill>
                                  <a:schemeClr val="accent2">
                                    <a:lumMod val="50000"/>
                                  </a:schemeClr>
                                </a:solidFill>
                                <a:latin typeface="Cambria Math" panose="02040503050406030204" pitchFamily="18" charset="0"/>
                              </a:rPr>
                              <m:t>𝒙</m:t>
                            </m:r>
                          </m:e>
                        </m:d>
                      </m:e>
                    </m:d>
                    <m:r>
                      <a:rPr lang="en-US" altLang="zh-CN" sz="2400" b="1" i="1" smtClean="0">
                        <a:solidFill>
                          <a:schemeClr val="accent2">
                            <a:lumMod val="50000"/>
                          </a:schemeClr>
                        </a:solidFill>
                        <a:latin typeface="Cambria Math" panose="02040503050406030204" pitchFamily="18" charset="0"/>
                      </a:rPr>
                      <m:t>, ∃</m:t>
                    </m:r>
                    <m:r>
                      <a:rPr lang="en-US" altLang="zh-CN" sz="2400" b="1" i="1" smtClean="0">
                        <a:solidFill>
                          <a:schemeClr val="accent2">
                            <a:lumMod val="50000"/>
                          </a:schemeClr>
                        </a:solidFill>
                        <a:latin typeface="Cambria Math" panose="02040503050406030204" pitchFamily="18" charset="0"/>
                      </a:rPr>
                      <m:t>𝒙</m:t>
                    </m:r>
                    <m:d>
                      <m:dPr>
                        <m:ctrlPr>
                          <a:rPr lang="en-US" altLang="zh-CN" sz="2400" b="1" i="1" smtClean="0">
                            <a:solidFill>
                              <a:schemeClr val="accent2">
                                <a:lumMod val="50000"/>
                              </a:schemeClr>
                            </a:solidFill>
                            <a:latin typeface="Cambria Math" panose="02040503050406030204" pitchFamily="18" charset="0"/>
                          </a:rPr>
                        </m:ctrlPr>
                      </m:dPr>
                      <m:e>
                        <m:r>
                          <a:rPr lang="en-US" altLang="zh-CN" sz="2400" b="1" i="1" smtClean="0">
                            <a:solidFill>
                              <a:schemeClr val="accent2">
                                <a:lumMod val="50000"/>
                              </a:schemeClr>
                            </a:solidFill>
                            <a:latin typeface="Cambria Math" panose="02040503050406030204" pitchFamily="18" charset="0"/>
                          </a:rPr>
                          <m:t>𝑭</m:t>
                        </m:r>
                        <m:d>
                          <m:dPr>
                            <m:ctrlPr>
                              <a:rPr lang="en-US" altLang="zh-CN" sz="2400" b="1" i="1" smtClean="0">
                                <a:solidFill>
                                  <a:schemeClr val="accent2">
                                    <a:lumMod val="50000"/>
                                  </a:schemeClr>
                                </a:solidFill>
                                <a:latin typeface="Cambria Math" panose="02040503050406030204" pitchFamily="18" charset="0"/>
                              </a:rPr>
                            </m:ctrlPr>
                          </m:dPr>
                          <m:e>
                            <m:r>
                              <a:rPr lang="en-US" altLang="zh-CN" sz="2400" b="1" i="1" smtClean="0">
                                <a:solidFill>
                                  <a:schemeClr val="accent2">
                                    <a:lumMod val="50000"/>
                                  </a:schemeClr>
                                </a:solidFill>
                                <a:latin typeface="Cambria Math" panose="02040503050406030204" pitchFamily="18" charset="0"/>
                              </a:rPr>
                              <m:t>𝒙</m:t>
                            </m:r>
                          </m:e>
                        </m:d>
                        <m:r>
                          <a:rPr lang="en-US" altLang="zh-CN" sz="2400" b="1" i="1" smtClean="0">
                            <a:solidFill>
                              <a:schemeClr val="accent2">
                                <a:lumMod val="50000"/>
                              </a:schemeClr>
                            </a:solidFill>
                            <a:latin typeface="Cambria Math" panose="02040503050406030204" pitchFamily="18" charset="0"/>
                          </a:rPr>
                          <m:t>∧</m:t>
                        </m:r>
                        <m:r>
                          <a:rPr lang="en-US" altLang="zh-CN" sz="2400" b="1" i="1" smtClean="0">
                            <a:solidFill>
                              <a:schemeClr val="accent2">
                                <a:lumMod val="50000"/>
                              </a:schemeClr>
                            </a:solidFill>
                            <a:latin typeface="Cambria Math" panose="02040503050406030204" pitchFamily="18" charset="0"/>
                          </a:rPr>
                          <m:t>𝑸</m:t>
                        </m:r>
                        <m:d>
                          <m:dPr>
                            <m:ctrlPr>
                              <a:rPr lang="en-US" altLang="zh-CN" sz="2400" b="1" i="1" smtClean="0">
                                <a:solidFill>
                                  <a:schemeClr val="accent2">
                                    <a:lumMod val="50000"/>
                                  </a:schemeClr>
                                </a:solidFill>
                                <a:latin typeface="Cambria Math" panose="02040503050406030204" pitchFamily="18" charset="0"/>
                              </a:rPr>
                            </m:ctrlPr>
                          </m:dPr>
                          <m:e>
                            <m:r>
                              <a:rPr lang="en-US" altLang="zh-CN" sz="2400" b="1" i="1" smtClean="0">
                                <a:solidFill>
                                  <a:schemeClr val="accent2">
                                    <a:lumMod val="50000"/>
                                  </a:schemeClr>
                                </a:solidFill>
                                <a:latin typeface="Cambria Math" panose="02040503050406030204" pitchFamily="18" charset="0"/>
                              </a:rPr>
                              <m:t>𝒙</m:t>
                            </m:r>
                          </m:e>
                        </m:d>
                      </m:e>
                    </m:d>
                    <m:r>
                      <a:rPr lang="en-US" altLang="zh-CN" sz="2400" b="1" i="1" smtClean="0">
                        <a:solidFill>
                          <a:schemeClr val="accent2">
                            <a:lumMod val="50000"/>
                          </a:schemeClr>
                        </a:solidFill>
                        <a:latin typeface="Cambria Math" panose="02040503050406030204" pitchFamily="18" charset="0"/>
                      </a:rPr>
                      <m:t>⟹∃</m:t>
                    </m:r>
                    <m:r>
                      <a:rPr lang="en-US" altLang="zh-CN" sz="2400" b="1" i="1" smtClean="0">
                        <a:solidFill>
                          <a:schemeClr val="accent2">
                            <a:lumMod val="50000"/>
                          </a:schemeClr>
                        </a:solidFill>
                        <a:latin typeface="Cambria Math" panose="02040503050406030204" pitchFamily="18" charset="0"/>
                      </a:rPr>
                      <m:t>𝒙</m:t>
                    </m:r>
                    <m:d>
                      <m:dPr>
                        <m:ctrlPr>
                          <a:rPr lang="en-US" altLang="zh-CN" sz="2400" b="1" i="1" smtClean="0">
                            <a:solidFill>
                              <a:schemeClr val="accent2">
                                <a:lumMod val="50000"/>
                              </a:schemeClr>
                            </a:solidFill>
                            <a:latin typeface="Cambria Math" panose="02040503050406030204" pitchFamily="18" charset="0"/>
                          </a:rPr>
                        </m:ctrlPr>
                      </m:dPr>
                      <m:e>
                        <m:r>
                          <a:rPr lang="en-US" altLang="zh-CN" sz="2400" b="1" i="1" smtClean="0">
                            <a:solidFill>
                              <a:schemeClr val="accent2">
                                <a:lumMod val="50000"/>
                              </a:schemeClr>
                            </a:solidFill>
                            <a:latin typeface="Cambria Math" panose="02040503050406030204" pitchFamily="18" charset="0"/>
                          </a:rPr>
                          <m:t>𝑯</m:t>
                        </m:r>
                        <m:d>
                          <m:dPr>
                            <m:ctrlPr>
                              <a:rPr lang="en-US" altLang="zh-CN" sz="2400" b="1" i="1" smtClean="0">
                                <a:solidFill>
                                  <a:schemeClr val="accent2">
                                    <a:lumMod val="50000"/>
                                  </a:schemeClr>
                                </a:solidFill>
                                <a:latin typeface="Cambria Math" panose="02040503050406030204" pitchFamily="18" charset="0"/>
                              </a:rPr>
                            </m:ctrlPr>
                          </m:dPr>
                          <m:e>
                            <m:r>
                              <a:rPr lang="en-US" altLang="zh-CN" sz="2400" b="1" i="1" smtClean="0">
                                <a:solidFill>
                                  <a:schemeClr val="accent2">
                                    <a:lumMod val="50000"/>
                                  </a:schemeClr>
                                </a:solidFill>
                                <a:latin typeface="Cambria Math" panose="02040503050406030204" pitchFamily="18" charset="0"/>
                              </a:rPr>
                              <m:t>𝒙</m:t>
                            </m:r>
                          </m:e>
                        </m:d>
                        <m:r>
                          <a:rPr lang="en-US" altLang="zh-CN" sz="2400" b="1" i="1" smtClean="0">
                            <a:solidFill>
                              <a:schemeClr val="accent2">
                                <a:lumMod val="50000"/>
                              </a:schemeClr>
                            </a:solidFill>
                            <a:latin typeface="Cambria Math" panose="02040503050406030204" pitchFamily="18" charset="0"/>
                          </a:rPr>
                          <m:t>∧</m:t>
                        </m:r>
                        <m:r>
                          <a:rPr lang="en-US" altLang="zh-CN" sz="2400" b="1" i="1" smtClean="0">
                            <a:solidFill>
                              <a:schemeClr val="accent2">
                                <a:lumMod val="50000"/>
                              </a:schemeClr>
                            </a:solidFill>
                            <a:latin typeface="Cambria Math" panose="02040503050406030204" pitchFamily="18" charset="0"/>
                          </a:rPr>
                          <m:t>𝑸</m:t>
                        </m:r>
                        <m:d>
                          <m:dPr>
                            <m:ctrlPr>
                              <a:rPr lang="en-US" altLang="zh-CN" sz="2400" b="1" i="1" smtClean="0">
                                <a:solidFill>
                                  <a:schemeClr val="accent2">
                                    <a:lumMod val="50000"/>
                                  </a:schemeClr>
                                </a:solidFill>
                                <a:latin typeface="Cambria Math" panose="02040503050406030204" pitchFamily="18" charset="0"/>
                              </a:rPr>
                            </m:ctrlPr>
                          </m:dPr>
                          <m:e>
                            <m:r>
                              <a:rPr lang="en-US" altLang="zh-CN" sz="2400" b="1" i="1" smtClean="0">
                                <a:solidFill>
                                  <a:schemeClr val="accent2">
                                    <a:lumMod val="50000"/>
                                  </a:schemeClr>
                                </a:solidFill>
                                <a:latin typeface="Cambria Math" panose="02040503050406030204" pitchFamily="18" charset="0"/>
                              </a:rPr>
                              <m:t>𝒙</m:t>
                            </m:r>
                          </m:e>
                        </m:d>
                      </m:e>
                    </m:d>
                  </m:oMath>
                </a14:m>
                <a:r>
                  <a:rPr lang="zh-CN" altLang="en-US" sz="2400" b="1">
                    <a:solidFill>
                      <a:srgbClr val="002060"/>
                    </a:solidFill>
                  </a:rPr>
                  <a:t>的有效性</a:t>
                </a:r>
              </a:p>
            </p:txBody>
          </p:sp>
        </mc:Choice>
        <mc:Fallback xmlns="">
          <p:sp>
            <p:nvSpPr>
              <p:cNvPr id="11" name="文本框 10">
                <a:extLst>
                  <a:ext uri="{FF2B5EF4-FFF2-40B4-BE49-F238E27FC236}">
                    <a16:creationId xmlns:a16="http://schemas.microsoft.com/office/drawing/2014/main" id="{219E604E-DFEC-4367-A92E-ACD180D3F880}"/>
                  </a:ext>
                </a:extLst>
              </p:cNvPr>
              <p:cNvSpPr txBox="1">
                <a:spLocks noRot="1" noChangeAspect="1" noMove="1" noResize="1" noEditPoints="1" noAdjustHandles="1" noChangeArrowheads="1" noChangeShapeType="1" noTextEdit="1"/>
              </p:cNvSpPr>
              <p:nvPr/>
            </p:nvSpPr>
            <p:spPr>
              <a:xfrm>
                <a:off x="536140" y="1202120"/>
                <a:ext cx="11119720" cy="509178"/>
              </a:xfrm>
              <a:prstGeom prst="rect">
                <a:avLst/>
              </a:prstGeom>
              <a:blipFill>
                <a:blip r:embed="rId2"/>
                <a:stretch>
                  <a:fillRect l="-877" t="-2381" r="-274" b="-2381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43" name="表格 42">
                <a:extLst>
                  <a:ext uri="{FF2B5EF4-FFF2-40B4-BE49-F238E27FC236}">
                    <a16:creationId xmlns:a16="http://schemas.microsoft.com/office/drawing/2014/main" id="{2A13F272-A521-4600-B5BA-20706C5D7821}"/>
                  </a:ext>
                </a:extLst>
              </p:cNvPr>
              <p:cNvGraphicFramePr>
                <a:graphicFrameLocks noGrp="1"/>
              </p:cNvGraphicFramePr>
              <p:nvPr>
                <p:extLst>
                  <p:ext uri="{D42A27DB-BD31-4B8C-83A1-F6EECF244321}">
                    <p14:modId xmlns:p14="http://schemas.microsoft.com/office/powerpoint/2010/main" val="3436975278"/>
                  </p:ext>
                </p:extLst>
              </p:nvPr>
            </p:nvGraphicFramePr>
            <p:xfrm>
              <a:off x="1270171" y="1862420"/>
              <a:ext cx="5400344" cy="4306824"/>
            </p:xfrm>
            <a:graphic>
              <a:graphicData uri="http://schemas.openxmlformats.org/drawingml/2006/table">
                <a:tbl>
                  <a:tblPr firstRow="1" bandRow="1">
                    <a:tableStyleId>{93296810-A885-4BE3-A3E7-6D5BEEA58F35}</a:tableStyleId>
                  </a:tblPr>
                  <a:tblGrid>
                    <a:gridCol w="630991">
                      <a:extLst>
                        <a:ext uri="{9D8B030D-6E8A-4147-A177-3AD203B41FA5}">
                          <a16:colId xmlns:a16="http://schemas.microsoft.com/office/drawing/2014/main" val="770915149"/>
                        </a:ext>
                      </a:extLst>
                    </a:gridCol>
                    <a:gridCol w="2756357">
                      <a:extLst>
                        <a:ext uri="{9D8B030D-6E8A-4147-A177-3AD203B41FA5}">
                          <a16:colId xmlns:a16="http://schemas.microsoft.com/office/drawing/2014/main" val="3621597925"/>
                        </a:ext>
                      </a:extLst>
                    </a:gridCol>
                    <a:gridCol w="2012996">
                      <a:extLst>
                        <a:ext uri="{9D8B030D-6E8A-4147-A177-3AD203B41FA5}">
                          <a16:colId xmlns:a16="http://schemas.microsoft.com/office/drawing/2014/main" val="2962173327"/>
                        </a:ext>
                      </a:extLst>
                    </a:gridCol>
                  </a:tblGrid>
                  <a:tr h="370840">
                    <a:tc>
                      <a:txBody>
                        <a:bodyPr/>
                        <a:lstStyle/>
                        <a:p>
                          <a:pPr>
                            <a:spcBef>
                              <a:spcPts val="400"/>
                            </a:spcBef>
                            <a:spcAft>
                              <a:spcPts val="400"/>
                            </a:spcAft>
                          </a:pPr>
                          <a:r>
                            <a:rPr lang="en-US" altLang="zh-CN">
                              <a:solidFill>
                                <a:schemeClr val="accent6">
                                  <a:lumMod val="50000"/>
                                </a:schemeClr>
                              </a:solidFill>
                              <a:latin typeface="Arial" panose="020B0604020202020204" pitchFamily="34" charset="0"/>
                              <a:cs typeface="Arial" panose="020B0604020202020204" pitchFamily="34" charset="0"/>
                            </a:rPr>
                            <a:t>(1)</a:t>
                          </a:r>
                          <a:endParaRPr lang="zh-CN" altLang="en-US">
                            <a:solidFill>
                              <a:schemeClr val="accent6">
                                <a:lumMod val="50000"/>
                              </a:schemeClr>
                            </a:solidFill>
                            <a:latin typeface="Arial" panose="020B0604020202020204" pitchFamily="34" charset="0"/>
                            <a:cs typeface="Arial" panose="020B0604020202020204" pitchFamily="34" charset="0"/>
                          </a:endParaRPr>
                        </a:p>
                      </a:txBody>
                      <a:tcPr>
                        <a:lnL w="6350" cap="flat" cmpd="sng" algn="ctr">
                          <a:noFill/>
                          <a:prstDash val="solid"/>
                          <a:round/>
                          <a:headEnd type="none" w="med" len="med"/>
                          <a:tailEnd type="none" w="med" len="med"/>
                        </a:lnL>
                        <a:lnR w="6350" cap="flat" cmpd="sng" algn="ctr">
                          <a:solidFill>
                            <a:schemeClr val="accent4">
                              <a:lumMod val="60000"/>
                              <a:lumOff val="4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pPr>
                            <a:spcBef>
                              <a:spcPts val="400"/>
                            </a:spcBef>
                            <a:spcAft>
                              <a:spcPts val="400"/>
                            </a:spcAft>
                          </a:pPr>
                          <a14:m>
                            <m:oMathPara xmlns:m="http://schemas.openxmlformats.org/officeDocument/2006/math">
                              <m:oMathParaPr>
                                <m:jc m:val="left"/>
                              </m:oMathParaPr>
                              <m:oMath xmlns:m="http://schemas.openxmlformats.org/officeDocument/2006/math">
                                <m:r>
                                  <a:rPr lang="en-US" altLang="zh-CN" sz="1800" b="1" i="1" smtClean="0">
                                    <a:solidFill>
                                      <a:schemeClr val="accent6">
                                        <a:lumMod val="50000"/>
                                      </a:schemeClr>
                                    </a:solidFill>
                                    <a:latin typeface="Cambria Math" panose="02040503050406030204" pitchFamily="18" charset="0"/>
                                  </a:rPr>
                                  <m:t>∃</m:t>
                                </m:r>
                                <m:r>
                                  <a:rPr lang="en-US" altLang="zh-CN" sz="1800" b="1" i="1" smtClean="0">
                                    <a:solidFill>
                                      <a:schemeClr val="accent6">
                                        <a:lumMod val="50000"/>
                                      </a:schemeClr>
                                    </a:solidFill>
                                    <a:latin typeface="Cambria Math" panose="02040503050406030204" pitchFamily="18" charset="0"/>
                                  </a:rPr>
                                  <m:t>𝒙</m:t>
                                </m:r>
                                <m:d>
                                  <m:dPr>
                                    <m:ctrlPr>
                                      <a:rPr lang="en-US" altLang="zh-CN" sz="1800" b="1" i="1" smtClean="0">
                                        <a:solidFill>
                                          <a:schemeClr val="accent6">
                                            <a:lumMod val="50000"/>
                                          </a:schemeClr>
                                        </a:solidFill>
                                        <a:latin typeface="Cambria Math" panose="02040503050406030204" pitchFamily="18" charset="0"/>
                                      </a:rPr>
                                    </m:ctrlPr>
                                  </m:dPr>
                                  <m:e>
                                    <m:r>
                                      <a:rPr lang="en-US" altLang="zh-CN" sz="1800" b="1" i="1" smtClean="0">
                                        <a:solidFill>
                                          <a:schemeClr val="accent6">
                                            <a:lumMod val="50000"/>
                                          </a:schemeClr>
                                        </a:solidFill>
                                        <a:latin typeface="Cambria Math" panose="02040503050406030204" pitchFamily="18" charset="0"/>
                                      </a:rPr>
                                      <m:t>𝑭</m:t>
                                    </m:r>
                                    <m:d>
                                      <m:dPr>
                                        <m:ctrlPr>
                                          <a:rPr lang="en-US" altLang="zh-CN" sz="1800" b="1" i="1" smtClean="0">
                                            <a:solidFill>
                                              <a:schemeClr val="accent6">
                                                <a:lumMod val="50000"/>
                                              </a:schemeClr>
                                            </a:solidFill>
                                            <a:latin typeface="Cambria Math" panose="02040503050406030204" pitchFamily="18" charset="0"/>
                                          </a:rPr>
                                        </m:ctrlPr>
                                      </m:dPr>
                                      <m:e>
                                        <m:r>
                                          <a:rPr lang="en-US" altLang="zh-CN" sz="1800" b="1" i="1" smtClean="0">
                                            <a:solidFill>
                                              <a:schemeClr val="accent6">
                                                <a:lumMod val="50000"/>
                                              </a:schemeClr>
                                            </a:solidFill>
                                            <a:latin typeface="Cambria Math" panose="02040503050406030204" pitchFamily="18" charset="0"/>
                                          </a:rPr>
                                          <m:t>𝒙</m:t>
                                        </m:r>
                                      </m:e>
                                    </m:d>
                                    <m:r>
                                      <a:rPr lang="en-US" altLang="zh-CN" sz="1800" b="1" i="1" smtClean="0">
                                        <a:solidFill>
                                          <a:schemeClr val="accent6">
                                            <a:lumMod val="50000"/>
                                          </a:schemeClr>
                                        </a:solidFill>
                                        <a:latin typeface="Cambria Math" panose="02040503050406030204" pitchFamily="18" charset="0"/>
                                      </a:rPr>
                                      <m:t>∧</m:t>
                                    </m:r>
                                    <m:r>
                                      <a:rPr lang="en-US" altLang="zh-CN" sz="1800" b="1" i="1" smtClean="0">
                                        <a:solidFill>
                                          <a:schemeClr val="accent6">
                                            <a:lumMod val="50000"/>
                                          </a:schemeClr>
                                        </a:solidFill>
                                        <a:latin typeface="Cambria Math" panose="02040503050406030204" pitchFamily="18" charset="0"/>
                                      </a:rPr>
                                      <m:t>𝑸</m:t>
                                    </m:r>
                                    <m:d>
                                      <m:dPr>
                                        <m:ctrlPr>
                                          <a:rPr lang="en-US" altLang="zh-CN" sz="1800" b="1" i="1" smtClean="0">
                                            <a:solidFill>
                                              <a:schemeClr val="accent6">
                                                <a:lumMod val="50000"/>
                                              </a:schemeClr>
                                            </a:solidFill>
                                            <a:latin typeface="Cambria Math" panose="02040503050406030204" pitchFamily="18" charset="0"/>
                                          </a:rPr>
                                        </m:ctrlPr>
                                      </m:dPr>
                                      <m:e>
                                        <m:r>
                                          <a:rPr lang="en-US" altLang="zh-CN" sz="1800" b="1" i="1" smtClean="0">
                                            <a:solidFill>
                                              <a:schemeClr val="accent6">
                                                <a:lumMod val="50000"/>
                                              </a:schemeClr>
                                            </a:solidFill>
                                            <a:latin typeface="Cambria Math" panose="02040503050406030204" pitchFamily="18" charset="0"/>
                                          </a:rPr>
                                          <m:t>𝒙</m:t>
                                        </m:r>
                                      </m:e>
                                    </m:d>
                                  </m:e>
                                </m:d>
                              </m:oMath>
                            </m:oMathPara>
                          </a14:m>
                          <a:endParaRPr lang="zh-CN" altLang="en-US" b="1">
                            <a:solidFill>
                              <a:schemeClr val="accent6">
                                <a:lumMod val="50000"/>
                              </a:schemeClr>
                            </a:solidFill>
                            <a:latin typeface="Arial" panose="020B0604020202020204" pitchFamily="34" charset="0"/>
                            <a:cs typeface="Arial" panose="020B0604020202020204" pitchFamily="34" charset="0"/>
                          </a:endParaRPr>
                        </a:p>
                      </a:txBody>
                      <a:tcPr>
                        <a:lnL w="6350" cap="flat" cmpd="sng" algn="ctr">
                          <a:solidFill>
                            <a:schemeClr val="accent4">
                              <a:lumMod val="60000"/>
                              <a:lumOff val="40000"/>
                            </a:schemeClr>
                          </a:solidFill>
                          <a:prstDash val="solid"/>
                          <a:round/>
                          <a:headEnd type="none" w="med" len="med"/>
                          <a:tailEnd type="none" w="med" len="med"/>
                        </a:lnL>
                        <a:lnR w="6350" cap="flat" cmpd="sng" algn="ctr">
                          <a:solidFill>
                            <a:schemeClr val="accent4">
                              <a:lumMod val="60000"/>
                              <a:lumOff val="4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pPr>
                            <a:spcBef>
                              <a:spcPts val="400"/>
                            </a:spcBef>
                            <a:spcAft>
                              <a:spcPts val="400"/>
                            </a:spcAft>
                          </a:pPr>
                          <a:r>
                            <a:rPr lang="en-US" altLang="zh-CN">
                              <a:solidFill>
                                <a:srgbClr val="3008DC"/>
                              </a:solidFill>
                              <a:latin typeface="Arial" panose="020B0604020202020204" pitchFamily="34" charset="0"/>
                              <a:ea typeface="楷体" panose="02010609060101010101" pitchFamily="49" charset="-122"/>
                              <a:cs typeface="Arial" panose="020B0604020202020204" pitchFamily="34" charset="0"/>
                            </a:rPr>
                            <a:t>// </a:t>
                          </a:r>
                          <a:r>
                            <a:rPr lang="zh-CN" altLang="en-US">
                              <a:solidFill>
                                <a:srgbClr val="3008DC"/>
                              </a:solidFill>
                              <a:latin typeface="Arial" panose="020B0604020202020204" pitchFamily="34" charset="0"/>
                              <a:ea typeface="楷体" panose="02010609060101010101" pitchFamily="49" charset="-122"/>
                              <a:cs typeface="Arial" panose="020B0604020202020204" pitchFamily="34" charset="0"/>
                            </a:rPr>
                            <a:t>前提</a:t>
                          </a:r>
                        </a:p>
                      </a:txBody>
                      <a:tcPr>
                        <a:lnL w="6350" cap="flat" cmpd="sng" algn="ctr">
                          <a:solidFill>
                            <a:schemeClr val="accent4">
                              <a:lumMod val="60000"/>
                              <a:lumOff val="40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extLst>
                      <a:ext uri="{0D108BD9-81ED-4DB2-BD59-A6C34878D82A}">
                        <a16:rowId xmlns:a16="http://schemas.microsoft.com/office/drawing/2014/main" val="3259167531"/>
                      </a:ext>
                    </a:extLst>
                  </a:tr>
                  <a:tr h="370840">
                    <a:tc>
                      <a:txBody>
                        <a:bodyPr/>
                        <a:lstStyle/>
                        <a:p>
                          <a:pPr marL="0" algn="l" defTabSz="914400" rtl="0" eaLnBrk="1" latinLnBrk="0" hangingPunct="1">
                            <a:spcBef>
                              <a:spcPts val="400"/>
                            </a:spcBef>
                            <a:spcAft>
                              <a:spcPts val="400"/>
                            </a:spcAft>
                          </a:pPr>
                          <a:r>
                            <a:rPr lang="en-US" altLang="zh-CN" sz="1800" b="1" kern="1200">
                              <a:solidFill>
                                <a:schemeClr val="accent6">
                                  <a:lumMod val="50000"/>
                                </a:schemeClr>
                              </a:solidFill>
                              <a:latin typeface="Arial" panose="020B0604020202020204" pitchFamily="34" charset="0"/>
                              <a:ea typeface="+mn-ea"/>
                              <a:cs typeface="Arial" panose="020B0604020202020204" pitchFamily="34" charset="0"/>
                            </a:rPr>
                            <a:t>(2)</a:t>
                          </a:r>
                          <a:endParaRPr lang="zh-CN" altLang="en-US" sz="1800" b="1" kern="1200">
                            <a:solidFill>
                              <a:schemeClr val="accent6">
                                <a:lumMod val="50000"/>
                              </a:schemeClr>
                            </a:solidFill>
                            <a:latin typeface="Arial" panose="020B0604020202020204" pitchFamily="34" charset="0"/>
                            <a:ea typeface="+mn-ea"/>
                            <a:cs typeface="Arial" panose="020B0604020202020204" pitchFamily="34" charset="0"/>
                          </a:endParaRPr>
                        </a:p>
                      </a:txBody>
                      <a:tcPr>
                        <a:lnL w="6350" cap="flat" cmpd="sng" algn="ctr">
                          <a:noFill/>
                          <a:prstDash val="solid"/>
                          <a:round/>
                          <a:headEnd type="none" w="med" len="med"/>
                          <a:tailEnd type="none" w="med" len="med"/>
                        </a:lnL>
                        <a:lnR w="6350" cap="flat" cmpd="sng" algn="ctr">
                          <a:solidFill>
                            <a:schemeClr val="accent4">
                              <a:lumMod val="60000"/>
                              <a:lumOff val="40000"/>
                            </a:schemeClr>
                          </a:solid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pPr algn="l">
                            <a:spcBef>
                              <a:spcPts val="400"/>
                            </a:spcBef>
                            <a:spcAft>
                              <a:spcPts val="400"/>
                            </a:spcAft>
                          </a:pPr>
                          <a14:m>
                            <m:oMathPara xmlns:m="http://schemas.openxmlformats.org/officeDocument/2006/math">
                              <m:oMathParaPr>
                                <m:jc m:val="left"/>
                              </m:oMathParaPr>
                              <m:oMath xmlns:m="http://schemas.openxmlformats.org/officeDocument/2006/math">
                                <m:r>
                                  <a:rPr lang="en-US" altLang="zh-CN" sz="1800" b="1" i="1" smtClean="0">
                                    <a:solidFill>
                                      <a:schemeClr val="accent6">
                                        <a:lumMod val="50000"/>
                                      </a:schemeClr>
                                    </a:solidFill>
                                    <a:latin typeface="Cambria Math" panose="02040503050406030204" pitchFamily="18" charset="0"/>
                                  </a:rPr>
                                  <m:t>𝑭</m:t>
                                </m:r>
                                <m:d>
                                  <m:dPr>
                                    <m:ctrlPr>
                                      <a:rPr lang="en-US" altLang="zh-CN" sz="1800" b="1" i="1" smtClean="0">
                                        <a:solidFill>
                                          <a:schemeClr val="accent6">
                                            <a:lumMod val="50000"/>
                                          </a:schemeClr>
                                        </a:solidFill>
                                        <a:latin typeface="Cambria Math" panose="02040503050406030204" pitchFamily="18" charset="0"/>
                                      </a:rPr>
                                    </m:ctrlPr>
                                  </m:dPr>
                                  <m:e>
                                    <m:r>
                                      <a:rPr lang="en-US" altLang="zh-CN" sz="1800" b="1" i="1" smtClean="0">
                                        <a:solidFill>
                                          <a:schemeClr val="accent6">
                                            <a:lumMod val="50000"/>
                                          </a:schemeClr>
                                        </a:solidFill>
                                        <a:latin typeface="Cambria Math" panose="02040503050406030204" pitchFamily="18" charset="0"/>
                                      </a:rPr>
                                      <m:t>𝒂</m:t>
                                    </m:r>
                                  </m:e>
                                </m:d>
                                <m:r>
                                  <a:rPr lang="en-US" altLang="zh-CN" sz="1800" b="1" i="1" smtClean="0">
                                    <a:solidFill>
                                      <a:schemeClr val="accent6">
                                        <a:lumMod val="50000"/>
                                      </a:schemeClr>
                                    </a:solidFill>
                                    <a:latin typeface="Cambria Math" panose="02040503050406030204" pitchFamily="18" charset="0"/>
                                  </a:rPr>
                                  <m:t>∧</m:t>
                                </m:r>
                                <m:r>
                                  <a:rPr lang="en-US" altLang="zh-CN" sz="1800" b="1" i="1" smtClean="0">
                                    <a:solidFill>
                                      <a:schemeClr val="accent6">
                                        <a:lumMod val="50000"/>
                                      </a:schemeClr>
                                    </a:solidFill>
                                    <a:latin typeface="Cambria Math" panose="02040503050406030204" pitchFamily="18" charset="0"/>
                                  </a:rPr>
                                  <m:t>𝑸</m:t>
                                </m:r>
                                <m:d>
                                  <m:dPr>
                                    <m:ctrlPr>
                                      <a:rPr lang="en-US" altLang="zh-CN" sz="1800" b="1" i="1" smtClean="0">
                                        <a:solidFill>
                                          <a:schemeClr val="accent6">
                                            <a:lumMod val="50000"/>
                                          </a:schemeClr>
                                        </a:solidFill>
                                        <a:latin typeface="Cambria Math" panose="02040503050406030204" pitchFamily="18" charset="0"/>
                                      </a:rPr>
                                    </m:ctrlPr>
                                  </m:dPr>
                                  <m:e>
                                    <m:r>
                                      <a:rPr lang="en-US" altLang="zh-CN" sz="1800" b="1" i="1" smtClean="0">
                                        <a:solidFill>
                                          <a:schemeClr val="accent6">
                                            <a:lumMod val="50000"/>
                                          </a:schemeClr>
                                        </a:solidFill>
                                        <a:latin typeface="Cambria Math" panose="02040503050406030204" pitchFamily="18" charset="0"/>
                                      </a:rPr>
                                      <m:t>𝒂</m:t>
                                    </m:r>
                                  </m:e>
                                </m:d>
                              </m:oMath>
                            </m:oMathPara>
                          </a14:m>
                          <a:endParaRPr lang="zh-CN" altLang="en-US" b="1">
                            <a:solidFill>
                              <a:schemeClr val="accent6">
                                <a:lumMod val="50000"/>
                              </a:schemeClr>
                            </a:solidFill>
                            <a:latin typeface="Arial" panose="020B0604020202020204" pitchFamily="34" charset="0"/>
                            <a:cs typeface="Arial" panose="020B0604020202020204" pitchFamily="34" charset="0"/>
                          </a:endParaRPr>
                        </a:p>
                      </a:txBody>
                      <a:tcPr>
                        <a:lnL w="6350" cap="flat" cmpd="sng" algn="ctr">
                          <a:solidFill>
                            <a:schemeClr val="accent4">
                              <a:lumMod val="60000"/>
                              <a:lumOff val="40000"/>
                            </a:schemeClr>
                          </a:solidFill>
                          <a:prstDash val="solid"/>
                          <a:round/>
                          <a:headEnd type="none" w="med" len="med"/>
                          <a:tailEnd type="none" w="med" len="med"/>
                        </a:lnL>
                        <a:lnR w="6350" cap="flat" cmpd="sng" algn="ctr">
                          <a:solidFill>
                            <a:schemeClr val="accent4">
                              <a:lumMod val="60000"/>
                              <a:lumOff val="40000"/>
                            </a:schemeClr>
                          </a:solid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pPr marL="0" marR="0" lvl="0" indent="0" algn="l" defTabSz="914400" rtl="0" eaLnBrk="1" fontAlgn="auto" latinLnBrk="0" hangingPunct="1">
                            <a:lnSpc>
                              <a:spcPct val="100000"/>
                            </a:lnSpc>
                            <a:spcBef>
                              <a:spcPts val="400"/>
                            </a:spcBef>
                            <a:spcAft>
                              <a:spcPts val="400"/>
                            </a:spcAft>
                            <a:buClrTx/>
                            <a:buSzTx/>
                            <a:buFontTx/>
                            <a:buNone/>
                            <a:tabLst/>
                            <a:defRPr/>
                          </a:pPr>
                          <a:r>
                            <a:rPr lang="en-US" altLang="zh-CN" sz="1800" b="1" kern="1200">
                              <a:solidFill>
                                <a:srgbClr val="3008DC"/>
                              </a:solidFill>
                              <a:latin typeface="Arial" panose="020B0604020202020204" pitchFamily="34" charset="0"/>
                              <a:ea typeface="楷体" panose="02010609060101010101" pitchFamily="49" charset="-122"/>
                              <a:cs typeface="Arial" panose="020B0604020202020204" pitchFamily="34" charset="0"/>
                            </a:rPr>
                            <a:t>// (1)</a:t>
                          </a:r>
                          <a:r>
                            <a:rPr lang="zh-CN" altLang="en-US" sz="1800" b="1" kern="1200">
                              <a:solidFill>
                                <a:srgbClr val="3008DC"/>
                              </a:solidFill>
                              <a:latin typeface="Arial" panose="020B0604020202020204" pitchFamily="34" charset="0"/>
                              <a:ea typeface="楷体" panose="02010609060101010101" pitchFamily="49" charset="-122"/>
                              <a:cs typeface="Arial" panose="020B0604020202020204" pitchFamily="34" charset="0"/>
                            </a:rPr>
                            <a:t>存在例化</a:t>
                          </a:r>
                        </a:p>
                      </a:txBody>
                      <a:tcPr>
                        <a:lnL w="6350" cap="flat" cmpd="sng" algn="ctr">
                          <a:solidFill>
                            <a:schemeClr val="accent4">
                              <a:lumMod val="60000"/>
                              <a:lumOff val="40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extLst>
                      <a:ext uri="{0D108BD9-81ED-4DB2-BD59-A6C34878D82A}">
                        <a16:rowId xmlns:a16="http://schemas.microsoft.com/office/drawing/2014/main" val="1236662608"/>
                      </a:ext>
                    </a:extLst>
                  </a:tr>
                  <a:tr h="370840">
                    <a:tc>
                      <a:txBody>
                        <a:bodyPr/>
                        <a:lstStyle/>
                        <a:p>
                          <a:pPr marL="0" marR="0" lvl="0" indent="0" algn="l" defTabSz="914400" rtl="0" eaLnBrk="1" fontAlgn="auto" latinLnBrk="0" hangingPunct="1">
                            <a:lnSpc>
                              <a:spcPct val="100000"/>
                            </a:lnSpc>
                            <a:spcBef>
                              <a:spcPts val="400"/>
                            </a:spcBef>
                            <a:spcAft>
                              <a:spcPts val="400"/>
                            </a:spcAft>
                            <a:buClrTx/>
                            <a:buSzTx/>
                            <a:buFontTx/>
                            <a:buNone/>
                            <a:tabLst/>
                            <a:defRPr/>
                          </a:pPr>
                          <a:r>
                            <a:rPr lang="en-US" altLang="zh-CN" sz="1800" b="1" kern="1200">
                              <a:solidFill>
                                <a:schemeClr val="accent6">
                                  <a:lumMod val="50000"/>
                                </a:schemeClr>
                              </a:solidFill>
                              <a:latin typeface="Arial" panose="020B0604020202020204" pitchFamily="34" charset="0"/>
                              <a:ea typeface="+mn-ea"/>
                              <a:cs typeface="Arial" panose="020B0604020202020204" pitchFamily="34" charset="0"/>
                            </a:rPr>
                            <a:t>(3)</a:t>
                          </a:r>
                          <a:endParaRPr lang="zh-CN" altLang="en-US" sz="1800" b="1" kern="1200">
                            <a:solidFill>
                              <a:schemeClr val="accent6">
                                <a:lumMod val="50000"/>
                              </a:schemeClr>
                            </a:solidFill>
                            <a:latin typeface="Arial" panose="020B0604020202020204" pitchFamily="34" charset="0"/>
                            <a:ea typeface="+mn-ea"/>
                            <a:cs typeface="Arial" panose="020B0604020202020204" pitchFamily="34" charset="0"/>
                          </a:endParaRPr>
                        </a:p>
                      </a:txBody>
                      <a:tcPr>
                        <a:lnL w="6350" cap="flat" cmpd="sng" algn="ctr">
                          <a:noFill/>
                          <a:prstDash val="solid"/>
                          <a:round/>
                          <a:headEnd type="none" w="med" len="med"/>
                          <a:tailEnd type="none" w="med" len="med"/>
                        </a:lnL>
                        <a:lnR w="6350" cap="flat" cmpd="sng" algn="ctr">
                          <a:solidFill>
                            <a:schemeClr val="accent4">
                              <a:lumMod val="60000"/>
                              <a:lumOff val="40000"/>
                            </a:schemeClr>
                          </a:solid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pPr algn="l">
                            <a:spcBef>
                              <a:spcPts val="400"/>
                            </a:spcBef>
                            <a:spcAft>
                              <a:spcPts val="400"/>
                            </a:spcAft>
                          </a:pPr>
                          <a14:m>
                            <m:oMathPara xmlns:m="http://schemas.openxmlformats.org/officeDocument/2006/math">
                              <m:oMathParaPr>
                                <m:jc m:val="left"/>
                              </m:oMathParaPr>
                              <m:oMath xmlns:m="http://schemas.openxmlformats.org/officeDocument/2006/math">
                                <m:r>
                                  <a:rPr lang="en-US" altLang="zh-CN" sz="1800" b="1" i="1" smtClean="0">
                                    <a:solidFill>
                                      <a:schemeClr val="accent6">
                                        <a:lumMod val="50000"/>
                                      </a:schemeClr>
                                    </a:solidFill>
                                    <a:latin typeface="Cambria Math" panose="02040503050406030204" pitchFamily="18" charset="0"/>
                                  </a:rPr>
                                  <m:t>∀</m:t>
                                </m:r>
                                <m:r>
                                  <a:rPr lang="en-US" altLang="zh-CN" sz="1800" b="1" i="1" smtClean="0">
                                    <a:solidFill>
                                      <a:schemeClr val="accent6">
                                        <a:lumMod val="50000"/>
                                      </a:schemeClr>
                                    </a:solidFill>
                                    <a:latin typeface="Cambria Math" panose="02040503050406030204" pitchFamily="18" charset="0"/>
                                  </a:rPr>
                                  <m:t>𝒙</m:t>
                                </m:r>
                                <m:d>
                                  <m:dPr>
                                    <m:ctrlPr>
                                      <a:rPr lang="en-US" altLang="zh-CN" sz="1800" b="1" i="1" smtClean="0">
                                        <a:solidFill>
                                          <a:schemeClr val="accent6">
                                            <a:lumMod val="50000"/>
                                          </a:schemeClr>
                                        </a:solidFill>
                                        <a:latin typeface="Cambria Math" panose="02040503050406030204" pitchFamily="18" charset="0"/>
                                      </a:rPr>
                                    </m:ctrlPr>
                                  </m:dPr>
                                  <m:e>
                                    <m:r>
                                      <a:rPr lang="en-US" altLang="zh-CN" sz="1800" b="1" i="1" smtClean="0">
                                        <a:solidFill>
                                          <a:schemeClr val="accent6">
                                            <a:lumMod val="50000"/>
                                          </a:schemeClr>
                                        </a:solidFill>
                                        <a:latin typeface="Cambria Math" panose="02040503050406030204" pitchFamily="18" charset="0"/>
                                      </a:rPr>
                                      <m:t>𝑭</m:t>
                                    </m:r>
                                    <m:d>
                                      <m:dPr>
                                        <m:ctrlPr>
                                          <a:rPr lang="en-US" altLang="zh-CN" sz="1800" b="1" i="1" smtClean="0">
                                            <a:solidFill>
                                              <a:schemeClr val="accent6">
                                                <a:lumMod val="50000"/>
                                              </a:schemeClr>
                                            </a:solidFill>
                                            <a:latin typeface="Cambria Math" panose="02040503050406030204" pitchFamily="18" charset="0"/>
                                          </a:rPr>
                                        </m:ctrlPr>
                                      </m:dPr>
                                      <m:e>
                                        <m:r>
                                          <a:rPr lang="en-US" altLang="zh-CN" sz="1800" b="1" i="1" smtClean="0">
                                            <a:solidFill>
                                              <a:schemeClr val="accent6">
                                                <a:lumMod val="50000"/>
                                              </a:schemeClr>
                                            </a:solidFill>
                                            <a:latin typeface="Cambria Math" panose="02040503050406030204" pitchFamily="18" charset="0"/>
                                          </a:rPr>
                                          <m:t>𝒙</m:t>
                                        </m:r>
                                      </m:e>
                                    </m:d>
                                    <m:r>
                                      <a:rPr lang="en-US" altLang="zh-CN" sz="1800" b="1" i="1" smtClean="0">
                                        <a:solidFill>
                                          <a:schemeClr val="accent6">
                                            <a:lumMod val="50000"/>
                                          </a:schemeClr>
                                        </a:solidFill>
                                        <a:latin typeface="Cambria Math" panose="02040503050406030204" pitchFamily="18" charset="0"/>
                                      </a:rPr>
                                      <m:t>→</m:t>
                                    </m:r>
                                    <m:r>
                                      <a:rPr lang="en-US" altLang="zh-CN" sz="1800" b="1" i="1" smtClean="0">
                                        <a:solidFill>
                                          <a:schemeClr val="accent6">
                                            <a:lumMod val="50000"/>
                                          </a:schemeClr>
                                        </a:solidFill>
                                        <a:latin typeface="Cambria Math" panose="02040503050406030204" pitchFamily="18" charset="0"/>
                                      </a:rPr>
                                      <m:t>𝑮</m:t>
                                    </m:r>
                                    <m:d>
                                      <m:dPr>
                                        <m:ctrlPr>
                                          <a:rPr lang="en-US" altLang="zh-CN" sz="1800" b="1" i="1" smtClean="0">
                                            <a:solidFill>
                                              <a:schemeClr val="accent6">
                                                <a:lumMod val="50000"/>
                                              </a:schemeClr>
                                            </a:solidFill>
                                            <a:latin typeface="Cambria Math" panose="02040503050406030204" pitchFamily="18" charset="0"/>
                                          </a:rPr>
                                        </m:ctrlPr>
                                      </m:dPr>
                                      <m:e>
                                        <m:r>
                                          <a:rPr lang="en-US" altLang="zh-CN" sz="1800" b="1" i="1" smtClean="0">
                                            <a:solidFill>
                                              <a:schemeClr val="accent6">
                                                <a:lumMod val="50000"/>
                                              </a:schemeClr>
                                            </a:solidFill>
                                            <a:latin typeface="Cambria Math" panose="02040503050406030204" pitchFamily="18" charset="0"/>
                                          </a:rPr>
                                          <m:t>𝒙</m:t>
                                        </m:r>
                                      </m:e>
                                    </m:d>
                                    <m:r>
                                      <a:rPr lang="en-US" altLang="zh-CN" sz="1800" b="1" i="1" smtClean="0">
                                        <a:solidFill>
                                          <a:schemeClr val="accent6">
                                            <a:lumMod val="50000"/>
                                          </a:schemeClr>
                                        </a:solidFill>
                                        <a:latin typeface="Cambria Math" panose="02040503050406030204" pitchFamily="18" charset="0"/>
                                      </a:rPr>
                                      <m:t>∧</m:t>
                                    </m:r>
                                    <m:r>
                                      <a:rPr lang="en-US" altLang="zh-CN" sz="1800" b="1" i="1" smtClean="0">
                                        <a:solidFill>
                                          <a:schemeClr val="accent6">
                                            <a:lumMod val="50000"/>
                                          </a:schemeClr>
                                        </a:solidFill>
                                        <a:latin typeface="Cambria Math" panose="02040503050406030204" pitchFamily="18" charset="0"/>
                                      </a:rPr>
                                      <m:t>𝑯</m:t>
                                    </m:r>
                                    <m:d>
                                      <m:dPr>
                                        <m:ctrlPr>
                                          <a:rPr lang="en-US" altLang="zh-CN" sz="1800" b="1" i="1" smtClean="0">
                                            <a:solidFill>
                                              <a:schemeClr val="accent6">
                                                <a:lumMod val="50000"/>
                                              </a:schemeClr>
                                            </a:solidFill>
                                            <a:latin typeface="Cambria Math" panose="02040503050406030204" pitchFamily="18" charset="0"/>
                                          </a:rPr>
                                        </m:ctrlPr>
                                      </m:dPr>
                                      <m:e>
                                        <m:r>
                                          <a:rPr lang="en-US" altLang="zh-CN" sz="1800" b="1" i="1" smtClean="0">
                                            <a:solidFill>
                                              <a:schemeClr val="accent6">
                                                <a:lumMod val="50000"/>
                                              </a:schemeClr>
                                            </a:solidFill>
                                            <a:latin typeface="Cambria Math" panose="02040503050406030204" pitchFamily="18" charset="0"/>
                                          </a:rPr>
                                          <m:t>𝒙</m:t>
                                        </m:r>
                                      </m:e>
                                    </m:d>
                                  </m:e>
                                </m:d>
                              </m:oMath>
                            </m:oMathPara>
                          </a14:m>
                          <a:endParaRPr lang="zh-CN" altLang="en-US" b="1">
                            <a:solidFill>
                              <a:schemeClr val="accent6">
                                <a:lumMod val="50000"/>
                              </a:schemeClr>
                            </a:solidFill>
                            <a:latin typeface="Arial" panose="020B0604020202020204" pitchFamily="34" charset="0"/>
                            <a:cs typeface="Arial" panose="020B0604020202020204" pitchFamily="34" charset="0"/>
                          </a:endParaRPr>
                        </a:p>
                      </a:txBody>
                      <a:tcPr>
                        <a:lnL w="6350" cap="flat" cmpd="sng" algn="ctr">
                          <a:solidFill>
                            <a:schemeClr val="accent4">
                              <a:lumMod val="60000"/>
                              <a:lumOff val="40000"/>
                            </a:schemeClr>
                          </a:solidFill>
                          <a:prstDash val="solid"/>
                          <a:round/>
                          <a:headEnd type="none" w="med" len="med"/>
                          <a:tailEnd type="none" w="med" len="med"/>
                        </a:lnL>
                        <a:lnR w="6350" cap="flat" cmpd="sng" algn="ctr">
                          <a:solidFill>
                            <a:schemeClr val="accent4">
                              <a:lumMod val="60000"/>
                              <a:lumOff val="40000"/>
                            </a:schemeClr>
                          </a:solid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pPr marL="0" algn="l" defTabSz="914400" rtl="0" eaLnBrk="1" latinLnBrk="0" hangingPunct="1">
                            <a:spcBef>
                              <a:spcPts val="400"/>
                            </a:spcBef>
                            <a:spcAft>
                              <a:spcPts val="400"/>
                            </a:spcAft>
                          </a:pPr>
                          <a:r>
                            <a:rPr lang="en-US" altLang="zh-CN" sz="1800" b="1" kern="1200">
                              <a:solidFill>
                                <a:srgbClr val="3008DC"/>
                              </a:solidFill>
                              <a:latin typeface="Arial" panose="020B0604020202020204" pitchFamily="34" charset="0"/>
                              <a:ea typeface="楷体" panose="02010609060101010101" pitchFamily="49" charset="-122"/>
                              <a:cs typeface="Arial" panose="020B0604020202020204" pitchFamily="34" charset="0"/>
                            </a:rPr>
                            <a:t>// </a:t>
                          </a:r>
                          <a:r>
                            <a:rPr lang="zh-CN" altLang="en-US" sz="1800" b="1" kern="1200">
                              <a:solidFill>
                                <a:srgbClr val="3008DC"/>
                              </a:solidFill>
                              <a:latin typeface="Arial" panose="020B0604020202020204" pitchFamily="34" charset="0"/>
                              <a:ea typeface="楷体" panose="02010609060101010101" pitchFamily="49" charset="-122"/>
                              <a:cs typeface="Arial" panose="020B0604020202020204" pitchFamily="34" charset="0"/>
                            </a:rPr>
                            <a:t>前提</a:t>
                          </a:r>
                        </a:p>
                      </a:txBody>
                      <a:tcPr>
                        <a:lnL w="6350" cap="flat" cmpd="sng" algn="ctr">
                          <a:solidFill>
                            <a:schemeClr val="accent4">
                              <a:lumMod val="60000"/>
                              <a:lumOff val="40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extLst>
                      <a:ext uri="{0D108BD9-81ED-4DB2-BD59-A6C34878D82A}">
                        <a16:rowId xmlns:a16="http://schemas.microsoft.com/office/drawing/2014/main" val="3899149363"/>
                      </a:ext>
                    </a:extLst>
                  </a:tr>
                  <a:tr h="370840">
                    <a:tc>
                      <a:txBody>
                        <a:bodyPr/>
                        <a:lstStyle/>
                        <a:p>
                          <a:pPr marL="0" algn="l" defTabSz="914400" rtl="0" eaLnBrk="1" latinLnBrk="0" hangingPunct="1">
                            <a:spcBef>
                              <a:spcPts val="400"/>
                            </a:spcBef>
                            <a:spcAft>
                              <a:spcPts val="400"/>
                            </a:spcAft>
                          </a:pPr>
                          <a:r>
                            <a:rPr lang="en-US" altLang="zh-CN" sz="1800" b="1" kern="1200">
                              <a:solidFill>
                                <a:schemeClr val="accent6">
                                  <a:lumMod val="50000"/>
                                </a:schemeClr>
                              </a:solidFill>
                              <a:latin typeface="Arial" panose="020B0604020202020204" pitchFamily="34" charset="0"/>
                              <a:ea typeface="+mn-ea"/>
                              <a:cs typeface="Arial" panose="020B0604020202020204" pitchFamily="34" charset="0"/>
                            </a:rPr>
                            <a:t>(4)</a:t>
                          </a:r>
                          <a:endParaRPr lang="zh-CN" altLang="en-US" sz="1800" b="1" kern="1200">
                            <a:solidFill>
                              <a:schemeClr val="accent6">
                                <a:lumMod val="50000"/>
                              </a:schemeClr>
                            </a:solidFill>
                            <a:latin typeface="Arial" panose="020B0604020202020204" pitchFamily="34" charset="0"/>
                            <a:ea typeface="+mn-ea"/>
                            <a:cs typeface="Arial" panose="020B0604020202020204" pitchFamily="34" charset="0"/>
                          </a:endParaRPr>
                        </a:p>
                      </a:txBody>
                      <a:tcPr>
                        <a:lnL w="6350" cap="flat" cmpd="sng" algn="ctr">
                          <a:noFill/>
                          <a:prstDash val="solid"/>
                          <a:round/>
                          <a:headEnd type="none" w="med" len="med"/>
                          <a:tailEnd type="none" w="med" len="med"/>
                        </a:lnL>
                        <a:lnR w="6350" cap="flat" cmpd="sng" algn="ctr">
                          <a:solidFill>
                            <a:schemeClr val="accent4">
                              <a:lumMod val="60000"/>
                              <a:lumOff val="40000"/>
                            </a:schemeClr>
                          </a:solid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pPr algn="l">
                            <a:spcBef>
                              <a:spcPts val="400"/>
                            </a:spcBef>
                            <a:spcAft>
                              <a:spcPts val="400"/>
                            </a:spcAft>
                          </a:pPr>
                          <a14:m>
                            <m:oMathPara xmlns:m="http://schemas.openxmlformats.org/officeDocument/2006/math">
                              <m:oMathParaPr>
                                <m:jc m:val="left"/>
                              </m:oMathParaPr>
                              <m:oMath xmlns:m="http://schemas.openxmlformats.org/officeDocument/2006/math">
                                <m:d>
                                  <m:dPr>
                                    <m:ctrlPr>
                                      <a:rPr lang="en-US" altLang="zh-CN" sz="1800" b="1" i="1" smtClean="0">
                                        <a:solidFill>
                                          <a:schemeClr val="accent6">
                                            <a:lumMod val="50000"/>
                                          </a:schemeClr>
                                        </a:solidFill>
                                        <a:latin typeface="Cambria Math" panose="02040503050406030204" pitchFamily="18" charset="0"/>
                                      </a:rPr>
                                    </m:ctrlPr>
                                  </m:dPr>
                                  <m:e>
                                    <m:r>
                                      <a:rPr lang="en-US" altLang="zh-CN" sz="1800" b="1" i="1" smtClean="0">
                                        <a:solidFill>
                                          <a:schemeClr val="accent6">
                                            <a:lumMod val="50000"/>
                                          </a:schemeClr>
                                        </a:solidFill>
                                        <a:latin typeface="Cambria Math" panose="02040503050406030204" pitchFamily="18" charset="0"/>
                                      </a:rPr>
                                      <m:t>𝑭</m:t>
                                    </m:r>
                                    <m:d>
                                      <m:dPr>
                                        <m:ctrlPr>
                                          <a:rPr lang="en-US" altLang="zh-CN" sz="1800" b="1" i="1" smtClean="0">
                                            <a:solidFill>
                                              <a:schemeClr val="accent6">
                                                <a:lumMod val="50000"/>
                                              </a:schemeClr>
                                            </a:solidFill>
                                            <a:latin typeface="Cambria Math" panose="02040503050406030204" pitchFamily="18" charset="0"/>
                                          </a:rPr>
                                        </m:ctrlPr>
                                      </m:dPr>
                                      <m:e>
                                        <m:r>
                                          <a:rPr lang="en-US" altLang="zh-CN" sz="1800" b="1" i="1" smtClean="0">
                                            <a:solidFill>
                                              <a:schemeClr val="accent6">
                                                <a:lumMod val="50000"/>
                                              </a:schemeClr>
                                            </a:solidFill>
                                            <a:latin typeface="Cambria Math" panose="02040503050406030204" pitchFamily="18" charset="0"/>
                                          </a:rPr>
                                          <m:t>𝒂</m:t>
                                        </m:r>
                                      </m:e>
                                    </m:d>
                                    <m:r>
                                      <a:rPr lang="en-US" altLang="zh-CN" sz="1800" b="1" i="1" smtClean="0">
                                        <a:solidFill>
                                          <a:schemeClr val="accent6">
                                            <a:lumMod val="50000"/>
                                          </a:schemeClr>
                                        </a:solidFill>
                                        <a:latin typeface="Cambria Math" panose="02040503050406030204" pitchFamily="18" charset="0"/>
                                      </a:rPr>
                                      <m:t>→</m:t>
                                    </m:r>
                                    <m:r>
                                      <a:rPr lang="en-US" altLang="zh-CN" sz="1800" b="1" i="1" smtClean="0">
                                        <a:solidFill>
                                          <a:schemeClr val="accent6">
                                            <a:lumMod val="50000"/>
                                          </a:schemeClr>
                                        </a:solidFill>
                                        <a:latin typeface="Cambria Math" panose="02040503050406030204" pitchFamily="18" charset="0"/>
                                      </a:rPr>
                                      <m:t>𝑮</m:t>
                                    </m:r>
                                    <m:d>
                                      <m:dPr>
                                        <m:ctrlPr>
                                          <a:rPr lang="en-US" altLang="zh-CN" sz="1800" b="1" i="1" smtClean="0">
                                            <a:solidFill>
                                              <a:schemeClr val="accent6">
                                                <a:lumMod val="50000"/>
                                              </a:schemeClr>
                                            </a:solidFill>
                                            <a:latin typeface="Cambria Math" panose="02040503050406030204" pitchFamily="18" charset="0"/>
                                          </a:rPr>
                                        </m:ctrlPr>
                                      </m:dPr>
                                      <m:e>
                                        <m:r>
                                          <a:rPr lang="en-US" altLang="zh-CN" sz="1800" b="1" i="1" smtClean="0">
                                            <a:solidFill>
                                              <a:schemeClr val="accent6">
                                                <a:lumMod val="50000"/>
                                              </a:schemeClr>
                                            </a:solidFill>
                                            <a:latin typeface="Cambria Math" panose="02040503050406030204" pitchFamily="18" charset="0"/>
                                          </a:rPr>
                                          <m:t>𝒂</m:t>
                                        </m:r>
                                      </m:e>
                                    </m:d>
                                    <m:r>
                                      <a:rPr lang="en-US" altLang="zh-CN" sz="1800" b="1" i="1" smtClean="0">
                                        <a:solidFill>
                                          <a:schemeClr val="accent6">
                                            <a:lumMod val="50000"/>
                                          </a:schemeClr>
                                        </a:solidFill>
                                        <a:latin typeface="Cambria Math" panose="02040503050406030204" pitchFamily="18" charset="0"/>
                                      </a:rPr>
                                      <m:t>∧</m:t>
                                    </m:r>
                                    <m:r>
                                      <a:rPr lang="en-US" altLang="zh-CN" sz="1800" b="1" i="1" smtClean="0">
                                        <a:solidFill>
                                          <a:schemeClr val="accent6">
                                            <a:lumMod val="50000"/>
                                          </a:schemeClr>
                                        </a:solidFill>
                                        <a:latin typeface="Cambria Math" panose="02040503050406030204" pitchFamily="18" charset="0"/>
                                      </a:rPr>
                                      <m:t>𝑯</m:t>
                                    </m:r>
                                    <m:d>
                                      <m:dPr>
                                        <m:ctrlPr>
                                          <a:rPr lang="en-US" altLang="zh-CN" sz="1800" b="1" i="1" smtClean="0">
                                            <a:solidFill>
                                              <a:schemeClr val="accent6">
                                                <a:lumMod val="50000"/>
                                              </a:schemeClr>
                                            </a:solidFill>
                                            <a:latin typeface="Cambria Math" panose="02040503050406030204" pitchFamily="18" charset="0"/>
                                          </a:rPr>
                                        </m:ctrlPr>
                                      </m:dPr>
                                      <m:e>
                                        <m:r>
                                          <a:rPr lang="en-US" altLang="zh-CN" sz="1800" b="1" i="1" smtClean="0">
                                            <a:solidFill>
                                              <a:schemeClr val="accent6">
                                                <a:lumMod val="50000"/>
                                              </a:schemeClr>
                                            </a:solidFill>
                                            <a:latin typeface="Cambria Math" panose="02040503050406030204" pitchFamily="18" charset="0"/>
                                          </a:rPr>
                                          <m:t>𝒂</m:t>
                                        </m:r>
                                      </m:e>
                                    </m:d>
                                  </m:e>
                                </m:d>
                              </m:oMath>
                            </m:oMathPara>
                          </a14:m>
                          <a:endParaRPr lang="zh-CN" altLang="en-US" b="1">
                            <a:solidFill>
                              <a:schemeClr val="accent6">
                                <a:lumMod val="50000"/>
                              </a:schemeClr>
                            </a:solidFill>
                            <a:latin typeface="Arial" panose="020B0604020202020204" pitchFamily="34" charset="0"/>
                            <a:cs typeface="Arial" panose="020B0604020202020204" pitchFamily="34" charset="0"/>
                          </a:endParaRPr>
                        </a:p>
                      </a:txBody>
                      <a:tcPr>
                        <a:lnL w="6350" cap="flat" cmpd="sng" algn="ctr">
                          <a:solidFill>
                            <a:schemeClr val="accent4">
                              <a:lumMod val="60000"/>
                              <a:lumOff val="40000"/>
                            </a:schemeClr>
                          </a:solidFill>
                          <a:prstDash val="solid"/>
                          <a:round/>
                          <a:headEnd type="none" w="med" len="med"/>
                          <a:tailEnd type="none" w="med" len="med"/>
                        </a:lnL>
                        <a:lnR w="6350" cap="flat" cmpd="sng" algn="ctr">
                          <a:solidFill>
                            <a:schemeClr val="accent4">
                              <a:lumMod val="60000"/>
                              <a:lumOff val="40000"/>
                            </a:schemeClr>
                          </a:solid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pPr marL="0" algn="l" defTabSz="914400" rtl="0" eaLnBrk="1" latinLnBrk="0" hangingPunct="1">
                            <a:spcBef>
                              <a:spcPts val="400"/>
                            </a:spcBef>
                            <a:spcAft>
                              <a:spcPts val="400"/>
                            </a:spcAft>
                          </a:pPr>
                          <a:r>
                            <a:rPr lang="en-US" altLang="zh-CN" sz="1800" b="1" kern="1200">
                              <a:solidFill>
                                <a:srgbClr val="3008DC"/>
                              </a:solidFill>
                              <a:latin typeface="Arial" panose="020B0604020202020204" pitchFamily="34" charset="0"/>
                              <a:ea typeface="楷体" panose="02010609060101010101" pitchFamily="49" charset="-122"/>
                              <a:cs typeface="Arial" panose="020B0604020202020204" pitchFamily="34" charset="0"/>
                            </a:rPr>
                            <a:t>// (3)</a:t>
                          </a:r>
                          <a:r>
                            <a:rPr lang="zh-CN" altLang="en-US" sz="1800" b="1" kern="1200">
                              <a:solidFill>
                                <a:srgbClr val="3008DC"/>
                              </a:solidFill>
                              <a:latin typeface="Arial" panose="020B0604020202020204" pitchFamily="34" charset="0"/>
                              <a:ea typeface="楷体" panose="02010609060101010101" pitchFamily="49" charset="-122"/>
                              <a:cs typeface="Arial" panose="020B0604020202020204" pitchFamily="34" charset="0"/>
                            </a:rPr>
                            <a:t>全称例化</a:t>
                          </a:r>
                        </a:p>
                      </a:txBody>
                      <a:tcPr>
                        <a:lnL w="6350" cap="flat" cmpd="sng" algn="ctr">
                          <a:solidFill>
                            <a:schemeClr val="accent4">
                              <a:lumMod val="60000"/>
                              <a:lumOff val="40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extLst>
                      <a:ext uri="{0D108BD9-81ED-4DB2-BD59-A6C34878D82A}">
                        <a16:rowId xmlns:a16="http://schemas.microsoft.com/office/drawing/2014/main" val="1649883320"/>
                      </a:ext>
                    </a:extLst>
                  </a:tr>
                  <a:tr h="370840">
                    <a:tc>
                      <a:txBody>
                        <a:bodyPr/>
                        <a:lstStyle/>
                        <a:p>
                          <a:pPr marL="0" algn="l" defTabSz="914400" rtl="0" eaLnBrk="1" latinLnBrk="0" hangingPunct="1">
                            <a:spcBef>
                              <a:spcPts val="400"/>
                            </a:spcBef>
                            <a:spcAft>
                              <a:spcPts val="400"/>
                            </a:spcAft>
                          </a:pPr>
                          <a:r>
                            <a:rPr lang="en-US" altLang="zh-CN" sz="1800" b="1" kern="1200">
                              <a:solidFill>
                                <a:schemeClr val="accent6">
                                  <a:lumMod val="50000"/>
                                </a:schemeClr>
                              </a:solidFill>
                              <a:latin typeface="Arial" panose="020B0604020202020204" pitchFamily="34" charset="0"/>
                              <a:ea typeface="+mn-ea"/>
                              <a:cs typeface="Arial" panose="020B0604020202020204" pitchFamily="34" charset="0"/>
                            </a:rPr>
                            <a:t>(5)</a:t>
                          </a:r>
                          <a:endParaRPr lang="zh-CN" altLang="en-US" sz="1800" b="1" kern="1200">
                            <a:solidFill>
                              <a:schemeClr val="accent6">
                                <a:lumMod val="50000"/>
                              </a:schemeClr>
                            </a:solidFill>
                            <a:latin typeface="Arial" panose="020B0604020202020204" pitchFamily="34" charset="0"/>
                            <a:ea typeface="+mn-ea"/>
                            <a:cs typeface="Arial" panose="020B0604020202020204" pitchFamily="34" charset="0"/>
                          </a:endParaRPr>
                        </a:p>
                      </a:txBody>
                      <a:tcPr>
                        <a:lnL w="6350" cap="flat" cmpd="sng" algn="ctr">
                          <a:noFill/>
                          <a:prstDash val="solid"/>
                          <a:round/>
                          <a:headEnd type="none" w="med" len="med"/>
                          <a:tailEnd type="none" w="med" len="med"/>
                        </a:lnL>
                        <a:lnR w="6350" cap="flat" cmpd="sng" algn="ctr">
                          <a:solidFill>
                            <a:schemeClr val="accent4">
                              <a:lumMod val="60000"/>
                              <a:lumOff val="40000"/>
                            </a:schemeClr>
                          </a:solid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pPr algn="l">
                            <a:spcBef>
                              <a:spcPts val="400"/>
                            </a:spcBef>
                            <a:spcAft>
                              <a:spcPts val="400"/>
                            </a:spcAft>
                          </a:pPr>
                          <a14:m>
                            <m:oMathPara xmlns:m="http://schemas.openxmlformats.org/officeDocument/2006/math">
                              <m:oMathParaPr>
                                <m:jc m:val="left"/>
                              </m:oMathParaPr>
                              <m:oMath xmlns:m="http://schemas.openxmlformats.org/officeDocument/2006/math">
                                <m:r>
                                  <a:rPr lang="en-US" altLang="zh-CN" b="1" i="1" smtClean="0">
                                    <a:solidFill>
                                      <a:schemeClr val="accent6">
                                        <a:lumMod val="50000"/>
                                      </a:schemeClr>
                                    </a:solidFill>
                                    <a:latin typeface="Cambria Math" panose="02040503050406030204" pitchFamily="18" charset="0"/>
                                    <a:cs typeface="Arial" panose="020B0604020202020204" pitchFamily="34" charset="0"/>
                                  </a:rPr>
                                  <m:t>𝑭</m:t>
                                </m:r>
                                <m:r>
                                  <a:rPr lang="en-US" altLang="zh-CN" b="1" i="1" smtClean="0">
                                    <a:solidFill>
                                      <a:schemeClr val="accent6">
                                        <a:lumMod val="50000"/>
                                      </a:schemeClr>
                                    </a:solidFill>
                                    <a:latin typeface="Cambria Math" panose="02040503050406030204" pitchFamily="18" charset="0"/>
                                    <a:cs typeface="Arial" panose="020B0604020202020204" pitchFamily="34" charset="0"/>
                                  </a:rPr>
                                  <m:t>(</m:t>
                                </m:r>
                                <m:r>
                                  <a:rPr lang="en-US" altLang="zh-CN" b="1" i="1" smtClean="0">
                                    <a:solidFill>
                                      <a:schemeClr val="accent6">
                                        <a:lumMod val="50000"/>
                                      </a:schemeClr>
                                    </a:solidFill>
                                    <a:latin typeface="Cambria Math" panose="02040503050406030204" pitchFamily="18" charset="0"/>
                                    <a:cs typeface="Arial" panose="020B0604020202020204" pitchFamily="34" charset="0"/>
                                  </a:rPr>
                                  <m:t>𝒂</m:t>
                                </m:r>
                                <m:r>
                                  <a:rPr lang="en-US" altLang="zh-CN" b="1" i="1" smtClean="0">
                                    <a:solidFill>
                                      <a:schemeClr val="accent6">
                                        <a:lumMod val="50000"/>
                                      </a:schemeClr>
                                    </a:solidFill>
                                    <a:latin typeface="Cambria Math" panose="02040503050406030204" pitchFamily="18" charset="0"/>
                                    <a:cs typeface="Arial" panose="020B0604020202020204" pitchFamily="34" charset="0"/>
                                  </a:rPr>
                                  <m:t>)</m:t>
                                </m:r>
                              </m:oMath>
                            </m:oMathPara>
                          </a14:m>
                          <a:endParaRPr lang="zh-CN" altLang="en-US" b="1">
                            <a:solidFill>
                              <a:schemeClr val="accent6">
                                <a:lumMod val="50000"/>
                              </a:schemeClr>
                            </a:solidFill>
                            <a:latin typeface="Arial" panose="020B0604020202020204" pitchFamily="34" charset="0"/>
                            <a:cs typeface="Arial" panose="020B0604020202020204" pitchFamily="34" charset="0"/>
                          </a:endParaRPr>
                        </a:p>
                      </a:txBody>
                      <a:tcPr>
                        <a:lnL w="6350" cap="flat" cmpd="sng" algn="ctr">
                          <a:solidFill>
                            <a:schemeClr val="accent4">
                              <a:lumMod val="60000"/>
                              <a:lumOff val="40000"/>
                            </a:schemeClr>
                          </a:solidFill>
                          <a:prstDash val="solid"/>
                          <a:round/>
                          <a:headEnd type="none" w="med" len="med"/>
                          <a:tailEnd type="none" w="med" len="med"/>
                        </a:lnL>
                        <a:lnR w="6350" cap="flat" cmpd="sng" algn="ctr">
                          <a:solidFill>
                            <a:schemeClr val="accent4">
                              <a:lumMod val="60000"/>
                              <a:lumOff val="40000"/>
                            </a:schemeClr>
                          </a:solid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pPr marL="0" algn="l" defTabSz="914400" rtl="0" eaLnBrk="1" latinLnBrk="0" hangingPunct="1">
                            <a:spcBef>
                              <a:spcPts val="400"/>
                            </a:spcBef>
                            <a:spcAft>
                              <a:spcPts val="400"/>
                            </a:spcAft>
                          </a:pPr>
                          <a:r>
                            <a:rPr lang="en-US" altLang="zh-CN" sz="1800" b="1" kern="1200">
                              <a:solidFill>
                                <a:srgbClr val="3008DC"/>
                              </a:solidFill>
                              <a:latin typeface="Arial" panose="020B0604020202020204" pitchFamily="34" charset="0"/>
                              <a:ea typeface="楷体" panose="02010609060101010101" pitchFamily="49" charset="-122"/>
                              <a:cs typeface="Arial" panose="020B0604020202020204" pitchFamily="34" charset="0"/>
                            </a:rPr>
                            <a:t>// (2)</a:t>
                          </a:r>
                          <a:r>
                            <a:rPr lang="zh-CN" altLang="en-US" sz="1800" b="1" kern="1200">
                              <a:solidFill>
                                <a:srgbClr val="3008DC"/>
                              </a:solidFill>
                              <a:latin typeface="Arial" panose="020B0604020202020204" pitchFamily="34" charset="0"/>
                              <a:ea typeface="楷体" panose="02010609060101010101" pitchFamily="49" charset="-122"/>
                              <a:cs typeface="Arial" panose="020B0604020202020204" pitchFamily="34" charset="0"/>
                            </a:rPr>
                            <a:t>化简规则</a:t>
                          </a:r>
                        </a:p>
                      </a:txBody>
                      <a:tcPr>
                        <a:lnL w="6350" cap="flat" cmpd="sng" algn="ctr">
                          <a:solidFill>
                            <a:schemeClr val="accent4">
                              <a:lumMod val="60000"/>
                              <a:lumOff val="40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extLst>
                      <a:ext uri="{0D108BD9-81ED-4DB2-BD59-A6C34878D82A}">
                        <a16:rowId xmlns:a16="http://schemas.microsoft.com/office/drawing/2014/main" val="4126987916"/>
                      </a:ext>
                    </a:extLst>
                  </a:tr>
                  <a:tr h="370840">
                    <a:tc>
                      <a:txBody>
                        <a:bodyPr/>
                        <a:lstStyle/>
                        <a:p>
                          <a:pPr marL="0" algn="l" defTabSz="914400" rtl="0" eaLnBrk="1" latinLnBrk="0" hangingPunct="1">
                            <a:spcBef>
                              <a:spcPts val="400"/>
                            </a:spcBef>
                            <a:spcAft>
                              <a:spcPts val="400"/>
                            </a:spcAft>
                          </a:pPr>
                          <a:r>
                            <a:rPr lang="en-US" altLang="zh-CN" sz="1800" b="1" kern="1200">
                              <a:solidFill>
                                <a:schemeClr val="accent6">
                                  <a:lumMod val="50000"/>
                                </a:schemeClr>
                              </a:solidFill>
                              <a:latin typeface="Arial" panose="020B0604020202020204" pitchFamily="34" charset="0"/>
                              <a:ea typeface="+mn-ea"/>
                              <a:cs typeface="Arial" panose="020B0604020202020204" pitchFamily="34" charset="0"/>
                            </a:rPr>
                            <a:t>(6)</a:t>
                          </a:r>
                          <a:endParaRPr lang="zh-CN" altLang="en-US" sz="1800" b="1" kern="1200">
                            <a:solidFill>
                              <a:schemeClr val="accent6">
                                <a:lumMod val="50000"/>
                              </a:schemeClr>
                            </a:solidFill>
                            <a:latin typeface="Arial" panose="020B0604020202020204" pitchFamily="34" charset="0"/>
                            <a:ea typeface="+mn-ea"/>
                            <a:cs typeface="Arial" panose="020B0604020202020204" pitchFamily="34" charset="0"/>
                          </a:endParaRPr>
                        </a:p>
                      </a:txBody>
                      <a:tcPr>
                        <a:lnL w="6350" cap="flat" cmpd="sng" algn="ctr">
                          <a:noFill/>
                          <a:prstDash val="solid"/>
                          <a:round/>
                          <a:headEnd type="none" w="med" len="med"/>
                          <a:tailEnd type="none" w="med" len="med"/>
                        </a:lnL>
                        <a:lnR w="6350" cap="flat" cmpd="sng" algn="ctr">
                          <a:solidFill>
                            <a:schemeClr val="accent4">
                              <a:lumMod val="60000"/>
                              <a:lumOff val="40000"/>
                            </a:schemeClr>
                          </a:solid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pPr algn="l">
                            <a:spcBef>
                              <a:spcPts val="400"/>
                            </a:spcBef>
                            <a:spcAft>
                              <a:spcPts val="400"/>
                            </a:spcAft>
                          </a:pPr>
                          <a14:m>
                            <m:oMathPara xmlns:m="http://schemas.openxmlformats.org/officeDocument/2006/math">
                              <m:oMathParaPr>
                                <m:jc m:val="left"/>
                              </m:oMathParaPr>
                              <m:oMath xmlns:m="http://schemas.openxmlformats.org/officeDocument/2006/math">
                                <m:r>
                                  <a:rPr lang="en-US" altLang="zh-CN" b="1" i="1" smtClean="0">
                                    <a:solidFill>
                                      <a:schemeClr val="accent6">
                                        <a:lumMod val="50000"/>
                                      </a:schemeClr>
                                    </a:solidFill>
                                    <a:latin typeface="Cambria Math" panose="02040503050406030204" pitchFamily="18" charset="0"/>
                                    <a:cs typeface="Arial" panose="020B0604020202020204" pitchFamily="34" charset="0"/>
                                  </a:rPr>
                                  <m:t>𝑮</m:t>
                                </m:r>
                                <m:d>
                                  <m:dPr>
                                    <m:ctrlPr>
                                      <a:rPr lang="en-US" altLang="zh-CN" b="1" i="1" smtClean="0">
                                        <a:solidFill>
                                          <a:schemeClr val="accent6">
                                            <a:lumMod val="50000"/>
                                          </a:schemeClr>
                                        </a:solidFill>
                                        <a:latin typeface="Cambria Math" panose="02040503050406030204" pitchFamily="18" charset="0"/>
                                        <a:cs typeface="Arial" panose="020B0604020202020204" pitchFamily="34" charset="0"/>
                                      </a:rPr>
                                    </m:ctrlPr>
                                  </m:dPr>
                                  <m:e>
                                    <m:r>
                                      <a:rPr lang="en-US" altLang="zh-CN" b="1" i="1" smtClean="0">
                                        <a:solidFill>
                                          <a:schemeClr val="accent6">
                                            <a:lumMod val="50000"/>
                                          </a:schemeClr>
                                        </a:solidFill>
                                        <a:latin typeface="Cambria Math" panose="02040503050406030204" pitchFamily="18" charset="0"/>
                                        <a:cs typeface="Arial" panose="020B0604020202020204" pitchFamily="34" charset="0"/>
                                      </a:rPr>
                                      <m:t>𝒂</m:t>
                                    </m:r>
                                  </m:e>
                                </m:d>
                                <m:r>
                                  <a:rPr lang="en-US" altLang="zh-CN" b="1" i="1" smtClean="0">
                                    <a:solidFill>
                                      <a:schemeClr val="accent6">
                                        <a:lumMod val="50000"/>
                                      </a:schemeClr>
                                    </a:solidFill>
                                    <a:latin typeface="Cambria Math" panose="02040503050406030204" pitchFamily="18" charset="0"/>
                                    <a:cs typeface="Arial" panose="020B0604020202020204" pitchFamily="34" charset="0"/>
                                  </a:rPr>
                                  <m:t>∧</m:t>
                                </m:r>
                                <m:r>
                                  <a:rPr lang="en-US" altLang="zh-CN" b="1" i="1" smtClean="0">
                                    <a:solidFill>
                                      <a:schemeClr val="accent6">
                                        <a:lumMod val="50000"/>
                                      </a:schemeClr>
                                    </a:solidFill>
                                    <a:latin typeface="Cambria Math" panose="02040503050406030204" pitchFamily="18" charset="0"/>
                                    <a:cs typeface="Arial" panose="020B0604020202020204" pitchFamily="34" charset="0"/>
                                  </a:rPr>
                                  <m:t>𝑯</m:t>
                                </m:r>
                                <m:r>
                                  <a:rPr lang="en-US" altLang="zh-CN" b="1" i="1" smtClean="0">
                                    <a:solidFill>
                                      <a:schemeClr val="accent6">
                                        <a:lumMod val="50000"/>
                                      </a:schemeClr>
                                    </a:solidFill>
                                    <a:latin typeface="Cambria Math" panose="02040503050406030204" pitchFamily="18" charset="0"/>
                                    <a:cs typeface="Arial" panose="020B0604020202020204" pitchFamily="34" charset="0"/>
                                  </a:rPr>
                                  <m:t>(</m:t>
                                </m:r>
                                <m:r>
                                  <a:rPr lang="en-US" altLang="zh-CN" b="1" i="1" smtClean="0">
                                    <a:solidFill>
                                      <a:schemeClr val="accent6">
                                        <a:lumMod val="50000"/>
                                      </a:schemeClr>
                                    </a:solidFill>
                                    <a:latin typeface="Cambria Math" panose="02040503050406030204" pitchFamily="18" charset="0"/>
                                    <a:cs typeface="Arial" panose="020B0604020202020204" pitchFamily="34" charset="0"/>
                                  </a:rPr>
                                  <m:t>𝒂</m:t>
                                </m:r>
                                <m:r>
                                  <a:rPr lang="en-US" altLang="zh-CN" b="1" i="1" smtClean="0">
                                    <a:solidFill>
                                      <a:schemeClr val="accent6">
                                        <a:lumMod val="50000"/>
                                      </a:schemeClr>
                                    </a:solidFill>
                                    <a:latin typeface="Cambria Math" panose="02040503050406030204" pitchFamily="18" charset="0"/>
                                    <a:cs typeface="Arial" panose="020B0604020202020204" pitchFamily="34" charset="0"/>
                                  </a:rPr>
                                  <m:t>)</m:t>
                                </m:r>
                              </m:oMath>
                            </m:oMathPara>
                          </a14:m>
                          <a:endParaRPr lang="zh-CN" altLang="en-US" b="1">
                            <a:solidFill>
                              <a:schemeClr val="accent6">
                                <a:lumMod val="50000"/>
                              </a:schemeClr>
                            </a:solidFill>
                            <a:latin typeface="Arial" panose="020B0604020202020204" pitchFamily="34" charset="0"/>
                            <a:cs typeface="Arial" panose="020B0604020202020204" pitchFamily="34" charset="0"/>
                          </a:endParaRPr>
                        </a:p>
                      </a:txBody>
                      <a:tcPr>
                        <a:lnL w="6350" cap="flat" cmpd="sng" algn="ctr">
                          <a:solidFill>
                            <a:schemeClr val="accent4">
                              <a:lumMod val="60000"/>
                              <a:lumOff val="40000"/>
                            </a:schemeClr>
                          </a:solidFill>
                          <a:prstDash val="solid"/>
                          <a:round/>
                          <a:headEnd type="none" w="med" len="med"/>
                          <a:tailEnd type="none" w="med" len="med"/>
                        </a:lnL>
                        <a:lnR w="6350" cap="flat" cmpd="sng" algn="ctr">
                          <a:solidFill>
                            <a:schemeClr val="accent4">
                              <a:lumMod val="60000"/>
                              <a:lumOff val="40000"/>
                            </a:schemeClr>
                          </a:solid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pPr marL="0" algn="l" defTabSz="914400" rtl="0" eaLnBrk="1" latinLnBrk="0" hangingPunct="1">
                            <a:spcBef>
                              <a:spcPts val="400"/>
                            </a:spcBef>
                            <a:spcAft>
                              <a:spcPts val="400"/>
                            </a:spcAft>
                          </a:pPr>
                          <a:r>
                            <a:rPr lang="en-US" altLang="zh-CN" sz="1800" b="1" kern="1200">
                              <a:solidFill>
                                <a:srgbClr val="3008DC"/>
                              </a:solidFill>
                              <a:latin typeface="Arial" panose="020B0604020202020204" pitchFamily="34" charset="0"/>
                              <a:ea typeface="楷体" panose="02010609060101010101" pitchFamily="49" charset="-122"/>
                              <a:cs typeface="Arial" panose="020B0604020202020204" pitchFamily="34" charset="0"/>
                            </a:rPr>
                            <a:t>// (4), (5)</a:t>
                          </a:r>
                          <a:r>
                            <a:rPr lang="zh-CN" altLang="en-US" sz="1800" b="1" kern="1200">
                              <a:solidFill>
                                <a:srgbClr val="3008DC"/>
                              </a:solidFill>
                              <a:latin typeface="Arial" panose="020B0604020202020204" pitchFamily="34" charset="0"/>
                              <a:ea typeface="楷体" panose="02010609060101010101" pitchFamily="49" charset="-122"/>
                              <a:cs typeface="Arial" panose="020B0604020202020204" pitchFamily="34" charset="0"/>
                            </a:rPr>
                            <a:t>假言推理</a:t>
                          </a:r>
                        </a:p>
                      </a:txBody>
                      <a:tcPr>
                        <a:lnL w="6350" cap="flat" cmpd="sng" algn="ctr">
                          <a:solidFill>
                            <a:schemeClr val="accent4">
                              <a:lumMod val="60000"/>
                              <a:lumOff val="40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extLst>
                      <a:ext uri="{0D108BD9-81ED-4DB2-BD59-A6C34878D82A}">
                        <a16:rowId xmlns:a16="http://schemas.microsoft.com/office/drawing/2014/main" val="3935375732"/>
                      </a:ext>
                    </a:extLst>
                  </a:tr>
                  <a:tr h="370840">
                    <a:tc>
                      <a:txBody>
                        <a:bodyPr/>
                        <a:lstStyle/>
                        <a:p>
                          <a:pPr marL="0" algn="l" defTabSz="914400" rtl="0" eaLnBrk="1" latinLnBrk="0" hangingPunct="1">
                            <a:spcBef>
                              <a:spcPts val="400"/>
                            </a:spcBef>
                            <a:spcAft>
                              <a:spcPts val="400"/>
                            </a:spcAft>
                          </a:pPr>
                          <a:r>
                            <a:rPr lang="en-US" altLang="zh-CN" sz="1800" b="1" kern="1200">
                              <a:solidFill>
                                <a:schemeClr val="accent6">
                                  <a:lumMod val="50000"/>
                                </a:schemeClr>
                              </a:solidFill>
                              <a:latin typeface="Arial" panose="020B0604020202020204" pitchFamily="34" charset="0"/>
                              <a:ea typeface="+mn-ea"/>
                              <a:cs typeface="Arial" panose="020B0604020202020204" pitchFamily="34" charset="0"/>
                            </a:rPr>
                            <a:t>(7)</a:t>
                          </a:r>
                          <a:endParaRPr lang="zh-CN" altLang="en-US" sz="1800" b="1" kern="1200">
                            <a:solidFill>
                              <a:schemeClr val="accent6">
                                <a:lumMod val="50000"/>
                              </a:schemeClr>
                            </a:solidFill>
                            <a:latin typeface="Arial" panose="020B0604020202020204" pitchFamily="34" charset="0"/>
                            <a:ea typeface="+mn-ea"/>
                            <a:cs typeface="Arial" panose="020B0604020202020204" pitchFamily="34" charset="0"/>
                          </a:endParaRPr>
                        </a:p>
                      </a:txBody>
                      <a:tcPr>
                        <a:lnL w="6350" cap="flat" cmpd="sng" algn="ctr">
                          <a:noFill/>
                          <a:prstDash val="solid"/>
                          <a:round/>
                          <a:headEnd type="none" w="med" len="med"/>
                          <a:tailEnd type="none" w="med" len="med"/>
                        </a:lnL>
                        <a:lnR w="6350" cap="flat" cmpd="sng" algn="ctr">
                          <a:solidFill>
                            <a:schemeClr val="accent4">
                              <a:lumMod val="60000"/>
                              <a:lumOff val="40000"/>
                            </a:schemeClr>
                          </a:solid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pPr algn="l">
                            <a:spcBef>
                              <a:spcPts val="400"/>
                            </a:spcBef>
                            <a:spcAft>
                              <a:spcPts val="400"/>
                            </a:spcAft>
                          </a:pPr>
                          <a14:m>
                            <m:oMathPara xmlns:m="http://schemas.openxmlformats.org/officeDocument/2006/math">
                              <m:oMathParaPr>
                                <m:jc m:val="left"/>
                              </m:oMathParaPr>
                              <m:oMath xmlns:m="http://schemas.openxmlformats.org/officeDocument/2006/math">
                                <m:r>
                                  <a:rPr lang="en-US" altLang="zh-CN" b="1" i="1" smtClean="0">
                                    <a:solidFill>
                                      <a:schemeClr val="accent6">
                                        <a:lumMod val="50000"/>
                                      </a:schemeClr>
                                    </a:solidFill>
                                    <a:latin typeface="Cambria Math" panose="02040503050406030204" pitchFamily="18" charset="0"/>
                                    <a:cs typeface="Arial" panose="020B0604020202020204" pitchFamily="34" charset="0"/>
                                  </a:rPr>
                                  <m:t>𝑯</m:t>
                                </m:r>
                                <m:r>
                                  <a:rPr lang="en-US" altLang="zh-CN" b="1" i="1" smtClean="0">
                                    <a:solidFill>
                                      <a:schemeClr val="accent6">
                                        <a:lumMod val="50000"/>
                                      </a:schemeClr>
                                    </a:solidFill>
                                    <a:latin typeface="Cambria Math" panose="02040503050406030204" pitchFamily="18" charset="0"/>
                                    <a:cs typeface="Arial" panose="020B0604020202020204" pitchFamily="34" charset="0"/>
                                  </a:rPr>
                                  <m:t>(</m:t>
                                </m:r>
                                <m:r>
                                  <a:rPr lang="en-US" altLang="zh-CN" b="1" i="1" smtClean="0">
                                    <a:solidFill>
                                      <a:schemeClr val="accent6">
                                        <a:lumMod val="50000"/>
                                      </a:schemeClr>
                                    </a:solidFill>
                                    <a:latin typeface="Cambria Math" panose="02040503050406030204" pitchFamily="18" charset="0"/>
                                    <a:cs typeface="Arial" panose="020B0604020202020204" pitchFamily="34" charset="0"/>
                                  </a:rPr>
                                  <m:t>𝒂</m:t>
                                </m:r>
                                <m:r>
                                  <a:rPr lang="en-US" altLang="zh-CN" b="1" i="1" smtClean="0">
                                    <a:solidFill>
                                      <a:schemeClr val="accent6">
                                        <a:lumMod val="50000"/>
                                      </a:schemeClr>
                                    </a:solidFill>
                                    <a:latin typeface="Cambria Math" panose="02040503050406030204" pitchFamily="18" charset="0"/>
                                    <a:cs typeface="Arial" panose="020B0604020202020204" pitchFamily="34" charset="0"/>
                                  </a:rPr>
                                  <m:t>)</m:t>
                                </m:r>
                              </m:oMath>
                            </m:oMathPara>
                          </a14:m>
                          <a:endParaRPr lang="zh-CN" altLang="en-US" b="1">
                            <a:solidFill>
                              <a:schemeClr val="accent6">
                                <a:lumMod val="50000"/>
                              </a:schemeClr>
                            </a:solidFill>
                            <a:latin typeface="Arial" panose="020B0604020202020204" pitchFamily="34" charset="0"/>
                            <a:cs typeface="Arial" panose="020B0604020202020204" pitchFamily="34" charset="0"/>
                          </a:endParaRPr>
                        </a:p>
                      </a:txBody>
                      <a:tcPr>
                        <a:lnL w="6350" cap="flat" cmpd="sng" algn="ctr">
                          <a:solidFill>
                            <a:schemeClr val="accent4">
                              <a:lumMod val="60000"/>
                              <a:lumOff val="40000"/>
                            </a:schemeClr>
                          </a:solidFill>
                          <a:prstDash val="solid"/>
                          <a:round/>
                          <a:headEnd type="none" w="med" len="med"/>
                          <a:tailEnd type="none" w="med" len="med"/>
                        </a:lnL>
                        <a:lnR w="6350" cap="flat" cmpd="sng" algn="ctr">
                          <a:solidFill>
                            <a:schemeClr val="accent4">
                              <a:lumMod val="60000"/>
                              <a:lumOff val="40000"/>
                            </a:schemeClr>
                          </a:solid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pPr marL="0" algn="l" defTabSz="914400" rtl="0" eaLnBrk="1" latinLnBrk="0" hangingPunct="1">
                            <a:spcBef>
                              <a:spcPts val="400"/>
                            </a:spcBef>
                            <a:spcAft>
                              <a:spcPts val="400"/>
                            </a:spcAft>
                          </a:pPr>
                          <a:r>
                            <a:rPr lang="en-US" altLang="zh-CN" sz="1800" b="1" kern="1200">
                              <a:solidFill>
                                <a:srgbClr val="3008DC"/>
                              </a:solidFill>
                              <a:latin typeface="Arial" panose="020B0604020202020204" pitchFamily="34" charset="0"/>
                              <a:ea typeface="楷体" panose="02010609060101010101" pitchFamily="49" charset="-122"/>
                              <a:cs typeface="Arial" panose="020B0604020202020204" pitchFamily="34" charset="0"/>
                            </a:rPr>
                            <a:t>// (6)</a:t>
                          </a:r>
                          <a:r>
                            <a:rPr lang="zh-CN" altLang="en-US" sz="1800" b="1" kern="1200">
                              <a:solidFill>
                                <a:srgbClr val="3008DC"/>
                              </a:solidFill>
                              <a:latin typeface="Arial" panose="020B0604020202020204" pitchFamily="34" charset="0"/>
                              <a:ea typeface="楷体" panose="02010609060101010101" pitchFamily="49" charset="-122"/>
                              <a:cs typeface="Arial" panose="020B0604020202020204" pitchFamily="34" charset="0"/>
                            </a:rPr>
                            <a:t>化简规则</a:t>
                          </a:r>
                        </a:p>
                      </a:txBody>
                      <a:tcPr>
                        <a:lnL w="6350" cap="flat" cmpd="sng" algn="ctr">
                          <a:solidFill>
                            <a:schemeClr val="accent4">
                              <a:lumMod val="60000"/>
                              <a:lumOff val="40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extLst>
                      <a:ext uri="{0D108BD9-81ED-4DB2-BD59-A6C34878D82A}">
                        <a16:rowId xmlns:a16="http://schemas.microsoft.com/office/drawing/2014/main" val="3270404914"/>
                      </a:ext>
                    </a:extLst>
                  </a:tr>
                  <a:tr h="370840">
                    <a:tc>
                      <a:txBody>
                        <a:bodyPr/>
                        <a:lstStyle/>
                        <a:p>
                          <a:pPr marL="0" algn="l" defTabSz="914400" rtl="0" eaLnBrk="1" latinLnBrk="0" hangingPunct="1">
                            <a:spcBef>
                              <a:spcPts val="400"/>
                            </a:spcBef>
                            <a:spcAft>
                              <a:spcPts val="400"/>
                            </a:spcAft>
                          </a:pPr>
                          <a:r>
                            <a:rPr lang="en-US" altLang="zh-CN" sz="1800" b="1" kern="1200">
                              <a:solidFill>
                                <a:schemeClr val="accent6">
                                  <a:lumMod val="50000"/>
                                </a:schemeClr>
                              </a:solidFill>
                              <a:latin typeface="Arial" panose="020B0604020202020204" pitchFamily="34" charset="0"/>
                              <a:ea typeface="+mn-ea"/>
                              <a:cs typeface="Arial" panose="020B0604020202020204" pitchFamily="34" charset="0"/>
                            </a:rPr>
                            <a:t>(8)</a:t>
                          </a:r>
                          <a:endParaRPr lang="zh-CN" altLang="en-US" sz="1800" b="1" kern="1200">
                            <a:solidFill>
                              <a:schemeClr val="accent6">
                                <a:lumMod val="50000"/>
                              </a:schemeClr>
                            </a:solidFill>
                            <a:latin typeface="Arial" panose="020B0604020202020204" pitchFamily="34" charset="0"/>
                            <a:ea typeface="+mn-ea"/>
                            <a:cs typeface="Arial" panose="020B0604020202020204" pitchFamily="34" charset="0"/>
                          </a:endParaRPr>
                        </a:p>
                      </a:txBody>
                      <a:tcPr>
                        <a:lnL w="6350" cap="flat" cmpd="sng" algn="ctr">
                          <a:noFill/>
                          <a:prstDash val="solid"/>
                          <a:round/>
                          <a:headEnd type="none" w="med" len="med"/>
                          <a:tailEnd type="none" w="med" len="med"/>
                        </a:lnL>
                        <a:lnR w="6350" cap="flat" cmpd="sng" algn="ctr">
                          <a:solidFill>
                            <a:schemeClr val="accent4">
                              <a:lumMod val="60000"/>
                              <a:lumOff val="40000"/>
                            </a:schemeClr>
                          </a:solid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pPr algn="l">
                            <a:spcBef>
                              <a:spcPts val="400"/>
                            </a:spcBef>
                            <a:spcAft>
                              <a:spcPts val="400"/>
                            </a:spcAft>
                          </a:pPr>
                          <a14:m>
                            <m:oMathPara xmlns:m="http://schemas.openxmlformats.org/officeDocument/2006/math">
                              <m:oMathParaPr>
                                <m:jc m:val="left"/>
                              </m:oMathParaPr>
                              <m:oMath xmlns:m="http://schemas.openxmlformats.org/officeDocument/2006/math">
                                <m:r>
                                  <a:rPr lang="en-US" altLang="zh-CN" b="1" i="1" smtClean="0">
                                    <a:solidFill>
                                      <a:schemeClr val="accent6">
                                        <a:lumMod val="50000"/>
                                      </a:schemeClr>
                                    </a:solidFill>
                                    <a:latin typeface="Cambria Math" panose="02040503050406030204" pitchFamily="18" charset="0"/>
                                    <a:cs typeface="Arial" panose="020B0604020202020204" pitchFamily="34" charset="0"/>
                                  </a:rPr>
                                  <m:t>𝑯</m:t>
                                </m:r>
                                <m:d>
                                  <m:dPr>
                                    <m:ctrlPr>
                                      <a:rPr lang="en-US" altLang="zh-CN" b="1" i="1" smtClean="0">
                                        <a:solidFill>
                                          <a:schemeClr val="accent6">
                                            <a:lumMod val="50000"/>
                                          </a:schemeClr>
                                        </a:solidFill>
                                        <a:latin typeface="Cambria Math" panose="02040503050406030204" pitchFamily="18" charset="0"/>
                                        <a:cs typeface="Arial" panose="020B0604020202020204" pitchFamily="34" charset="0"/>
                                      </a:rPr>
                                    </m:ctrlPr>
                                  </m:dPr>
                                  <m:e>
                                    <m:r>
                                      <a:rPr lang="en-US" altLang="zh-CN" b="1" i="1" smtClean="0">
                                        <a:solidFill>
                                          <a:schemeClr val="accent6">
                                            <a:lumMod val="50000"/>
                                          </a:schemeClr>
                                        </a:solidFill>
                                        <a:latin typeface="Cambria Math" panose="02040503050406030204" pitchFamily="18" charset="0"/>
                                        <a:cs typeface="Arial" panose="020B0604020202020204" pitchFamily="34" charset="0"/>
                                      </a:rPr>
                                      <m:t>𝒂</m:t>
                                    </m:r>
                                  </m:e>
                                </m:d>
                                <m:r>
                                  <a:rPr lang="en-US" altLang="zh-CN" b="1" i="1" smtClean="0">
                                    <a:solidFill>
                                      <a:schemeClr val="accent6">
                                        <a:lumMod val="50000"/>
                                      </a:schemeClr>
                                    </a:solidFill>
                                    <a:latin typeface="Cambria Math" panose="02040503050406030204" pitchFamily="18" charset="0"/>
                                    <a:cs typeface="Arial" panose="020B0604020202020204" pitchFamily="34" charset="0"/>
                                  </a:rPr>
                                  <m:t>∧</m:t>
                                </m:r>
                                <m:r>
                                  <a:rPr lang="en-US" altLang="zh-CN" b="1" i="1" smtClean="0">
                                    <a:solidFill>
                                      <a:schemeClr val="accent6">
                                        <a:lumMod val="50000"/>
                                      </a:schemeClr>
                                    </a:solidFill>
                                    <a:latin typeface="Cambria Math" panose="02040503050406030204" pitchFamily="18" charset="0"/>
                                    <a:cs typeface="Arial" panose="020B0604020202020204" pitchFamily="34" charset="0"/>
                                  </a:rPr>
                                  <m:t>𝑸</m:t>
                                </m:r>
                                <m:r>
                                  <a:rPr lang="en-US" altLang="zh-CN" b="1" i="1" smtClean="0">
                                    <a:solidFill>
                                      <a:schemeClr val="accent6">
                                        <a:lumMod val="50000"/>
                                      </a:schemeClr>
                                    </a:solidFill>
                                    <a:latin typeface="Cambria Math" panose="02040503050406030204" pitchFamily="18" charset="0"/>
                                    <a:cs typeface="Arial" panose="020B0604020202020204" pitchFamily="34" charset="0"/>
                                  </a:rPr>
                                  <m:t>(</m:t>
                                </m:r>
                                <m:r>
                                  <a:rPr lang="en-US" altLang="zh-CN" b="1" i="1" smtClean="0">
                                    <a:solidFill>
                                      <a:schemeClr val="accent6">
                                        <a:lumMod val="50000"/>
                                      </a:schemeClr>
                                    </a:solidFill>
                                    <a:latin typeface="Cambria Math" panose="02040503050406030204" pitchFamily="18" charset="0"/>
                                    <a:cs typeface="Arial" panose="020B0604020202020204" pitchFamily="34" charset="0"/>
                                  </a:rPr>
                                  <m:t>𝒂</m:t>
                                </m:r>
                                <m:r>
                                  <a:rPr lang="en-US" altLang="zh-CN" b="1" i="1" smtClean="0">
                                    <a:solidFill>
                                      <a:schemeClr val="accent6">
                                        <a:lumMod val="50000"/>
                                      </a:schemeClr>
                                    </a:solidFill>
                                    <a:latin typeface="Cambria Math" panose="02040503050406030204" pitchFamily="18" charset="0"/>
                                    <a:cs typeface="Arial" panose="020B0604020202020204" pitchFamily="34" charset="0"/>
                                  </a:rPr>
                                  <m:t>)</m:t>
                                </m:r>
                              </m:oMath>
                            </m:oMathPara>
                          </a14:m>
                          <a:endParaRPr lang="zh-CN" altLang="en-US" b="1">
                            <a:solidFill>
                              <a:schemeClr val="accent6">
                                <a:lumMod val="50000"/>
                              </a:schemeClr>
                            </a:solidFill>
                            <a:latin typeface="Arial" panose="020B0604020202020204" pitchFamily="34" charset="0"/>
                            <a:cs typeface="Arial" panose="020B0604020202020204" pitchFamily="34" charset="0"/>
                          </a:endParaRPr>
                        </a:p>
                      </a:txBody>
                      <a:tcPr>
                        <a:lnL w="6350" cap="flat" cmpd="sng" algn="ctr">
                          <a:solidFill>
                            <a:schemeClr val="accent4">
                              <a:lumMod val="60000"/>
                              <a:lumOff val="40000"/>
                            </a:schemeClr>
                          </a:solidFill>
                          <a:prstDash val="solid"/>
                          <a:round/>
                          <a:headEnd type="none" w="med" len="med"/>
                          <a:tailEnd type="none" w="med" len="med"/>
                        </a:lnL>
                        <a:lnR w="6350" cap="flat" cmpd="sng" algn="ctr">
                          <a:solidFill>
                            <a:schemeClr val="accent4">
                              <a:lumMod val="60000"/>
                              <a:lumOff val="40000"/>
                            </a:schemeClr>
                          </a:solid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pPr marL="0" algn="l" defTabSz="914400" rtl="0" eaLnBrk="1" latinLnBrk="0" hangingPunct="1">
                            <a:spcBef>
                              <a:spcPts val="400"/>
                            </a:spcBef>
                            <a:spcAft>
                              <a:spcPts val="400"/>
                            </a:spcAft>
                          </a:pPr>
                          <a:r>
                            <a:rPr lang="en-US" altLang="zh-CN" sz="1800" b="1" kern="1200">
                              <a:solidFill>
                                <a:srgbClr val="3008DC"/>
                              </a:solidFill>
                              <a:latin typeface="Arial" panose="020B0604020202020204" pitchFamily="34" charset="0"/>
                              <a:ea typeface="楷体" panose="02010609060101010101" pitchFamily="49" charset="-122"/>
                              <a:cs typeface="Arial" panose="020B0604020202020204" pitchFamily="34" charset="0"/>
                            </a:rPr>
                            <a:t>// (2)</a:t>
                          </a:r>
                          <a:r>
                            <a:rPr lang="zh-CN" altLang="en-US" sz="1800" b="1" kern="1200">
                              <a:solidFill>
                                <a:srgbClr val="3008DC"/>
                              </a:solidFill>
                              <a:latin typeface="Arial" panose="020B0604020202020204" pitchFamily="34" charset="0"/>
                              <a:ea typeface="楷体" panose="02010609060101010101" pitchFamily="49" charset="-122"/>
                              <a:cs typeface="Arial" panose="020B0604020202020204" pitchFamily="34" charset="0"/>
                            </a:rPr>
                            <a:t>化简规则</a:t>
                          </a:r>
                        </a:p>
                      </a:txBody>
                      <a:tcPr>
                        <a:lnL w="6350" cap="flat" cmpd="sng" algn="ctr">
                          <a:solidFill>
                            <a:schemeClr val="accent4">
                              <a:lumMod val="60000"/>
                              <a:lumOff val="40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extLst>
                      <a:ext uri="{0D108BD9-81ED-4DB2-BD59-A6C34878D82A}">
                        <a16:rowId xmlns:a16="http://schemas.microsoft.com/office/drawing/2014/main" val="163016537"/>
                      </a:ext>
                    </a:extLst>
                  </a:tr>
                  <a:tr h="370840">
                    <a:tc>
                      <a:txBody>
                        <a:bodyPr/>
                        <a:lstStyle/>
                        <a:p>
                          <a:pPr marL="0" algn="l" defTabSz="914400" rtl="0" eaLnBrk="1" latinLnBrk="0" hangingPunct="1">
                            <a:spcBef>
                              <a:spcPts val="400"/>
                            </a:spcBef>
                            <a:spcAft>
                              <a:spcPts val="400"/>
                            </a:spcAft>
                          </a:pPr>
                          <a:r>
                            <a:rPr lang="en-US" altLang="zh-CN" sz="1800" b="1" kern="1200">
                              <a:solidFill>
                                <a:schemeClr val="accent6">
                                  <a:lumMod val="50000"/>
                                </a:schemeClr>
                              </a:solidFill>
                              <a:latin typeface="Arial" panose="020B0604020202020204" pitchFamily="34" charset="0"/>
                              <a:ea typeface="+mn-ea"/>
                              <a:cs typeface="Arial" panose="020B0604020202020204" pitchFamily="34" charset="0"/>
                            </a:rPr>
                            <a:t>(9)</a:t>
                          </a:r>
                          <a:endParaRPr lang="zh-CN" altLang="en-US" sz="1800" b="1" kern="1200">
                            <a:solidFill>
                              <a:schemeClr val="accent6">
                                <a:lumMod val="50000"/>
                              </a:schemeClr>
                            </a:solidFill>
                            <a:latin typeface="Arial" panose="020B0604020202020204" pitchFamily="34" charset="0"/>
                            <a:ea typeface="+mn-ea"/>
                            <a:cs typeface="Arial" panose="020B0604020202020204" pitchFamily="34" charset="0"/>
                          </a:endParaRPr>
                        </a:p>
                      </a:txBody>
                      <a:tcPr>
                        <a:lnL w="6350" cap="flat" cmpd="sng" algn="ctr">
                          <a:noFill/>
                          <a:prstDash val="solid"/>
                          <a:round/>
                          <a:headEnd type="none" w="med" len="med"/>
                          <a:tailEnd type="none" w="med" len="med"/>
                        </a:lnL>
                        <a:lnR w="6350" cap="flat" cmpd="sng" algn="ctr">
                          <a:solidFill>
                            <a:schemeClr val="accent4">
                              <a:lumMod val="60000"/>
                              <a:lumOff val="40000"/>
                            </a:schemeClr>
                          </a:solid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pPr algn="l">
                            <a:spcBef>
                              <a:spcPts val="400"/>
                            </a:spcBef>
                            <a:spcAft>
                              <a:spcPts val="400"/>
                            </a:spcAft>
                          </a:pPr>
                          <a14:m>
                            <m:oMathPara xmlns:m="http://schemas.openxmlformats.org/officeDocument/2006/math">
                              <m:oMathParaPr>
                                <m:jc m:val="left"/>
                              </m:oMathParaPr>
                              <m:oMath xmlns:m="http://schemas.openxmlformats.org/officeDocument/2006/math">
                                <m:r>
                                  <a:rPr lang="en-US" altLang="zh-CN" b="1" i="1" smtClean="0">
                                    <a:solidFill>
                                      <a:schemeClr val="accent6">
                                        <a:lumMod val="50000"/>
                                      </a:schemeClr>
                                    </a:solidFill>
                                    <a:latin typeface="Cambria Math" panose="02040503050406030204" pitchFamily="18" charset="0"/>
                                    <a:cs typeface="Arial" panose="020B0604020202020204" pitchFamily="34" charset="0"/>
                                  </a:rPr>
                                  <m:t>𝑯</m:t>
                                </m:r>
                                <m:d>
                                  <m:dPr>
                                    <m:ctrlPr>
                                      <a:rPr lang="en-US" altLang="zh-CN" b="1" i="1" smtClean="0">
                                        <a:solidFill>
                                          <a:schemeClr val="accent6">
                                            <a:lumMod val="50000"/>
                                          </a:schemeClr>
                                        </a:solidFill>
                                        <a:latin typeface="Cambria Math" panose="02040503050406030204" pitchFamily="18" charset="0"/>
                                        <a:cs typeface="Arial" panose="020B0604020202020204" pitchFamily="34" charset="0"/>
                                      </a:rPr>
                                    </m:ctrlPr>
                                  </m:dPr>
                                  <m:e>
                                    <m:r>
                                      <a:rPr lang="en-US" altLang="zh-CN" b="1" i="1" smtClean="0">
                                        <a:solidFill>
                                          <a:schemeClr val="accent6">
                                            <a:lumMod val="50000"/>
                                          </a:schemeClr>
                                        </a:solidFill>
                                        <a:latin typeface="Cambria Math" panose="02040503050406030204" pitchFamily="18" charset="0"/>
                                        <a:cs typeface="Arial" panose="020B0604020202020204" pitchFamily="34" charset="0"/>
                                      </a:rPr>
                                      <m:t>𝒂</m:t>
                                    </m:r>
                                  </m:e>
                                </m:d>
                                <m:r>
                                  <a:rPr lang="en-US" altLang="zh-CN" b="1" i="1" smtClean="0">
                                    <a:solidFill>
                                      <a:schemeClr val="accent6">
                                        <a:lumMod val="50000"/>
                                      </a:schemeClr>
                                    </a:solidFill>
                                    <a:latin typeface="Cambria Math" panose="02040503050406030204" pitchFamily="18" charset="0"/>
                                    <a:cs typeface="Arial" panose="020B0604020202020204" pitchFamily="34" charset="0"/>
                                  </a:rPr>
                                  <m:t>∧</m:t>
                                </m:r>
                                <m:r>
                                  <a:rPr lang="en-US" altLang="zh-CN" b="1" i="1" smtClean="0">
                                    <a:solidFill>
                                      <a:schemeClr val="accent6">
                                        <a:lumMod val="50000"/>
                                      </a:schemeClr>
                                    </a:solidFill>
                                    <a:latin typeface="Cambria Math" panose="02040503050406030204" pitchFamily="18" charset="0"/>
                                    <a:cs typeface="Arial" panose="020B0604020202020204" pitchFamily="34" charset="0"/>
                                  </a:rPr>
                                  <m:t>𝑸</m:t>
                                </m:r>
                                <m:r>
                                  <a:rPr lang="en-US" altLang="zh-CN" b="1" i="1" smtClean="0">
                                    <a:solidFill>
                                      <a:schemeClr val="accent6">
                                        <a:lumMod val="50000"/>
                                      </a:schemeClr>
                                    </a:solidFill>
                                    <a:latin typeface="Cambria Math" panose="02040503050406030204" pitchFamily="18" charset="0"/>
                                    <a:cs typeface="Arial" panose="020B0604020202020204" pitchFamily="34" charset="0"/>
                                  </a:rPr>
                                  <m:t>(</m:t>
                                </m:r>
                                <m:r>
                                  <a:rPr lang="en-US" altLang="zh-CN" b="1" i="1" smtClean="0">
                                    <a:solidFill>
                                      <a:schemeClr val="accent6">
                                        <a:lumMod val="50000"/>
                                      </a:schemeClr>
                                    </a:solidFill>
                                    <a:latin typeface="Cambria Math" panose="02040503050406030204" pitchFamily="18" charset="0"/>
                                    <a:cs typeface="Arial" panose="020B0604020202020204" pitchFamily="34" charset="0"/>
                                  </a:rPr>
                                  <m:t>𝒂</m:t>
                                </m:r>
                                <m:r>
                                  <a:rPr lang="en-US" altLang="zh-CN" b="1" i="1" smtClean="0">
                                    <a:solidFill>
                                      <a:schemeClr val="accent6">
                                        <a:lumMod val="50000"/>
                                      </a:schemeClr>
                                    </a:solidFill>
                                    <a:latin typeface="Cambria Math" panose="02040503050406030204" pitchFamily="18" charset="0"/>
                                    <a:cs typeface="Arial" panose="020B0604020202020204" pitchFamily="34" charset="0"/>
                                  </a:rPr>
                                  <m:t>)</m:t>
                                </m:r>
                              </m:oMath>
                            </m:oMathPara>
                          </a14:m>
                          <a:endParaRPr lang="zh-CN" altLang="en-US" b="1">
                            <a:solidFill>
                              <a:schemeClr val="accent6">
                                <a:lumMod val="50000"/>
                              </a:schemeClr>
                            </a:solidFill>
                            <a:latin typeface="Arial" panose="020B0604020202020204" pitchFamily="34" charset="0"/>
                            <a:cs typeface="Arial" panose="020B0604020202020204" pitchFamily="34" charset="0"/>
                          </a:endParaRPr>
                        </a:p>
                      </a:txBody>
                      <a:tcPr>
                        <a:lnL w="6350" cap="flat" cmpd="sng" algn="ctr">
                          <a:solidFill>
                            <a:schemeClr val="accent4">
                              <a:lumMod val="60000"/>
                              <a:lumOff val="40000"/>
                            </a:schemeClr>
                          </a:solidFill>
                          <a:prstDash val="solid"/>
                          <a:round/>
                          <a:headEnd type="none" w="med" len="med"/>
                          <a:tailEnd type="none" w="med" len="med"/>
                        </a:lnL>
                        <a:lnR w="6350" cap="flat" cmpd="sng" algn="ctr">
                          <a:solidFill>
                            <a:schemeClr val="accent4">
                              <a:lumMod val="60000"/>
                              <a:lumOff val="40000"/>
                            </a:schemeClr>
                          </a:solid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pPr marL="0" algn="l" defTabSz="914400" rtl="0" eaLnBrk="1" latinLnBrk="0" hangingPunct="1">
                            <a:spcBef>
                              <a:spcPts val="400"/>
                            </a:spcBef>
                            <a:spcAft>
                              <a:spcPts val="400"/>
                            </a:spcAft>
                          </a:pPr>
                          <a:r>
                            <a:rPr lang="en-US" altLang="zh-CN" sz="1800" b="1" kern="1200">
                              <a:solidFill>
                                <a:srgbClr val="3008DC"/>
                              </a:solidFill>
                              <a:latin typeface="Arial" panose="020B0604020202020204" pitchFamily="34" charset="0"/>
                              <a:ea typeface="楷体" panose="02010609060101010101" pitchFamily="49" charset="-122"/>
                              <a:cs typeface="Arial" panose="020B0604020202020204" pitchFamily="34" charset="0"/>
                            </a:rPr>
                            <a:t>// (7), (8)</a:t>
                          </a:r>
                          <a:r>
                            <a:rPr lang="zh-CN" altLang="en-US" sz="1800" b="1" kern="1200">
                              <a:solidFill>
                                <a:srgbClr val="3008DC"/>
                              </a:solidFill>
                              <a:latin typeface="Arial" panose="020B0604020202020204" pitchFamily="34" charset="0"/>
                              <a:ea typeface="楷体" panose="02010609060101010101" pitchFamily="49" charset="-122"/>
                              <a:cs typeface="Arial" panose="020B0604020202020204" pitchFamily="34" charset="0"/>
                            </a:rPr>
                            <a:t>合取规则</a:t>
                          </a:r>
                        </a:p>
                      </a:txBody>
                      <a:tcPr>
                        <a:lnL w="6350" cap="flat" cmpd="sng" algn="ctr">
                          <a:solidFill>
                            <a:schemeClr val="accent4">
                              <a:lumMod val="60000"/>
                              <a:lumOff val="40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extLst>
                      <a:ext uri="{0D108BD9-81ED-4DB2-BD59-A6C34878D82A}">
                        <a16:rowId xmlns:a16="http://schemas.microsoft.com/office/drawing/2014/main" val="3045912609"/>
                      </a:ext>
                    </a:extLst>
                  </a:tr>
                  <a:tr h="370840">
                    <a:tc>
                      <a:txBody>
                        <a:bodyPr/>
                        <a:lstStyle/>
                        <a:p>
                          <a:pPr marL="0" marR="0" lvl="0" indent="0" algn="l" defTabSz="914400" rtl="0" eaLnBrk="1" fontAlgn="auto" latinLnBrk="0" hangingPunct="1">
                            <a:lnSpc>
                              <a:spcPct val="100000"/>
                            </a:lnSpc>
                            <a:spcBef>
                              <a:spcPts val="400"/>
                            </a:spcBef>
                            <a:spcAft>
                              <a:spcPts val="400"/>
                            </a:spcAft>
                            <a:buClrTx/>
                            <a:buSzTx/>
                            <a:buFontTx/>
                            <a:buNone/>
                            <a:tabLst/>
                            <a:defRPr/>
                          </a:pPr>
                          <a:r>
                            <a:rPr lang="en-US" altLang="zh-CN" sz="1800" b="1" kern="1200">
                              <a:solidFill>
                                <a:schemeClr val="accent6">
                                  <a:lumMod val="50000"/>
                                </a:schemeClr>
                              </a:solidFill>
                              <a:latin typeface="Arial" panose="020B0604020202020204" pitchFamily="34" charset="0"/>
                              <a:ea typeface="+mn-ea"/>
                              <a:cs typeface="Arial" panose="020B0604020202020204" pitchFamily="34" charset="0"/>
                            </a:rPr>
                            <a:t>(10)</a:t>
                          </a:r>
                          <a:endParaRPr lang="zh-CN" altLang="en-US" sz="1800" b="1" kern="1200">
                            <a:solidFill>
                              <a:schemeClr val="accent6">
                                <a:lumMod val="50000"/>
                              </a:schemeClr>
                            </a:solidFill>
                            <a:latin typeface="Arial" panose="020B0604020202020204" pitchFamily="34" charset="0"/>
                            <a:ea typeface="+mn-ea"/>
                            <a:cs typeface="Arial" panose="020B0604020202020204" pitchFamily="34" charset="0"/>
                          </a:endParaRPr>
                        </a:p>
                      </a:txBody>
                      <a:tcPr>
                        <a:lnL w="6350" cap="flat" cmpd="sng" algn="ctr">
                          <a:noFill/>
                          <a:prstDash val="solid"/>
                          <a:round/>
                          <a:headEnd type="none" w="med" len="med"/>
                          <a:tailEnd type="none" w="med" len="med"/>
                        </a:lnL>
                        <a:lnR w="6350" cap="flat" cmpd="sng" algn="ctr">
                          <a:solidFill>
                            <a:schemeClr val="accent4">
                              <a:lumMod val="60000"/>
                              <a:lumOff val="40000"/>
                            </a:schemeClr>
                          </a:solid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pPr algn="l">
                            <a:spcBef>
                              <a:spcPts val="400"/>
                            </a:spcBef>
                            <a:spcAft>
                              <a:spcPts val="400"/>
                            </a:spcAft>
                          </a:pPr>
                          <a14:m>
                            <m:oMathPara xmlns:m="http://schemas.openxmlformats.org/officeDocument/2006/math">
                              <m:oMathParaPr>
                                <m:jc m:val="left"/>
                              </m:oMathParaPr>
                              <m:oMath xmlns:m="http://schemas.openxmlformats.org/officeDocument/2006/math">
                                <m:r>
                                  <a:rPr lang="en-US" altLang="zh-CN" sz="1800" b="1" i="1" smtClean="0">
                                    <a:solidFill>
                                      <a:schemeClr val="accent6">
                                        <a:lumMod val="50000"/>
                                      </a:schemeClr>
                                    </a:solidFill>
                                    <a:latin typeface="Cambria Math" panose="02040503050406030204" pitchFamily="18" charset="0"/>
                                  </a:rPr>
                                  <m:t>∃</m:t>
                                </m:r>
                                <m:r>
                                  <a:rPr lang="en-US" altLang="zh-CN" sz="1800" b="1" i="1" smtClean="0">
                                    <a:solidFill>
                                      <a:schemeClr val="accent6">
                                        <a:lumMod val="50000"/>
                                      </a:schemeClr>
                                    </a:solidFill>
                                    <a:latin typeface="Cambria Math" panose="02040503050406030204" pitchFamily="18" charset="0"/>
                                  </a:rPr>
                                  <m:t>𝒙</m:t>
                                </m:r>
                                <m:d>
                                  <m:dPr>
                                    <m:ctrlPr>
                                      <a:rPr lang="en-US" altLang="zh-CN" sz="1800" b="1" i="1" smtClean="0">
                                        <a:solidFill>
                                          <a:schemeClr val="accent6">
                                            <a:lumMod val="50000"/>
                                          </a:schemeClr>
                                        </a:solidFill>
                                        <a:latin typeface="Cambria Math" panose="02040503050406030204" pitchFamily="18" charset="0"/>
                                      </a:rPr>
                                    </m:ctrlPr>
                                  </m:dPr>
                                  <m:e>
                                    <m:r>
                                      <a:rPr lang="en-US" altLang="zh-CN" sz="1800" b="1" i="1" smtClean="0">
                                        <a:solidFill>
                                          <a:schemeClr val="accent6">
                                            <a:lumMod val="50000"/>
                                          </a:schemeClr>
                                        </a:solidFill>
                                        <a:latin typeface="Cambria Math" panose="02040503050406030204" pitchFamily="18" charset="0"/>
                                      </a:rPr>
                                      <m:t>𝑯</m:t>
                                    </m:r>
                                    <m:d>
                                      <m:dPr>
                                        <m:ctrlPr>
                                          <a:rPr lang="en-US" altLang="zh-CN" sz="1800" b="1" i="1" smtClean="0">
                                            <a:solidFill>
                                              <a:schemeClr val="accent6">
                                                <a:lumMod val="50000"/>
                                              </a:schemeClr>
                                            </a:solidFill>
                                            <a:latin typeface="Cambria Math" panose="02040503050406030204" pitchFamily="18" charset="0"/>
                                          </a:rPr>
                                        </m:ctrlPr>
                                      </m:dPr>
                                      <m:e>
                                        <m:r>
                                          <a:rPr lang="en-US" altLang="zh-CN" sz="1800" b="1" i="1" smtClean="0">
                                            <a:solidFill>
                                              <a:schemeClr val="accent6">
                                                <a:lumMod val="50000"/>
                                              </a:schemeClr>
                                            </a:solidFill>
                                            <a:latin typeface="Cambria Math" panose="02040503050406030204" pitchFamily="18" charset="0"/>
                                          </a:rPr>
                                          <m:t>𝒙</m:t>
                                        </m:r>
                                      </m:e>
                                    </m:d>
                                    <m:r>
                                      <a:rPr lang="en-US" altLang="zh-CN" sz="1800" b="1" i="1" smtClean="0">
                                        <a:solidFill>
                                          <a:schemeClr val="accent6">
                                            <a:lumMod val="50000"/>
                                          </a:schemeClr>
                                        </a:solidFill>
                                        <a:latin typeface="Cambria Math" panose="02040503050406030204" pitchFamily="18" charset="0"/>
                                      </a:rPr>
                                      <m:t>∧</m:t>
                                    </m:r>
                                    <m:r>
                                      <a:rPr lang="en-US" altLang="zh-CN" sz="1800" b="1" i="1" smtClean="0">
                                        <a:solidFill>
                                          <a:schemeClr val="accent6">
                                            <a:lumMod val="50000"/>
                                          </a:schemeClr>
                                        </a:solidFill>
                                        <a:latin typeface="Cambria Math" panose="02040503050406030204" pitchFamily="18" charset="0"/>
                                      </a:rPr>
                                      <m:t>𝑸</m:t>
                                    </m:r>
                                    <m:d>
                                      <m:dPr>
                                        <m:ctrlPr>
                                          <a:rPr lang="en-US" altLang="zh-CN" sz="1800" b="1" i="1" smtClean="0">
                                            <a:solidFill>
                                              <a:schemeClr val="accent6">
                                                <a:lumMod val="50000"/>
                                              </a:schemeClr>
                                            </a:solidFill>
                                            <a:latin typeface="Cambria Math" panose="02040503050406030204" pitchFamily="18" charset="0"/>
                                          </a:rPr>
                                        </m:ctrlPr>
                                      </m:dPr>
                                      <m:e>
                                        <m:r>
                                          <a:rPr lang="en-US" altLang="zh-CN" sz="1800" b="1" i="1" smtClean="0">
                                            <a:solidFill>
                                              <a:schemeClr val="accent6">
                                                <a:lumMod val="50000"/>
                                              </a:schemeClr>
                                            </a:solidFill>
                                            <a:latin typeface="Cambria Math" panose="02040503050406030204" pitchFamily="18" charset="0"/>
                                          </a:rPr>
                                          <m:t>𝒙</m:t>
                                        </m:r>
                                      </m:e>
                                    </m:d>
                                  </m:e>
                                </m:d>
                              </m:oMath>
                            </m:oMathPara>
                          </a14:m>
                          <a:endParaRPr lang="zh-CN" altLang="en-US" b="1">
                            <a:solidFill>
                              <a:schemeClr val="accent6">
                                <a:lumMod val="50000"/>
                              </a:schemeClr>
                            </a:solidFill>
                            <a:latin typeface="Arial" panose="020B0604020202020204" pitchFamily="34" charset="0"/>
                            <a:cs typeface="Arial" panose="020B0604020202020204" pitchFamily="34" charset="0"/>
                          </a:endParaRPr>
                        </a:p>
                      </a:txBody>
                      <a:tcPr>
                        <a:lnL w="6350" cap="flat" cmpd="sng" algn="ctr">
                          <a:solidFill>
                            <a:schemeClr val="accent4">
                              <a:lumMod val="60000"/>
                              <a:lumOff val="40000"/>
                            </a:schemeClr>
                          </a:solidFill>
                          <a:prstDash val="solid"/>
                          <a:round/>
                          <a:headEnd type="none" w="med" len="med"/>
                          <a:tailEnd type="none" w="med" len="med"/>
                        </a:lnL>
                        <a:lnR w="6350" cap="flat" cmpd="sng" algn="ctr">
                          <a:solidFill>
                            <a:schemeClr val="accent4">
                              <a:lumMod val="60000"/>
                              <a:lumOff val="40000"/>
                            </a:schemeClr>
                          </a:solid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pPr marL="0" marR="0" lvl="0" indent="0" algn="l" defTabSz="914400" rtl="0" eaLnBrk="1" fontAlgn="auto" latinLnBrk="0" hangingPunct="1">
                            <a:lnSpc>
                              <a:spcPct val="100000"/>
                            </a:lnSpc>
                            <a:spcBef>
                              <a:spcPts val="400"/>
                            </a:spcBef>
                            <a:spcAft>
                              <a:spcPts val="400"/>
                            </a:spcAft>
                            <a:buClrTx/>
                            <a:buSzTx/>
                            <a:buFontTx/>
                            <a:buNone/>
                            <a:tabLst/>
                            <a:defRPr/>
                          </a:pPr>
                          <a:r>
                            <a:rPr lang="en-US" altLang="zh-CN" sz="1800" b="1" kern="1200">
                              <a:solidFill>
                                <a:srgbClr val="3008DC"/>
                              </a:solidFill>
                              <a:latin typeface="Arial" panose="020B0604020202020204" pitchFamily="34" charset="0"/>
                              <a:ea typeface="楷体" panose="02010609060101010101" pitchFamily="49" charset="-122"/>
                              <a:cs typeface="Arial" panose="020B0604020202020204" pitchFamily="34" charset="0"/>
                            </a:rPr>
                            <a:t>// (9)</a:t>
                          </a:r>
                          <a:r>
                            <a:rPr lang="zh-CN" altLang="en-US" sz="1800" b="1" kern="1200">
                              <a:solidFill>
                                <a:srgbClr val="3008DC"/>
                              </a:solidFill>
                              <a:latin typeface="Arial" panose="020B0604020202020204" pitchFamily="34" charset="0"/>
                              <a:ea typeface="楷体" panose="02010609060101010101" pitchFamily="49" charset="-122"/>
                              <a:cs typeface="Arial" panose="020B0604020202020204" pitchFamily="34" charset="0"/>
                            </a:rPr>
                            <a:t>存在泛化</a:t>
                          </a:r>
                        </a:p>
                      </a:txBody>
                      <a:tcPr>
                        <a:lnL w="6350" cap="flat" cmpd="sng" algn="ctr">
                          <a:solidFill>
                            <a:schemeClr val="accent4">
                              <a:lumMod val="60000"/>
                              <a:lumOff val="40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extLst>
                      <a:ext uri="{0D108BD9-81ED-4DB2-BD59-A6C34878D82A}">
                        <a16:rowId xmlns:a16="http://schemas.microsoft.com/office/drawing/2014/main" val="1934156957"/>
                      </a:ext>
                    </a:extLst>
                  </a:tr>
                </a:tbl>
              </a:graphicData>
            </a:graphic>
          </p:graphicFrame>
        </mc:Choice>
        <mc:Fallback xmlns="">
          <p:graphicFrame>
            <p:nvGraphicFramePr>
              <p:cNvPr id="43" name="表格 42">
                <a:extLst>
                  <a:ext uri="{FF2B5EF4-FFF2-40B4-BE49-F238E27FC236}">
                    <a16:creationId xmlns:a16="http://schemas.microsoft.com/office/drawing/2014/main" id="{2A13F272-A521-4600-B5BA-20706C5D7821}"/>
                  </a:ext>
                </a:extLst>
              </p:cNvPr>
              <p:cNvGraphicFramePr>
                <a:graphicFrameLocks noGrp="1"/>
              </p:cNvGraphicFramePr>
              <p:nvPr>
                <p:extLst>
                  <p:ext uri="{D42A27DB-BD31-4B8C-83A1-F6EECF244321}">
                    <p14:modId xmlns:p14="http://schemas.microsoft.com/office/powerpoint/2010/main" val="3436975278"/>
                  </p:ext>
                </p:extLst>
              </p:nvPr>
            </p:nvGraphicFramePr>
            <p:xfrm>
              <a:off x="1270171" y="1862420"/>
              <a:ext cx="5400344" cy="4306824"/>
            </p:xfrm>
            <a:graphic>
              <a:graphicData uri="http://schemas.openxmlformats.org/drawingml/2006/table">
                <a:tbl>
                  <a:tblPr firstRow="1" bandRow="1">
                    <a:tableStyleId>{93296810-A885-4BE3-A3E7-6D5BEEA58F35}</a:tableStyleId>
                  </a:tblPr>
                  <a:tblGrid>
                    <a:gridCol w="630991">
                      <a:extLst>
                        <a:ext uri="{9D8B030D-6E8A-4147-A177-3AD203B41FA5}">
                          <a16:colId xmlns:a16="http://schemas.microsoft.com/office/drawing/2014/main" val="770915149"/>
                        </a:ext>
                      </a:extLst>
                    </a:gridCol>
                    <a:gridCol w="2756357">
                      <a:extLst>
                        <a:ext uri="{9D8B030D-6E8A-4147-A177-3AD203B41FA5}">
                          <a16:colId xmlns:a16="http://schemas.microsoft.com/office/drawing/2014/main" val="3621597925"/>
                        </a:ext>
                      </a:extLst>
                    </a:gridCol>
                    <a:gridCol w="2012996">
                      <a:extLst>
                        <a:ext uri="{9D8B030D-6E8A-4147-A177-3AD203B41FA5}">
                          <a16:colId xmlns:a16="http://schemas.microsoft.com/office/drawing/2014/main" val="2962173327"/>
                        </a:ext>
                      </a:extLst>
                    </a:gridCol>
                  </a:tblGrid>
                  <a:tr h="451866">
                    <a:tc>
                      <a:txBody>
                        <a:bodyPr/>
                        <a:lstStyle/>
                        <a:p>
                          <a:pPr>
                            <a:spcBef>
                              <a:spcPts val="400"/>
                            </a:spcBef>
                            <a:spcAft>
                              <a:spcPts val="400"/>
                            </a:spcAft>
                          </a:pPr>
                          <a:r>
                            <a:rPr lang="en-US" altLang="zh-CN">
                              <a:solidFill>
                                <a:schemeClr val="accent6">
                                  <a:lumMod val="50000"/>
                                </a:schemeClr>
                              </a:solidFill>
                              <a:latin typeface="Arial" panose="020B0604020202020204" pitchFamily="34" charset="0"/>
                              <a:cs typeface="Arial" panose="020B0604020202020204" pitchFamily="34" charset="0"/>
                            </a:rPr>
                            <a:t>(1)</a:t>
                          </a:r>
                          <a:endParaRPr lang="zh-CN" altLang="en-US">
                            <a:solidFill>
                              <a:schemeClr val="accent6">
                                <a:lumMod val="50000"/>
                              </a:schemeClr>
                            </a:solidFill>
                            <a:latin typeface="Arial" panose="020B0604020202020204" pitchFamily="34" charset="0"/>
                            <a:cs typeface="Arial" panose="020B0604020202020204" pitchFamily="34" charset="0"/>
                          </a:endParaRPr>
                        </a:p>
                      </a:txBody>
                      <a:tcPr>
                        <a:lnL w="6350" cap="flat" cmpd="sng" algn="ctr">
                          <a:noFill/>
                          <a:prstDash val="solid"/>
                          <a:round/>
                          <a:headEnd type="none" w="med" len="med"/>
                          <a:tailEnd type="none" w="med" len="med"/>
                        </a:lnL>
                        <a:lnR w="6350" cap="flat" cmpd="sng" algn="ctr">
                          <a:solidFill>
                            <a:schemeClr val="accent4">
                              <a:lumMod val="60000"/>
                              <a:lumOff val="4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endParaRPr lang="zh-CN"/>
                        </a:p>
                      </a:txBody>
                      <a:tcPr>
                        <a:lnL w="6350" cap="flat" cmpd="sng" algn="ctr">
                          <a:solidFill>
                            <a:schemeClr val="accent4">
                              <a:lumMod val="60000"/>
                              <a:lumOff val="40000"/>
                            </a:schemeClr>
                          </a:solidFill>
                          <a:prstDash val="solid"/>
                          <a:round/>
                          <a:headEnd type="none" w="med" len="med"/>
                          <a:tailEnd type="none" w="med" len="med"/>
                        </a:lnL>
                        <a:lnR w="6350" cap="flat" cmpd="sng" algn="ctr">
                          <a:solidFill>
                            <a:schemeClr val="accent4">
                              <a:lumMod val="60000"/>
                              <a:lumOff val="4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blipFill>
                          <a:blip r:embed="rId3"/>
                          <a:stretch>
                            <a:fillRect l="-23009" t="-9459" r="-73230" b="-859459"/>
                          </a:stretch>
                        </a:blipFill>
                      </a:tcPr>
                    </a:tc>
                    <a:tc>
                      <a:txBody>
                        <a:bodyPr/>
                        <a:lstStyle/>
                        <a:p>
                          <a:pPr>
                            <a:spcBef>
                              <a:spcPts val="400"/>
                            </a:spcBef>
                            <a:spcAft>
                              <a:spcPts val="400"/>
                            </a:spcAft>
                          </a:pPr>
                          <a:r>
                            <a:rPr lang="en-US" altLang="zh-CN">
                              <a:solidFill>
                                <a:srgbClr val="3008DC"/>
                              </a:solidFill>
                              <a:latin typeface="Arial" panose="020B0604020202020204" pitchFamily="34" charset="0"/>
                              <a:ea typeface="楷体" panose="02010609060101010101" pitchFamily="49" charset="-122"/>
                              <a:cs typeface="Arial" panose="020B0604020202020204" pitchFamily="34" charset="0"/>
                            </a:rPr>
                            <a:t>// </a:t>
                          </a:r>
                          <a:r>
                            <a:rPr lang="zh-CN" altLang="en-US">
                              <a:solidFill>
                                <a:srgbClr val="3008DC"/>
                              </a:solidFill>
                              <a:latin typeface="Arial" panose="020B0604020202020204" pitchFamily="34" charset="0"/>
                              <a:ea typeface="楷体" panose="02010609060101010101" pitchFamily="49" charset="-122"/>
                              <a:cs typeface="Arial" panose="020B0604020202020204" pitchFamily="34" charset="0"/>
                            </a:rPr>
                            <a:t>前提</a:t>
                          </a:r>
                        </a:p>
                      </a:txBody>
                      <a:tcPr>
                        <a:lnL w="6350" cap="flat" cmpd="sng" algn="ctr">
                          <a:solidFill>
                            <a:schemeClr val="accent4">
                              <a:lumMod val="60000"/>
                              <a:lumOff val="40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extLst>
                      <a:ext uri="{0D108BD9-81ED-4DB2-BD59-A6C34878D82A}">
                        <a16:rowId xmlns:a16="http://schemas.microsoft.com/office/drawing/2014/main" val="3259167531"/>
                      </a:ext>
                    </a:extLst>
                  </a:tr>
                  <a:tr h="416560">
                    <a:tc>
                      <a:txBody>
                        <a:bodyPr/>
                        <a:lstStyle/>
                        <a:p>
                          <a:pPr marL="0" algn="l" defTabSz="914400" rtl="0" eaLnBrk="1" latinLnBrk="0" hangingPunct="1">
                            <a:spcBef>
                              <a:spcPts val="400"/>
                            </a:spcBef>
                            <a:spcAft>
                              <a:spcPts val="400"/>
                            </a:spcAft>
                          </a:pPr>
                          <a:r>
                            <a:rPr lang="en-US" altLang="zh-CN" sz="1800" b="1" kern="1200">
                              <a:solidFill>
                                <a:schemeClr val="accent6">
                                  <a:lumMod val="50000"/>
                                </a:schemeClr>
                              </a:solidFill>
                              <a:latin typeface="Arial" panose="020B0604020202020204" pitchFamily="34" charset="0"/>
                              <a:ea typeface="+mn-ea"/>
                              <a:cs typeface="Arial" panose="020B0604020202020204" pitchFamily="34" charset="0"/>
                            </a:rPr>
                            <a:t>(2)</a:t>
                          </a:r>
                          <a:endParaRPr lang="zh-CN" altLang="en-US" sz="1800" b="1" kern="1200">
                            <a:solidFill>
                              <a:schemeClr val="accent6">
                                <a:lumMod val="50000"/>
                              </a:schemeClr>
                            </a:solidFill>
                            <a:latin typeface="Arial" panose="020B0604020202020204" pitchFamily="34" charset="0"/>
                            <a:ea typeface="+mn-ea"/>
                            <a:cs typeface="Arial" panose="020B0604020202020204" pitchFamily="34" charset="0"/>
                          </a:endParaRPr>
                        </a:p>
                      </a:txBody>
                      <a:tcPr>
                        <a:lnL w="6350" cap="flat" cmpd="sng" algn="ctr">
                          <a:noFill/>
                          <a:prstDash val="solid"/>
                          <a:round/>
                          <a:headEnd type="none" w="med" len="med"/>
                          <a:tailEnd type="none" w="med" len="med"/>
                        </a:lnL>
                        <a:lnR w="6350" cap="flat" cmpd="sng" algn="ctr">
                          <a:solidFill>
                            <a:schemeClr val="accent4">
                              <a:lumMod val="60000"/>
                              <a:lumOff val="40000"/>
                            </a:schemeClr>
                          </a:solid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endParaRPr lang="zh-CN"/>
                        </a:p>
                      </a:txBody>
                      <a:tcPr>
                        <a:lnL w="6350" cap="flat" cmpd="sng" algn="ctr">
                          <a:solidFill>
                            <a:schemeClr val="accent4">
                              <a:lumMod val="60000"/>
                              <a:lumOff val="40000"/>
                            </a:schemeClr>
                          </a:solidFill>
                          <a:prstDash val="solid"/>
                          <a:round/>
                          <a:headEnd type="none" w="med" len="med"/>
                          <a:tailEnd type="none" w="med" len="med"/>
                        </a:lnL>
                        <a:lnR w="6350" cap="flat" cmpd="sng" algn="ctr">
                          <a:solidFill>
                            <a:schemeClr val="accent4">
                              <a:lumMod val="60000"/>
                              <a:lumOff val="40000"/>
                            </a:schemeClr>
                          </a:solid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blipFill>
                          <a:blip r:embed="rId3"/>
                          <a:stretch>
                            <a:fillRect l="-23009" t="-117391" r="-73230" b="-821739"/>
                          </a:stretch>
                        </a:blipFill>
                      </a:tcPr>
                    </a:tc>
                    <a:tc>
                      <a:txBody>
                        <a:bodyPr/>
                        <a:lstStyle/>
                        <a:p>
                          <a:pPr marL="0" marR="0" lvl="0" indent="0" algn="l" defTabSz="914400" rtl="0" eaLnBrk="1" fontAlgn="auto" latinLnBrk="0" hangingPunct="1">
                            <a:lnSpc>
                              <a:spcPct val="100000"/>
                            </a:lnSpc>
                            <a:spcBef>
                              <a:spcPts val="400"/>
                            </a:spcBef>
                            <a:spcAft>
                              <a:spcPts val="400"/>
                            </a:spcAft>
                            <a:buClrTx/>
                            <a:buSzTx/>
                            <a:buFontTx/>
                            <a:buNone/>
                            <a:tabLst/>
                            <a:defRPr/>
                          </a:pPr>
                          <a:r>
                            <a:rPr lang="en-US" altLang="zh-CN" sz="1800" b="1" kern="1200">
                              <a:solidFill>
                                <a:srgbClr val="3008DC"/>
                              </a:solidFill>
                              <a:latin typeface="Arial" panose="020B0604020202020204" pitchFamily="34" charset="0"/>
                              <a:ea typeface="楷体" panose="02010609060101010101" pitchFamily="49" charset="-122"/>
                              <a:cs typeface="Arial" panose="020B0604020202020204" pitchFamily="34" charset="0"/>
                            </a:rPr>
                            <a:t>// (1)</a:t>
                          </a:r>
                          <a:r>
                            <a:rPr lang="zh-CN" altLang="en-US" sz="1800" b="1" kern="1200">
                              <a:solidFill>
                                <a:srgbClr val="3008DC"/>
                              </a:solidFill>
                              <a:latin typeface="Arial" panose="020B0604020202020204" pitchFamily="34" charset="0"/>
                              <a:ea typeface="楷体" panose="02010609060101010101" pitchFamily="49" charset="-122"/>
                              <a:cs typeface="Arial" panose="020B0604020202020204" pitchFamily="34" charset="0"/>
                            </a:rPr>
                            <a:t>存在例化</a:t>
                          </a:r>
                        </a:p>
                      </a:txBody>
                      <a:tcPr>
                        <a:lnL w="6350" cap="flat" cmpd="sng" algn="ctr">
                          <a:solidFill>
                            <a:schemeClr val="accent4">
                              <a:lumMod val="60000"/>
                              <a:lumOff val="40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extLst>
                      <a:ext uri="{0D108BD9-81ED-4DB2-BD59-A6C34878D82A}">
                        <a16:rowId xmlns:a16="http://schemas.microsoft.com/office/drawing/2014/main" val="1236662608"/>
                      </a:ext>
                    </a:extLst>
                  </a:tr>
                  <a:tr h="451866">
                    <a:tc>
                      <a:txBody>
                        <a:bodyPr/>
                        <a:lstStyle/>
                        <a:p>
                          <a:pPr marL="0" marR="0" lvl="0" indent="0" algn="l" defTabSz="914400" rtl="0" eaLnBrk="1" fontAlgn="auto" latinLnBrk="0" hangingPunct="1">
                            <a:lnSpc>
                              <a:spcPct val="100000"/>
                            </a:lnSpc>
                            <a:spcBef>
                              <a:spcPts val="400"/>
                            </a:spcBef>
                            <a:spcAft>
                              <a:spcPts val="400"/>
                            </a:spcAft>
                            <a:buClrTx/>
                            <a:buSzTx/>
                            <a:buFontTx/>
                            <a:buNone/>
                            <a:tabLst/>
                            <a:defRPr/>
                          </a:pPr>
                          <a:r>
                            <a:rPr lang="en-US" altLang="zh-CN" sz="1800" b="1" kern="1200">
                              <a:solidFill>
                                <a:schemeClr val="accent6">
                                  <a:lumMod val="50000"/>
                                </a:schemeClr>
                              </a:solidFill>
                              <a:latin typeface="Arial" panose="020B0604020202020204" pitchFamily="34" charset="0"/>
                              <a:ea typeface="+mn-ea"/>
                              <a:cs typeface="Arial" panose="020B0604020202020204" pitchFamily="34" charset="0"/>
                            </a:rPr>
                            <a:t>(3)</a:t>
                          </a:r>
                          <a:endParaRPr lang="zh-CN" altLang="en-US" sz="1800" b="1" kern="1200">
                            <a:solidFill>
                              <a:schemeClr val="accent6">
                                <a:lumMod val="50000"/>
                              </a:schemeClr>
                            </a:solidFill>
                            <a:latin typeface="Arial" panose="020B0604020202020204" pitchFamily="34" charset="0"/>
                            <a:ea typeface="+mn-ea"/>
                            <a:cs typeface="Arial" panose="020B0604020202020204" pitchFamily="34" charset="0"/>
                          </a:endParaRPr>
                        </a:p>
                      </a:txBody>
                      <a:tcPr>
                        <a:lnL w="6350" cap="flat" cmpd="sng" algn="ctr">
                          <a:noFill/>
                          <a:prstDash val="solid"/>
                          <a:round/>
                          <a:headEnd type="none" w="med" len="med"/>
                          <a:tailEnd type="none" w="med" len="med"/>
                        </a:lnL>
                        <a:lnR w="6350" cap="flat" cmpd="sng" algn="ctr">
                          <a:solidFill>
                            <a:schemeClr val="accent4">
                              <a:lumMod val="60000"/>
                              <a:lumOff val="40000"/>
                            </a:schemeClr>
                          </a:solid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endParaRPr lang="zh-CN"/>
                        </a:p>
                      </a:txBody>
                      <a:tcPr>
                        <a:lnL w="6350" cap="flat" cmpd="sng" algn="ctr">
                          <a:solidFill>
                            <a:schemeClr val="accent4">
                              <a:lumMod val="60000"/>
                              <a:lumOff val="40000"/>
                            </a:schemeClr>
                          </a:solidFill>
                          <a:prstDash val="solid"/>
                          <a:round/>
                          <a:headEnd type="none" w="med" len="med"/>
                          <a:tailEnd type="none" w="med" len="med"/>
                        </a:lnL>
                        <a:lnR w="6350" cap="flat" cmpd="sng" algn="ctr">
                          <a:solidFill>
                            <a:schemeClr val="accent4">
                              <a:lumMod val="60000"/>
                              <a:lumOff val="40000"/>
                            </a:schemeClr>
                          </a:solid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blipFill>
                          <a:blip r:embed="rId3"/>
                          <a:stretch>
                            <a:fillRect l="-23009" t="-202703" r="-73230" b="-666216"/>
                          </a:stretch>
                        </a:blipFill>
                      </a:tcPr>
                    </a:tc>
                    <a:tc>
                      <a:txBody>
                        <a:bodyPr/>
                        <a:lstStyle/>
                        <a:p>
                          <a:pPr marL="0" algn="l" defTabSz="914400" rtl="0" eaLnBrk="1" latinLnBrk="0" hangingPunct="1">
                            <a:spcBef>
                              <a:spcPts val="400"/>
                            </a:spcBef>
                            <a:spcAft>
                              <a:spcPts val="400"/>
                            </a:spcAft>
                          </a:pPr>
                          <a:r>
                            <a:rPr lang="en-US" altLang="zh-CN" sz="1800" b="1" kern="1200">
                              <a:solidFill>
                                <a:srgbClr val="3008DC"/>
                              </a:solidFill>
                              <a:latin typeface="Arial" panose="020B0604020202020204" pitchFamily="34" charset="0"/>
                              <a:ea typeface="楷体" panose="02010609060101010101" pitchFamily="49" charset="-122"/>
                              <a:cs typeface="Arial" panose="020B0604020202020204" pitchFamily="34" charset="0"/>
                            </a:rPr>
                            <a:t>// </a:t>
                          </a:r>
                          <a:r>
                            <a:rPr lang="zh-CN" altLang="en-US" sz="1800" b="1" kern="1200">
                              <a:solidFill>
                                <a:srgbClr val="3008DC"/>
                              </a:solidFill>
                              <a:latin typeface="Arial" panose="020B0604020202020204" pitchFamily="34" charset="0"/>
                              <a:ea typeface="楷体" panose="02010609060101010101" pitchFamily="49" charset="-122"/>
                              <a:cs typeface="Arial" panose="020B0604020202020204" pitchFamily="34" charset="0"/>
                            </a:rPr>
                            <a:t>前提</a:t>
                          </a:r>
                        </a:p>
                      </a:txBody>
                      <a:tcPr>
                        <a:lnL w="6350" cap="flat" cmpd="sng" algn="ctr">
                          <a:solidFill>
                            <a:schemeClr val="accent4">
                              <a:lumMod val="60000"/>
                              <a:lumOff val="40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extLst>
                      <a:ext uri="{0D108BD9-81ED-4DB2-BD59-A6C34878D82A}">
                        <a16:rowId xmlns:a16="http://schemas.microsoft.com/office/drawing/2014/main" val="3899149363"/>
                      </a:ext>
                    </a:extLst>
                  </a:tr>
                  <a:tr h="451866">
                    <a:tc>
                      <a:txBody>
                        <a:bodyPr/>
                        <a:lstStyle/>
                        <a:p>
                          <a:pPr marL="0" algn="l" defTabSz="914400" rtl="0" eaLnBrk="1" latinLnBrk="0" hangingPunct="1">
                            <a:spcBef>
                              <a:spcPts val="400"/>
                            </a:spcBef>
                            <a:spcAft>
                              <a:spcPts val="400"/>
                            </a:spcAft>
                          </a:pPr>
                          <a:r>
                            <a:rPr lang="en-US" altLang="zh-CN" sz="1800" b="1" kern="1200">
                              <a:solidFill>
                                <a:schemeClr val="accent6">
                                  <a:lumMod val="50000"/>
                                </a:schemeClr>
                              </a:solidFill>
                              <a:latin typeface="Arial" panose="020B0604020202020204" pitchFamily="34" charset="0"/>
                              <a:ea typeface="+mn-ea"/>
                              <a:cs typeface="Arial" panose="020B0604020202020204" pitchFamily="34" charset="0"/>
                            </a:rPr>
                            <a:t>(4)</a:t>
                          </a:r>
                          <a:endParaRPr lang="zh-CN" altLang="en-US" sz="1800" b="1" kern="1200">
                            <a:solidFill>
                              <a:schemeClr val="accent6">
                                <a:lumMod val="50000"/>
                              </a:schemeClr>
                            </a:solidFill>
                            <a:latin typeface="Arial" panose="020B0604020202020204" pitchFamily="34" charset="0"/>
                            <a:ea typeface="+mn-ea"/>
                            <a:cs typeface="Arial" panose="020B0604020202020204" pitchFamily="34" charset="0"/>
                          </a:endParaRPr>
                        </a:p>
                      </a:txBody>
                      <a:tcPr>
                        <a:lnL w="6350" cap="flat" cmpd="sng" algn="ctr">
                          <a:noFill/>
                          <a:prstDash val="solid"/>
                          <a:round/>
                          <a:headEnd type="none" w="med" len="med"/>
                          <a:tailEnd type="none" w="med" len="med"/>
                        </a:lnL>
                        <a:lnR w="6350" cap="flat" cmpd="sng" algn="ctr">
                          <a:solidFill>
                            <a:schemeClr val="accent4">
                              <a:lumMod val="60000"/>
                              <a:lumOff val="40000"/>
                            </a:schemeClr>
                          </a:solid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endParaRPr lang="zh-CN"/>
                        </a:p>
                      </a:txBody>
                      <a:tcPr>
                        <a:lnL w="6350" cap="flat" cmpd="sng" algn="ctr">
                          <a:solidFill>
                            <a:schemeClr val="accent4">
                              <a:lumMod val="60000"/>
                              <a:lumOff val="40000"/>
                            </a:schemeClr>
                          </a:solidFill>
                          <a:prstDash val="solid"/>
                          <a:round/>
                          <a:headEnd type="none" w="med" len="med"/>
                          <a:tailEnd type="none" w="med" len="med"/>
                        </a:lnL>
                        <a:lnR w="6350" cap="flat" cmpd="sng" algn="ctr">
                          <a:solidFill>
                            <a:schemeClr val="accent4">
                              <a:lumMod val="60000"/>
                              <a:lumOff val="40000"/>
                            </a:schemeClr>
                          </a:solid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blipFill>
                          <a:blip r:embed="rId3"/>
                          <a:stretch>
                            <a:fillRect l="-23009" t="-302703" r="-73230" b="-566216"/>
                          </a:stretch>
                        </a:blipFill>
                      </a:tcPr>
                    </a:tc>
                    <a:tc>
                      <a:txBody>
                        <a:bodyPr/>
                        <a:lstStyle/>
                        <a:p>
                          <a:pPr marL="0" algn="l" defTabSz="914400" rtl="0" eaLnBrk="1" latinLnBrk="0" hangingPunct="1">
                            <a:spcBef>
                              <a:spcPts val="400"/>
                            </a:spcBef>
                            <a:spcAft>
                              <a:spcPts val="400"/>
                            </a:spcAft>
                          </a:pPr>
                          <a:r>
                            <a:rPr lang="en-US" altLang="zh-CN" sz="1800" b="1" kern="1200">
                              <a:solidFill>
                                <a:srgbClr val="3008DC"/>
                              </a:solidFill>
                              <a:latin typeface="Arial" panose="020B0604020202020204" pitchFamily="34" charset="0"/>
                              <a:ea typeface="楷体" panose="02010609060101010101" pitchFamily="49" charset="-122"/>
                              <a:cs typeface="Arial" panose="020B0604020202020204" pitchFamily="34" charset="0"/>
                            </a:rPr>
                            <a:t>// (3)</a:t>
                          </a:r>
                          <a:r>
                            <a:rPr lang="zh-CN" altLang="en-US" sz="1800" b="1" kern="1200">
                              <a:solidFill>
                                <a:srgbClr val="3008DC"/>
                              </a:solidFill>
                              <a:latin typeface="Arial" panose="020B0604020202020204" pitchFamily="34" charset="0"/>
                              <a:ea typeface="楷体" panose="02010609060101010101" pitchFamily="49" charset="-122"/>
                              <a:cs typeface="Arial" panose="020B0604020202020204" pitchFamily="34" charset="0"/>
                            </a:rPr>
                            <a:t>全称例化</a:t>
                          </a:r>
                        </a:p>
                      </a:txBody>
                      <a:tcPr>
                        <a:lnL w="6350" cap="flat" cmpd="sng" algn="ctr">
                          <a:solidFill>
                            <a:schemeClr val="accent4">
                              <a:lumMod val="60000"/>
                              <a:lumOff val="40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extLst>
                      <a:ext uri="{0D108BD9-81ED-4DB2-BD59-A6C34878D82A}">
                        <a16:rowId xmlns:a16="http://schemas.microsoft.com/office/drawing/2014/main" val="1649883320"/>
                      </a:ext>
                    </a:extLst>
                  </a:tr>
                  <a:tr h="416560">
                    <a:tc>
                      <a:txBody>
                        <a:bodyPr/>
                        <a:lstStyle/>
                        <a:p>
                          <a:pPr marL="0" algn="l" defTabSz="914400" rtl="0" eaLnBrk="1" latinLnBrk="0" hangingPunct="1">
                            <a:spcBef>
                              <a:spcPts val="400"/>
                            </a:spcBef>
                            <a:spcAft>
                              <a:spcPts val="400"/>
                            </a:spcAft>
                          </a:pPr>
                          <a:r>
                            <a:rPr lang="en-US" altLang="zh-CN" sz="1800" b="1" kern="1200">
                              <a:solidFill>
                                <a:schemeClr val="accent6">
                                  <a:lumMod val="50000"/>
                                </a:schemeClr>
                              </a:solidFill>
                              <a:latin typeface="Arial" panose="020B0604020202020204" pitchFamily="34" charset="0"/>
                              <a:ea typeface="+mn-ea"/>
                              <a:cs typeface="Arial" panose="020B0604020202020204" pitchFamily="34" charset="0"/>
                            </a:rPr>
                            <a:t>(5)</a:t>
                          </a:r>
                          <a:endParaRPr lang="zh-CN" altLang="en-US" sz="1800" b="1" kern="1200">
                            <a:solidFill>
                              <a:schemeClr val="accent6">
                                <a:lumMod val="50000"/>
                              </a:schemeClr>
                            </a:solidFill>
                            <a:latin typeface="Arial" panose="020B0604020202020204" pitchFamily="34" charset="0"/>
                            <a:ea typeface="+mn-ea"/>
                            <a:cs typeface="Arial" panose="020B0604020202020204" pitchFamily="34" charset="0"/>
                          </a:endParaRPr>
                        </a:p>
                      </a:txBody>
                      <a:tcPr>
                        <a:lnL w="6350" cap="flat" cmpd="sng" algn="ctr">
                          <a:noFill/>
                          <a:prstDash val="solid"/>
                          <a:round/>
                          <a:headEnd type="none" w="med" len="med"/>
                          <a:tailEnd type="none" w="med" len="med"/>
                        </a:lnL>
                        <a:lnR w="6350" cap="flat" cmpd="sng" algn="ctr">
                          <a:solidFill>
                            <a:schemeClr val="accent4">
                              <a:lumMod val="60000"/>
                              <a:lumOff val="40000"/>
                            </a:schemeClr>
                          </a:solid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endParaRPr lang="zh-CN"/>
                        </a:p>
                      </a:txBody>
                      <a:tcPr>
                        <a:lnL w="6350" cap="flat" cmpd="sng" algn="ctr">
                          <a:solidFill>
                            <a:schemeClr val="accent4">
                              <a:lumMod val="60000"/>
                              <a:lumOff val="40000"/>
                            </a:schemeClr>
                          </a:solidFill>
                          <a:prstDash val="solid"/>
                          <a:round/>
                          <a:headEnd type="none" w="med" len="med"/>
                          <a:tailEnd type="none" w="med" len="med"/>
                        </a:lnL>
                        <a:lnR w="6350" cap="flat" cmpd="sng" algn="ctr">
                          <a:solidFill>
                            <a:schemeClr val="accent4">
                              <a:lumMod val="60000"/>
                              <a:lumOff val="40000"/>
                            </a:schemeClr>
                          </a:solid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blipFill>
                          <a:blip r:embed="rId3"/>
                          <a:stretch>
                            <a:fillRect l="-23009" t="-431884" r="-73230" b="-507246"/>
                          </a:stretch>
                        </a:blipFill>
                      </a:tcPr>
                    </a:tc>
                    <a:tc>
                      <a:txBody>
                        <a:bodyPr/>
                        <a:lstStyle/>
                        <a:p>
                          <a:pPr marL="0" algn="l" defTabSz="914400" rtl="0" eaLnBrk="1" latinLnBrk="0" hangingPunct="1">
                            <a:spcBef>
                              <a:spcPts val="400"/>
                            </a:spcBef>
                            <a:spcAft>
                              <a:spcPts val="400"/>
                            </a:spcAft>
                          </a:pPr>
                          <a:r>
                            <a:rPr lang="en-US" altLang="zh-CN" sz="1800" b="1" kern="1200">
                              <a:solidFill>
                                <a:srgbClr val="3008DC"/>
                              </a:solidFill>
                              <a:latin typeface="Arial" panose="020B0604020202020204" pitchFamily="34" charset="0"/>
                              <a:ea typeface="楷体" panose="02010609060101010101" pitchFamily="49" charset="-122"/>
                              <a:cs typeface="Arial" panose="020B0604020202020204" pitchFamily="34" charset="0"/>
                            </a:rPr>
                            <a:t>// (2)</a:t>
                          </a:r>
                          <a:r>
                            <a:rPr lang="zh-CN" altLang="en-US" sz="1800" b="1" kern="1200">
                              <a:solidFill>
                                <a:srgbClr val="3008DC"/>
                              </a:solidFill>
                              <a:latin typeface="Arial" panose="020B0604020202020204" pitchFamily="34" charset="0"/>
                              <a:ea typeface="楷体" panose="02010609060101010101" pitchFamily="49" charset="-122"/>
                              <a:cs typeface="Arial" panose="020B0604020202020204" pitchFamily="34" charset="0"/>
                            </a:rPr>
                            <a:t>化简规则</a:t>
                          </a:r>
                        </a:p>
                      </a:txBody>
                      <a:tcPr>
                        <a:lnL w="6350" cap="flat" cmpd="sng" algn="ctr">
                          <a:solidFill>
                            <a:schemeClr val="accent4">
                              <a:lumMod val="60000"/>
                              <a:lumOff val="40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extLst>
                      <a:ext uri="{0D108BD9-81ED-4DB2-BD59-A6C34878D82A}">
                        <a16:rowId xmlns:a16="http://schemas.microsoft.com/office/drawing/2014/main" val="4126987916"/>
                      </a:ext>
                    </a:extLst>
                  </a:tr>
                  <a:tr h="416560">
                    <a:tc>
                      <a:txBody>
                        <a:bodyPr/>
                        <a:lstStyle/>
                        <a:p>
                          <a:pPr marL="0" algn="l" defTabSz="914400" rtl="0" eaLnBrk="1" latinLnBrk="0" hangingPunct="1">
                            <a:spcBef>
                              <a:spcPts val="400"/>
                            </a:spcBef>
                            <a:spcAft>
                              <a:spcPts val="400"/>
                            </a:spcAft>
                          </a:pPr>
                          <a:r>
                            <a:rPr lang="en-US" altLang="zh-CN" sz="1800" b="1" kern="1200">
                              <a:solidFill>
                                <a:schemeClr val="accent6">
                                  <a:lumMod val="50000"/>
                                </a:schemeClr>
                              </a:solidFill>
                              <a:latin typeface="Arial" panose="020B0604020202020204" pitchFamily="34" charset="0"/>
                              <a:ea typeface="+mn-ea"/>
                              <a:cs typeface="Arial" panose="020B0604020202020204" pitchFamily="34" charset="0"/>
                            </a:rPr>
                            <a:t>(6)</a:t>
                          </a:r>
                          <a:endParaRPr lang="zh-CN" altLang="en-US" sz="1800" b="1" kern="1200">
                            <a:solidFill>
                              <a:schemeClr val="accent6">
                                <a:lumMod val="50000"/>
                              </a:schemeClr>
                            </a:solidFill>
                            <a:latin typeface="Arial" panose="020B0604020202020204" pitchFamily="34" charset="0"/>
                            <a:ea typeface="+mn-ea"/>
                            <a:cs typeface="Arial" panose="020B0604020202020204" pitchFamily="34" charset="0"/>
                          </a:endParaRPr>
                        </a:p>
                      </a:txBody>
                      <a:tcPr>
                        <a:lnL w="6350" cap="flat" cmpd="sng" algn="ctr">
                          <a:noFill/>
                          <a:prstDash val="solid"/>
                          <a:round/>
                          <a:headEnd type="none" w="med" len="med"/>
                          <a:tailEnd type="none" w="med" len="med"/>
                        </a:lnL>
                        <a:lnR w="6350" cap="flat" cmpd="sng" algn="ctr">
                          <a:solidFill>
                            <a:schemeClr val="accent4">
                              <a:lumMod val="60000"/>
                              <a:lumOff val="40000"/>
                            </a:schemeClr>
                          </a:solid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endParaRPr lang="zh-CN"/>
                        </a:p>
                      </a:txBody>
                      <a:tcPr>
                        <a:lnL w="6350" cap="flat" cmpd="sng" algn="ctr">
                          <a:solidFill>
                            <a:schemeClr val="accent4">
                              <a:lumMod val="60000"/>
                              <a:lumOff val="40000"/>
                            </a:schemeClr>
                          </a:solidFill>
                          <a:prstDash val="solid"/>
                          <a:round/>
                          <a:headEnd type="none" w="med" len="med"/>
                          <a:tailEnd type="none" w="med" len="med"/>
                        </a:lnL>
                        <a:lnR w="6350" cap="flat" cmpd="sng" algn="ctr">
                          <a:solidFill>
                            <a:schemeClr val="accent4">
                              <a:lumMod val="60000"/>
                              <a:lumOff val="40000"/>
                            </a:schemeClr>
                          </a:solid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blipFill>
                          <a:blip r:embed="rId3"/>
                          <a:stretch>
                            <a:fillRect l="-23009" t="-539706" r="-73230" b="-414706"/>
                          </a:stretch>
                        </a:blipFill>
                      </a:tcPr>
                    </a:tc>
                    <a:tc>
                      <a:txBody>
                        <a:bodyPr/>
                        <a:lstStyle/>
                        <a:p>
                          <a:pPr marL="0" algn="l" defTabSz="914400" rtl="0" eaLnBrk="1" latinLnBrk="0" hangingPunct="1">
                            <a:spcBef>
                              <a:spcPts val="400"/>
                            </a:spcBef>
                            <a:spcAft>
                              <a:spcPts val="400"/>
                            </a:spcAft>
                          </a:pPr>
                          <a:r>
                            <a:rPr lang="en-US" altLang="zh-CN" sz="1800" b="1" kern="1200">
                              <a:solidFill>
                                <a:srgbClr val="3008DC"/>
                              </a:solidFill>
                              <a:latin typeface="Arial" panose="020B0604020202020204" pitchFamily="34" charset="0"/>
                              <a:ea typeface="楷体" panose="02010609060101010101" pitchFamily="49" charset="-122"/>
                              <a:cs typeface="Arial" panose="020B0604020202020204" pitchFamily="34" charset="0"/>
                            </a:rPr>
                            <a:t>// (4), (5)</a:t>
                          </a:r>
                          <a:r>
                            <a:rPr lang="zh-CN" altLang="en-US" sz="1800" b="1" kern="1200">
                              <a:solidFill>
                                <a:srgbClr val="3008DC"/>
                              </a:solidFill>
                              <a:latin typeface="Arial" panose="020B0604020202020204" pitchFamily="34" charset="0"/>
                              <a:ea typeface="楷体" panose="02010609060101010101" pitchFamily="49" charset="-122"/>
                              <a:cs typeface="Arial" panose="020B0604020202020204" pitchFamily="34" charset="0"/>
                            </a:rPr>
                            <a:t>假言推理</a:t>
                          </a:r>
                        </a:p>
                      </a:txBody>
                      <a:tcPr>
                        <a:lnL w="6350" cap="flat" cmpd="sng" algn="ctr">
                          <a:solidFill>
                            <a:schemeClr val="accent4">
                              <a:lumMod val="60000"/>
                              <a:lumOff val="40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extLst>
                      <a:ext uri="{0D108BD9-81ED-4DB2-BD59-A6C34878D82A}">
                        <a16:rowId xmlns:a16="http://schemas.microsoft.com/office/drawing/2014/main" val="3935375732"/>
                      </a:ext>
                    </a:extLst>
                  </a:tr>
                  <a:tr h="416560">
                    <a:tc>
                      <a:txBody>
                        <a:bodyPr/>
                        <a:lstStyle/>
                        <a:p>
                          <a:pPr marL="0" algn="l" defTabSz="914400" rtl="0" eaLnBrk="1" latinLnBrk="0" hangingPunct="1">
                            <a:spcBef>
                              <a:spcPts val="400"/>
                            </a:spcBef>
                            <a:spcAft>
                              <a:spcPts val="400"/>
                            </a:spcAft>
                          </a:pPr>
                          <a:r>
                            <a:rPr lang="en-US" altLang="zh-CN" sz="1800" b="1" kern="1200">
                              <a:solidFill>
                                <a:schemeClr val="accent6">
                                  <a:lumMod val="50000"/>
                                </a:schemeClr>
                              </a:solidFill>
                              <a:latin typeface="Arial" panose="020B0604020202020204" pitchFamily="34" charset="0"/>
                              <a:ea typeface="+mn-ea"/>
                              <a:cs typeface="Arial" panose="020B0604020202020204" pitchFamily="34" charset="0"/>
                            </a:rPr>
                            <a:t>(7)</a:t>
                          </a:r>
                          <a:endParaRPr lang="zh-CN" altLang="en-US" sz="1800" b="1" kern="1200">
                            <a:solidFill>
                              <a:schemeClr val="accent6">
                                <a:lumMod val="50000"/>
                              </a:schemeClr>
                            </a:solidFill>
                            <a:latin typeface="Arial" panose="020B0604020202020204" pitchFamily="34" charset="0"/>
                            <a:ea typeface="+mn-ea"/>
                            <a:cs typeface="Arial" panose="020B0604020202020204" pitchFamily="34" charset="0"/>
                          </a:endParaRPr>
                        </a:p>
                      </a:txBody>
                      <a:tcPr>
                        <a:lnL w="6350" cap="flat" cmpd="sng" algn="ctr">
                          <a:noFill/>
                          <a:prstDash val="solid"/>
                          <a:round/>
                          <a:headEnd type="none" w="med" len="med"/>
                          <a:tailEnd type="none" w="med" len="med"/>
                        </a:lnL>
                        <a:lnR w="6350" cap="flat" cmpd="sng" algn="ctr">
                          <a:solidFill>
                            <a:schemeClr val="accent4">
                              <a:lumMod val="60000"/>
                              <a:lumOff val="40000"/>
                            </a:schemeClr>
                          </a:solid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endParaRPr lang="zh-CN"/>
                        </a:p>
                      </a:txBody>
                      <a:tcPr>
                        <a:lnL w="6350" cap="flat" cmpd="sng" algn="ctr">
                          <a:solidFill>
                            <a:schemeClr val="accent4">
                              <a:lumMod val="60000"/>
                              <a:lumOff val="40000"/>
                            </a:schemeClr>
                          </a:solidFill>
                          <a:prstDash val="solid"/>
                          <a:round/>
                          <a:headEnd type="none" w="med" len="med"/>
                          <a:tailEnd type="none" w="med" len="med"/>
                        </a:lnL>
                        <a:lnR w="6350" cap="flat" cmpd="sng" algn="ctr">
                          <a:solidFill>
                            <a:schemeClr val="accent4">
                              <a:lumMod val="60000"/>
                              <a:lumOff val="40000"/>
                            </a:schemeClr>
                          </a:solid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blipFill>
                          <a:blip r:embed="rId3"/>
                          <a:stretch>
                            <a:fillRect l="-23009" t="-630435" r="-73230" b="-308696"/>
                          </a:stretch>
                        </a:blipFill>
                      </a:tcPr>
                    </a:tc>
                    <a:tc>
                      <a:txBody>
                        <a:bodyPr/>
                        <a:lstStyle/>
                        <a:p>
                          <a:pPr marL="0" algn="l" defTabSz="914400" rtl="0" eaLnBrk="1" latinLnBrk="0" hangingPunct="1">
                            <a:spcBef>
                              <a:spcPts val="400"/>
                            </a:spcBef>
                            <a:spcAft>
                              <a:spcPts val="400"/>
                            </a:spcAft>
                          </a:pPr>
                          <a:r>
                            <a:rPr lang="en-US" altLang="zh-CN" sz="1800" b="1" kern="1200">
                              <a:solidFill>
                                <a:srgbClr val="3008DC"/>
                              </a:solidFill>
                              <a:latin typeface="Arial" panose="020B0604020202020204" pitchFamily="34" charset="0"/>
                              <a:ea typeface="楷体" panose="02010609060101010101" pitchFamily="49" charset="-122"/>
                              <a:cs typeface="Arial" panose="020B0604020202020204" pitchFamily="34" charset="0"/>
                            </a:rPr>
                            <a:t>// (6)</a:t>
                          </a:r>
                          <a:r>
                            <a:rPr lang="zh-CN" altLang="en-US" sz="1800" b="1" kern="1200">
                              <a:solidFill>
                                <a:srgbClr val="3008DC"/>
                              </a:solidFill>
                              <a:latin typeface="Arial" panose="020B0604020202020204" pitchFamily="34" charset="0"/>
                              <a:ea typeface="楷体" panose="02010609060101010101" pitchFamily="49" charset="-122"/>
                              <a:cs typeface="Arial" panose="020B0604020202020204" pitchFamily="34" charset="0"/>
                            </a:rPr>
                            <a:t>化简规则</a:t>
                          </a:r>
                        </a:p>
                      </a:txBody>
                      <a:tcPr>
                        <a:lnL w="6350" cap="flat" cmpd="sng" algn="ctr">
                          <a:solidFill>
                            <a:schemeClr val="accent4">
                              <a:lumMod val="60000"/>
                              <a:lumOff val="40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extLst>
                      <a:ext uri="{0D108BD9-81ED-4DB2-BD59-A6C34878D82A}">
                        <a16:rowId xmlns:a16="http://schemas.microsoft.com/office/drawing/2014/main" val="3270404914"/>
                      </a:ext>
                    </a:extLst>
                  </a:tr>
                  <a:tr h="416560">
                    <a:tc>
                      <a:txBody>
                        <a:bodyPr/>
                        <a:lstStyle/>
                        <a:p>
                          <a:pPr marL="0" algn="l" defTabSz="914400" rtl="0" eaLnBrk="1" latinLnBrk="0" hangingPunct="1">
                            <a:spcBef>
                              <a:spcPts val="400"/>
                            </a:spcBef>
                            <a:spcAft>
                              <a:spcPts val="400"/>
                            </a:spcAft>
                          </a:pPr>
                          <a:r>
                            <a:rPr lang="en-US" altLang="zh-CN" sz="1800" b="1" kern="1200">
                              <a:solidFill>
                                <a:schemeClr val="accent6">
                                  <a:lumMod val="50000"/>
                                </a:schemeClr>
                              </a:solidFill>
                              <a:latin typeface="Arial" panose="020B0604020202020204" pitchFamily="34" charset="0"/>
                              <a:ea typeface="+mn-ea"/>
                              <a:cs typeface="Arial" panose="020B0604020202020204" pitchFamily="34" charset="0"/>
                            </a:rPr>
                            <a:t>(8)</a:t>
                          </a:r>
                          <a:endParaRPr lang="zh-CN" altLang="en-US" sz="1800" b="1" kern="1200">
                            <a:solidFill>
                              <a:schemeClr val="accent6">
                                <a:lumMod val="50000"/>
                              </a:schemeClr>
                            </a:solidFill>
                            <a:latin typeface="Arial" panose="020B0604020202020204" pitchFamily="34" charset="0"/>
                            <a:ea typeface="+mn-ea"/>
                            <a:cs typeface="Arial" panose="020B0604020202020204" pitchFamily="34" charset="0"/>
                          </a:endParaRPr>
                        </a:p>
                      </a:txBody>
                      <a:tcPr>
                        <a:lnL w="6350" cap="flat" cmpd="sng" algn="ctr">
                          <a:noFill/>
                          <a:prstDash val="solid"/>
                          <a:round/>
                          <a:headEnd type="none" w="med" len="med"/>
                          <a:tailEnd type="none" w="med" len="med"/>
                        </a:lnL>
                        <a:lnR w="6350" cap="flat" cmpd="sng" algn="ctr">
                          <a:solidFill>
                            <a:schemeClr val="accent4">
                              <a:lumMod val="60000"/>
                              <a:lumOff val="40000"/>
                            </a:schemeClr>
                          </a:solid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endParaRPr lang="zh-CN"/>
                        </a:p>
                      </a:txBody>
                      <a:tcPr>
                        <a:lnL w="6350" cap="flat" cmpd="sng" algn="ctr">
                          <a:solidFill>
                            <a:schemeClr val="accent4">
                              <a:lumMod val="60000"/>
                              <a:lumOff val="40000"/>
                            </a:schemeClr>
                          </a:solidFill>
                          <a:prstDash val="solid"/>
                          <a:round/>
                          <a:headEnd type="none" w="med" len="med"/>
                          <a:tailEnd type="none" w="med" len="med"/>
                        </a:lnL>
                        <a:lnR w="6350" cap="flat" cmpd="sng" algn="ctr">
                          <a:solidFill>
                            <a:schemeClr val="accent4">
                              <a:lumMod val="60000"/>
                              <a:lumOff val="40000"/>
                            </a:schemeClr>
                          </a:solid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blipFill>
                          <a:blip r:embed="rId3"/>
                          <a:stretch>
                            <a:fillRect l="-23009" t="-741176" r="-73230" b="-213235"/>
                          </a:stretch>
                        </a:blipFill>
                      </a:tcPr>
                    </a:tc>
                    <a:tc>
                      <a:txBody>
                        <a:bodyPr/>
                        <a:lstStyle/>
                        <a:p>
                          <a:pPr marL="0" algn="l" defTabSz="914400" rtl="0" eaLnBrk="1" latinLnBrk="0" hangingPunct="1">
                            <a:spcBef>
                              <a:spcPts val="400"/>
                            </a:spcBef>
                            <a:spcAft>
                              <a:spcPts val="400"/>
                            </a:spcAft>
                          </a:pPr>
                          <a:r>
                            <a:rPr lang="en-US" altLang="zh-CN" sz="1800" b="1" kern="1200">
                              <a:solidFill>
                                <a:srgbClr val="3008DC"/>
                              </a:solidFill>
                              <a:latin typeface="Arial" panose="020B0604020202020204" pitchFamily="34" charset="0"/>
                              <a:ea typeface="楷体" panose="02010609060101010101" pitchFamily="49" charset="-122"/>
                              <a:cs typeface="Arial" panose="020B0604020202020204" pitchFamily="34" charset="0"/>
                            </a:rPr>
                            <a:t>// (2)</a:t>
                          </a:r>
                          <a:r>
                            <a:rPr lang="zh-CN" altLang="en-US" sz="1800" b="1" kern="1200">
                              <a:solidFill>
                                <a:srgbClr val="3008DC"/>
                              </a:solidFill>
                              <a:latin typeface="Arial" panose="020B0604020202020204" pitchFamily="34" charset="0"/>
                              <a:ea typeface="楷体" panose="02010609060101010101" pitchFamily="49" charset="-122"/>
                              <a:cs typeface="Arial" panose="020B0604020202020204" pitchFamily="34" charset="0"/>
                            </a:rPr>
                            <a:t>化简规则</a:t>
                          </a:r>
                        </a:p>
                      </a:txBody>
                      <a:tcPr>
                        <a:lnL w="6350" cap="flat" cmpd="sng" algn="ctr">
                          <a:solidFill>
                            <a:schemeClr val="accent4">
                              <a:lumMod val="60000"/>
                              <a:lumOff val="40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extLst>
                      <a:ext uri="{0D108BD9-81ED-4DB2-BD59-A6C34878D82A}">
                        <a16:rowId xmlns:a16="http://schemas.microsoft.com/office/drawing/2014/main" val="163016537"/>
                      </a:ext>
                    </a:extLst>
                  </a:tr>
                  <a:tr h="416560">
                    <a:tc>
                      <a:txBody>
                        <a:bodyPr/>
                        <a:lstStyle/>
                        <a:p>
                          <a:pPr marL="0" algn="l" defTabSz="914400" rtl="0" eaLnBrk="1" latinLnBrk="0" hangingPunct="1">
                            <a:spcBef>
                              <a:spcPts val="400"/>
                            </a:spcBef>
                            <a:spcAft>
                              <a:spcPts val="400"/>
                            </a:spcAft>
                          </a:pPr>
                          <a:r>
                            <a:rPr lang="en-US" altLang="zh-CN" sz="1800" b="1" kern="1200">
                              <a:solidFill>
                                <a:schemeClr val="accent6">
                                  <a:lumMod val="50000"/>
                                </a:schemeClr>
                              </a:solidFill>
                              <a:latin typeface="Arial" panose="020B0604020202020204" pitchFamily="34" charset="0"/>
                              <a:ea typeface="+mn-ea"/>
                              <a:cs typeface="Arial" panose="020B0604020202020204" pitchFamily="34" charset="0"/>
                            </a:rPr>
                            <a:t>(9)</a:t>
                          </a:r>
                          <a:endParaRPr lang="zh-CN" altLang="en-US" sz="1800" b="1" kern="1200">
                            <a:solidFill>
                              <a:schemeClr val="accent6">
                                <a:lumMod val="50000"/>
                              </a:schemeClr>
                            </a:solidFill>
                            <a:latin typeface="Arial" panose="020B0604020202020204" pitchFamily="34" charset="0"/>
                            <a:ea typeface="+mn-ea"/>
                            <a:cs typeface="Arial" panose="020B0604020202020204" pitchFamily="34" charset="0"/>
                          </a:endParaRPr>
                        </a:p>
                      </a:txBody>
                      <a:tcPr>
                        <a:lnL w="6350" cap="flat" cmpd="sng" algn="ctr">
                          <a:noFill/>
                          <a:prstDash val="solid"/>
                          <a:round/>
                          <a:headEnd type="none" w="med" len="med"/>
                          <a:tailEnd type="none" w="med" len="med"/>
                        </a:lnL>
                        <a:lnR w="6350" cap="flat" cmpd="sng" algn="ctr">
                          <a:solidFill>
                            <a:schemeClr val="accent4">
                              <a:lumMod val="60000"/>
                              <a:lumOff val="40000"/>
                            </a:schemeClr>
                          </a:solid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endParaRPr lang="zh-CN"/>
                        </a:p>
                      </a:txBody>
                      <a:tcPr>
                        <a:lnL w="6350" cap="flat" cmpd="sng" algn="ctr">
                          <a:solidFill>
                            <a:schemeClr val="accent4">
                              <a:lumMod val="60000"/>
                              <a:lumOff val="40000"/>
                            </a:schemeClr>
                          </a:solidFill>
                          <a:prstDash val="solid"/>
                          <a:round/>
                          <a:headEnd type="none" w="med" len="med"/>
                          <a:tailEnd type="none" w="med" len="med"/>
                        </a:lnL>
                        <a:lnR w="6350" cap="flat" cmpd="sng" algn="ctr">
                          <a:solidFill>
                            <a:schemeClr val="accent4">
                              <a:lumMod val="60000"/>
                              <a:lumOff val="40000"/>
                            </a:schemeClr>
                          </a:solid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blipFill>
                          <a:blip r:embed="rId3"/>
                          <a:stretch>
                            <a:fillRect l="-23009" t="-828986" r="-73230" b="-110145"/>
                          </a:stretch>
                        </a:blipFill>
                      </a:tcPr>
                    </a:tc>
                    <a:tc>
                      <a:txBody>
                        <a:bodyPr/>
                        <a:lstStyle/>
                        <a:p>
                          <a:pPr marL="0" algn="l" defTabSz="914400" rtl="0" eaLnBrk="1" latinLnBrk="0" hangingPunct="1">
                            <a:spcBef>
                              <a:spcPts val="400"/>
                            </a:spcBef>
                            <a:spcAft>
                              <a:spcPts val="400"/>
                            </a:spcAft>
                          </a:pPr>
                          <a:r>
                            <a:rPr lang="en-US" altLang="zh-CN" sz="1800" b="1" kern="1200">
                              <a:solidFill>
                                <a:srgbClr val="3008DC"/>
                              </a:solidFill>
                              <a:latin typeface="Arial" panose="020B0604020202020204" pitchFamily="34" charset="0"/>
                              <a:ea typeface="楷体" panose="02010609060101010101" pitchFamily="49" charset="-122"/>
                              <a:cs typeface="Arial" panose="020B0604020202020204" pitchFamily="34" charset="0"/>
                            </a:rPr>
                            <a:t>// (7), (8)</a:t>
                          </a:r>
                          <a:r>
                            <a:rPr lang="zh-CN" altLang="en-US" sz="1800" b="1" kern="1200">
                              <a:solidFill>
                                <a:srgbClr val="3008DC"/>
                              </a:solidFill>
                              <a:latin typeface="Arial" panose="020B0604020202020204" pitchFamily="34" charset="0"/>
                              <a:ea typeface="楷体" panose="02010609060101010101" pitchFamily="49" charset="-122"/>
                              <a:cs typeface="Arial" panose="020B0604020202020204" pitchFamily="34" charset="0"/>
                            </a:rPr>
                            <a:t>合取规则</a:t>
                          </a:r>
                        </a:p>
                      </a:txBody>
                      <a:tcPr>
                        <a:lnL w="6350" cap="flat" cmpd="sng" algn="ctr">
                          <a:solidFill>
                            <a:schemeClr val="accent4">
                              <a:lumMod val="60000"/>
                              <a:lumOff val="40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extLst>
                      <a:ext uri="{0D108BD9-81ED-4DB2-BD59-A6C34878D82A}">
                        <a16:rowId xmlns:a16="http://schemas.microsoft.com/office/drawing/2014/main" val="3045912609"/>
                      </a:ext>
                    </a:extLst>
                  </a:tr>
                  <a:tr h="451866">
                    <a:tc>
                      <a:txBody>
                        <a:bodyPr/>
                        <a:lstStyle/>
                        <a:p>
                          <a:pPr marL="0" marR="0" lvl="0" indent="0" algn="l" defTabSz="914400" rtl="0" eaLnBrk="1" fontAlgn="auto" latinLnBrk="0" hangingPunct="1">
                            <a:lnSpc>
                              <a:spcPct val="100000"/>
                            </a:lnSpc>
                            <a:spcBef>
                              <a:spcPts val="400"/>
                            </a:spcBef>
                            <a:spcAft>
                              <a:spcPts val="400"/>
                            </a:spcAft>
                            <a:buClrTx/>
                            <a:buSzTx/>
                            <a:buFontTx/>
                            <a:buNone/>
                            <a:tabLst/>
                            <a:defRPr/>
                          </a:pPr>
                          <a:r>
                            <a:rPr lang="en-US" altLang="zh-CN" sz="1800" b="1" kern="1200">
                              <a:solidFill>
                                <a:schemeClr val="accent6">
                                  <a:lumMod val="50000"/>
                                </a:schemeClr>
                              </a:solidFill>
                              <a:latin typeface="Arial" panose="020B0604020202020204" pitchFamily="34" charset="0"/>
                              <a:ea typeface="+mn-ea"/>
                              <a:cs typeface="Arial" panose="020B0604020202020204" pitchFamily="34" charset="0"/>
                            </a:rPr>
                            <a:t>(10)</a:t>
                          </a:r>
                          <a:endParaRPr lang="zh-CN" altLang="en-US" sz="1800" b="1" kern="1200">
                            <a:solidFill>
                              <a:schemeClr val="accent6">
                                <a:lumMod val="50000"/>
                              </a:schemeClr>
                            </a:solidFill>
                            <a:latin typeface="Arial" panose="020B0604020202020204" pitchFamily="34" charset="0"/>
                            <a:ea typeface="+mn-ea"/>
                            <a:cs typeface="Arial" panose="020B0604020202020204" pitchFamily="34" charset="0"/>
                          </a:endParaRPr>
                        </a:p>
                      </a:txBody>
                      <a:tcPr>
                        <a:lnL w="6350" cap="flat" cmpd="sng" algn="ctr">
                          <a:noFill/>
                          <a:prstDash val="solid"/>
                          <a:round/>
                          <a:headEnd type="none" w="med" len="med"/>
                          <a:tailEnd type="none" w="med" len="med"/>
                        </a:lnL>
                        <a:lnR w="6350" cap="flat" cmpd="sng" algn="ctr">
                          <a:solidFill>
                            <a:schemeClr val="accent4">
                              <a:lumMod val="60000"/>
                              <a:lumOff val="40000"/>
                            </a:schemeClr>
                          </a:solid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endParaRPr lang="zh-CN"/>
                        </a:p>
                      </a:txBody>
                      <a:tcPr>
                        <a:lnL w="6350" cap="flat" cmpd="sng" algn="ctr">
                          <a:solidFill>
                            <a:schemeClr val="accent4">
                              <a:lumMod val="60000"/>
                              <a:lumOff val="40000"/>
                            </a:schemeClr>
                          </a:solidFill>
                          <a:prstDash val="solid"/>
                          <a:round/>
                          <a:headEnd type="none" w="med" len="med"/>
                          <a:tailEnd type="none" w="med" len="med"/>
                        </a:lnL>
                        <a:lnR w="6350" cap="flat" cmpd="sng" algn="ctr">
                          <a:solidFill>
                            <a:schemeClr val="accent4">
                              <a:lumMod val="60000"/>
                              <a:lumOff val="40000"/>
                            </a:schemeClr>
                          </a:solid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blipFill>
                          <a:blip r:embed="rId3"/>
                          <a:stretch>
                            <a:fillRect l="-23009" t="-866216" r="-73230" b="-2703"/>
                          </a:stretch>
                        </a:blipFill>
                      </a:tcPr>
                    </a:tc>
                    <a:tc>
                      <a:txBody>
                        <a:bodyPr/>
                        <a:lstStyle/>
                        <a:p>
                          <a:pPr marL="0" marR="0" lvl="0" indent="0" algn="l" defTabSz="914400" rtl="0" eaLnBrk="1" fontAlgn="auto" latinLnBrk="0" hangingPunct="1">
                            <a:lnSpc>
                              <a:spcPct val="100000"/>
                            </a:lnSpc>
                            <a:spcBef>
                              <a:spcPts val="400"/>
                            </a:spcBef>
                            <a:spcAft>
                              <a:spcPts val="400"/>
                            </a:spcAft>
                            <a:buClrTx/>
                            <a:buSzTx/>
                            <a:buFontTx/>
                            <a:buNone/>
                            <a:tabLst/>
                            <a:defRPr/>
                          </a:pPr>
                          <a:r>
                            <a:rPr lang="en-US" altLang="zh-CN" sz="1800" b="1" kern="1200">
                              <a:solidFill>
                                <a:srgbClr val="3008DC"/>
                              </a:solidFill>
                              <a:latin typeface="Arial" panose="020B0604020202020204" pitchFamily="34" charset="0"/>
                              <a:ea typeface="楷体" panose="02010609060101010101" pitchFamily="49" charset="-122"/>
                              <a:cs typeface="Arial" panose="020B0604020202020204" pitchFamily="34" charset="0"/>
                            </a:rPr>
                            <a:t>// (9)</a:t>
                          </a:r>
                          <a:r>
                            <a:rPr lang="zh-CN" altLang="en-US" sz="1800" b="1" kern="1200">
                              <a:solidFill>
                                <a:srgbClr val="3008DC"/>
                              </a:solidFill>
                              <a:latin typeface="Arial" panose="020B0604020202020204" pitchFamily="34" charset="0"/>
                              <a:ea typeface="楷体" panose="02010609060101010101" pitchFamily="49" charset="-122"/>
                              <a:cs typeface="Arial" panose="020B0604020202020204" pitchFamily="34" charset="0"/>
                            </a:rPr>
                            <a:t>存在泛化</a:t>
                          </a:r>
                        </a:p>
                      </a:txBody>
                      <a:tcPr>
                        <a:lnL w="6350" cap="flat" cmpd="sng" algn="ctr">
                          <a:solidFill>
                            <a:schemeClr val="accent4">
                              <a:lumMod val="60000"/>
                              <a:lumOff val="40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extLst>
                      <a:ext uri="{0D108BD9-81ED-4DB2-BD59-A6C34878D82A}">
                        <a16:rowId xmlns:a16="http://schemas.microsoft.com/office/drawing/2014/main" val="1934156957"/>
                      </a:ext>
                    </a:extLst>
                  </a:tr>
                </a:tbl>
              </a:graphicData>
            </a:graphic>
          </p:graphicFrame>
        </mc:Fallback>
      </mc:AlternateContent>
      <p:sp>
        <p:nvSpPr>
          <p:cNvPr id="6" name="矩形 5">
            <a:extLst>
              <a:ext uri="{FF2B5EF4-FFF2-40B4-BE49-F238E27FC236}">
                <a16:creationId xmlns:a16="http://schemas.microsoft.com/office/drawing/2014/main" id="{1994422A-AC2D-4E2B-94D7-1BD2C5D4D1AC}"/>
              </a:ext>
            </a:extLst>
          </p:cNvPr>
          <p:cNvSpPr/>
          <p:nvPr/>
        </p:nvSpPr>
        <p:spPr>
          <a:xfrm>
            <a:off x="1078860" y="1862418"/>
            <a:ext cx="5762694" cy="83473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AD7D804E-AB72-4756-9EBC-FCF8A249934C}"/>
              </a:ext>
            </a:extLst>
          </p:cNvPr>
          <p:cNvSpPr txBox="1"/>
          <p:nvPr/>
        </p:nvSpPr>
        <p:spPr>
          <a:xfrm>
            <a:off x="7071797" y="1936587"/>
            <a:ext cx="4453589" cy="1141466"/>
          </a:xfrm>
          <a:prstGeom prst="rect">
            <a:avLst/>
          </a:prstGeom>
          <a:solidFill>
            <a:schemeClr val="accent2">
              <a:lumMod val="20000"/>
              <a:lumOff val="80000"/>
            </a:schemeClr>
          </a:solidFill>
        </p:spPr>
        <p:txBody>
          <a:bodyPr wrap="square" rtlCol="0">
            <a:spAutoFit/>
          </a:bodyPr>
          <a:lstStyle/>
          <a:p>
            <a:pPr>
              <a:lnSpc>
                <a:spcPts val="2800"/>
              </a:lnSpc>
            </a:pPr>
            <a:r>
              <a:rPr lang="en-US" altLang="zh-CN" b="1">
                <a:solidFill>
                  <a:schemeClr val="accent2">
                    <a:lumMod val="50000"/>
                  </a:schemeClr>
                </a:solidFill>
              </a:rPr>
              <a:t>(2)</a:t>
            </a:r>
            <a:r>
              <a:rPr lang="zh-CN" altLang="en-US" b="1">
                <a:solidFill>
                  <a:schemeClr val="accent2">
                    <a:lumMod val="50000"/>
                  </a:schemeClr>
                </a:solidFill>
              </a:rPr>
              <a:t>的存在例化必须在</a:t>
            </a:r>
            <a:r>
              <a:rPr lang="en-US" altLang="zh-CN" b="1">
                <a:solidFill>
                  <a:schemeClr val="accent2">
                    <a:lumMod val="50000"/>
                  </a:schemeClr>
                </a:solidFill>
              </a:rPr>
              <a:t>(4)</a:t>
            </a:r>
            <a:r>
              <a:rPr lang="zh-CN" altLang="en-US" b="1">
                <a:solidFill>
                  <a:schemeClr val="accent2">
                    <a:lumMod val="50000"/>
                  </a:schemeClr>
                </a:solidFill>
              </a:rPr>
              <a:t>的全称例化之前，因为存在例化不可以用前面出现过的常量，但全称例化可以用前面出现过的常量</a:t>
            </a:r>
          </a:p>
        </p:txBody>
      </p:sp>
      <p:sp>
        <p:nvSpPr>
          <p:cNvPr id="23" name="右大括号 22">
            <a:extLst>
              <a:ext uri="{FF2B5EF4-FFF2-40B4-BE49-F238E27FC236}">
                <a16:creationId xmlns:a16="http://schemas.microsoft.com/office/drawing/2014/main" id="{226E1B8E-0545-4920-84C9-C23110CAB881}"/>
              </a:ext>
            </a:extLst>
          </p:cNvPr>
          <p:cNvSpPr/>
          <p:nvPr/>
        </p:nvSpPr>
        <p:spPr>
          <a:xfrm>
            <a:off x="6841553" y="3652459"/>
            <a:ext cx="230245" cy="2031294"/>
          </a:xfrm>
          <a:prstGeom prst="rightBrace">
            <a:avLst>
              <a:gd name="adj1" fmla="val 71190"/>
              <a:gd name="adj2" fmla="val 50000"/>
            </a:avLst>
          </a:prstGeom>
          <a:ln w="127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4" name="文本框 23">
                <a:extLst>
                  <a:ext uri="{FF2B5EF4-FFF2-40B4-BE49-F238E27FC236}">
                    <a16:creationId xmlns:a16="http://schemas.microsoft.com/office/drawing/2014/main" id="{47B074F1-2B03-41F2-B01C-06DF0C11C342}"/>
                  </a:ext>
                </a:extLst>
              </p:cNvPr>
              <p:cNvSpPr txBox="1"/>
              <p:nvPr/>
            </p:nvSpPr>
            <p:spPr>
              <a:xfrm>
                <a:off x="7188221" y="4171143"/>
                <a:ext cx="4053016" cy="993926"/>
              </a:xfrm>
              <a:prstGeom prst="rect">
                <a:avLst/>
              </a:prstGeom>
              <a:solidFill>
                <a:schemeClr val="accent4">
                  <a:lumMod val="20000"/>
                  <a:lumOff val="80000"/>
                  <a:alpha val="50000"/>
                </a:schemeClr>
              </a:solidFill>
            </p:spPr>
            <p:txBody>
              <a:bodyPr wrap="square" rtlCol="0">
                <a:spAutoFit/>
              </a:bodyPr>
              <a:lstStyle/>
              <a:p>
                <a:pPr>
                  <a:spcBef>
                    <a:spcPts val="600"/>
                  </a:spcBef>
                  <a:spcAft>
                    <a:spcPts val="600"/>
                  </a:spcAft>
                </a:pPr>
                <a:r>
                  <a:rPr lang="zh-CN" altLang="en-US" b="1">
                    <a:solidFill>
                      <a:srgbClr val="002060"/>
                    </a:solidFill>
                    <a:latin typeface="楷体" panose="02010609060101010101" pitchFamily="49" charset="-122"/>
                    <a:ea typeface="楷体" panose="02010609060101010101" pitchFamily="49" charset="-122"/>
                  </a:rPr>
                  <a:t>这部分用命题逻辑推理规则验证推理：</a:t>
                </a:r>
                <a:endParaRPr lang="en-US" altLang="zh-CN" b="1">
                  <a:solidFill>
                    <a:srgbClr val="002060"/>
                  </a:solidFill>
                  <a:latin typeface="楷体" panose="02010609060101010101" pitchFamily="49" charset="-122"/>
                  <a:ea typeface="楷体" panose="02010609060101010101" pitchFamily="49" charset="-122"/>
                </a:endParaRPr>
              </a:p>
              <a:p>
                <a:pPr>
                  <a:spcBef>
                    <a:spcPts val="600"/>
                  </a:spcBef>
                  <a:spcAft>
                    <a:spcPts val="600"/>
                  </a:spcAft>
                </a:pPr>
                <a14:m>
                  <m:oMathPara xmlns:m="http://schemas.openxmlformats.org/officeDocument/2006/math">
                    <m:oMathParaPr>
                      <m:jc m:val="centerGroup"/>
                    </m:oMathParaPr>
                    <m:oMath xmlns:m="http://schemas.openxmlformats.org/officeDocument/2006/math">
                      <m:r>
                        <a:rPr lang="en-US" altLang="zh-CN" b="1" i="1" smtClean="0">
                          <a:solidFill>
                            <a:schemeClr val="accent2">
                              <a:lumMod val="50000"/>
                            </a:schemeClr>
                          </a:solidFill>
                          <a:latin typeface="Cambria Math" panose="02040503050406030204" pitchFamily="18" charset="0"/>
                        </a:rPr>
                        <m:t>𝑭</m:t>
                      </m:r>
                      <m:d>
                        <m:dPr>
                          <m:ctrlPr>
                            <a:rPr lang="en-US" altLang="zh-CN" b="1" i="1">
                              <a:solidFill>
                                <a:schemeClr val="accent2">
                                  <a:lumMod val="50000"/>
                                </a:schemeClr>
                              </a:solidFill>
                              <a:latin typeface="Cambria Math" panose="02040503050406030204" pitchFamily="18" charset="0"/>
                            </a:rPr>
                          </m:ctrlPr>
                        </m:dPr>
                        <m:e>
                          <m:r>
                            <a:rPr lang="en-US" altLang="zh-CN" b="1" i="1">
                              <a:solidFill>
                                <a:schemeClr val="accent2">
                                  <a:lumMod val="50000"/>
                                </a:schemeClr>
                              </a:solidFill>
                              <a:latin typeface="Cambria Math" panose="02040503050406030204" pitchFamily="18" charset="0"/>
                            </a:rPr>
                            <m:t>𝒂</m:t>
                          </m:r>
                        </m:e>
                      </m:d>
                      <m:r>
                        <a:rPr lang="en-US" altLang="zh-CN" b="1" i="1">
                          <a:solidFill>
                            <a:schemeClr val="accent2">
                              <a:lumMod val="50000"/>
                            </a:schemeClr>
                          </a:solidFill>
                          <a:latin typeface="Cambria Math" panose="02040503050406030204" pitchFamily="18" charset="0"/>
                        </a:rPr>
                        <m:t>∧</m:t>
                      </m:r>
                      <m:r>
                        <a:rPr lang="en-US" altLang="zh-CN" b="1" i="1">
                          <a:solidFill>
                            <a:schemeClr val="accent2">
                              <a:lumMod val="50000"/>
                            </a:schemeClr>
                          </a:solidFill>
                          <a:latin typeface="Cambria Math" panose="02040503050406030204" pitchFamily="18" charset="0"/>
                        </a:rPr>
                        <m:t>𝑸</m:t>
                      </m:r>
                      <m:d>
                        <m:dPr>
                          <m:ctrlPr>
                            <a:rPr lang="en-US" altLang="zh-CN" b="1" i="1">
                              <a:solidFill>
                                <a:schemeClr val="accent2">
                                  <a:lumMod val="50000"/>
                                </a:schemeClr>
                              </a:solidFill>
                              <a:latin typeface="Cambria Math" panose="02040503050406030204" pitchFamily="18" charset="0"/>
                            </a:rPr>
                          </m:ctrlPr>
                        </m:dPr>
                        <m:e>
                          <m:r>
                            <a:rPr lang="en-US" altLang="zh-CN" b="1" i="1">
                              <a:solidFill>
                                <a:schemeClr val="accent2">
                                  <a:lumMod val="50000"/>
                                </a:schemeClr>
                              </a:solidFill>
                              <a:latin typeface="Cambria Math" panose="02040503050406030204" pitchFamily="18" charset="0"/>
                            </a:rPr>
                            <m:t>𝒂</m:t>
                          </m:r>
                        </m:e>
                      </m:d>
                      <m:r>
                        <a:rPr lang="en-US" altLang="zh-CN" b="1" i="1">
                          <a:solidFill>
                            <a:schemeClr val="accent2">
                              <a:lumMod val="50000"/>
                            </a:schemeClr>
                          </a:solidFill>
                          <a:latin typeface="Cambria Math" panose="02040503050406030204" pitchFamily="18" charset="0"/>
                        </a:rPr>
                        <m:t>,</m:t>
                      </m:r>
                      <m:r>
                        <a:rPr lang="en-US" altLang="zh-CN" b="1" i="1">
                          <a:solidFill>
                            <a:schemeClr val="accent2">
                              <a:lumMod val="50000"/>
                            </a:schemeClr>
                          </a:solidFill>
                          <a:latin typeface="Cambria Math" panose="02040503050406030204" pitchFamily="18" charset="0"/>
                        </a:rPr>
                        <m:t>𝑭</m:t>
                      </m:r>
                      <m:d>
                        <m:dPr>
                          <m:ctrlPr>
                            <a:rPr lang="en-US" altLang="zh-CN" b="1" i="1">
                              <a:solidFill>
                                <a:schemeClr val="accent2">
                                  <a:lumMod val="50000"/>
                                </a:schemeClr>
                              </a:solidFill>
                              <a:latin typeface="Cambria Math" panose="02040503050406030204" pitchFamily="18" charset="0"/>
                            </a:rPr>
                          </m:ctrlPr>
                        </m:dPr>
                        <m:e>
                          <m:r>
                            <a:rPr lang="en-US" altLang="zh-CN" b="1" i="1">
                              <a:solidFill>
                                <a:schemeClr val="accent2">
                                  <a:lumMod val="50000"/>
                                </a:schemeClr>
                              </a:solidFill>
                              <a:latin typeface="Cambria Math" panose="02040503050406030204" pitchFamily="18" charset="0"/>
                            </a:rPr>
                            <m:t>𝒂</m:t>
                          </m:r>
                        </m:e>
                      </m:d>
                      <m:r>
                        <a:rPr lang="en-US" altLang="zh-CN" b="1" i="1">
                          <a:solidFill>
                            <a:schemeClr val="accent2">
                              <a:lumMod val="50000"/>
                            </a:schemeClr>
                          </a:solidFill>
                          <a:latin typeface="Cambria Math" panose="02040503050406030204" pitchFamily="18" charset="0"/>
                        </a:rPr>
                        <m:t>→</m:t>
                      </m:r>
                      <m:r>
                        <a:rPr lang="en-US" altLang="zh-CN" b="1" i="1">
                          <a:solidFill>
                            <a:schemeClr val="accent2">
                              <a:lumMod val="50000"/>
                            </a:schemeClr>
                          </a:solidFill>
                          <a:latin typeface="Cambria Math" panose="02040503050406030204" pitchFamily="18" charset="0"/>
                        </a:rPr>
                        <m:t>𝑮</m:t>
                      </m:r>
                      <m:d>
                        <m:dPr>
                          <m:ctrlPr>
                            <a:rPr lang="en-US" altLang="zh-CN" b="1" i="1">
                              <a:solidFill>
                                <a:schemeClr val="accent2">
                                  <a:lumMod val="50000"/>
                                </a:schemeClr>
                              </a:solidFill>
                              <a:latin typeface="Cambria Math" panose="02040503050406030204" pitchFamily="18" charset="0"/>
                            </a:rPr>
                          </m:ctrlPr>
                        </m:dPr>
                        <m:e>
                          <m:r>
                            <a:rPr lang="en-US" altLang="zh-CN" b="1" i="1">
                              <a:solidFill>
                                <a:schemeClr val="accent2">
                                  <a:lumMod val="50000"/>
                                </a:schemeClr>
                              </a:solidFill>
                              <a:latin typeface="Cambria Math" panose="02040503050406030204" pitchFamily="18" charset="0"/>
                            </a:rPr>
                            <m:t>𝒂</m:t>
                          </m:r>
                        </m:e>
                      </m:d>
                      <m:r>
                        <a:rPr lang="en-US" altLang="zh-CN" b="1" i="1">
                          <a:solidFill>
                            <a:schemeClr val="accent2">
                              <a:lumMod val="50000"/>
                            </a:schemeClr>
                          </a:solidFill>
                          <a:latin typeface="Cambria Math" panose="02040503050406030204" pitchFamily="18" charset="0"/>
                        </a:rPr>
                        <m:t>∧</m:t>
                      </m:r>
                      <m:r>
                        <a:rPr lang="en-US" altLang="zh-CN" b="1" i="1">
                          <a:solidFill>
                            <a:schemeClr val="accent2">
                              <a:lumMod val="50000"/>
                            </a:schemeClr>
                          </a:solidFill>
                          <a:latin typeface="Cambria Math" panose="02040503050406030204" pitchFamily="18" charset="0"/>
                        </a:rPr>
                        <m:t>𝑯</m:t>
                      </m:r>
                      <m:r>
                        <a:rPr lang="en-US" altLang="zh-CN" b="1" i="1">
                          <a:solidFill>
                            <a:schemeClr val="accent2">
                              <a:lumMod val="50000"/>
                            </a:schemeClr>
                          </a:solidFill>
                          <a:latin typeface="Cambria Math" panose="02040503050406030204" pitchFamily="18" charset="0"/>
                        </a:rPr>
                        <m:t>(</m:t>
                      </m:r>
                      <m:r>
                        <a:rPr lang="en-US" altLang="zh-CN" b="1" i="1">
                          <a:solidFill>
                            <a:schemeClr val="accent2">
                              <a:lumMod val="50000"/>
                            </a:schemeClr>
                          </a:solidFill>
                          <a:latin typeface="Cambria Math" panose="02040503050406030204" pitchFamily="18" charset="0"/>
                        </a:rPr>
                        <m:t>𝒂</m:t>
                      </m:r>
                      <m:r>
                        <a:rPr lang="en-US" altLang="zh-CN" b="1" i="1">
                          <a:solidFill>
                            <a:schemeClr val="accent2">
                              <a:lumMod val="50000"/>
                            </a:schemeClr>
                          </a:solidFill>
                          <a:latin typeface="Cambria Math" panose="02040503050406030204" pitchFamily="18" charset="0"/>
                        </a:rPr>
                        <m:t>)⟹</m:t>
                      </m:r>
                      <m:r>
                        <a:rPr lang="en-US" altLang="zh-CN" b="1" i="1">
                          <a:solidFill>
                            <a:schemeClr val="accent2">
                              <a:lumMod val="50000"/>
                            </a:schemeClr>
                          </a:solidFill>
                          <a:latin typeface="Cambria Math" panose="02040503050406030204" pitchFamily="18" charset="0"/>
                        </a:rPr>
                        <m:t>𝑯</m:t>
                      </m:r>
                      <m:d>
                        <m:dPr>
                          <m:ctrlPr>
                            <a:rPr lang="en-US" altLang="zh-CN" b="1" i="1">
                              <a:solidFill>
                                <a:schemeClr val="accent2">
                                  <a:lumMod val="50000"/>
                                </a:schemeClr>
                              </a:solidFill>
                              <a:latin typeface="Cambria Math" panose="02040503050406030204" pitchFamily="18" charset="0"/>
                            </a:rPr>
                          </m:ctrlPr>
                        </m:dPr>
                        <m:e>
                          <m:r>
                            <a:rPr lang="en-US" altLang="zh-CN" b="1" i="1">
                              <a:solidFill>
                                <a:schemeClr val="accent2">
                                  <a:lumMod val="50000"/>
                                </a:schemeClr>
                              </a:solidFill>
                              <a:latin typeface="Cambria Math" panose="02040503050406030204" pitchFamily="18" charset="0"/>
                            </a:rPr>
                            <m:t>𝒂</m:t>
                          </m:r>
                        </m:e>
                      </m:d>
                      <m:r>
                        <a:rPr lang="en-US" altLang="zh-CN" b="1" i="1">
                          <a:solidFill>
                            <a:schemeClr val="accent2">
                              <a:lumMod val="50000"/>
                            </a:schemeClr>
                          </a:solidFill>
                          <a:latin typeface="Cambria Math" panose="02040503050406030204" pitchFamily="18" charset="0"/>
                        </a:rPr>
                        <m:t>∧</m:t>
                      </m:r>
                      <m:r>
                        <a:rPr lang="en-US" altLang="zh-CN" b="1" i="1">
                          <a:solidFill>
                            <a:schemeClr val="accent2">
                              <a:lumMod val="50000"/>
                            </a:schemeClr>
                          </a:solidFill>
                          <a:latin typeface="Cambria Math" panose="02040503050406030204" pitchFamily="18" charset="0"/>
                        </a:rPr>
                        <m:t>𝑸</m:t>
                      </m:r>
                      <m:d>
                        <m:dPr>
                          <m:ctrlPr>
                            <a:rPr lang="en-US" altLang="zh-CN" b="1" i="1">
                              <a:solidFill>
                                <a:schemeClr val="accent2">
                                  <a:lumMod val="50000"/>
                                </a:schemeClr>
                              </a:solidFill>
                              <a:latin typeface="Cambria Math" panose="02040503050406030204" pitchFamily="18" charset="0"/>
                            </a:rPr>
                          </m:ctrlPr>
                        </m:dPr>
                        <m:e>
                          <m:r>
                            <a:rPr lang="en-US" altLang="zh-CN" b="1" i="1">
                              <a:solidFill>
                                <a:schemeClr val="accent2">
                                  <a:lumMod val="50000"/>
                                </a:schemeClr>
                              </a:solidFill>
                              <a:latin typeface="Cambria Math" panose="02040503050406030204" pitchFamily="18" charset="0"/>
                            </a:rPr>
                            <m:t>𝒂</m:t>
                          </m:r>
                        </m:e>
                      </m:d>
                    </m:oMath>
                  </m:oMathPara>
                </a14:m>
                <a:endParaRPr lang="zh-CN" altLang="en-US">
                  <a:solidFill>
                    <a:schemeClr val="accent2">
                      <a:lumMod val="50000"/>
                    </a:schemeClr>
                  </a:solidFill>
                </a:endParaRPr>
              </a:p>
            </p:txBody>
          </p:sp>
        </mc:Choice>
        <mc:Fallback xmlns="">
          <p:sp>
            <p:nvSpPr>
              <p:cNvPr id="24" name="文本框 23">
                <a:extLst>
                  <a:ext uri="{FF2B5EF4-FFF2-40B4-BE49-F238E27FC236}">
                    <a16:creationId xmlns:a16="http://schemas.microsoft.com/office/drawing/2014/main" id="{47B074F1-2B03-41F2-B01C-06DF0C11C342}"/>
                  </a:ext>
                </a:extLst>
              </p:cNvPr>
              <p:cNvSpPr txBox="1">
                <a:spLocks noRot="1" noChangeAspect="1" noMove="1" noResize="1" noEditPoints="1" noAdjustHandles="1" noChangeArrowheads="1" noChangeShapeType="1" noTextEdit="1"/>
              </p:cNvSpPr>
              <p:nvPr/>
            </p:nvSpPr>
            <p:spPr>
              <a:xfrm>
                <a:off x="7188221" y="4171143"/>
                <a:ext cx="4053016" cy="993926"/>
              </a:xfrm>
              <a:prstGeom prst="rect">
                <a:avLst/>
              </a:prstGeom>
              <a:blipFill>
                <a:blip r:embed="rId4"/>
                <a:stretch>
                  <a:fillRect l="-1203" t="-3067" r="-2406" b="-368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91023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一阶逻辑的自然推理举例</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第十一讲  一阶逻辑的推理理论</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A84936A-AD8A-4245-A4DE-139658DA8B11}" type="slidenum">
              <a:rPr lang="en-US" altLang="zh-CN" smtClean="0">
                <a:latin typeface="Arial" panose="020B0604020202020204" pitchFamily="34" charset="0"/>
                <a:ea typeface="楷体" panose="02010609060101010101" pitchFamily="49" charset="-122"/>
                <a:cs typeface="Arial" panose="020B0604020202020204" pitchFamily="34" charset="0"/>
              </a:rPr>
              <a:t>25</a:t>
            </a:fld>
            <a:r>
              <a:rPr lang="en-US" altLang="zh-CN">
                <a:latin typeface="Arial" panose="020B0604020202020204" pitchFamily="34" charset="0"/>
                <a:ea typeface="楷体" panose="02010609060101010101" pitchFamily="49" charset="-122"/>
                <a:cs typeface="Arial" panose="020B0604020202020204" pitchFamily="34" charset="0"/>
              </a:rPr>
              <a:t>/33</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一阶逻辑推理有效性验证练习</a:t>
            </a:r>
          </a:p>
        </p:txBody>
      </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219E604E-DFEC-4367-A92E-ACD180D3F880}"/>
                  </a:ext>
                </a:extLst>
              </p:cNvPr>
              <p:cNvSpPr txBox="1"/>
              <p:nvPr/>
            </p:nvSpPr>
            <p:spPr>
              <a:xfrm>
                <a:off x="530657" y="1206500"/>
                <a:ext cx="8054178" cy="509178"/>
              </a:xfrm>
              <a:prstGeom prst="rect">
                <a:avLst/>
              </a:prstGeom>
              <a:solidFill>
                <a:schemeClr val="accent5">
                  <a:lumMod val="20000"/>
                  <a:lumOff val="80000"/>
                </a:schemeClr>
              </a:solidFill>
            </p:spPr>
            <p:txBody>
              <a:bodyPr wrap="square" rtlCol="0">
                <a:spAutoFit/>
              </a:bodyPr>
              <a:lstStyle/>
              <a:p>
                <a:r>
                  <a:rPr lang="zh-CN" altLang="en-US" sz="2400" b="1">
                    <a:solidFill>
                      <a:srgbClr val="002060"/>
                    </a:solidFill>
                  </a:rPr>
                  <a:t>验证推理</a:t>
                </a:r>
                <a14:m>
                  <m:oMath xmlns:m="http://schemas.openxmlformats.org/officeDocument/2006/math">
                    <m:r>
                      <a:rPr lang="en-US" altLang="zh-CN" sz="2400" b="1" i="1" smtClean="0">
                        <a:solidFill>
                          <a:schemeClr val="accent2">
                            <a:lumMod val="50000"/>
                          </a:schemeClr>
                        </a:solidFill>
                        <a:latin typeface="Cambria Math" panose="02040503050406030204" pitchFamily="18" charset="0"/>
                      </a:rPr>
                      <m:t>∀</m:t>
                    </m:r>
                    <m:r>
                      <a:rPr lang="en-US" altLang="zh-CN" sz="2400" b="1" i="1" smtClean="0">
                        <a:solidFill>
                          <a:schemeClr val="accent2">
                            <a:lumMod val="50000"/>
                          </a:schemeClr>
                        </a:solidFill>
                        <a:latin typeface="Cambria Math" panose="02040503050406030204" pitchFamily="18" charset="0"/>
                      </a:rPr>
                      <m:t>𝒙</m:t>
                    </m:r>
                    <m:d>
                      <m:dPr>
                        <m:ctrlPr>
                          <a:rPr lang="en-US" altLang="zh-CN" sz="2400" b="1" i="1">
                            <a:solidFill>
                              <a:schemeClr val="accent2">
                                <a:lumMod val="50000"/>
                              </a:schemeClr>
                            </a:solidFill>
                            <a:latin typeface="Cambria Math" panose="02040503050406030204" pitchFamily="18" charset="0"/>
                          </a:rPr>
                        </m:ctrlPr>
                      </m:dPr>
                      <m:e>
                        <m:r>
                          <a:rPr lang="en-US" altLang="zh-CN" sz="2400" b="1" i="1">
                            <a:solidFill>
                              <a:schemeClr val="accent2">
                                <a:lumMod val="50000"/>
                              </a:schemeClr>
                            </a:solidFill>
                            <a:latin typeface="Cambria Math" panose="02040503050406030204" pitchFamily="18" charset="0"/>
                          </a:rPr>
                          <m:t>𝑭</m:t>
                        </m:r>
                        <m:d>
                          <m:dPr>
                            <m:ctrlPr>
                              <a:rPr lang="en-US" altLang="zh-CN" sz="2400" b="1" i="1">
                                <a:solidFill>
                                  <a:schemeClr val="accent2">
                                    <a:lumMod val="50000"/>
                                  </a:schemeClr>
                                </a:solidFill>
                                <a:latin typeface="Cambria Math" panose="02040503050406030204" pitchFamily="18" charset="0"/>
                              </a:rPr>
                            </m:ctrlPr>
                          </m:dPr>
                          <m:e>
                            <m:r>
                              <a:rPr lang="en-US" altLang="zh-CN" sz="2400" b="1" i="1">
                                <a:solidFill>
                                  <a:schemeClr val="accent2">
                                    <a:lumMod val="50000"/>
                                  </a:schemeClr>
                                </a:solidFill>
                                <a:latin typeface="Cambria Math" panose="02040503050406030204" pitchFamily="18" charset="0"/>
                              </a:rPr>
                              <m:t>𝒙</m:t>
                            </m:r>
                          </m:e>
                        </m:d>
                        <m:r>
                          <a:rPr lang="en-US" altLang="zh-CN" sz="2400" b="1" i="1">
                            <a:solidFill>
                              <a:schemeClr val="accent2">
                                <a:lumMod val="50000"/>
                              </a:schemeClr>
                            </a:solidFill>
                            <a:latin typeface="Cambria Math" panose="02040503050406030204" pitchFamily="18" charset="0"/>
                          </a:rPr>
                          <m:t>∨</m:t>
                        </m:r>
                        <m:r>
                          <a:rPr lang="en-US" altLang="zh-CN" sz="2400" b="1" i="1">
                            <a:solidFill>
                              <a:schemeClr val="accent2">
                                <a:lumMod val="50000"/>
                              </a:schemeClr>
                            </a:solidFill>
                            <a:latin typeface="Cambria Math" panose="02040503050406030204" pitchFamily="18" charset="0"/>
                          </a:rPr>
                          <m:t>𝑮</m:t>
                        </m:r>
                        <m:d>
                          <m:dPr>
                            <m:ctrlPr>
                              <a:rPr lang="en-US" altLang="zh-CN" sz="2400" b="1" i="1">
                                <a:solidFill>
                                  <a:schemeClr val="accent2">
                                    <a:lumMod val="50000"/>
                                  </a:schemeClr>
                                </a:solidFill>
                                <a:latin typeface="Cambria Math" panose="02040503050406030204" pitchFamily="18" charset="0"/>
                              </a:rPr>
                            </m:ctrlPr>
                          </m:dPr>
                          <m:e>
                            <m:r>
                              <a:rPr lang="en-US" altLang="zh-CN" sz="2400" b="1" i="1">
                                <a:solidFill>
                                  <a:schemeClr val="accent2">
                                    <a:lumMod val="50000"/>
                                  </a:schemeClr>
                                </a:solidFill>
                                <a:latin typeface="Cambria Math" panose="02040503050406030204" pitchFamily="18" charset="0"/>
                              </a:rPr>
                              <m:t>𝒙</m:t>
                            </m:r>
                          </m:e>
                        </m:d>
                      </m:e>
                    </m:d>
                    <m:r>
                      <a:rPr lang="en-US" altLang="zh-CN" sz="2400" b="1" i="1">
                        <a:solidFill>
                          <a:schemeClr val="accent2">
                            <a:lumMod val="50000"/>
                          </a:schemeClr>
                        </a:solidFill>
                        <a:latin typeface="Cambria Math" panose="02040503050406030204" pitchFamily="18" charset="0"/>
                      </a:rPr>
                      <m:t>⟹¬∀</m:t>
                    </m:r>
                    <m:r>
                      <a:rPr lang="en-US" altLang="zh-CN" sz="2400" b="1" i="1">
                        <a:solidFill>
                          <a:schemeClr val="accent2">
                            <a:lumMod val="50000"/>
                          </a:schemeClr>
                        </a:solidFill>
                        <a:latin typeface="Cambria Math" panose="02040503050406030204" pitchFamily="18" charset="0"/>
                      </a:rPr>
                      <m:t>𝒙𝑭</m:t>
                    </m:r>
                    <m:d>
                      <m:dPr>
                        <m:ctrlPr>
                          <a:rPr lang="en-US" altLang="zh-CN" sz="2400" b="1" i="1">
                            <a:solidFill>
                              <a:schemeClr val="accent2">
                                <a:lumMod val="50000"/>
                              </a:schemeClr>
                            </a:solidFill>
                            <a:latin typeface="Cambria Math" panose="02040503050406030204" pitchFamily="18" charset="0"/>
                          </a:rPr>
                        </m:ctrlPr>
                      </m:dPr>
                      <m:e>
                        <m:r>
                          <a:rPr lang="en-US" altLang="zh-CN" sz="2400" b="1" i="1">
                            <a:solidFill>
                              <a:schemeClr val="accent2">
                                <a:lumMod val="50000"/>
                              </a:schemeClr>
                            </a:solidFill>
                            <a:latin typeface="Cambria Math" panose="02040503050406030204" pitchFamily="18" charset="0"/>
                          </a:rPr>
                          <m:t>𝒙</m:t>
                        </m:r>
                      </m:e>
                    </m:d>
                    <m:r>
                      <a:rPr lang="en-US" altLang="zh-CN" sz="2400" b="1" i="1">
                        <a:solidFill>
                          <a:schemeClr val="accent2">
                            <a:lumMod val="50000"/>
                          </a:schemeClr>
                        </a:solidFill>
                        <a:latin typeface="Cambria Math" panose="02040503050406030204" pitchFamily="18" charset="0"/>
                      </a:rPr>
                      <m:t>→∃</m:t>
                    </m:r>
                    <m:r>
                      <a:rPr lang="en-US" altLang="zh-CN" sz="2400" b="1" i="1">
                        <a:solidFill>
                          <a:schemeClr val="accent2">
                            <a:lumMod val="50000"/>
                          </a:schemeClr>
                        </a:solidFill>
                        <a:latin typeface="Cambria Math" panose="02040503050406030204" pitchFamily="18" charset="0"/>
                      </a:rPr>
                      <m:t>𝒙𝑮</m:t>
                    </m:r>
                    <m:d>
                      <m:dPr>
                        <m:ctrlPr>
                          <a:rPr lang="en-US" altLang="zh-CN" sz="2400" b="1" i="1">
                            <a:solidFill>
                              <a:schemeClr val="accent2">
                                <a:lumMod val="50000"/>
                              </a:schemeClr>
                            </a:solidFill>
                            <a:latin typeface="Cambria Math" panose="02040503050406030204" pitchFamily="18" charset="0"/>
                          </a:rPr>
                        </m:ctrlPr>
                      </m:dPr>
                      <m:e>
                        <m:r>
                          <a:rPr lang="en-US" altLang="zh-CN" sz="2400" b="1" i="1">
                            <a:solidFill>
                              <a:schemeClr val="accent2">
                                <a:lumMod val="50000"/>
                              </a:schemeClr>
                            </a:solidFill>
                            <a:latin typeface="Cambria Math" panose="02040503050406030204" pitchFamily="18" charset="0"/>
                          </a:rPr>
                          <m:t>𝒙</m:t>
                        </m:r>
                      </m:e>
                    </m:d>
                  </m:oMath>
                </a14:m>
                <a:r>
                  <a:rPr lang="zh-CN" altLang="en-US" sz="2400" b="1">
                    <a:solidFill>
                      <a:srgbClr val="002060"/>
                    </a:solidFill>
                  </a:rPr>
                  <a:t>的有效性</a:t>
                </a:r>
              </a:p>
            </p:txBody>
          </p:sp>
        </mc:Choice>
        <mc:Fallback xmlns="">
          <p:sp>
            <p:nvSpPr>
              <p:cNvPr id="11" name="文本框 10">
                <a:extLst>
                  <a:ext uri="{FF2B5EF4-FFF2-40B4-BE49-F238E27FC236}">
                    <a16:creationId xmlns:a16="http://schemas.microsoft.com/office/drawing/2014/main" id="{219E604E-DFEC-4367-A92E-ACD180D3F880}"/>
                  </a:ext>
                </a:extLst>
              </p:cNvPr>
              <p:cNvSpPr txBox="1">
                <a:spLocks noRot="1" noChangeAspect="1" noMove="1" noResize="1" noEditPoints="1" noAdjustHandles="1" noChangeArrowheads="1" noChangeShapeType="1" noTextEdit="1"/>
              </p:cNvSpPr>
              <p:nvPr/>
            </p:nvSpPr>
            <p:spPr>
              <a:xfrm>
                <a:off x="530657" y="1206500"/>
                <a:ext cx="8054178" cy="509178"/>
              </a:xfrm>
              <a:prstGeom prst="rect">
                <a:avLst/>
              </a:prstGeom>
              <a:blipFill>
                <a:blip r:embed="rId2"/>
                <a:stretch>
                  <a:fillRect l="-1136" t="-2410" r="-530" b="-2530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3CD9FC41-8BED-4DFA-AD85-0A051C7AC9C9}"/>
                  </a:ext>
                </a:extLst>
              </p:cNvPr>
              <p:cNvSpPr txBox="1"/>
              <p:nvPr/>
            </p:nvSpPr>
            <p:spPr>
              <a:xfrm>
                <a:off x="530657" y="1844268"/>
                <a:ext cx="10192163" cy="439736"/>
              </a:xfrm>
              <a:prstGeom prst="rect">
                <a:avLst/>
              </a:prstGeom>
              <a:solidFill>
                <a:schemeClr val="accent4">
                  <a:lumMod val="20000"/>
                  <a:lumOff val="80000"/>
                </a:schemeClr>
              </a:solidFill>
            </p:spPr>
            <p:txBody>
              <a:bodyPr wrap="square" rtlCol="0">
                <a:spAutoFit/>
              </a:bodyPr>
              <a:lstStyle/>
              <a:p>
                <a:r>
                  <a:rPr lang="zh-CN" altLang="en-US" sz="2000" b="1">
                    <a:solidFill>
                      <a:srgbClr val="002060"/>
                    </a:solidFill>
                  </a:rPr>
                  <a:t>结论是蕴涵式，首先考虑</a:t>
                </a:r>
                <a:r>
                  <a:rPr lang="zh-CN" altLang="en-US" sz="2000" b="1">
                    <a:solidFill>
                      <a:srgbClr val="C00000"/>
                    </a:solidFill>
                  </a:rPr>
                  <a:t>附加前提法</a:t>
                </a:r>
                <a:r>
                  <a:rPr lang="zh-CN" altLang="en-US" sz="2000" b="1">
                    <a:solidFill>
                      <a:srgbClr val="002060"/>
                    </a:solidFill>
                  </a:rPr>
                  <a:t>，验证推理：</a:t>
                </a:r>
                <a:r>
                  <a:rPr lang="en-US" altLang="zh-CN" sz="2000" b="1">
                    <a:solidFill>
                      <a:srgbClr val="002060"/>
                    </a:solidFill>
                  </a:rPr>
                  <a:t> </a:t>
                </a:r>
                <a14:m>
                  <m:oMath xmlns:m="http://schemas.openxmlformats.org/officeDocument/2006/math">
                    <m:r>
                      <a:rPr lang="en-US" altLang="zh-CN" sz="2000" b="1" i="1">
                        <a:solidFill>
                          <a:schemeClr val="accent2">
                            <a:lumMod val="50000"/>
                          </a:schemeClr>
                        </a:solidFill>
                        <a:latin typeface="Cambria Math" panose="02040503050406030204" pitchFamily="18" charset="0"/>
                      </a:rPr>
                      <m:t>∀</m:t>
                    </m:r>
                    <m:r>
                      <a:rPr lang="en-US" altLang="zh-CN" sz="2000" b="1" i="1">
                        <a:solidFill>
                          <a:schemeClr val="accent2">
                            <a:lumMod val="50000"/>
                          </a:schemeClr>
                        </a:solidFill>
                        <a:latin typeface="Cambria Math" panose="02040503050406030204" pitchFamily="18" charset="0"/>
                      </a:rPr>
                      <m:t>𝒙</m:t>
                    </m:r>
                    <m:d>
                      <m:dPr>
                        <m:ctrlPr>
                          <a:rPr lang="en-US" altLang="zh-CN" sz="2000" b="1" i="1">
                            <a:solidFill>
                              <a:schemeClr val="accent2">
                                <a:lumMod val="50000"/>
                              </a:schemeClr>
                            </a:solidFill>
                            <a:latin typeface="Cambria Math" panose="02040503050406030204" pitchFamily="18" charset="0"/>
                          </a:rPr>
                        </m:ctrlPr>
                      </m:dPr>
                      <m:e>
                        <m:r>
                          <a:rPr lang="en-US" altLang="zh-CN" sz="2000" b="1" i="1">
                            <a:solidFill>
                              <a:schemeClr val="accent2">
                                <a:lumMod val="50000"/>
                              </a:schemeClr>
                            </a:solidFill>
                            <a:latin typeface="Cambria Math" panose="02040503050406030204" pitchFamily="18" charset="0"/>
                          </a:rPr>
                          <m:t>𝑭</m:t>
                        </m:r>
                        <m:d>
                          <m:dPr>
                            <m:ctrlPr>
                              <a:rPr lang="en-US" altLang="zh-CN" sz="2000" b="1" i="1">
                                <a:solidFill>
                                  <a:schemeClr val="accent2">
                                    <a:lumMod val="50000"/>
                                  </a:schemeClr>
                                </a:solidFill>
                                <a:latin typeface="Cambria Math" panose="02040503050406030204" pitchFamily="18" charset="0"/>
                              </a:rPr>
                            </m:ctrlPr>
                          </m:dPr>
                          <m:e>
                            <m:r>
                              <a:rPr lang="en-US" altLang="zh-CN" sz="2000" b="1" i="1">
                                <a:solidFill>
                                  <a:schemeClr val="accent2">
                                    <a:lumMod val="50000"/>
                                  </a:schemeClr>
                                </a:solidFill>
                                <a:latin typeface="Cambria Math" panose="02040503050406030204" pitchFamily="18" charset="0"/>
                              </a:rPr>
                              <m:t>𝒙</m:t>
                            </m:r>
                          </m:e>
                        </m:d>
                        <m:r>
                          <a:rPr lang="en-US" altLang="zh-CN" sz="2000" b="1" i="1">
                            <a:solidFill>
                              <a:schemeClr val="accent2">
                                <a:lumMod val="50000"/>
                              </a:schemeClr>
                            </a:solidFill>
                            <a:latin typeface="Cambria Math" panose="02040503050406030204" pitchFamily="18" charset="0"/>
                          </a:rPr>
                          <m:t>∨</m:t>
                        </m:r>
                        <m:r>
                          <a:rPr lang="en-US" altLang="zh-CN" sz="2000" b="1" i="1">
                            <a:solidFill>
                              <a:schemeClr val="accent2">
                                <a:lumMod val="50000"/>
                              </a:schemeClr>
                            </a:solidFill>
                            <a:latin typeface="Cambria Math" panose="02040503050406030204" pitchFamily="18" charset="0"/>
                          </a:rPr>
                          <m:t>𝑮</m:t>
                        </m:r>
                        <m:d>
                          <m:dPr>
                            <m:ctrlPr>
                              <a:rPr lang="en-US" altLang="zh-CN" sz="2000" b="1" i="1">
                                <a:solidFill>
                                  <a:schemeClr val="accent2">
                                    <a:lumMod val="50000"/>
                                  </a:schemeClr>
                                </a:solidFill>
                                <a:latin typeface="Cambria Math" panose="02040503050406030204" pitchFamily="18" charset="0"/>
                              </a:rPr>
                            </m:ctrlPr>
                          </m:dPr>
                          <m:e>
                            <m:r>
                              <a:rPr lang="en-US" altLang="zh-CN" sz="2000" b="1" i="1">
                                <a:solidFill>
                                  <a:schemeClr val="accent2">
                                    <a:lumMod val="50000"/>
                                  </a:schemeClr>
                                </a:solidFill>
                                <a:latin typeface="Cambria Math" panose="02040503050406030204" pitchFamily="18" charset="0"/>
                              </a:rPr>
                              <m:t>𝒙</m:t>
                            </m:r>
                          </m:e>
                        </m:d>
                      </m:e>
                    </m:d>
                    <m:r>
                      <a:rPr lang="en-US" altLang="zh-CN" sz="2000" b="1" i="1" smtClean="0">
                        <a:solidFill>
                          <a:schemeClr val="accent2">
                            <a:lumMod val="50000"/>
                          </a:schemeClr>
                        </a:solidFill>
                        <a:latin typeface="Cambria Math" panose="02040503050406030204" pitchFamily="18" charset="0"/>
                      </a:rPr>
                      <m:t>,</m:t>
                    </m:r>
                    <m:r>
                      <a:rPr lang="en-US" altLang="zh-CN" sz="2000" b="1" i="1">
                        <a:solidFill>
                          <a:schemeClr val="accent2">
                            <a:lumMod val="50000"/>
                          </a:schemeClr>
                        </a:solidFill>
                        <a:latin typeface="Cambria Math" panose="02040503050406030204" pitchFamily="18" charset="0"/>
                      </a:rPr>
                      <m:t>¬∀</m:t>
                    </m:r>
                    <m:r>
                      <a:rPr lang="en-US" altLang="zh-CN" sz="2000" b="1" i="1">
                        <a:solidFill>
                          <a:schemeClr val="accent2">
                            <a:lumMod val="50000"/>
                          </a:schemeClr>
                        </a:solidFill>
                        <a:latin typeface="Cambria Math" panose="02040503050406030204" pitchFamily="18" charset="0"/>
                      </a:rPr>
                      <m:t>𝒙𝑭</m:t>
                    </m:r>
                    <m:d>
                      <m:dPr>
                        <m:ctrlPr>
                          <a:rPr lang="en-US" altLang="zh-CN" sz="2000" b="1" i="1">
                            <a:solidFill>
                              <a:schemeClr val="accent2">
                                <a:lumMod val="50000"/>
                              </a:schemeClr>
                            </a:solidFill>
                            <a:latin typeface="Cambria Math" panose="02040503050406030204" pitchFamily="18" charset="0"/>
                          </a:rPr>
                        </m:ctrlPr>
                      </m:dPr>
                      <m:e>
                        <m:r>
                          <a:rPr lang="en-US" altLang="zh-CN" sz="2000" b="1" i="1">
                            <a:solidFill>
                              <a:schemeClr val="accent2">
                                <a:lumMod val="50000"/>
                              </a:schemeClr>
                            </a:solidFill>
                            <a:latin typeface="Cambria Math" panose="02040503050406030204" pitchFamily="18" charset="0"/>
                          </a:rPr>
                          <m:t>𝒙</m:t>
                        </m:r>
                      </m:e>
                    </m:d>
                    <m:r>
                      <a:rPr lang="en-US" altLang="zh-CN" sz="2000" b="1" i="1">
                        <a:solidFill>
                          <a:schemeClr val="accent2">
                            <a:lumMod val="50000"/>
                          </a:schemeClr>
                        </a:solidFill>
                        <a:latin typeface="Cambria Math" panose="02040503050406030204" pitchFamily="18" charset="0"/>
                      </a:rPr>
                      <m:t>⟹∃</m:t>
                    </m:r>
                    <m:r>
                      <a:rPr lang="en-US" altLang="zh-CN" sz="2000" b="1" i="1">
                        <a:solidFill>
                          <a:schemeClr val="accent2">
                            <a:lumMod val="50000"/>
                          </a:schemeClr>
                        </a:solidFill>
                        <a:latin typeface="Cambria Math" panose="02040503050406030204" pitchFamily="18" charset="0"/>
                      </a:rPr>
                      <m:t>𝒙𝑮</m:t>
                    </m:r>
                    <m:d>
                      <m:dPr>
                        <m:ctrlPr>
                          <a:rPr lang="en-US" altLang="zh-CN" sz="2000" b="1" i="1">
                            <a:solidFill>
                              <a:schemeClr val="accent2">
                                <a:lumMod val="50000"/>
                              </a:schemeClr>
                            </a:solidFill>
                            <a:latin typeface="Cambria Math" panose="02040503050406030204" pitchFamily="18" charset="0"/>
                          </a:rPr>
                        </m:ctrlPr>
                      </m:dPr>
                      <m:e>
                        <m:r>
                          <a:rPr lang="en-US" altLang="zh-CN" sz="2000" b="1" i="1">
                            <a:solidFill>
                              <a:schemeClr val="accent2">
                                <a:lumMod val="50000"/>
                              </a:schemeClr>
                            </a:solidFill>
                            <a:latin typeface="Cambria Math" panose="02040503050406030204" pitchFamily="18" charset="0"/>
                          </a:rPr>
                          <m:t>𝒙</m:t>
                        </m:r>
                      </m:e>
                    </m:d>
                  </m:oMath>
                </a14:m>
                <a:endParaRPr lang="en-US" altLang="zh-CN" sz="2000" b="1"/>
              </a:p>
            </p:txBody>
          </p:sp>
        </mc:Choice>
        <mc:Fallback xmlns="">
          <p:sp>
            <p:nvSpPr>
              <p:cNvPr id="3" name="文本框 2">
                <a:extLst>
                  <a:ext uri="{FF2B5EF4-FFF2-40B4-BE49-F238E27FC236}">
                    <a16:creationId xmlns:a16="http://schemas.microsoft.com/office/drawing/2014/main" id="{3CD9FC41-8BED-4DFA-AD85-0A051C7AC9C9}"/>
                  </a:ext>
                </a:extLst>
              </p:cNvPr>
              <p:cNvSpPr txBox="1">
                <a:spLocks noRot="1" noChangeAspect="1" noMove="1" noResize="1" noEditPoints="1" noAdjustHandles="1" noChangeArrowheads="1" noChangeShapeType="1" noTextEdit="1"/>
              </p:cNvSpPr>
              <p:nvPr/>
            </p:nvSpPr>
            <p:spPr>
              <a:xfrm>
                <a:off x="530657" y="1844268"/>
                <a:ext cx="10192163" cy="439736"/>
              </a:xfrm>
              <a:prstGeom prst="rect">
                <a:avLst/>
              </a:prstGeom>
              <a:blipFill>
                <a:blip r:embed="rId3"/>
                <a:stretch>
                  <a:fillRect l="-598" t="-2778" b="-20833"/>
                </a:stretch>
              </a:blipFill>
            </p:spPr>
            <p:txBody>
              <a:bodyPr/>
              <a:lstStyle/>
              <a:p>
                <a:r>
                  <a:rPr lang="zh-CN" altLang="en-US">
                    <a:noFill/>
                  </a:rPr>
                  <a:t> </a:t>
                </a:r>
              </a:p>
            </p:txBody>
          </p:sp>
        </mc:Fallback>
      </mc:AlternateContent>
      <p:grpSp>
        <p:nvGrpSpPr>
          <p:cNvPr id="51" name="组合 50">
            <a:extLst>
              <a:ext uri="{FF2B5EF4-FFF2-40B4-BE49-F238E27FC236}">
                <a16:creationId xmlns:a16="http://schemas.microsoft.com/office/drawing/2014/main" id="{EF516989-2C7F-4908-B9F1-4F10E0DF5B42}"/>
              </a:ext>
            </a:extLst>
          </p:cNvPr>
          <p:cNvGrpSpPr/>
          <p:nvPr/>
        </p:nvGrpSpPr>
        <p:grpSpPr>
          <a:xfrm>
            <a:off x="849162" y="2524874"/>
            <a:ext cx="10493673" cy="3701555"/>
            <a:chOff x="906724" y="2484425"/>
            <a:chExt cx="10493673" cy="3701555"/>
          </a:xfrm>
        </p:grpSpPr>
        <p:grpSp>
          <p:nvGrpSpPr>
            <p:cNvPr id="15" name="组合 14">
              <a:extLst>
                <a:ext uri="{FF2B5EF4-FFF2-40B4-BE49-F238E27FC236}">
                  <a16:creationId xmlns:a16="http://schemas.microsoft.com/office/drawing/2014/main" id="{A403FE4E-939A-47D7-B28C-141386E03DCB}"/>
                </a:ext>
              </a:extLst>
            </p:cNvPr>
            <p:cNvGrpSpPr/>
            <p:nvPr/>
          </p:nvGrpSpPr>
          <p:grpSpPr>
            <a:xfrm>
              <a:off x="8054915" y="4603417"/>
              <a:ext cx="2723464" cy="1511362"/>
              <a:chOff x="7677011" y="2426819"/>
              <a:chExt cx="2723464" cy="1791560"/>
            </a:xfrm>
          </p:grpSpPr>
          <mc:AlternateContent xmlns:mc="http://schemas.openxmlformats.org/markup-compatibility/2006" xmlns:a14="http://schemas.microsoft.com/office/drawing/2010/main">
            <mc:Choice Requires="a14">
              <p:sp>
                <p:nvSpPr>
                  <p:cNvPr id="29" name="文本框 28">
                    <a:extLst>
                      <a:ext uri="{FF2B5EF4-FFF2-40B4-BE49-F238E27FC236}">
                        <a16:creationId xmlns:a16="http://schemas.microsoft.com/office/drawing/2014/main" id="{256A4EDF-F7F4-4A04-AF48-4CCC2E5860E1}"/>
                      </a:ext>
                    </a:extLst>
                  </p:cNvPr>
                  <p:cNvSpPr txBox="1"/>
                  <p:nvPr/>
                </p:nvSpPr>
                <p:spPr>
                  <a:xfrm>
                    <a:off x="7884588" y="2426819"/>
                    <a:ext cx="2268014" cy="474288"/>
                  </a:xfrm>
                  <a:prstGeom prst="rect">
                    <a:avLst/>
                  </a:prstGeom>
                  <a:solidFill>
                    <a:schemeClr val="accent6">
                      <a:lumMod val="20000"/>
                      <a:lumOff val="8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𝒙</m:t>
                          </m:r>
                          <m:d>
                            <m:dPr>
                              <m:ctrlPr>
                                <a:rPr lang="en-US" altLang="zh-CN" sz="2000" b="1" i="1">
                                  <a:solidFill>
                                    <a:schemeClr val="accent2">
                                      <a:lumMod val="50000"/>
                                    </a:schemeClr>
                                  </a:solidFill>
                                  <a:latin typeface="Cambria Math" panose="02040503050406030204" pitchFamily="18" charset="0"/>
                                </a:rPr>
                              </m:ctrlPr>
                            </m:dPr>
                            <m:e>
                              <m:r>
                                <a:rPr lang="en-US" altLang="zh-CN" sz="2000" b="1" i="1">
                                  <a:solidFill>
                                    <a:schemeClr val="accent2">
                                      <a:lumMod val="50000"/>
                                    </a:schemeClr>
                                  </a:solidFill>
                                  <a:latin typeface="Cambria Math" panose="02040503050406030204" pitchFamily="18" charset="0"/>
                                </a:rPr>
                                <m:t>𝑭</m:t>
                              </m:r>
                              <m:d>
                                <m:dPr>
                                  <m:ctrlPr>
                                    <a:rPr lang="en-US" altLang="zh-CN" sz="2000" b="1" i="1">
                                      <a:solidFill>
                                        <a:schemeClr val="accent2">
                                          <a:lumMod val="50000"/>
                                        </a:schemeClr>
                                      </a:solidFill>
                                      <a:latin typeface="Cambria Math" panose="02040503050406030204" pitchFamily="18" charset="0"/>
                                    </a:rPr>
                                  </m:ctrlPr>
                                </m:dPr>
                                <m:e>
                                  <m:r>
                                    <a:rPr lang="en-US" altLang="zh-CN" sz="2000" b="1" i="1">
                                      <a:solidFill>
                                        <a:schemeClr val="accent2">
                                          <a:lumMod val="50000"/>
                                        </a:schemeClr>
                                      </a:solidFill>
                                      <a:latin typeface="Cambria Math" panose="02040503050406030204" pitchFamily="18" charset="0"/>
                                    </a:rPr>
                                    <m:t>𝒙</m:t>
                                  </m:r>
                                </m:e>
                              </m:d>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𝑮</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𝒙</m:t>
                              </m:r>
                              <m:r>
                                <a:rPr lang="en-US" altLang="zh-CN" sz="2000" b="1" i="1" smtClean="0">
                                  <a:solidFill>
                                    <a:schemeClr val="accent2">
                                      <a:lumMod val="50000"/>
                                    </a:schemeClr>
                                  </a:solidFill>
                                  <a:latin typeface="Cambria Math" panose="02040503050406030204" pitchFamily="18" charset="0"/>
                                </a:rPr>
                                <m:t>)</m:t>
                              </m:r>
                            </m:e>
                          </m:d>
                        </m:oMath>
                      </m:oMathPara>
                    </a14:m>
                    <a:endParaRPr lang="zh-CN" altLang="en-US"/>
                  </a:p>
                </p:txBody>
              </p:sp>
            </mc:Choice>
            <mc:Fallback xmlns="">
              <p:sp>
                <p:nvSpPr>
                  <p:cNvPr id="29" name="文本框 28">
                    <a:extLst>
                      <a:ext uri="{FF2B5EF4-FFF2-40B4-BE49-F238E27FC236}">
                        <a16:creationId xmlns:a16="http://schemas.microsoft.com/office/drawing/2014/main" id="{256A4EDF-F7F4-4A04-AF48-4CCC2E5860E1}"/>
                      </a:ext>
                    </a:extLst>
                  </p:cNvPr>
                  <p:cNvSpPr txBox="1">
                    <a:spLocks noRot="1" noChangeAspect="1" noMove="1" noResize="1" noEditPoints="1" noAdjustHandles="1" noChangeArrowheads="1" noChangeShapeType="1" noTextEdit="1"/>
                  </p:cNvSpPr>
                  <p:nvPr/>
                </p:nvSpPr>
                <p:spPr>
                  <a:xfrm>
                    <a:off x="7884588" y="2426819"/>
                    <a:ext cx="2268014" cy="474288"/>
                  </a:xfrm>
                  <a:prstGeom prst="rect">
                    <a:avLst/>
                  </a:prstGeom>
                  <a:blipFill>
                    <a:blip r:embed="rId4"/>
                    <a:stretch>
                      <a:fillRect b="-15385"/>
                    </a:stretch>
                  </a:blipFill>
                </p:spPr>
                <p:txBody>
                  <a:bodyPr/>
                  <a:lstStyle/>
                  <a:p>
                    <a:r>
                      <a:rPr lang="zh-CN" altLang="en-US">
                        <a:noFill/>
                      </a:rPr>
                      <a:t> </a:t>
                    </a:r>
                  </a:p>
                </p:txBody>
              </p:sp>
            </mc:Fallback>
          </mc:AlternateContent>
          <p:sp>
            <p:nvSpPr>
              <p:cNvPr id="30" name="箭头: 上 29">
                <a:extLst>
                  <a:ext uri="{FF2B5EF4-FFF2-40B4-BE49-F238E27FC236}">
                    <a16:creationId xmlns:a16="http://schemas.microsoft.com/office/drawing/2014/main" id="{20970A8B-2D7E-4D24-A5DE-A4A492918E6F}"/>
                  </a:ext>
                </a:extLst>
              </p:cNvPr>
              <p:cNvSpPr/>
              <p:nvPr/>
            </p:nvSpPr>
            <p:spPr>
              <a:xfrm rot="10800000">
                <a:off x="8975930" y="2900101"/>
                <a:ext cx="83288" cy="89262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1" name="组合 30">
                <a:extLst>
                  <a:ext uri="{FF2B5EF4-FFF2-40B4-BE49-F238E27FC236}">
                    <a16:creationId xmlns:a16="http://schemas.microsoft.com/office/drawing/2014/main" id="{F4C5FD8B-B2EC-4C61-A81E-0B3F9708C2BC}"/>
                  </a:ext>
                </a:extLst>
              </p:cNvPr>
              <p:cNvGrpSpPr/>
              <p:nvPr/>
            </p:nvGrpSpPr>
            <p:grpSpPr>
              <a:xfrm>
                <a:off x="7720318" y="3792209"/>
                <a:ext cx="2594511" cy="426170"/>
                <a:chOff x="7720318" y="3559363"/>
                <a:chExt cx="2594511" cy="426170"/>
              </a:xfrm>
            </p:grpSpPr>
            <p:sp>
              <p:nvSpPr>
                <p:cNvPr id="33" name="文本框 32">
                  <a:extLst>
                    <a:ext uri="{FF2B5EF4-FFF2-40B4-BE49-F238E27FC236}">
                      <a16:creationId xmlns:a16="http://schemas.microsoft.com/office/drawing/2014/main" id="{1074EB57-90F2-41D5-A15C-A716FF7D25CA}"/>
                    </a:ext>
                  </a:extLst>
                </p:cNvPr>
                <p:cNvSpPr txBox="1"/>
                <p:nvPr/>
              </p:nvSpPr>
              <p:spPr>
                <a:xfrm>
                  <a:off x="7720318" y="3559363"/>
                  <a:ext cx="2594511" cy="426170"/>
                </a:xfrm>
                <a:prstGeom prst="rect">
                  <a:avLst/>
                </a:prstGeom>
                <a:solidFill>
                  <a:schemeClr val="accent2">
                    <a:lumMod val="20000"/>
                    <a:lumOff val="80000"/>
                  </a:schemeClr>
                </a:solidFill>
              </p:spPr>
              <p:txBody>
                <a:bodyPr wrap="square" bIns="36000" rtlCol="0">
                  <a:spAutoFit/>
                </a:bodyPr>
                <a:lstStyle/>
                <a:p>
                  <a:pPr algn="ctr"/>
                  <a:r>
                    <a:rPr lang="en-US" altLang="zh-CN" b="1">
                      <a:solidFill>
                        <a:srgbClr val="C00000"/>
                      </a:solidFill>
                    </a:rPr>
                    <a:t>(5)</a:t>
                  </a:r>
                  <a:endParaRPr lang="zh-CN" altLang="en-US" b="1">
                    <a:solidFill>
                      <a:srgbClr val="C00000"/>
                    </a:solidFill>
                  </a:endParaRPr>
                </a:p>
              </p:txBody>
            </p:sp>
            <p:cxnSp>
              <p:nvCxnSpPr>
                <p:cNvPr id="34" name="直接连接符 33">
                  <a:extLst>
                    <a:ext uri="{FF2B5EF4-FFF2-40B4-BE49-F238E27FC236}">
                      <a16:creationId xmlns:a16="http://schemas.microsoft.com/office/drawing/2014/main" id="{5D64DE5F-4750-4685-A978-E5F320077022}"/>
                    </a:ext>
                  </a:extLst>
                </p:cNvPr>
                <p:cNvCxnSpPr>
                  <a:cxnSpLocks/>
                </p:cNvCxnSpPr>
                <p:nvPr/>
              </p:nvCxnSpPr>
              <p:spPr>
                <a:xfrm>
                  <a:off x="7820190" y="3939636"/>
                  <a:ext cx="2394766" cy="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2" name="文本框 31">
                    <a:extLst>
                      <a:ext uri="{FF2B5EF4-FFF2-40B4-BE49-F238E27FC236}">
                        <a16:creationId xmlns:a16="http://schemas.microsoft.com/office/drawing/2014/main" id="{5D6B183D-622A-4B78-B697-81F671109FE2}"/>
                      </a:ext>
                    </a:extLst>
                  </p:cNvPr>
                  <p:cNvSpPr txBox="1"/>
                  <p:nvPr/>
                </p:nvSpPr>
                <p:spPr>
                  <a:xfrm>
                    <a:off x="7677011" y="3128841"/>
                    <a:ext cx="2723464" cy="426169"/>
                  </a:xfrm>
                  <a:prstGeom prst="rect">
                    <a:avLst/>
                  </a:prstGeom>
                  <a:solidFill>
                    <a:schemeClr val="accent4">
                      <a:lumMod val="20000"/>
                      <a:lumOff val="80000"/>
                    </a:schemeClr>
                  </a:solidFill>
                </p:spPr>
                <p:txBody>
                  <a:bodyPr wrap="square" bIns="36000" rtlCol="0">
                    <a:spAutoFit/>
                  </a:bodyPr>
                  <a:lstStyle/>
                  <a:p>
                    <a:r>
                      <a:rPr lang="zh-CN" altLang="en-US" b="1">
                        <a:solidFill>
                          <a:srgbClr val="002060"/>
                        </a:solidFill>
                      </a:rPr>
                      <a:t>用</a:t>
                    </a:r>
                    <a:r>
                      <a:rPr lang="zh-CN" altLang="en-US" b="1" u="sng">
                        <a:solidFill>
                          <a:srgbClr val="002060"/>
                        </a:solidFill>
                      </a:rPr>
                      <a:t>       </a:t>
                    </a:r>
                    <a:r>
                      <a:rPr lang="en-US" altLang="zh-CN" b="1" u="sng">
                        <a:solidFill>
                          <a:srgbClr val="002060"/>
                        </a:solidFill>
                      </a:rPr>
                      <a:t>(6)      </a:t>
                    </a:r>
                    <a:r>
                      <a:rPr lang="zh-CN" altLang="en-US" b="1">
                        <a:solidFill>
                          <a:srgbClr val="002060"/>
                        </a:solidFill>
                      </a:rPr>
                      <a:t>规则消除</a:t>
                    </a:r>
                    <a14:m>
                      <m:oMath xmlns:m="http://schemas.openxmlformats.org/officeDocument/2006/math">
                        <m:r>
                          <a:rPr lang="en-US" altLang="zh-CN" b="1" i="1" smtClean="0">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𝒙</m:t>
                        </m:r>
                      </m:oMath>
                    </a14:m>
                    <a:endParaRPr lang="zh-CN" altLang="en-US" b="1">
                      <a:solidFill>
                        <a:srgbClr val="002060"/>
                      </a:solidFill>
                    </a:endParaRPr>
                  </a:p>
                </p:txBody>
              </p:sp>
            </mc:Choice>
            <mc:Fallback xmlns="">
              <p:sp>
                <p:nvSpPr>
                  <p:cNvPr id="32" name="文本框 31">
                    <a:extLst>
                      <a:ext uri="{FF2B5EF4-FFF2-40B4-BE49-F238E27FC236}">
                        <a16:creationId xmlns:a16="http://schemas.microsoft.com/office/drawing/2014/main" id="{5D6B183D-622A-4B78-B697-81F671109FE2}"/>
                      </a:ext>
                    </a:extLst>
                  </p:cNvPr>
                  <p:cNvSpPr txBox="1">
                    <a:spLocks noRot="1" noChangeAspect="1" noMove="1" noResize="1" noEditPoints="1" noAdjustHandles="1" noChangeArrowheads="1" noChangeShapeType="1" noTextEdit="1"/>
                  </p:cNvSpPr>
                  <p:nvPr/>
                </p:nvSpPr>
                <p:spPr>
                  <a:xfrm>
                    <a:off x="7677011" y="3128841"/>
                    <a:ext cx="2723464" cy="426169"/>
                  </a:xfrm>
                  <a:prstGeom prst="rect">
                    <a:avLst/>
                  </a:prstGeom>
                  <a:blipFill>
                    <a:blip r:embed="rId5"/>
                    <a:stretch>
                      <a:fillRect l="-2013" t="-10169" b="-28814"/>
                    </a:stretch>
                  </a:blipFill>
                </p:spPr>
                <p:txBody>
                  <a:bodyPr/>
                  <a:lstStyle/>
                  <a:p>
                    <a:r>
                      <a:rPr lang="zh-CN" altLang="en-US">
                        <a:noFill/>
                      </a:rPr>
                      <a:t> </a:t>
                    </a:r>
                  </a:p>
                </p:txBody>
              </p:sp>
            </mc:Fallback>
          </mc:AlternateContent>
        </p:grpSp>
        <p:sp>
          <p:nvSpPr>
            <p:cNvPr id="18" name="文本框 17">
              <a:extLst>
                <a:ext uri="{FF2B5EF4-FFF2-40B4-BE49-F238E27FC236}">
                  <a16:creationId xmlns:a16="http://schemas.microsoft.com/office/drawing/2014/main" id="{0CE2E881-8DB5-4A6C-9022-7C43039C2489}"/>
                </a:ext>
              </a:extLst>
            </p:cNvPr>
            <p:cNvSpPr txBox="1"/>
            <p:nvPr/>
          </p:nvSpPr>
          <p:spPr>
            <a:xfrm>
              <a:off x="1022358" y="4582220"/>
              <a:ext cx="1568955" cy="646331"/>
            </a:xfrm>
            <a:prstGeom prst="rect">
              <a:avLst/>
            </a:prstGeom>
            <a:solidFill>
              <a:schemeClr val="accent2">
                <a:lumMod val="20000"/>
                <a:lumOff val="80000"/>
                <a:alpha val="50000"/>
              </a:schemeClr>
            </a:solidFill>
          </p:spPr>
          <p:txBody>
            <a:bodyPr wrap="square" rtlCol="0">
              <a:spAutoFit/>
            </a:bodyPr>
            <a:lstStyle/>
            <a:p>
              <a:r>
                <a:rPr lang="zh-CN" altLang="en-US" b="1">
                  <a:solidFill>
                    <a:srgbClr val="002060"/>
                  </a:solidFill>
                  <a:latin typeface="楷体" panose="02010609060101010101" pitchFamily="49" charset="-122"/>
                  <a:ea typeface="楷体" panose="02010609060101010101" pitchFamily="49" charset="-122"/>
                </a:rPr>
                <a:t>思考前提的量词如何消除</a:t>
              </a:r>
            </a:p>
          </p:txBody>
        </p:sp>
        <p:grpSp>
          <p:nvGrpSpPr>
            <p:cNvPr id="50" name="组合 49">
              <a:extLst>
                <a:ext uri="{FF2B5EF4-FFF2-40B4-BE49-F238E27FC236}">
                  <a16:creationId xmlns:a16="http://schemas.microsoft.com/office/drawing/2014/main" id="{DFA3906B-B7C5-41ED-B0EC-CCD0F3442E9E}"/>
                </a:ext>
              </a:extLst>
            </p:cNvPr>
            <p:cNvGrpSpPr/>
            <p:nvPr/>
          </p:nvGrpSpPr>
          <p:grpSpPr>
            <a:xfrm>
              <a:off x="906724" y="2484425"/>
              <a:ext cx="4657520" cy="1702360"/>
              <a:chOff x="906724" y="2631079"/>
              <a:chExt cx="4657520" cy="1702360"/>
            </a:xfrm>
          </p:grpSpPr>
          <p:grpSp>
            <p:nvGrpSpPr>
              <p:cNvPr id="13" name="组合 12">
                <a:extLst>
                  <a:ext uri="{FF2B5EF4-FFF2-40B4-BE49-F238E27FC236}">
                    <a16:creationId xmlns:a16="http://schemas.microsoft.com/office/drawing/2014/main" id="{95B26B34-D874-4719-9CE9-97D939C10AE9}"/>
                  </a:ext>
                </a:extLst>
              </p:cNvPr>
              <p:cNvGrpSpPr/>
              <p:nvPr/>
            </p:nvGrpSpPr>
            <p:grpSpPr>
              <a:xfrm>
                <a:off x="2775352" y="2720639"/>
                <a:ext cx="2723464" cy="1539033"/>
                <a:chOff x="815724" y="2394544"/>
                <a:chExt cx="2723464" cy="1824361"/>
              </a:xfrm>
            </p:grpSpPr>
            <mc:AlternateContent xmlns:mc="http://schemas.openxmlformats.org/markup-compatibility/2006" xmlns:a14="http://schemas.microsoft.com/office/drawing/2010/main">
              <mc:Choice Requires="a14">
                <p:sp>
                  <p:nvSpPr>
                    <p:cNvPr id="41" name="文本框 40">
                      <a:extLst>
                        <a:ext uri="{FF2B5EF4-FFF2-40B4-BE49-F238E27FC236}">
                          <a16:creationId xmlns:a16="http://schemas.microsoft.com/office/drawing/2014/main" id="{28B9949C-4CBC-4442-8818-949A53A40F4F}"/>
                        </a:ext>
                      </a:extLst>
                    </p:cNvPr>
                    <p:cNvSpPr txBox="1"/>
                    <p:nvPr/>
                  </p:nvSpPr>
                  <p:spPr>
                    <a:xfrm>
                      <a:off x="1520355" y="2394544"/>
                      <a:ext cx="1347475" cy="462653"/>
                    </a:xfrm>
                    <a:prstGeom prst="rect">
                      <a:avLst/>
                    </a:prstGeom>
                    <a:solidFill>
                      <a:schemeClr val="accent6">
                        <a:lumMod val="20000"/>
                        <a:lumOff val="80000"/>
                      </a:schemeClr>
                    </a:solidFill>
                  </p:spPr>
                  <p:txBody>
                    <a:bodyPr wrap="square" bIns="36000" rtlCol="0">
                      <a:spAutoFit/>
                    </a:bodyPr>
                    <a:lstStyle/>
                    <a:p>
                      <a:pPr/>
                      <a14:m>
                        <m:oMathPara xmlns:m="http://schemas.openxmlformats.org/officeDocument/2006/math">
                          <m:oMathParaPr>
                            <m:jc m:val="centerGroup"/>
                          </m:oMathParaPr>
                          <m:oMath xmlns:m="http://schemas.openxmlformats.org/officeDocument/2006/math">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𝒙𝑮</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𝒙</m:t>
                            </m:r>
                            <m:r>
                              <a:rPr lang="en-US" altLang="zh-CN" sz="2000" b="1" i="1" smtClean="0">
                                <a:solidFill>
                                  <a:schemeClr val="accent2">
                                    <a:lumMod val="50000"/>
                                  </a:schemeClr>
                                </a:solidFill>
                                <a:latin typeface="Cambria Math" panose="02040503050406030204" pitchFamily="18" charset="0"/>
                              </a:rPr>
                              <m:t>)</m:t>
                            </m:r>
                          </m:oMath>
                        </m:oMathPara>
                      </a14:m>
                      <a:endParaRPr lang="zh-CN" altLang="en-US"/>
                    </a:p>
                  </p:txBody>
                </p:sp>
              </mc:Choice>
              <mc:Fallback xmlns="">
                <p:sp>
                  <p:nvSpPr>
                    <p:cNvPr id="41" name="文本框 40">
                      <a:extLst>
                        <a:ext uri="{FF2B5EF4-FFF2-40B4-BE49-F238E27FC236}">
                          <a16:creationId xmlns:a16="http://schemas.microsoft.com/office/drawing/2014/main" id="{28B9949C-4CBC-4442-8818-949A53A40F4F}"/>
                        </a:ext>
                      </a:extLst>
                    </p:cNvPr>
                    <p:cNvSpPr txBox="1">
                      <a:spLocks noRot="1" noChangeAspect="1" noMove="1" noResize="1" noEditPoints="1" noAdjustHandles="1" noChangeArrowheads="1" noChangeShapeType="1" noTextEdit="1"/>
                    </p:cNvSpPr>
                    <p:nvPr/>
                  </p:nvSpPr>
                  <p:spPr>
                    <a:xfrm>
                      <a:off x="1520355" y="2394544"/>
                      <a:ext cx="1347475" cy="462653"/>
                    </a:xfrm>
                    <a:prstGeom prst="rect">
                      <a:avLst/>
                    </a:prstGeom>
                    <a:blipFill>
                      <a:blip r:embed="rId6"/>
                      <a:stretch>
                        <a:fillRect b="-17188"/>
                      </a:stretch>
                    </a:blipFill>
                  </p:spPr>
                  <p:txBody>
                    <a:bodyPr/>
                    <a:lstStyle/>
                    <a:p>
                      <a:r>
                        <a:rPr lang="zh-CN" altLang="en-US">
                          <a:noFill/>
                        </a:rPr>
                        <a:t> </a:t>
                      </a:r>
                    </a:p>
                  </p:txBody>
                </p:sp>
              </mc:Fallback>
            </mc:AlternateContent>
            <p:sp>
              <p:nvSpPr>
                <p:cNvPr id="42" name="箭头: 上 41">
                  <a:extLst>
                    <a:ext uri="{FF2B5EF4-FFF2-40B4-BE49-F238E27FC236}">
                      <a16:creationId xmlns:a16="http://schemas.microsoft.com/office/drawing/2014/main" id="{74156104-E5D7-4550-8E03-003A136392E5}"/>
                    </a:ext>
                  </a:extLst>
                </p:cNvPr>
                <p:cNvSpPr/>
                <p:nvPr/>
              </p:nvSpPr>
              <p:spPr>
                <a:xfrm>
                  <a:off x="2138342" y="2834279"/>
                  <a:ext cx="72363" cy="95845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bIns="36000" rtlCol="0" anchor="ctr"/>
                <a:lstStyle/>
                <a:p>
                  <a:pPr algn="ctr"/>
                  <a:endParaRPr lang="zh-CN" altLang="en-US"/>
                </a:p>
              </p:txBody>
            </p:sp>
            <p:grpSp>
              <p:nvGrpSpPr>
                <p:cNvPr id="43" name="组合 42">
                  <a:extLst>
                    <a:ext uri="{FF2B5EF4-FFF2-40B4-BE49-F238E27FC236}">
                      <a16:creationId xmlns:a16="http://schemas.microsoft.com/office/drawing/2014/main" id="{C521DDF4-841D-4372-BAEA-3C9777510E93}"/>
                    </a:ext>
                  </a:extLst>
                </p:cNvPr>
                <p:cNvGrpSpPr/>
                <p:nvPr/>
              </p:nvGrpSpPr>
              <p:grpSpPr>
                <a:xfrm>
                  <a:off x="1092373" y="3792735"/>
                  <a:ext cx="2164300" cy="426170"/>
                  <a:chOff x="1092373" y="3792735"/>
                  <a:chExt cx="2164300" cy="426170"/>
                </a:xfrm>
              </p:grpSpPr>
              <p:sp>
                <p:nvSpPr>
                  <p:cNvPr id="45" name="文本框 44">
                    <a:extLst>
                      <a:ext uri="{FF2B5EF4-FFF2-40B4-BE49-F238E27FC236}">
                        <a16:creationId xmlns:a16="http://schemas.microsoft.com/office/drawing/2014/main" id="{3B30C13F-F485-4A6C-91B5-DB56116BA7D7}"/>
                      </a:ext>
                    </a:extLst>
                  </p:cNvPr>
                  <p:cNvSpPr txBox="1"/>
                  <p:nvPr/>
                </p:nvSpPr>
                <p:spPr>
                  <a:xfrm>
                    <a:off x="1092373" y="3792735"/>
                    <a:ext cx="2164300" cy="426170"/>
                  </a:xfrm>
                  <a:prstGeom prst="rect">
                    <a:avLst/>
                  </a:prstGeom>
                  <a:solidFill>
                    <a:schemeClr val="accent2">
                      <a:lumMod val="20000"/>
                      <a:lumOff val="80000"/>
                    </a:schemeClr>
                  </a:solidFill>
                </p:spPr>
                <p:txBody>
                  <a:bodyPr wrap="square" bIns="36000" rtlCol="0">
                    <a:spAutoFit/>
                  </a:bodyPr>
                  <a:lstStyle/>
                  <a:p>
                    <a:pPr algn="ctr"/>
                    <a:r>
                      <a:rPr lang="en-US" altLang="zh-CN" b="1">
                        <a:solidFill>
                          <a:srgbClr val="C00000"/>
                        </a:solidFill>
                      </a:rPr>
                      <a:t>(1)</a:t>
                    </a:r>
                    <a:endParaRPr lang="zh-CN" altLang="en-US" b="1">
                      <a:solidFill>
                        <a:srgbClr val="C00000"/>
                      </a:solidFill>
                    </a:endParaRPr>
                  </a:p>
                </p:txBody>
              </p:sp>
              <p:cxnSp>
                <p:nvCxnSpPr>
                  <p:cNvPr id="46" name="直接连接符 45">
                    <a:extLst>
                      <a:ext uri="{FF2B5EF4-FFF2-40B4-BE49-F238E27FC236}">
                        <a16:creationId xmlns:a16="http://schemas.microsoft.com/office/drawing/2014/main" id="{FCAD61CB-C7A4-487E-BD89-3666734C4332}"/>
                      </a:ext>
                    </a:extLst>
                  </p:cNvPr>
                  <p:cNvCxnSpPr/>
                  <p:nvPr/>
                </p:nvCxnSpPr>
                <p:spPr>
                  <a:xfrm>
                    <a:off x="1348932" y="4172120"/>
                    <a:ext cx="1578820" cy="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44" name="文本框 43">
                      <a:extLst>
                        <a:ext uri="{FF2B5EF4-FFF2-40B4-BE49-F238E27FC236}">
                          <a16:creationId xmlns:a16="http://schemas.microsoft.com/office/drawing/2014/main" id="{93F0D8B4-D200-4AD8-ADB6-08EE4683D148}"/>
                        </a:ext>
                      </a:extLst>
                    </p:cNvPr>
                    <p:cNvSpPr txBox="1"/>
                    <p:nvPr/>
                  </p:nvSpPr>
                  <p:spPr>
                    <a:xfrm>
                      <a:off x="815724" y="3128841"/>
                      <a:ext cx="2723464" cy="426169"/>
                    </a:xfrm>
                    <a:prstGeom prst="rect">
                      <a:avLst/>
                    </a:prstGeom>
                    <a:solidFill>
                      <a:schemeClr val="accent4">
                        <a:lumMod val="20000"/>
                        <a:lumOff val="80000"/>
                      </a:schemeClr>
                    </a:solidFill>
                  </p:spPr>
                  <p:txBody>
                    <a:bodyPr wrap="square" bIns="36000" rtlCol="0">
                      <a:spAutoFit/>
                    </a:bodyPr>
                    <a:lstStyle/>
                    <a:p>
                      <a:r>
                        <a:rPr lang="zh-CN" altLang="en-US" b="1">
                          <a:solidFill>
                            <a:srgbClr val="002060"/>
                          </a:solidFill>
                        </a:rPr>
                        <a:t>用</a:t>
                      </a:r>
                      <a:r>
                        <a:rPr lang="zh-CN" altLang="en-US" b="1" u="sng">
                          <a:solidFill>
                            <a:srgbClr val="002060"/>
                          </a:solidFill>
                        </a:rPr>
                        <a:t>       </a:t>
                      </a:r>
                      <a:r>
                        <a:rPr lang="en-US" altLang="zh-CN" b="1" u="sng">
                          <a:solidFill>
                            <a:srgbClr val="002060"/>
                          </a:solidFill>
                        </a:rPr>
                        <a:t>(2)      </a:t>
                      </a:r>
                      <a:r>
                        <a:rPr lang="zh-CN" altLang="en-US" b="1">
                          <a:solidFill>
                            <a:srgbClr val="002060"/>
                          </a:solidFill>
                        </a:rPr>
                        <a:t>规则引入</a:t>
                      </a:r>
                      <a14:m>
                        <m:oMath xmlns:m="http://schemas.openxmlformats.org/officeDocument/2006/math">
                          <m:r>
                            <a:rPr lang="en-US" altLang="zh-CN" b="1" i="1" smtClean="0">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𝒙</m:t>
                          </m:r>
                        </m:oMath>
                      </a14:m>
                      <a:endParaRPr lang="zh-CN" altLang="en-US" b="1">
                        <a:solidFill>
                          <a:srgbClr val="002060"/>
                        </a:solidFill>
                      </a:endParaRPr>
                    </a:p>
                  </p:txBody>
                </p:sp>
              </mc:Choice>
              <mc:Fallback xmlns="">
                <p:sp>
                  <p:nvSpPr>
                    <p:cNvPr id="44" name="文本框 43">
                      <a:extLst>
                        <a:ext uri="{FF2B5EF4-FFF2-40B4-BE49-F238E27FC236}">
                          <a16:creationId xmlns:a16="http://schemas.microsoft.com/office/drawing/2014/main" id="{93F0D8B4-D200-4AD8-ADB6-08EE4683D148}"/>
                        </a:ext>
                      </a:extLst>
                    </p:cNvPr>
                    <p:cNvSpPr txBox="1">
                      <a:spLocks noRot="1" noChangeAspect="1" noMove="1" noResize="1" noEditPoints="1" noAdjustHandles="1" noChangeArrowheads="1" noChangeShapeType="1" noTextEdit="1"/>
                    </p:cNvSpPr>
                    <p:nvPr/>
                  </p:nvSpPr>
                  <p:spPr>
                    <a:xfrm>
                      <a:off x="815724" y="3128841"/>
                      <a:ext cx="2723464" cy="426169"/>
                    </a:xfrm>
                    <a:prstGeom prst="rect">
                      <a:avLst/>
                    </a:prstGeom>
                    <a:blipFill>
                      <a:blip r:embed="rId7"/>
                      <a:stretch>
                        <a:fillRect l="-2013" t="-8475" b="-28814"/>
                      </a:stretch>
                    </a:blipFill>
                  </p:spPr>
                  <p:txBody>
                    <a:bodyPr/>
                    <a:lstStyle/>
                    <a:p>
                      <a:r>
                        <a:rPr lang="zh-CN" altLang="en-US">
                          <a:noFill/>
                        </a:rPr>
                        <a:t> </a:t>
                      </a:r>
                    </a:p>
                  </p:txBody>
                </p:sp>
              </mc:Fallback>
            </mc:AlternateContent>
          </p:grpSp>
          <p:sp>
            <p:nvSpPr>
              <p:cNvPr id="16" name="文本框 15">
                <a:extLst>
                  <a:ext uri="{FF2B5EF4-FFF2-40B4-BE49-F238E27FC236}">
                    <a16:creationId xmlns:a16="http://schemas.microsoft.com/office/drawing/2014/main" id="{19ECFC72-3D73-472A-8B09-9F7F34437129}"/>
                  </a:ext>
                </a:extLst>
              </p:cNvPr>
              <p:cNvSpPr txBox="1"/>
              <p:nvPr/>
            </p:nvSpPr>
            <p:spPr>
              <a:xfrm>
                <a:off x="1015266" y="2720639"/>
                <a:ext cx="1568955" cy="646331"/>
              </a:xfrm>
              <a:prstGeom prst="rect">
                <a:avLst/>
              </a:prstGeom>
              <a:solidFill>
                <a:schemeClr val="accent2">
                  <a:lumMod val="20000"/>
                  <a:lumOff val="80000"/>
                  <a:alpha val="50000"/>
                </a:schemeClr>
              </a:solidFill>
            </p:spPr>
            <p:txBody>
              <a:bodyPr wrap="square" rtlCol="0">
                <a:spAutoFit/>
              </a:bodyPr>
              <a:lstStyle/>
              <a:p>
                <a:pPr>
                  <a:spcAft>
                    <a:spcPts val="600"/>
                  </a:spcAft>
                </a:pPr>
                <a:r>
                  <a:rPr lang="zh-CN" altLang="en-US" b="1">
                    <a:solidFill>
                      <a:srgbClr val="002060"/>
                    </a:solidFill>
                    <a:latin typeface="楷体" panose="02010609060101010101" pitchFamily="49" charset="-122"/>
                    <a:ea typeface="楷体" panose="02010609060101010101" pitchFamily="49" charset="-122"/>
                  </a:rPr>
                  <a:t>思考结论的量词如何引入</a:t>
                </a:r>
              </a:p>
            </p:txBody>
          </p:sp>
          <p:sp>
            <p:nvSpPr>
              <p:cNvPr id="19" name="矩形: 圆角 18">
                <a:extLst>
                  <a:ext uri="{FF2B5EF4-FFF2-40B4-BE49-F238E27FC236}">
                    <a16:creationId xmlns:a16="http://schemas.microsoft.com/office/drawing/2014/main" id="{D86AA097-C90B-42DF-9D5C-B712A1168819}"/>
                  </a:ext>
                </a:extLst>
              </p:cNvPr>
              <p:cNvSpPr/>
              <p:nvPr/>
            </p:nvSpPr>
            <p:spPr>
              <a:xfrm>
                <a:off x="906724" y="2631079"/>
                <a:ext cx="4657520" cy="1702360"/>
              </a:xfrm>
              <a:prstGeom prst="roundRect">
                <a:avLst>
                  <a:gd name="adj" fmla="val 10545"/>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0" name="矩形: 圆角 19">
              <a:extLst>
                <a:ext uri="{FF2B5EF4-FFF2-40B4-BE49-F238E27FC236}">
                  <a16:creationId xmlns:a16="http://schemas.microsoft.com/office/drawing/2014/main" id="{E5C5A901-0C39-4F4D-A352-6C0C91547481}"/>
                </a:ext>
              </a:extLst>
            </p:cNvPr>
            <p:cNvSpPr/>
            <p:nvPr/>
          </p:nvSpPr>
          <p:spPr>
            <a:xfrm>
              <a:off x="906724" y="4512669"/>
              <a:ext cx="10493673" cy="1673311"/>
            </a:xfrm>
            <a:prstGeom prst="roundRect">
              <a:avLst>
                <a:gd name="adj" fmla="val 8504"/>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箭头: 右 20">
              <a:extLst>
                <a:ext uri="{FF2B5EF4-FFF2-40B4-BE49-F238E27FC236}">
                  <a16:creationId xmlns:a16="http://schemas.microsoft.com/office/drawing/2014/main" id="{7AC3CD77-EC69-48CD-AF52-13F9940C8734}"/>
                </a:ext>
              </a:extLst>
            </p:cNvPr>
            <p:cNvSpPr/>
            <p:nvPr/>
          </p:nvSpPr>
          <p:spPr>
            <a:xfrm>
              <a:off x="5626738" y="3157226"/>
              <a:ext cx="901585" cy="2746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箭头: 上 21">
              <a:extLst>
                <a:ext uri="{FF2B5EF4-FFF2-40B4-BE49-F238E27FC236}">
                  <a16:creationId xmlns:a16="http://schemas.microsoft.com/office/drawing/2014/main" id="{0B448A2F-8E51-4F1A-BC20-6E25376C2BF5}"/>
                </a:ext>
              </a:extLst>
            </p:cNvPr>
            <p:cNvSpPr/>
            <p:nvPr/>
          </p:nvSpPr>
          <p:spPr>
            <a:xfrm>
              <a:off x="9036551" y="4159513"/>
              <a:ext cx="214897" cy="33730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4" name="组合 23">
              <a:extLst>
                <a:ext uri="{FF2B5EF4-FFF2-40B4-BE49-F238E27FC236}">
                  <a16:creationId xmlns:a16="http://schemas.microsoft.com/office/drawing/2014/main" id="{935C4A10-59C6-41B5-8F4E-FDD41E07CA20}"/>
                </a:ext>
              </a:extLst>
            </p:cNvPr>
            <p:cNvGrpSpPr/>
            <p:nvPr/>
          </p:nvGrpSpPr>
          <p:grpSpPr>
            <a:xfrm>
              <a:off x="6641295" y="3321303"/>
              <a:ext cx="4506216" cy="727396"/>
              <a:chOff x="6722841" y="2778834"/>
              <a:chExt cx="4506216" cy="800219"/>
            </a:xfrm>
          </p:grpSpPr>
          <p:sp>
            <p:nvSpPr>
              <p:cNvPr id="27" name="文本框 26">
                <a:extLst>
                  <a:ext uri="{FF2B5EF4-FFF2-40B4-BE49-F238E27FC236}">
                    <a16:creationId xmlns:a16="http://schemas.microsoft.com/office/drawing/2014/main" id="{172B9C96-686E-41FE-BC3F-FF71055F8225}"/>
                  </a:ext>
                </a:extLst>
              </p:cNvPr>
              <p:cNvSpPr txBox="1"/>
              <p:nvPr/>
            </p:nvSpPr>
            <p:spPr>
              <a:xfrm>
                <a:off x="6722841" y="2778834"/>
                <a:ext cx="4506216" cy="800219"/>
              </a:xfrm>
              <a:prstGeom prst="rect">
                <a:avLst/>
              </a:prstGeom>
              <a:solidFill>
                <a:schemeClr val="accent4">
                  <a:lumMod val="20000"/>
                  <a:lumOff val="80000"/>
                </a:schemeClr>
              </a:solidFill>
            </p:spPr>
            <p:txBody>
              <a:bodyPr wrap="square" rtlCol="0">
                <a:spAutoFit/>
              </a:bodyPr>
              <a:lstStyle/>
              <a:p>
                <a:pPr>
                  <a:spcBef>
                    <a:spcPts val="600"/>
                  </a:spcBef>
                </a:pPr>
                <a:r>
                  <a:rPr lang="zh-CN" altLang="en-US" b="1">
                    <a:solidFill>
                      <a:schemeClr val="accent2">
                        <a:lumMod val="50000"/>
                      </a:schemeClr>
                    </a:solidFill>
                  </a:rPr>
                  <a:t>前提量词被消除，结论量词未引入的推理：</a:t>
                </a:r>
                <a:endParaRPr lang="en-US" altLang="zh-CN" b="1">
                  <a:solidFill>
                    <a:schemeClr val="accent2">
                      <a:lumMod val="50000"/>
                    </a:schemeClr>
                  </a:solidFill>
                </a:endParaRPr>
              </a:p>
              <a:p>
                <a:pPr algn="ctr">
                  <a:spcBef>
                    <a:spcPts val="600"/>
                  </a:spcBef>
                </a:pPr>
                <a:r>
                  <a:rPr lang="en-US" altLang="zh-CN" b="1">
                    <a:solidFill>
                      <a:srgbClr val="C00000"/>
                    </a:solidFill>
                  </a:rPr>
                  <a:t>(7)</a:t>
                </a:r>
                <a:endParaRPr lang="zh-CN" altLang="en-US" b="1">
                  <a:solidFill>
                    <a:srgbClr val="C00000"/>
                  </a:solidFill>
                </a:endParaRPr>
              </a:p>
            </p:txBody>
          </p:sp>
          <p:cxnSp>
            <p:nvCxnSpPr>
              <p:cNvPr id="28" name="直接连接符 27">
                <a:extLst>
                  <a:ext uri="{FF2B5EF4-FFF2-40B4-BE49-F238E27FC236}">
                    <a16:creationId xmlns:a16="http://schemas.microsoft.com/office/drawing/2014/main" id="{D59DA2CA-12CB-41B1-AF68-D11714F66477}"/>
                  </a:ext>
                </a:extLst>
              </p:cNvPr>
              <p:cNvCxnSpPr>
                <a:cxnSpLocks/>
              </p:cNvCxnSpPr>
              <p:nvPr/>
            </p:nvCxnSpPr>
            <p:spPr>
              <a:xfrm>
                <a:off x="7431829" y="3504108"/>
                <a:ext cx="3012915" cy="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25" name="文本框 24">
              <a:extLst>
                <a:ext uri="{FF2B5EF4-FFF2-40B4-BE49-F238E27FC236}">
                  <a16:creationId xmlns:a16="http://schemas.microsoft.com/office/drawing/2014/main" id="{FF7B5177-127D-4E4F-9535-42BA102A0DC1}"/>
                </a:ext>
              </a:extLst>
            </p:cNvPr>
            <p:cNvSpPr txBox="1"/>
            <p:nvPr/>
          </p:nvSpPr>
          <p:spPr>
            <a:xfrm>
              <a:off x="6641295" y="2584060"/>
              <a:ext cx="2795827" cy="636516"/>
            </a:xfrm>
            <a:prstGeom prst="rect">
              <a:avLst/>
            </a:prstGeom>
            <a:solidFill>
              <a:schemeClr val="accent2">
                <a:lumMod val="20000"/>
                <a:lumOff val="80000"/>
                <a:alpha val="50000"/>
              </a:schemeClr>
            </a:solidFill>
          </p:spPr>
          <p:txBody>
            <a:bodyPr wrap="square" bIns="36000" rtlCol="0">
              <a:spAutoFit/>
            </a:bodyPr>
            <a:lstStyle/>
            <a:p>
              <a:r>
                <a:rPr lang="zh-CN" altLang="en-US" b="1">
                  <a:solidFill>
                    <a:srgbClr val="002060"/>
                  </a:solidFill>
                  <a:latin typeface="楷体" panose="02010609060101010101" pitchFamily="49" charset="-122"/>
                  <a:ea typeface="楷体" panose="02010609060101010101" pitchFamily="49" charset="-122"/>
                </a:rPr>
                <a:t>最后思考如何用命题逻辑推理规则验证下面的推理</a:t>
              </a:r>
            </a:p>
          </p:txBody>
        </p:sp>
        <p:sp>
          <p:nvSpPr>
            <p:cNvPr id="26" name="矩形: 圆角 25">
              <a:extLst>
                <a:ext uri="{FF2B5EF4-FFF2-40B4-BE49-F238E27FC236}">
                  <a16:creationId xmlns:a16="http://schemas.microsoft.com/office/drawing/2014/main" id="{DE3E92A4-CFA6-4CCC-A63E-E789EB86387C}"/>
                </a:ext>
              </a:extLst>
            </p:cNvPr>
            <p:cNvSpPr/>
            <p:nvPr/>
          </p:nvSpPr>
          <p:spPr>
            <a:xfrm>
              <a:off x="6555721" y="2496873"/>
              <a:ext cx="4710147" cy="1639383"/>
            </a:xfrm>
            <a:prstGeom prst="roundRect">
              <a:avLst>
                <a:gd name="adj" fmla="val 9264"/>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8" name="组合 47">
              <a:extLst>
                <a:ext uri="{FF2B5EF4-FFF2-40B4-BE49-F238E27FC236}">
                  <a16:creationId xmlns:a16="http://schemas.microsoft.com/office/drawing/2014/main" id="{1E93C028-3851-4AA1-BEE3-A76CBAD6CC74}"/>
                </a:ext>
              </a:extLst>
            </p:cNvPr>
            <p:cNvGrpSpPr/>
            <p:nvPr/>
          </p:nvGrpSpPr>
          <p:grpSpPr>
            <a:xfrm>
              <a:off x="3132064" y="4604215"/>
              <a:ext cx="4168473" cy="1542374"/>
              <a:chOff x="2752762" y="4579721"/>
              <a:chExt cx="4168473" cy="1542374"/>
            </a:xfrm>
          </p:grpSpPr>
          <p:grpSp>
            <p:nvGrpSpPr>
              <p:cNvPr id="14" name="组合 13">
                <a:extLst>
                  <a:ext uri="{FF2B5EF4-FFF2-40B4-BE49-F238E27FC236}">
                    <a16:creationId xmlns:a16="http://schemas.microsoft.com/office/drawing/2014/main" id="{C8244EEA-AF95-41A8-8F20-9CA6159616D4}"/>
                  </a:ext>
                </a:extLst>
              </p:cNvPr>
              <p:cNvGrpSpPr/>
              <p:nvPr/>
            </p:nvGrpSpPr>
            <p:grpSpPr>
              <a:xfrm>
                <a:off x="4197771" y="4579721"/>
                <a:ext cx="2723464" cy="1542374"/>
                <a:chOff x="3799391" y="2402219"/>
                <a:chExt cx="2723464" cy="1828320"/>
              </a:xfrm>
            </p:grpSpPr>
            <mc:AlternateContent xmlns:mc="http://schemas.openxmlformats.org/markup-compatibility/2006" xmlns:a14="http://schemas.microsoft.com/office/drawing/2010/main">
              <mc:Choice Requires="a14">
                <p:sp>
                  <p:nvSpPr>
                    <p:cNvPr id="35" name="文本框 34">
                      <a:extLst>
                        <a:ext uri="{FF2B5EF4-FFF2-40B4-BE49-F238E27FC236}">
                          <a16:creationId xmlns:a16="http://schemas.microsoft.com/office/drawing/2014/main" id="{BD206573-2FCE-4A4B-8102-743F47EC2C81}"/>
                        </a:ext>
                      </a:extLst>
                    </p:cNvPr>
                    <p:cNvSpPr txBox="1"/>
                    <p:nvPr/>
                  </p:nvSpPr>
                  <p:spPr>
                    <a:xfrm>
                      <a:off x="4548590" y="2402219"/>
                      <a:ext cx="1243321" cy="474288"/>
                    </a:xfrm>
                    <a:prstGeom prst="rect">
                      <a:avLst/>
                    </a:prstGeom>
                    <a:solidFill>
                      <a:schemeClr val="accent6">
                        <a:lumMod val="20000"/>
                        <a:lumOff val="8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𝒙</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𝑭</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𝒙</m:t>
                            </m:r>
                            <m:r>
                              <a:rPr lang="en-US" altLang="zh-CN" sz="2000" b="1" i="1" smtClean="0">
                                <a:solidFill>
                                  <a:schemeClr val="accent2">
                                    <a:lumMod val="50000"/>
                                  </a:schemeClr>
                                </a:solidFill>
                                <a:latin typeface="Cambria Math" panose="02040503050406030204" pitchFamily="18" charset="0"/>
                              </a:rPr>
                              <m:t>)</m:t>
                            </m:r>
                          </m:oMath>
                        </m:oMathPara>
                      </a14:m>
                      <a:endParaRPr lang="zh-CN" altLang="en-US"/>
                    </a:p>
                  </p:txBody>
                </p:sp>
              </mc:Choice>
              <mc:Fallback xmlns="">
                <p:sp>
                  <p:nvSpPr>
                    <p:cNvPr id="35" name="文本框 34">
                      <a:extLst>
                        <a:ext uri="{FF2B5EF4-FFF2-40B4-BE49-F238E27FC236}">
                          <a16:creationId xmlns:a16="http://schemas.microsoft.com/office/drawing/2014/main" id="{BD206573-2FCE-4A4B-8102-743F47EC2C81}"/>
                        </a:ext>
                      </a:extLst>
                    </p:cNvPr>
                    <p:cNvSpPr txBox="1">
                      <a:spLocks noRot="1" noChangeAspect="1" noMove="1" noResize="1" noEditPoints="1" noAdjustHandles="1" noChangeArrowheads="1" noChangeShapeType="1" noTextEdit="1"/>
                    </p:cNvSpPr>
                    <p:nvPr/>
                  </p:nvSpPr>
                  <p:spPr>
                    <a:xfrm>
                      <a:off x="4548590" y="2402219"/>
                      <a:ext cx="1243321" cy="474288"/>
                    </a:xfrm>
                    <a:prstGeom prst="rect">
                      <a:avLst/>
                    </a:prstGeom>
                    <a:blipFill>
                      <a:blip r:embed="rId8"/>
                      <a:stretch>
                        <a:fillRect r="-490" b="-13636"/>
                      </a:stretch>
                    </a:blipFill>
                  </p:spPr>
                  <p:txBody>
                    <a:bodyPr/>
                    <a:lstStyle/>
                    <a:p>
                      <a:r>
                        <a:rPr lang="zh-CN" altLang="en-US">
                          <a:noFill/>
                        </a:rPr>
                        <a:t> </a:t>
                      </a:r>
                    </a:p>
                  </p:txBody>
                </p:sp>
              </mc:Fallback>
            </mc:AlternateContent>
            <p:sp>
              <p:nvSpPr>
                <p:cNvPr id="36" name="箭头: 上 35">
                  <a:extLst>
                    <a:ext uri="{FF2B5EF4-FFF2-40B4-BE49-F238E27FC236}">
                      <a16:creationId xmlns:a16="http://schemas.microsoft.com/office/drawing/2014/main" id="{3AA4C852-7EC7-400F-B3D9-074CD3E45486}"/>
                    </a:ext>
                  </a:extLst>
                </p:cNvPr>
                <p:cNvSpPr/>
                <p:nvPr/>
              </p:nvSpPr>
              <p:spPr>
                <a:xfrm rot="10800000">
                  <a:off x="5124942" y="2875505"/>
                  <a:ext cx="72362" cy="91722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7" name="组合 36">
                  <a:extLst>
                    <a:ext uri="{FF2B5EF4-FFF2-40B4-BE49-F238E27FC236}">
                      <a16:creationId xmlns:a16="http://schemas.microsoft.com/office/drawing/2014/main" id="{9840C56E-AC20-49A4-8011-333C2B289446}"/>
                    </a:ext>
                  </a:extLst>
                </p:cNvPr>
                <p:cNvGrpSpPr/>
                <p:nvPr/>
              </p:nvGrpSpPr>
              <p:grpSpPr>
                <a:xfrm>
                  <a:off x="4296062" y="3792735"/>
                  <a:ext cx="1706358" cy="437804"/>
                  <a:chOff x="4322019" y="3536298"/>
                  <a:chExt cx="1706358" cy="437804"/>
                </a:xfrm>
              </p:grpSpPr>
              <p:sp>
                <p:nvSpPr>
                  <p:cNvPr id="39" name="文本框 38">
                    <a:extLst>
                      <a:ext uri="{FF2B5EF4-FFF2-40B4-BE49-F238E27FC236}">
                        <a16:creationId xmlns:a16="http://schemas.microsoft.com/office/drawing/2014/main" id="{C27E1C78-4513-48F6-A533-39F0C27F0AF9}"/>
                      </a:ext>
                    </a:extLst>
                  </p:cNvPr>
                  <p:cNvSpPr txBox="1"/>
                  <p:nvPr/>
                </p:nvSpPr>
                <p:spPr>
                  <a:xfrm>
                    <a:off x="4322019" y="3536298"/>
                    <a:ext cx="1706358" cy="437804"/>
                  </a:xfrm>
                  <a:prstGeom prst="rect">
                    <a:avLst/>
                  </a:prstGeom>
                  <a:solidFill>
                    <a:schemeClr val="accent2">
                      <a:lumMod val="20000"/>
                      <a:lumOff val="80000"/>
                    </a:schemeClr>
                  </a:solidFill>
                </p:spPr>
                <p:txBody>
                  <a:bodyPr wrap="square" rtlCol="0">
                    <a:spAutoFit/>
                  </a:bodyPr>
                  <a:lstStyle/>
                  <a:p>
                    <a:pPr algn="ctr"/>
                    <a:r>
                      <a:rPr lang="en-US" altLang="zh-CN" b="1">
                        <a:solidFill>
                          <a:srgbClr val="C00000"/>
                        </a:solidFill>
                      </a:rPr>
                      <a:t>(3)</a:t>
                    </a:r>
                    <a:endParaRPr lang="zh-CN" altLang="en-US" b="1">
                      <a:solidFill>
                        <a:srgbClr val="C00000"/>
                      </a:solidFill>
                    </a:endParaRPr>
                  </a:p>
                </p:txBody>
              </p:sp>
              <p:cxnSp>
                <p:nvCxnSpPr>
                  <p:cNvPr id="40" name="直接连接符 39">
                    <a:extLst>
                      <a:ext uri="{FF2B5EF4-FFF2-40B4-BE49-F238E27FC236}">
                        <a16:creationId xmlns:a16="http://schemas.microsoft.com/office/drawing/2014/main" id="{4F12EE5F-CC36-4000-A35C-1979334050D7}"/>
                      </a:ext>
                    </a:extLst>
                  </p:cNvPr>
                  <p:cNvCxnSpPr/>
                  <p:nvPr/>
                </p:nvCxnSpPr>
                <p:spPr>
                  <a:xfrm>
                    <a:off x="4361488" y="3919532"/>
                    <a:ext cx="1578820" cy="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8" name="文本框 37">
                      <a:extLst>
                        <a:ext uri="{FF2B5EF4-FFF2-40B4-BE49-F238E27FC236}">
                          <a16:creationId xmlns:a16="http://schemas.microsoft.com/office/drawing/2014/main" id="{03C8D1AF-7C45-4750-BE58-92D5CE344223}"/>
                        </a:ext>
                      </a:extLst>
                    </p:cNvPr>
                    <p:cNvSpPr txBox="1"/>
                    <p:nvPr/>
                  </p:nvSpPr>
                  <p:spPr>
                    <a:xfrm>
                      <a:off x="3799391" y="3128841"/>
                      <a:ext cx="2723464" cy="426169"/>
                    </a:xfrm>
                    <a:prstGeom prst="rect">
                      <a:avLst/>
                    </a:prstGeom>
                    <a:solidFill>
                      <a:schemeClr val="accent4">
                        <a:lumMod val="20000"/>
                        <a:lumOff val="80000"/>
                      </a:schemeClr>
                    </a:solidFill>
                  </p:spPr>
                  <p:txBody>
                    <a:bodyPr wrap="square" bIns="36000" rtlCol="0">
                      <a:spAutoFit/>
                    </a:bodyPr>
                    <a:lstStyle/>
                    <a:p>
                      <a:r>
                        <a:rPr lang="zh-CN" altLang="en-US" b="1">
                          <a:solidFill>
                            <a:srgbClr val="002060"/>
                          </a:solidFill>
                        </a:rPr>
                        <a:t>用</a:t>
                      </a:r>
                      <a:r>
                        <a:rPr lang="zh-CN" altLang="en-US" b="1" u="sng">
                          <a:solidFill>
                            <a:srgbClr val="002060"/>
                          </a:solidFill>
                        </a:rPr>
                        <a:t>       </a:t>
                      </a:r>
                      <a:r>
                        <a:rPr lang="en-US" altLang="zh-CN" b="1" u="sng">
                          <a:solidFill>
                            <a:srgbClr val="002060"/>
                          </a:solidFill>
                        </a:rPr>
                        <a:t>(4)      </a:t>
                      </a:r>
                      <a:r>
                        <a:rPr lang="zh-CN" altLang="en-US" b="1">
                          <a:solidFill>
                            <a:srgbClr val="002060"/>
                          </a:solidFill>
                        </a:rPr>
                        <a:t>规则消除</a:t>
                      </a:r>
                      <a14:m>
                        <m:oMath xmlns:m="http://schemas.openxmlformats.org/officeDocument/2006/math">
                          <m:r>
                            <a:rPr lang="en-US" altLang="zh-CN" b="1" i="1" smtClean="0">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𝒙</m:t>
                          </m:r>
                        </m:oMath>
                      </a14:m>
                      <a:endParaRPr lang="zh-CN" altLang="en-US" b="1">
                        <a:solidFill>
                          <a:srgbClr val="002060"/>
                        </a:solidFill>
                      </a:endParaRPr>
                    </a:p>
                  </p:txBody>
                </p:sp>
              </mc:Choice>
              <mc:Fallback xmlns="">
                <p:sp>
                  <p:nvSpPr>
                    <p:cNvPr id="38" name="文本框 37">
                      <a:extLst>
                        <a:ext uri="{FF2B5EF4-FFF2-40B4-BE49-F238E27FC236}">
                          <a16:creationId xmlns:a16="http://schemas.microsoft.com/office/drawing/2014/main" id="{03C8D1AF-7C45-4750-BE58-92D5CE344223}"/>
                        </a:ext>
                      </a:extLst>
                    </p:cNvPr>
                    <p:cNvSpPr txBox="1">
                      <a:spLocks noRot="1" noChangeAspect="1" noMove="1" noResize="1" noEditPoints="1" noAdjustHandles="1" noChangeArrowheads="1" noChangeShapeType="1" noTextEdit="1"/>
                    </p:cNvSpPr>
                    <p:nvPr/>
                  </p:nvSpPr>
                  <p:spPr>
                    <a:xfrm>
                      <a:off x="3799391" y="3128841"/>
                      <a:ext cx="2723464" cy="426169"/>
                    </a:xfrm>
                    <a:prstGeom prst="rect">
                      <a:avLst/>
                    </a:prstGeom>
                    <a:blipFill>
                      <a:blip r:embed="rId9"/>
                      <a:stretch>
                        <a:fillRect l="-1790" t="-8475" b="-28814"/>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47" name="文本框 46">
                    <a:extLst>
                      <a:ext uri="{FF2B5EF4-FFF2-40B4-BE49-F238E27FC236}">
                        <a16:creationId xmlns:a16="http://schemas.microsoft.com/office/drawing/2014/main" id="{440084A9-FA89-46EA-87D9-EFF9A49A5EAE}"/>
                      </a:ext>
                    </a:extLst>
                  </p:cNvPr>
                  <p:cNvSpPr txBox="1"/>
                  <p:nvPr/>
                </p:nvSpPr>
                <p:spPr>
                  <a:xfrm>
                    <a:off x="2752762" y="4595394"/>
                    <a:ext cx="1243321" cy="400110"/>
                  </a:xfrm>
                  <a:prstGeom prst="rect">
                    <a:avLst/>
                  </a:prstGeom>
                  <a:solidFill>
                    <a:schemeClr val="accent6">
                      <a:lumMod val="20000"/>
                      <a:lumOff val="8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𝒙𝑭</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𝒙</m:t>
                          </m:r>
                          <m:r>
                            <a:rPr lang="en-US" altLang="zh-CN" sz="2000" b="1" i="1" smtClean="0">
                              <a:solidFill>
                                <a:schemeClr val="accent2">
                                  <a:lumMod val="50000"/>
                                </a:schemeClr>
                              </a:solidFill>
                              <a:latin typeface="Cambria Math" panose="02040503050406030204" pitchFamily="18" charset="0"/>
                            </a:rPr>
                            <m:t>)</m:t>
                          </m:r>
                        </m:oMath>
                      </m:oMathPara>
                    </a14:m>
                    <a:endParaRPr lang="zh-CN" altLang="en-US"/>
                  </a:p>
                </p:txBody>
              </p:sp>
            </mc:Choice>
            <mc:Fallback xmlns="">
              <p:sp>
                <p:nvSpPr>
                  <p:cNvPr id="47" name="文本框 46">
                    <a:extLst>
                      <a:ext uri="{FF2B5EF4-FFF2-40B4-BE49-F238E27FC236}">
                        <a16:creationId xmlns:a16="http://schemas.microsoft.com/office/drawing/2014/main" id="{440084A9-FA89-46EA-87D9-EFF9A49A5EAE}"/>
                      </a:ext>
                    </a:extLst>
                  </p:cNvPr>
                  <p:cNvSpPr txBox="1">
                    <a:spLocks noRot="1" noChangeAspect="1" noMove="1" noResize="1" noEditPoints="1" noAdjustHandles="1" noChangeArrowheads="1" noChangeShapeType="1" noTextEdit="1"/>
                  </p:cNvSpPr>
                  <p:nvPr/>
                </p:nvSpPr>
                <p:spPr>
                  <a:xfrm>
                    <a:off x="2752762" y="4595394"/>
                    <a:ext cx="1243321" cy="400110"/>
                  </a:xfrm>
                  <a:prstGeom prst="rect">
                    <a:avLst/>
                  </a:prstGeom>
                  <a:blipFill>
                    <a:blip r:embed="rId10"/>
                    <a:stretch>
                      <a:fillRect r="-490" b="-15152"/>
                    </a:stretch>
                  </a:blipFill>
                </p:spPr>
                <p:txBody>
                  <a:bodyPr/>
                  <a:lstStyle/>
                  <a:p>
                    <a:r>
                      <a:rPr lang="zh-CN" altLang="en-US">
                        <a:noFill/>
                      </a:rPr>
                      <a:t> </a:t>
                    </a:r>
                  </a:p>
                </p:txBody>
              </p:sp>
            </mc:Fallback>
          </mc:AlternateContent>
          <p:sp>
            <p:nvSpPr>
              <p:cNvPr id="4" name="箭头: 右 3">
                <a:extLst>
                  <a:ext uri="{FF2B5EF4-FFF2-40B4-BE49-F238E27FC236}">
                    <a16:creationId xmlns:a16="http://schemas.microsoft.com/office/drawing/2014/main" id="{C82608D0-1EF9-4EF1-BF8E-CC9DA9E6E502}"/>
                  </a:ext>
                </a:extLst>
              </p:cNvPr>
              <p:cNvSpPr/>
              <p:nvPr/>
            </p:nvSpPr>
            <p:spPr>
              <a:xfrm>
                <a:off x="4037134" y="4779776"/>
                <a:ext cx="909836" cy="544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5EFC09DC-DF3F-401F-A8EE-697DD6C2A043}"/>
                    </a:ext>
                  </a:extLst>
                </p:cNvPr>
                <p:cNvSpPr txBox="1"/>
                <p:nvPr/>
              </p:nvSpPr>
              <p:spPr>
                <a:xfrm>
                  <a:off x="1907988" y="5311275"/>
                  <a:ext cx="2462202" cy="584775"/>
                </a:xfrm>
                <a:prstGeom prst="rect">
                  <a:avLst/>
                </a:prstGeom>
                <a:solidFill>
                  <a:schemeClr val="accent4">
                    <a:lumMod val="20000"/>
                    <a:lumOff val="80000"/>
                  </a:schemeClr>
                </a:solidFill>
              </p:spPr>
              <p:txBody>
                <a:bodyPr wrap="square" rtlCol="0">
                  <a:spAutoFit/>
                </a:bodyPr>
                <a:lstStyle/>
                <a:p>
                  <a14:m>
                    <m:oMath xmlns:m="http://schemas.openxmlformats.org/officeDocument/2006/math">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𝒙𝑭</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𝒙</m:t>
                          </m:r>
                        </m:e>
                      </m:d>
                    </m:oMath>
                  </a14:m>
                  <a:r>
                    <a:rPr lang="zh-CN" altLang="en-US" sz="1600" b="1">
                      <a:solidFill>
                        <a:schemeClr val="accent2">
                          <a:lumMod val="50000"/>
                        </a:schemeClr>
                      </a:solidFill>
                    </a:rPr>
                    <a:t>不是前束范式，不能直接消除量词</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𝒙</m:t>
                      </m:r>
                    </m:oMath>
                  </a14:m>
                  <a:endParaRPr lang="zh-CN" altLang="en-US" sz="1600" b="1">
                    <a:solidFill>
                      <a:schemeClr val="accent2">
                        <a:lumMod val="50000"/>
                      </a:schemeClr>
                    </a:solidFill>
                  </a:endParaRPr>
                </a:p>
              </p:txBody>
            </p:sp>
          </mc:Choice>
          <mc:Fallback xmlns="">
            <p:sp>
              <p:nvSpPr>
                <p:cNvPr id="6" name="文本框 5">
                  <a:extLst>
                    <a:ext uri="{FF2B5EF4-FFF2-40B4-BE49-F238E27FC236}">
                      <a16:creationId xmlns:a16="http://schemas.microsoft.com/office/drawing/2014/main" id="{5EFC09DC-DF3F-401F-A8EE-697DD6C2A043}"/>
                    </a:ext>
                  </a:extLst>
                </p:cNvPr>
                <p:cNvSpPr txBox="1">
                  <a:spLocks noRot="1" noChangeAspect="1" noMove="1" noResize="1" noEditPoints="1" noAdjustHandles="1" noChangeArrowheads="1" noChangeShapeType="1" noTextEdit="1"/>
                </p:cNvSpPr>
                <p:nvPr/>
              </p:nvSpPr>
              <p:spPr>
                <a:xfrm>
                  <a:off x="1907988" y="5311275"/>
                  <a:ext cx="2462202" cy="584775"/>
                </a:xfrm>
                <a:prstGeom prst="rect">
                  <a:avLst/>
                </a:prstGeom>
                <a:blipFill>
                  <a:blip r:embed="rId11"/>
                  <a:stretch>
                    <a:fillRect l="-1489" t="-3125" b="-12500"/>
                  </a:stretch>
                </a:blipFill>
              </p:spPr>
              <p:txBody>
                <a:bodyPr/>
                <a:lstStyle/>
                <a:p>
                  <a:r>
                    <a:rPr lang="zh-CN" altLang="en-US">
                      <a:noFill/>
                    </a:rPr>
                    <a:t> </a:t>
                  </a:r>
                </a:p>
              </p:txBody>
            </p:sp>
          </mc:Fallback>
        </mc:AlternateContent>
        <p:sp>
          <p:nvSpPr>
            <p:cNvPr id="49" name="箭头: 上 48">
              <a:extLst>
                <a:ext uri="{FF2B5EF4-FFF2-40B4-BE49-F238E27FC236}">
                  <a16:creationId xmlns:a16="http://schemas.microsoft.com/office/drawing/2014/main" id="{03079D17-2151-4658-BE74-268043327AE5}"/>
                </a:ext>
              </a:extLst>
            </p:cNvPr>
            <p:cNvSpPr/>
            <p:nvPr/>
          </p:nvSpPr>
          <p:spPr>
            <a:xfrm>
              <a:off x="3636936" y="5030766"/>
              <a:ext cx="45719" cy="269741"/>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0104140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一阶逻辑的自然推理举例</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第十一讲  一阶逻辑的推理理论</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A84936A-AD8A-4245-A4DE-139658DA8B11}" type="slidenum">
              <a:rPr lang="en-US" altLang="zh-CN" smtClean="0">
                <a:latin typeface="Arial" panose="020B0604020202020204" pitchFamily="34" charset="0"/>
                <a:ea typeface="楷体" panose="02010609060101010101" pitchFamily="49" charset="-122"/>
                <a:cs typeface="Arial" panose="020B0604020202020204" pitchFamily="34" charset="0"/>
              </a:rPr>
              <a:t>26</a:t>
            </a:fld>
            <a:r>
              <a:rPr lang="en-US" altLang="zh-CN">
                <a:latin typeface="Arial" panose="020B0604020202020204" pitchFamily="34" charset="0"/>
                <a:ea typeface="楷体" panose="02010609060101010101" pitchFamily="49" charset="-122"/>
                <a:cs typeface="Arial" panose="020B0604020202020204" pitchFamily="34" charset="0"/>
              </a:rPr>
              <a:t>/33</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一阶逻辑推理有效性验证练习</a:t>
            </a:r>
          </a:p>
        </p:txBody>
      </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219E604E-DFEC-4367-A92E-ACD180D3F880}"/>
                  </a:ext>
                </a:extLst>
              </p:cNvPr>
              <p:cNvSpPr txBox="1"/>
              <p:nvPr/>
            </p:nvSpPr>
            <p:spPr>
              <a:xfrm>
                <a:off x="530657" y="1206500"/>
                <a:ext cx="8054178" cy="509178"/>
              </a:xfrm>
              <a:prstGeom prst="rect">
                <a:avLst/>
              </a:prstGeom>
              <a:solidFill>
                <a:schemeClr val="accent5">
                  <a:lumMod val="20000"/>
                  <a:lumOff val="80000"/>
                </a:schemeClr>
              </a:solidFill>
            </p:spPr>
            <p:txBody>
              <a:bodyPr wrap="square" rtlCol="0">
                <a:spAutoFit/>
              </a:bodyPr>
              <a:lstStyle/>
              <a:p>
                <a:r>
                  <a:rPr lang="zh-CN" altLang="en-US" sz="2400" b="1">
                    <a:solidFill>
                      <a:srgbClr val="002060"/>
                    </a:solidFill>
                  </a:rPr>
                  <a:t>验证推理</a:t>
                </a:r>
                <a14:m>
                  <m:oMath xmlns:m="http://schemas.openxmlformats.org/officeDocument/2006/math">
                    <m:r>
                      <a:rPr lang="en-US" altLang="zh-CN" sz="2400" b="1" i="1" smtClean="0">
                        <a:solidFill>
                          <a:schemeClr val="accent2">
                            <a:lumMod val="50000"/>
                          </a:schemeClr>
                        </a:solidFill>
                        <a:latin typeface="Cambria Math" panose="02040503050406030204" pitchFamily="18" charset="0"/>
                      </a:rPr>
                      <m:t>∀</m:t>
                    </m:r>
                    <m:r>
                      <a:rPr lang="en-US" altLang="zh-CN" sz="2400" b="1" i="1" smtClean="0">
                        <a:solidFill>
                          <a:schemeClr val="accent2">
                            <a:lumMod val="50000"/>
                          </a:schemeClr>
                        </a:solidFill>
                        <a:latin typeface="Cambria Math" panose="02040503050406030204" pitchFamily="18" charset="0"/>
                      </a:rPr>
                      <m:t>𝒙</m:t>
                    </m:r>
                    <m:d>
                      <m:dPr>
                        <m:ctrlPr>
                          <a:rPr lang="en-US" altLang="zh-CN" sz="2400" b="1" i="1">
                            <a:solidFill>
                              <a:schemeClr val="accent2">
                                <a:lumMod val="50000"/>
                              </a:schemeClr>
                            </a:solidFill>
                            <a:latin typeface="Cambria Math" panose="02040503050406030204" pitchFamily="18" charset="0"/>
                          </a:rPr>
                        </m:ctrlPr>
                      </m:dPr>
                      <m:e>
                        <m:r>
                          <a:rPr lang="en-US" altLang="zh-CN" sz="2400" b="1" i="1">
                            <a:solidFill>
                              <a:schemeClr val="accent2">
                                <a:lumMod val="50000"/>
                              </a:schemeClr>
                            </a:solidFill>
                            <a:latin typeface="Cambria Math" panose="02040503050406030204" pitchFamily="18" charset="0"/>
                          </a:rPr>
                          <m:t>𝑭</m:t>
                        </m:r>
                        <m:d>
                          <m:dPr>
                            <m:ctrlPr>
                              <a:rPr lang="en-US" altLang="zh-CN" sz="2400" b="1" i="1">
                                <a:solidFill>
                                  <a:schemeClr val="accent2">
                                    <a:lumMod val="50000"/>
                                  </a:schemeClr>
                                </a:solidFill>
                                <a:latin typeface="Cambria Math" panose="02040503050406030204" pitchFamily="18" charset="0"/>
                              </a:rPr>
                            </m:ctrlPr>
                          </m:dPr>
                          <m:e>
                            <m:r>
                              <a:rPr lang="en-US" altLang="zh-CN" sz="2400" b="1" i="1">
                                <a:solidFill>
                                  <a:schemeClr val="accent2">
                                    <a:lumMod val="50000"/>
                                  </a:schemeClr>
                                </a:solidFill>
                                <a:latin typeface="Cambria Math" panose="02040503050406030204" pitchFamily="18" charset="0"/>
                              </a:rPr>
                              <m:t>𝒙</m:t>
                            </m:r>
                          </m:e>
                        </m:d>
                        <m:r>
                          <a:rPr lang="en-US" altLang="zh-CN" sz="2400" b="1" i="1">
                            <a:solidFill>
                              <a:schemeClr val="accent2">
                                <a:lumMod val="50000"/>
                              </a:schemeClr>
                            </a:solidFill>
                            <a:latin typeface="Cambria Math" panose="02040503050406030204" pitchFamily="18" charset="0"/>
                          </a:rPr>
                          <m:t>∨</m:t>
                        </m:r>
                        <m:r>
                          <a:rPr lang="en-US" altLang="zh-CN" sz="2400" b="1" i="1">
                            <a:solidFill>
                              <a:schemeClr val="accent2">
                                <a:lumMod val="50000"/>
                              </a:schemeClr>
                            </a:solidFill>
                            <a:latin typeface="Cambria Math" panose="02040503050406030204" pitchFamily="18" charset="0"/>
                          </a:rPr>
                          <m:t>𝑮</m:t>
                        </m:r>
                        <m:d>
                          <m:dPr>
                            <m:ctrlPr>
                              <a:rPr lang="en-US" altLang="zh-CN" sz="2400" b="1" i="1">
                                <a:solidFill>
                                  <a:schemeClr val="accent2">
                                    <a:lumMod val="50000"/>
                                  </a:schemeClr>
                                </a:solidFill>
                                <a:latin typeface="Cambria Math" panose="02040503050406030204" pitchFamily="18" charset="0"/>
                              </a:rPr>
                            </m:ctrlPr>
                          </m:dPr>
                          <m:e>
                            <m:r>
                              <a:rPr lang="en-US" altLang="zh-CN" sz="2400" b="1" i="1">
                                <a:solidFill>
                                  <a:schemeClr val="accent2">
                                    <a:lumMod val="50000"/>
                                  </a:schemeClr>
                                </a:solidFill>
                                <a:latin typeface="Cambria Math" panose="02040503050406030204" pitchFamily="18" charset="0"/>
                              </a:rPr>
                              <m:t>𝒙</m:t>
                            </m:r>
                          </m:e>
                        </m:d>
                      </m:e>
                    </m:d>
                    <m:r>
                      <a:rPr lang="en-US" altLang="zh-CN" sz="2400" b="1" i="1">
                        <a:solidFill>
                          <a:schemeClr val="accent2">
                            <a:lumMod val="50000"/>
                          </a:schemeClr>
                        </a:solidFill>
                        <a:latin typeface="Cambria Math" panose="02040503050406030204" pitchFamily="18" charset="0"/>
                      </a:rPr>
                      <m:t>⟹¬∀</m:t>
                    </m:r>
                    <m:r>
                      <a:rPr lang="en-US" altLang="zh-CN" sz="2400" b="1" i="1">
                        <a:solidFill>
                          <a:schemeClr val="accent2">
                            <a:lumMod val="50000"/>
                          </a:schemeClr>
                        </a:solidFill>
                        <a:latin typeface="Cambria Math" panose="02040503050406030204" pitchFamily="18" charset="0"/>
                      </a:rPr>
                      <m:t>𝒙𝑭</m:t>
                    </m:r>
                    <m:d>
                      <m:dPr>
                        <m:ctrlPr>
                          <a:rPr lang="en-US" altLang="zh-CN" sz="2400" b="1" i="1">
                            <a:solidFill>
                              <a:schemeClr val="accent2">
                                <a:lumMod val="50000"/>
                              </a:schemeClr>
                            </a:solidFill>
                            <a:latin typeface="Cambria Math" panose="02040503050406030204" pitchFamily="18" charset="0"/>
                          </a:rPr>
                        </m:ctrlPr>
                      </m:dPr>
                      <m:e>
                        <m:r>
                          <a:rPr lang="en-US" altLang="zh-CN" sz="2400" b="1" i="1">
                            <a:solidFill>
                              <a:schemeClr val="accent2">
                                <a:lumMod val="50000"/>
                              </a:schemeClr>
                            </a:solidFill>
                            <a:latin typeface="Cambria Math" panose="02040503050406030204" pitchFamily="18" charset="0"/>
                          </a:rPr>
                          <m:t>𝒙</m:t>
                        </m:r>
                      </m:e>
                    </m:d>
                    <m:r>
                      <a:rPr lang="en-US" altLang="zh-CN" sz="2400" b="1" i="1">
                        <a:solidFill>
                          <a:schemeClr val="accent2">
                            <a:lumMod val="50000"/>
                          </a:schemeClr>
                        </a:solidFill>
                        <a:latin typeface="Cambria Math" panose="02040503050406030204" pitchFamily="18" charset="0"/>
                      </a:rPr>
                      <m:t>→∃</m:t>
                    </m:r>
                    <m:r>
                      <a:rPr lang="en-US" altLang="zh-CN" sz="2400" b="1" i="1">
                        <a:solidFill>
                          <a:schemeClr val="accent2">
                            <a:lumMod val="50000"/>
                          </a:schemeClr>
                        </a:solidFill>
                        <a:latin typeface="Cambria Math" panose="02040503050406030204" pitchFamily="18" charset="0"/>
                      </a:rPr>
                      <m:t>𝒙𝑮</m:t>
                    </m:r>
                    <m:d>
                      <m:dPr>
                        <m:ctrlPr>
                          <a:rPr lang="en-US" altLang="zh-CN" sz="2400" b="1" i="1">
                            <a:solidFill>
                              <a:schemeClr val="accent2">
                                <a:lumMod val="50000"/>
                              </a:schemeClr>
                            </a:solidFill>
                            <a:latin typeface="Cambria Math" panose="02040503050406030204" pitchFamily="18" charset="0"/>
                          </a:rPr>
                        </m:ctrlPr>
                      </m:dPr>
                      <m:e>
                        <m:r>
                          <a:rPr lang="en-US" altLang="zh-CN" sz="2400" b="1" i="1">
                            <a:solidFill>
                              <a:schemeClr val="accent2">
                                <a:lumMod val="50000"/>
                              </a:schemeClr>
                            </a:solidFill>
                            <a:latin typeface="Cambria Math" panose="02040503050406030204" pitchFamily="18" charset="0"/>
                          </a:rPr>
                          <m:t>𝒙</m:t>
                        </m:r>
                      </m:e>
                    </m:d>
                  </m:oMath>
                </a14:m>
                <a:r>
                  <a:rPr lang="zh-CN" altLang="en-US" sz="2400" b="1">
                    <a:solidFill>
                      <a:srgbClr val="002060"/>
                    </a:solidFill>
                  </a:rPr>
                  <a:t>的有效性</a:t>
                </a:r>
              </a:p>
            </p:txBody>
          </p:sp>
        </mc:Choice>
        <mc:Fallback xmlns="">
          <p:sp>
            <p:nvSpPr>
              <p:cNvPr id="11" name="文本框 10">
                <a:extLst>
                  <a:ext uri="{FF2B5EF4-FFF2-40B4-BE49-F238E27FC236}">
                    <a16:creationId xmlns:a16="http://schemas.microsoft.com/office/drawing/2014/main" id="{219E604E-DFEC-4367-A92E-ACD180D3F880}"/>
                  </a:ext>
                </a:extLst>
              </p:cNvPr>
              <p:cNvSpPr txBox="1">
                <a:spLocks noRot="1" noChangeAspect="1" noMove="1" noResize="1" noEditPoints="1" noAdjustHandles="1" noChangeArrowheads="1" noChangeShapeType="1" noTextEdit="1"/>
              </p:cNvSpPr>
              <p:nvPr/>
            </p:nvSpPr>
            <p:spPr>
              <a:xfrm>
                <a:off x="530657" y="1206500"/>
                <a:ext cx="8054178" cy="509178"/>
              </a:xfrm>
              <a:prstGeom prst="rect">
                <a:avLst/>
              </a:prstGeom>
              <a:blipFill>
                <a:blip r:embed="rId2"/>
                <a:stretch>
                  <a:fillRect l="-1136" t="-2410" r="-530" b="-2530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3CD9FC41-8BED-4DFA-AD85-0A051C7AC9C9}"/>
                  </a:ext>
                </a:extLst>
              </p:cNvPr>
              <p:cNvSpPr txBox="1"/>
              <p:nvPr/>
            </p:nvSpPr>
            <p:spPr>
              <a:xfrm>
                <a:off x="530657" y="1844268"/>
                <a:ext cx="10192163" cy="439736"/>
              </a:xfrm>
              <a:prstGeom prst="rect">
                <a:avLst/>
              </a:prstGeom>
              <a:solidFill>
                <a:schemeClr val="accent4">
                  <a:lumMod val="20000"/>
                  <a:lumOff val="80000"/>
                </a:schemeClr>
              </a:solidFill>
            </p:spPr>
            <p:txBody>
              <a:bodyPr wrap="square" rtlCol="0">
                <a:spAutoFit/>
              </a:bodyPr>
              <a:lstStyle/>
              <a:p>
                <a:r>
                  <a:rPr lang="zh-CN" altLang="en-US" sz="2000" b="1">
                    <a:solidFill>
                      <a:srgbClr val="002060"/>
                    </a:solidFill>
                  </a:rPr>
                  <a:t>结论是蕴涵式，首先考虑</a:t>
                </a:r>
                <a:r>
                  <a:rPr lang="zh-CN" altLang="en-US" sz="2000" b="1">
                    <a:solidFill>
                      <a:srgbClr val="C00000"/>
                    </a:solidFill>
                  </a:rPr>
                  <a:t>附加前提法</a:t>
                </a:r>
                <a:r>
                  <a:rPr lang="zh-CN" altLang="en-US" sz="2000" b="1">
                    <a:solidFill>
                      <a:srgbClr val="002060"/>
                    </a:solidFill>
                  </a:rPr>
                  <a:t>，验证推理：</a:t>
                </a:r>
                <a:r>
                  <a:rPr lang="en-US" altLang="zh-CN" sz="2000" b="1">
                    <a:solidFill>
                      <a:srgbClr val="002060"/>
                    </a:solidFill>
                  </a:rPr>
                  <a:t> </a:t>
                </a:r>
                <a14:m>
                  <m:oMath xmlns:m="http://schemas.openxmlformats.org/officeDocument/2006/math">
                    <m:r>
                      <a:rPr lang="en-US" altLang="zh-CN" sz="2000" b="1" i="1">
                        <a:solidFill>
                          <a:schemeClr val="accent2">
                            <a:lumMod val="50000"/>
                          </a:schemeClr>
                        </a:solidFill>
                        <a:latin typeface="Cambria Math" panose="02040503050406030204" pitchFamily="18" charset="0"/>
                      </a:rPr>
                      <m:t>∀</m:t>
                    </m:r>
                    <m:r>
                      <a:rPr lang="en-US" altLang="zh-CN" sz="2000" b="1" i="1">
                        <a:solidFill>
                          <a:schemeClr val="accent2">
                            <a:lumMod val="50000"/>
                          </a:schemeClr>
                        </a:solidFill>
                        <a:latin typeface="Cambria Math" panose="02040503050406030204" pitchFamily="18" charset="0"/>
                      </a:rPr>
                      <m:t>𝒙</m:t>
                    </m:r>
                    <m:d>
                      <m:dPr>
                        <m:ctrlPr>
                          <a:rPr lang="en-US" altLang="zh-CN" sz="2000" b="1" i="1">
                            <a:solidFill>
                              <a:schemeClr val="accent2">
                                <a:lumMod val="50000"/>
                              </a:schemeClr>
                            </a:solidFill>
                            <a:latin typeface="Cambria Math" panose="02040503050406030204" pitchFamily="18" charset="0"/>
                          </a:rPr>
                        </m:ctrlPr>
                      </m:dPr>
                      <m:e>
                        <m:r>
                          <a:rPr lang="en-US" altLang="zh-CN" sz="2000" b="1" i="1">
                            <a:solidFill>
                              <a:schemeClr val="accent2">
                                <a:lumMod val="50000"/>
                              </a:schemeClr>
                            </a:solidFill>
                            <a:latin typeface="Cambria Math" panose="02040503050406030204" pitchFamily="18" charset="0"/>
                          </a:rPr>
                          <m:t>𝑭</m:t>
                        </m:r>
                        <m:d>
                          <m:dPr>
                            <m:ctrlPr>
                              <a:rPr lang="en-US" altLang="zh-CN" sz="2000" b="1" i="1">
                                <a:solidFill>
                                  <a:schemeClr val="accent2">
                                    <a:lumMod val="50000"/>
                                  </a:schemeClr>
                                </a:solidFill>
                                <a:latin typeface="Cambria Math" panose="02040503050406030204" pitchFamily="18" charset="0"/>
                              </a:rPr>
                            </m:ctrlPr>
                          </m:dPr>
                          <m:e>
                            <m:r>
                              <a:rPr lang="en-US" altLang="zh-CN" sz="2000" b="1" i="1">
                                <a:solidFill>
                                  <a:schemeClr val="accent2">
                                    <a:lumMod val="50000"/>
                                  </a:schemeClr>
                                </a:solidFill>
                                <a:latin typeface="Cambria Math" panose="02040503050406030204" pitchFamily="18" charset="0"/>
                              </a:rPr>
                              <m:t>𝒙</m:t>
                            </m:r>
                          </m:e>
                        </m:d>
                        <m:r>
                          <a:rPr lang="en-US" altLang="zh-CN" sz="2000" b="1" i="1">
                            <a:solidFill>
                              <a:schemeClr val="accent2">
                                <a:lumMod val="50000"/>
                              </a:schemeClr>
                            </a:solidFill>
                            <a:latin typeface="Cambria Math" panose="02040503050406030204" pitchFamily="18" charset="0"/>
                          </a:rPr>
                          <m:t>∨</m:t>
                        </m:r>
                        <m:r>
                          <a:rPr lang="en-US" altLang="zh-CN" sz="2000" b="1" i="1">
                            <a:solidFill>
                              <a:schemeClr val="accent2">
                                <a:lumMod val="50000"/>
                              </a:schemeClr>
                            </a:solidFill>
                            <a:latin typeface="Cambria Math" panose="02040503050406030204" pitchFamily="18" charset="0"/>
                          </a:rPr>
                          <m:t>𝑮</m:t>
                        </m:r>
                        <m:d>
                          <m:dPr>
                            <m:ctrlPr>
                              <a:rPr lang="en-US" altLang="zh-CN" sz="2000" b="1" i="1">
                                <a:solidFill>
                                  <a:schemeClr val="accent2">
                                    <a:lumMod val="50000"/>
                                  </a:schemeClr>
                                </a:solidFill>
                                <a:latin typeface="Cambria Math" panose="02040503050406030204" pitchFamily="18" charset="0"/>
                              </a:rPr>
                            </m:ctrlPr>
                          </m:dPr>
                          <m:e>
                            <m:r>
                              <a:rPr lang="en-US" altLang="zh-CN" sz="2000" b="1" i="1">
                                <a:solidFill>
                                  <a:schemeClr val="accent2">
                                    <a:lumMod val="50000"/>
                                  </a:schemeClr>
                                </a:solidFill>
                                <a:latin typeface="Cambria Math" panose="02040503050406030204" pitchFamily="18" charset="0"/>
                              </a:rPr>
                              <m:t>𝒙</m:t>
                            </m:r>
                          </m:e>
                        </m:d>
                      </m:e>
                    </m:d>
                    <m:r>
                      <a:rPr lang="en-US" altLang="zh-CN" sz="2000" b="1" i="1" smtClean="0">
                        <a:solidFill>
                          <a:schemeClr val="accent2">
                            <a:lumMod val="50000"/>
                          </a:schemeClr>
                        </a:solidFill>
                        <a:latin typeface="Cambria Math" panose="02040503050406030204" pitchFamily="18" charset="0"/>
                      </a:rPr>
                      <m:t>,</m:t>
                    </m:r>
                    <m:r>
                      <a:rPr lang="en-US" altLang="zh-CN" sz="2000" b="1" i="1">
                        <a:solidFill>
                          <a:schemeClr val="accent2">
                            <a:lumMod val="50000"/>
                          </a:schemeClr>
                        </a:solidFill>
                        <a:latin typeface="Cambria Math" panose="02040503050406030204" pitchFamily="18" charset="0"/>
                      </a:rPr>
                      <m:t>¬∀</m:t>
                    </m:r>
                    <m:r>
                      <a:rPr lang="en-US" altLang="zh-CN" sz="2000" b="1" i="1">
                        <a:solidFill>
                          <a:schemeClr val="accent2">
                            <a:lumMod val="50000"/>
                          </a:schemeClr>
                        </a:solidFill>
                        <a:latin typeface="Cambria Math" panose="02040503050406030204" pitchFamily="18" charset="0"/>
                      </a:rPr>
                      <m:t>𝒙𝑭</m:t>
                    </m:r>
                    <m:d>
                      <m:dPr>
                        <m:ctrlPr>
                          <a:rPr lang="en-US" altLang="zh-CN" sz="2000" b="1" i="1">
                            <a:solidFill>
                              <a:schemeClr val="accent2">
                                <a:lumMod val="50000"/>
                              </a:schemeClr>
                            </a:solidFill>
                            <a:latin typeface="Cambria Math" panose="02040503050406030204" pitchFamily="18" charset="0"/>
                          </a:rPr>
                        </m:ctrlPr>
                      </m:dPr>
                      <m:e>
                        <m:r>
                          <a:rPr lang="en-US" altLang="zh-CN" sz="2000" b="1" i="1">
                            <a:solidFill>
                              <a:schemeClr val="accent2">
                                <a:lumMod val="50000"/>
                              </a:schemeClr>
                            </a:solidFill>
                            <a:latin typeface="Cambria Math" panose="02040503050406030204" pitchFamily="18" charset="0"/>
                          </a:rPr>
                          <m:t>𝒙</m:t>
                        </m:r>
                      </m:e>
                    </m:d>
                    <m:r>
                      <a:rPr lang="en-US" altLang="zh-CN" sz="2000" b="1" i="1">
                        <a:solidFill>
                          <a:schemeClr val="accent2">
                            <a:lumMod val="50000"/>
                          </a:schemeClr>
                        </a:solidFill>
                        <a:latin typeface="Cambria Math" panose="02040503050406030204" pitchFamily="18" charset="0"/>
                      </a:rPr>
                      <m:t>⟹∃</m:t>
                    </m:r>
                    <m:r>
                      <a:rPr lang="en-US" altLang="zh-CN" sz="2000" b="1" i="1">
                        <a:solidFill>
                          <a:schemeClr val="accent2">
                            <a:lumMod val="50000"/>
                          </a:schemeClr>
                        </a:solidFill>
                        <a:latin typeface="Cambria Math" panose="02040503050406030204" pitchFamily="18" charset="0"/>
                      </a:rPr>
                      <m:t>𝒙𝑮</m:t>
                    </m:r>
                    <m:d>
                      <m:dPr>
                        <m:ctrlPr>
                          <a:rPr lang="en-US" altLang="zh-CN" sz="2000" b="1" i="1">
                            <a:solidFill>
                              <a:schemeClr val="accent2">
                                <a:lumMod val="50000"/>
                              </a:schemeClr>
                            </a:solidFill>
                            <a:latin typeface="Cambria Math" panose="02040503050406030204" pitchFamily="18" charset="0"/>
                          </a:rPr>
                        </m:ctrlPr>
                      </m:dPr>
                      <m:e>
                        <m:r>
                          <a:rPr lang="en-US" altLang="zh-CN" sz="2000" b="1" i="1">
                            <a:solidFill>
                              <a:schemeClr val="accent2">
                                <a:lumMod val="50000"/>
                              </a:schemeClr>
                            </a:solidFill>
                            <a:latin typeface="Cambria Math" panose="02040503050406030204" pitchFamily="18" charset="0"/>
                          </a:rPr>
                          <m:t>𝒙</m:t>
                        </m:r>
                      </m:e>
                    </m:d>
                  </m:oMath>
                </a14:m>
                <a:endParaRPr lang="en-US" altLang="zh-CN" sz="2000" b="1"/>
              </a:p>
            </p:txBody>
          </p:sp>
        </mc:Choice>
        <mc:Fallback xmlns="">
          <p:sp>
            <p:nvSpPr>
              <p:cNvPr id="3" name="文本框 2">
                <a:extLst>
                  <a:ext uri="{FF2B5EF4-FFF2-40B4-BE49-F238E27FC236}">
                    <a16:creationId xmlns:a16="http://schemas.microsoft.com/office/drawing/2014/main" id="{3CD9FC41-8BED-4DFA-AD85-0A051C7AC9C9}"/>
                  </a:ext>
                </a:extLst>
              </p:cNvPr>
              <p:cNvSpPr txBox="1">
                <a:spLocks noRot="1" noChangeAspect="1" noMove="1" noResize="1" noEditPoints="1" noAdjustHandles="1" noChangeArrowheads="1" noChangeShapeType="1" noTextEdit="1"/>
              </p:cNvSpPr>
              <p:nvPr/>
            </p:nvSpPr>
            <p:spPr>
              <a:xfrm>
                <a:off x="530657" y="1844268"/>
                <a:ext cx="10192163" cy="439736"/>
              </a:xfrm>
              <a:prstGeom prst="rect">
                <a:avLst/>
              </a:prstGeom>
              <a:blipFill>
                <a:blip r:embed="rId3"/>
                <a:stretch>
                  <a:fillRect l="-598" t="-2778" b="-20833"/>
                </a:stretch>
              </a:blipFill>
            </p:spPr>
            <p:txBody>
              <a:bodyPr/>
              <a:lstStyle/>
              <a:p>
                <a:r>
                  <a:rPr lang="zh-CN" altLang="en-US">
                    <a:noFill/>
                  </a:rPr>
                  <a:t> </a:t>
                </a:r>
              </a:p>
            </p:txBody>
          </p:sp>
        </mc:Fallback>
      </mc:AlternateContent>
      <p:grpSp>
        <p:nvGrpSpPr>
          <p:cNvPr id="51" name="组合 50">
            <a:extLst>
              <a:ext uri="{FF2B5EF4-FFF2-40B4-BE49-F238E27FC236}">
                <a16:creationId xmlns:a16="http://schemas.microsoft.com/office/drawing/2014/main" id="{EF516989-2C7F-4908-B9F1-4F10E0DF5B42}"/>
              </a:ext>
            </a:extLst>
          </p:cNvPr>
          <p:cNvGrpSpPr/>
          <p:nvPr/>
        </p:nvGrpSpPr>
        <p:grpSpPr>
          <a:xfrm>
            <a:off x="849162" y="2524874"/>
            <a:ext cx="10493673" cy="3701555"/>
            <a:chOff x="906724" y="2484425"/>
            <a:chExt cx="10493673" cy="3701555"/>
          </a:xfrm>
        </p:grpSpPr>
        <p:grpSp>
          <p:nvGrpSpPr>
            <p:cNvPr id="15" name="组合 14">
              <a:extLst>
                <a:ext uri="{FF2B5EF4-FFF2-40B4-BE49-F238E27FC236}">
                  <a16:creationId xmlns:a16="http://schemas.microsoft.com/office/drawing/2014/main" id="{A403FE4E-939A-47D7-B28C-141386E03DCB}"/>
                </a:ext>
              </a:extLst>
            </p:cNvPr>
            <p:cNvGrpSpPr/>
            <p:nvPr/>
          </p:nvGrpSpPr>
          <p:grpSpPr>
            <a:xfrm>
              <a:off x="8054915" y="4603417"/>
              <a:ext cx="2723464" cy="1511362"/>
              <a:chOff x="7677011" y="2426819"/>
              <a:chExt cx="2723464" cy="1791560"/>
            </a:xfrm>
          </p:grpSpPr>
          <mc:AlternateContent xmlns:mc="http://schemas.openxmlformats.org/markup-compatibility/2006" xmlns:a14="http://schemas.microsoft.com/office/drawing/2010/main">
            <mc:Choice Requires="a14">
              <p:sp>
                <p:nvSpPr>
                  <p:cNvPr id="29" name="文本框 28">
                    <a:extLst>
                      <a:ext uri="{FF2B5EF4-FFF2-40B4-BE49-F238E27FC236}">
                        <a16:creationId xmlns:a16="http://schemas.microsoft.com/office/drawing/2014/main" id="{256A4EDF-F7F4-4A04-AF48-4CCC2E5860E1}"/>
                      </a:ext>
                    </a:extLst>
                  </p:cNvPr>
                  <p:cNvSpPr txBox="1"/>
                  <p:nvPr/>
                </p:nvSpPr>
                <p:spPr>
                  <a:xfrm>
                    <a:off x="7884588" y="2426819"/>
                    <a:ext cx="2268014" cy="474288"/>
                  </a:xfrm>
                  <a:prstGeom prst="rect">
                    <a:avLst/>
                  </a:prstGeom>
                  <a:solidFill>
                    <a:schemeClr val="accent6">
                      <a:lumMod val="20000"/>
                      <a:lumOff val="8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𝒙</m:t>
                          </m:r>
                          <m:d>
                            <m:dPr>
                              <m:ctrlPr>
                                <a:rPr lang="en-US" altLang="zh-CN" sz="2000" b="1" i="1">
                                  <a:solidFill>
                                    <a:schemeClr val="accent2">
                                      <a:lumMod val="50000"/>
                                    </a:schemeClr>
                                  </a:solidFill>
                                  <a:latin typeface="Cambria Math" panose="02040503050406030204" pitchFamily="18" charset="0"/>
                                </a:rPr>
                              </m:ctrlPr>
                            </m:dPr>
                            <m:e>
                              <m:r>
                                <a:rPr lang="en-US" altLang="zh-CN" sz="2000" b="1" i="1">
                                  <a:solidFill>
                                    <a:schemeClr val="accent2">
                                      <a:lumMod val="50000"/>
                                    </a:schemeClr>
                                  </a:solidFill>
                                  <a:latin typeface="Cambria Math" panose="02040503050406030204" pitchFamily="18" charset="0"/>
                                </a:rPr>
                                <m:t>𝑭</m:t>
                              </m:r>
                              <m:d>
                                <m:dPr>
                                  <m:ctrlPr>
                                    <a:rPr lang="en-US" altLang="zh-CN" sz="2000" b="1" i="1">
                                      <a:solidFill>
                                        <a:schemeClr val="accent2">
                                          <a:lumMod val="50000"/>
                                        </a:schemeClr>
                                      </a:solidFill>
                                      <a:latin typeface="Cambria Math" panose="02040503050406030204" pitchFamily="18" charset="0"/>
                                    </a:rPr>
                                  </m:ctrlPr>
                                </m:dPr>
                                <m:e>
                                  <m:r>
                                    <a:rPr lang="en-US" altLang="zh-CN" sz="2000" b="1" i="1">
                                      <a:solidFill>
                                        <a:schemeClr val="accent2">
                                          <a:lumMod val="50000"/>
                                        </a:schemeClr>
                                      </a:solidFill>
                                      <a:latin typeface="Cambria Math" panose="02040503050406030204" pitchFamily="18" charset="0"/>
                                    </a:rPr>
                                    <m:t>𝒙</m:t>
                                  </m:r>
                                </m:e>
                              </m:d>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𝑮</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𝒙</m:t>
                              </m:r>
                              <m:r>
                                <a:rPr lang="en-US" altLang="zh-CN" sz="2000" b="1" i="1" smtClean="0">
                                  <a:solidFill>
                                    <a:schemeClr val="accent2">
                                      <a:lumMod val="50000"/>
                                    </a:schemeClr>
                                  </a:solidFill>
                                  <a:latin typeface="Cambria Math" panose="02040503050406030204" pitchFamily="18" charset="0"/>
                                </a:rPr>
                                <m:t>)</m:t>
                              </m:r>
                            </m:e>
                          </m:d>
                        </m:oMath>
                      </m:oMathPara>
                    </a14:m>
                    <a:endParaRPr lang="zh-CN" altLang="en-US"/>
                  </a:p>
                </p:txBody>
              </p:sp>
            </mc:Choice>
            <mc:Fallback xmlns="">
              <p:sp>
                <p:nvSpPr>
                  <p:cNvPr id="29" name="文本框 28">
                    <a:extLst>
                      <a:ext uri="{FF2B5EF4-FFF2-40B4-BE49-F238E27FC236}">
                        <a16:creationId xmlns:a16="http://schemas.microsoft.com/office/drawing/2014/main" id="{256A4EDF-F7F4-4A04-AF48-4CCC2E5860E1}"/>
                      </a:ext>
                    </a:extLst>
                  </p:cNvPr>
                  <p:cNvSpPr txBox="1">
                    <a:spLocks noRot="1" noChangeAspect="1" noMove="1" noResize="1" noEditPoints="1" noAdjustHandles="1" noChangeArrowheads="1" noChangeShapeType="1" noTextEdit="1"/>
                  </p:cNvSpPr>
                  <p:nvPr/>
                </p:nvSpPr>
                <p:spPr>
                  <a:xfrm>
                    <a:off x="7884588" y="2426819"/>
                    <a:ext cx="2268014" cy="474288"/>
                  </a:xfrm>
                  <a:prstGeom prst="rect">
                    <a:avLst/>
                  </a:prstGeom>
                  <a:blipFill>
                    <a:blip r:embed="rId4"/>
                    <a:stretch>
                      <a:fillRect b="-15385"/>
                    </a:stretch>
                  </a:blipFill>
                </p:spPr>
                <p:txBody>
                  <a:bodyPr/>
                  <a:lstStyle/>
                  <a:p>
                    <a:r>
                      <a:rPr lang="zh-CN" altLang="en-US">
                        <a:noFill/>
                      </a:rPr>
                      <a:t> </a:t>
                    </a:r>
                  </a:p>
                </p:txBody>
              </p:sp>
            </mc:Fallback>
          </mc:AlternateContent>
          <p:sp>
            <p:nvSpPr>
              <p:cNvPr id="30" name="箭头: 上 29">
                <a:extLst>
                  <a:ext uri="{FF2B5EF4-FFF2-40B4-BE49-F238E27FC236}">
                    <a16:creationId xmlns:a16="http://schemas.microsoft.com/office/drawing/2014/main" id="{20970A8B-2D7E-4D24-A5DE-A4A492918E6F}"/>
                  </a:ext>
                </a:extLst>
              </p:cNvPr>
              <p:cNvSpPr/>
              <p:nvPr/>
            </p:nvSpPr>
            <p:spPr>
              <a:xfrm rot="10800000">
                <a:off x="8975930" y="2900101"/>
                <a:ext cx="83288" cy="89262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1" name="组合 30">
                <a:extLst>
                  <a:ext uri="{FF2B5EF4-FFF2-40B4-BE49-F238E27FC236}">
                    <a16:creationId xmlns:a16="http://schemas.microsoft.com/office/drawing/2014/main" id="{F4C5FD8B-B2EC-4C61-A81E-0B3F9708C2BC}"/>
                  </a:ext>
                </a:extLst>
              </p:cNvPr>
              <p:cNvGrpSpPr/>
              <p:nvPr/>
            </p:nvGrpSpPr>
            <p:grpSpPr>
              <a:xfrm>
                <a:off x="7720318" y="3792209"/>
                <a:ext cx="2594511" cy="426170"/>
                <a:chOff x="7720318" y="3559363"/>
                <a:chExt cx="2594511" cy="426170"/>
              </a:xfrm>
            </p:grpSpPr>
            <mc:AlternateContent xmlns:mc="http://schemas.openxmlformats.org/markup-compatibility/2006" xmlns:a14="http://schemas.microsoft.com/office/drawing/2010/main">
              <mc:Choice Requires="a14">
                <p:sp>
                  <p:nvSpPr>
                    <p:cNvPr id="33" name="文本框 32">
                      <a:extLst>
                        <a:ext uri="{FF2B5EF4-FFF2-40B4-BE49-F238E27FC236}">
                          <a16:creationId xmlns:a16="http://schemas.microsoft.com/office/drawing/2014/main" id="{1074EB57-90F2-41D5-A15C-A716FF7D25CA}"/>
                        </a:ext>
                      </a:extLst>
                    </p:cNvPr>
                    <p:cNvSpPr txBox="1"/>
                    <p:nvPr/>
                  </p:nvSpPr>
                  <p:spPr>
                    <a:xfrm>
                      <a:off x="7720318" y="3559363"/>
                      <a:ext cx="2594511" cy="426170"/>
                    </a:xfrm>
                    <a:prstGeom prst="rect">
                      <a:avLst/>
                    </a:prstGeom>
                    <a:solidFill>
                      <a:schemeClr val="accent2">
                        <a:lumMod val="20000"/>
                        <a:lumOff val="80000"/>
                      </a:schemeClr>
                    </a:solidFill>
                  </p:spPr>
                  <p:txBody>
                    <a:bodyPr wrap="square" bIns="36000" rtlCol="0">
                      <a:spAutoFit/>
                    </a:bodyPr>
                    <a:lstStyle/>
                    <a:p>
                      <a:pPr algn="ctr"/>
                      <a14:m>
                        <m:oMathPara xmlns:m="http://schemas.openxmlformats.org/officeDocument/2006/math">
                          <m:oMathParaPr>
                            <m:jc m:val="centerGroup"/>
                          </m:oMathParaPr>
                          <m:oMath xmlns:m="http://schemas.openxmlformats.org/officeDocument/2006/math">
                            <m:r>
                              <a:rPr lang="en-US" altLang="zh-CN" b="1" i="1" smtClean="0">
                                <a:solidFill>
                                  <a:srgbClr val="C00000"/>
                                </a:solidFill>
                                <a:latin typeface="Cambria Math" panose="02040503050406030204" pitchFamily="18" charset="0"/>
                              </a:rPr>
                              <m:t>𝑭</m:t>
                            </m:r>
                            <m:d>
                              <m:dPr>
                                <m:ctrlPr>
                                  <a:rPr lang="en-US" altLang="zh-CN" b="1" i="1" smtClean="0">
                                    <a:solidFill>
                                      <a:srgbClr val="C00000"/>
                                    </a:solidFill>
                                    <a:latin typeface="Cambria Math" panose="02040503050406030204" pitchFamily="18" charset="0"/>
                                  </a:rPr>
                                </m:ctrlPr>
                              </m:dPr>
                              <m:e>
                                <m:r>
                                  <a:rPr lang="en-US" altLang="zh-CN" b="1" i="1" smtClean="0">
                                    <a:solidFill>
                                      <a:srgbClr val="C00000"/>
                                    </a:solidFill>
                                    <a:latin typeface="Cambria Math" panose="02040503050406030204" pitchFamily="18" charset="0"/>
                                  </a:rPr>
                                  <m:t>𝒂</m:t>
                                </m:r>
                              </m:e>
                            </m:d>
                            <m:r>
                              <a:rPr lang="en-US" altLang="zh-CN" b="1" i="1" smtClean="0">
                                <a:solidFill>
                                  <a:srgbClr val="C00000"/>
                                </a:solidFill>
                                <a:latin typeface="Cambria Math" panose="02040503050406030204" pitchFamily="18" charset="0"/>
                              </a:rPr>
                              <m:t>∨</m:t>
                            </m:r>
                            <m:r>
                              <a:rPr lang="en-US" altLang="zh-CN" b="1" i="1" smtClean="0">
                                <a:solidFill>
                                  <a:srgbClr val="C00000"/>
                                </a:solidFill>
                                <a:latin typeface="Cambria Math" panose="02040503050406030204" pitchFamily="18" charset="0"/>
                              </a:rPr>
                              <m:t>𝑮</m:t>
                            </m:r>
                            <m:d>
                              <m:dPr>
                                <m:ctrlPr>
                                  <a:rPr lang="en-US" altLang="zh-CN" b="1" i="1" smtClean="0">
                                    <a:solidFill>
                                      <a:srgbClr val="C00000"/>
                                    </a:solidFill>
                                    <a:latin typeface="Cambria Math" panose="02040503050406030204" pitchFamily="18" charset="0"/>
                                  </a:rPr>
                                </m:ctrlPr>
                              </m:dPr>
                              <m:e>
                                <m:r>
                                  <a:rPr lang="en-US" altLang="zh-CN" b="1" i="1" smtClean="0">
                                    <a:solidFill>
                                      <a:srgbClr val="C00000"/>
                                    </a:solidFill>
                                    <a:latin typeface="Cambria Math" panose="02040503050406030204" pitchFamily="18" charset="0"/>
                                  </a:rPr>
                                  <m:t>𝒂</m:t>
                                </m:r>
                              </m:e>
                            </m:d>
                          </m:oMath>
                        </m:oMathPara>
                      </a14:m>
                      <a:endParaRPr lang="zh-CN" altLang="en-US" b="1">
                        <a:solidFill>
                          <a:srgbClr val="C00000"/>
                        </a:solidFill>
                      </a:endParaRPr>
                    </a:p>
                  </p:txBody>
                </p:sp>
              </mc:Choice>
              <mc:Fallback xmlns="">
                <p:sp>
                  <p:nvSpPr>
                    <p:cNvPr id="33" name="文本框 32">
                      <a:extLst>
                        <a:ext uri="{FF2B5EF4-FFF2-40B4-BE49-F238E27FC236}">
                          <a16:creationId xmlns:a16="http://schemas.microsoft.com/office/drawing/2014/main" id="{1074EB57-90F2-41D5-A15C-A716FF7D25CA}"/>
                        </a:ext>
                      </a:extLst>
                    </p:cNvPr>
                    <p:cNvSpPr txBox="1">
                      <a:spLocks noRot="1" noChangeAspect="1" noMove="1" noResize="1" noEditPoints="1" noAdjustHandles="1" noChangeArrowheads="1" noChangeShapeType="1" noTextEdit="1"/>
                    </p:cNvSpPr>
                    <p:nvPr/>
                  </p:nvSpPr>
                  <p:spPr>
                    <a:xfrm>
                      <a:off x="7720318" y="3559363"/>
                      <a:ext cx="2594511" cy="426170"/>
                    </a:xfrm>
                    <a:prstGeom prst="rect">
                      <a:avLst/>
                    </a:prstGeom>
                    <a:blipFill>
                      <a:blip r:embed="rId5"/>
                      <a:stretch>
                        <a:fillRect/>
                      </a:stretch>
                    </a:blipFill>
                  </p:spPr>
                  <p:txBody>
                    <a:bodyPr/>
                    <a:lstStyle/>
                    <a:p>
                      <a:r>
                        <a:rPr lang="zh-CN" altLang="en-US">
                          <a:noFill/>
                        </a:rPr>
                        <a:t> </a:t>
                      </a:r>
                    </a:p>
                  </p:txBody>
                </p:sp>
              </mc:Fallback>
            </mc:AlternateContent>
            <p:cxnSp>
              <p:nvCxnSpPr>
                <p:cNvPr id="34" name="直接连接符 33">
                  <a:extLst>
                    <a:ext uri="{FF2B5EF4-FFF2-40B4-BE49-F238E27FC236}">
                      <a16:creationId xmlns:a16="http://schemas.microsoft.com/office/drawing/2014/main" id="{5D64DE5F-4750-4685-A978-E5F320077022}"/>
                    </a:ext>
                  </a:extLst>
                </p:cNvPr>
                <p:cNvCxnSpPr>
                  <a:cxnSpLocks/>
                </p:cNvCxnSpPr>
                <p:nvPr/>
              </p:nvCxnSpPr>
              <p:spPr>
                <a:xfrm>
                  <a:off x="7820190" y="3939636"/>
                  <a:ext cx="2394766" cy="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2" name="文本框 31">
                    <a:extLst>
                      <a:ext uri="{FF2B5EF4-FFF2-40B4-BE49-F238E27FC236}">
                        <a16:creationId xmlns:a16="http://schemas.microsoft.com/office/drawing/2014/main" id="{5D6B183D-622A-4B78-B697-81F671109FE2}"/>
                      </a:ext>
                    </a:extLst>
                  </p:cNvPr>
                  <p:cNvSpPr txBox="1"/>
                  <p:nvPr/>
                </p:nvSpPr>
                <p:spPr>
                  <a:xfrm>
                    <a:off x="7677011" y="3128841"/>
                    <a:ext cx="2723464" cy="426169"/>
                  </a:xfrm>
                  <a:prstGeom prst="rect">
                    <a:avLst/>
                  </a:prstGeom>
                  <a:solidFill>
                    <a:schemeClr val="accent4">
                      <a:lumMod val="20000"/>
                      <a:lumOff val="80000"/>
                    </a:schemeClr>
                  </a:solidFill>
                </p:spPr>
                <p:txBody>
                  <a:bodyPr wrap="square" bIns="36000" rtlCol="0">
                    <a:spAutoFit/>
                  </a:bodyPr>
                  <a:lstStyle/>
                  <a:p>
                    <a:r>
                      <a:rPr lang="zh-CN" altLang="en-US" b="1">
                        <a:solidFill>
                          <a:srgbClr val="002060"/>
                        </a:solidFill>
                      </a:rPr>
                      <a:t>用</a:t>
                    </a:r>
                    <a:r>
                      <a:rPr lang="zh-CN" altLang="en-US" b="1" u="sng">
                        <a:solidFill>
                          <a:srgbClr val="002060"/>
                        </a:solidFill>
                      </a:rPr>
                      <a:t> </a:t>
                    </a:r>
                    <a:r>
                      <a:rPr lang="zh-CN" altLang="en-US" b="1" u="sng">
                        <a:solidFill>
                          <a:srgbClr val="C00000"/>
                        </a:solidFill>
                      </a:rPr>
                      <a:t>全称例化</a:t>
                    </a:r>
                    <a:r>
                      <a:rPr lang="en-US" altLang="zh-CN" b="1" u="sng">
                        <a:solidFill>
                          <a:srgbClr val="002060"/>
                        </a:solidFill>
                      </a:rPr>
                      <a:t> </a:t>
                    </a:r>
                    <a:r>
                      <a:rPr lang="zh-CN" altLang="en-US" b="1">
                        <a:solidFill>
                          <a:srgbClr val="002060"/>
                        </a:solidFill>
                      </a:rPr>
                      <a:t>规则消除</a:t>
                    </a:r>
                    <a14:m>
                      <m:oMath xmlns:m="http://schemas.openxmlformats.org/officeDocument/2006/math">
                        <m:r>
                          <a:rPr lang="en-US" altLang="zh-CN" b="1" i="1" smtClean="0">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𝒙</m:t>
                        </m:r>
                      </m:oMath>
                    </a14:m>
                    <a:endParaRPr lang="zh-CN" altLang="en-US" b="1">
                      <a:solidFill>
                        <a:srgbClr val="002060"/>
                      </a:solidFill>
                    </a:endParaRPr>
                  </a:p>
                </p:txBody>
              </p:sp>
            </mc:Choice>
            <mc:Fallback xmlns="">
              <p:sp>
                <p:nvSpPr>
                  <p:cNvPr id="32" name="文本框 31">
                    <a:extLst>
                      <a:ext uri="{FF2B5EF4-FFF2-40B4-BE49-F238E27FC236}">
                        <a16:creationId xmlns:a16="http://schemas.microsoft.com/office/drawing/2014/main" id="{5D6B183D-622A-4B78-B697-81F671109FE2}"/>
                      </a:ext>
                    </a:extLst>
                  </p:cNvPr>
                  <p:cNvSpPr txBox="1">
                    <a:spLocks noRot="1" noChangeAspect="1" noMove="1" noResize="1" noEditPoints="1" noAdjustHandles="1" noChangeArrowheads="1" noChangeShapeType="1" noTextEdit="1"/>
                  </p:cNvSpPr>
                  <p:nvPr/>
                </p:nvSpPr>
                <p:spPr>
                  <a:xfrm>
                    <a:off x="7677011" y="3128841"/>
                    <a:ext cx="2723464" cy="426169"/>
                  </a:xfrm>
                  <a:prstGeom prst="rect">
                    <a:avLst/>
                  </a:prstGeom>
                  <a:blipFill>
                    <a:blip r:embed="rId6"/>
                    <a:stretch>
                      <a:fillRect l="-2013" t="-10169" b="-28814"/>
                    </a:stretch>
                  </a:blipFill>
                </p:spPr>
                <p:txBody>
                  <a:bodyPr/>
                  <a:lstStyle/>
                  <a:p>
                    <a:r>
                      <a:rPr lang="zh-CN" altLang="en-US">
                        <a:noFill/>
                      </a:rPr>
                      <a:t> </a:t>
                    </a:r>
                  </a:p>
                </p:txBody>
              </p:sp>
            </mc:Fallback>
          </mc:AlternateContent>
        </p:grpSp>
        <p:sp>
          <p:nvSpPr>
            <p:cNvPr id="18" name="文本框 17">
              <a:extLst>
                <a:ext uri="{FF2B5EF4-FFF2-40B4-BE49-F238E27FC236}">
                  <a16:creationId xmlns:a16="http://schemas.microsoft.com/office/drawing/2014/main" id="{0CE2E881-8DB5-4A6C-9022-7C43039C2489}"/>
                </a:ext>
              </a:extLst>
            </p:cNvPr>
            <p:cNvSpPr txBox="1"/>
            <p:nvPr/>
          </p:nvSpPr>
          <p:spPr>
            <a:xfrm>
              <a:off x="1022358" y="4582220"/>
              <a:ext cx="1568955" cy="646331"/>
            </a:xfrm>
            <a:prstGeom prst="rect">
              <a:avLst/>
            </a:prstGeom>
            <a:solidFill>
              <a:schemeClr val="accent2">
                <a:lumMod val="20000"/>
                <a:lumOff val="80000"/>
                <a:alpha val="50000"/>
              </a:schemeClr>
            </a:solidFill>
          </p:spPr>
          <p:txBody>
            <a:bodyPr wrap="square" rtlCol="0">
              <a:spAutoFit/>
            </a:bodyPr>
            <a:lstStyle/>
            <a:p>
              <a:r>
                <a:rPr lang="zh-CN" altLang="en-US" b="1">
                  <a:solidFill>
                    <a:srgbClr val="002060"/>
                  </a:solidFill>
                  <a:latin typeface="楷体" panose="02010609060101010101" pitchFamily="49" charset="-122"/>
                  <a:ea typeface="楷体" panose="02010609060101010101" pitchFamily="49" charset="-122"/>
                </a:rPr>
                <a:t>思考前提的量词如何消除</a:t>
              </a:r>
            </a:p>
          </p:txBody>
        </p:sp>
        <p:grpSp>
          <p:nvGrpSpPr>
            <p:cNvPr id="50" name="组合 49">
              <a:extLst>
                <a:ext uri="{FF2B5EF4-FFF2-40B4-BE49-F238E27FC236}">
                  <a16:creationId xmlns:a16="http://schemas.microsoft.com/office/drawing/2014/main" id="{DFA3906B-B7C5-41ED-B0EC-CCD0F3442E9E}"/>
                </a:ext>
              </a:extLst>
            </p:cNvPr>
            <p:cNvGrpSpPr/>
            <p:nvPr/>
          </p:nvGrpSpPr>
          <p:grpSpPr>
            <a:xfrm>
              <a:off x="906724" y="2484425"/>
              <a:ext cx="4657520" cy="1702360"/>
              <a:chOff x="906724" y="2631079"/>
              <a:chExt cx="4657520" cy="1702360"/>
            </a:xfrm>
          </p:grpSpPr>
          <p:grpSp>
            <p:nvGrpSpPr>
              <p:cNvPr id="13" name="组合 12">
                <a:extLst>
                  <a:ext uri="{FF2B5EF4-FFF2-40B4-BE49-F238E27FC236}">
                    <a16:creationId xmlns:a16="http://schemas.microsoft.com/office/drawing/2014/main" id="{95B26B34-D874-4719-9CE9-97D939C10AE9}"/>
                  </a:ext>
                </a:extLst>
              </p:cNvPr>
              <p:cNvGrpSpPr/>
              <p:nvPr/>
            </p:nvGrpSpPr>
            <p:grpSpPr>
              <a:xfrm>
                <a:off x="2775352" y="2720639"/>
                <a:ext cx="2723464" cy="1539033"/>
                <a:chOff x="815724" y="2394544"/>
                <a:chExt cx="2723464" cy="1824361"/>
              </a:xfrm>
            </p:grpSpPr>
            <mc:AlternateContent xmlns:mc="http://schemas.openxmlformats.org/markup-compatibility/2006" xmlns:a14="http://schemas.microsoft.com/office/drawing/2010/main">
              <mc:Choice Requires="a14">
                <p:sp>
                  <p:nvSpPr>
                    <p:cNvPr id="41" name="文本框 40">
                      <a:extLst>
                        <a:ext uri="{FF2B5EF4-FFF2-40B4-BE49-F238E27FC236}">
                          <a16:creationId xmlns:a16="http://schemas.microsoft.com/office/drawing/2014/main" id="{28B9949C-4CBC-4442-8818-949A53A40F4F}"/>
                        </a:ext>
                      </a:extLst>
                    </p:cNvPr>
                    <p:cNvSpPr txBox="1"/>
                    <p:nvPr/>
                  </p:nvSpPr>
                  <p:spPr>
                    <a:xfrm>
                      <a:off x="1520355" y="2394544"/>
                      <a:ext cx="1347475" cy="462653"/>
                    </a:xfrm>
                    <a:prstGeom prst="rect">
                      <a:avLst/>
                    </a:prstGeom>
                    <a:solidFill>
                      <a:schemeClr val="accent6">
                        <a:lumMod val="20000"/>
                        <a:lumOff val="80000"/>
                      </a:schemeClr>
                    </a:solidFill>
                  </p:spPr>
                  <p:txBody>
                    <a:bodyPr wrap="square" bIns="36000" rtlCol="0">
                      <a:spAutoFit/>
                    </a:bodyPr>
                    <a:lstStyle/>
                    <a:p>
                      <a:pPr/>
                      <a14:m>
                        <m:oMathPara xmlns:m="http://schemas.openxmlformats.org/officeDocument/2006/math">
                          <m:oMathParaPr>
                            <m:jc m:val="centerGroup"/>
                          </m:oMathParaPr>
                          <m:oMath xmlns:m="http://schemas.openxmlformats.org/officeDocument/2006/math">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𝒙𝑮</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𝒙</m:t>
                            </m:r>
                            <m:r>
                              <a:rPr lang="en-US" altLang="zh-CN" sz="2000" b="1" i="1" smtClean="0">
                                <a:solidFill>
                                  <a:schemeClr val="accent2">
                                    <a:lumMod val="50000"/>
                                  </a:schemeClr>
                                </a:solidFill>
                                <a:latin typeface="Cambria Math" panose="02040503050406030204" pitchFamily="18" charset="0"/>
                              </a:rPr>
                              <m:t>)</m:t>
                            </m:r>
                          </m:oMath>
                        </m:oMathPara>
                      </a14:m>
                      <a:endParaRPr lang="zh-CN" altLang="en-US"/>
                    </a:p>
                  </p:txBody>
                </p:sp>
              </mc:Choice>
              <mc:Fallback xmlns="">
                <p:sp>
                  <p:nvSpPr>
                    <p:cNvPr id="41" name="文本框 40">
                      <a:extLst>
                        <a:ext uri="{FF2B5EF4-FFF2-40B4-BE49-F238E27FC236}">
                          <a16:creationId xmlns:a16="http://schemas.microsoft.com/office/drawing/2014/main" id="{28B9949C-4CBC-4442-8818-949A53A40F4F}"/>
                        </a:ext>
                      </a:extLst>
                    </p:cNvPr>
                    <p:cNvSpPr txBox="1">
                      <a:spLocks noRot="1" noChangeAspect="1" noMove="1" noResize="1" noEditPoints="1" noAdjustHandles="1" noChangeArrowheads="1" noChangeShapeType="1" noTextEdit="1"/>
                    </p:cNvSpPr>
                    <p:nvPr/>
                  </p:nvSpPr>
                  <p:spPr>
                    <a:xfrm>
                      <a:off x="1520355" y="2394544"/>
                      <a:ext cx="1347475" cy="462653"/>
                    </a:xfrm>
                    <a:prstGeom prst="rect">
                      <a:avLst/>
                    </a:prstGeom>
                    <a:blipFill>
                      <a:blip r:embed="rId7"/>
                      <a:stretch>
                        <a:fillRect b="-17188"/>
                      </a:stretch>
                    </a:blipFill>
                  </p:spPr>
                  <p:txBody>
                    <a:bodyPr/>
                    <a:lstStyle/>
                    <a:p>
                      <a:r>
                        <a:rPr lang="zh-CN" altLang="en-US">
                          <a:noFill/>
                        </a:rPr>
                        <a:t> </a:t>
                      </a:r>
                    </a:p>
                  </p:txBody>
                </p:sp>
              </mc:Fallback>
            </mc:AlternateContent>
            <p:sp>
              <p:nvSpPr>
                <p:cNvPr id="42" name="箭头: 上 41">
                  <a:extLst>
                    <a:ext uri="{FF2B5EF4-FFF2-40B4-BE49-F238E27FC236}">
                      <a16:creationId xmlns:a16="http://schemas.microsoft.com/office/drawing/2014/main" id="{74156104-E5D7-4550-8E03-003A136392E5}"/>
                    </a:ext>
                  </a:extLst>
                </p:cNvPr>
                <p:cNvSpPr/>
                <p:nvPr/>
              </p:nvSpPr>
              <p:spPr>
                <a:xfrm>
                  <a:off x="2138342" y="2834279"/>
                  <a:ext cx="72363" cy="95845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bIns="36000" rtlCol="0" anchor="ctr"/>
                <a:lstStyle/>
                <a:p>
                  <a:pPr algn="ctr"/>
                  <a:endParaRPr lang="zh-CN" altLang="en-US"/>
                </a:p>
              </p:txBody>
            </p:sp>
            <p:grpSp>
              <p:nvGrpSpPr>
                <p:cNvPr id="43" name="组合 42">
                  <a:extLst>
                    <a:ext uri="{FF2B5EF4-FFF2-40B4-BE49-F238E27FC236}">
                      <a16:creationId xmlns:a16="http://schemas.microsoft.com/office/drawing/2014/main" id="{C521DDF4-841D-4372-BAEA-3C9777510E93}"/>
                    </a:ext>
                  </a:extLst>
                </p:cNvPr>
                <p:cNvGrpSpPr/>
                <p:nvPr/>
              </p:nvGrpSpPr>
              <p:grpSpPr>
                <a:xfrm>
                  <a:off x="1092373" y="3792735"/>
                  <a:ext cx="2164300" cy="426170"/>
                  <a:chOff x="1092373" y="3792735"/>
                  <a:chExt cx="2164300" cy="426170"/>
                </a:xfrm>
              </p:grpSpPr>
              <mc:AlternateContent xmlns:mc="http://schemas.openxmlformats.org/markup-compatibility/2006" xmlns:a14="http://schemas.microsoft.com/office/drawing/2010/main">
                <mc:Choice Requires="a14">
                  <p:sp>
                    <p:nvSpPr>
                      <p:cNvPr id="45" name="文本框 44">
                        <a:extLst>
                          <a:ext uri="{FF2B5EF4-FFF2-40B4-BE49-F238E27FC236}">
                            <a16:creationId xmlns:a16="http://schemas.microsoft.com/office/drawing/2014/main" id="{3B30C13F-F485-4A6C-91B5-DB56116BA7D7}"/>
                          </a:ext>
                        </a:extLst>
                      </p:cNvPr>
                      <p:cNvSpPr txBox="1"/>
                      <p:nvPr/>
                    </p:nvSpPr>
                    <p:spPr>
                      <a:xfrm>
                        <a:off x="1092373" y="3792735"/>
                        <a:ext cx="2164300" cy="426170"/>
                      </a:xfrm>
                      <a:prstGeom prst="rect">
                        <a:avLst/>
                      </a:prstGeom>
                      <a:solidFill>
                        <a:schemeClr val="accent2">
                          <a:lumMod val="20000"/>
                          <a:lumOff val="80000"/>
                        </a:schemeClr>
                      </a:solidFill>
                    </p:spPr>
                    <p:txBody>
                      <a:bodyPr wrap="square" bIns="36000" rtlCol="0">
                        <a:spAutoFit/>
                      </a:bodyPr>
                      <a:lstStyle/>
                      <a:p>
                        <a:pPr algn="ctr"/>
                        <a14:m>
                          <m:oMathPara xmlns:m="http://schemas.openxmlformats.org/officeDocument/2006/math">
                            <m:oMathParaPr>
                              <m:jc m:val="centerGroup"/>
                            </m:oMathParaPr>
                            <m:oMath xmlns:m="http://schemas.openxmlformats.org/officeDocument/2006/math">
                              <m:r>
                                <a:rPr lang="en-US" altLang="zh-CN" b="1" i="1" smtClean="0">
                                  <a:solidFill>
                                    <a:srgbClr val="C00000"/>
                                  </a:solidFill>
                                  <a:latin typeface="Cambria Math" panose="02040503050406030204" pitchFamily="18" charset="0"/>
                                </a:rPr>
                                <m:t>𝑮</m:t>
                              </m:r>
                              <m:r>
                                <a:rPr lang="en-US" altLang="zh-CN" b="1" i="1" smtClean="0">
                                  <a:solidFill>
                                    <a:srgbClr val="C00000"/>
                                  </a:solidFill>
                                  <a:latin typeface="Cambria Math" panose="02040503050406030204" pitchFamily="18" charset="0"/>
                                </a:rPr>
                                <m:t>(</m:t>
                              </m:r>
                              <m:r>
                                <a:rPr lang="en-US" altLang="zh-CN" b="1" i="1" smtClean="0">
                                  <a:solidFill>
                                    <a:srgbClr val="C00000"/>
                                  </a:solidFill>
                                  <a:latin typeface="Cambria Math" panose="02040503050406030204" pitchFamily="18" charset="0"/>
                                </a:rPr>
                                <m:t>𝒂</m:t>
                              </m:r>
                              <m:r>
                                <a:rPr lang="en-US" altLang="zh-CN" b="1" i="1" smtClean="0">
                                  <a:solidFill>
                                    <a:srgbClr val="C00000"/>
                                  </a:solidFill>
                                  <a:latin typeface="Cambria Math" panose="02040503050406030204" pitchFamily="18" charset="0"/>
                                </a:rPr>
                                <m:t>)</m:t>
                              </m:r>
                            </m:oMath>
                          </m:oMathPara>
                        </a14:m>
                        <a:endParaRPr lang="zh-CN" altLang="en-US" b="1">
                          <a:solidFill>
                            <a:srgbClr val="C00000"/>
                          </a:solidFill>
                        </a:endParaRPr>
                      </a:p>
                    </p:txBody>
                  </p:sp>
                </mc:Choice>
                <mc:Fallback xmlns="">
                  <p:sp>
                    <p:nvSpPr>
                      <p:cNvPr id="45" name="文本框 44">
                        <a:extLst>
                          <a:ext uri="{FF2B5EF4-FFF2-40B4-BE49-F238E27FC236}">
                            <a16:creationId xmlns:a16="http://schemas.microsoft.com/office/drawing/2014/main" id="{3B30C13F-F485-4A6C-91B5-DB56116BA7D7}"/>
                          </a:ext>
                        </a:extLst>
                      </p:cNvPr>
                      <p:cNvSpPr txBox="1">
                        <a:spLocks noRot="1" noChangeAspect="1" noMove="1" noResize="1" noEditPoints="1" noAdjustHandles="1" noChangeArrowheads="1" noChangeShapeType="1" noTextEdit="1"/>
                      </p:cNvSpPr>
                      <p:nvPr/>
                    </p:nvSpPr>
                    <p:spPr>
                      <a:xfrm>
                        <a:off x="1092373" y="3792735"/>
                        <a:ext cx="2164300" cy="426170"/>
                      </a:xfrm>
                      <a:prstGeom prst="rect">
                        <a:avLst/>
                      </a:prstGeom>
                      <a:blipFill>
                        <a:blip r:embed="rId8"/>
                        <a:stretch>
                          <a:fillRect b="-16949"/>
                        </a:stretch>
                      </a:blipFill>
                    </p:spPr>
                    <p:txBody>
                      <a:bodyPr/>
                      <a:lstStyle/>
                      <a:p>
                        <a:r>
                          <a:rPr lang="zh-CN" altLang="en-US">
                            <a:noFill/>
                          </a:rPr>
                          <a:t> </a:t>
                        </a:r>
                      </a:p>
                    </p:txBody>
                  </p:sp>
                </mc:Fallback>
              </mc:AlternateContent>
              <p:cxnSp>
                <p:nvCxnSpPr>
                  <p:cNvPr id="46" name="直接连接符 45">
                    <a:extLst>
                      <a:ext uri="{FF2B5EF4-FFF2-40B4-BE49-F238E27FC236}">
                        <a16:creationId xmlns:a16="http://schemas.microsoft.com/office/drawing/2014/main" id="{FCAD61CB-C7A4-487E-BD89-3666734C4332}"/>
                      </a:ext>
                    </a:extLst>
                  </p:cNvPr>
                  <p:cNvCxnSpPr/>
                  <p:nvPr/>
                </p:nvCxnSpPr>
                <p:spPr>
                  <a:xfrm>
                    <a:off x="1348932" y="4172120"/>
                    <a:ext cx="1578820" cy="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44" name="文本框 43">
                      <a:extLst>
                        <a:ext uri="{FF2B5EF4-FFF2-40B4-BE49-F238E27FC236}">
                          <a16:creationId xmlns:a16="http://schemas.microsoft.com/office/drawing/2014/main" id="{93F0D8B4-D200-4AD8-ADB6-08EE4683D148}"/>
                        </a:ext>
                      </a:extLst>
                    </p:cNvPr>
                    <p:cNvSpPr txBox="1"/>
                    <p:nvPr/>
                  </p:nvSpPr>
                  <p:spPr>
                    <a:xfrm>
                      <a:off x="815724" y="3128841"/>
                      <a:ext cx="2723464" cy="426169"/>
                    </a:xfrm>
                    <a:prstGeom prst="rect">
                      <a:avLst/>
                    </a:prstGeom>
                    <a:solidFill>
                      <a:schemeClr val="accent4">
                        <a:lumMod val="20000"/>
                        <a:lumOff val="80000"/>
                      </a:schemeClr>
                    </a:solidFill>
                  </p:spPr>
                  <p:txBody>
                    <a:bodyPr wrap="square" bIns="36000" rtlCol="0">
                      <a:spAutoFit/>
                    </a:bodyPr>
                    <a:lstStyle/>
                    <a:p>
                      <a:r>
                        <a:rPr lang="zh-CN" altLang="en-US" b="1">
                          <a:solidFill>
                            <a:srgbClr val="002060"/>
                          </a:solidFill>
                        </a:rPr>
                        <a:t>用</a:t>
                      </a:r>
                      <a:r>
                        <a:rPr lang="zh-CN" altLang="en-US" b="1" u="sng">
                          <a:solidFill>
                            <a:srgbClr val="002060"/>
                          </a:solidFill>
                        </a:rPr>
                        <a:t> </a:t>
                      </a:r>
                      <a:r>
                        <a:rPr lang="zh-CN" altLang="en-US" b="1" u="sng">
                          <a:solidFill>
                            <a:srgbClr val="C00000"/>
                          </a:solidFill>
                        </a:rPr>
                        <a:t>存在例化</a:t>
                      </a:r>
                      <a:r>
                        <a:rPr lang="en-US" altLang="zh-CN" b="1" u="sng">
                          <a:solidFill>
                            <a:srgbClr val="002060"/>
                          </a:solidFill>
                        </a:rPr>
                        <a:t> </a:t>
                      </a:r>
                      <a:r>
                        <a:rPr lang="zh-CN" altLang="en-US" b="1">
                          <a:solidFill>
                            <a:srgbClr val="002060"/>
                          </a:solidFill>
                        </a:rPr>
                        <a:t>规则引入</a:t>
                      </a:r>
                      <a14:m>
                        <m:oMath xmlns:m="http://schemas.openxmlformats.org/officeDocument/2006/math">
                          <m:r>
                            <a:rPr lang="en-US" altLang="zh-CN" b="1" i="1" smtClean="0">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𝒙</m:t>
                          </m:r>
                        </m:oMath>
                      </a14:m>
                      <a:endParaRPr lang="zh-CN" altLang="en-US" b="1">
                        <a:solidFill>
                          <a:srgbClr val="002060"/>
                        </a:solidFill>
                      </a:endParaRPr>
                    </a:p>
                  </p:txBody>
                </p:sp>
              </mc:Choice>
              <mc:Fallback xmlns="">
                <p:sp>
                  <p:nvSpPr>
                    <p:cNvPr id="44" name="文本框 43">
                      <a:extLst>
                        <a:ext uri="{FF2B5EF4-FFF2-40B4-BE49-F238E27FC236}">
                          <a16:creationId xmlns:a16="http://schemas.microsoft.com/office/drawing/2014/main" id="{93F0D8B4-D200-4AD8-ADB6-08EE4683D148}"/>
                        </a:ext>
                      </a:extLst>
                    </p:cNvPr>
                    <p:cNvSpPr txBox="1">
                      <a:spLocks noRot="1" noChangeAspect="1" noMove="1" noResize="1" noEditPoints="1" noAdjustHandles="1" noChangeArrowheads="1" noChangeShapeType="1" noTextEdit="1"/>
                    </p:cNvSpPr>
                    <p:nvPr/>
                  </p:nvSpPr>
                  <p:spPr>
                    <a:xfrm>
                      <a:off x="815724" y="3128841"/>
                      <a:ext cx="2723464" cy="426169"/>
                    </a:xfrm>
                    <a:prstGeom prst="rect">
                      <a:avLst/>
                    </a:prstGeom>
                    <a:blipFill>
                      <a:blip r:embed="rId9"/>
                      <a:stretch>
                        <a:fillRect l="-2013" t="-8475" b="-28814"/>
                      </a:stretch>
                    </a:blipFill>
                  </p:spPr>
                  <p:txBody>
                    <a:bodyPr/>
                    <a:lstStyle/>
                    <a:p>
                      <a:r>
                        <a:rPr lang="zh-CN" altLang="en-US">
                          <a:noFill/>
                        </a:rPr>
                        <a:t> </a:t>
                      </a:r>
                    </a:p>
                  </p:txBody>
                </p:sp>
              </mc:Fallback>
            </mc:AlternateContent>
          </p:grpSp>
          <p:sp>
            <p:nvSpPr>
              <p:cNvPr id="16" name="文本框 15">
                <a:extLst>
                  <a:ext uri="{FF2B5EF4-FFF2-40B4-BE49-F238E27FC236}">
                    <a16:creationId xmlns:a16="http://schemas.microsoft.com/office/drawing/2014/main" id="{19ECFC72-3D73-472A-8B09-9F7F34437129}"/>
                  </a:ext>
                </a:extLst>
              </p:cNvPr>
              <p:cNvSpPr txBox="1"/>
              <p:nvPr/>
            </p:nvSpPr>
            <p:spPr>
              <a:xfrm>
                <a:off x="1015266" y="2720639"/>
                <a:ext cx="1568955" cy="646331"/>
              </a:xfrm>
              <a:prstGeom prst="rect">
                <a:avLst/>
              </a:prstGeom>
              <a:solidFill>
                <a:schemeClr val="accent2">
                  <a:lumMod val="20000"/>
                  <a:lumOff val="80000"/>
                  <a:alpha val="50000"/>
                </a:schemeClr>
              </a:solidFill>
            </p:spPr>
            <p:txBody>
              <a:bodyPr wrap="square" rtlCol="0">
                <a:spAutoFit/>
              </a:bodyPr>
              <a:lstStyle/>
              <a:p>
                <a:pPr>
                  <a:spcAft>
                    <a:spcPts val="600"/>
                  </a:spcAft>
                </a:pPr>
                <a:r>
                  <a:rPr lang="zh-CN" altLang="en-US" b="1">
                    <a:solidFill>
                      <a:srgbClr val="002060"/>
                    </a:solidFill>
                    <a:latin typeface="楷体" panose="02010609060101010101" pitchFamily="49" charset="-122"/>
                    <a:ea typeface="楷体" panose="02010609060101010101" pitchFamily="49" charset="-122"/>
                  </a:rPr>
                  <a:t>思考结论的量词如何引入</a:t>
                </a:r>
              </a:p>
            </p:txBody>
          </p:sp>
          <p:sp>
            <p:nvSpPr>
              <p:cNvPr id="19" name="矩形: 圆角 18">
                <a:extLst>
                  <a:ext uri="{FF2B5EF4-FFF2-40B4-BE49-F238E27FC236}">
                    <a16:creationId xmlns:a16="http://schemas.microsoft.com/office/drawing/2014/main" id="{D86AA097-C90B-42DF-9D5C-B712A1168819}"/>
                  </a:ext>
                </a:extLst>
              </p:cNvPr>
              <p:cNvSpPr/>
              <p:nvPr/>
            </p:nvSpPr>
            <p:spPr>
              <a:xfrm>
                <a:off x="906724" y="2631079"/>
                <a:ext cx="4657520" cy="1702360"/>
              </a:xfrm>
              <a:prstGeom prst="roundRect">
                <a:avLst>
                  <a:gd name="adj" fmla="val 10545"/>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0" name="矩形: 圆角 19">
              <a:extLst>
                <a:ext uri="{FF2B5EF4-FFF2-40B4-BE49-F238E27FC236}">
                  <a16:creationId xmlns:a16="http://schemas.microsoft.com/office/drawing/2014/main" id="{E5C5A901-0C39-4F4D-A352-6C0C91547481}"/>
                </a:ext>
              </a:extLst>
            </p:cNvPr>
            <p:cNvSpPr/>
            <p:nvPr/>
          </p:nvSpPr>
          <p:spPr>
            <a:xfrm>
              <a:off x="906724" y="4512669"/>
              <a:ext cx="10493673" cy="1673311"/>
            </a:xfrm>
            <a:prstGeom prst="roundRect">
              <a:avLst>
                <a:gd name="adj" fmla="val 8504"/>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箭头: 右 20">
              <a:extLst>
                <a:ext uri="{FF2B5EF4-FFF2-40B4-BE49-F238E27FC236}">
                  <a16:creationId xmlns:a16="http://schemas.microsoft.com/office/drawing/2014/main" id="{7AC3CD77-EC69-48CD-AF52-13F9940C8734}"/>
                </a:ext>
              </a:extLst>
            </p:cNvPr>
            <p:cNvSpPr/>
            <p:nvPr/>
          </p:nvSpPr>
          <p:spPr>
            <a:xfrm>
              <a:off x="5626738" y="3157226"/>
              <a:ext cx="901585" cy="2746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箭头: 上 21">
              <a:extLst>
                <a:ext uri="{FF2B5EF4-FFF2-40B4-BE49-F238E27FC236}">
                  <a16:creationId xmlns:a16="http://schemas.microsoft.com/office/drawing/2014/main" id="{0B448A2F-8E51-4F1A-BC20-6E25376C2BF5}"/>
                </a:ext>
              </a:extLst>
            </p:cNvPr>
            <p:cNvSpPr/>
            <p:nvPr/>
          </p:nvSpPr>
          <p:spPr>
            <a:xfrm>
              <a:off x="9036551" y="4159513"/>
              <a:ext cx="214897" cy="33730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4" name="组合 23">
              <a:extLst>
                <a:ext uri="{FF2B5EF4-FFF2-40B4-BE49-F238E27FC236}">
                  <a16:creationId xmlns:a16="http://schemas.microsoft.com/office/drawing/2014/main" id="{935C4A10-59C6-41B5-8F4E-FDD41E07CA20}"/>
                </a:ext>
              </a:extLst>
            </p:cNvPr>
            <p:cNvGrpSpPr/>
            <p:nvPr/>
          </p:nvGrpSpPr>
          <p:grpSpPr>
            <a:xfrm>
              <a:off x="6641295" y="3321304"/>
              <a:ext cx="4506216" cy="646331"/>
              <a:chOff x="6722841" y="2778834"/>
              <a:chExt cx="4506216" cy="711038"/>
            </a:xfrm>
          </p:grpSpPr>
          <mc:AlternateContent xmlns:mc="http://schemas.openxmlformats.org/markup-compatibility/2006" xmlns:a14="http://schemas.microsoft.com/office/drawing/2010/main">
            <mc:Choice Requires="a14">
              <p:sp>
                <p:nvSpPr>
                  <p:cNvPr id="27" name="文本框 26">
                    <a:extLst>
                      <a:ext uri="{FF2B5EF4-FFF2-40B4-BE49-F238E27FC236}">
                        <a16:creationId xmlns:a16="http://schemas.microsoft.com/office/drawing/2014/main" id="{172B9C96-686E-41FE-BC3F-FF71055F8225}"/>
                      </a:ext>
                    </a:extLst>
                  </p:cNvPr>
                  <p:cNvSpPr txBox="1"/>
                  <p:nvPr/>
                </p:nvSpPr>
                <p:spPr>
                  <a:xfrm>
                    <a:off x="6722841" y="2778834"/>
                    <a:ext cx="4506216" cy="711038"/>
                  </a:xfrm>
                  <a:prstGeom prst="rect">
                    <a:avLst/>
                  </a:prstGeom>
                  <a:solidFill>
                    <a:schemeClr val="accent4">
                      <a:lumMod val="20000"/>
                      <a:lumOff val="80000"/>
                    </a:schemeClr>
                  </a:solidFill>
                </p:spPr>
                <p:txBody>
                  <a:bodyPr wrap="square" rtlCol="0">
                    <a:spAutoFit/>
                  </a:bodyPr>
                  <a:lstStyle/>
                  <a:p>
                    <a:pPr>
                      <a:spcBef>
                        <a:spcPts val="600"/>
                      </a:spcBef>
                    </a:pPr>
                    <a:r>
                      <a:rPr lang="zh-CN" altLang="en-US" b="1">
                        <a:solidFill>
                          <a:schemeClr val="accent2">
                            <a:lumMod val="50000"/>
                          </a:schemeClr>
                        </a:solidFill>
                      </a:rPr>
                      <a:t>前提量词被消除，结论量词未引入的推理：</a:t>
                    </a:r>
                    <a:endParaRPr lang="en-US" altLang="zh-CN" b="1">
                      <a:solidFill>
                        <a:schemeClr val="accent2">
                          <a:lumMod val="50000"/>
                        </a:schemeClr>
                      </a:solidFill>
                    </a:endParaRPr>
                  </a:p>
                  <a:p>
                    <a:pPr algn="ctr">
                      <a:spcBef>
                        <a:spcPts val="600"/>
                      </a:spcBef>
                    </a:pPr>
                    <a14:m>
                      <m:oMathPara xmlns:m="http://schemas.openxmlformats.org/officeDocument/2006/math">
                        <m:oMathParaPr>
                          <m:jc m:val="centerGroup"/>
                        </m:oMathParaPr>
                        <m:oMath xmlns:m="http://schemas.openxmlformats.org/officeDocument/2006/math">
                          <m:r>
                            <a:rPr lang="en-US" altLang="zh-CN" b="1" i="1" smtClean="0">
                              <a:solidFill>
                                <a:srgbClr val="C00000"/>
                              </a:solidFill>
                              <a:latin typeface="Cambria Math" panose="02040503050406030204" pitchFamily="18" charset="0"/>
                            </a:rPr>
                            <m:t>¬</m:t>
                          </m:r>
                          <m:r>
                            <a:rPr lang="en-US" altLang="zh-CN" b="1" i="1" smtClean="0">
                              <a:solidFill>
                                <a:srgbClr val="C00000"/>
                              </a:solidFill>
                              <a:latin typeface="Cambria Math" panose="02040503050406030204" pitchFamily="18" charset="0"/>
                            </a:rPr>
                            <m:t>𝑭</m:t>
                          </m:r>
                          <m:d>
                            <m:dPr>
                              <m:ctrlPr>
                                <a:rPr lang="en-US" altLang="zh-CN" b="1" i="1" smtClean="0">
                                  <a:solidFill>
                                    <a:srgbClr val="C00000"/>
                                  </a:solidFill>
                                  <a:latin typeface="Cambria Math" panose="02040503050406030204" pitchFamily="18" charset="0"/>
                                </a:rPr>
                              </m:ctrlPr>
                            </m:dPr>
                            <m:e>
                              <m:r>
                                <a:rPr lang="en-US" altLang="zh-CN" b="1" i="1" smtClean="0">
                                  <a:solidFill>
                                    <a:srgbClr val="C00000"/>
                                  </a:solidFill>
                                  <a:latin typeface="Cambria Math" panose="02040503050406030204" pitchFamily="18" charset="0"/>
                                </a:rPr>
                                <m:t>𝒂</m:t>
                              </m:r>
                            </m:e>
                          </m:d>
                          <m:r>
                            <a:rPr lang="en-US" altLang="zh-CN" b="1" i="1" smtClean="0">
                              <a:solidFill>
                                <a:srgbClr val="C00000"/>
                              </a:solidFill>
                              <a:latin typeface="Cambria Math" panose="02040503050406030204" pitchFamily="18" charset="0"/>
                            </a:rPr>
                            <m:t>,</m:t>
                          </m:r>
                          <m:r>
                            <a:rPr lang="en-US" altLang="zh-CN" b="1" i="1" smtClean="0">
                              <a:solidFill>
                                <a:srgbClr val="C00000"/>
                              </a:solidFill>
                              <a:latin typeface="Cambria Math" panose="02040503050406030204" pitchFamily="18" charset="0"/>
                            </a:rPr>
                            <m:t>𝑭</m:t>
                          </m:r>
                          <m:d>
                            <m:dPr>
                              <m:ctrlPr>
                                <a:rPr lang="en-US" altLang="zh-CN" b="1" i="1" smtClean="0">
                                  <a:solidFill>
                                    <a:srgbClr val="C00000"/>
                                  </a:solidFill>
                                  <a:latin typeface="Cambria Math" panose="02040503050406030204" pitchFamily="18" charset="0"/>
                                </a:rPr>
                              </m:ctrlPr>
                            </m:dPr>
                            <m:e>
                              <m:r>
                                <a:rPr lang="en-US" altLang="zh-CN" b="1" i="1" smtClean="0">
                                  <a:solidFill>
                                    <a:srgbClr val="C00000"/>
                                  </a:solidFill>
                                  <a:latin typeface="Cambria Math" panose="02040503050406030204" pitchFamily="18" charset="0"/>
                                </a:rPr>
                                <m:t>𝒂</m:t>
                              </m:r>
                            </m:e>
                          </m:d>
                          <m:r>
                            <a:rPr lang="en-US" altLang="zh-CN" b="1" i="1" smtClean="0">
                              <a:solidFill>
                                <a:srgbClr val="C00000"/>
                              </a:solidFill>
                              <a:latin typeface="Cambria Math" panose="02040503050406030204" pitchFamily="18" charset="0"/>
                            </a:rPr>
                            <m:t>∨</m:t>
                          </m:r>
                          <m:r>
                            <a:rPr lang="en-US" altLang="zh-CN" b="1" i="1" smtClean="0">
                              <a:solidFill>
                                <a:srgbClr val="C00000"/>
                              </a:solidFill>
                              <a:latin typeface="Cambria Math" panose="02040503050406030204" pitchFamily="18" charset="0"/>
                            </a:rPr>
                            <m:t>𝑮</m:t>
                          </m:r>
                          <m:d>
                            <m:dPr>
                              <m:ctrlPr>
                                <a:rPr lang="en-US" altLang="zh-CN" b="1" i="1" smtClean="0">
                                  <a:solidFill>
                                    <a:srgbClr val="C00000"/>
                                  </a:solidFill>
                                  <a:latin typeface="Cambria Math" panose="02040503050406030204" pitchFamily="18" charset="0"/>
                                </a:rPr>
                              </m:ctrlPr>
                            </m:dPr>
                            <m:e>
                              <m:r>
                                <a:rPr lang="en-US" altLang="zh-CN" b="1" i="1" smtClean="0">
                                  <a:solidFill>
                                    <a:srgbClr val="C00000"/>
                                  </a:solidFill>
                                  <a:latin typeface="Cambria Math" panose="02040503050406030204" pitchFamily="18" charset="0"/>
                                </a:rPr>
                                <m:t>𝒂</m:t>
                              </m:r>
                            </m:e>
                          </m:d>
                          <m:r>
                            <a:rPr lang="en-US" altLang="zh-CN" b="1" i="1" smtClean="0">
                              <a:solidFill>
                                <a:srgbClr val="C00000"/>
                              </a:solidFill>
                              <a:latin typeface="Cambria Math" panose="02040503050406030204" pitchFamily="18" charset="0"/>
                            </a:rPr>
                            <m:t>⟹</m:t>
                          </m:r>
                          <m:r>
                            <a:rPr lang="en-US" altLang="zh-CN" b="1" i="1" smtClean="0">
                              <a:solidFill>
                                <a:srgbClr val="C00000"/>
                              </a:solidFill>
                              <a:latin typeface="Cambria Math" panose="02040503050406030204" pitchFamily="18" charset="0"/>
                            </a:rPr>
                            <m:t>𝑮</m:t>
                          </m:r>
                          <m:d>
                            <m:dPr>
                              <m:ctrlPr>
                                <a:rPr lang="en-US" altLang="zh-CN" b="1" i="1" smtClean="0">
                                  <a:solidFill>
                                    <a:srgbClr val="C00000"/>
                                  </a:solidFill>
                                  <a:latin typeface="Cambria Math" panose="02040503050406030204" pitchFamily="18" charset="0"/>
                                </a:rPr>
                              </m:ctrlPr>
                            </m:dPr>
                            <m:e>
                              <m:r>
                                <a:rPr lang="en-US" altLang="zh-CN" b="1" i="1" smtClean="0">
                                  <a:solidFill>
                                    <a:srgbClr val="C00000"/>
                                  </a:solidFill>
                                  <a:latin typeface="Cambria Math" panose="02040503050406030204" pitchFamily="18" charset="0"/>
                                </a:rPr>
                                <m:t>𝒂</m:t>
                              </m:r>
                            </m:e>
                          </m:d>
                        </m:oMath>
                      </m:oMathPara>
                    </a14:m>
                    <a:endParaRPr lang="zh-CN" altLang="en-US" b="1">
                      <a:solidFill>
                        <a:srgbClr val="C00000"/>
                      </a:solidFill>
                    </a:endParaRPr>
                  </a:p>
                </p:txBody>
              </p:sp>
            </mc:Choice>
            <mc:Fallback xmlns="">
              <p:sp>
                <p:nvSpPr>
                  <p:cNvPr id="27" name="文本框 26">
                    <a:extLst>
                      <a:ext uri="{FF2B5EF4-FFF2-40B4-BE49-F238E27FC236}">
                        <a16:creationId xmlns:a16="http://schemas.microsoft.com/office/drawing/2014/main" id="{172B9C96-686E-41FE-BC3F-FF71055F8225}"/>
                      </a:ext>
                    </a:extLst>
                  </p:cNvPr>
                  <p:cNvSpPr txBox="1">
                    <a:spLocks noRot="1" noChangeAspect="1" noMove="1" noResize="1" noEditPoints="1" noAdjustHandles="1" noChangeArrowheads="1" noChangeShapeType="1" noTextEdit="1"/>
                  </p:cNvSpPr>
                  <p:nvPr/>
                </p:nvSpPr>
                <p:spPr>
                  <a:xfrm>
                    <a:off x="6722841" y="2778834"/>
                    <a:ext cx="4506216" cy="711038"/>
                  </a:xfrm>
                  <a:prstGeom prst="rect">
                    <a:avLst/>
                  </a:prstGeom>
                  <a:blipFill>
                    <a:blip r:embed="rId10"/>
                    <a:stretch>
                      <a:fillRect l="-1083" t="-4717" r="-1624"/>
                    </a:stretch>
                  </a:blipFill>
                </p:spPr>
                <p:txBody>
                  <a:bodyPr/>
                  <a:lstStyle/>
                  <a:p>
                    <a:r>
                      <a:rPr lang="zh-CN" altLang="en-US">
                        <a:noFill/>
                      </a:rPr>
                      <a:t> </a:t>
                    </a:r>
                  </a:p>
                </p:txBody>
              </p:sp>
            </mc:Fallback>
          </mc:AlternateContent>
          <p:cxnSp>
            <p:nvCxnSpPr>
              <p:cNvPr id="28" name="直接连接符 27">
                <a:extLst>
                  <a:ext uri="{FF2B5EF4-FFF2-40B4-BE49-F238E27FC236}">
                    <a16:creationId xmlns:a16="http://schemas.microsoft.com/office/drawing/2014/main" id="{D59DA2CA-12CB-41B1-AF68-D11714F66477}"/>
                  </a:ext>
                </a:extLst>
              </p:cNvPr>
              <p:cNvCxnSpPr>
                <a:cxnSpLocks/>
              </p:cNvCxnSpPr>
              <p:nvPr/>
            </p:nvCxnSpPr>
            <p:spPr>
              <a:xfrm>
                <a:off x="7431829" y="3424505"/>
                <a:ext cx="3012915" cy="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25" name="文本框 24">
              <a:extLst>
                <a:ext uri="{FF2B5EF4-FFF2-40B4-BE49-F238E27FC236}">
                  <a16:creationId xmlns:a16="http://schemas.microsoft.com/office/drawing/2014/main" id="{FF7B5177-127D-4E4F-9535-42BA102A0DC1}"/>
                </a:ext>
              </a:extLst>
            </p:cNvPr>
            <p:cNvSpPr txBox="1"/>
            <p:nvPr/>
          </p:nvSpPr>
          <p:spPr>
            <a:xfrm>
              <a:off x="6641295" y="2584060"/>
              <a:ext cx="2795827" cy="636516"/>
            </a:xfrm>
            <a:prstGeom prst="rect">
              <a:avLst/>
            </a:prstGeom>
            <a:solidFill>
              <a:schemeClr val="accent2">
                <a:lumMod val="20000"/>
                <a:lumOff val="80000"/>
                <a:alpha val="50000"/>
              </a:schemeClr>
            </a:solidFill>
          </p:spPr>
          <p:txBody>
            <a:bodyPr wrap="square" bIns="36000" rtlCol="0">
              <a:spAutoFit/>
            </a:bodyPr>
            <a:lstStyle/>
            <a:p>
              <a:r>
                <a:rPr lang="zh-CN" altLang="en-US" b="1">
                  <a:solidFill>
                    <a:srgbClr val="002060"/>
                  </a:solidFill>
                  <a:latin typeface="楷体" panose="02010609060101010101" pitchFamily="49" charset="-122"/>
                  <a:ea typeface="楷体" panose="02010609060101010101" pitchFamily="49" charset="-122"/>
                </a:rPr>
                <a:t>最后思考如何用命题逻辑推理规则验证下面的推理</a:t>
              </a:r>
            </a:p>
          </p:txBody>
        </p:sp>
        <p:sp>
          <p:nvSpPr>
            <p:cNvPr id="26" name="矩形: 圆角 25">
              <a:extLst>
                <a:ext uri="{FF2B5EF4-FFF2-40B4-BE49-F238E27FC236}">
                  <a16:creationId xmlns:a16="http://schemas.microsoft.com/office/drawing/2014/main" id="{DE3E92A4-CFA6-4CCC-A63E-E789EB86387C}"/>
                </a:ext>
              </a:extLst>
            </p:cNvPr>
            <p:cNvSpPr/>
            <p:nvPr/>
          </p:nvSpPr>
          <p:spPr>
            <a:xfrm>
              <a:off x="6555721" y="2496873"/>
              <a:ext cx="4710147" cy="1639383"/>
            </a:xfrm>
            <a:prstGeom prst="roundRect">
              <a:avLst>
                <a:gd name="adj" fmla="val 9264"/>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8" name="组合 47">
              <a:extLst>
                <a:ext uri="{FF2B5EF4-FFF2-40B4-BE49-F238E27FC236}">
                  <a16:creationId xmlns:a16="http://schemas.microsoft.com/office/drawing/2014/main" id="{1E93C028-3851-4AA1-BEE3-A76CBAD6CC74}"/>
                </a:ext>
              </a:extLst>
            </p:cNvPr>
            <p:cNvGrpSpPr/>
            <p:nvPr/>
          </p:nvGrpSpPr>
          <p:grpSpPr>
            <a:xfrm>
              <a:off x="3132064" y="4604215"/>
              <a:ext cx="4168473" cy="1542374"/>
              <a:chOff x="2752762" y="4579721"/>
              <a:chExt cx="4168473" cy="1542374"/>
            </a:xfrm>
          </p:grpSpPr>
          <p:grpSp>
            <p:nvGrpSpPr>
              <p:cNvPr id="14" name="组合 13">
                <a:extLst>
                  <a:ext uri="{FF2B5EF4-FFF2-40B4-BE49-F238E27FC236}">
                    <a16:creationId xmlns:a16="http://schemas.microsoft.com/office/drawing/2014/main" id="{C8244EEA-AF95-41A8-8F20-9CA6159616D4}"/>
                  </a:ext>
                </a:extLst>
              </p:cNvPr>
              <p:cNvGrpSpPr/>
              <p:nvPr/>
            </p:nvGrpSpPr>
            <p:grpSpPr>
              <a:xfrm>
                <a:off x="4197771" y="4579721"/>
                <a:ext cx="2723464" cy="1542374"/>
                <a:chOff x="3799391" y="2402219"/>
                <a:chExt cx="2723464" cy="1828320"/>
              </a:xfrm>
            </p:grpSpPr>
            <mc:AlternateContent xmlns:mc="http://schemas.openxmlformats.org/markup-compatibility/2006" xmlns:a14="http://schemas.microsoft.com/office/drawing/2010/main">
              <mc:Choice Requires="a14">
                <p:sp>
                  <p:nvSpPr>
                    <p:cNvPr id="35" name="文本框 34">
                      <a:extLst>
                        <a:ext uri="{FF2B5EF4-FFF2-40B4-BE49-F238E27FC236}">
                          <a16:creationId xmlns:a16="http://schemas.microsoft.com/office/drawing/2014/main" id="{BD206573-2FCE-4A4B-8102-743F47EC2C81}"/>
                        </a:ext>
                      </a:extLst>
                    </p:cNvPr>
                    <p:cNvSpPr txBox="1"/>
                    <p:nvPr/>
                  </p:nvSpPr>
                  <p:spPr>
                    <a:xfrm>
                      <a:off x="4548590" y="2402219"/>
                      <a:ext cx="1243321" cy="474288"/>
                    </a:xfrm>
                    <a:prstGeom prst="rect">
                      <a:avLst/>
                    </a:prstGeom>
                    <a:solidFill>
                      <a:schemeClr val="accent6">
                        <a:lumMod val="20000"/>
                        <a:lumOff val="8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𝒙</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𝑭</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𝒙</m:t>
                            </m:r>
                            <m:r>
                              <a:rPr lang="en-US" altLang="zh-CN" sz="2000" b="1" i="1" smtClean="0">
                                <a:solidFill>
                                  <a:schemeClr val="accent2">
                                    <a:lumMod val="50000"/>
                                  </a:schemeClr>
                                </a:solidFill>
                                <a:latin typeface="Cambria Math" panose="02040503050406030204" pitchFamily="18" charset="0"/>
                              </a:rPr>
                              <m:t>)</m:t>
                            </m:r>
                          </m:oMath>
                        </m:oMathPara>
                      </a14:m>
                      <a:endParaRPr lang="zh-CN" altLang="en-US"/>
                    </a:p>
                  </p:txBody>
                </p:sp>
              </mc:Choice>
              <mc:Fallback xmlns="">
                <p:sp>
                  <p:nvSpPr>
                    <p:cNvPr id="35" name="文本框 34">
                      <a:extLst>
                        <a:ext uri="{FF2B5EF4-FFF2-40B4-BE49-F238E27FC236}">
                          <a16:creationId xmlns:a16="http://schemas.microsoft.com/office/drawing/2014/main" id="{BD206573-2FCE-4A4B-8102-743F47EC2C81}"/>
                        </a:ext>
                      </a:extLst>
                    </p:cNvPr>
                    <p:cNvSpPr txBox="1">
                      <a:spLocks noRot="1" noChangeAspect="1" noMove="1" noResize="1" noEditPoints="1" noAdjustHandles="1" noChangeArrowheads="1" noChangeShapeType="1" noTextEdit="1"/>
                    </p:cNvSpPr>
                    <p:nvPr/>
                  </p:nvSpPr>
                  <p:spPr>
                    <a:xfrm>
                      <a:off x="4548590" y="2402219"/>
                      <a:ext cx="1243321" cy="474288"/>
                    </a:xfrm>
                    <a:prstGeom prst="rect">
                      <a:avLst/>
                    </a:prstGeom>
                    <a:blipFill>
                      <a:blip r:embed="rId11"/>
                      <a:stretch>
                        <a:fillRect r="-490" b="-13636"/>
                      </a:stretch>
                    </a:blipFill>
                  </p:spPr>
                  <p:txBody>
                    <a:bodyPr/>
                    <a:lstStyle/>
                    <a:p>
                      <a:r>
                        <a:rPr lang="zh-CN" altLang="en-US">
                          <a:noFill/>
                        </a:rPr>
                        <a:t> </a:t>
                      </a:r>
                    </a:p>
                  </p:txBody>
                </p:sp>
              </mc:Fallback>
            </mc:AlternateContent>
            <p:sp>
              <p:nvSpPr>
                <p:cNvPr id="36" name="箭头: 上 35">
                  <a:extLst>
                    <a:ext uri="{FF2B5EF4-FFF2-40B4-BE49-F238E27FC236}">
                      <a16:creationId xmlns:a16="http://schemas.microsoft.com/office/drawing/2014/main" id="{3AA4C852-7EC7-400F-B3D9-074CD3E45486}"/>
                    </a:ext>
                  </a:extLst>
                </p:cNvPr>
                <p:cNvSpPr/>
                <p:nvPr/>
              </p:nvSpPr>
              <p:spPr>
                <a:xfrm rot="10800000">
                  <a:off x="5124942" y="2875505"/>
                  <a:ext cx="72362" cy="91722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7" name="组合 36">
                  <a:extLst>
                    <a:ext uri="{FF2B5EF4-FFF2-40B4-BE49-F238E27FC236}">
                      <a16:creationId xmlns:a16="http://schemas.microsoft.com/office/drawing/2014/main" id="{9840C56E-AC20-49A4-8011-333C2B289446}"/>
                    </a:ext>
                  </a:extLst>
                </p:cNvPr>
                <p:cNvGrpSpPr/>
                <p:nvPr/>
              </p:nvGrpSpPr>
              <p:grpSpPr>
                <a:xfrm>
                  <a:off x="4296062" y="3792735"/>
                  <a:ext cx="1706358" cy="437804"/>
                  <a:chOff x="4322019" y="3536298"/>
                  <a:chExt cx="1706358" cy="437804"/>
                </a:xfrm>
              </p:grpSpPr>
              <mc:AlternateContent xmlns:mc="http://schemas.openxmlformats.org/markup-compatibility/2006" xmlns:a14="http://schemas.microsoft.com/office/drawing/2010/main">
                <mc:Choice Requires="a14">
                  <p:sp>
                    <p:nvSpPr>
                      <p:cNvPr id="39" name="文本框 38">
                        <a:extLst>
                          <a:ext uri="{FF2B5EF4-FFF2-40B4-BE49-F238E27FC236}">
                            <a16:creationId xmlns:a16="http://schemas.microsoft.com/office/drawing/2014/main" id="{C27E1C78-4513-48F6-A533-39F0C27F0AF9}"/>
                          </a:ext>
                        </a:extLst>
                      </p:cNvPr>
                      <p:cNvSpPr txBox="1"/>
                      <p:nvPr/>
                    </p:nvSpPr>
                    <p:spPr>
                      <a:xfrm>
                        <a:off x="4322019" y="3536298"/>
                        <a:ext cx="1706358" cy="437804"/>
                      </a:xfrm>
                      <a:prstGeom prst="rect">
                        <a:avLst/>
                      </a:prstGeom>
                      <a:solidFill>
                        <a:schemeClr val="accent2">
                          <a:lumMod val="20000"/>
                          <a:lumOff val="80000"/>
                        </a:schemeClr>
                      </a:solid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altLang="zh-CN" b="1" i="1" smtClean="0">
                                  <a:solidFill>
                                    <a:srgbClr val="C00000"/>
                                  </a:solidFill>
                                  <a:latin typeface="Cambria Math" panose="02040503050406030204" pitchFamily="18" charset="0"/>
                                </a:rPr>
                                <m:t>¬</m:t>
                              </m:r>
                              <m:r>
                                <a:rPr lang="en-US" altLang="zh-CN" b="1" i="1" smtClean="0">
                                  <a:solidFill>
                                    <a:srgbClr val="C00000"/>
                                  </a:solidFill>
                                  <a:latin typeface="Cambria Math" panose="02040503050406030204" pitchFamily="18" charset="0"/>
                                </a:rPr>
                                <m:t>𝑭</m:t>
                              </m:r>
                              <m:d>
                                <m:dPr>
                                  <m:ctrlPr>
                                    <a:rPr lang="en-US" altLang="zh-CN" b="1" i="1" smtClean="0">
                                      <a:solidFill>
                                        <a:srgbClr val="C00000"/>
                                      </a:solidFill>
                                      <a:latin typeface="Cambria Math" panose="02040503050406030204" pitchFamily="18" charset="0"/>
                                    </a:rPr>
                                  </m:ctrlPr>
                                </m:dPr>
                                <m:e>
                                  <m:r>
                                    <a:rPr lang="en-US" altLang="zh-CN" b="1" i="1" smtClean="0">
                                      <a:solidFill>
                                        <a:srgbClr val="C00000"/>
                                      </a:solidFill>
                                      <a:latin typeface="Cambria Math" panose="02040503050406030204" pitchFamily="18" charset="0"/>
                                    </a:rPr>
                                    <m:t>𝒂</m:t>
                                  </m:r>
                                </m:e>
                              </m:d>
                            </m:oMath>
                          </m:oMathPara>
                        </a14:m>
                        <a:endParaRPr lang="zh-CN" altLang="en-US" b="1">
                          <a:solidFill>
                            <a:srgbClr val="C00000"/>
                          </a:solidFill>
                        </a:endParaRPr>
                      </a:p>
                    </p:txBody>
                  </p:sp>
                </mc:Choice>
                <mc:Fallback xmlns="">
                  <p:sp>
                    <p:nvSpPr>
                      <p:cNvPr id="39" name="文本框 38">
                        <a:extLst>
                          <a:ext uri="{FF2B5EF4-FFF2-40B4-BE49-F238E27FC236}">
                            <a16:creationId xmlns:a16="http://schemas.microsoft.com/office/drawing/2014/main" id="{C27E1C78-4513-48F6-A533-39F0C27F0AF9}"/>
                          </a:ext>
                        </a:extLst>
                      </p:cNvPr>
                      <p:cNvSpPr txBox="1">
                        <a:spLocks noRot="1" noChangeAspect="1" noMove="1" noResize="1" noEditPoints="1" noAdjustHandles="1" noChangeArrowheads="1" noChangeShapeType="1" noTextEdit="1"/>
                      </p:cNvSpPr>
                      <p:nvPr/>
                    </p:nvSpPr>
                    <p:spPr>
                      <a:xfrm>
                        <a:off x="4322019" y="3536298"/>
                        <a:ext cx="1706358" cy="437804"/>
                      </a:xfrm>
                      <a:prstGeom prst="rect">
                        <a:avLst/>
                      </a:prstGeom>
                      <a:blipFill>
                        <a:blip r:embed="rId12"/>
                        <a:stretch>
                          <a:fillRect/>
                        </a:stretch>
                      </a:blipFill>
                    </p:spPr>
                    <p:txBody>
                      <a:bodyPr/>
                      <a:lstStyle/>
                      <a:p>
                        <a:r>
                          <a:rPr lang="zh-CN" altLang="en-US">
                            <a:noFill/>
                          </a:rPr>
                          <a:t> </a:t>
                        </a:r>
                      </a:p>
                    </p:txBody>
                  </p:sp>
                </mc:Fallback>
              </mc:AlternateContent>
              <p:cxnSp>
                <p:nvCxnSpPr>
                  <p:cNvPr id="40" name="直接连接符 39">
                    <a:extLst>
                      <a:ext uri="{FF2B5EF4-FFF2-40B4-BE49-F238E27FC236}">
                        <a16:creationId xmlns:a16="http://schemas.microsoft.com/office/drawing/2014/main" id="{4F12EE5F-CC36-4000-A35C-1979334050D7}"/>
                      </a:ext>
                    </a:extLst>
                  </p:cNvPr>
                  <p:cNvCxnSpPr/>
                  <p:nvPr/>
                </p:nvCxnSpPr>
                <p:spPr>
                  <a:xfrm>
                    <a:off x="4361488" y="3919532"/>
                    <a:ext cx="1578820" cy="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8" name="文本框 37">
                      <a:extLst>
                        <a:ext uri="{FF2B5EF4-FFF2-40B4-BE49-F238E27FC236}">
                          <a16:creationId xmlns:a16="http://schemas.microsoft.com/office/drawing/2014/main" id="{03C8D1AF-7C45-4750-BE58-92D5CE344223}"/>
                        </a:ext>
                      </a:extLst>
                    </p:cNvPr>
                    <p:cNvSpPr txBox="1"/>
                    <p:nvPr/>
                  </p:nvSpPr>
                  <p:spPr>
                    <a:xfrm>
                      <a:off x="3799391" y="3128841"/>
                      <a:ext cx="2723464" cy="426169"/>
                    </a:xfrm>
                    <a:prstGeom prst="rect">
                      <a:avLst/>
                    </a:prstGeom>
                    <a:solidFill>
                      <a:schemeClr val="accent4">
                        <a:lumMod val="20000"/>
                        <a:lumOff val="80000"/>
                      </a:schemeClr>
                    </a:solidFill>
                  </p:spPr>
                  <p:txBody>
                    <a:bodyPr wrap="square" bIns="36000" rtlCol="0">
                      <a:spAutoFit/>
                    </a:bodyPr>
                    <a:lstStyle/>
                    <a:p>
                      <a:r>
                        <a:rPr lang="zh-CN" altLang="en-US" b="1">
                          <a:solidFill>
                            <a:srgbClr val="002060"/>
                          </a:solidFill>
                        </a:rPr>
                        <a:t>用</a:t>
                      </a:r>
                      <a:r>
                        <a:rPr lang="zh-CN" altLang="en-US" b="1" u="sng">
                          <a:solidFill>
                            <a:srgbClr val="002060"/>
                          </a:solidFill>
                        </a:rPr>
                        <a:t> </a:t>
                      </a:r>
                      <a:r>
                        <a:rPr lang="zh-CN" altLang="en-US" b="1" u="sng">
                          <a:solidFill>
                            <a:srgbClr val="C00000"/>
                          </a:solidFill>
                        </a:rPr>
                        <a:t>存在例化</a:t>
                      </a:r>
                      <a:r>
                        <a:rPr lang="en-US" altLang="zh-CN" b="1" u="sng">
                          <a:solidFill>
                            <a:srgbClr val="002060"/>
                          </a:solidFill>
                        </a:rPr>
                        <a:t> </a:t>
                      </a:r>
                      <a:r>
                        <a:rPr lang="zh-CN" altLang="en-US" b="1">
                          <a:solidFill>
                            <a:srgbClr val="002060"/>
                          </a:solidFill>
                        </a:rPr>
                        <a:t>规则消除</a:t>
                      </a:r>
                      <a14:m>
                        <m:oMath xmlns:m="http://schemas.openxmlformats.org/officeDocument/2006/math">
                          <m:r>
                            <a:rPr lang="en-US" altLang="zh-CN" b="1" i="1" smtClean="0">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𝒙</m:t>
                          </m:r>
                        </m:oMath>
                      </a14:m>
                      <a:endParaRPr lang="zh-CN" altLang="en-US" b="1">
                        <a:solidFill>
                          <a:srgbClr val="002060"/>
                        </a:solidFill>
                      </a:endParaRPr>
                    </a:p>
                  </p:txBody>
                </p:sp>
              </mc:Choice>
              <mc:Fallback xmlns="">
                <p:sp>
                  <p:nvSpPr>
                    <p:cNvPr id="38" name="文本框 37">
                      <a:extLst>
                        <a:ext uri="{FF2B5EF4-FFF2-40B4-BE49-F238E27FC236}">
                          <a16:creationId xmlns:a16="http://schemas.microsoft.com/office/drawing/2014/main" id="{03C8D1AF-7C45-4750-BE58-92D5CE344223}"/>
                        </a:ext>
                      </a:extLst>
                    </p:cNvPr>
                    <p:cNvSpPr txBox="1">
                      <a:spLocks noRot="1" noChangeAspect="1" noMove="1" noResize="1" noEditPoints="1" noAdjustHandles="1" noChangeArrowheads="1" noChangeShapeType="1" noTextEdit="1"/>
                    </p:cNvSpPr>
                    <p:nvPr/>
                  </p:nvSpPr>
                  <p:spPr>
                    <a:xfrm>
                      <a:off x="3799391" y="3128841"/>
                      <a:ext cx="2723464" cy="426169"/>
                    </a:xfrm>
                    <a:prstGeom prst="rect">
                      <a:avLst/>
                    </a:prstGeom>
                    <a:blipFill>
                      <a:blip r:embed="rId13"/>
                      <a:stretch>
                        <a:fillRect l="-1790" t="-8475" b="-28814"/>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47" name="文本框 46">
                    <a:extLst>
                      <a:ext uri="{FF2B5EF4-FFF2-40B4-BE49-F238E27FC236}">
                        <a16:creationId xmlns:a16="http://schemas.microsoft.com/office/drawing/2014/main" id="{440084A9-FA89-46EA-87D9-EFF9A49A5EAE}"/>
                      </a:ext>
                    </a:extLst>
                  </p:cNvPr>
                  <p:cNvSpPr txBox="1"/>
                  <p:nvPr/>
                </p:nvSpPr>
                <p:spPr>
                  <a:xfrm>
                    <a:off x="2752762" y="4595394"/>
                    <a:ext cx="1243321" cy="400110"/>
                  </a:xfrm>
                  <a:prstGeom prst="rect">
                    <a:avLst/>
                  </a:prstGeom>
                  <a:solidFill>
                    <a:schemeClr val="accent6">
                      <a:lumMod val="20000"/>
                      <a:lumOff val="8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𝒙𝑭</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𝒙</m:t>
                          </m:r>
                          <m:r>
                            <a:rPr lang="en-US" altLang="zh-CN" sz="2000" b="1" i="1" smtClean="0">
                              <a:solidFill>
                                <a:schemeClr val="accent2">
                                  <a:lumMod val="50000"/>
                                </a:schemeClr>
                              </a:solidFill>
                              <a:latin typeface="Cambria Math" panose="02040503050406030204" pitchFamily="18" charset="0"/>
                            </a:rPr>
                            <m:t>)</m:t>
                          </m:r>
                        </m:oMath>
                      </m:oMathPara>
                    </a14:m>
                    <a:endParaRPr lang="zh-CN" altLang="en-US"/>
                  </a:p>
                </p:txBody>
              </p:sp>
            </mc:Choice>
            <mc:Fallback xmlns="">
              <p:sp>
                <p:nvSpPr>
                  <p:cNvPr id="47" name="文本框 46">
                    <a:extLst>
                      <a:ext uri="{FF2B5EF4-FFF2-40B4-BE49-F238E27FC236}">
                        <a16:creationId xmlns:a16="http://schemas.microsoft.com/office/drawing/2014/main" id="{440084A9-FA89-46EA-87D9-EFF9A49A5EAE}"/>
                      </a:ext>
                    </a:extLst>
                  </p:cNvPr>
                  <p:cNvSpPr txBox="1">
                    <a:spLocks noRot="1" noChangeAspect="1" noMove="1" noResize="1" noEditPoints="1" noAdjustHandles="1" noChangeArrowheads="1" noChangeShapeType="1" noTextEdit="1"/>
                  </p:cNvSpPr>
                  <p:nvPr/>
                </p:nvSpPr>
                <p:spPr>
                  <a:xfrm>
                    <a:off x="2752762" y="4595394"/>
                    <a:ext cx="1243321" cy="400110"/>
                  </a:xfrm>
                  <a:prstGeom prst="rect">
                    <a:avLst/>
                  </a:prstGeom>
                  <a:blipFill>
                    <a:blip r:embed="rId14"/>
                    <a:stretch>
                      <a:fillRect r="-490" b="-15152"/>
                    </a:stretch>
                  </a:blipFill>
                </p:spPr>
                <p:txBody>
                  <a:bodyPr/>
                  <a:lstStyle/>
                  <a:p>
                    <a:r>
                      <a:rPr lang="zh-CN" altLang="en-US">
                        <a:noFill/>
                      </a:rPr>
                      <a:t> </a:t>
                    </a:r>
                  </a:p>
                </p:txBody>
              </p:sp>
            </mc:Fallback>
          </mc:AlternateContent>
          <p:sp>
            <p:nvSpPr>
              <p:cNvPr id="4" name="箭头: 右 3">
                <a:extLst>
                  <a:ext uri="{FF2B5EF4-FFF2-40B4-BE49-F238E27FC236}">
                    <a16:creationId xmlns:a16="http://schemas.microsoft.com/office/drawing/2014/main" id="{C82608D0-1EF9-4EF1-BF8E-CC9DA9E6E502}"/>
                  </a:ext>
                </a:extLst>
              </p:cNvPr>
              <p:cNvSpPr/>
              <p:nvPr/>
            </p:nvSpPr>
            <p:spPr>
              <a:xfrm>
                <a:off x="4037134" y="4779776"/>
                <a:ext cx="909836" cy="544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5EFC09DC-DF3F-401F-A8EE-697DD6C2A043}"/>
                    </a:ext>
                  </a:extLst>
                </p:cNvPr>
                <p:cNvSpPr txBox="1"/>
                <p:nvPr/>
              </p:nvSpPr>
              <p:spPr>
                <a:xfrm>
                  <a:off x="1907988" y="5311275"/>
                  <a:ext cx="2462202" cy="584775"/>
                </a:xfrm>
                <a:prstGeom prst="rect">
                  <a:avLst/>
                </a:prstGeom>
                <a:solidFill>
                  <a:schemeClr val="accent4">
                    <a:lumMod val="20000"/>
                    <a:lumOff val="80000"/>
                  </a:schemeClr>
                </a:solidFill>
              </p:spPr>
              <p:txBody>
                <a:bodyPr wrap="square" rtlCol="0">
                  <a:spAutoFit/>
                </a:bodyPr>
                <a:lstStyle/>
                <a:p>
                  <a14:m>
                    <m:oMath xmlns:m="http://schemas.openxmlformats.org/officeDocument/2006/math">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𝒙𝑭</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𝒙</m:t>
                          </m:r>
                        </m:e>
                      </m:d>
                    </m:oMath>
                  </a14:m>
                  <a:r>
                    <a:rPr lang="zh-CN" altLang="en-US" sz="1600" b="1">
                      <a:solidFill>
                        <a:schemeClr val="accent2">
                          <a:lumMod val="50000"/>
                        </a:schemeClr>
                      </a:solidFill>
                    </a:rPr>
                    <a:t>不是前束范式，不能直接消除量词</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𝒙</m:t>
                      </m:r>
                    </m:oMath>
                  </a14:m>
                  <a:endParaRPr lang="zh-CN" altLang="en-US" sz="1600" b="1">
                    <a:solidFill>
                      <a:schemeClr val="accent2">
                        <a:lumMod val="50000"/>
                      </a:schemeClr>
                    </a:solidFill>
                  </a:endParaRPr>
                </a:p>
              </p:txBody>
            </p:sp>
          </mc:Choice>
          <mc:Fallback xmlns="">
            <p:sp>
              <p:nvSpPr>
                <p:cNvPr id="6" name="文本框 5">
                  <a:extLst>
                    <a:ext uri="{FF2B5EF4-FFF2-40B4-BE49-F238E27FC236}">
                      <a16:creationId xmlns:a16="http://schemas.microsoft.com/office/drawing/2014/main" id="{5EFC09DC-DF3F-401F-A8EE-697DD6C2A043}"/>
                    </a:ext>
                  </a:extLst>
                </p:cNvPr>
                <p:cNvSpPr txBox="1">
                  <a:spLocks noRot="1" noChangeAspect="1" noMove="1" noResize="1" noEditPoints="1" noAdjustHandles="1" noChangeArrowheads="1" noChangeShapeType="1" noTextEdit="1"/>
                </p:cNvSpPr>
                <p:nvPr/>
              </p:nvSpPr>
              <p:spPr>
                <a:xfrm>
                  <a:off x="1907988" y="5311275"/>
                  <a:ext cx="2462202" cy="584775"/>
                </a:xfrm>
                <a:prstGeom prst="rect">
                  <a:avLst/>
                </a:prstGeom>
                <a:blipFill>
                  <a:blip r:embed="rId15"/>
                  <a:stretch>
                    <a:fillRect l="-1489" t="-3125" b="-12500"/>
                  </a:stretch>
                </a:blipFill>
              </p:spPr>
              <p:txBody>
                <a:bodyPr/>
                <a:lstStyle/>
                <a:p>
                  <a:r>
                    <a:rPr lang="zh-CN" altLang="en-US">
                      <a:noFill/>
                    </a:rPr>
                    <a:t> </a:t>
                  </a:r>
                </a:p>
              </p:txBody>
            </p:sp>
          </mc:Fallback>
        </mc:AlternateContent>
        <p:sp>
          <p:nvSpPr>
            <p:cNvPr id="49" name="箭头: 上 48">
              <a:extLst>
                <a:ext uri="{FF2B5EF4-FFF2-40B4-BE49-F238E27FC236}">
                  <a16:creationId xmlns:a16="http://schemas.microsoft.com/office/drawing/2014/main" id="{03079D17-2151-4658-BE74-268043327AE5}"/>
                </a:ext>
              </a:extLst>
            </p:cNvPr>
            <p:cNvSpPr/>
            <p:nvPr/>
          </p:nvSpPr>
          <p:spPr>
            <a:xfrm>
              <a:off x="3636936" y="5030766"/>
              <a:ext cx="45719" cy="269741"/>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6829879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一阶逻辑的自然推理举例</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第十一讲  一阶逻辑的推理理论</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A84936A-AD8A-4245-A4DE-139658DA8B11}" type="slidenum">
              <a:rPr lang="en-US" altLang="zh-CN" smtClean="0">
                <a:latin typeface="Arial" panose="020B0604020202020204" pitchFamily="34" charset="0"/>
                <a:ea typeface="楷体" panose="02010609060101010101" pitchFamily="49" charset="-122"/>
                <a:cs typeface="Arial" panose="020B0604020202020204" pitchFamily="34" charset="0"/>
              </a:rPr>
              <a:t>27</a:t>
            </a:fld>
            <a:r>
              <a:rPr lang="en-US" altLang="zh-CN">
                <a:latin typeface="Arial" panose="020B0604020202020204" pitchFamily="34" charset="0"/>
                <a:ea typeface="楷体" panose="02010609060101010101" pitchFamily="49" charset="-122"/>
                <a:cs typeface="Arial" panose="020B0604020202020204" pitchFamily="34" charset="0"/>
              </a:rPr>
              <a:t>/33</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一阶逻辑推理有效性验证练习</a:t>
            </a:r>
          </a:p>
        </p:txBody>
      </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219E604E-DFEC-4367-A92E-ACD180D3F880}"/>
                  </a:ext>
                </a:extLst>
              </p:cNvPr>
              <p:cNvSpPr txBox="1"/>
              <p:nvPr/>
            </p:nvSpPr>
            <p:spPr>
              <a:xfrm>
                <a:off x="530657" y="1206500"/>
                <a:ext cx="8054178" cy="509178"/>
              </a:xfrm>
              <a:prstGeom prst="rect">
                <a:avLst/>
              </a:prstGeom>
              <a:solidFill>
                <a:schemeClr val="accent5">
                  <a:lumMod val="20000"/>
                  <a:lumOff val="80000"/>
                </a:schemeClr>
              </a:solidFill>
            </p:spPr>
            <p:txBody>
              <a:bodyPr wrap="square" rtlCol="0">
                <a:spAutoFit/>
              </a:bodyPr>
              <a:lstStyle/>
              <a:p>
                <a:r>
                  <a:rPr lang="zh-CN" altLang="en-US" sz="2400" b="1">
                    <a:solidFill>
                      <a:srgbClr val="002060"/>
                    </a:solidFill>
                  </a:rPr>
                  <a:t>验证推理</a:t>
                </a:r>
                <a14:m>
                  <m:oMath xmlns:m="http://schemas.openxmlformats.org/officeDocument/2006/math">
                    <m:r>
                      <a:rPr lang="en-US" altLang="zh-CN" sz="2400" b="1" i="1" smtClean="0">
                        <a:solidFill>
                          <a:schemeClr val="accent2">
                            <a:lumMod val="50000"/>
                          </a:schemeClr>
                        </a:solidFill>
                        <a:latin typeface="Cambria Math" panose="02040503050406030204" pitchFamily="18" charset="0"/>
                      </a:rPr>
                      <m:t>∀</m:t>
                    </m:r>
                    <m:r>
                      <a:rPr lang="en-US" altLang="zh-CN" sz="2400" b="1" i="1" smtClean="0">
                        <a:solidFill>
                          <a:schemeClr val="accent2">
                            <a:lumMod val="50000"/>
                          </a:schemeClr>
                        </a:solidFill>
                        <a:latin typeface="Cambria Math" panose="02040503050406030204" pitchFamily="18" charset="0"/>
                      </a:rPr>
                      <m:t>𝒙</m:t>
                    </m:r>
                    <m:d>
                      <m:dPr>
                        <m:ctrlPr>
                          <a:rPr lang="en-US" altLang="zh-CN" sz="2400" b="1" i="1">
                            <a:solidFill>
                              <a:schemeClr val="accent2">
                                <a:lumMod val="50000"/>
                              </a:schemeClr>
                            </a:solidFill>
                            <a:latin typeface="Cambria Math" panose="02040503050406030204" pitchFamily="18" charset="0"/>
                          </a:rPr>
                        </m:ctrlPr>
                      </m:dPr>
                      <m:e>
                        <m:r>
                          <a:rPr lang="en-US" altLang="zh-CN" sz="2400" b="1" i="1">
                            <a:solidFill>
                              <a:schemeClr val="accent2">
                                <a:lumMod val="50000"/>
                              </a:schemeClr>
                            </a:solidFill>
                            <a:latin typeface="Cambria Math" panose="02040503050406030204" pitchFamily="18" charset="0"/>
                          </a:rPr>
                          <m:t>𝑭</m:t>
                        </m:r>
                        <m:d>
                          <m:dPr>
                            <m:ctrlPr>
                              <a:rPr lang="en-US" altLang="zh-CN" sz="2400" b="1" i="1">
                                <a:solidFill>
                                  <a:schemeClr val="accent2">
                                    <a:lumMod val="50000"/>
                                  </a:schemeClr>
                                </a:solidFill>
                                <a:latin typeface="Cambria Math" panose="02040503050406030204" pitchFamily="18" charset="0"/>
                              </a:rPr>
                            </m:ctrlPr>
                          </m:dPr>
                          <m:e>
                            <m:r>
                              <a:rPr lang="en-US" altLang="zh-CN" sz="2400" b="1" i="1">
                                <a:solidFill>
                                  <a:schemeClr val="accent2">
                                    <a:lumMod val="50000"/>
                                  </a:schemeClr>
                                </a:solidFill>
                                <a:latin typeface="Cambria Math" panose="02040503050406030204" pitchFamily="18" charset="0"/>
                              </a:rPr>
                              <m:t>𝒙</m:t>
                            </m:r>
                          </m:e>
                        </m:d>
                        <m:r>
                          <a:rPr lang="en-US" altLang="zh-CN" sz="2400" b="1" i="1">
                            <a:solidFill>
                              <a:schemeClr val="accent2">
                                <a:lumMod val="50000"/>
                              </a:schemeClr>
                            </a:solidFill>
                            <a:latin typeface="Cambria Math" panose="02040503050406030204" pitchFamily="18" charset="0"/>
                          </a:rPr>
                          <m:t>∨</m:t>
                        </m:r>
                        <m:r>
                          <a:rPr lang="en-US" altLang="zh-CN" sz="2400" b="1" i="1">
                            <a:solidFill>
                              <a:schemeClr val="accent2">
                                <a:lumMod val="50000"/>
                              </a:schemeClr>
                            </a:solidFill>
                            <a:latin typeface="Cambria Math" panose="02040503050406030204" pitchFamily="18" charset="0"/>
                          </a:rPr>
                          <m:t>𝑮</m:t>
                        </m:r>
                        <m:d>
                          <m:dPr>
                            <m:ctrlPr>
                              <a:rPr lang="en-US" altLang="zh-CN" sz="2400" b="1" i="1">
                                <a:solidFill>
                                  <a:schemeClr val="accent2">
                                    <a:lumMod val="50000"/>
                                  </a:schemeClr>
                                </a:solidFill>
                                <a:latin typeface="Cambria Math" panose="02040503050406030204" pitchFamily="18" charset="0"/>
                              </a:rPr>
                            </m:ctrlPr>
                          </m:dPr>
                          <m:e>
                            <m:r>
                              <a:rPr lang="en-US" altLang="zh-CN" sz="2400" b="1" i="1">
                                <a:solidFill>
                                  <a:schemeClr val="accent2">
                                    <a:lumMod val="50000"/>
                                  </a:schemeClr>
                                </a:solidFill>
                                <a:latin typeface="Cambria Math" panose="02040503050406030204" pitchFamily="18" charset="0"/>
                              </a:rPr>
                              <m:t>𝒙</m:t>
                            </m:r>
                          </m:e>
                        </m:d>
                      </m:e>
                    </m:d>
                    <m:r>
                      <a:rPr lang="en-US" altLang="zh-CN" sz="2400" b="1" i="1">
                        <a:solidFill>
                          <a:schemeClr val="accent2">
                            <a:lumMod val="50000"/>
                          </a:schemeClr>
                        </a:solidFill>
                        <a:latin typeface="Cambria Math" panose="02040503050406030204" pitchFamily="18" charset="0"/>
                      </a:rPr>
                      <m:t>⟹¬∀</m:t>
                    </m:r>
                    <m:r>
                      <a:rPr lang="en-US" altLang="zh-CN" sz="2400" b="1" i="1">
                        <a:solidFill>
                          <a:schemeClr val="accent2">
                            <a:lumMod val="50000"/>
                          </a:schemeClr>
                        </a:solidFill>
                        <a:latin typeface="Cambria Math" panose="02040503050406030204" pitchFamily="18" charset="0"/>
                      </a:rPr>
                      <m:t>𝒙𝑭</m:t>
                    </m:r>
                    <m:d>
                      <m:dPr>
                        <m:ctrlPr>
                          <a:rPr lang="en-US" altLang="zh-CN" sz="2400" b="1" i="1">
                            <a:solidFill>
                              <a:schemeClr val="accent2">
                                <a:lumMod val="50000"/>
                              </a:schemeClr>
                            </a:solidFill>
                            <a:latin typeface="Cambria Math" panose="02040503050406030204" pitchFamily="18" charset="0"/>
                          </a:rPr>
                        </m:ctrlPr>
                      </m:dPr>
                      <m:e>
                        <m:r>
                          <a:rPr lang="en-US" altLang="zh-CN" sz="2400" b="1" i="1">
                            <a:solidFill>
                              <a:schemeClr val="accent2">
                                <a:lumMod val="50000"/>
                              </a:schemeClr>
                            </a:solidFill>
                            <a:latin typeface="Cambria Math" panose="02040503050406030204" pitchFamily="18" charset="0"/>
                          </a:rPr>
                          <m:t>𝒙</m:t>
                        </m:r>
                      </m:e>
                    </m:d>
                    <m:r>
                      <a:rPr lang="en-US" altLang="zh-CN" sz="2400" b="1" i="1">
                        <a:solidFill>
                          <a:schemeClr val="accent2">
                            <a:lumMod val="50000"/>
                          </a:schemeClr>
                        </a:solidFill>
                        <a:latin typeface="Cambria Math" panose="02040503050406030204" pitchFamily="18" charset="0"/>
                      </a:rPr>
                      <m:t>→∃</m:t>
                    </m:r>
                    <m:r>
                      <a:rPr lang="en-US" altLang="zh-CN" sz="2400" b="1" i="1">
                        <a:solidFill>
                          <a:schemeClr val="accent2">
                            <a:lumMod val="50000"/>
                          </a:schemeClr>
                        </a:solidFill>
                        <a:latin typeface="Cambria Math" panose="02040503050406030204" pitchFamily="18" charset="0"/>
                      </a:rPr>
                      <m:t>𝒙𝑮</m:t>
                    </m:r>
                    <m:d>
                      <m:dPr>
                        <m:ctrlPr>
                          <a:rPr lang="en-US" altLang="zh-CN" sz="2400" b="1" i="1">
                            <a:solidFill>
                              <a:schemeClr val="accent2">
                                <a:lumMod val="50000"/>
                              </a:schemeClr>
                            </a:solidFill>
                            <a:latin typeface="Cambria Math" panose="02040503050406030204" pitchFamily="18" charset="0"/>
                          </a:rPr>
                        </m:ctrlPr>
                      </m:dPr>
                      <m:e>
                        <m:r>
                          <a:rPr lang="en-US" altLang="zh-CN" sz="2400" b="1" i="1">
                            <a:solidFill>
                              <a:schemeClr val="accent2">
                                <a:lumMod val="50000"/>
                              </a:schemeClr>
                            </a:solidFill>
                            <a:latin typeface="Cambria Math" panose="02040503050406030204" pitchFamily="18" charset="0"/>
                          </a:rPr>
                          <m:t>𝒙</m:t>
                        </m:r>
                      </m:e>
                    </m:d>
                  </m:oMath>
                </a14:m>
                <a:r>
                  <a:rPr lang="zh-CN" altLang="en-US" sz="2400" b="1">
                    <a:solidFill>
                      <a:srgbClr val="002060"/>
                    </a:solidFill>
                  </a:rPr>
                  <a:t>的有效性</a:t>
                </a:r>
              </a:p>
            </p:txBody>
          </p:sp>
        </mc:Choice>
        <mc:Fallback xmlns="">
          <p:sp>
            <p:nvSpPr>
              <p:cNvPr id="11" name="文本框 10">
                <a:extLst>
                  <a:ext uri="{FF2B5EF4-FFF2-40B4-BE49-F238E27FC236}">
                    <a16:creationId xmlns:a16="http://schemas.microsoft.com/office/drawing/2014/main" id="{219E604E-DFEC-4367-A92E-ACD180D3F880}"/>
                  </a:ext>
                </a:extLst>
              </p:cNvPr>
              <p:cNvSpPr txBox="1">
                <a:spLocks noRot="1" noChangeAspect="1" noMove="1" noResize="1" noEditPoints="1" noAdjustHandles="1" noChangeArrowheads="1" noChangeShapeType="1" noTextEdit="1"/>
              </p:cNvSpPr>
              <p:nvPr/>
            </p:nvSpPr>
            <p:spPr>
              <a:xfrm>
                <a:off x="530657" y="1206500"/>
                <a:ext cx="8054178" cy="509178"/>
              </a:xfrm>
              <a:prstGeom prst="rect">
                <a:avLst/>
              </a:prstGeom>
              <a:blipFill>
                <a:blip r:embed="rId2"/>
                <a:stretch>
                  <a:fillRect l="-1136" t="-2410" r="-530" b="-2530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52" name="表格 51">
                <a:extLst>
                  <a:ext uri="{FF2B5EF4-FFF2-40B4-BE49-F238E27FC236}">
                    <a16:creationId xmlns:a16="http://schemas.microsoft.com/office/drawing/2014/main" id="{293C7445-51BF-4771-97C4-D4DBF75D513D}"/>
                  </a:ext>
                </a:extLst>
              </p:cNvPr>
              <p:cNvGraphicFramePr>
                <a:graphicFrameLocks noGrp="1"/>
              </p:cNvGraphicFramePr>
              <p:nvPr>
                <p:extLst>
                  <p:ext uri="{D42A27DB-BD31-4B8C-83A1-F6EECF244321}">
                    <p14:modId xmlns:p14="http://schemas.microsoft.com/office/powerpoint/2010/main" val="3900849679"/>
                  </p:ext>
                </p:extLst>
              </p:nvPr>
            </p:nvGraphicFramePr>
            <p:xfrm>
              <a:off x="1413917" y="2193183"/>
              <a:ext cx="5449238" cy="3570986"/>
            </p:xfrm>
            <a:graphic>
              <a:graphicData uri="http://schemas.openxmlformats.org/drawingml/2006/table">
                <a:tbl>
                  <a:tblPr firstRow="1" bandRow="1">
                    <a:tableStyleId>{93296810-A885-4BE3-A3E7-6D5BEEA58F35}</a:tableStyleId>
                  </a:tblPr>
                  <a:tblGrid>
                    <a:gridCol w="630991">
                      <a:extLst>
                        <a:ext uri="{9D8B030D-6E8A-4147-A177-3AD203B41FA5}">
                          <a16:colId xmlns:a16="http://schemas.microsoft.com/office/drawing/2014/main" val="770915149"/>
                        </a:ext>
                      </a:extLst>
                    </a:gridCol>
                    <a:gridCol w="2348495">
                      <a:extLst>
                        <a:ext uri="{9D8B030D-6E8A-4147-A177-3AD203B41FA5}">
                          <a16:colId xmlns:a16="http://schemas.microsoft.com/office/drawing/2014/main" val="3621597925"/>
                        </a:ext>
                      </a:extLst>
                    </a:gridCol>
                    <a:gridCol w="2469752">
                      <a:extLst>
                        <a:ext uri="{9D8B030D-6E8A-4147-A177-3AD203B41FA5}">
                          <a16:colId xmlns:a16="http://schemas.microsoft.com/office/drawing/2014/main" val="2962173327"/>
                        </a:ext>
                      </a:extLst>
                    </a:gridCol>
                  </a:tblGrid>
                  <a:tr h="370840">
                    <a:tc>
                      <a:txBody>
                        <a:bodyPr/>
                        <a:lstStyle/>
                        <a:p>
                          <a:pPr>
                            <a:spcBef>
                              <a:spcPts val="1200"/>
                            </a:spcBef>
                            <a:spcAft>
                              <a:spcPts val="600"/>
                            </a:spcAft>
                          </a:pPr>
                          <a:r>
                            <a:rPr lang="en-US" altLang="zh-CN">
                              <a:solidFill>
                                <a:schemeClr val="accent6">
                                  <a:lumMod val="50000"/>
                                </a:schemeClr>
                              </a:solidFill>
                              <a:latin typeface="Arial" panose="020B0604020202020204" pitchFamily="34" charset="0"/>
                              <a:cs typeface="Arial" panose="020B0604020202020204" pitchFamily="34" charset="0"/>
                            </a:rPr>
                            <a:t>(1)</a:t>
                          </a:r>
                          <a:endParaRPr lang="zh-CN" altLang="en-US">
                            <a:solidFill>
                              <a:schemeClr val="accent6">
                                <a:lumMod val="50000"/>
                              </a:schemeClr>
                            </a:solidFill>
                            <a:latin typeface="Arial" panose="020B0604020202020204" pitchFamily="34" charset="0"/>
                            <a:cs typeface="Arial" panose="020B0604020202020204" pitchFamily="34" charset="0"/>
                          </a:endParaRPr>
                        </a:p>
                      </a:txBody>
                      <a:tcPr>
                        <a:lnL w="6350" cap="flat" cmpd="sng" algn="ctr">
                          <a:noFill/>
                          <a:prstDash val="solid"/>
                          <a:round/>
                          <a:headEnd type="none" w="med" len="med"/>
                          <a:tailEnd type="none" w="med" len="med"/>
                        </a:lnL>
                        <a:lnR w="6350" cap="flat" cmpd="sng" algn="ctr">
                          <a:solidFill>
                            <a:schemeClr val="accent4">
                              <a:lumMod val="60000"/>
                              <a:lumOff val="4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pPr>
                            <a:spcBef>
                              <a:spcPts val="1200"/>
                            </a:spcBef>
                            <a:spcAft>
                              <a:spcPts val="600"/>
                            </a:spcAft>
                          </a:pPr>
                          <a14:m>
                            <m:oMathPara xmlns:m="http://schemas.openxmlformats.org/officeDocument/2006/math">
                              <m:oMathParaPr>
                                <m:jc m:val="left"/>
                              </m:oMathParaPr>
                              <m:oMath xmlns:m="http://schemas.openxmlformats.org/officeDocument/2006/math">
                                <m:r>
                                  <a:rPr lang="en-US" altLang="zh-CN" sz="1800" b="1" i="1" smtClean="0">
                                    <a:solidFill>
                                      <a:schemeClr val="accent6">
                                        <a:lumMod val="50000"/>
                                      </a:schemeClr>
                                    </a:solidFill>
                                    <a:latin typeface="Cambria Math" panose="02040503050406030204" pitchFamily="18" charset="0"/>
                                  </a:rPr>
                                  <m:t>¬∀</m:t>
                                </m:r>
                                <m:r>
                                  <a:rPr lang="en-US" altLang="zh-CN" sz="1800" b="1" i="1" smtClean="0">
                                    <a:solidFill>
                                      <a:schemeClr val="accent6">
                                        <a:lumMod val="50000"/>
                                      </a:schemeClr>
                                    </a:solidFill>
                                    <a:latin typeface="Cambria Math" panose="02040503050406030204" pitchFamily="18" charset="0"/>
                                  </a:rPr>
                                  <m:t>𝒙𝑭</m:t>
                                </m:r>
                                <m:r>
                                  <a:rPr lang="en-US" altLang="zh-CN" sz="1800" b="1" i="1" smtClean="0">
                                    <a:solidFill>
                                      <a:schemeClr val="accent6">
                                        <a:lumMod val="50000"/>
                                      </a:schemeClr>
                                    </a:solidFill>
                                    <a:latin typeface="Cambria Math" panose="02040503050406030204" pitchFamily="18" charset="0"/>
                                  </a:rPr>
                                  <m:t>(</m:t>
                                </m:r>
                                <m:r>
                                  <a:rPr lang="en-US" altLang="zh-CN" sz="1800" b="1" i="1" smtClean="0">
                                    <a:solidFill>
                                      <a:schemeClr val="accent6">
                                        <a:lumMod val="50000"/>
                                      </a:schemeClr>
                                    </a:solidFill>
                                    <a:latin typeface="Cambria Math" panose="02040503050406030204" pitchFamily="18" charset="0"/>
                                  </a:rPr>
                                  <m:t>𝒙</m:t>
                                </m:r>
                                <m:r>
                                  <a:rPr lang="en-US" altLang="zh-CN" sz="1800" b="1" i="1" smtClean="0">
                                    <a:solidFill>
                                      <a:schemeClr val="accent6">
                                        <a:lumMod val="50000"/>
                                      </a:schemeClr>
                                    </a:solidFill>
                                    <a:latin typeface="Cambria Math" panose="02040503050406030204" pitchFamily="18" charset="0"/>
                                  </a:rPr>
                                  <m:t>)</m:t>
                                </m:r>
                              </m:oMath>
                            </m:oMathPara>
                          </a14:m>
                          <a:endParaRPr lang="zh-CN" altLang="en-US" b="1">
                            <a:solidFill>
                              <a:schemeClr val="accent6">
                                <a:lumMod val="50000"/>
                              </a:schemeClr>
                            </a:solidFill>
                            <a:latin typeface="Arial" panose="020B0604020202020204" pitchFamily="34" charset="0"/>
                            <a:cs typeface="Arial" panose="020B0604020202020204" pitchFamily="34" charset="0"/>
                          </a:endParaRPr>
                        </a:p>
                      </a:txBody>
                      <a:tcPr>
                        <a:lnL w="6350" cap="flat" cmpd="sng" algn="ctr">
                          <a:solidFill>
                            <a:schemeClr val="accent4">
                              <a:lumMod val="60000"/>
                              <a:lumOff val="40000"/>
                            </a:schemeClr>
                          </a:solidFill>
                          <a:prstDash val="solid"/>
                          <a:round/>
                          <a:headEnd type="none" w="med" len="med"/>
                          <a:tailEnd type="none" w="med" len="med"/>
                        </a:lnL>
                        <a:lnR w="6350" cap="flat" cmpd="sng" algn="ctr">
                          <a:solidFill>
                            <a:schemeClr val="accent4">
                              <a:lumMod val="60000"/>
                              <a:lumOff val="4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pPr>
                            <a:spcBef>
                              <a:spcPts val="1200"/>
                            </a:spcBef>
                            <a:spcAft>
                              <a:spcPts val="600"/>
                            </a:spcAft>
                          </a:pPr>
                          <a:r>
                            <a:rPr lang="en-US" altLang="zh-CN">
                              <a:solidFill>
                                <a:srgbClr val="3008DC"/>
                              </a:solidFill>
                              <a:latin typeface="Arial" panose="020B0604020202020204" pitchFamily="34" charset="0"/>
                              <a:ea typeface="楷体" panose="02010609060101010101" pitchFamily="49" charset="-122"/>
                              <a:cs typeface="Arial" panose="020B0604020202020204" pitchFamily="34" charset="0"/>
                            </a:rPr>
                            <a:t>// </a:t>
                          </a:r>
                          <a:r>
                            <a:rPr lang="zh-CN" altLang="en-US">
                              <a:solidFill>
                                <a:srgbClr val="3008DC"/>
                              </a:solidFill>
                              <a:latin typeface="Arial" panose="020B0604020202020204" pitchFamily="34" charset="0"/>
                              <a:ea typeface="楷体" panose="02010609060101010101" pitchFamily="49" charset="-122"/>
                              <a:cs typeface="Arial" panose="020B0604020202020204" pitchFamily="34" charset="0"/>
                            </a:rPr>
                            <a:t>附加前提</a:t>
                          </a:r>
                        </a:p>
                      </a:txBody>
                      <a:tcPr>
                        <a:lnL w="6350" cap="flat" cmpd="sng" algn="ctr">
                          <a:solidFill>
                            <a:schemeClr val="accent4">
                              <a:lumMod val="60000"/>
                              <a:lumOff val="40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extLst>
                      <a:ext uri="{0D108BD9-81ED-4DB2-BD59-A6C34878D82A}">
                        <a16:rowId xmlns:a16="http://schemas.microsoft.com/office/drawing/2014/main" val="3259167531"/>
                      </a:ext>
                    </a:extLst>
                  </a:tr>
                  <a:tr h="370840">
                    <a:tc>
                      <a:txBody>
                        <a:bodyPr/>
                        <a:lstStyle/>
                        <a:p>
                          <a:pPr marL="0" algn="l" defTabSz="914400" rtl="0" eaLnBrk="1" latinLnBrk="0" hangingPunct="1">
                            <a:spcBef>
                              <a:spcPts val="1200"/>
                            </a:spcBef>
                            <a:spcAft>
                              <a:spcPts val="600"/>
                            </a:spcAft>
                          </a:pPr>
                          <a:r>
                            <a:rPr lang="en-US" altLang="zh-CN" sz="1800" b="1" kern="1200">
                              <a:solidFill>
                                <a:schemeClr val="accent6">
                                  <a:lumMod val="50000"/>
                                </a:schemeClr>
                              </a:solidFill>
                              <a:latin typeface="Arial" panose="020B0604020202020204" pitchFamily="34" charset="0"/>
                              <a:ea typeface="+mn-ea"/>
                              <a:cs typeface="Arial" panose="020B0604020202020204" pitchFamily="34" charset="0"/>
                            </a:rPr>
                            <a:t>(2)</a:t>
                          </a:r>
                          <a:endParaRPr lang="zh-CN" altLang="en-US" sz="1800" b="1" kern="1200">
                            <a:solidFill>
                              <a:schemeClr val="accent6">
                                <a:lumMod val="50000"/>
                              </a:schemeClr>
                            </a:solidFill>
                            <a:latin typeface="Arial" panose="020B0604020202020204" pitchFamily="34" charset="0"/>
                            <a:ea typeface="+mn-ea"/>
                            <a:cs typeface="Arial" panose="020B0604020202020204" pitchFamily="34" charset="0"/>
                          </a:endParaRPr>
                        </a:p>
                      </a:txBody>
                      <a:tcPr>
                        <a:lnL w="6350" cap="flat" cmpd="sng" algn="ctr">
                          <a:noFill/>
                          <a:prstDash val="solid"/>
                          <a:round/>
                          <a:headEnd type="none" w="med" len="med"/>
                          <a:tailEnd type="none" w="med" len="med"/>
                        </a:lnL>
                        <a:lnR w="6350" cap="flat" cmpd="sng" algn="ctr">
                          <a:solidFill>
                            <a:schemeClr val="accent4">
                              <a:lumMod val="60000"/>
                              <a:lumOff val="40000"/>
                            </a:schemeClr>
                          </a:solid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pPr algn="l">
                            <a:spcBef>
                              <a:spcPts val="1200"/>
                            </a:spcBef>
                            <a:spcAft>
                              <a:spcPts val="600"/>
                            </a:spcAft>
                          </a:pPr>
                          <a14:m>
                            <m:oMathPara xmlns:m="http://schemas.openxmlformats.org/officeDocument/2006/math">
                              <m:oMathParaPr>
                                <m:jc m:val="left"/>
                              </m:oMathParaPr>
                              <m:oMath xmlns:m="http://schemas.openxmlformats.org/officeDocument/2006/math">
                                <m:r>
                                  <a:rPr lang="en-US" altLang="zh-CN" b="1" i="1" smtClean="0">
                                    <a:solidFill>
                                      <a:schemeClr val="accent6">
                                        <a:lumMod val="50000"/>
                                      </a:schemeClr>
                                    </a:solidFill>
                                    <a:latin typeface="Cambria Math" panose="02040503050406030204" pitchFamily="18" charset="0"/>
                                    <a:cs typeface="Arial" panose="020B0604020202020204" pitchFamily="34" charset="0"/>
                                  </a:rPr>
                                  <m:t>∃</m:t>
                                </m:r>
                                <m:r>
                                  <a:rPr lang="en-US" altLang="zh-CN" b="1" i="1" smtClean="0">
                                    <a:solidFill>
                                      <a:schemeClr val="accent6">
                                        <a:lumMod val="50000"/>
                                      </a:schemeClr>
                                    </a:solidFill>
                                    <a:latin typeface="Cambria Math" panose="02040503050406030204" pitchFamily="18" charset="0"/>
                                    <a:cs typeface="Arial" panose="020B0604020202020204" pitchFamily="34" charset="0"/>
                                  </a:rPr>
                                  <m:t>𝒙</m:t>
                                </m:r>
                                <m:r>
                                  <a:rPr lang="en-US" altLang="zh-CN" b="1" i="1" smtClean="0">
                                    <a:solidFill>
                                      <a:schemeClr val="accent6">
                                        <a:lumMod val="50000"/>
                                      </a:schemeClr>
                                    </a:solidFill>
                                    <a:latin typeface="Cambria Math" panose="02040503050406030204" pitchFamily="18" charset="0"/>
                                    <a:cs typeface="Arial" panose="020B0604020202020204" pitchFamily="34" charset="0"/>
                                  </a:rPr>
                                  <m:t>¬</m:t>
                                </m:r>
                                <m:r>
                                  <a:rPr lang="en-US" altLang="zh-CN" b="1" i="1" smtClean="0">
                                    <a:solidFill>
                                      <a:schemeClr val="accent6">
                                        <a:lumMod val="50000"/>
                                      </a:schemeClr>
                                    </a:solidFill>
                                    <a:latin typeface="Cambria Math" panose="02040503050406030204" pitchFamily="18" charset="0"/>
                                    <a:cs typeface="Arial" panose="020B0604020202020204" pitchFamily="34" charset="0"/>
                                  </a:rPr>
                                  <m:t>𝑭</m:t>
                                </m:r>
                                <m:r>
                                  <a:rPr lang="en-US" altLang="zh-CN" b="1" i="1" smtClean="0">
                                    <a:solidFill>
                                      <a:schemeClr val="accent6">
                                        <a:lumMod val="50000"/>
                                      </a:schemeClr>
                                    </a:solidFill>
                                    <a:latin typeface="Cambria Math" panose="02040503050406030204" pitchFamily="18" charset="0"/>
                                    <a:cs typeface="Arial" panose="020B0604020202020204" pitchFamily="34" charset="0"/>
                                  </a:rPr>
                                  <m:t>(</m:t>
                                </m:r>
                                <m:r>
                                  <a:rPr lang="en-US" altLang="zh-CN" b="1" i="1" smtClean="0">
                                    <a:solidFill>
                                      <a:schemeClr val="accent6">
                                        <a:lumMod val="50000"/>
                                      </a:schemeClr>
                                    </a:solidFill>
                                    <a:latin typeface="Cambria Math" panose="02040503050406030204" pitchFamily="18" charset="0"/>
                                    <a:cs typeface="Arial" panose="020B0604020202020204" pitchFamily="34" charset="0"/>
                                  </a:rPr>
                                  <m:t>𝒙</m:t>
                                </m:r>
                                <m:r>
                                  <a:rPr lang="en-US" altLang="zh-CN" b="1" i="1" smtClean="0">
                                    <a:solidFill>
                                      <a:schemeClr val="accent6">
                                        <a:lumMod val="50000"/>
                                      </a:schemeClr>
                                    </a:solidFill>
                                    <a:latin typeface="Cambria Math" panose="02040503050406030204" pitchFamily="18" charset="0"/>
                                    <a:cs typeface="Arial" panose="020B0604020202020204" pitchFamily="34" charset="0"/>
                                  </a:rPr>
                                  <m:t>)</m:t>
                                </m:r>
                              </m:oMath>
                            </m:oMathPara>
                          </a14:m>
                          <a:endParaRPr lang="zh-CN" altLang="en-US" b="1">
                            <a:solidFill>
                              <a:schemeClr val="accent6">
                                <a:lumMod val="50000"/>
                              </a:schemeClr>
                            </a:solidFill>
                            <a:latin typeface="Arial" panose="020B0604020202020204" pitchFamily="34" charset="0"/>
                            <a:cs typeface="Arial" panose="020B0604020202020204" pitchFamily="34" charset="0"/>
                          </a:endParaRPr>
                        </a:p>
                      </a:txBody>
                      <a:tcPr>
                        <a:lnL w="6350" cap="flat" cmpd="sng" algn="ctr">
                          <a:solidFill>
                            <a:schemeClr val="accent4">
                              <a:lumMod val="60000"/>
                              <a:lumOff val="40000"/>
                            </a:schemeClr>
                          </a:solidFill>
                          <a:prstDash val="solid"/>
                          <a:round/>
                          <a:headEnd type="none" w="med" len="med"/>
                          <a:tailEnd type="none" w="med" len="med"/>
                        </a:lnL>
                        <a:lnR w="6350" cap="flat" cmpd="sng" algn="ctr">
                          <a:solidFill>
                            <a:schemeClr val="accent4">
                              <a:lumMod val="60000"/>
                              <a:lumOff val="40000"/>
                            </a:schemeClr>
                          </a:solid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pPr marL="0" marR="0" lvl="0" indent="0" algn="l" defTabSz="914400" rtl="0" eaLnBrk="1" fontAlgn="auto" latinLnBrk="0" hangingPunct="1">
                            <a:lnSpc>
                              <a:spcPct val="100000"/>
                            </a:lnSpc>
                            <a:spcBef>
                              <a:spcPts val="1200"/>
                            </a:spcBef>
                            <a:spcAft>
                              <a:spcPts val="600"/>
                            </a:spcAft>
                            <a:buClrTx/>
                            <a:buSzTx/>
                            <a:buFontTx/>
                            <a:buNone/>
                            <a:tabLst/>
                            <a:defRPr/>
                          </a:pPr>
                          <a:r>
                            <a:rPr lang="en-US" altLang="zh-CN" sz="1800" b="1" kern="1200">
                              <a:solidFill>
                                <a:srgbClr val="3008DC"/>
                              </a:solidFill>
                              <a:latin typeface="Arial" panose="020B0604020202020204" pitchFamily="34" charset="0"/>
                              <a:ea typeface="楷体" panose="02010609060101010101" pitchFamily="49" charset="-122"/>
                              <a:cs typeface="Arial" panose="020B0604020202020204" pitchFamily="34" charset="0"/>
                            </a:rPr>
                            <a:t>// (1)</a:t>
                          </a:r>
                          <a:r>
                            <a:rPr lang="zh-CN" altLang="en-US" sz="1800" b="1" kern="1200">
                              <a:solidFill>
                                <a:srgbClr val="3008DC"/>
                              </a:solidFill>
                              <a:latin typeface="Arial" panose="020B0604020202020204" pitchFamily="34" charset="0"/>
                              <a:ea typeface="楷体" panose="02010609060101010101" pitchFamily="49" charset="-122"/>
                              <a:cs typeface="Arial" panose="020B0604020202020204" pitchFamily="34" charset="0"/>
                            </a:rPr>
                            <a:t>量词否定等值式</a:t>
                          </a:r>
                        </a:p>
                      </a:txBody>
                      <a:tcPr>
                        <a:lnL w="6350" cap="flat" cmpd="sng" algn="ctr">
                          <a:solidFill>
                            <a:schemeClr val="accent4">
                              <a:lumMod val="60000"/>
                              <a:lumOff val="40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extLst>
                      <a:ext uri="{0D108BD9-81ED-4DB2-BD59-A6C34878D82A}">
                        <a16:rowId xmlns:a16="http://schemas.microsoft.com/office/drawing/2014/main" val="1236662608"/>
                      </a:ext>
                    </a:extLst>
                  </a:tr>
                  <a:tr h="370840">
                    <a:tc>
                      <a:txBody>
                        <a:bodyPr/>
                        <a:lstStyle/>
                        <a:p>
                          <a:pPr marL="0" marR="0" lvl="0" indent="0" algn="l" defTabSz="914400" rtl="0" eaLnBrk="1" fontAlgn="auto" latinLnBrk="0" hangingPunct="1">
                            <a:lnSpc>
                              <a:spcPct val="100000"/>
                            </a:lnSpc>
                            <a:spcBef>
                              <a:spcPts val="1200"/>
                            </a:spcBef>
                            <a:spcAft>
                              <a:spcPts val="600"/>
                            </a:spcAft>
                            <a:buClrTx/>
                            <a:buSzTx/>
                            <a:buFontTx/>
                            <a:buNone/>
                            <a:tabLst/>
                            <a:defRPr/>
                          </a:pPr>
                          <a:r>
                            <a:rPr lang="en-US" altLang="zh-CN" sz="1800" b="1" kern="1200">
                              <a:solidFill>
                                <a:schemeClr val="accent6">
                                  <a:lumMod val="50000"/>
                                </a:schemeClr>
                              </a:solidFill>
                              <a:latin typeface="Arial" panose="020B0604020202020204" pitchFamily="34" charset="0"/>
                              <a:ea typeface="+mn-ea"/>
                              <a:cs typeface="Arial" panose="020B0604020202020204" pitchFamily="34" charset="0"/>
                            </a:rPr>
                            <a:t>(3)</a:t>
                          </a:r>
                          <a:endParaRPr lang="zh-CN" altLang="en-US" sz="1800" b="1" kern="1200">
                            <a:solidFill>
                              <a:schemeClr val="accent6">
                                <a:lumMod val="50000"/>
                              </a:schemeClr>
                            </a:solidFill>
                            <a:latin typeface="Arial" panose="020B0604020202020204" pitchFamily="34" charset="0"/>
                            <a:ea typeface="+mn-ea"/>
                            <a:cs typeface="Arial" panose="020B0604020202020204" pitchFamily="34" charset="0"/>
                          </a:endParaRPr>
                        </a:p>
                      </a:txBody>
                      <a:tcPr>
                        <a:lnL w="6350" cap="flat" cmpd="sng" algn="ctr">
                          <a:noFill/>
                          <a:prstDash val="solid"/>
                          <a:round/>
                          <a:headEnd type="none" w="med" len="med"/>
                          <a:tailEnd type="none" w="med" len="med"/>
                        </a:lnL>
                        <a:lnR w="6350" cap="flat" cmpd="sng" algn="ctr">
                          <a:solidFill>
                            <a:schemeClr val="accent4">
                              <a:lumMod val="60000"/>
                              <a:lumOff val="40000"/>
                            </a:schemeClr>
                          </a:solid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pPr algn="l">
                            <a:spcBef>
                              <a:spcPts val="1200"/>
                            </a:spcBef>
                            <a:spcAft>
                              <a:spcPts val="600"/>
                            </a:spcAft>
                          </a:pPr>
                          <a14:m>
                            <m:oMathPara xmlns:m="http://schemas.openxmlformats.org/officeDocument/2006/math">
                              <m:oMathParaPr>
                                <m:jc m:val="left"/>
                              </m:oMathParaPr>
                              <m:oMath xmlns:m="http://schemas.openxmlformats.org/officeDocument/2006/math">
                                <m:r>
                                  <a:rPr lang="en-US" altLang="zh-CN" b="1" i="1" smtClean="0">
                                    <a:solidFill>
                                      <a:schemeClr val="accent6">
                                        <a:lumMod val="50000"/>
                                      </a:schemeClr>
                                    </a:solidFill>
                                    <a:latin typeface="Cambria Math" panose="02040503050406030204" pitchFamily="18" charset="0"/>
                                    <a:cs typeface="Arial" panose="020B0604020202020204" pitchFamily="34" charset="0"/>
                                  </a:rPr>
                                  <m:t>¬</m:t>
                                </m:r>
                                <m:r>
                                  <a:rPr lang="en-US" altLang="zh-CN" b="1" i="1" smtClean="0">
                                    <a:solidFill>
                                      <a:schemeClr val="accent6">
                                        <a:lumMod val="50000"/>
                                      </a:schemeClr>
                                    </a:solidFill>
                                    <a:latin typeface="Cambria Math" panose="02040503050406030204" pitchFamily="18" charset="0"/>
                                    <a:cs typeface="Arial" panose="020B0604020202020204" pitchFamily="34" charset="0"/>
                                  </a:rPr>
                                  <m:t>𝑭</m:t>
                                </m:r>
                                <m:d>
                                  <m:dPr>
                                    <m:ctrlPr>
                                      <a:rPr lang="en-US" altLang="zh-CN" b="1" i="1" smtClean="0">
                                        <a:solidFill>
                                          <a:schemeClr val="accent6">
                                            <a:lumMod val="50000"/>
                                          </a:schemeClr>
                                        </a:solidFill>
                                        <a:latin typeface="Cambria Math" panose="02040503050406030204" pitchFamily="18" charset="0"/>
                                        <a:cs typeface="Arial" panose="020B0604020202020204" pitchFamily="34" charset="0"/>
                                      </a:rPr>
                                    </m:ctrlPr>
                                  </m:dPr>
                                  <m:e>
                                    <m:r>
                                      <a:rPr lang="en-US" altLang="zh-CN" b="1" i="1" smtClean="0">
                                        <a:solidFill>
                                          <a:schemeClr val="accent6">
                                            <a:lumMod val="50000"/>
                                          </a:schemeClr>
                                        </a:solidFill>
                                        <a:latin typeface="Cambria Math" panose="02040503050406030204" pitchFamily="18" charset="0"/>
                                        <a:cs typeface="Arial" panose="020B0604020202020204" pitchFamily="34" charset="0"/>
                                      </a:rPr>
                                      <m:t>𝒂</m:t>
                                    </m:r>
                                  </m:e>
                                </m:d>
                              </m:oMath>
                            </m:oMathPara>
                          </a14:m>
                          <a:endParaRPr lang="zh-CN" altLang="en-US" b="1">
                            <a:solidFill>
                              <a:schemeClr val="accent6">
                                <a:lumMod val="50000"/>
                              </a:schemeClr>
                            </a:solidFill>
                            <a:latin typeface="Arial" panose="020B0604020202020204" pitchFamily="34" charset="0"/>
                            <a:cs typeface="Arial" panose="020B0604020202020204" pitchFamily="34" charset="0"/>
                          </a:endParaRPr>
                        </a:p>
                      </a:txBody>
                      <a:tcPr>
                        <a:lnL w="6350" cap="flat" cmpd="sng" algn="ctr">
                          <a:solidFill>
                            <a:schemeClr val="accent4">
                              <a:lumMod val="60000"/>
                              <a:lumOff val="40000"/>
                            </a:schemeClr>
                          </a:solidFill>
                          <a:prstDash val="solid"/>
                          <a:round/>
                          <a:headEnd type="none" w="med" len="med"/>
                          <a:tailEnd type="none" w="med" len="med"/>
                        </a:lnL>
                        <a:lnR w="6350" cap="flat" cmpd="sng" algn="ctr">
                          <a:solidFill>
                            <a:schemeClr val="accent4">
                              <a:lumMod val="60000"/>
                              <a:lumOff val="40000"/>
                            </a:schemeClr>
                          </a:solid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pPr marL="0" algn="l" defTabSz="914400" rtl="0" eaLnBrk="1" latinLnBrk="0" hangingPunct="1">
                            <a:spcBef>
                              <a:spcPts val="1200"/>
                            </a:spcBef>
                            <a:spcAft>
                              <a:spcPts val="600"/>
                            </a:spcAft>
                          </a:pPr>
                          <a:r>
                            <a:rPr lang="en-US" altLang="zh-CN" sz="1800" b="1" kern="1200">
                              <a:solidFill>
                                <a:srgbClr val="3008DC"/>
                              </a:solidFill>
                              <a:latin typeface="Arial" panose="020B0604020202020204" pitchFamily="34" charset="0"/>
                              <a:ea typeface="楷体" panose="02010609060101010101" pitchFamily="49" charset="-122"/>
                              <a:cs typeface="Arial" panose="020B0604020202020204" pitchFamily="34" charset="0"/>
                            </a:rPr>
                            <a:t>// (2)</a:t>
                          </a:r>
                          <a:r>
                            <a:rPr lang="zh-CN" altLang="en-US" sz="1800" b="1" kern="1200">
                              <a:solidFill>
                                <a:srgbClr val="3008DC"/>
                              </a:solidFill>
                              <a:latin typeface="Arial" panose="020B0604020202020204" pitchFamily="34" charset="0"/>
                              <a:ea typeface="楷体" panose="02010609060101010101" pitchFamily="49" charset="-122"/>
                              <a:cs typeface="Arial" panose="020B0604020202020204" pitchFamily="34" charset="0"/>
                            </a:rPr>
                            <a:t>存在例化</a:t>
                          </a:r>
                        </a:p>
                      </a:txBody>
                      <a:tcPr>
                        <a:lnL w="6350" cap="flat" cmpd="sng" algn="ctr">
                          <a:solidFill>
                            <a:schemeClr val="accent4">
                              <a:lumMod val="60000"/>
                              <a:lumOff val="40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extLst>
                      <a:ext uri="{0D108BD9-81ED-4DB2-BD59-A6C34878D82A}">
                        <a16:rowId xmlns:a16="http://schemas.microsoft.com/office/drawing/2014/main" val="3899149363"/>
                      </a:ext>
                    </a:extLst>
                  </a:tr>
                  <a:tr h="370840">
                    <a:tc>
                      <a:txBody>
                        <a:bodyPr/>
                        <a:lstStyle/>
                        <a:p>
                          <a:pPr marL="0" algn="l" defTabSz="914400" rtl="0" eaLnBrk="1" latinLnBrk="0" hangingPunct="1">
                            <a:spcBef>
                              <a:spcPts val="1200"/>
                            </a:spcBef>
                            <a:spcAft>
                              <a:spcPts val="600"/>
                            </a:spcAft>
                          </a:pPr>
                          <a:r>
                            <a:rPr lang="en-US" altLang="zh-CN" sz="1800" b="1" kern="1200">
                              <a:solidFill>
                                <a:schemeClr val="accent6">
                                  <a:lumMod val="50000"/>
                                </a:schemeClr>
                              </a:solidFill>
                              <a:latin typeface="Arial" panose="020B0604020202020204" pitchFamily="34" charset="0"/>
                              <a:ea typeface="+mn-ea"/>
                              <a:cs typeface="Arial" panose="020B0604020202020204" pitchFamily="34" charset="0"/>
                            </a:rPr>
                            <a:t>(4)</a:t>
                          </a:r>
                          <a:endParaRPr lang="zh-CN" altLang="en-US" sz="1800" b="1" kern="1200">
                            <a:solidFill>
                              <a:schemeClr val="accent6">
                                <a:lumMod val="50000"/>
                              </a:schemeClr>
                            </a:solidFill>
                            <a:latin typeface="Arial" panose="020B0604020202020204" pitchFamily="34" charset="0"/>
                            <a:ea typeface="+mn-ea"/>
                            <a:cs typeface="Arial" panose="020B0604020202020204" pitchFamily="34" charset="0"/>
                          </a:endParaRPr>
                        </a:p>
                      </a:txBody>
                      <a:tcPr>
                        <a:lnL w="6350" cap="flat" cmpd="sng" algn="ctr">
                          <a:noFill/>
                          <a:prstDash val="solid"/>
                          <a:round/>
                          <a:headEnd type="none" w="med" len="med"/>
                          <a:tailEnd type="none" w="med" len="med"/>
                        </a:lnL>
                        <a:lnR w="6350" cap="flat" cmpd="sng" algn="ctr">
                          <a:solidFill>
                            <a:schemeClr val="accent4">
                              <a:lumMod val="60000"/>
                              <a:lumOff val="40000"/>
                            </a:schemeClr>
                          </a:solid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pPr algn="l">
                            <a:spcBef>
                              <a:spcPts val="1200"/>
                            </a:spcBef>
                            <a:spcAft>
                              <a:spcPts val="600"/>
                            </a:spcAft>
                          </a:pPr>
                          <a14:m>
                            <m:oMathPara xmlns:m="http://schemas.openxmlformats.org/officeDocument/2006/math">
                              <m:oMathParaPr>
                                <m:jc m:val="left"/>
                              </m:oMathParaPr>
                              <m:oMath xmlns:m="http://schemas.openxmlformats.org/officeDocument/2006/math">
                                <m:r>
                                  <a:rPr lang="en-US" altLang="zh-CN" b="1" i="1" smtClean="0">
                                    <a:solidFill>
                                      <a:schemeClr val="accent6">
                                        <a:lumMod val="50000"/>
                                      </a:schemeClr>
                                    </a:solidFill>
                                    <a:latin typeface="Cambria Math" panose="02040503050406030204" pitchFamily="18" charset="0"/>
                                    <a:cs typeface="Arial" panose="020B0604020202020204" pitchFamily="34" charset="0"/>
                                  </a:rPr>
                                  <m:t>∀</m:t>
                                </m:r>
                                <m:r>
                                  <a:rPr lang="en-US" altLang="zh-CN" b="1" i="1" smtClean="0">
                                    <a:solidFill>
                                      <a:schemeClr val="accent6">
                                        <a:lumMod val="50000"/>
                                      </a:schemeClr>
                                    </a:solidFill>
                                    <a:latin typeface="Cambria Math" panose="02040503050406030204" pitchFamily="18" charset="0"/>
                                    <a:cs typeface="Arial" panose="020B0604020202020204" pitchFamily="34" charset="0"/>
                                  </a:rPr>
                                  <m:t>𝒙</m:t>
                                </m:r>
                                <m:d>
                                  <m:dPr>
                                    <m:ctrlPr>
                                      <a:rPr lang="en-US" altLang="zh-CN" b="1" i="1" smtClean="0">
                                        <a:solidFill>
                                          <a:schemeClr val="accent6">
                                            <a:lumMod val="50000"/>
                                          </a:schemeClr>
                                        </a:solidFill>
                                        <a:latin typeface="Cambria Math" panose="02040503050406030204" pitchFamily="18" charset="0"/>
                                        <a:cs typeface="Arial" panose="020B0604020202020204" pitchFamily="34" charset="0"/>
                                      </a:rPr>
                                    </m:ctrlPr>
                                  </m:dPr>
                                  <m:e>
                                    <m:r>
                                      <a:rPr lang="en-US" altLang="zh-CN" b="1" i="1" smtClean="0">
                                        <a:solidFill>
                                          <a:schemeClr val="accent6">
                                            <a:lumMod val="50000"/>
                                          </a:schemeClr>
                                        </a:solidFill>
                                        <a:latin typeface="Cambria Math" panose="02040503050406030204" pitchFamily="18" charset="0"/>
                                        <a:cs typeface="Arial" panose="020B0604020202020204" pitchFamily="34" charset="0"/>
                                      </a:rPr>
                                      <m:t>𝑭</m:t>
                                    </m:r>
                                    <m:d>
                                      <m:dPr>
                                        <m:ctrlPr>
                                          <a:rPr lang="en-US" altLang="zh-CN" b="1" i="1" smtClean="0">
                                            <a:solidFill>
                                              <a:schemeClr val="accent6">
                                                <a:lumMod val="50000"/>
                                              </a:schemeClr>
                                            </a:solidFill>
                                            <a:latin typeface="Cambria Math" panose="02040503050406030204" pitchFamily="18" charset="0"/>
                                            <a:cs typeface="Arial" panose="020B0604020202020204" pitchFamily="34" charset="0"/>
                                          </a:rPr>
                                        </m:ctrlPr>
                                      </m:dPr>
                                      <m:e>
                                        <m:r>
                                          <a:rPr lang="en-US" altLang="zh-CN" b="1" i="1" smtClean="0">
                                            <a:solidFill>
                                              <a:schemeClr val="accent6">
                                                <a:lumMod val="50000"/>
                                              </a:schemeClr>
                                            </a:solidFill>
                                            <a:latin typeface="Cambria Math" panose="02040503050406030204" pitchFamily="18" charset="0"/>
                                            <a:cs typeface="Arial" panose="020B0604020202020204" pitchFamily="34" charset="0"/>
                                          </a:rPr>
                                          <m:t>𝒙</m:t>
                                        </m:r>
                                      </m:e>
                                    </m:d>
                                    <m:r>
                                      <a:rPr lang="en-US" altLang="zh-CN" b="1" i="1" smtClean="0">
                                        <a:solidFill>
                                          <a:schemeClr val="accent6">
                                            <a:lumMod val="50000"/>
                                          </a:schemeClr>
                                        </a:solidFill>
                                        <a:latin typeface="Cambria Math" panose="02040503050406030204" pitchFamily="18" charset="0"/>
                                        <a:cs typeface="Arial" panose="020B0604020202020204" pitchFamily="34" charset="0"/>
                                      </a:rPr>
                                      <m:t>∨</m:t>
                                    </m:r>
                                    <m:r>
                                      <a:rPr lang="en-US" altLang="zh-CN" b="1" i="1" smtClean="0">
                                        <a:solidFill>
                                          <a:schemeClr val="accent6">
                                            <a:lumMod val="50000"/>
                                          </a:schemeClr>
                                        </a:solidFill>
                                        <a:latin typeface="Cambria Math" panose="02040503050406030204" pitchFamily="18" charset="0"/>
                                        <a:cs typeface="Arial" panose="020B0604020202020204" pitchFamily="34" charset="0"/>
                                      </a:rPr>
                                      <m:t>𝑮</m:t>
                                    </m:r>
                                    <m:d>
                                      <m:dPr>
                                        <m:ctrlPr>
                                          <a:rPr lang="en-US" altLang="zh-CN" b="1" i="1" smtClean="0">
                                            <a:solidFill>
                                              <a:schemeClr val="accent6">
                                                <a:lumMod val="50000"/>
                                              </a:schemeClr>
                                            </a:solidFill>
                                            <a:latin typeface="Cambria Math" panose="02040503050406030204" pitchFamily="18" charset="0"/>
                                            <a:cs typeface="Arial" panose="020B0604020202020204" pitchFamily="34" charset="0"/>
                                          </a:rPr>
                                        </m:ctrlPr>
                                      </m:dPr>
                                      <m:e>
                                        <m:r>
                                          <a:rPr lang="en-US" altLang="zh-CN" b="1" i="1" smtClean="0">
                                            <a:solidFill>
                                              <a:schemeClr val="accent6">
                                                <a:lumMod val="50000"/>
                                              </a:schemeClr>
                                            </a:solidFill>
                                            <a:latin typeface="Cambria Math" panose="02040503050406030204" pitchFamily="18" charset="0"/>
                                            <a:cs typeface="Arial" panose="020B0604020202020204" pitchFamily="34" charset="0"/>
                                          </a:rPr>
                                          <m:t>𝒙</m:t>
                                        </m:r>
                                      </m:e>
                                    </m:d>
                                  </m:e>
                                </m:d>
                              </m:oMath>
                            </m:oMathPara>
                          </a14:m>
                          <a:endParaRPr lang="zh-CN" altLang="en-US" b="1">
                            <a:solidFill>
                              <a:schemeClr val="accent6">
                                <a:lumMod val="50000"/>
                              </a:schemeClr>
                            </a:solidFill>
                            <a:latin typeface="Arial" panose="020B0604020202020204" pitchFamily="34" charset="0"/>
                            <a:cs typeface="Arial" panose="020B0604020202020204" pitchFamily="34" charset="0"/>
                          </a:endParaRPr>
                        </a:p>
                      </a:txBody>
                      <a:tcPr>
                        <a:lnL w="6350" cap="flat" cmpd="sng" algn="ctr">
                          <a:solidFill>
                            <a:schemeClr val="accent4">
                              <a:lumMod val="60000"/>
                              <a:lumOff val="40000"/>
                            </a:schemeClr>
                          </a:solidFill>
                          <a:prstDash val="solid"/>
                          <a:round/>
                          <a:headEnd type="none" w="med" len="med"/>
                          <a:tailEnd type="none" w="med" len="med"/>
                        </a:lnL>
                        <a:lnR w="6350" cap="flat" cmpd="sng" algn="ctr">
                          <a:solidFill>
                            <a:schemeClr val="accent4">
                              <a:lumMod val="60000"/>
                              <a:lumOff val="40000"/>
                            </a:schemeClr>
                          </a:solid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pPr marL="0" algn="l" defTabSz="914400" rtl="0" eaLnBrk="1" latinLnBrk="0" hangingPunct="1">
                            <a:spcBef>
                              <a:spcPts val="1200"/>
                            </a:spcBef>
                            <a:spcAft>
                              <a:spcPts val="600"/>
                            </a:spcAft>
                          </a:pPr>
                          <a:r>
                            <a:rPr lang="en-US" altLang="zh-CN" sz="1800" b="1" kern="1200">
                              <a:solidFill>
                                <a:srgbClr val="3008DC"/>
                              </a:solidFill>
                              <a:latin typeface="Arial" panose="020B0604020202020204" pitchFamily="34" charset="0"/>
                              <a:ea typeface="楷体" panose="02010609060101010101" pitchFamily="49" charset="-122"/>
                              <a:cs typeface="Arial" panose="020B0604020202020204" pitchFamily="34" charset="0"/>
                            </a:rPr>
                            <a:t>// </a:t>
                          </a:r>
                          <a:r>
                            <a:rPr lang="zh-CN" altLang="en-US" sz="1800" b="1" kern="1200">
                              <a:solidFill>
                                <a:srgbClr val="3008DC"/>
                              </a:solidFill>
                              <a:latin typeface="Arial" panose="020B0604020202020204" pitchFamily="34" charset="0"/>
                              <a:ea typeface="楷体" panose="02010609060101010101" pitchFamily="49" charset="-122"/>
                              <a:cs typeface="Arial" panose="020B0604020202020204" pitchFamily="34" charset="0"/>
                            </a:rPr>
                            <a:t>前提</a:t>
                          </a:r>
                        </a:p>
                      </a:txBody>
                      <a:tcPr>
                        <a:lnL w="6350" cap="flat" cmpd="sng" algn="ctr">
                          <a:solidFill>
                            <a:schemeClr val="accent4">
                              <a:lumMod val="60000"/>
                              <a:lumOff val="40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extLst>
                      <a:ext uri="{0D108BD9-81ED-4DB2-BD59-A6C34878D82A}">
                        <a16:rowId xmlns:a16="http://schemas.microsoft.com/office/drawing/2014/main" val="1649883320"/>
                      </a:ext>
                    </a:extLst>
                  </a:tr>
                  <a:tr h="370840">
                    <a:tc>
                      <a:txBody>
                        <a:bodyPr/>
                        <a:lstStyle/>
                        <a:p>
                          <a:pPr marL="0" algn="l" defTabSz="914400" rtl="0" eaLnBrk="1" latinLnBrk="0" hangingPunct="1">
                            <a:spcBef>
                              <a:spcPts val="1200"/>
                            </a:spcBef>
                            <a:spcAft>
                              <a:spcPts val="600"/>
                            </a:spcAft>
                          </a:pPr>
                          <a:r>
                            <a:rPr lang="en-US" altLang="zh-CN" sz="1800" b="1" kern="1200">
                              <a:solidFill>
                                <a:schemeClr val="accent6">
                                  <a:lumMod val="50000"/>
                                </a:schemeClr>
                              </a:solidFill>
                              <a:latin typeface="Arial" panose="020B0604020202020204" pitchFamily="34" charset="0"/>
                              <a:ea typeface="+mn-ea"/>
                              <a:cs typeface="Arial" panose="020B0604020202020204" pitchFamily="34" charset="0"/>
                            </a:rPr>
                            <a:t>(5)</a:t>
                          </a:r>
                          <a:endParaRPr lang="zh-CN" altLang="en-US" sz="1800" b="1" kern="1200">
                            <a:solidFill>
                              <a:schemeClr val="accent6">
                                <a:lumMod val="50000"/>
                              </a:schemeClr>
                            </a:solidFill>
                            <a:latin typeface="Arial" panose="020B0604020202020204" pitchFamily="34" charset="0"/>
                            <a:ea typeface="+mn-ea"/>
                            <a:cs typeface="Arial" panose="020B0604020202020204" pitchFamily="34" charset="0"/>
                          </a:endParaRPr>
                        </a:p>
                      </a:txBody>
                      <a:tcPr>
                        <a:lnL w="6350" cap="flat" cmpd="sng" algn="ctr">
                          <a:noFill/>
                          <a:prstDash val="solid"/>
                          <a:round/>
                          <a:headEnd type="none" w="med" len="med"/>
                          <a:tailEnd type="none" w="med" len="med"/>
                        </a:lnL>
                        <a:lnR w="6350" cap="flat" cmpd="sng" algn="ctr">
                          <a:solidFill>
                            <a:schemeClr val="accent4">
                              <a:lumMod val="60000"/>
                              <a:lumOff val="40000"/>
                            </a:schemeClr>
                          </a:solid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pPr algn="l">
                            <a:spcBef>
                              <a:spcPts val="1200"/>
                            </a:spcBef>
                            <a:spcAft>
                              <a:spcPts val="600"/>
                            </a:spcAft>
                          </a:pPr>
                          <a14:m>
                            <m:oMathPara xmlns:m="http://schemas.openxmlformats.org/officeDocument/2006/math">
                              <m:oMathParaPr>
                                <m:jc m:val="left"/>
                              </m:oMathParaPr>
                              <m:oMath xmlns:m="http://schemas.openxmlformats.org/officeDocument/2006/math">
                                <m:r>
                                  <a:rPr lang="en-US" altLang="zh-CN" b="1" i="1" smtClean="0">
                                    <a:solidFill>
                                      <a:schemeClr val="accent6">
                                        <a:lumMod val="50000"/>
                                      </a:schemeClr>
                                    </a:solidFill>
                                    <a:latin typeface="Cambria Math" panose="02040503050406030204" pitchFamily="18" charset="0"/>
                                    <a:cs typeface="Arial" panose="020B0604020202020204" pitchFamily="34" charset="0"/>
                                  </a:rPr>
                                  <m:t>𝑭</m:t>
                                </m:r>
                                <m:d>
                                  <m:dPr>
                                    <m:ctrlPr>
                                      <a:rPr lang="en-US" altLang="zh-CN" b="1" i="1" smtClean="0">
                                        <a:solidFill>
                                          <a:schemeClr val="accent6">
                                            <a:lumMod val="50000"/>
                                          </a:schemeClr>
                                        </a:solidFill>
                                        <a:latin typeface="Cambria Math" panose="02040503050406030204" pitchFamily="18" charset="0"/>
                                        <a:cs typeface="Arial" panose="020B0604020202020204" pitchFamily="34" charset="0"/>
                                      </a:rPr>
                                    </m:ctrlPr>
                                  </m:dPr>
                                  <m:e>
                                    <m:r>
                                      <a:rPr lang="en-US" altLang="zh-CN" b="1" i="1" smtClean="0">
                                        <a:solidFill>
                                          <a:schemeClr val="accent6">
                                            <a:lumMod val="50000"/>
                                          </a:schemeClr>
                                        </a:solidFill>
                                        <a:latin typeface="Cambria Math" panose="02040503050406030204" pitchFamily="18" charset="0"/>
                                        <a:cs typeface="Arial" panose="020B0604020202020204" pitchFamily="34" charset="0"/>
                                      </a:rPr>
                                      <m:t>𝒂</m:t>
                                    </m:r>
                                  </m:e>
                                </m:d>
                                <m:r>
                                  <a:rPr lang="en-US" altLang="zh-CN" b="1" i="1" smtClean="0">
                                    <a:solidFill>
                                      <a:schemeClr val="accent6">
                                        <a:lumMod val="50000"/>
                                      </a:schemeClr>
                                    </a:solidFill>
                                    <a:latin typeface="Cambria Math" panose="02040503050406030204" pitchFamily="18" charset="0"/>
                                    <a:cs typeface="Arial" panose="020B0604020202020204" pitchFamily="34" charset="0"/>
                                  </a:rPr>
                                  <m:t>∨</m:t>
                                </m:r>
                                <m:r>
                                  <a:rPr lang="en-US" altLang="zh-CN" b="1" i="1" smtClean="0">
                                    <a:solidFill>
                                      <a:schemeClr val="accent6">
                                        <a:lumMod val="50000"/>
                                      </a:schemeClr>
                                    </a:solidFill>
                                    <a:latin typeface="Cambria Math" panose="02040503050406030204" pitchFamily="18" charset="0"/>
                                    <a:cs typeface="Arial" panose="020B0604020202020204" pitchFamily="34" charset="0"/>
                                  </a:rPr>
                                  <m:t>𝑮</m:t>
                                </m:r>
                                <m:r>
                                  <a:rPr lang="en-US" altLang="zh-CN" b="1" i="1" smtClean="0">
                                    <a:solidFill>
                                      <a:schemeClr val="accent6">
                                        <a:lumMod val="50000"/>
                                      </a:schemeClr>
                                    </a:solidFill>
                                    <a:latin typeface="Cambria Math" panose="02040503050406030204" pitchFamily="18" charset="0"/>
                                    <a:cs typeface="Arial" panose="020B0604020202020204" pitchFamily="34" charset="0"/>
                                  </a:rPr>
                                  <m:t>(</m:t>
                                </m:r>
                                <m:r>
                                  <a:rPr lang="en-US" altLang="zh-CN" b="1" i="1" smtClean="0">
                                    <a:solidFill>
                                      <a:schemeClr val="accent6">
                                        <a:lumMod val="50000"/>
                                      </a:schemeClr>
                                    </a:solidFill>
                                    <a:latin typeface="Cambria Math" panose="02040503050406030204" pitchFamily="18" charset="0"/>
                                    <a:cs typeface="Arial" panose="020B0604020202020204" pitchFamily="34" charset="0"/>
                                  </a:rPr>
                                  <m:t>𝒂</m:t>
                                </m:r>
                                <m:r>
                                  <a:rPr lang="en-US" altLang="zh-CN" b="1" i="1" smtClean="0">
                                    <a:solidFill>
                                      <a:schemeClr val="accent6">
                                        <a:lumMod val="50000"/>
                                      </a:schemeClr>
                                    </a:solidFill>
                                    <a:latin typeface="Cambria Math" panose="02040503050406030204" pitchFamily="18" charset="0"/>
                                    <a:cs typeface="Arial" panose="020B0604020202020204" pitchFamily="34" charset="0"/>
                                  </a:rPr>
                                  <m:t>)</m:t>
                                </m:r>
                              </m:oMath>
                            </m:oMathPara>
                          </a14:m>
                          <a:endParaRPr lang="zh-CN" altLang="en-US" b="1">
                            <a:solidFill>
                              <a:schemeClr val="accent6">
                                <a:lumMod val="50000"/>
                              </a:schemeClr>
                            </a:solidFill>
                            <a:latin typeface="Arial" panose="020B0604020202020204" pitchFamily="34" charset="0"/>
                            <a:cs typeface="Arial" panose="020B0604020202020204" pitchFamily="34" charset="0"/>
                          </a:endParaRPr>
                        </a:p>
                      </a:txBody>
                      <a:tcPr>
                        <a:lnL w="6350" cap="flat" cmpd="sng" algn="ctr">
                          <a:solidFill>
                            <a:schemeClr val="accent4">
                              <a:lumMod val="60000"/>
                              <a:lumOff val="40000"/>
                            </a:schemeClr>
                          </a:solidFill>
                          <a:prstDash val="solid"/>
                          <a:round/>
                          <a:headEnd type="none" w="med" len="med"/>
                          <a:tailEnd type="none" w="med" len="med"/>
                        </a:lnL>
                        <a:lnR w="6350" cap="flat" cmpd="sng" algn="ctr">
                          <a:solidFill>
                            <a:schemeClr val="accent4">
                              <a:lumMod val="60000"/>
                              <a:lumOff val="40000"/>
                            </a:schemeClr>
                          </a:solid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pPr marL="0" algn="l" defTabSz="914400" rtl="0" eaLnBrk="1" latinLnBrk="0" hangingPunct="1">
                            <a:spcBef>
                              <a:spcPts val="1200"/>
                            </a:spcBef>
                            <a:spcAft>
                              <a:spcPts val="600"/>
                            </a:spcAft>
                          </a:pPr>
                          <a:r>
                            <a:rPr lang="en-US" altLang="zh-CN" sz="1800" b="1" kern="1200">
                              <a:solidFill>
                                <a:srgbClr val="3008DC"/>
                              </a:solidFill>
                              <a:latin typeface="Arial" panose="020B0604020202020204" pitchFamily="34" charset="0"/>
                              <a:ea typeface="楷体" panose="02010609060101010101" pitchFamily="49" charset="-122"/>
                              <a:cs typeface="Arial" panose="020B0604020202020204" pitchFamily="34" charset="0"/>
                            </a:rPr>
                            <a:t>// (4)</a:t>
                          </a:r>
                          <a:r>
                            <a:rPr lang="zh-CN" altLang="en-US" sz="1800" b="1" kern="1200">
                              <a:solidFill>
                                <a:srgbClr val="3008DC"/>
                              </a:solidFill>
                              <a:latin typeface="Arial" panose="020B0604020202020204" pitchFamily="34" charset="0"/>
                              <a:ea typeface="楷体" panose="02010609060101010101" pitchFamily="49" charset="-122"/>
                              <a:cs typeface="Arial" panose="020B0604020202020204" pitchFamily="34" charset="0"/>
                            </a:rPr>
                            <a:t>全称例化</a:t>
                          </a:r>
                        </a:p>
                      </a:txBody>
                      <a:tcPr>
                        <a:lnL w="6350" cap="flat" cmpd="sng" algn="ctr">
                          <a:solidFill>
                            <a:schemeClr val="accent4">
                              <a:lumMod val="60000"/>
                              <a:lumOff val="40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extLst>
                      <a:ext uri="{0D108BD9-81ED-4DB2-BD59-A6C34878D82A}">
                        <a16:rowId xmlns:a16="http://schemas.microsoft.com/office/drawing/2014/main" val="4126987916"/>
                      </a:ext>
                    </a:extLst>
                  </a:tr>
                  <a:tr h="370840">
                    <a:tc>
                      <a:txBody>
                        <a:bodyPr/>
                        <a:lstStyle/>
                        <a:p>
                          <a:pPr marL="0" algn="l" defTabSz="914400" rtl="0" eaLnBrk="1" latinLnBrk="0" hangingPunct="1">
                            <a:spcBef>
                              <a:spcPts val="1200"/>
                            </a:spcBef>
                            <a:spcAft>
                              <a:spcPts val="600"/>
                            </a:spcAft>
                          </a:pPr>
                          <a:r>
                            <a:rPr lang="en-US" altLang="zh-CN" sz="1800" b="1" kern="1200">
                              <a:solidFill>
                                <a:schemeClr val="accent6">
                                  <a:lumMod val="50000"/>
                                </a:schemeClr>
                              </a:solidFill>
                              <a:latin typeface="Arial" panose="020B0604020202020204" pitchFamily="34" charset="0"/>
                              <a:ea typeface="+mn-ea"/>
                              <a:cs typeface="Arial" panose="020B0604020202020204" pitchFamily="34" charset="0"/>
                            </a:rPr>
                            <a:t>(6)</a:t>
                          </a:r>
                          <a:endParaRPr lang="zh-CN" altLang="en-US" sz="1800" b="1" kern="1200">
                            <a:solidFill>
                              <a:schemeClr val="accent6">
                                <a:lumMod val="50000"/>
                              </a:schemeClr>
                            </a:solidFill>
                            <a:latin typeface="Arial" panose="020B0604020202020204" pitchFamily="34" charset="0"/>
                            <a:ea typeface="+mn-ea"/>
                            <a:cs typeface="Arial" panose="020B0604020202020204" pitchFamily="34" charset="0"/>
                          </a:endParaRPr>
                        </a:p>
                      </a:txBody>
                      <a:tcPr>
                        <a:lnL w="6350" cap="flat" cmpd="sng" algn="ctr">
                          <a:noFill/>
                          <a:prstDash val="solid"/>
                          <a:round/>
                          <a:headEnd type="none" w="med" len="med"/>
                          <a:tailEnd type="none" w="med" len="med"/>
                        </a:lnL>
                        <a:lnR w="6350" cap="flat" cmpd="sng" algn="ctr">
                          <a:solidFill>
                            <a:schemeClr val="accent4">
                              <a:lumMod val="60000"/>
                              <a:lumOff val="40000"/>
                            </a:schemeClr>
                          </a:solid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pPr algn="l">
                            <a:spcBef>
                              <a:spcPts val="1200"/>
                            </a:spcBef>
                            <a:spcAft>
                              <a:spcPts val="600"/>
                            </a:spcAft>
                          </a:pPr>
                          <a14:m>
                            <m:oMathPara xmlns:m="http://schemas.openxmlformats.org/officeDocument/2006/math">
                              <m:oMathParaPr>
                                <m:jc m:val="left"/>
                              </m:oMathParaPr>
                              <m:oMath xmlns:m="http://schemas.openxmlformats.org/officeDocument/2006/math">
                                <m:r>
                                  <a:rPr lang="en-US" altLang="zh-CN" b="1" i="1" smtClean="0">
                                    <a:solidFill>
                                      <a:schemeClr val="accent6">
                                        <a:lumMod val="50000"/>
                                      </a:schemeClr>
                                    </a:solidFill>
                                    <a:latin typeface="Cambria Math" panose="02040503050406030204" pitchFamily="18" charset="0"/>
                                    <a:cs typeface="Arial" panose="020B0604020202020204" pitchFamily="34" charset="0"/>
                                  </a:rPr>
                                  <m:t>𝑮</m:t>
                                </m:r>
                                <m:d>
                                  <m:dPr>
                                    <m:ctrlPr>
                                      <a:rPr lang="en-US" altLang="zh-CN" b="1" i="1" smtClean="0">
                                        <a:solidFill>
                                          <a:schemeClr val="accent6">
                                            <a:lumMod val="50000"/>
                                          </a:schemeClr>
                                        </a:solidFill>
                                        <a:latin typeface="Cambria Math" panose="02040503050406030204" pitchFamily="18" charset="0"/>
                                        <a:cs typeface="Arial" panose="020B0604020202020204" pitchFamily="34" charset="0"/>
                                      </a:rPr>
                                    </m:ctrlPr>
                                  </m:dPr>
                                  <m:e>
                                    <m:r>
                                      <a:rPr lang="en-US" altLang="zh-CN" b="1" i="1" smtClean="0">
                                        <a:solidFill>
                                          <a:schemeClr val="accent6">
                                            <a:lumMod val="50000"/>
                                          </a:schemeClr>
                                        </a:solidFill>
                                        <a:latin typeface="Cambria Math" panose="02040503050406030204" pitchFamily="18" charset="0"/>
                                        <a:cs typeface="Arial" panose="020B0604020202020204" pitchFamily="34" charset="0"/>
                                      </a:rPr>
                                      <m:t>𝒂</m:t>
                                    </m:r>
                                  </m:e>
                                </m:d>
                              </m:oMath>
                            </m:oMathPara>
                          </a14:m>
                          <a:endParaRPr lang="zh-CN" altLang="en-US" b="1">
                            <a:solidFill>
                              <a:schemeClr val="accent6">
                                <a:lumMod val="50000"/>
                              </a:schemeClr>
                            </a:solidFill>
                            <a:latin typeface="Arial" panose="020B0604020202020204" pitchFamily="34" charset="0"/>
                            <a:cs typeface="Arial" panose="020B0604020202020204" pitchFamily="34" charset="0"/>
                          </a:endParaRPr>
                        </a:p>
                      </a:txBody>
                      <a:tcPr>
                        <a:lnL w="6350" cap="flat" cmpd="sng" algn="ctr">
                          <a:solidFill>
                            <a:schemeClr val="accent4">
                              <a:lumMod val="60000"/>
                              <a:lumOff val="40000"/>
                            </a:schemeClr>
                          </a:solidFill>
                          <a:prstDash val="solid"/>
                          <a:round/>
                          <a:headEnd type="none" w="med" len="med"/>
                          <a:tailEnd type="none" w="med" len="med"/>
                        </a:lnL>
                        <a:lnR w="6350" cap="flat" cmpd="sng" algn="ctr">
                          <a:solidFill>
                            <a:schemeClr val="accent4">
                              <a:lumMod val="60000"/>
                              <a:lumOff val="40000"/>
                            </a:schemeClr>
                          </a:solid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pPr marL="0" algn="l" defTabSz="914400" rtl="0" eaLnBrk="1" latinLnBrk="0" hangingPunct="1">
                            <a:spcBef>
                              <a:spcPts val="1200"/>
                            </a:spcBef>
                            <a:spcAft>
                              <a:spcPts val="600"/>
                            </a:spcAft>
                          </a:pPr>
                          <a:r>
                            <a:rPr lang="en-US" altLang="zh-CN" sz="1800" b="1" kern="1200">
                              <a:solidFill>
                                <a:srgbClr val="3008DC"/>
                              </a:solidFill>
                              <a:latin typeface="Arial" panose="020B0604020202020204" pitchFamily="34" charset="0"/>
                              <a:ea typeface="楷体" panose="02010609060101010101" pitchFamily="49" charset="-122"/>
                              <a:cs typeface="Arial" panose="020B0604020202020204" pitchFamily="34" charset="0"/>
                            </a:rPr>
                            <a:t>// (3), (5)</a:t>
                          </a:r>
                          <a:r>
                            <a:rPr lang="zh-CN" altLang="en-US" sz="1800" b="1" kern="1200">
                              <a:solidFill>
                                <a:srgbClr val="3008DC"/>
                              </a:solidFill>
                              <a:latin typeface="Arial" panose="020B0604020202020204" pitchFamily="34" charset="0"/>
                              <a:ea typeface="楷体" panose="02010609060101010101" pitchFamily="49" charset="-122"/>
                              <a:cs typeface="Arial" panose="020B0604020202020204" pitchFamily="34" charset="0"/>
                            </a:rPr>
                            <a:t>析取三段论</a:t>
                          </a:r>
                        </a:p>
                      </a:txBody>
                      <a:tcPr>
                        <a:lnL w="6350" cap="flat" cmpd="sng" algn="ctr">
                          <a:solidFill>
                            <a:schemeClr val="accent4">
                              <a:lumMod val="60000"/>
                              <a:lumOff val="40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extLst>
                      <a:ext uri="{0D108BD9-81ED-4DB2-BD59-A6C34878D82A}">
                        <a16:rowId xmlns:a16="http://schemas.microsoft.com/office/drawing/2014/main" val="3935375732"/>
                      </a:ext>
                    </a:extLst>
                  </a:tr>
                  <a:tr h="370840">
                    <a:tc>
                      <a:txBody>
                        <a:bodyPr/>
                        <a:lstStyle/>
                        <a:p>
                          <a:pPr marL="0" algn="l" defTabSz="914400" rtl="0" eaLnBrk="1" latinLnBrk="0" hangingPunct="1">
                            <a:spcBef>
                              <a:spcPts val="1200"/>
                            </a:spcBef>
                            <a:spcAft>
                              <a:spcPts val="600"/>
                            </a:spcAft>
                          </a:pPr>
                          <a:r>
                            <a:rPr lang="en-US" altLang="zh-CN" sz="1800" b="1" kern="1200">
                              <a:solidFill>
                                <a:schemeClr val="accent6">
                                  <a:lumMod val="50000"/>
                                </a:schemeClr>
                              </a:solidFill>
                              <a:latin typeface="Arial" panose="020B0604020202020204" pitchFamily="34" charset="0"/>
                              <a:ea typeface="+mn-ea"/>
                              <a:cs typeface="Arial" panose="020B0604020202020204" pitchFamily="34" charset="0"/>
                            </a:rPr>
                            <a:t>(7)</a:t>
                          </a:r>
                          <a:endParaRPr lang="zh-CN" altLang="en-US" sz="1800" b="1" kern="1200">
                            <a:solidFill>
                              <a:schemeClr val="accent6">
                                <a:lumMod val="50000"/>
                              </a:schemeClr>
                            </a:solidFill>
                            <a:latin typeface="Arial" panose="020B0604020202020204" pitchFamily="34" charset="0"/>
                            <a:ea typeface="+mn-ea"/>
                            <a:cs typeface="Arial" panose="020B0604020202020204" pitchFamily="34" charset="0"/>
                          </a:endParaRPr>
                        </a:p>
                      </a:txBody>
                      <a:tcPr>
                        <a:lnL w="6350" cap="flat" cmpd="sng" algn="ctr">
                          <a:noFill/>
                          <a:prstDash val="solid"/>
                          <a:round/>
                          <a:headEnd type="none" w="med" len="med"/>
                          <a:tailEnd type="none" w="med" len="med"/>
                        </a:lnL>
                        <a:lnR w="6350" cap="flat" cmpd="sng" algn="ctr">
                          <a:solidFill>
                            <a:schemeClr val="accent4">
                              <a:lumMod val="60000"/>
                              <a:lumOff val="40000"/>
                            </a:schemeClr>
                          </a:solid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pPr algn="l">
                            <a:spcBef>
                              <a:spcPts val="1200"/>
                            </a:spcBef>
                            <a:spcAft>
                              <a:spcPts val="600"/>
                            </a:spcAft>
                          </a:pPr>
                          <a14:m>
                            <m:oMathPara xmlns:m="http://schemas.openxmlformats.org/officeDocument/2006/math">
                              <m:oMathParaPr>
                                <m:jc m:val="left"/>
                              </m:oMathParaPr>
                              <m:oMath xmlns:m="http://schemas.openxmlformats.org/officeDocument/2006/math">
                                <m:r>
                                  <a:rPr lang="en-US" altLang="zh-CN" b="1" i="1" smtClean="0">
                                    <a:solidFill>
                                      <a:schemeClr val="accent6">
                                        <a:lumMod val="50000"/>
                                      </a:schemeClr>
                                    </a:solidFill>
                                    <a:latin typeface="Cambria Math" panose="02040503050406030204" pitchFamily="18" charset="0"/>
                                    <a:cs typeface="Arial" panose="020B0604020202020204" pitchFamily="34" charset="0"/>
                                  </a:rPr>
                                  <m:t>∃</m:t>
                                </m:r>
                                <m:r>
                                  <a:rPr lang="en-US" altLang="zh-CN" b="1" i="1" smtClean="0">
                                    <a:solidFill>
                                      <a:schemeClr val="accent6">
                                        <a:lumMod val="50000"/>
                                      </a:schemeClr>
                                    </a:solidFill>
                                    <a:latin typeface="Cambria Math" panose="02040503050406030204" pitchFamily="18" charset="0"/>
                                    <a:cs typeface="Arial" panose="020B0604020202020204" pitchFamily="34" charset="0"/>
                                  </a:rPr>
                                  <m:t>𝒙𝑮</m:t>
                                </m:r>
                                <m:r>
                                  <a:rPr lang="en-US" altLang="zh-CN" b="1" i="1" smtClean="0">
                                    <a:solidFill>
                                      <a:schemeClr val="accent6">
                                        <a:lumMod val="50000"/>
                                      </a:schemeClr>
                                    </a:solidFill>
                                    <a:latin typeface="Cambria Math" panose="02040503050406030204" pitchFamily="18" charset="0"/>
                                    <a:cs typeface="Arial" panose="020B0604020202020204" pitchFamily="34" charset="0"/>
                                  </a:rPr>
                                  <m:t>(</m:t>
                                </m:r>
                                <m:r>
                                  <a:rPr lang="en-US" altLang="zh-CN" b="1" i="1" smtClean="0">
                                    <a:solidFill>
                                      <a:schemeClr val="accent6">
                                        <a:lumMod val="50000"/>
                                      </a:schemeClr>
                                    </a:solidFill>
                                    <a:latin typeface="Cambria Math" panose="02040503050406030204" pitchFamily="18" charset="0"/>
                                    <a:cs typeface="Arial" panose="020B0604020202020204" pitchFamily="34" charset="0"/>
                                  </a:rPr>
                                  <m:t>𝒙</m:t>
                                </m:r>
                                <m:r>
                                  <a:rPr lang="en-US" altLang="zh-CN" b="1" i="1" smtClean="0">
                                    <a:solidFill>
                                      <a:schemeClr val="accent6">
                                        <a:lumMod val="50000"/>
                                      </a:schemeClr>
                                    </a:solidFill>
                                    <a:latin typeface="Cambria Math" panose="02040503050406030204" pitchFamily="18" charset="0"/>
                                    <a:cs typeface="Arial" panose="020B0604020202020204" pitchFamily="34" charset="0"/>
                                  </a:rPr>
                                  <m:t>)</m:t>
                                </m:r>
                              </m:oMath>
                            </m:oMathPara>
                          </a14:m>
                          <a:endParaRPr lang="zh-CN" altLang="en-US" b="1">
                            <a:solidFill>
                              <a:schemeClr val="accent6">
                                <a:lumMod val="50000"/>
                              </a:schemeClr>
                            </a:solidFill>
                            <a:latin typeface="Arial" panose="020B0604020202020204" pitchFamily="34" charset="0"/>
                            <a:cs typeface="Arial" panose="020B0604020202020204" pitchFamily="34" charset="0"/>
                          </a:endParaRPr>
                        </a:p>
                      </a:txBody>
                      <a:tcPr>
                        <a:lnL w="6350" cap="flat" cmpd="sng" algn="ctr">
                          <a:solidFill>
                            <a:schemeClr val="accent4">
                              <a:lumMod val="60000"/>
                              <a:lumOff val="40000"/>
                            </a:schemeClr>
                          </a:solidFill>
                          <a:prstDash val="solid"/>
                          <a:round/>
                          <a:headEnd type="none" w="med" len="med"/>
                          <a:tailEnd type="none" w="med" len="med"/>
                        </a:lnL>
                        <a:lnR w="6350" cap="flat" cmpd="sng" algn="ctr">
                          <a:solidFill>
                            <a:schemeClr val="accent4">
                              <a:lumMod val="60000"/>
                              <a:lumOff val="40000"/>
                            </a:schemeClr>
                          </a:solid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pPr marL="0" algn="l" defTabSz="914400" rtl="0" eaLnBrk="1" latinLnBrk="0" hangingPunct="1">
                            <a:spcBef>
                              <a:spcPts val="1200"/>
                            </a:spcBef>
                            <a:spcAft>
                              <a:spcPts val="600"/>
                            </a:spcAft>
                          </a:pPr>
                          <a:r>
                            <a:rPr lang="en-US" altLang="zh-CN" sz="1800" b="1" kern="1200">
                              <a:solidFill>
                                <a:srgbClr val="3008DC"/>
                              </a:solidFill>
                              <a:latin typeface="Arial" panose="020B0604020202020204" pitchFamily="34" charset="0"/>
                              <a:ea typeface="楷体" panose="02010609060101010101" pitchFamily="49" charset="-122"/>
                              <a:cs typeface="Arial" panose="020B0604020202020204" pitchFamily="34" charset="0"/>
                            </a:rPr>
                            <a:t>// (6)</a:t>
                          </a:r>
                          <a:r>
                            <a:rPr lang="zh-CN" altLang="en-US" sz="1800" b="1" kern="1200">
                              <a:solidFill>
                                <a:srgbClr val="3008DC"/>
                              </a:solidFill>
                              <a:latin typeface="Arial" panose="020B0604020202020204" pitchFamily="34" charset="0"/>
                              <a:ea typeface="楷体" panose="02010609060101010101" pitchFamily="49" charset="-122"/>
                              <a:cs typeface="Arial" panose="020B0604020202020204" pitchFamily="34" charset="0"/>
                            </a:rPr>
                            <a:t>存在例化</a:t>
                          </a:r>
                        </a:p>
                      </a:txBody>
                      <a:tcPr>
                        <a:lnL w="6350" cap="flat" cmpd="sng" algn="ctr">
                          <a:solidFill>
                            <a:schemeClr val="accent4">
                              <a:lumMod val="60000"/>
                              <a:lumOff val="40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extLst>
                      <a:ext uri="{0D108BD9-81ED-4DB2-BD59-A6C34878D82A}">
                        <a16:rowId xmlns:a16="http://schemas.microsoft.com/office/drawing/2014/main" val="3270404914"/>
                      </a:ext>
                    </a:extLst>
                  </a:tr>
                  <a:tr h="370840">
                    <a:tc>
                      <a:txBody>
                        <a:bodyPr/>
                        <a:lstStyle/>
                        <a:p>
                          <a:pPr marL="0" algn="l" defTabSz="914400" rtl="0" eaLnBrk="1" latinLnBrk="0" hangingPunct="1">
                            <a:spcBef>
                              <a:spcPts val="1200"/>
                            </a:spcBef>
                            <a:spcAft>
                              <a:spcPts val="600"/>
                            </a:spcAft>
                          </a:pPr>
                          <a:r>
                            <a:rPr lang="en-US" altLang="zh-CN" sz="1800" b="1" kern="1200">
                              <a:solidFill>
                                <a:schemeClr val="accent6">
                                  <a:lumMod val="50000"/>
                                </a:schemeClr>
                              </a:solidFill>
                              <a:latin typeface="Arial" panose="020B0604020202020204" pitchFamily="34" charset="0"/>
                              <a:ea typeface="+mn-ea"/>
                              <a:cs typeface="Arial" panose="020B0604020202020204" pitchFamily="34" charset="0"/>
                            </a:rPr>
                            <a:t>(8)</a:t>
                          </a:r>
                          <a:endParaRPr lang="zh-CN" altLang="en-US" sz="1800" b="1" kern="1200">
                            <a:solidFill>
                              <a:schemeClr val="accent6">
                                <a:lumMod val="50000"/>
                              </a:schemeClr>
                            </a:solidFill>
                            <a:latin typeface="Arial" panose="020B0604020202020204" pitchFamily="34" charset="0"/>
                            <a:ea typeface="+mn-ea"/>
                            <a:cs typeface="Arial" panose="020B0604020202020204" pitchFamily="34" charset="0"/>
                          </a:endParaRPr>
                        </a:p>
                      </a:txBody>
                      <a:tcPr>
                        <a:lnL w="6350" cap="flat" cmpd="sng" algn="ctr">
                          <a:noFill/>
                          <a:prstDash val="solid"/>
                          <a:round/>
                          <a:headEnd type="none" w="med" len="med"/>
                          <a:tailEnd type="none" w="med" len="med"/>
                        </a:lnL>
                        <a:lnR w="6350" cap="flat" cmpd="sng" algn="ctr">
                          <a:solidFill>
                            <a:schemeClr val="accent4">
                              <a:lumMod val="60000"/>
                              <a:lumOff val="40000"/>
                            </a:schemeClr>
                          </a:solid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pPr algn="l">
                            <a:spcBef>
                              <a:spcPts val="1200"/>
                            </a:spcBef>
                            <a:spcAft>
                              <a:spcPts val="600"/>
                            </a:spcAft>
                          </a:pPr>
                          <a14:m>
                            <m:oMathPara xmlns:m="http://schemas.openxmlformats.org/officeDocument/2006/math">
                              <m:oMathParaPr>
                                <m:jc m:val="left"/>
                              </m:oMathParaPr>
                              <m:oMath xmlns:m="http://schemas.openxmlformats.org/officeDocument/2006/math">
                                <m:r>
                                  <a:rPr lang="en-US" altLang="zh-CN" b="1" i="1" smtClean="0">
                                    <a:solidFill>
                                      <a:schemeClr val="accent6">
                                        <a:lumMod val="50000"/>
                                      </a:schemeClr>
                                    </a:solidFill>
                                    <a:latin typeface="Cambria Math" panose="02040503050406030204" pitchFamily="18" charset="0"/>
                                    <a:cs typeface="Arial" panose="020B0604020202020204" pitchFamily="34" charset="0"/>
                                  </a:rPr>
                                  <m:t>¬∀</m:t>
                                </m:r>
                                <m:r>
                                  <a:rPr lang="en-US" altLang="zh-CN" b="1" i="1" smtClean="0">
                                    <a:solidFill>
                                      <a:schemeClr val="accent6">
                                        <a:lumMod val="50000"/>
                                      </a:schemeClr>
                                    </a:solidFill>
                                    <a:latin typeface="Cambria Math" panose="02040503050406030204" pitchFamily="18" charset="0"/>
                                    <a:cs typeface="Arial" panose="020B0604020202020204" pitchFamily="34" charset="0"/>
                                  </a:rPr>
                                  <m:t>𝒙𝑭</m:t>
                                </m:r>
                                <m:d>
                                  <m:dPr>
                                    <m:ctrlPr>
                                      <a:rPr lang="en-US" altLang="zh-CN" b="1" i="1" smtClean="0">
                                        <a:solidFill>
                                          <a:schemeClr val="accent6">
                                            <a:lumMod val="50000"/>
                                          </a:schemeClr>
                                        </a:solidFill>
                                        <a:latin typeface="Cambria Math" panose="02040503050406030204" pitchFamily="18" charset="0"/>
                                        <a:cs typeface="Arial" panose="020B0604020202020204" pitchFamily="34" charset="0"/>
                                      </a:rPr>
                                    </m:ctrlPr>
                                  </m:dPr>
                                  <m:e>
                                    <m:r>
                                      <a:rPr lang="en-US" altLang="zh-CN" b="1" i="1" smtClean="0">
                                        <a:solidFill>
                                          <a:schemeClr val="accent6">
                                            <a:lumMod val="50000"/>
                                          </a:schemeClr>
                                        </a:solidFill>
                                        <a:latin typeface="Cambria Math" panose="02040503050406030204" pitchFamily="18" charset="0"/>
                                        <a:cs typeface="Arial" panose="020B0604020202020204" pitchFamily="34" charset="0"/>
                                      </a:rPr>
                                      <m:t>𝒙</m:t>
                                    </m:r>
                                  </m:e>
                                </m:d>
                                <m:r>
                                  <a:rPr lang="en-US" altLang="zh-CN" b="1" i="1" smtClean="0">
                                    <a:solidFill>
                                      <a:schemeClr val="accent6">
                                        <a:lumMod val="50000"/>
                                      </a:schemeClr>
                                    </a:solidFill>
                                    <a:latin typeface="Cambria Math" panose="02040503050406030204" pitchFamily="18" charset="0"/>
                                    <a:cs typeface="Arial" panose="020B0604020202020204" pitchFamily="34" charset="0"/>
                                  </a:rPr>
                                  <m:t>→∃</m:t>
                                </m:r>
                                <m:r>
                                  <a:rPr lang="en-US" altLang="zh-CN" b="1" i="1" smtClean="0">
                                    <a:solidFill>
                                      <a:schemeClr val="accent6">
                                        <a:lumMod val="50000"/>
                                      </a:schemeClr>
                                    </a:solidFill>
                                    <a:latin typeface="Cambria Math" panose="02040503050406030204" pitchFamily="18" charset="0"/>
                                    <a:cs typeface="Arial" panose="020B0604020202020204" pitchFamily="34" charset="0"/>
                                  </a:rPr>
                                  <m:t>𝒙𝑮</m:t>
                                </m:r>
                                <m:r>
                                  <a:rPr lang="en-US" altLang="zh-CN" b="1" i="1" smtClean="0">
                                    <a:solidFill>
                                      <a:schemeClr val="accent6">
                                        <a:lumMod val="50000"/>
                                      </a:schemeClr>
                                    </a:solidFill>
                                    <a:latin typeface="Cambria Math" panose="02040503050406030204" pitchFamily="18" charset="0"/>
                                    <a:cs typeface="Arial" panose="020B0604020202020204" pitchFamily="34" charset="0"/>
                                  </a:rPr>
                                  <m:t>(</m:t>
                                </m:r>
                                <m:r>
                                  <a:rPr lang="en-US" altLang="zh-CN" b="1" i="1" smtClean="0">
                                    <a:solidFill>
                                      <a:schemeClr val="accent6">
                                        <a:lumMod val="50000"/>
                                      </a:schemeClr>
                                    </a:solidFill>
                                    <a:latin typeface="Cambria Math" panose="02040503050406030204" pitchFamily="18" charset="0"/>
                                    <a:cs typeface="Arial" panose="020B0604020202020204" pitchFamily="34" charset="0"/>
                                  </a:rPr>
                                  <m:t>𝒙</m:t>
                                </m:r>
                                <m:r>
                                  <a:rPr lang="en-US" altLang="zh-CN" b="1" i="1" smtClean="0">
                                    <a:solidFill>
                                      <a:schemeClr val="accent6">
                                        <a:lumMod val="50000"/>
                                      </a:schemeClr>
                                    </a:solidFill>
                                    <a:latin typeface="Cambria Math" panose="02040503050406030204" pitchFamily="18" charset="0"/>
                                    <a:cs typeface="Arial" panose="020B0604020202020204" pitchFamily="34" charset="0"/>
                                  </a:rPr>
                                  <m:t>)</m:t>
                                </m:r>
                              </m:oMath>
                            </m:oMathPara>
                          </a14:m>
                          <a:endParaRPr lang="zh-CN" altLang="en-US" b="1">
                            <a:solidFill>
                              <a:schemeClr val="accent6">
                                <a:lumMod val="50000"/>
                              </a:schemeClr>
                            </a:solidFill>
                            <a:latin typeface="Arial" panose="020B0604020202020204" pitchFamily="34" charset="0"/>
                            <a:cs typeface="Arial" panose="020B0604020202020204" pitchFamily="34" charset="0"/>
                          </a:endParaRPr>
                        </a:p>
                      </a:txBody>
                      <a:tcPr>
                        <a:lnL w="6350" cap="flat" cmpd="sng" algn="ctr">
                          <a:solidFill>
                            <a:schemeClr val="accent4">
                              <a:lumMod val="60000"/>
                              <a:lumOff val="40000"/>
                            </a:schemeClr>
                          </a:solidFill>
                          <a:prstDash val="solid"/>
                          <a:round/>
                          <a:headEnd type="none" w="med" len="med"/>
                          <a:tailEnd type="none" w="med" len="med"/>
                        </a:lnL>
                        <a:lnR w="6350" cap="flat" cmpd="sng" algn="ctr">
                          <a:solidFill>
                            <a:schemeClr val="accent4">
                              <a:lumMod val="60000"/>
                              <a:lumOff val="40000"/>
                            </a:schemeClr>
                          </a:solid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pPr marL="0" algn="l" defTabSz="914400" rtl="0" eaLnBrk="1" latinLnBrk="0" hangingPunct="1">
                            <a:spcBef>
                              <a:spcPts val="1200"/>
                            </a:spcBef>
                            <a:spcAft>
                              <a:spcPts val="600"/>
                            </a:spcAft>
                          </a:pPr>
                          <a:r>
                            <a:rPr lang="en-US" altLang="zh-CN" sz="1800" b="1" kern="1200">
                              <a:solidFill>
                                <a:srgbClr val="3008DC"/>
                              </a:solidFill>
                              <a:latin typeface="Arial" panose="020B0604020202020204" pitchFamily="34" charset="0"/>
                              <a:ea typeface="楷体" panose="02010609060101010101" pitchFamily="49" charset="-122"/>
                              <a:cs typeface="Arial" panose="020B0604020202020204" pitchFamily="34" charset="0"/>
                            </a:rPr>
                            <a:t>// (1),(7)</a:t>
                          </a:r>
                          <a:r>
                            <a:rPr lang="zh-CN" altLang="en-US" sz="1800" b="1" kern="1200">
                              <a:solidFill>
                                <a:srgbClr val="3008DC"/>
                              </a:solidFill>
                              <a:latin typeface="Arial" panose="020B0604020202020204" pitchFamily="34" charset="0"/>
                              <a:ea typeface="楷体" panose="02010609060101010101" pitchFamily="49" charset="-122"/>
                              <a:cs typeface="Arial" panose="020B0604020202020204" pitchFamily="34" charset="0"/>
                            </a:rPr>
                            <a:t>附加前提法</a:t>
                          </a:r>
                        </a:p>
                      </a:txBody>
                      <a:tcPr>
                        <a:lnL w="6350" cap="flat" cmpd="sng" algn="ctr">
                          <a:solidFill>
                            <a:schemeClr val="accent4">
                              <a:lumMod val="60000"/>
                              <a:lumOff val="40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extLst>
                      <a:ext uri="{0D108BD9-81ED-4DB2-BD59-A6C34878D82A}">
                        <a16:rowId xmlns:a16="http://schemas.microsoft.com/office/drawing/2014/main" val="163016537"/>
                      </a:ext>
                    </a:extLst>
                  </a:tr>
                </a:tbl>
              </a:graphicData>
            </a:graphic>
          </p:graphicFrame>
        </mc:Choice>
        <mc:Fallback xmlns="">
          <p:graphicFrame>
            <p:nvGraphicFramePr>
              <p:cNvPr id="52" name="表格 51">
                <a:extLst>
                  <a:ext uri="{FF2B5EF4-FFF2-40B4-BE49-F238E27FC236}">
                    <a16:creationId xmlns:a16="http://schemas.microsoft.com/office/drawing/2014/main" id="{293C7445-51BF-4771-97C4-D4DBF75D513D}"/>
                  </a:ext>
                </a:extLst>
              </p:cNvPr>
              <p:cNvGraphicFramePr>
                <a:graphicFrameLocks noGrp="1"/>
              </p:cNvGraphicFramePr>
              <p:nvPr>
                <p:extLst>
                  <p:ext uri="{D42A27DB-BD31-4B8C-83A1-F6EECF244321}">
                    <p14:modId xmlns:p14="http://schemas.microsoft.com/office/powerpoint/2010/main" val="3900849679"/>
                  </p:ext>
                </p:extLst>
              </p:nvPr>
            </p:nvGraphicFramePr>
            <p:xfrm>
              <a:off x="1413917" y="2193183"/>
              <a:ext cx="5449238" cy="3570986"/>
            </p:xfrm>
            <a:graphic>
              <a:graphicData uri="http://schemas.openxmlformats.org/drawingml/2006/table">
                <a:tbl>
                  <a:tblPr firstRow="1" bandRow="1">
                    <a:tableStyleId>{93296810-A885-4BE3-A3E7-6D5BEEA58F35}</a:tableStyleId>
                  </a:tblPr>
                  <a:tblGrid>
                    <a:gridCol w="630991">
                      <a:extLst>
                        <a:ext uri="{9D8B030D-6E8A-4147-A177-3AD203B41FA5}">
                          <a16:colId xmlns:a16="http://schemas.microsoft.com/office/drawing/2014/main" val="770915149"/>
                        </a:ext>
                      </a:extLst>
                    </a:gridCol>
                    <a:gridCol w="2348495">
                      <a:extLst>
                        <a:ext uri="{9D8B030D-6E8A-4147-A177-3AD203B41FA5}">
                          <a16:colId xmlns:a16="http://schemas.microsoft.com/office/drawing/2014/main" val="3621597925"/>
                        </a:ext>
                      </a:extLst>
                    </a:gridCol>
                    <a:gridCol w="2469752">
                      <a:extLst>
                        <a:ext uri="{9D8B030D-6E8A-4147-A177-3AD203B41FA5}">
                          <a16:colId xmlns:a16="http://schemas.microsoft.com/office/drawing/2014/main" val="2962173327"/>
                        </a:ext>
                      </a:extLst>
                    </a:gridCol>
                  </a:tblGrid>
                  <a:tr h="441960">
                    <a:tc>
                      <a:txBody>
                        <a:bodyPr/>
                        <a:lstStyle/>
                        <a:p>
                          <a:pPr>
                            <a:spcBef>
                              <a:spcPts val="1200"/>
                            </a:spcBef>
                            <a:spcAft>
                              <a:spcPts val="600"/>
                            </a:spcAft>
                          </a:pPr>
                          <a:r>
                            <a:rPr lang="en-US" altLang="zh-CN">
                              <a:solidFill>
                                <a:schemeClr val="accent6">
                                  <a:lumMod val="50000"/>
                                </a:schemeClr>
                              </a:solidFill>
                              <a:latin typeface="Arial" panose="020B0604020202020204" pitchFamily="34" charset="0"/>
                              <a:cs typeface="Arial" panose="020B0604020202020204" pitchFamily="34" charset="0"/>
                            </a:rPr>
                            <a:t>(1)</a:t>
                          </a:r>
                          <a:endParaRPr lang="zh-CN" altLang="en-US">
                            <a:solidFill>
                              <a:schemeClr val="accent6">
                                <a:lumMod val="50000"/>
                              </a:schemeClr>
                            </a:solidFill>
                            <a:latin typeface="Arial" panose="020B0604020202020204" pitchFamily="34" charset="0"/>
                            <a:cs typeface="Arial" panose="020B0604020202020204" pitchFamily="34" charset="0"/>
                          </a:endParaRPr>
                        </a:p>
                      </a:txBody>
                      <a:tcPr>
                        <a:lnL w="6350" cap="flat" cmpd="sng" algn="ctr">
                          <a:noFill/>
                          <a:prstDash val="solid"/>
                          <a:round/>
                          <a:headEnd type="none" w="med" len="med"/>
                          <a:tailEnd type="none" w="med" len="med"/>
                        </a:lnL>
                        <a:lnR w="6350" cap="flat" cmpd="sng" algn="ctr">
                          <a:solidFill>
                            <a:schemeClr val="accent4">
                              <a:lumMod val="60000"/>
                              <a:lumOff val="4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endParaRPr lang="zh-CN"/>
                        </a:p>
                      </a:txBody>
                      <a:tcPr>
                        <a:lnL w="6350" cap="flat" cmpd="sng" algn="ctr">
                          <a:solidFill>
                            <a:schemeClr val="accent4">
                              <a:lumMod val="60000"/>
                              <a:lumOff val="40000"/>
                            </a:schemeClr>
                          </a:solidFill>
                          <a:prstDash val="solid"/>
                          <a:round/>
                          <a:headEnd type="none" w="med" len="med"/>
                          <a:tailEnd type="none" w="med" len="med"/>
                        </a:lnL>
                        <a:lnR w="6350" cap="flat" cmpd="sng" algn="ctr">
                          <a:solidFill>
                            <a:schemeClr val="accent4">
                              <a:lumMod val="60000"/>
                              <a:lumOff val="4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blipFill>
                          <a:blip r:embed="rId3"/>
                          <a:stretch>
                            <a:fillRect l="-27013" t="-9589" r="-105714" b="-709589"/>
                          </a:stretch>
                        </a:blipFill>
                      </a:tcPr>
                    </a:tc>
                    <a:tc>
                      <a:txBody>
                        <a:bodyPr/>
                        <a:lstStyle/>
                        <a:p>
                          <a:pPr>
                            <a:spcBef>
                              <a:spcPts val="1200"/>
                            </a:spcBef>
                            <a:spcAft>
                              <a:spcPts val="600"/>
                            </a:spcAft>
                          </a:pPr>
                          <a:r>
                            <a:rPr lang="en-US" altLang="zh-CN">
                              <a:solidFill>
                                <a:srgbClr val="3008DC"/>
                              </a:solidFill>
                              <a:latin typeface="Arial" panose="020B0604020202020204" pitchFamily="34" charset="0"/>
                              <a:ea typeface="楷体" panose="02010609060101010101" pitchFamily="49" charset="-122"/>
                              <a:cs typeface="Arial" panose="020B0604020202020204" pitchFamily="34" charset="0"/>
                            </a:rPr>
                            <a:t>// </a:t>
                          </a:r>
                          <a:r>
                            <a:rPr lang="zh-CN" altLang="en-US">
                              <a:solidFill>
                                <a:srgbClr val="3008DC"/>
                              </a:solidFill>
                              <a:latin typeface="Arial" panose="020B0604020202020204" pitchFamily="34" charset="0"/>
                              <a:ea typeface="楷体" panose="02010609060101010101" pitchFamily="49" charset="-122"/>
                              <a:cs typeface="Arial" panose="020B0604020202020204" pitchFamily="34" charset="0"/>
                            </a:rPr>
                            <a:t>附加前提</a:t>
                          </a:r>
                        </a:p>
                      </a:txBody>
                      <a:tcPr>
                        <a:lnL w="6350" cap="flat" cmpd="sng" algn="ctr">
                          <a:solidFill>
                            <a:schemeClr val="accent4">
                              <a:lumMod val="60000"/>
                              <a:lumOff val="40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extLst>
                      <a:ext uri="{0D108BD9-81ED-4DB2-BD59-A6C34878D82A}">
                        <a16:rowId xmlns:a16="http://schemas.microsoft.com/office/drawing/2014/main" val="3259167531"/>
                      </a:ext>
                    </a:extLst>
                  </a:tr>
                  <a:tr h="441960">
                    <a:tc>
                      <a:txBody>
                        <a:bodyPr/>
                        <a:lstStyle/>
                        <a:p>
                          <a:pPr marL="0" algn="l" defTabSz="914400" rtl="0" eaLnBrk="1" latinLnBrk="0" hangingPunct="1">
                            <a:spcBef>
                              <a:spcPts val="1200"/>
                            </a:spcBef>
                            <a:spcAft>
                              <a:spcPts val="600"/>
                            </a:spcAft>
                          </a:pPr>
                          <a:r>
                            <a:rPr lang="en-US" altLang="zh-CN" sz="1800" b="1" kern="1200">
                              <a:solidFill>
                                <a:schemeClr val="accent6">
                                  <a:lumMod val="50000"/>
                                </a:schemeClr>
                              </a:solidFill>
                              <a:latin typeface="Arial" panose="020B0604020202020204" pitchFamily="34" charset="0"/>
                              <a:ea typeface="+mn-ea"/>
                              <a:cs typeface="Arial" panose="020B0604020202020204" pitchFamily="34" charset="0"/>
                            </a:rPr>
                            <a:t>(2)</a:t>
                          </a:r>
                          <a:endParaRPr lang="zh-CN" altLang="en-US" sz="1800" b="1" kern="1200">
                            <a:solidFill>
                              <a:schemeClr val="accent6">
                                <a:lumMod val="50000"/>
                              </a:schemeClr>
                            </a:solidFill>
                            <a:latin typeface="Arial" panose="020B0604020202020204" pitchFamily="34" charset="0"/>
                            <a:ea typeface="+mn-ea"/>
                            <a:cs typeface="Arial" panose="020B0604020202020204" pitchFamily="34" charset="0"/>
                          </a:endParaRPr>
                        </a:p>
                      </a:txBody>
                      <a:tcPr>
                        <a:lnL w="6350" cap="flat" cmpd="sng" algn="ctr">
                          <a:noFill/>
                          <a:prstDash val="solid"/>
                          <a:round/>
                          <a:headEnd type="none" w="med" len="med"/>
                          <a:tailEnd type="none" w="med" len="med"/>
                        </a:lnL>
                        <a:lnR w="6350" cap="flat" cmpd="sng" algn="ctr">
                          <a:solidFill>
                            <a:schemeClr val="accent4">
                              <a:lumMod val="60000"/>
                              <a:lumOff val="40000"/>
                            </a:schemeClr>
                          </a:solid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endParaRPr lang="zh-CN"/>
                        </a:p>
                      </a:txBody>
                      <a:tcPr>
                        <a:lnL w="6350" cap="flat" cmpd="sng" algn="ctr">
                          <a:solidFill>
                            <a:schemeClr val="accent4">
                              <a:lumMod val="60000"/>
                              <a:lumOff val="40000"/>
                            </a:schemeClr>
                          </a:solidFill>
                          <a:prstDash val="solid"/>
                          <a:round/>
                          <a:headEnd type="none" w="med" len="med"/>
                          <a:tailEnd type="none" w="med" len="med"/>
                        </a:lnL>
                        <a:lnR w="6350" cap="flat" cmpd="sng" algn="ctr">
                          <a:solidFill>
                            <a:schemeClr val="accent4">
                              <a:lumMod val="60000"/>
                              <a:lumOff val="40000"/>
                            </a:schemeClr>
                          </a:solid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blipFill>
                          <a:blip r:embed="rId3"/>
                          <a:stretch>
                            <a:fillRect l="-27013" t="-111111" r="-105714" b="-619444"/>
                          </a:stretch>
                        </a:blipFill>
                      </a:tcPr>
                    </a:tc>
                    <a:tc>
                      <a:txBody>
                        <a:bodyPr/>
                        <a:lstStyle/>
                        <a:p>
                          <a:pPr marL="0" marR="0" lvl="0" indent="0" algn="l" defTabSz="914400" rtl="0" eaLnBrk="1" fontAlgn="auto" latinLnBrk="0" hangingPunct="1">
                            <a:lnSpc>
                              <a:spcPct val="100000"/>
                            </a:lnSpc>
                            <a:spcBef>
                              <a:spcPts val="1200"/>
                            </a:spcBef>
                            <a:spcAft>
                              <a:spcPts val="600"/>
                            </a:spcAft>
                            <a:buClrTx/>
                            <a:buSzTx/>
                            <a:buFontTx/>
                            <a:buNone/>
                            <a:tabLst/>
                            <a:defRPr/>
                          </a:pPr>
                          <a:r>
                            <a:rPr lang="en-US" altLang="zh-CN" sz="1800" b="1" kern="1200">
                              <a:solidFill>
                                <a:srgbClr val="3008DC"/>
                              </a:solidFill>
                              <a:latin typeface="Arial" panose="020B0604020202020204" pitchFamily="34" charset="0"/>
                              <a:ea typeface="楷体" panose="02010609060101010101" pitchFamily="49" charset="-122"/>
                              <a:cs typeface="Arial" panose="020B0604020202020204" pitchFamily="34" charset="0"/>
                            </a:rPr>
                            <a:t>// (1)</a:t>
                          </a:r>
                          <a:r>
                            <a:rPr lang="zh-CN" altLang="en-US" sz="1800" b="1" kern="1200">
                              <a:solidFill>
                                <a:srgbClr val="3008DC"/>
                              </a:solidFill>
                              <a:latin typeface="Arial" panose="020B0604020202020204" pitchFamily="34" charset="0"/>
                              <a:ea typeface="楷体" panose="02010609060101010101" pitchFamily="49" charset="-122"/>
                              <a:cs typeface="Arial" panose="020B0604020202020204" pitchFamily="34" charset="0"/>
                            </a:rPr>
                            <a:t>量词否定等值式</a:t>
                          </a:r>
                        </a:p>
                      </a:txBody>
                      <a:tcPr>
                        <a:lnL w="6350" cap="flat" cmpd="sng" algn="ctr">
                          <a:solidFill>
                            <a:schemeClr val="accent4">
                              <a:lumMod val="60000"/>
                              <a:lumOff val="40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extLst>
                      <a:ext uri="{0D108BD9-81ED-4DB2-BD59-A6C34878D82A}">
                        <a16:rowId xmlns:a16="http://schemas.microsoft.com/office/drawing/2014/main" val="1236662608"/>
                      </a:ext>
                    </a:extLst>
                  </a:tr>
                  <a:tr h="441960">
                    <a:tc>
                      <a:txBody>
                        <a:bodyPr/>
                        <a:lstStyle/>
                        <a:p>
                          <a:pPr marL="0" marR="0" lvl="0" indent="0" algn="l" defTabSz="914400" rtl="0" eaLnBrk="1" fontAlgn="auto" latinLnBrk="0" hangingPunct="1">
                            <a:lnSpc>
                              <a:spcPct val="100000"/>
                            </a:lnSpc>
                            <a:spcBef>
                              <a:spcPts val="1200"/>
                            </a:spcBef>
                            <a:spcAft>
                              <a:spcPts val="600"/>
                            </a:spcAft>
                            <a:buClrTx/>
                            <a:buSzTx/>
                            <a:buFontTx/>
                            <a:buNone/>
                            <a:tabLst/>
                            <a:defRPr/>
                          </a:pPr>
                          <a:r>
                            <a:rPr lang="en-US" altLang="zh-CN" sz="1800" b="1" kern="1200">
                              <a:solidFill>
                                <a:schemeClr val="accent6">
                                  <a:lumMod val="50000"/>
                                </a:schemeClr>
                              </a:solidFill>
                              <a:latin typeface="Arial" panose="020B0604020202020204" pitchFamily="34" charset="0"/>
                              <a:ea typeface="+mn-ea"/>
                              <a:cs typeface="Arial" panose="020B0604020202020204" pitchFamily="34" charset="0"/>
                            </a:rPr>
                            <a:t>(3)</a:t>
                          </a:r>
                          <a:endParaRPr lang="zh-CN" altLang="en-US" sz="1800" b="1" kern="1200">
                            <a:solidFill>
                              <a:schemeClr val="accent6">
                                <a:lumMod val="50000"/>
                              </a:schemeClr>
                            </a:solidFill>
                            <a:latin typeface="Arial" panose="020B0604020202020204" pitchFamily="34" charset="0"/>
                            <a:ea typeface="+mn-ea"/>
                            <a:cs typeface="Arial" panose="020B0604020202020204" pitchFamily="34" charset="0"/>
                          </a:endParaRPr>
                        </a:p>
                      </a:txBody>
                      <a:tcPr>
                        <a:lnL w="6350" cap="flat" cmpd="sng" algn="ctr">
                          <a:noFill/>
                          <a:prstDash val="solid"/>
                          <a:round/>
                          <a:headEnd type="none" w="med" len="med"/>
                          <a:tailEnd type="none" w="med" len="med"/>
                        </a:lnL>
                        <a:lnR w="6350" cap="flat" cmpd="sng" algn="ctr">
                          <a:solidFill>
                            <a:schemeClr val="accent4">
                              <a:lumMod val="60000"/>
                              <a:lumOff val="40000"/>
                            </a:schemeClr>
                          </a:solid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endParaRPr lang="zh-CN"/>
                        </a:p>
                      </a:txBody>
                      <a:tcPr>
                        <a:lnL w="6350" cap="flat" cmpd="sng" algn="ctr">
                          <a:solidFill>
                            <a:schemeClr val="accent4">
                              <a:lumMod val="60000"/>
                              <a:lumOff val="40000"/>
                            </a:schemeClr>
                          </a:solidFill>
                          <a:prstDash val="solid"/>
                          <a:round/>
                          <a:headEnd type="none" w="med" len="med"/>
                          <a:tailEnd type="none" w="med" len="med"/>
                        </a:lnL>
                        <a:lnR w="6350" cap="flat" cmpd="sng" algn="ctr">
                          <a:solidFill>
                            <a:schemeClr val="accent4">
                              <a:lumMod val="60000"/>
                              <a:lumOff val="40000"/>
                            </a:schemeClr>
                          </a:solid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blipFill>
                          <a:blip r:embed="rId3"/>
                          <a:stretch>
                            <a:fillRect l="-27013" t="-208219" r="-105714" b="-510959"/>
                          </a:stretch>
                        </a:blipFill>
                      </a:tcPr>
                    </a:tc>
                    <a:tc>
                      <a:txBody>
                        <a:bodyPr/>
                        <a:lstStyle/>
                        <a:p>
                          <a:pPr marL="0" algn="l" defTabSz="914400" rtl="0" eaLnBrk="1" latinLnBrk="0" hangingPunct="1">
                            <a:spcBef>
                              <a:spcPts val="1200"/>
                            </a:spcBef>
                            <a:spcAft>
                              <a:spcPts val="600"/>
                            </a:spcAft>
                          </a:pPr>
                          <a:r>
                            <a:rPr lang="en-US" altLang="zh-CN" sz="1800" b="1" kern="1200">
                              <a:solidFill>
                                <a:srgbClr val="3008DC"/>
                              </a:solidFill>
                              <a:latin typeface="Arial" panose="020B0604020202020204" pitchFamily="34" charset="0"/>
                              <a:ea typeface="楷体" panose="02010609060101010101" pitchFamily="49" charset="-122"/>
                              <a:cs typeface="Arial" panose="020B0604020202020204" pitchFamily="34" charset="0"/>
                            </a:rPr>
                            <a:t>// (2)</a:t>
                          </a:r>
                          <a:r>
                            <a:rPr lang="zh-CN" altLang="en-US" sz="1800" b="1" kern="1200">
                              <a:solidFill>
                                <a:srgbClr val="3008DC"/>
                              </a:solidFill>
                              <a:latin typeface="Arial" panose="020B0604020202020204" pitchFamily="34" charset="0"/>
                              <a:ea typeface="楷体" panose="02010609060101010101" pitchFamily="49" charset="-122"/>
                              <a:cs typeface="Arial" panose="020B0604020202020204" pitchFamily="34" charset="0"/>
                            </a:rPr>
                            <a:t>存在例化</a:t>
                          </a:r>
                        </a:p>
                      </a:txBody>
                      <a:tcPr>
                        <a:lnL w="6350" cap="flat" cmpd="sng" algn="ctr">
                          <a:solidFill>
                            <a:schemeClr val="accent4">
                              <a:lumMod val="60000"/>
                              <a:lumOff val="40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extLst>
                      <a:ext uri="{0D108BD9-81ED-4DB2-BD59-A6C34878D82A}">
                        <a16:rowId xmlns:a16="http://schemas.microsoft.com/office/drawing/2014/main" val="3899149363"/>
                      </a:ext>
                    </a:extLst>
                  </a:tr>
                  <a:tr h="477266">
                    <a:tc>
                      <a:txBody>
                        <a:bodyPr/>
                        <a:lstStyle/>
                        <a:p>
                          <a:pPr marL="0" algn="l" defTabSz="914400" rtl="0" eaLnBrk="1" latinLnBrk="0" hangingPunct="1">
                            <a:spcBef>
                              <a:spcPts val="1200"/>
                            </a:spcBef>
                            <a:spcAft>
                              <a:spcPts val="600"/>
                            </a:spcAft>
                          </a:pPr>
                          <a:r>
                            <a:rPr lang="en-US" altLang="zh-CN" sz="1800" b="1" kern="1200">
                              <a:solidFill>
                                <a:schemeClr val="accent6">
                                  <a:lumMod val="50000"/>
                                </a:schemeClr>
                              </a:solidFill>
                              <a:latin typeface="Arial" panose="020B0604020202020204" pitchFamily="34" charset="0"/>
                              <a:ea typeface="+mn-ea"/>
                              <a:cs typeface="Arial" panose="020B0604020202020204" pitchFamily="34" charset="0"/>
                            </a:rPr>
                            <a:t>(4)</a:t>
                          </a:r>
                          <a:endParaRPr lang="zh-CN" altLang="en-US" sz="1800" b="1" kern="1200">
                            <a:solidFill>
                              <a:schemeClr val="accent6">
                                <a:lumMod val="50000"/>
                              </a:schemeClr>
                            </a:solidFill>
                            <a:latin typeface="Arial" panose="020B0604020202020204" pitchFamily="34" charset="0"/>
                            <a:ea typeface="+mn-ea"/>
                            <a:cs typeface="Arial" panose="020B0604020202020204" pitchFamily="34" charset="0"/>
                          </a:endParaRPr>
                        </a:p>
                      </a:txBody>
                      <a:tcPr>
                        <a:lnL w="6350" cap="flat" cmpd="sng" algn="ctr">
                          <a:noFill/>
                          <a:prstDash val="solid"/>
                          <a:round/>
                          <a:headEnd type="none" w="med" len="med"/>
                          <a:tailEnd type="none" w="med" len="med"/>
                        </a:lnL>
                        <a:lnR w="6350" cap="flat" cmpd="sng" algn="ctr">
                          <a:solidFill>
                            <a:schemeClr val="accent4">
                              <a:lumMod val="60000"/>
                              <a:lumOff val="40000"/>
                            </a:schemeClr>
                          </a:solid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endParaRPr lang="zh-CN"/>
                        </a:p>
                      </a:txBody>
                      <a:tcPr>
                        <a:lnL w="6350" cap="flat" cmpd="sng" algn="ctr">
                          <a:solidFill>
                            <a:schemeClr val="accent4">
                              <a:lumMod val="60000"/>
                              <a:lumOff val="40000"/>
                            </a:schemeClr>
                          </a:solidFill>
                          <a:prstDash val="solid"/>
                          <a:round/>
                          <a:headEnd type="none" w="med" len="med"/>
                          <a:tailEnd type="none" w="med" len="med"/>
                        </a:lnL>
                        <a:lnR w="6350" cap="flat" cmpd="sng" algn="ctr">
                          <a:solidFill>
                            <a:schemeClr val="accent4">
                              <a:lumMod val="60000"/>
                              <a:lumOff val="40000"/>
                            </a:schemeClr>
                          </a:solid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blipFill>
                          <a:blip r:embed="rId3"/>
                          <a:stretch>
                            <a:fillRect l="-27013" t="-288462" r="-105714" b="-378205"/>
                          </a:stretch>
                        </a:blipFill>
                      </a:tcPr>
                    </a:tc>
                    <a:tc>
                      <a:txBody>
                        <a:bodyPr/>
                        <a:lstStyle/>
                        <a:p>
                          <a:pPr marL="0" algn="l" defTabSz="914400" rtl="0" eaLnBrk="1" latinLnBrk="0" hangingPunct="1">
                            <a:spcBef>
                              <a:spcPts val="1200"/>
                            </a:spcBef>
                            <a:spcAft>
                              <a:spcPts val="600"/>
                            </a:spcAft>
                          </a:pPr>
                          <a:r>
                            <a:rPr lang="en-US" altLang="zh-CN" sz="1800" b="1" kern="1200">
                              <a:solidFill>
                                <a:srgbClr val="3008DC"/>
                              </a:solidFill>
                              <a:latin typeface="Arial" panose="020B0604020202020204" pitchFamily="34" charset="0"/>
                              <a:ea typeface="楷体" panose="02010609060101010101" pitchFamily="49" charset="-122"/>
                              <a:cs typeface="Arial" panose="020B0604020202020204" pitchFamily="34" charset="0"/>
                            </a:rPr>
                            <a:t>// </a:t>
                          </a:r>
                          <a:r>
                            <a:rPr lang="zh-CN" altLang="en-US" sz="1800" b="1" kern="1200">
                              <a:solidFill>
                                <a:srgbClr val="3008DC"/>
                              </a:solidFill>
                              <a:latin typeface="Arial" panose="020B0604020202020204" pitchFamily="34" charset="0"/>
                              <a:ea typeface="楷体" panose="02010609060101010101" pitchFamily="49" charset="-122"/>
                              <a:cs typeface="Arial" panose="020B0604020202020204" pitchFamily="34" charset="0"/>
                            </a:rPr>
                            <a:t>前提</a:t>
                          </a:r>
                        </a:p>
                      </a:txBody>
                      <a:tcPr>
                        <a:lnL w="6350" cap="flat" cmpd="sng" algn="ctr">
                          <a:solidFill>
                            <a:schemeClr val="accent4">
                              <a:lumMod val="60000"/>
                              <a:lumOff val="40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extLst>
                      <a:ext uri="{0D108BD9-81ED-4DB2-BD59-A6C34878D82A}">
                        <a16:rowId xmlns:a16="http://schemas.microsoft.com/office/drawing/2014/main" val="1649883320"/>
                      </a:ext>
                    </a:extLst>
                  </a:tr>
                  <a:tr h="441960">
                    <a:tc>
                      <a:txBody>
                        <a:bodyPr/>
                        <a:lstStyle/>
                        <a:p>
                          <a:pPr marL="0" algn="l" defTabSz="914400" rtl="0" eaLnBrk="1" latinLnBrk="0" hangingPunct="1">
                            <a:spcBef>
                              <a:spcPts val="1200"/>
                            </a:spcBef>
                            <a:spcAft>
                              <a:spcPts val="600"/>
                            </a:spcAft>
                          </a:pPr>
                          <a:r>
                            <a:rPr lang="en-US" altLang="zh-CN" sz="1800" b="1" kern="1200">
                              <a:solidFill>
                                <a:schemeClr val="accent6">
                                  <a:lumMod val="50000"/>
                                </a:schemeClr>
                              </a:solidFill>
                              <a:latin typeface="Arial" panose="020B0604020202020204" pitchFamily="34" charset="0"/>
                              <a:ea typeface="+mn-ea"/>
                              <a:cs typeface="Arial" panose="020B0604020202020204" pitchFamily="34" charset="0"/>
                            </a:rPr>
                            <a:t>(5)</a:t>
                          </a:r>
                          <a:endParaRPr lang="zh-CN" altLang="en-US" sz="1800" b="1" kern="1200">
                            <a:solidFill>
                              <a:schemeClr val="accent6">
                                <a:lumMod val="50000"/>
                              </a:schemeClr>
                            </a:solidFill>
                            <a:latin typeface="Arial" panose="020B0604020202020204" pitchFamily="34" charset="0"/>
                            <a:ea typeface="+mn-ea"/>
                            <a:cs typeface="Arial" panose="020B0604020202020204" pitchFamily="34" charset="0"/>
                          </a:endParaRPr>
                        </a:p>
                      </a:txBody>
                      <a:tcPr>
                        <a:lnL w="6350" cap="flat" cmpd="sng" algn="ctr">
                          <a:noFill/>
                          <a:prstDash val="solid"/>
                          <a:round/>
                          <a:headEnd type="none" w="med" len="med"/>
                          <a:tailEnd type="none" w="med" len="med"/>
                        </a:lnL>
                        <a:lnR w="6350" cap="flat" cmpd="sng" algn="ctr">
                          <a:solidFill>
                            <a:schemeClr val="accent4">
                              <a:lumMod val="60000"/>
                              <a:lumOff val="40000"/>
                            </a:schemeClr>
                          </a:solid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endParaRPr lang="zh-CN"/>
                        </a:p>
                      </a:txBody>
                      <a:tcPr>
                        <a:lnL w="6350" cap="flat" cmpd="sng" algn="ctr">
                          <a:solidFill>
                            <a:schemeClr val="accent4">
                              <a:lumMod val="60000"/>
                              <a:lumOff val="40000"/>
                            </a:schemeClr>
                          </a:solidFill>
                          <a:prstDash val="solid"/>
                          <a:round/>
                          <a:headEnd type="none" w="med" len="med"/>
                          <a:tailEnd type="none" w="med" len="med"/>
                        </a:lnL>
                        <a:lnR w="6350" cap="flat" cmpd="sng" algn="ctr">
                          <a:solidFill>
                            <a:schemeClr val="accent4">
                              <a:lumMod val="60000"/>
                              <a:lumOff val="40000"/>
                            </a:schemeClr>
                          </a:solid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blipFill>
                          <a:blip r:embed="rId3"/>
                          <a:stretch>
                            <a:fillRect l="-27013" t="-415068" r="-105714" b="-304110"/>
                          </a:stretch>
                        </a:blipFill>
                      </a:tcPr>
                    </a:tc>
                    <a:tc>
                      <a:txBody>
                        <a:bodyPr/>
                        <a:lstStyle/>
                        <a:p>
                          <a:pPr marL="0" algn="l" defTabSz="914400" rtl="0" eaLnBrk="1" latinLnBrk="0" hangingPunct="1">
                            <a:spcBef>
                              <a:spcPts val="1200"/>
                            </a:spcBef>
                            <a:spcAft>
                              <a:spcPts val="600"/>
                            </a:spcAft>
                          </a:pPr>
                          <a:r>
                            <a:rPr lang="en-US" altLang="zh-CN" sz="1800" b="1" kern="1200">
                              <a:solidFill>
                                <a:srgbClr val="3008DC"/>
                              </a:solidFill>
                              <a:latin typeface="Arial" panose="020B0604020202020204" pitchFamily="34" charset="0"/>
                              <a:ea typeface="楷体" panose="02010609060101010101" pitchFamily="49" charset="-122"/>
                              <a:cs typeface="Arial" panose="020B0604020202020204" pitchFamily="34" charset="0"/>
                            </a:rPr>
                            <a:t>// (4)</a:t>
                          </a:r>
                          <a:r>
                            <a:rPr lang="zh-CN" altLang="en-US" sz="1800" b="1" kern="1200">
                              <a:solidFill>
                                <a:srgbClr val="3008DC"/>
                              </a:solidFill>
                              <a:latin typeface="Arial" panose="020B0604020202020204" pitchFamily="34" charset="0"/>
                              <a:ea typeface="楷体" panose="02010609060101010101" pitchFamily="49" charset="-122"/>
                              <a:cs typeface="Arial" panose="020B0604020202020204" pitchFamily="34" charset="0"/>
                            </a:rPr>
                            <a:t>全称例化</a:t>
                          </a:r>
                        </a:p>
                      </a:txBody>
                      <a:tcPr>
                        <a:lnL w="6350" cap="flat" cmpd="sng" algn="ctr">
                          <a:solidFill>
                            <a:schemeClr val="accent4">
                              <a:lumMod val="60000"/>
                              <a:lumOff val="40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extLst>
                      <a:ext uri="{0D108BD9-81ED-4DB2-BD59-A6C34878D82A}">
                        <a16:rowId xmlns:a16="http://schemas.microsoft.com/office/drawing/2014/main" val="4126987916"/>
                      </a:ext>
                    </a:extLst>
                  </a:tr>
                  <a:tr h="441960">
                    <a:tc>
                      <a:txBody>
                        <a:bodyPr/>
                        <a:lstStyle/>
                        <a:p>
                          <a:pPr marL="0" algn="l" defTabSz="914400" rtl="0" eaLnBrk="1" latinLnBrk="0" hangingPunct="1">
                            <a:spcBef>
                              <a:spcPts val="1200"/>
                            </a:spcBef>
                            <a:spcAft>
                              <a:spcPts val="600"/>
                            </a:spcAft>
                          </a:pPr>
                          <a:r>
                            <a:rPr lang="en-US" altLang="zh-CN" sz="1800" b="1" kern="1200">
                              <a:solidFill>
                                <a:schemeClr val="accent6">
                                  <a:lumMod val="50000"/>
                                </a:schemeClr>
                              </a:solidFill>
                              <a:latin typeface="Arial" panose="020B0604020202020204" pitchFamily="34" charset="0"/>
                              <a:ea typeface="+mn-ea"/>
                              <a:cs typeface="Arial" panose="020B0604020202020204" pitchFamily="34" charset="0"/>
                            </a:rPr>
                            <a:t>(6)</a:t>
                          </a:r>
                          <a:endParaRPr lang="zh-CN" altLang="en-US" sz="1800" b="1" kern="1200">
                            <a:solidFill>
                              <a:schemeClr val="accent6">
                                <a:lumMod val="50000"/>
                              </a:schemeClr>
                            </a:solidFill>
                            <a:latin typeface="Arial" panose="020B0604020202020204" pitchFamily="34" charset="0"/>
                            <a:ea typeface="+mn-ea"/>
                            <a:cs typeface="Arial" panose="020B0604020202020204" pitchFamily="34" charset="0"/>
                          </a:endParaRPr>
                        </a:p>
                      </a:txBody>
                      <a:tcPr>
                        <a:lnL w="6350" cap="flat" cmpd="sng" algn="ctr">
                          <a:noFill/>
                          <a:prstDash val="solid"/>
                          <a:round/>
                          <a:headEnd type="none" w="med" len="med"/>
                          <a:tailEnd type="none" w="med" len="med"/>
                        </a:lnL>
                        <a:lnR w="6350" cap="flat" cmpd="sng" algn="ctr">
                          <a:solidFill>
                            <a:schemeClr val="accent4">
                              <a:lumMod val="60000"/>
                              <a:lumOff val="40000"/>
                            </a:schemeClr>
                          </a:solid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endParaRPr lang="zh-CN"/>
                        </a:p>
                      </a:txBody>
                      <a:tcPr>
                        <a:lnL w="6350" cap="flat" cmpd="sng" algn="ctr">
                          <a:solidFill>
                            <a:schemeClr val="accent4">
                              <a:lumMod val="60000"/>
                              <a:lumOff val="40000"/>
                            </a:schemeClr>
                          </a:solidFill>
                          <a:prstDash val="solid"/>
                          <a:round/>
                          <a:headEnd type="none" w="med" len="med"/>
                          <a:tailEnd type="none" w="med" len="med"/>
                        </a:lnL>
                        <a:lnR w="6350" cap="flat" cmpd="sng" algn="ctr">
                          <a:solidFill>
                            <a:schemeClr val="accent4">
                              <a:lumMod val="60000"/>
                              <a:lumOff val="40000"/>
                            </a:schemeClr>
                          </a:solid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blipFill>
                          <a:blip r:embed="rId3"/>
                          <a:stretch>
                            <a:fillRect l="-27013" t="-515068" r="-105714" b="-204110"/>
                          </a:stretch>
                        </a:blipFill>
                      </a:tcPr>
                    </a:tc>
                    <a:tc>
                      <a:txBody>
                        <a:bodyPr/>
                        <a:lstStyle/>
                        <a:p>
                          <a:pPr marL="0" algn="l" defTabSz="914400" rtl="0" eaLnBrk="1" latinLnBrk="0" hangingPunct="1">
                            <a:spcBef>
                              <a:spcPts val="1200"/>
                            </a:spcBef>
                            <a:spcAft>
                              <a:spcPts val="600"/>
                            </a:spcAft>
                          </a:pPr>
                          <a:r>
                            <a:rPr lang="en-US" altLang="zh-CN" sz="1800" b="1" kern="1200">
                              <a:solidFill>
                                <a:srgbClr val="3008DC"/>
                              </a:solidFill>
                              <a:latin typeface="Arial" panose="020B0604020202020204" pitchFamily="34" charset="0"/>
                              <a:ea typeface="楷体" panose="02010609060101010101" pitchFamily="49" charset="-122"/>
                              <a:cs typeface="Arial" panose="020B0604020202020204" pitchFamily="34" charset="0"/>
                            </a:rPr>
                            <a:t>// (3), (5)</a:t>
                          </a:r>
                          <a:r>
                            <a:rPr lang="zh-CN" altLang="en-US" sz="1800" b="1" kern="1200">
                              <a:solidFill>
                                <a:srgbClr val="3008DC"/>
                              </a:solidFill>
                              <a:latin typeface="Arial" panose="020B0604020202020204" pitchFamily="34" charset="0"/>
                              <a:ea typeface="楷体" panose="02010609060101010101" pitchFamily="49" charset="-122"/>
                              <a:cs typeface="Arial" panose="020B0604020202020204" pitchFamily="34" charset="0"/>
                            </a:rPr>
                            <a:t>析取三段论</a:t>
                          </a:r>
                        </a:p>
                      </a:txBody>
                      <a:tcPr>
                        <a:lnL w="6350" cap="flat" cmpd="sng" algn="ctr">
                          <a:solidFill>
                            <a:schemeClr val="accent4">
                              <a:lumMod val="60000"/>
                              <a:lumOff val="40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extLst>
                      <a:ext uri="{0D108BD9-81ED-4DB2-BD59-A6C34878D82A}">
                        <a16:rowId xmlns:a16="http://schemas.microsoft.com/office/drawing/2014/main" val="3935375732"/>
                      </a:ext>
                    </a:extLst>
                  </a:tr>
                  <a:tr h="441960">
                    <a:tc>
                      <a:txBody>
                        <a:bodyPr/>
                        <a:lstStyle/>
                        <a:p>
                          <a:pPr marL="0" algn="l" defTabSz="914400" rtl="0" eaLnBrk="1" latinLnBrk="0" hangingPunct="1">
                            <a:spcBef>
                              <a:spcPts val="1200"/>
                            </a:spcBef>
                            <a:spcAft>
                              <a:spcPts val="600"/>
                            </a:spcAft>
                          </a:pPr>
                          <a:r>
                            <a:rPr lang="en-US" altLang="zh-CN" sz="1800" b="1" kern="1200">
                              <a:solidFill>
                                <a:schemeClr val="accent6">
                                  <a:lumMod val="50000"/>
                                </a:schemeClr>
                              </a:solidFill>
                              <a:latin typeface="Arial" panose="020B0604020202020204" pitchFamily="34" charset="0"/>
                              <a:ea typeface="+mn-ea"/>
                              <a:cs typeface="Arial" panose="020B0604020202020204" pitchFamily="34" charset="0"/>
                            </a:rPr>
                            <a:t>(7)</a:t>
                          </a:r>
                          <a:endParaRPr lang="zh-CN" altLang="en-US" sz="1800" b="1" kern="1200">
                            <a:solidFill>
                              <a:schemeClr val="accent6">
                                <a:lumMod val="50000"/>
                              </a:schemeClr>
                            </a:solidFill>
                            <a:latin typeface="Arial" panose="020B0604020202020204" pitchFamily="34" charset="0"/>
                            <a:ea typeface="+mn-ea"/>
                            <a:cs typeface="Arial" panose="020B0604020202020204" pitchFamily="34" charset="0"/>
                          </a:endParaRPr>
                        </a:p>
                      </a:txBody>
                      <a:tcPr>
                        <a:lnL w="6350" cap="flat" cmpd="sng" algn="ctr">
                          <a:noFill/>
                          <a:prstDash val="solid"/>
                          <a:round/>
                          <a:headEnd type="none" w="med" len="med"/>
                          <a:tailEnd type="none" w="med" len="med"/>
                        </a:lnL>
                        <a:lnR w="6350" cap="flat" cmpd="sng" algn="ctr">
                          <a:solidFill>
                            <a:schemeClr val="accent4">
                              <a:lumMod val="60000"/>
                              <a:lumOff val="40000"/>
                            </a:schemeClr>
                          </a:solid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endParaRPr lang="zh-CN"/>
                        </a:p>
                      </a:txBody>
                      <a:tcPr>
                        <a:lnL w="6350" cap="flat" cmpd="sng" algn="ctr">
                          <a:solidFill>
                            <a:schemeClr val="accent4">
                              <a:lumMod val="60000"/>
                              <a:lumOff val="40000"/>
                            </a:schemeClr>
                          </a:solidFill>
                          <a:prstDash val="solid"/>
                          <a:round/>
                          <a:headEnd type="none" w="med" len="med"/>
                          <a:tailEnd type="none" w="med" len="med"/>
                        </a:lnL>
                        <a:lnR w="6350" cap="flat" cmpd="sng" algn="ctr">
                          <a:solidFill>
                            <a:schemeClr val="accent4">
                              <a:lumMod val="60000"/>
                              <a:lumOff val="40000"/>
                            </a:schemeClr>
                          </a:solid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blipFill>
                          <a:blip r:embed="rId3"/>
                          <a:stretch>
                            <a:fillRect l="-27013" t="-623611" r="-105714" b="-106944"/>
                          </a:stretch>
                        </a:blipFill>
                      </a:tcPr>
                    </a:tc>
                    <a:tc>
                      <a:txBody>
                        <a:bodyPr/>
                        <a:lstStyle/>
                        <a:p>
                          <a:pPr marL="0" algn="l" defTabSz="914400" rtl="0" eaLnBrk="1" latinLnBrk="0" hangingPunct="1">
                            <a:spcBef>
                              <a:spcPts val="1200"/>
                            </a:spcBef>
                            <a:spcAft>
                              <a:spcPts val="600"/>
                            </a:spcAft>
                          </a:pPr>
                          <a:r>
                            <a:rPr lang="en-US" altLang="zh-CN" sz="1800" b="1" kern="1200">
                              <a:solidFill>
                                <a:srgbClr val="3008DC"/>
                              </a:solidFill>
                              <a:latin typeface="Arial" panose="020B0604020202020204" pitchFamily="34" charset="0"/>
                              <a:ea typeface="楷体" panose="02010609060101010101" pitchFamily="49" charset="-122"/>
                              <a:cs typeface="Arial" panose="020B0604020202020204" pitchFamily="34" charset="0"/>
                            </a:rPr>
                            <a:t>// (6)</a:t>
                          </a:r>
                          <a:r>
                            <a:rPr lang="zh-CN" altLang="en-US" sz="1800" b="1" kern="1200">
                              <a:solidFill>
                                <a:srgbClr val="3008DC"/>
                              </a:solidFill>
                              <a:latin typeface="Arial" panose="020B0604020202020204" pitchFamily="34" charset="0"/>
                              <a:ea typeface="楷体" panose="02010609060101010101" pitchFamily="49" charset="-122"/>
                              <a:cs typeface="Arial" panose="020B0604020202020204" pitchFamily="34" charset="0"/>
                            </a:rPr>
                            <a:t>存在例化</a:t>
                          </a:r>
                        </a:p>
                      </a:txBody>
                      <a:tcPr>
                        <a:lnL w="6350" cap="flat" cmpd="sng" algn="ctr">
                          <a:solidFill>
                            <a:schemeClr val="accent4">
                              <a:lumMod val="60000"/>
                              <a:lumOff val="40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extLst>
                      <a:ext uri="{0D108BD9-81ED-4DB2-BD59-A6C34878D82A}">
                        <a16:rowId xmlns:a16="http://schemas.microsoft.com/office/drawing/2014/main" val="3270404914"/>
                      </a:ext>
                    </a:extLst>
                  </a:tr>
                  <a:tr h="441960">
                    <a:tc>
                      <a:txBody>
                        <a:bodyPr/>
                        <a:lstStyle/>
                        <a:p>
                          <a:pPr marL="0" algn="l" defTabSz="914400" rtl="0" eaLnBrk="1" latinLnBrk="0" hangingPunct="1">
                            <a:spcBef>
                              <a:spcPts val="1200"/>
                            </a:spcBef>
                            <a:spcAft>
                              <a:spcPts val="600"/>
                            </a:spcAft>
                          </a:pPr>
                          <a:r>
                            <a:rPr lang="en-US" altLang="zh-CN" sz="1800" b="1" kern="1200">
                              <a:solidFill>
                                <a:schemeClr val="accent6">
                                  <a:lumMod val="50000"/>
                                </a:schemeClr>
                              </a:solidFill>
                              <a:latin typeface="Arial" panose="020B0604020202020204" pitchFamily="34" charset="0"/>
                              <a:ea typeface="+mn-ea"/>
                              <a:cs typeface="Arial" panose="020B0604020202020204" pitchFamily="34" charset="0"/>
                            </a:rPr>
                            <a:t>(8)</a:t>
                          </a:r>
                          <a:endParaRPr lang="zh-CN" altLang="en-US" sz="1800" b="1" kern="1200">
                            <a:solidFill>
                              <a:schemeClr val="accent6">
                                <a:lumMod val="50000"/>
                              </a:schemeClr>
                            </a:solidFill>
                            <a:latin typeface="Arial" panose="020B0604020202020204" pitchFamily="34" charset="0"/>
                            <a:ea typeface="+mn-ea"/>
                            <a:cs typeface="Arial" panose="020B0604020202020204" pitchFamily="34" charset="0"/>
                          </a:endParaRPr>
                        </a:p>
                      </a:txBody>
                      <a:tcPr>
                        <a:lnL w="6350" cap="flat" cmpd="sng" algn="ctr">
                          <a:noFill/>
                          <a:prstDash val="solid"/>
                          <a:round/>
                          <a:headEnd type="none" w="med" len="med"/>
                          <a:tailEnd type="none" w="med" len="med"/>
                        </a:lnL>
                        <a:lnR w="6350" cap="flat" cmpd="sng" algn="ctr">
                          <a:solidFill>
                            <a:schemeClr val="accent4">
                              <a:lumMod val="60000"/>
                              <a:lumOff val="40000"/>
                            </a:schemeClr>
                          </a:solid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endParaRPr lang="zh-CN"/>
                        </a:p>
                      </a:txBody>
                      <a:tcPr>
                        <a:lnL w="6350" cap="flat" cmpd="sng" algn="ctr">
                          <a:solidFill>
                            <a:schemeClr val="accent4">
                              <a:lumMod val="60000"/>
                              <a:lumOff val="40000"/>
                            </a:schemeClr>
                          </a:solidFill>
                          <a:prstDash val="solid"/>
                          <a:round/>
                          <a:headEnd type="none" w="med" len="med"/>
                          <a:tailEnd type="none" w="med" len="med"/>
                        </a:lnL>
                        <a:lnR w="6350" cap="flat" cmpd="sng" algn="ctr">
                          <a:solidFill>
                            <a:schemeClr val="accent4">
                              <a:lumMod val="60000"/>
                              <a:lumOff val="40000"/>
                            </a:schemeClr>
                          </a:solid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blipFill>
                          <a:blip r:embed="rId3"/>
                          <a:stretch>
                            <a:fillRect l="-27013" t="-713699" r="-105714" b="-5479"/>
                          </a:stretch>
                        </a:blipFill>
                      </a:tcPr>
                    </a:tc>
                    <a:tc>
                      <a:txBody>
                        <a:bodyPr/>
                        <a:lstStyle/>
                        <a:p>
                          <a:pPr marL="0" algn="l" defTabSz="914400" rtl="0" eaLnBrk="1" latinLnBrk="0" hangingPunct="1">
                            <a:spcBef>
                              <a:spcPts val="1200"/>
                            </a:spcBef>
                            <a:spcAft>
                              <a:spcPts val="600"/>
                            </a:spcAft>
                          </a:pPr>
                          <a:r>
                            <a:rPr lang="en-US" altLang="zh-CN" sz="1800" b="1" kern="1200">
                              <a:solidFill>
                                <a:srgbClr val="3008DC"/>
                              </a:solidFill>
                              <a:latin typeface="Arial" panose="020B0604020202020204" pitchFamily="34" charset="0"/>
                              <a:ea typeface="楷体" panose="02010609060101010101" pitchFamily="49" charset="-122"/>
                              <a:cs typeface="Arial" panose="020B0604020202020204" pitchFamily="34" charset="0"/>
                            </a:rPr>
                            <a:t>// (1),(7)</a:t>
                          </a:r>
                          <a:r>
                            <a:rPr lang="zh-CN" altLang="en-US" sz="1800" b="1" kern="1200">
                              <a:solidFill>
                                <a:srgbClr val="3008DC"/>
                              </a:solidFill>
                              <a:latin typeface="Arial" panose="020B0604020202020204" pitchFamily="34" charset="0"/>
                              <a:ea typeface="楷体" panose="02010609060101010101" pitchFamily="49" charset="-122"/>
                              <a:cs typeface="Arial" panose="020B0604020202020204" pitchFamily="34" charset="0"/>
                            </a:rPr>
                            <a:t>附加前提法</a:t>
                          </a:r>
                        </a:p>
                      </a:txBody>
                      <a:tcPr>
                        <a:lnL w="6350" cap="flat" cmpd="sng" algn="ctr">
                          <a:solidFill>
                            <a:schemeClr val="accent4">
                              <a:lumMod val="60000"/>
                              <a:lumOff val="40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extLst>
                      <a:ext uri="{0D108BD9-81ED-4DB2-BD59-A6C34878D82A}">
                        <a16:rowId xmlns:a16="http://schemas.microsoft.com/office/drawing/2014/main" val="163016537"/>
                      </a:ext>
                    </a:extLst>
                  </a:tr>
                </a:tbl>
              </a:graphicData>
            </a:graphic>
          </p:graphicFrame>
        </mc:Fallback>
      </mc:AlternateContent>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C99C347A-AD14-495C-9B5D-4149C30FDABB}"/>
                  </a:ext>
                </a:extLst>
              </p:cNvPr>
              <p:cNvSpPr txBox="1"/>
              <p:nvPr/>
            </p:nvSpPr>
            <p:spPr>
              <a:xfrm>
                <a:off x="7321779" y="2539100"/>
                <a:ext cx="3144483" cy="646331"/>
              </a:xfrm>
              <a:prstGeom prst="rect">
                <a:avLst/>
              </a:prstGeom>
              <a:solidFill>
                <a:schemeClr val="accent2">
                  <a:lumMod val="20000"/>
                  <a:lumOff val="80000"/>
                </a:schemeClr>
              </a:solidFill>
            </p:spPr>
            <p:txBody>
              <a:bodyPr wrap="square" rtlCol="0">
                <a:spAutoFit/>
              </a:bodyPr>
              <a:lstStyle/>
              <a:p>
                <a:r>
                  <a:rPr lang="zh-CN" altLang="en-US" b="1">
                    <a:solidFill>
                      <a:schemeClr val="accent2">
                        <a:lumMod val="50000"/>
                      </a:schemeClr>
                    </a:solidFill>
                  </a:rPr>
                  <a:t>直接从</a:t>
                </a:r>
                <a14:m>
                  <m:oMath xmlns:m="http://schemas.openxmlformats.org/officeDocument/2006/math">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𝒙𝑭</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𝒙</m:t>
                        </m:r>
                      </m:e>
                    </m:d>
                  </m:oMath>
                </a14:m>
                <a:r>
                  <a:rPr lang="zh-CN" altLang="en-US" b="1">
                    <a:solidFill>
                      <a:schemeClr val="accent2">
                        <a:lumMod val="50000"/>
                      </a:schemeClr>
                    </a:solidFill>
                  </a:rPr>
                  <a:t>使用全称例化规则得到</a:t>
                </a:r>
                <a14:m>
                  <m:oMath xmlns:m="http://schemas.openxmlformats.org/officeDocument/2006/math">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𝑭</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𝒂</m:t>
                        </m:r>
                      </m:e>
                    </m:d>
                  </m:oMath>
                </a14:m>
                <a:r>
                  <a:rPr lang="zh-CN" altLang="en-US" b="1">
                    <a:solidFill>
                      <a:schemeClr val="accent2">
                        <a:lumMod val="50000"/>
                      </a:schemeClr>
                    </a:solidFill>
                  </a:rPr>
                  <a:t>是错误的！</a:t>
                </a:r>
              </a:p>
            </p:txBody>
          </p:sp>
        </mc:Choice>
        <mc:Fallback xmlns="">
          <p:sp>
            <p:nvSpPr>
              <p:cNvPr id="2" name="文本框 1">
                <a:extLst>
                  <a:ext uri="{FF2B5EF4-FFF2-40B4-BE49-F238E27FC236}">
                    <a16:creationId xmlns:a16="http://schemas.microsoft.com/office/drawing/2014/main" id="{C99C347A-AD14-495C-9B5D-4149C30FDABB}"/>
                  </a:ext>
                </a:extLst>
              </p:cNvPr>
              <p:cNvSpPr txBox="1">
                <a:spLocks noRot="1" noChangeAspect="1" noMove="1" noResize="1" noEditPoints="1" noAdjustHandles="1" noChangeArrowheads="1" noChangeShapeType="1" noTextEdit="1"/>
              </p:cNvSpPr>
              <p:nvPr/>
            </p:nvSpPr>
            <p:spPr>
              <a:xfrm>
                <a:off x="7321779" y="2539100"/>
                <a:ext cx="3144483" cy="646331"/>
              </a:xfrm>
              <a:prstGeom prst="rect">
                <a:avLst/>
              </a:prstGeom>
              <a:blipFill>
                <a:blip r:embed="rId4"/>
                <a:stretch>
                  <a:fillRect l="-1550" t="-5660" r="-1357" b="-14151"/>
                </a:stretch>
              </a:blipFill>
            </p:spPr>
            <p:txBody>
              <a:bodyPr/>
              <a:lstStyle/>
              <a:p>
                <a:r>
                  <a:rPr lang="zh-CN" altLang="en-US">
                    <a:noFill/>
                  </a:rPr>
                  <a:t> </a:t>
                </a:r>
              </a:p>
            </p:txBody>
          </p:sp>
        </mc:Fallback>
      </mc:AlternateContent>
      <p:sp>
        <p:nvSpPr>
          <p:cNvPr id="12" name="文本框 11">
            <a:extLst>
              <a:ext uri="{FF2B5EF4-FFF2-40B4-BE49-F238E27FC236}">
                <a16:creationId xmlns:a16="http://schemas.microsoft.com/office/drawing/2014/main" id="{120A34AD-A499-4D07-AE2D-96FEE9381F3B}"/>
              </a:ext>
            </a:extLst>
          </p:cNvPr>
          <p:cNvSpPr txBox="1"/>
          <p:nvPr/>
        </p:nvSpPr>
        <p:spPr>
          <a:xfrm>
            <a:off x="7321779" y="4119489"/>
            <a:ext cx="3506296" cy="923330"/>
          </a:xfrm>
          <a:prstGeom prst="rect">
            <a:avLst/>
          </a:prstGeom>
          <a:solidFill>
            <a:schemeClr val="accent5">
              <a:lumMod val="20000"/>
              <a:lumOff val="80000"/>
            </a:schemeClr>
          </a:solidFill>
        </p:spPr>
        <p:txBody>
          <a:bodyPr wrap="square" rtlCol="0">
            <a:spAutoFit/>
          </a:bodyPr>
          <a:lstStyle/>
          <a:p>
            <a:r>
              <a:rPr lang="zh-CN" altLang="en-US" b="1">
                <a:solidFill>
                  <a:srgbClr val="002060"/>
                </a:solidFill>
                <a:latin typeface="楷体" panose="02010609060101010101" pitchFamily="49" charset="-122"/>
                <a:ea typeface="楷体" panose="02010609060101010101" pitchFamily="49" charset="-122"/>
              </a:rPr>
              <a:t>推理前提的公式通常应等值变化为前束范式，但通常</a:t>
            </a:r>
            <a:r>
              <a:rPr lang="zh-CN" altLang="en-US" b="1">
                <a:solidFill>
                  <a:srgbClr val="C00000"/>
                </a:solidFill>
                <a:latin typeface="黑体" panose="02010609060101010101" pitchFamily="49" charset="-122"/>
                <a:ea typeface="黑体" panose="02010609060101010101" pitchFamily="49" charset="-122"/>
              </a:rPr>
              <a:t>不将推理结论的公式等值变换为前束范式</a:t>
            </a:r>
          </a:p>
        </p:txBody>
      </p:sp>
    </p:spTree>
    <p:extLst>
      <p:ext uri="{BB962C8B-B14F-4D97-AF65-F5344CB8AC3E}">
        <p14:creationId xmlns:p14="http://schemas.microsoft.com/office/powerpoint/2010/main" val="11004192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一阶逻辑的自然推理举例</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第十一讲  一阶逻辑的推理理论</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A84936A-AD8A-4245-A4DE-139658DA8B11}" type="slidenum">
              <a:rPr lang="en-US" altLang="zh-CN" smtClean="0">
                <a:latin typeface="Arial" panose="020B0604020202020204" pitchFamily="34" charset="0"/>
                <a:ea typeface="楷体" panose="02010609060101010101" pitchFamily="49" charset="-122"/>
                <a:cs typeface="Arial" panose="020B0604020202020204" pitchFamily="34" charset="0"/>
              </a:rPr>
              <a:t>28</a:t>
            </a:fld>
            <a:r>
              <a:rPr lang="en-US" altLang="zh-CN">
                <a:latin typeface="Arial" panose="020B0604020202020204" pitchFamily="34" charset="0"/>
                <a:ea typeface="楷体" panose="02010609060101010101" pitchFamily="49" charset="-122"/>
                <a:cs typeface="Arial" panose="020B0604020202020204" pitchFamily="34" charset="0"/>
              </a:rPr>
              <a:t>/33</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一阶逻辑推理有效性验证练习</a:t>
            </a:r>
          </a:p>
        </p:txBody>
      </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219E604E-DFEC-4367-A92E-ACD180D3F880}"/>
                  </a:ext>
                </a:extLst>
              </p:cNvPr>
              <p:cNvSpPr txBox="1"/>
              <p:nvPr/>
            </p:nvSpPr>
            <p:spPr>
              <a:xfrm>
                <a:off x="530656" y="1206500"/>
                <a:ext cx="11238131" cy="509178"/>
              </a:xfrm>
              <a:prstGeom prst="rect">
                <a:avLst/>
              </a:prstGeom>
              <a:solidFill>
                <a:schemeClr val="accent5">
                  <a:lumMod val="20000"/>
                  <a:lumOff val="80000"/>
                </a:schemeClr>
              </a:solidFill>
            </p:spPr>
            <p:txBody>
              <a:bodyPr wrap="square" rtlCol="0">
                <a:spAutoFit/>
              </a:bodyPr>
              <a:lstStyle/>
              <a:p>
                <a:r>
                  <a:rPr lang="zh-CN" altLang="en-US" sz="2400" b="1">
                    <a:solidFill>
                      <a:srgbClr val="002060"/>
                    </a:solidFill>
                  </a:rPr>
                  <a:t>验证推理</a:t>
                </a:r>
                <a14:m>
                  <m:oMath xmlns:m="http://schemas.openxmlformats.org/officeDocument/2006/math">
                    <m:r>
                      <a:rPr lang="en-US" altLang="zh-CN" sz="2400" b="1" i="1" smtClean="0">
                        <a:solidFill>
                          <a:schemeClr val="accent2">
                            <a:lumMod val="50000"/>
                          </a:schemeClr>
                        </a:solidFill>
                        <a:latin typeface="Cambria Math" panose="02040503050406030204" pitchFamily="18" charset="0"/>
                      </a:rPr>
                      <m:t>∀</m:t>
                    </m:r>
                    <m:r>
                      <a:rPr lang="en-US" altLang="zh-CN" sz="2400" b="1" i="1" smtClean="0">
                        <a:solidFill>
                          <a:schemeClr val="accent2">
                            <a:lumMod val="50000"/>
                          </a:schemeClr>
                        </a:solidFill>
                        <a:latin typeface="Cambria Math" panose="02040503050406030204" pitchFamily="18" charset="0"/>
                      </a:rPr>
                      <m:t>𝒙</m:t>
                    </m:r>
                    <m:d>
                      <m:dPr>
                        <m:ctrlPr>
                          <a:rPr lang="en-US" altLang="zh-CN" sz="2400" b="1" i="1" smtClean="0">
                            <a:solidFill>
                              <a:schemeClr val="accent2">
                                <a:lumMod val="50000"/>
                              </a:schemeClr>
                            </a:solidFill>
                            <a:latin typeface="Cambria Math" panose="02040503050406030204" pitchFamily="18" charset="0"/>
                          </a:rPr>
                        </m:ctrlPr>
                      </m:dPr>
                      <m:e>
                        <m:r>
                          <a:rPr lang="en-US" altLang="zh-CN" sz="2400" b="1" i="1" smtClean="0">
                            <a:solidFill>
                              <a:schemeClr val="accent2">
                                <a:lumMod val="50000"/>
                              </a:schemeClr>
                            </a:solidFill>
                            <a:latin typeface="Cambria Math" panose="02040503050406030204" pitchFamily="18" charset="0"/>
                          </a:rPr>
                          <m:t>𝑭</m:t>
                        </m:r>
                        <m:d>
                          <m:dPr>
                            <m:ctrlPr>
                              <a:rPr lang="en-US" altLang="zh-CN" sz="2400" b="1" i="1" smtClean="0">
                                <a:solidFill>
                                  <a:schemeClr val="accent2">
                                    <a:lumMod val="50000"/>
                                  </a:schemeClr>
                                </a:solidFill>
                                <a:latin typeface="Cambria Math" panose="02040503050406030204" pitchFamily="18" charset="0"/>
                              </a:rPr>
                            </m:ctrlPr>
                          </m:dPr>
                          <m:e>
                            <m:r>
                              <a:rPr lang="en-US" altLang="zh-CN" sz="2400" b="1" i="1" smtClean="0">
                                <a:solidFill>
                                  <a:schemeClr val="accent2">
                                    <a:lumMod val="50000"/>
                                  </a:schemeClr>
                                </a:solidFill>
                                <a:latin typeface="Cambria Math" panose="02040503050406030204" pitchFamily="18" charset="0"/>
                              </a:rPr>
                              <m:t>𝒙</m:t>
                            </m:r>
                          </m:e>
                        </m:d>
                        <m:r>
                          <a:rPr lang="en-US" altLang="zh-CN" sz="2400" b="1" i="1" smtClean="0">
                            <a:solidFill>
                              <a:schemeClr val="accent2">
                                <a:lumMod val="50000"/>
                              </a:schemeClr>
                            </a:solidFill>
                            <a:latin typeface="Cambria Math" panose="02040503050406030204" pitchFamily="18" charset="0"/>
                          </a:rPr>
                          <m:t>→¬</m:t>
                        </m:r>
                        <m:r>
                          <a:rPr lang="en-US" altLang="zh-CN" sz="2400" b="1" i="1" smtClean="0">
                            <a:solidFill>
                              <a:schemeClr val="accent2">
                                <a:lumMod val="50000"/>
                              </a:schemeClr>
                            </a:solidFill>
                            <a:latin typeface="Cambria Math" panose="02040503050406030204" pitchFamily="18" charset="0"/>
                          </a:rPr>
                          <m:t>𝑮</m:t>
                        </m:r>
                        <m:d>
                          <m:dPr>
                            <m:ctrlPr>
                              <a:rPr lang="en-US" altLang="zh-CN" sz="2400" b="1" i="1" smtClean="0">
                                <a:solidFill>
                                  <a:schemeClr val="accent2">
                                    <a:lumMod val="50000"/>
                                  </a:schemeClr>
                                </a:solidFill>
                                <a:latin typeface="Cambria Math" panose="02040503050406030204" pitchFamily="18" charset="0"/>
                              </a:rPr>
                            </m:ctrlPr>
                          </m:dPr>
                          <m:e>
                            <m:r>
                              <a:rPr lang="en-US" altLang="zh-CN" sz="2400" b="1" i="1" smtClean="0">
                                <a:solidFill>
                                  <a:schemeClr val="accent2">
                                    <a:lumMod val="50000"/>
                                  </a:schemeClr>
                                </a:solidFill>
                                <a:latin typeface="Cambria Math" panose="02040503050406030204" pitchFamily="18" charset="0"/>
                              </a:rPr>
                              <m:t>𝒙</m:t>
                            </m:r>
                          </m:e>
                        </m:d>
                      </m:e>
                    </m:d>
                    <m:r>
                      <a:rPr lang="en-US" altLang="zh-CN" sz="2400" b="1" i="1" smtClean="0">
                        <a:solidFill>
                          <a:schemeClr val="accent2">
                            <a:lumMod val="50000"/>
                          </a:schemeClr>
                        </a:solidFill>
                        <a:latin typeface="Cambria Math" panose="02040503050406030204" pitchFamily="18" charset="0"/>
                      </a:rPr>
                      <m:t>, ∀</m:t>
                    </m:r>
                    <m:r>
                      <a:rPr lang="en-US" altLang="zh-CN" sz="2400" b="1" i="1" smtClean="0">
                        <a:solidFill>
                          <a:schemeClr val="accent2">
                            <a:lumMod val="50000"/>
                          </a:schemeClr>
                        </a:solidFill>
                        <a:latin typeface="Cambria Math" panose="02040503050406030204" pitchFamily="18" charset="0"/>
                      </a:rPr>
                      <m:t>𝒙</m:t>
                    </m:r>
                    <m:d>
                      <m:dPr>
                        <m:ctrlPr>
                          <a:rPr lang="en-US" altLang="zh-CN" sz="2400" b="1" i="1" smtClean="0">
                            <a:solidFill>
                              <a:schemeClr val="accent2">
                                <a:lumMod val="50000"/>
                              </a:schemeClr>
                            </a:solidFill>
                            <a:latin typeface="Cambria Math" panose="02040503050406030204" pitchFamily="18" charset="0"/>
                          </a:rPr>
                        </m:ctrlPr>
                      </m:dPr>
                      <m:e>
                        <m:r>
                          <a:rPr lang="en-US" altLang="zh-CN" sz="2400" b="1" i="1" smtClean="0">
                            <a:solidFill>
                              <a:schemeClr val="accent2">
                                <a:lumMod val="50000"/>
                              </a:schemeClr>
                            </a:solidFill>
                            <a:latin typeface="Cambria Math" panose="02040503050406030204" pitchFamily="18" charset="0"/>
                          </a:rPr>
                          <m:t>𝑯</m:t>
                        </m:r>
                        <m:d>
                          <m:dPr>
                            <m:ctrlPr>
                              <a:rPr lang="en-US" altLang="zh-CN" sz="2400" b="1" i="1" smtClean="0">
                                <a:solidFill>
                                  <a:schemeClr val="accent2">
                                    <a:lumMod val="50000"/>
                                  </a:schemeClr>
                                </a:solidFill>
                                <a:latin typeface="Cambria Math" panose="02040503050406030204" pitchFamily="18" charset="0"/>
                              </a:rPr>
                            </m:ctrlPr>
                          </m:dPr>
                          <m:e>
                            <m:r>
                              <a:rPr lang="en-US" altLang="zh-CN" sz="2400" b="1" i="1" smtClean="0">
                                <a:solidFill>
                                  <a:schemeClr val="accent2">
                                    <a:lumMod val="50000"/>
                                  </a:schemeClr>
                                </a:solidFill>
                                <a:latin typeface="Cambria Math" panose="02040503050406030204" pitchFamily="18" charset="0"/>
                              </a:rPr>
                              <m:t>𝒙</m:t>
                            </m:r>
                          </m:e>
                        </m:d>
                        <m:r>
                          <a:rPr lang="en-US" altLang="zh-CN" sz="2400" b="1" i="1" smtClean="0">
                            <a:solidFill>
                              <a:schemeClr val="accent2">
                                <a:lumMod val="50000"/>
                              </a:schemeClr>
                            </a:solidFill>
                            <a:latin typeface="Cambria Math" panose="02040503050406030204" pitchFamily="18" charset="0"/>
                          </a:rPr>
                          <m:t>→</m:t>
                        </m:r>
                        <m:r>
                          <a:rPr lang="en-US" altLang="zh-CN" sz="2400" b="1" i="1" smtClean="0">
                            <a:solidFill>
                              <a:schemeClr val="accent2">
                                <a:lumMod val="50000"/>
                              </a:schemeClr>
                            </a:solidFill>
                            <a:latin typeface="Cambria Math" panose="02040503050406030204" pitchFamily="18" charset="0"/>
                          </a:rPr>
                          <m:t>𝑮</m:t>
                        </m:r>
                        <m:d>
                          <m:dPr>
                            <m:ctrlPr>
                              <a:rPr lang="en-US" altLang="zh-CN" sz="2400" b="1" i="1" smtClean="0">
                                <a:solidFill>
                                  <a:schemeClr val="accent2">
                                    <a:lumMod val="50000"/>
                                  </a:schemeClr>
                                </a:solidFill>
                                <a:latin typeface="Cambria Math" panose="02040503050406030204" pitchFamily="18" charset="0"/>
                              </a:rPr>
                            </m:ctrlPr>
                          </m:dPr>
                          <m:e>
                            <m:r>
                              <a:rPr lang="en-US" altLang="zh-CN" sz="2400" b="1" i="1" smtClean="0">
                                <a:solidFill>
                                  <a:schemeClr val="accent2">
                                    <a:lumMod val="50000"/>
                                  </a:schemeClr>
                                </a:solidFill>
                                <a:latin typeface="Cambria Math" panose="02040503050406030204" pitchFamily="18" charset="0"/>
                              </a:rPr>
                              <m:t>𝒙</m:t>
                            </m:r>
                          </m:e>
                        </m:d>
                      </m:e>
                    </m:d>
                    <m:r>
                      <a:rPr lang="en-US" altLang="zh-CN" sz="2400" b="1" i="1" smtClean="0">
                        <a:solidFill>
                          <a:schemeClr val="accent2">
                            <a:lumMod val="50000"/>
                          </a:schemeClr>
                        </a:solidFill>
                        <a:latin typeface="Cambria Math" panose="02040503050406030204" pitchFamily="18" charset="0"/>
                      </a:rPr>
                      <m:t>⟹∀</m:t>
                    </m:r>
                    <m:r>
                      <a:rPr lang="en-US" altLang="zh-CN" sz="2400" b="1" i="1" smtClean="0">
                        <a:solidFill>
                          <a:schemeClr val="accent2">
                            <a:lumMod val="50000"/>
                          </a:schemeClr>
                        </a:solidFill>
                        <a:latin typeface="Cambria Math" panose="02040503050406030204" pitchFamily="18" charset="0"/>
                      </a:rPr>
                      <m:t>𝒙</m:t>
                    </m:r>
                    <m:d>
                      <m:dPr>
                        <m:ctrlPr>
                          <a:rPr lang="en-US" altLang="zh-CN" sz="2400" b="1" i="1" smtClean="0">
                            <a:solidFill>
                              <a:schemeClr val="accent2">
                                <a:lumMod val="50000"/>
                              </a:schemeClr>
                            </a:solidFill>
                            <a:latin typeface="Cambria Math" panose="02040503050406030204" pitchFamily="18" charset="0"/>
                          </a:rPr>
                        </m:ctrlPr>
                      </m:dPr>
                      <m:e>
                        <m:r>
                          <a:rPr lang="en-US" altLang="zh-CN" sz="2400" b="1" i="1" smtClean="0">
                            <a:solidFill>
                              <a:schemeClr val="accent2">
                                <a:lumMod val="50000"/>
                              </a:schemeClr>
                            </a:solidFill>
                            <a:latin typeface="Cambria Math" panose="02040503050406030204" pitchFamily="18" charset="0"/>
                          </a:rPr>
                          <m:t>𝑯</m:t>
                        </m:r>
                        <m:d>
                          <m:dPr>
                            <m:ctrlPr>
                              <a:rPr lang="en-US" altLang="zh-CN" sz="2400" b="1" i="1" smtClean="0">
                                <a:solidFill>
                                  <a:schemeClr val="accent2">
                                    <a:lumMod val="50000"/>
                                  </a:schemeClr>
                                </a:solidFill>
                                <a:latin typeface="Cambria Math" panose="02040503050406030204" pitchFamily="18" charset="0"/>
                              </a:rPr>
                            </m:ctrlPr>
                          </m:dPr>
                          <m:e>
                            <m:r>
                              <a:rPr lang="en-US" altLang="zh-CN" sz="2400" b="1" i="1" smtClean="0">
                                <a:solidFill>
                                  <a:schemeClr val="accent2">
                                    <a:lumMod val="50000"/>
                                  </a:schemeClr>
                                </a:solidFill>
                                <a:latin typeface="Cambria Math" panose="02040503050406030204" pitchFamily="18" charset="0"/>
                              </a:rPr>
                              <m:t>𝒙</m:t>
                            </m:r>
                          </m:e>
                        </m:d>
                        <m:r>
                          <a:rPr lang="en-US" altLang="zh-CN" sz="2400" b="1" i="1" smtClean="0">
                            <a:solidFill>
                              <a:schemeClr val="accent2">
                                <a:lumMod val="50000"/>
                              </a:schemeClr>
                            </a:solidFill>
                            <a:latin typeface="Cambria Math" panose="02040503050406030204" pitchFamily="18" charset="0"/>
                          </a:rPr>
                          <m:t>→¬</m:t>
                        </m:r>
                        <m:r>
                          <a:rPr lang="en-US" altLang="zh-CN" sz="2400" b="1" i="1" smtClean="0">
                            <a:solidFill>
                              <a:schemeClr val="accent2">
                                <a:lumMod val="50000"/>
                              </a:schemeClr>
                            </a:solidFill>
                            <a:latin typeface="Cambria Math" panose="02040503050406030204" pitchFamily="18" charset="0"/>
                          </a:rPr>
                          <m:t>𝑭</m:t>
                        </m:r>
                        <m:d>
                          <m:dPr>
                            <m:ctrlPr>
                              <a:rPr lang="en-US" altLang="zh-CN" sz="2400" b="1" i="1" smtClean="0">
                                <a:solidFill>
                                  <a:schemeClr val="accent2">
                                    <a:lumMod val="50000"/>
                                  </a:schemeClr>
                                </a:solidFill>
                                <a:latin typeface="Cambria Math" panose="02040503050406030204" pitchFamily="18" charset="0"/>
                              </a:rPr>
                            </m:ctrlPr>
                          </m:dPr>
                          <m:e>
                            <m:r>
                              <a:rPr lang="en-US" altLang="zh-CN" sz="2400" b="1" i="1" smtClean="0">
                                <a:solidFill>
                                  <a:schemeClr val="accent2">
                                    <a:lumMod val="50000"/>
                                  </a:schemeClr>
                                </a:solidFill>
                                <a:latin typeface="Cambria Math" panose="02040503050406030204" pitchFamily="18" charset="0"/>
                              </a:rPr>
                              <m:t>𝒙</m:t>
                            </m:r>
                          </m:e>
                        </m:d>
                      </m:e>
                    </m:d>
                  </m:oMath>
                </a14:m>
                <a:r>
                  <a:rPr lang="zh-CN" altLang="en-US" sz="2400" b="1">
                    <a:solidFill>
                      <a:srgbClr val="002060"/>
                    </a:solidFill>
                  </a:rPr>
                  <a:t>的有效性</a:t>
                </a:r>
              </a:p>
            </p:txBody>
          </p:sp>
        </mc:Choice>
        <mc:Fallback xmlns="">
          <p:sp>
            <p:nvSpPr>
              <p:cNvPr id="11" name="文本框 10">
                <a:extLst>
                  <a:ext uri="{FF2B5EF4-FFF2-40B4-BE49-F238E27FC236}">
                    <a16:creationId xmlns:a16="http://schemas.microsoft.com/office/drawing/2014/main" id="{219E604E-DFEC-4367-A92E-ACD180D3F880}"/>
                  </a:ext>
                </a:extLst>
              </p:cNvPr>
              <p:cNvSpPr txBox="1">
                <a:spLocks noRot="1" noChangeAspect="1" noMove="1" noResize="1" noEditPoints="1" noAdjustHandles="1" noChangeArrowheads="1" noChangeShapeType="1" noTextEdit="1"/>
              </p:cNvSpPr>
              <p:nvPr/>
            </p:nvSpPr>
            <p:spPr>
              <a:xfrm>
                <a:off x="530656" y="1206500"/>
                <a:ext cx="11238131" cy="509178"/>
              </a:xfrm>
              <a:prstGeom prst="rect">
                <a:avLst/>
              </a:prstGeom>
              <a:blipFill>
                <a:blip r:embed="rId2"/>
                <a:stretch>
                  <a:fillRect l="-813" t="-2410" b="-25301"/>
                </a:stretch>
              </a:blipFill>
            </p:spPr>
            <p:txBody>
              <a:bodyPr/>
              <a:lstStyle/>
              <a:p>
                <a:r>
                  <a:rPr lang="zh-CN" altLang="en-US">
                    <a:noFill/>
                  </a:rPr>
                  <a:t> </a:t>
                </a:r>
              </a:p>
            </p:txBody>
          </p:sp>
        </mc:Fallback>
      </mc:AlternateContent>
      <p:grpSp>
        <p:nvGrpSpPr>
          <p:cNvPr id="15" name="组合 14">
            <a:extLst>
              <a:ext uri="{FF2B5EF4-FFF2-40B4-BE49-F238E27FC236}">
                <a16:creationId xmlns:a16="http://schemas.microsoft.com/office/drawing/2014/main" id="{A403FE4E-939A-47D7-B28C-141386E03DCB}"/>
              </a:ext>
            </a:extLst>
          </p:cNvPr>
          <p:cNvGrpSpPr/>
          <p:nvPr/>
        </p:nvGrpSpPr>
        <p:grpSpPr>
          <a:xfrm>
            <a:off x="7944726" y="4170220"/>
            <a:ext cx="2723464" cy="1511362"/>
            <a:chOff x="7677011" y="2426819"/>
            <a:chExt cx="2723464" cy="1791560"/>
          </a:xfrm>
        </p:grpSpPr>
        <mc:AlternateContent xmlns:mc="http://schemas.openxmlformats.org/markup-compatibility/2006" xmlns:a14="http://schemas.microsoft.com/office/drawing/2010/main">
          <mc:Choice Requires="a14">
            <p:sp>
              <p:nvSpPr>
                <p:cNvPr id="29" name="文本框 28">
                  <a:extLst>
                    <a:ext uri="{FF2B5EF4-FFF2-40B4-BE49-F238E27FC236}">
                      <a16:creationId xmlns:a16="http://schemas.microsoft.com/office/drawing/2014/main" id="{256A4EDF-F7F4-4A04-AF48-4CCC2E5860E1}"/>
                    </a:ext>
                  </a:extLst>
                </p:cNvPr>
                <p:cNvSpPr txBox="1"/>
                <p:nvPr/>
              </p:nvSpPr>
              <p:spPr>
                <a:xfrm>
                  <a:off x="7884588" y="2426819"/>
                  <a:ext cx="2268014" cy="474288"/>
                </a:xfrm>
                <a:prstGeom prst="rect">
                  <a:avLst/>
                </a:prstGeom>
                <a:solidFill>
                  <a:schemeClr val="accent6">
                    <a:lumMod val="20000"/>
                    <a:lumOff val="8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𝒙</m:t>
                        </m:r>
                        <m:d>
                          <m:dPr>
                            <m:ctrlPr>
                              <a:rPr lang="en-US" altLang="zh-CN" sz="2000" b="1" i="1">
                                <a:solidFill>
                                  <a:schemeClr val="accent2">
                                    <a:lumMod val="50000"/>
                                  </a:schemeClr>
                                </a:solidFill>
                                <a:latin typeface="Cambria Math" panose="02040503050406030204" pitchFamily="18" charset="0"/>
                              </a:rPr>
                            </m:ctrlPr>
                          </m:dPr>
                          <m:e>
                            <m:r>
                              <a:rPr lang="en-US" altLang="zh-CN" sz="2000" b="1" i="1" smtClean="0">
                                <a:solidFill>
                                  <a:schemeClr val="accent2">
                                    <a:lumMod val="50000"/>
                                  </a:schemeClr>
                                </a:solidFill>
                                <a:latin typeface="Cambria Math" panose="02040503050406030204" pitchFamily="18" charset="0"/>
                              </a:rPr>
                              <m:t>𝑯</m:t>
                            </m:r>
                            <m:d>
                              <m:dPr>
                                <m:ctrlPr>
                                  <a:rPr lang="en-US" altLang="zh-CN" sz="2000" b="1" i="1">
                                    <a:solidFill>
                                      <a:schemeClr val="accent2">
                                        <a:lumMod val="50000"/>
                                      </a:schemeClr>
                                    </a:solidFill>
                                    <a:latin typeface="Cambria Math" panose="02040503050406030204" pitchFamily="18" charset="0"/>
                                  </a:rPr>
                                </m:ctrlPr>
                              </m:dPr>
                              <m:e>
                                <m:r>
                                  <a:rPr lang="en-US" altLang="zh-CN" sz="2000" b="1" i="1">
                                    <a:solidFill>
                                      <a:schemeClr val="accent2">
                                        <a:lumMod val="50000"/>
                                      </a:schemeClr>
                                    </a:solidFill>
                                    <a:latin typeface="Cambria Math" panose="02040503050406030204" pitchFamily="18" charset="0"/>
                                  </a:rPr>
                                  <m:t>𝒙</m:t>
                                </m:r>
                              </m:e>
                            </m:d>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𝑮</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𝒙</m:t>
                            </m:r>
                            <m:r>
                              <a:rPr lang="en-US" altLang="zh-CN" sz="2000" b="1" i="1" smtClean="0">
                                <a:solidFill>
                                  <a:schemeClr val="accent2">
                                    <a:lumMod val="50000"/>
                                  </a:schemeClr>
                                </a:solidFill>
                                <a:latin typeface="Cambria Math" panose="02040503050406030204" pitchFamily="18" charset="0"/>
                              </a:rPr>
                              <m:t>)</m:t>
                            </m:r>
                          </m:e>
                        </m:d>
                      </m:oMath>
                    </m:oMathPara>
                  </a14:m>
                  <a:endParaRPr lang="zh-CN" altLang="en-US"/>
                </a:p>
              </p:txBody>
            </p:sp>
          </mc:Choice>
          <mc:Fallback xmlns="">
            <p:sp>
              <p:nvSpPr>
                <p:cNvPr id="29" name="文本框 28">
                  <a:extLst>
                    <a:ext uri="{FF2B5EF4-FFF2-40B4-BE49-F238E27FC236}">
                      <a16:creationId xmlns:a16="http://schemas.microsoft.com/office/drawing/2014/main" id="{256A4EDF-F7F4-4A04-AF48-4CCC2E5860E1}"/>
                    </a:ext>
                  </a:extLst>
                </p:cNvPr>
                <p:cNvSpPr txBox="1">
                  <a:spLocks noRot="1" noChangeAspect="1" noMove="1" noResize="1" noEditPoints="1" noAdjustHandles="1" noChangeArrowheads="1" noChangeShapeType="1" noTextEdit="1"/>
                </p:cNvSpPr>
                <p:nvPr/>
              </p:nvSpPr>
              <p:spPr>
                <a:xfrm>
                  <a:off x="7884588" y="2426819"/>
                  <a:ext cx="2268014" cy="474288"/>
                </a:xfrm>
                <a:prstGeom prst="rect">
                  <a:avLst/>
                </a:prstGeom>
                <a:blipFill>
                  <a:blip r:embed="rId3"/>
                  <a:stretch>
                    <a:fillRect b="-15152"/>
                  </a:stretch>
                </a:blipFill>
              </p:spPr>
              <p:txBody>
                <a:bodyPr/>
                <a:lstStyle/>
                <a:p>
                  <a:r>
                    <a:rPr lang="zh-CN" altLang="en-US">
                      <a:noFill/>
                    </a:rPr>
                    <a:t> </a:t>
                  </a:r>
                </a:p>
              </p:txBody>
            </p:sp>
          </mc:Fallback>
        </mc:AlternateContent>
        <p:sp>
          <p:nvSpPr>
            <p:cNvPr id="30" name="箭头: 上 29">
              <a:extLst>
                <a:ext uri="{FF2B5EF4-FFF2-40B4-BE49-F238E27FC236}">
                  <a16:creationId xmlns:a16="http://schemas.microsoft.com/office/drawing/2014/main" id="{20970A8B-2D7E-4D24-A5DE-A4A492918E6F}"/>
                </a:ext>
              </a:extLst>
            </p:cNvPr>
            <p:cNvSpPr/>
            <p:nvPr/>
          </p:nvSpPr>
          <p:spPr>
            <a:xfrm rot="10800000">
              <a:off x="8975930" y="2900101"/>
              <a:ext cx="83288" cy="89262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1" name="组合 30">
              <a:extLst>
                <a:ext uri="{FF2B5EF4-FFF2-40B4-BE49-F238E27FC236}">
                  <a16:creationId xmlns:a16="http://schemas.microsoft.com/office/drawing/2014/main" id="{F4C5FD8B-B2EC-4C61-A81E-0B3F9708C2BC}"/>
                </a:ext>
              </a:extLst>
            </p:cNvPr>
            <p:cNvGrpSpPr/>
            <p:nvPr/>
          </p:nvGrpSpPr>
          <p:grpSpPr>
            <a:xfrm>
              <a:off x="7720318" y="3792209"/>
              <a:ext cx="2594511" cy="426170"/>
              <a:chOff x="7720318" y="3559363"/>
              <a:chExt cx="2594511" cy="426170"/>
            </a:xfrm>
          </p:grpSpPr>
          <p:sp>
            <p:nvSpPr>
              <p:cNvPr id="33" name="文本框 32">
                <a:extLst>
                  <a:ext uri="{FF2B5EF4-FFF2-40B4-BE49-F238E27FC236}">
                    <a16:creationId xmlns:a16="http://schemas.microsoft.com/office/drawing/2014/main" id="{1074EB57-90F2-41D5-A15C-A716FF7D25CA}"/>
                  </a:ext>
                </a:extLst>
              </p:cNvPr>
              <p:cNvSpPr txBox="1"/>
              <p:nvPr/>
            </p:nvSpPr>
            <p:spPr>
              <a:xfrm>
                <a:off x="7720318" y="3559363"/>
                <a:ext cx="2594511" cy="426170"/>
              </a:xfrm>
              <a:prstGeom prst="rect">
                <a:avLst/>
              </a:prstGeom>
              <a:solidFill>
                <a:schemeClr val="accent2">
                  <a:lumMod val="20000"/>
                  <a:lumOff val="80000"/>
                </a:schemeClr>
              </a:solidFill>
            </p:spPr>
            <p:txBody>
              <a:bodyPr wrap="square" bIns="36000" rtlCol="0">
                <a:spAutoFit/>
              </a:bodyPr>
              <a:lstStyle/>
              <a:p>
                <a:pPr algn="ctr"/>
                <a:r>
                  <a:rPr lang="en-US" altLang="zh-CN" b="1">
                    <a:solidFill>
                      <a:srgbClr val="C00000"/>
                    </a:solidFill>
                  </a:rPr>
                  <a:t>(5)</a:t>
                </a:r>
                <a:endParaRPr lang="zh-CN" altLang="en-US" b="1">
                  <a:solidFill>
                    <a:srgbClr val="C00000"/>
                  </a:solidFill>
                </a:endParaRPr>
              </a:p>
            </p:txBody>
          </p:sp>
          <p:cxnSp>
            <p:nvCxnSpPr>
              <p:cNvPr id="34" name="直接连接符 33">
                <a:extLst>
                  <a:ext uri="{FF2B5EF4-FFF2-40B4-BE49-F238E27FC236}">
                    <a16:creationId xmlns:a16="http://schemas.microsoft.com/office/drawing/2014/main" id="{5D64DE5F-4750-4685-A978-E5F320077022}"/>
                  </a:ext>
                </a:extLst>
              </p:cNvPr>
              <p:cNvCxnSpPr>
                <a:cxnSpLocks/>
              </p:cNvCxnSpPr>
              <p:nvPr/>
            </p:nvCxnSpPr>
            <p:spPr>
              <a:xfrm>
                <a:off x="7820190" y="3939636"/>
                <a:ext cx="2394766" cy="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2" name="文本框 31">
                  <a:extLst>
                    <a:ext uri="{FF2B5EF4-FFF2-40B4-BE49-F238E27FC236}">
                      <a16:creationId xmlns:a16="http://schemas.microsoft.com/office/drawing/2014/main" id="{5D6B183D-622A-4B78-B697-81F671109FE2}"/>
                    </a:ext>
                  </a:extLst>
                </p:cNvPr>
                <p:cNvSpPr txBox="1"/>
                <p:nvPr/>
              </p:nvSpPr>
              <p:spPr>
                <a:xfrm>
                  <a:off x="7677011" y="3128841"/>
                  <a:ext cx="2723464" cy="426169"/>
                </a:xfrm>
                <a:prstGeom prst="rect">
                  <a:avLst/>
                </a:prstGeom>
                <a:solidFill>
                  <a:schemeClr val="accent4">
                    <a:lumMod val="20000"/>
                    <a:lumOff val="80000"/>
                  </a:schemeClr>
                </a:solidFill>
              </p:spPr>
              <p:txBody>
                <a:bodyPr wrap="square" bIns="36000" rtlCol="0">
                  <a:spAutoFit/>
                </a:bodyPr>
                <a:lstStyle/>
                <a:p>
                  <a:r>
                    <a:rPr lang="zh-CN" altLang="en-US" b="1">
                      <a:solidFill>
                        <a:srgbClr val="002060"/>
                      </a:solidFill>
                    </a:rPr>
                    <a:t>用</a:t>
                  </a:r>
                  <a:r>
                    <a:rPr lang="zh-CN" altLang="en-US" b="1" u="sng">
                      <a:solidFill>
                        <a:srgbClr val="002060"/>
                      </a:solidFill>
                    </a:rPr>
                    <a:t>       </a:t>
                  </a:r>
                  <a:r>
                    <a:rPr lang="en-US" altLang="zh-CN" b="1" u="sng">
                      <a:solidFill>
                        <a:srgbClr val="002060"/>
                      </a:solidFill>
                    </a:rPr>
                    <a:t>(6)      </a:t>
                  </a:r>
                  <a:r>
                    <a:rPr lang="zh-CN" altLang="en-US" b="1">
                      <a:solidFill>
                        <a:srgbClr val="002060"/>
                      </a:solidFill>
                    </a:rPr>
                    <a:t>规则消除</a:t>
                  </a:r>
                  <a14:m>
                    <m:oMath xmlns:m="http://schemas.openxmlformats.org/officeDocument/2006/math">
                      <m:r>
                        <a:rPr lang="en-US" altLang="zh-CN" b="1" i="1" smtClean="0">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𝒙</m:t>
                      </m:r>
                    </m:oMath>
                  </a14:m>
                  <a:endParaRPr lang="zh-CN" altLang="en-US" b="1">
                    <a:solidFill>
                      <a:srgbClr val="002060"/>
                    </a:solidFill>
                  </a:endParaRPr>
                </a:p>
              </p:txBody>
            </p:sp>
          </mc:Choice>
          <mc:Fallback xmlns="">
            <p:sp>
              <p:nvSpPr>
                <p:cNvPr id="32" name="文本框 31">
                  <a:extLst>
                    <a:ext uri="{FF2B5EF4-FFF2-40B4-BE49-F238E27FC236}">
                      <a16:creationId xmlns:a16="http://schemas.microsoft.com/office/drawing/2014/main" id="{5D6B183D-622A-4B78-B697-81F671109FE2}"/>
                    </a:ext>
                  </a:extLst>
                </p:cNvPr>
                <p:cNvSpPr txBox="1">
                  <a:spLocks noRot="1" noChangeAspect="1" noMove="1" noResize="1" noEditPoints="1" noAdjustHandles="1" noChangeArrowheads="1" noChangeShapeType="1" noTextEdit="1"/>
                </p:cNvSpPr>
                <p:nvPr/>
              </p:nvSpPr>
              <p:spPr>
                <a:xfrm>
                  <a:off x="7677011" y="3128841"/>
                  <a:ext cx="2723464" cy="426169"/>
                </a:xfrm>
                <a:prstGeom prst="rect">
                  <a:avLst/>
                </a:prstGeom>
                <a:blipFill>
                  <a:blip r:embed="rId4"/>
                  <a:stretch>
                    <a:fillRect l="-1790" t="-8475" b="-28814"/>
                  </a:stretch>
                </a:blipFill>
              </p:spPr>
              <p:txBody>
                <a:bodyPr/>
                <a:lstStyle/>
                <a:p>
                  <a:r>
                    <a:rPr lang="zh-CN" altLang="en-US">
                      <a:noFill/>
                    </a:rPr>
                    <a:t> </a:t>
                  </a:r>
                </a:p>
              </p:txBody>
            </p:sp>
          </mc:Fallback>
        </mc:AlternateContent>
      </p:grpSp>
      <p:sp>
        <p:nvSpPr>
          <p:cNvPr id="18" name="文本框 17">
            <a:extLst>
              <a:ext uri="{FF2B5EF4-FFF2-40B4-BE49-F238E27FC236}">
                <a16:creationId xmlns:a16="http://schemas.microsoft.com/office/drawing/2014/main" id="{0CE2E881-8DB5-4A6C-9022-7C43039C2489}"/>
              </a:ext>
            </a:extLst>
          </p:cNvPr>
          <p:cNvSpPr txBox="1"/>
          <p:nvPr/>
        </p:nvSpPr>
        <p:spPr>
          <a:xfrm>
            <a:off x="912169" y="4149023"/>
            <a:ext cx="1568955" cy="646331"/>
          </a:xfrm>
          <a:prstGeom prst="rect">
            <a:avLst/>
          </a:prstGeom>
          <a:solidFill>
            <a:schemeClr val="accent2">
              <a:lumMod val="20000"/>
              <a:lumOff val="80000"/>
              <a:alpha val="50000"/>
            </a:schemeClr>
          </a:solidFill>
        </p:spPr>
        <p:txBody>
          <a:bodyPr wrap="square" rtlCol="0">
            <a:spAutoFit/>
          </a:bodyPr>
          <a:lstStyle/>
          <a:p>
            <a:r>
              <a:rPr lang="zh-CN" altLang="en-US" b="1">
                <a:solidFill>
                  <a:srgbClr val="002060"/>
                </a:solidFill>
                <a:latin typeface="楷体" panose="02010609060101010101" pitchFamily="49" charset="-122"/>
                <a:ea typeface="楷体" panose="02010609060101010101" pitchFamily="49" charset="-122"/>
              </a:rPr>
              <a:t>思考前提的量词如何消除</a:t>
            </a:r>
          </a:p>
        </p:txBody>
      </p:sp>
      <p:grpSp>
        <p:nvGrpSpPr>
          <p:cNvPr id="50" name="组合 49">
            <a:extLst>
              <a:ext uri="{FF2B5EF4-FFF2-40B4-BE49-F238E27FC236}">
                <a16:creationId xmlns:a16="http://schemas.microsoft.com/office/drawing/2014/main" id="{DFA3906B-B7C5-41ED-B0EC-CCD0F3442E9E}"/>
              </a:ext>
            </a:extLst>
          </p:cNvPr>
          <p:cNvGrpSpPr/>
          <p:nvPr/>
        </p:nvGrpSpPr>
        <p:grpSpPr>
          <a:xfrm>
            <a:off x="796535" y="2051228"/>
            <a:ext cx="4657520" cy="1702360"/>
            <a:chOff x="906724" y="2631079"/>
            <a:chExt cx="4657520" cy="1702360"/>
          </a:xfrm>
        </p:grpSpPr>
        <p:grpSp>
          <p:nvGrpSpPr>
            <p:cNvPr id="13" name="组合 12">
              <a:extLst>
                <a:ext uri="{FF2B5EF4-FFF2-40B4-BE49-F238E27FC236}">
                  <a16:creationId xmlns:a16="http://schemas.microsoft.com/office/drawing/2014/main" id="{95B26B34-D874-4719-9CE9-97D939C10AE9}"/>
                </a:ext>
              </a:extLst>
            </p:cNvPr>
            <p:cNvGrpSpPr/>
            <p:nvPr/>
          </p:nvGrpSpPr>
          <p:grpSpPr>
            <a:xfrm>
              <a:off x="2775352" y="2728677"/>
              <a:ext cx="2723464" cy="1530994"/>
              <a:chOff x="815724" y="2404073"/>
              <a:chExt cx="2723464" cy="1814832"/>
            </a:xfrm>
          </p:grpSpPr>
          <mc:AlternateContent xmlns:mc="http://schemas.openxmlformats.org/markup-compatibility/2006" xmlns:a14="http://schemas.microsoft.com/office/drawing/2010/main">
            <mc:Choice Requires="a14">
              <p:sp>
                <p:nvSpPr>
                  <p:cNvPr id="41" name="文本框 40">
                    <a:extLst>
                      <a:ext uri="{FF2B5EF4-FFF2-40B4-BE49-F238E27FC236}">
                        <a16:creationId xmlns:a16="http://schemas.microsoft.com/office/drawing/2014/main" id="{28B9949C-4CBC-4442-8818-949A53A40F4F}"/>
                      </a:ext>
                    </a:extLst>
                  </p:cNvPr>
                  <p:cNvSpPr txBox="1"/>
                  <p:nvPr/>
                </p:nvSpPr>
                <p:spPr>
                  <a:xfrm>
                    <a:off x="1012802" y="2404073"/>
                    <a:ext cx="2323441" cy="462653"/>
                  </a:xfrm>
                  <a:prstGeom prst="rect">
                    <a:avLst/>
                  </a:prstGeom>
                  <a:solidFill>
                    <a:schemeClr val="accent6">
                      <a:lumMod val="20000"/>
                      <a:lumOff val="80000"/>
                    </a:schemeClr>
                  </a:solidFill>
                </p:spPr>
                <p:txBody>
                  <a:bodyPr wrap="square" bIns="36000" rtlCol="0">
                    <a:spAutoFit/>
                  </a:bodyPr>
                  <a:lstStyle/>
                  <a:p>
                    <a:pPr/>
                    <a14:m>
                      <m:oMathPara xmlns:m="http://schemas.openxmlformats.org/officeDocument/2006/math">
                        <m:oMathParaPr>
                          <m:jc m:val="centerGroup"/>
                        </m:oMathParaPr>
                        <m:oMath xmlns:m="http://schemas.openxmlformats.org/officeDocument/2006/math">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𝒙</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𝑯</m:t>
                          </m:r>
                          <m:d>
                            <m:dPr>
                              <m:ctrlPr>
                                <a:rPr lang="en-US" altLang="zh-CN" sz="2000" b="1" i="1" smtClean="0">
                                  <a:solidFill>
                                    <a:schemeClr val="accent2">
                                      <a:lumMod val="50000"/>
                                    </a:schemeClr>
                                  </a:solidFill>
                                  <a:latin typeface="Cambria Math" panose="02040503050406030204" pitchFamily="18" charset="0"/>
                                </a:rPr>
                              </m:ctrlPr>
                            </m:dPr>
                            <m:e>
                              <m:r>
                                <a:rPr lang="en-US" altLang="zh-CN" sz="2000" b="1" i="1" smtClean="0">
                                  <a:solidFill>
                                    <a:schemeClr val="accent2">
                                      <a:lumMod val="50000"/>
                                    </a:schemeClr>
                                  </a:solidFill>
                                  <a:latin typeface="Cambria Math" panose="02040503050406030204" pitchFamily="18" charset="0"/>
                                </a:rPr>
                                <m:t>𝒙</m:t>
                              </m:r>
                            </m:e>
                          </m:d>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𝑭</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𝒙</m:t>
                          </m:r>
                          <m:r>
                            <a:rPr lang="en-US" altLang="zh-CN" sz="2000" b="1" i="1" smtClean="0">
                              <a:solidFill>
                                <a:schemeClr val="accent2">
                                  <a:lumMod val="50000"/>
                                </a:schemeClr>
                              </a:solidFill>
                              <a:latin typeface="Cambria Math" panose="02040503050406030204" pitchFamily="18" charset="0"/>
                            </a:rPr>
                            <m:t>)</m:t>
                          </m:r>
                        </m:oMath>
                      </m:oMathPara>
                    </a14:m>
                    <a:endParaRPr lang="zh-CN" altLang="en-US"/>
                  </a:p>
                </p:txBody>
              </p:sp>
            </mc:Choice>
            <mc:Fallback xmlns="">
              <p:sp>
                <p:nvSpPr>
                  <p:cNvPr id="41" name="文本框 40">
                    <a:extLst>
                      <a:ext uri="{FF2B5EF4-FFF2-40B4-BE49-F238E27FC236}">
                        <a16:creationId xmlns:a16="http://schemas.microsoft.com/office/drawing/2014/main" id="{28B9949C-4CBC-4442-8818-949A53A40F4F}"/>
                      </a:ext>
                    </a:extLst>
                  </p:cNvPr>
                  <p:cNvSpPr txBox="1">
                    <a:spLocks noRot="1" noChangeAspect="1" noMove="1" noResize="1" noEditPoints="1" noAdjustHandles="1" noChangeArrowheads="1" noChangeShapeType="1" noTextEdit="1"/>
                  </p:cNvSpPr>
                  <p:nvPr/>
                </p:nvSpPr>
                <p:spPr>
                  <a:xfrm>
                    <a:off x="1012802" y="2404073"/>
                    <a:ext cx="2323441" cy="462653"/>
                  </a:xfrm>
                  <a:prstGeom prst="rect">
                    <a:avLst/>
                  </a:prstGeom>
                  <a:blipFill>
                    <a:blip r:embed="rId5"/>
                    <a:stretch>
                      <a:fillRect b="-16923"/>
                    </a:stretch>
                  </a:blipFill>
                </p:spPr>
                <p:txBody>
                  <a:bodyPr/>
                  <a:lstStyle/>
                  <a:p>
                    <a:r>
                      <a:rPr lang="zh-CN" altLang="en-US">
                        <a:noFill/>
                      </a:rPr>
                      <a:t> </a:t>
                    </a:r>
                  </a:p>
                </p:txBody>
              </p:sp>
            </mc:Fallback>
          </mc:AlternateContent>
          <p:sp>
            <p:nvSpPr>
              <p:cNvPr id="42" name="箭头: 上 41">
                <a:extLst>
                  <a:ext uri="{FF2B5EF4-FFF2-40B4-BE49-F238E27FC236}">
                    <a16:creationId xmlns:a16="http://schemas.microsoft.com/office/drawing/2014/main" id="{74156104-E5D7-4550-8E03-003A136392E5}"/>
                  </a:ext>
                </a:extLst>
              </p:cNvPr>
              <p:cNvSpPr/>
              <p:nvPr/>
            </p:nvSpPr>
            <p:spPr>
              <a:xfrm>
                <a:off x="2138342" y="2834279"/>
                <a:ext cx="72363" cy="95845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bIns="36000" rtlCol="0" anchor="ctr"/>
              <a:lstStyle/>
              <a:p>
                <a:pPr algn="ctr"/>
                <a:endParaRPr lang="zh-CN" altLang="en-US"/>
              </a:p>
            </p:txBody>
          </p:sp>
          <p:grpSp>
            <p:nvGrpSpPr>
              <p:cNvPr id="43" name="组合 42">
                <a:extLst>
                  <a:ext uri="{FF2B5EF4-FFF2-40B4-BE49-F238E27FC236}">
                    <a16:creationId xmlns:a16="http://schemas.microsoft.com/office/drawing/2014/main" id="{C521DDF4-841D-4372-BAEA-3C9777510E93}"/>
                  </a:ext>
                </a:extLst>
              </p:cNvPr>
              <p:cNvGrpSpPr/>
              <p:nvPr/>
            </p:nvGrpSpPr>
            <p:grpSpPr>
              <a:xfrm>
                <a:off x="1092373" y="3792735"/>
                <a:ext cx="2164300" cy="426170"/>
                <a:chOff x="1092373" y="3792735"/>
                <a:chExt cx="2164300" cy="426170"/>
              </a:xfrm>
            </p:grpSpPr>
            <p:sp>
              <p:nvSpPr>
                <p:cNvPr id="45" name="文本框 44">
                  <a:extLst>
                    <a:ext uri="{FF2B5EF4-FFF2-40B4-BE49-F238E27FC236}">
                      <a16:creationId xmlns:a16="http://schemas.microsoft.com/office/drawing/2014/main" id="{3B30C13F-F485-4A6C-91B5-DB56116BA7D7}"/>
                    </a:ext>
                  </a:extLst>
                </p:cNvPr>
                <p:cNvSpPr txBox="1"/>
                <p:nvPr/>
              </p:nvSpPr>
              <p:spPr>
                <a:xfrm>
                  <a:off x="1092373" y="3792735"/>
                  <a:ext cx="2164300" cy="426170"/>
                </a:xfrm>
                <a:prstGeom prst="rect">
                  <a:avLst/>
                </a:prstGeom>
                <a:solidFill>
                  <a:schemeClr val="accent2">
                    <a:lumMod val="20000"/>
                    <a:lumOff val="80000"/>
                  </a:schemeClr>
                </a:solidFill>
              </p:spPr>
              <p:txBody>
                <a:bodyPr wrap="square" bIns="36000" rtlCol="0">
                  <a:spAutoFit/>
                </a:bodyPr>
                <a:lstStyle/>
                <a:p>
                  <a:pPr algn="ctr"/>
                  <a:r>
                    <a:rPr lang="en-US" altLang="zh-CN" b="1">
                      <a:solidFill>
                        <a:srgbClr val="C00000"/>
                      </a:solidFill>
                    </a:rPr>
                    <a:t>(1)</a:t>
                  </a:r>
                  <a:endParaRPr lang="zh-CN" altLang="en-US" b="1">
                    <a:solidFill>
                      <a:srgbClr val="C00000"/>
                    </a:solidFill>
                  </a:endParaRPr>
                </a:p>
              </p:txBody>
            </p:sp>
            <p:cxnSp>
              <p:nvCxnSpPr>
                <p:cNvPr id="46" name="直接连接符 45">
                  <a:extLst>
                    <a:ext uri="{FF2B5EF4-FFF2-40B4-BE49-F238E27FC236}">
                      <a16:creationId xmlns:a16="http://schemas.microsoft.com/office/drawing/2014/main" id="{FCAD61CB-C7A4-487E-BD89-3666734C4332}"/>
                    </a:ext>
                  </a:extLst>
                </p:cNvPr>
                <p:cNvCxnSpPr/>
                <p:nvPr/>
              </p:nvCxnSpPr>
              <p:spPr>
                <a:xfrm>
                  <a:off x="1348932" y="4172120"/>
                  <a:ext cx="1578820" cy="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44" name="文本框 43">
                    <a:extLst>
                      <a:ext uri="{FF2B5EF4-FFF2-40B4-BE49-F238E27FC236}">
                        <a16:creationId xmlns:a16="http://schemas.microsoft.com/office/drawing/2014/main" id="{93F0D8B4-D200-4AD8-ADB6-08EE4683D148}"/>
                      </a:ext>
                    </a:extLst>
                  </p:cNvPr>
                  <p:cNvSpPr txBox="1"/>
                  <p:nvPr/>
                </p:nvSpPr>
                <p:spPr>
                  <a:xfrm>
                    <a:off x="815724" y="3128841"/>
                    <a:ext cx="2723464" cy="426170"/>
                  </a:xfrm>
                  <a:prstGeom prst="rect">
                    <a:avLst/>
                  </a:prstGeom>
                  <a:solidFill>
                    <a:schemeClr val="accent4">
                      <a:lumMod val="20000"/>
                      <a:lumOff val="80000"/>
                    </a:schemeClr>
                  </a:solidFill>
                </p:spPr>
                <p:txBody>
                  <a:bodyPr wrap="square" bIns="36000" rtlCol="0">
                    <a:spAutoFit/>
                  </a:bodyPr>
                  <a:lstStyle/>
                  <a:p>
                    <a:r>
                      <a:rPr lang="zh-CN" altLang="en-US" b="1">
                        <a:solidFill>
                          <a:srgbClr val="002060"/>
                        </a:solidFill>
                      </a:rPr>
                      <a:t>用</a:t>
                    </a:r>
                    <a:r>
                      <a:rPr lang="zh-CN" altLang="en-US" b="1" u="sng">
                        <a:solidFill>
                          <a:srgbClr val="002060"/>
                        </a:solidFill>
                      </a:rPr>
                      <a:t>       </a:t>
                    </a:r>
                    <a:r>
                      <a:rPr lang="en-US" altLang="zh-CN" b="1" u="sng">
                        <a:solidFill>
                          <a:srgbClr val="002060"/>
                        </a:solidFill>
                      </a:rPr>
                      <a:t>(2)      </a:t>
                    </a:r>
                    <a:r>
                      <a:rPr lang="zh-CN" altLang="en-US" b="1">
                        <a:solidFill>
                          <a:srgbClr val="002060"/>
                        </a:solidFill>
                      </a:rPr>
                      <a:t>规则引入</a:t>
                    </a:r>
                    <a14:m>
                      <m:oMath xmlns:m="http://schemas.openxmlformats.org/officeDocument/2006/math">
                        <m:r>
                          <a:rPr lang="en-US" altLang="zh-CN" b="1" i="1" smtClean="0">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𝒙</m:t>
                        </m:r>
                      </m:oMath>
                    </a14:m>
                    <a:endParaRPr lang="zh-CN" altLang="en-US" b="1">
                      <a:solidFill>
                        <a:srgbClr val="002060"/>
                      </a:solidFill>
                    </a:endParaRPr>
                  </a:p>
                </p:txBody>
              </p:sp>
            </mc:Choice>
            <mc:Fallback xmlns="">
              <p:sp>
                <p:nvSpPr>
                  <p:cNvPr id="44" name="文本框 43">
                    <a:extLst>
                      <a:ext uri="{FF2B5EF4-FFF2-40B4-BE49-F238E27FC236}">
                        <a16:creationId xmlns:a16="http://schemas.microsoft.com/office/drawing/2014/main" id="{93F0D8B4-D200-4AD8-ADB6-08EE4683D148}"/>
                      </a:ext>
                    </a:extLst>
                  </p:cNvPr>
                  <p:cNvSpPr txBox="1">
                    <a:spLocks noRot="1" noChangeAspect="1" noMove="1" noResize="1" noEditPoints="1" noAdjustHandles="1" noChangeArrowheads="1" noChangeShapeType="1" noTextEdit="1"/>
                  </p:cNvSpPr>
                  <p:nvPr/>
                </p:nvSpPr>
                <p:spPr>
                  <a:xfrm>
                    <a:off x="815724" y="3128841"/>
                    <a:ext cx="2723464" cy="426170"/>
                  </a:xfrm>
                  <a:prstGeom prst="rect">
                    <a:avLst/>
                  </a:prstGeom>
                  <a:blipFill>
                    <a:blip r:embed="rId6"/>
                    <a:stretch>
                      <a:fillRect l="-1790" t="-10169" b="-28814"/>
                    </a:stretch>
                  </a:blipFill>
                </p:spPr>
                <p:txBody>
                  <a:bodyPr/>
                  <a:lstStyle/>
                  <a:p>
                    <a:r>
                      <a:rPr lang="zh-CN" altLang="en-US">
                        <a:noFill/>
                      </a:rPr>
                      <a:t> </a:t>
                    </a:r>
                  </a:p>
                </p:txBody>
              </p:sp>
            </mc:Fallback>
          </mc:AlternateContent>
        </p:grpSp>
        <p:sp>
          <p:nvSpPr>
            <p:cNvPr id="16" name="文本框 15">
              <a:extLst>
                <a:ext uri="{FF2B5EF4-FFF2-40B4-BE49-F238E27FC236}">
                  <a16:creationId xmlns:a16="http://schemas.microsoft.com/office/drawing/2014/main" id="{19ECFC72-3D73-472A-8B09-9F7F34437129}"/>
                </a:ext>
              </a:extLst>
            </p:cNvPr>
            <p:cNvSpPr txBox="1"/>
            <p:nvPr/>
          </p:nvSpPr>
          <p:spPr>
            <a:xfrm>
              <a:off x="1015266" y="2720639"/>
              <a:ext cx="1568955" cy="646331"/>
            </a:xfrm>
            <a:prstGeom prst="rect">
              <a:avLst/>
            </a:prstGeom>
            <a:solidFill>
              <a:schemeClr val="accent2">
                <a:lumMod val="20000"/>
                <a:lumOff val="80000"/>
                <a:alpha val="50000"/>
              </a:schemeClr>
            </a:solidFill>
          </p:spPr>
          <p:txBody>
            <a:bodyPr wrap="square" rtlCol="0">
              <a:spAutoFit/>
            </a:bodyPr>
            <a:lstStyle/>
            <a:p>
              <a:pPr>
                <a:spcAft>
                  <a:spcPts val="600"/>
                </a:spcAft>
              </a:pPr>
              <a:r>
                <a:rPr lang="zh-CN" altLang="en-US" b="1">
                  <a:solidFill>
                    <a:srgbClr val="002060"/>
                  </a:solidFill>
                  <a:latin typeface="楷体" panose="02010609060101010101" pitchFamily="49" charset="-122"/>
                  <a:ea typeface="楷体" panose="02010609060101010101" pitchFamily="49" charset="-122"/>
                </a:rPr>
                <a:t>思考结论的量词如何引入</a:t>
              </a:r>
            </a:p>
          </p:txBody>
        </p:sp>
        <p:sp>
          <p:nvSpPr>
            <p:cNvPr id="19" name="矩形: 圆角 18">
              <a:extLst>
                <a:ext uri="{FF2B5EF4-FFF2-40B4-BE49-F238E27FC236}">
                  <a16:creationId xmlns:a16="http://schemas.microsoft.com/office/drawing/2014/main" id="{D86AA097-C90B-42DF-9D5C-B712A1168819}"/>
                </a:ext>
              </a:extLst>
            </p:cNvPr>
            <p:cNvSpPr/>
            <p:nvPr/>
          </p:nvSpPr>
          <p:spPr>
            <a:xfrm>
              <a:off x="906724" y="2631079"/>
              <a:ext cx="4657520" cy="1702360"/>
            </a:xfrm>
            <a:prstGeom prst="roundRect">
              <a:avLst>
                <a:gd name="adj" fmla="val 10545"/>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0" name="矩形: 圆角 19">
            <a:extLst>
              <a:ext uri="{FF2B5EF4-FFF2-40B4-BE49-F238E27FC236}">
                <a16:creationId xmlns:a16="http://schemas.microsoft.com/office/drawing/2014/main" id="{E5C5A901-0C39-4F4D-A352-6C0C91547481}"/>
              </a:ext>
            </a:extLst>
          </p:cNvPr>
          <p:cNvSpPr/>
          <p:nvPr/>
        </p:nvSpPr>
        <p:spPr>
          <a:xfrm>
            <a:off x="796535" y="4079472"/>
            <a:ext cx="10493673" cy="1673311"/>
          </a:xfrm>
          <a:prstGeom prst="roundRect">
            <a:avLst>
              <a:gd name="adj" fmla="val 8504"/>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箭头: 右 20">
            <a:extLst>
              <a:ext uri="{FF2B5EF4-FFF2-40B4-BE49-F238E27FC236}">
                <a16:creationId xmlns:a16="http://schemas.microsoft.com/office/drawing/2014/main" id="{7AC3CD77-EC69-48CD-AF52-13F9940C8734}"/>
              </a:ext>
            </a:extLst>
          </p:cNvPr>
          <p:cNvSpPr/>
          <p:nvPr/>
        </p:nvSpPr>
        <p:spPr>
          <a:xfrm>
            <a:off x="5516549" y="2724029"/>
            <a:ext cx="901585" cy="2746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箭头: 上 21">
            <a:extLst>
              <a:ext uri="{FF2B5EF4-FFF2-40B4-BE49-F238E27FC236}">
                <a16:creationId xmlns:a16="http://schemas.microsoft.com/office/drawing/2014/main" id="{0B448A2F-8E51-4F1A-BC20-6E25376C2BF5}"/>
              </a:ext>
            </a:extLst>
          </p:cNvPr>
          <p:cNvSpPr/>
          <p:nvPr/>
        </p:nvSpPr>
        <p:spPr>
          <a:xfrm>
            <a:off x="8926362" y="3726316"/>
            <a:ext cx="214897" cy="33730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4" name="组合 23">
            <a:extLst>
              <a:ext uri="{FF2B5EF4-FFF2-40B4-BE49-F238E27FC236}">
                <a16:creationId xmlns:a16="http://schemas.microsoft.com/office/drawing/2014/main" id="{935C4A10-59C6-41B5-8F4E-FDD41E07CA20}"/>
              </a:ext>
            </a:extLst>
          </p:cNvPr>
          <p:cNvGrpSpPr/>
          <p:nvPr/>
        </p:nvGrpSpPr>
        <p:grpSpPr>
          <a:xfrm>
            <a:off x="6531106" y="2888106"/>
            <a:ext cx="4506216" cy="727396"/>
            <a:chOff x="6722841" y="2778834"/>
            <a:chExt cx="4506216" cy="800219"/>
          </a:xfrm>
        </p:grpSpPr>
        <p:sp>
          <p:nvSpPr>
            <p:cNvPr id="27" name="文本框 26">
              <a:extLst>
                <a:ext uri="{FF2B5EF4-FFF2-40B4-BE49-F238E27FC236}">
                  <a16:creationId xmlns:a16="http://schemas.microsoft.com/office/drawing/2014/main" id="{172B9C96-686E-41FE-BC3F-FF71055F8225}"/>
                </a:ext>
              </a:extLst>
            </p:cNvPr>
            <p:cNvSpPr txBox="1"/>
            <p:nvPr/>
          </p:nvSpPr>
          <p:spPr>
            <a:xfrm>
              <a:off x="6722841" y="2778834"/>
              <a:ext cx="4506216" cy="800219"/>
            </a:xfrm>
            <a:prstGeom prst="rect">
              <a:avLst/>
            </a:prstGeom>
            <a:solidFill>
              <a:schemeClr val="accent4">
                <a:lumMod val="20000"/>
                <a:lumOff val="80000"/>
              </a:schemeClr>
            </a:solidFill>
          </p:spPr>
          <p:txBody>
            <a:bodyPr wrap="square" rtlCol="0">
              <a:spAutoFit/>
            </a:bodyPr>
            <a:lstStyle/>
            <a:p>
              <a:pPr>
                <a:spcBef>
                  <a:spcPts val="600"/>
                </a:spcBef>
              </a:pPr>
              <a:r>
                <a:rPr lang="zh-CN" altLang="en-US" b="1">
                  <a:solidFill>
                    <a:schemeClr val="accent2">
                      <a:lumMod val="50000"/>
                    </a:schemeClr>
                  </a:solidFill>
                </a:rPr>
                <a:t>前提量词被消除，结论量词未引入的推理：</a:t>
              </a:r>
              <a:endParaRPr lang="en-US" altLang="zh-CN" b="1">
                <a:solidFill>
                  <a:schemeClr val="accent2">
                    <a:lumMod val="50000"/>
                  </a:schemeClr>
                </a:solidFill>
              </a:endParaRPr>
            </a:p>
            <a:p>
              <a:pPr algn="ctr">
                <a:spcBef>
                  <a:spcPts val="600"/>
                </a:spcBef>
              </a:pPr>
              <a:r>
                <a:rPr lang="en-US" altLang="zh-CN" b="1">
                  <a:solidFill>
                    <a:srgbClr val="C00000"/>
                  </a:solidFill>
                </a:rPr>
                <a:t>(7)</a:t>
              </a:r>
              <a:endParaRPr lang="zh-CN" altLang="en-US" b="1">
                <a:solidFill>
                  <a:srgbClr val="C00000"/>
                </a:solidFill>
              </a:endParaRPr>
            </a:p>
          </p:txBody>
        </p:sp>
        <p:cxnSp>
          <p:nvCxnSpPr>
            <p:cNvPr id="28" name="直接连接符 27">
              <a:extLst>
                <a:ext uri="{FF2B5EF4-FFF2-40B4-BE49-F238E27FC236}">
                  <a16:creationId xmlns:a16="http://schemas.microsoft.com/office/drawing/2014/main" id="{D59DA2CA-12CB-41B1-AF68-D11714F66477}"/>
                </a:ext>
              </a:extLst>
            </p:cNvPr>
            <p:cNvCxnSpPr>
              <a:cxnSpLocks/>
            </p:cNvCxnSpPr>
            <p:nvPr/>
          </p:nvCxnSpPr>
          <p:spPr>
            <a:xfrm>
              <a:off x="7431829" y="3504108"/>
              <a:ext cx="3012915" cy="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25" name="文本框 24">
            <a:extLst>
              <a:ext uri="{FF2B5EF4-FFF2-40B4-BE49-F238E27FC236}">
                <a16:creationId xmlns:a16="http://schemas.microsoft.com/office/drawing/2014/main" id="{FF7B5177-127D-4E4F-9535-42BA102A0DC1}"/>
              </a:ext>
            </a:extLst>
          </p:cNvPr>
          <p:cNvSpPr txBox="1"/>
          <p:nvPr/>
        </p:nvSpPr>
        <p:spPr>
          <a:xfrm>
            <a:off x="6531106" y="2150863"/>
            <a:ext cx="2795827" cy="636516"/>
          </a:xfrm>
          <a:prstGeom prst="rect">
            <a:avLst/>
          </a:prstGeom>
          <a:solidFill>
            <a:schemeClr val="accent2">
              <a:lumMod val="20000"/>
              <a:lumOff val="80000"/>
              <a:alpha val="50000"/>
            </a:schemeClr>
          </a:solidFill>
        </p:spPr>
        <p:txBody>
          <a:bodyPr wrap="square" bIns="36000" rtlCol="0">
            <a:spAutoFit/>
          </a:bodyPr>
          <a:lstStyle/>
          <a:p>
            <a:r>
              <a:rPr lang="zh-CN" altLang="en-US" b="1">
                <a:solidFill>
                  <a:srgbClr val="002060"/>
                </a:solidFill>
                <a:latin typeface="楷体" panose="02010609060101010101" pitchFamily="49" charset="-122"/>
                <a:ea typeface="楷体" panose="02010609060101010101" pitchFamily="49" charset="-122"/>
              </a:rPr>
              <a:t>最后思考如何用命题逻辑推理规则验证下面的推理</a:t>
            </a:r>
          </a:p>
        </p:txBody>
      </p:sp>
      <p:sp>
        <p:nvSpPr>
          <p:cNvPr id="26" name="矩形: 圆角 25">
            <a:extLst>
              <a:ext uri="{FF2B5EF4-FFF2-40B4-BE49-F238E27FC236}">
                <a16:creationId xmlns:a16="http://schemas.microsoft.com/office/drawing/2014/main" id="{DE3E92A4-CFA6-4CCC-A63E-E789EB86387C}"/>
              </a:ext>
            </a:extLst>
          </p:cNvPr>
          <p:cNvSpPr/>
          <p:nvPr/>
        </p:nvSpPr>
        <p:spPr>
          <a:xfrm>
            <a:off x="6445532" y="2063676"/>
            <a:ext cx="4710147" cy="1639383"/>
          </a:xfrm>
          <a:prstGeom prst="roundRect">
            <a:avLst>
              <a:gd name="adj" fmla="val 9264"/>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 name="组合 13">
            <a:extLst>
              <a:ext uri="{FF2B5EF4-FFF2-40B4-BE49-F238E27FC236}">
                <a16:creationId xmlns:a16="http://schemas.microsoft.com/office/drawing/2014/main" id="{C8244EEA-AF95-41A8-8F20-9CA6159616D4}"/>
              </a:ext>
            </a:extLst>
          </p:cNvPr>
          <p:cNvGrpSpPr/>
          <p:nvPr/>
        </p:nvGrpSpPr>
        <p:grpSpPr>
          <a:xfrm>
            <a:off x="3263134" y="4171591"/>
            <a:ext cx="2723464" cy="1543702"/>
            <a:chOff x="3799391" y="2400645"/>
            <a:chExt cx="2723464" cy="1829894"/>
          </a:xfrm>
        </p:grpSpPr>
        <mc:AlternateContent xmlns:mc="http://schemas.openxmlformats.org/markup-compatibility/2006" xmlns:a14="http://schemas.microsoft.com/office/drawing/2010/main">
          <mc:Choice Requires="a14">
            <p:sp>
              <p:nvSpPr>
                <p:cNvPr id="35" name="文本框 34">
                  <a:extLst>
                    <a:ext uri="{FF2B5EF4-FFF2-40B4-BE49-F238E27FC236}">
                      <a16:creationId xmlns:a16="http://schemas.microsoft.com/office/drawing/2014/main" id="{BD206573-2FCE-4A4B-8102-743F47EC2C81}"/>
                    </a:ext>
                  </a:extLst>
                </p:cNvPr>
                <p:cNvSpPr txBox="1"/>
                <p:nvPr/>
              </p:nvSpPr>
              <p:spPr>
                <a:xfrm>
                  <a:off x="3995687" y="2400645"/>
                  <a:ext cx="2330869" cy="474288"/>
                </a:xfrm>
                <a:prstGeom prst="rect">
                  <a:avLst/>
                </a:prstGeom>
                <a:solidFill>
                  <a:schemeClr val="accent6">
                    <a:lumMod val="20000"/>
                    <a:lumOff val="8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𝒙</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𝑭</m:t>
                        </m:r>
                        <m:d>
                          <m:dPr>
                            <m:ctrlPr>
                              <a:rPr lang="en-US" altLang="zh-CN" sz="2000" b="1" i="1" smtClean="0">
                                <a:solidFill>
                                  <a:schemeClr val="accent2">
                                    <a:lumMod val="50000"/>
                                  </a:schemeClr>
                                </a:solidFill>
                                <a:latin typeface="Cambria Math" panose="02040503050406030204" pitchFamily="18" charset="0"/>
                              </a:rPr>
                            </m:ctrlPr>
                          </m:dPr>
                          <m:e>
                            <m:r>
                              <a:rPr lang="en-US" altLang="zh-CN" sz="2000" b="1" i="1" smtClean="0">
                                <a:solidFill>
                                  <a:schemeClr val="accent2">
                                    <a:lumMod val="50000"/>
                                  </a:schemeClr>
                                </a:solidFill>
                                <a:latin typeface="Cambria Math" panose="02040503050406030204" pitchFamily="18" charset="0"/>
                              </a:rPr>
                              <m:t>𝒙</m:t>
                            </m:r>
                          </m:e>
                        </m:d>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𝑮</m:t>
                        </m:r>
                        <m:d>
                          <m:dPr>
                            <m:ctrlPr>
                              <a:rPr lang="en-US" altLang="zh-CN" sz="2000" b="1" i="1" smtClean="0">
                                <a:solidFill>
                                  <a:schemeClr val="accent2">
                                    <a:lumMod val="50000"/>
                                  </a:schemeClr>
                                </a:solidFill>
                                <a:latin typeface="Cambria Math" panose="02040503050406030204" pitchFamily="18" charset="0"/>
                              </a:rPr>
                            </m:ctrlPr>
                          </m:dPr>
                          <m:e>
                            <m:r>
                              <a:rPr lang="en-US" altLang="zh-CN" sz="2000" b="1" i="1" smtClean="0">
                                <a:solidFill>
                                  <a:schemeClr val="accent2">
                                    <a:lumMod val="50000"/>
                                  </a:schemeClr>
                                </a:solidFill>
                                <a:latin typeface="Cambria Math" panose="02040503050406030204" pitchFamily="18" charset="0"/>
                              </a:rPr>
                              <m:t>𝒙</m:t>
                            </m:r>
                          </m:e>
                        </m:d>
                        <m:r>
                          <a:rPr lang="en-US" altLang="zh-CN" sz="2000" b="1" i="1" smtClean="0">
                            <a:solidFill>
                              <a:schemeClr val="accent2">
                                <a:lumMod val="50000"/>
                              </a:schemeClr>
                            </a:solidFill>
                            <a:latin typeface="Cambria Math" panose="02040503050406030204" pitchFamily="18" charset="0"/>
                          </a:rPr>
                          <m:t>)</m:t>
                        </m:r>
                      </m:oMath>
                    </m:oMathPara>
                  </a14:m>
                  <a:endParaRPr lang="zh-CN" altLang="en-US"/>
                </a:p>
              </p:txBody>
            </p:sp>
          </mc:Choice>
          <mc:Fallback xmlns="">
            <p:sp>
              <p:nvSpPr>
                <p:cNvPr id="35" name="文本框 34">
                  <a:extLst>
                    <a:ext uri="{FF2B5EF4-FFF2-40B4-BE49-F238E27FC236}">
                      <a16:creationId xmlns:a16="http://schemas.microsoft.com/office/drawing/2014/main" id="{BD206573-2FCE-4A4B-8102-743F47EC2C81}"/>
                    </a:ext>
                  </a:extLst>
                </p:cNvPr>
                <p:cNvSpPr txBox="1">
                  <a:spLocks noRot="1" noChangeAspect="1" noMove="1" noResize="1" noEditPoints="1" noAdjustHandles="1" noChangeArrowheads="1" noChangeShapeType="1" noTextEdit="1"/>
                </p:cNvSpPr>
                <p:nvPr/>
              </p:nvSpPr>
              <p:spPr>
                <a:xfrm>
                  <a:off x="3995687" y="2400645"/>
                  <a:ext cx="2330869" cy="474288"/>
                </a:xfrm>
                <a:prstGeom prst="rect">
                  <a:avLst/>
                </a:prstGeom>
                <a:blipFill>
                  <a:blip r:embed="rId7"/>
                  <a:stretch>
                    <a:fillRect r="-261" b="-15152"/>
                  </a:stretch>
                </a:blipFill>
              </p:spPr>
              <p:txBody>
                <a:bodyPr/>
                <a:lstStyle/>
                <a:p>
                  <a:r>
                    <a:rPr lang="zh-CN" altLang="en-US">
                      <a:noFill/>
                    </a:rPr>
                    <a:t> </a:t>
                  </a:r>
                </a:p>
              </p:txBody>
            </p:sp>
          </mc:Fallback>
        </mc:AlternateContent>
        <p:sp>
          <p:nvSpPr>
            <p:cNvPr id="36" name="箭头: 上 35">
              <a:extLst>
                <a:ext uri="{FF2B5EF4-FFF2-40B4-BE49-F238E27FC236}">
                  <a16:creationId xmlns:a16="http://schemas.microsoft.com/office/drawing/2014/main" id="{3AA4C852-7EC7-400F-B3D9-074CD3E45486}"/>
                </a:ext>
              </a:extLst>
            </p:cNvPr>
            <p:cNvSpPr/>
            <p:nvPr/>
          </p:nvSpPr>
          <p:spPr>
            <a:xfrm rot="10800000">
              <a:off x="5124942" y="2875505"/>
              <a:ext cx="72362" cy="91722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7" name="组合 36">
              <a:extLst>
                <a:ext uri="{FF2B5EF4-FFF2-40B4-BE49-F238E27FC236}">
                  <a16:creationId xmlns:a16="http://schemas.microsoft.com/office/drawing/2014/main" id="{9840C56E-AC20-49A4-8011-333C2B289446}"/>
                </a:ext>
              </a:extLst>
            </p:cNvPr>
            <p:cNvGrpSpPr/>
            <p:nvPr/>
          </p:nvGrpSpPr>
          <p:grpSpPr>
            <a:xfrm>
              <a:off x="4108339" y="3792735"/>
              <a:ext cx="2105092" cy="437804"/>
              <a:chOff x="4134296" y="3536298"/>
              <a:chExt cx="2105092" cy="437804"/>
            </a:xfrm>
          </p:grpSpPr>
          <p:sp>
            <p:nvSpPr>
              <p:cNvPr id="39" name="文本框 38">
                <a:extLst>
                  <a:ext uri="{FF2B5EF4-FFF2-40B4-BE49-F238E27FC236}">
                    <a16:creationId xmlns:a16="http://schemas.microsoft.com/office/drawing/2014/main" id="{C27E1C78-4513-48F6-A533-39F0C27F0AF9}"/>
                  </a:ext>
                </a:extLst>
              </p:cNvPr>
              <p:cNvSpPr txBox="1"/>
              <p:nvPr/>
            </p:nvSpPr>
            <p:spPr>
              <a:xfrm>
                <a:off x="4134296" y="3536298"/>
                <a:ext cx="2105092" cy="437804"/>
              </a:xfrm>
              <a:prstGeom prst="rect">
                <a:avLst/>
              </a:prstGeom>
              <a:solidFill>
                <a:schemeClr val="accent2">
                  <a:lumMod val="20000"/>
                  <a:lumOff val="80000"/>
                </a:schemeClr>
              </a:solidFill>
            </p:spPr>
            <p:txBody>
              <a:bodyPr wrap="square" rtlCol="0">
                <a:spAutoFit/>
              </a:bodyPr>
              <a:lstStyle/>
              <a:p>
                <a:pPr algn="ctr"/>
                <a:r>
                  <a:rPr lang="en-US" altLang="zh-CN" b="1">
                    <a:solidFill>
                      <a:srgbClr val="C00000"/>
                    </a:solidFill>
                  </a:rPr>
                  <a:t>(3)</a:t>
                </a:r>
                <a:endParaRPr lang="zh-CN" altLang="en-US" b="1">
                  <a:solidFill>
                    <a:srgbClr val="C00000"/>
                  </a:solidFill>
                </a:endParaRPr>
              </a:p>
            </p:txBody>
          </p:sp>
          <p:cxnSp>
            <p:nvCxnSpPr>
              <p:cNvPr id="40" name="直接连接符 39">
                <a:extLst>
                  <a:ext uri="{FF2B5EF4-FFF2-40B4-BE49-F238E27FC236}">
                    <a16:creationId xmlns:a16="http://schemas.microsoft.com/office/drawing/2014/main" id="{4F12EE5F-CC36-4000-A35C-1979334050D7}"/>
                  </a:ext>
                </a:extLst>
              </p:cNvPr>
              <p:cNvCxnSpPr>
                <a:cxnSpLocks/>
              </p:cNvCxnSpPr>
              <p:nvPr/>
            </p:nvCxnSpPr>
            <p:spPr>
              <a:xfrm>
                <a:off x="4285598" y="3934141"/>
                <a:ext cx="1793165" cy="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8" name="文本框 37">
                  <a:extLst>
                    <a:ext uri="{FF2B5EF4-FFF2-40B4-BE49-F238E27FC236}">
                      <a16:creationId xmlns:a16="http://schemas.microsoft.com/office/drawing/2014/main" id="{03C8D1AF-7C45-4750-BE58-92D5CE344223}"/>
                    </a:ext>
                  </a:extLst>
                </p:cNvPr>
                <p:cNvSpPr txBox="1"/>
                <p:nvPr/>
              </p:nvSpPr>
              <p:spPr>
                <a:xfrm>
                  <a:off x="3799391" y="3128842"/>
                  <a:ext cx="2723464" cy="426169"/>
                </a:xfrm>
                <a:prstGeom prst="rect">
                  <a:avLst/>
                </a:prstGeom>
                <a:solidFill>
                  <a:schemeClr val="accent4">
                    <a:lumMod val="20000"/>
                    <a:lumOff val="80000"/>
                  </a:schemeClr>
                </a:solidFill>
              </p:spPr>
              <p:txBody>
                <a:bodyPr wrap="square" bIns="36000" rtlCol="0">
                  <a:spAutoFit/>
                </a:bodyPr>
                <a:lstStyle/>
                <a:p>
                  <a:r>
                    <a:rPr lang="zh-CN" altLang="en-US" b="1">
                      <a:solidFill>
                        <a:srgbClr val="002060"/>
                      </a:solidFill>
                    </a:rPr>
                    <a:t>用</a:t>
                  </a:r>
                  <a:r>
                    <a:rPr lang="zh-CN" altLang="en-US" b="1" u="sng">
                      <a:solidFill>
                        <a:srgbClr val="002060"/>
                      </a:solidFill>
                    </a:rPr>
                    <a:t>       </a:t>
                  </a:r>
                  <a:r>
                    <a:rPr lang="en-US" altLang="zh-CN" b="1" u="sng">
                      <a:solidFill>
                        <a:srgbClr val="002060"/>
                      </a:solidFill>
                    </a:rPr>
                    <a:t>(4)      </a:t>
                  </a:r>
                  <a:r>
                    <a:rPr lang="zh-CN" altLang="en-US" b="1">
                      <a:solidFill>
                        <a:srgbClr val="002060"/>
                      </a:solidFill>
                    </a:rPr>
                    <a:t>规则消除</a:t>
                  </a:r>
                  <a14:m>
                    <m:oMath xmlns:m="http://schemas.openxmlformats.org/officeDocument/2006/math">
                      <m:r>
                        <a:rPr lang="en-US" altLang="zh-CN" b="1" i="1" smtClean="0">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𝒙</m:t>
                      </m:r>
                    </m:oMath>
                  </a14:m>
                  <a:endParaRPr lang="zh-CN" altLang="en-US" b="1">
                    <a:solidFill>
                      <a:srgbClr val="002060"/>
                    </a:solidFill>
                  </a:endParaRPr>
                </a:p>
              </p:txBody>
            </p:sp>
          </mc:Choice>
          <mc:Fallback xmlns="">
            <p:sp>
              <p:nvSpPr>
                <p:cNvPr id="38" name="文本框 37">
                  <a:extLst>
                    <a:ext uri="{FF2B5EF4-FFF2-40B4-BE49-F238E27FC236}">
                      <a16:creationId xmlns:a16="http://schemas.microsoft.com/office/drawing/2014/main" id="{03C8D1AF-7C45-4750-BE58-92D5CE344223}"/>
                    </a:ext>
                  </a:extLst>
                </p:cNvPr>
                <p:cNvSpPr txBox="1">
                  <a:spLocks noRot="1" noChangeAspect="1" noMove="1" noResize="1" noEditPoints="1" noAdjustHandles="1" noChangeArrowheads="1" noChangeShapeType="1" noTextEdit="1"/>
                </p:cNvSpPr>
                <p:nvPr/>
              </p:nvSpPr>
              <p:spPr>
                <a:xfrm>
                  <a:off x="3799391" y="3128842"/>
                  <a:ext cx="2723464" cy="426169"/>
                </a:xfrm>
                <a:prstGeom prst="rect">
                  <a:avLst/>
                </a:prstGeom>
                <a:blipFill>
                  <a:blip r:embed="rId8"/>
                  <a:stretch>
                    <a:fillRect l="-1790" t="-8475" b="-28814"/>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19463894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一阶逻辑的自然推理举例</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第十一讲  一阶逻辑的推理理论</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A84936A-AD8A-4245-A4DE-139658DA8B11}" type="slidenum">
              <a:rPr lang="en-US" altLang="zh-CN" smtClean="0">
                <a:latin typeface="Arial" panose="020B0604020202020204" pitchFamily="34" charset="0"/>
                <a:ea typeface="楷体" panose="02010609060101010101" pitchFamily="49" charset="-122"/>
                <a:cs typeface="Arial" panose="020B0604020202020204" pitchFamily="34" charset="0"/>
              </a:rPr>
              <a:t>29</a:t>
            </a:fld>
            <a:r>
              <a:rPr lang="en-US" altLang="zh-CN">
                <a:latin typeface="Arial" panose="020B0604020202020204" pitchFamily="34" charset="0"/>
                <a:ea typeface="楷体" panose="02010609060101010101" pitchFamily="49" charset="-122"/>
                <a:cs typeface="Arial" panose="020B0604020202020204" pitchFamily="34" charset="0"/>
              </a:rPr>
              <a:t>/33</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一阶逻辑推理有效性验证练习</a:t>
            </a:r>
          </a:p>
        </p:txBody>
      </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219E604E-DFEC-4367-A92E-ACD180D3F880}"/>
                  </a:ext>
                </a:extLst>
              </p:cNvPr>
              <p:cNvSpPr txBox="1"/>
              <p:nvPr/>
            </p:nvSpPr>
            <p:spPr>
              <a:xfrm>
                <a:off x="530656" y="1206500"/>
                <a:ext cx="11238131" cy="509178"/>
              </a:xfrm>
              <a:prstGeom prst="rect">
                <a:avLst/>
              </a:prstGeom>
              <a:solidFill>
                <a:schemeClr val="accent5">
                  <a:lumMod val="20000"/>
                  <a:lumOff val="80000"/>
                </a:schemeClr>
              </a:solidFill>
            </p:spPr>
            <p:txBody>
              <a:bodyPr wrap="square" rtlCol="0">
                <a:spAutoFit/>
              </a:bodyPr>
              <a:lstStyle/>
              <a:p>
                <a:r>
                  <a:rPr lang="zh-CN" altLang="en-US" sz="2400" b="1">
                    <a:solidFill>
                      <a:srgbClr val="002060"/>
                    </a:solidFill>
                  </a:rPr>
                  <a:t>验证推理</a:t>
                </a:r>
                <a14:m>
                  <m:oMath xmlns:m="http://schemas.openxmlformats.org/officeDocument/2006/math">
                    <m:r>
                      <a:rPr lang="en-US" altLang="zh-CN" sz="2400" b="1" i="1" smtClean="0">
                        <a:solidFill>
                          <a:schemeClr val="accent2">
                            <a:lumMod val="50000"/>
                          </a:schemeClr>
                        </a:solidFill>
                        <a:latin typeface="Cambria Math" panose="02040503050406030204" pitchFamily="18" charset="0"/>
                      </a:rPr>
                      <m:t>∀</m:t>
                    </m:r>
                    <m:r>
                      <a:rPr lang="en-US" altLang="zh-CN" sz="2400" b="1" i="1" smtClean="0">
                        <a:solidFill>
                          <a:schemeClr val="accent2">
                            <a:lumMod val="50000"/>
                          </a:schemeClr>
                        </a:solidFill>
                        <a:latin typeface="Cambria Math" panose="02040503050406030204" pitchFamily="18" charset="0"/>
                      </a:rPr>
                      <m:t>𝒙</m:t>
                    </m:r>
                    <m:d>
                      <m:dPr>
                        <m:ctrlPr>
                          <a:rPr lang="en-US" altLang="zh-CN" sz="2400" b="1" i="1" smtClean="0">
                            <a:solidFill>
                              <a:schemeClr val="accent2">
                                <a:lumMod val="50000"/>
                              </a:schemeClr>
                            </a:solidFill>
                            <a:latin typeface="Cambria Math" panose="02040503050406030204" pitchFamily="18" charset="0"/>
                          </a:rPr>
                        </m:ctrlPr>
                      </m:dPr>
                      <m:e>
                        <m:r>
                          <a:rPr lang="en-US" altLang="zh-CN" sz="2400" b="1" i="1" smtClean="0">
                            <a:solidFill>
                              <a:schemeClr val="accent2">
                                <a:lumMod val="50000"/>
                              </a:schemeClr>
                            </a:solidFill>
                            <a:latin typeface="Cambria Math" panose="02040503050406030204" pitchFamily="18" charset="0"/>
                          </a:rPr>
                          <m:t>𝑭</m:t>
                        </m:r>
                        <m:d>
                          <m:dPr>
                            <m:ctrlPr>
                              <a:rPr lang="en-US" altLang="zh-CN" sz="2400" b="1" i="1" smtClean="0">
                                <a:solidFill>
                                  <a:schemeClr val="accent2">
                                    <a:lumMod val="50000"/>
                                  </a:schemeClr>
                                </a:solidFill>
                                <a:latin typeface="Cambria Math" panose="02040503050406030204" pitchFamily="18" charset="0"/>
                              </a:rPr>
                            </m:ctrlPr>
                          </m:dPr>
                          <m:e>
                            <m:r>
                              <a:rPr lang="en-US" altLang="zh-CN" sz="2400" b="1" i="1" smtClean="0">
                                <a:solidFill>
                                  <a:schemeClr val="accent2">
                                    <a:lumMod val="50000"/>
                                  </a:schemeClr>
                                </a:solidFill>
                                <a:latin typeface="Cambria Math" panose="02040503050406030204" pitchFamily="18" charset="0"/>
                              </a:rPr>
                              <m:t>𝒙</m:t>
                            </m:r>
                          </m:e>
                        </m:d>
                        <m:r>
                          <a:rPr lang="en-US" altLang="zh-CN" sz="2400" b="1" i="1" smtClean="0">
                            <a:solidFill>
                              <a:schemeClr val="accent2">
                                <a:lumMod val="50000"/>
                              </a:schemeClr>
                            </a:solidFill>
                            <a:latin typeface="Cambria Math" panose="02040503050406030204" pitchFamily="18" charset="0"/>
                          </a:rPr>
                          <m:t>→¬</m:t>
                        </m:r>
                        <m:r>
                          <a:rPr lang="en-US" altLang="zh-CN" sz="2400" b="1" i="1" smtClean="0">
                            <a:solidFill>
                              <a:schemeClr val="accent2">
                                <a:lumMod val="50000"/>
                              </a:schemeClr>
                            </a:solidFill>
                            <a:latin typeface="Cambria Math" panose="02040503050406030204" pitchFamily="18" charset="0"/>
                          </a:rPr>
                          <m:t>𝑮</m:t>
                        </m:r>
                        <m:d>
                          <m:dPr>
                            <m:ctrlPr>
                              <a:rPr lang="en-US" altLang="zh-CN" sz="2400" b="1" i="1" smtClean="0">
                                <a:solidFill>
                                  <a:schemeClr val="accent2">
                                    <a:lumMod val="50000"/>
                                  </a:schemeClr>
                                </a:solidFill>
                                <a:latin typeface="Cambria Math" panose="02040503050406030204" pitchFamily="18" charset="0"/>
                              </a:rPr>
                            </m:ctrlPr>
                          </m:dPr>
                          <m:e>
                            <m:r>
                              <a:rPr lang="en-US" altLang="zh-CN" sz="2400" b="1" i="1" smtClean="0">
                                <a:solidFill>
                                  <a:schemeClr val="accent2">
                                    <a:lumMod val="50000"/>
                                  </a:schemeClr>
                                </a:solidFill>
                                <a:latin typeface="Cambria Math" panose="02040503050406030204" pitchFamily="18" charset="0"/>
                              </a:rPr>
                              <m:t>𝒙</m:t>
                            </m:r>
                          </m:e>
                        </m:d>
                      </m:e>
                    </m:d>
                    <m:r>
                      <a:rPr lang="en-US" altLang="zh-CN" sz="2400" b="1" i="1" smtClean="0">
                        <a:solidFill>
                          <a:schemeClr val="accent2">
                            <a:lumMod val="50000"/>
                          </a:schemeClr>
                        </a:solidFill>
                        <a:latin typeface="Cambria Math" panose="02040503050406030204" pitchFamily="18" charset="0"/>
                      </a:rPr>
                      <m:t>, ∀</m:t>
                    </m:r>
                    <m:r>
                      <a:rPr lang="en-US" altLang="zh-CN" sz="2400" b="1" i="1" smtClean="0">
                        <a:solidFill>
                          <a:schemeClr val="accent2">
                            <a:lumMod val="50000"/>
                          </a:schemeClr>
                        </a:solidFill>
                        <a:latin typeface="Cambria Math" panose="02040503050406030204" pitchFamily="18" charset="0"/>
                      </a:rPr>
                      <m:t>𝒙</m:t>
                    </m:r>
                    <m:d>
                      <m:dPr>
                        <m:ctrlPr>
                          <a:rPr lang="en-US" altLang="zh-CN" sz="2400" b="1" i="1" smtClean="0">
                            <a:solidFill>
                              <a:schemeClr val="accent2">
                                <a:lumMod val="50000"/>
                              </a:schemeClr>
                            </a:solidFill>
                            <a:latin typeface="Cambria Math" panose="02040503050406030204" pitchFamily="18" charset="0"/>
                          </a:rPr>
                        </m:ctrlPr>
                      </m:dPr>
                      <m:e>
                        <m:r>
                          <a:rPr lang="en-US" altLang="zh-CN" sz="2400" b="1" i="1" smtClean="0">
                            <a:solidFill>
                              <a:schemeClr val="accent2">
                                <a:lumMod val="50000"/>
                              </a:schemeClr>
                            </a:solidFill>
                            <a:latin typeface="Cambria Math" panose="02040503050406030204" pitchFamily="18" charset="0"/>
                          </a:rPr>
                          <m:t>𝑯</m:t>
                        </m:r>
                        <m:d>
                          <m:dPr>
                            <m:ctrlPr>
                              <a:rPr lang="en-US" altLang="zh-CN" sz="2400" b="1" i="1" smtClean="0">
                                <a:solidFill>
                                  <a:schemeClr val="accent2">
                                    <a:lumMod val="50000"/>
                                  </a:schemeClr>
                                </a:solidFill>
                                <a:latin typeface="Cambria Math" panose="02040503050406030204" pitchFamily="18" charset="0"/>
                              </a:rPr>
                            </m:ctrlPr>
                          </m:dPr>
                          <m:e>
                            <m:r>
                              <a:rPr lang="en-US" altLang="zh-CN" sz="2400" b="1" i="1" smtClean="0">
                                <a:solidFill>
                                  <a:schemeClr val="accent2">
                                    <a:lumMod val="50000"/>
                                  </a:schemeClr>
                                </a:solidFill>
                                <a:latin typeface="Cambria Math" panose="02040503050406030204" pitchFamily="18" charset="0"/>
                              </a:rPr>
                              <m:t>𝒙</m:t>
                            </m:r>
                          </m:e>
                        </m:d>
                        <m:r>
                          <a:rPr lang="en-US" altLang="zh-CN" sz="2400" b="1" i="1" smtClean="0">
                            <a:solidFill>
                              <a:schemeClr val="accent2">
                                <a:lumMod val="50000"/>
                              </a:schemeClr>
                            </a:solidFill>
                            <a:latin typeface="Cambria Math" panose="02040503050406030204" pitchFamily="18" charset="0"/>
                          </a:rPr>
                          <m:t>→</m:t>
                        </m:r>
                        <m:r>
                          <a:rPr lang="en-US" altLang="zh-CN" sz="2400" b="1" i="1" smtClean="0">
                            <a:solidFill>
                              <a:schemeClr val="accent2">
                                <a:lumMod val="50000"/>
                              </a:schemeClr>
                            </a:solidFill>
                            <a:latin typeface="Cambria Math" panose="02040503050406030204" pitchFamily="18" charset="0"/>
                          </a:rPr>
                          <m:t>𝑮</m:t>
                        </m:r>
                        <m:d>
                          <m:dPr>
                            <m:ctrlPr>
                              <a:rPr lang="en-US" altLang="zh-CN" sz="2400" b="1" i="1" smtClean="0">
                                <a:solidFill>
                                  <a:schemeClr val="accent2">
                                    <a:lumMod val="50000"/>
                                  </a:schemeClr>
                                </a:solidFill>
                                <a:latin typeface="Cambria Math" panose="02040503050406030204" pitchFamily="18" charset="0"/>
                              </a:rPr>
                            </m:ctrlPr>
                          </m:dPr>
                          <m:e>
                            <m:r>
                              <a:rPr lang="en-US" altLang="zh-CN" sz="2400" b="1" i="1" smtClean="0">
                                <a:solidFill>
                                  <a:schemeClr val="accent2">
                                    <a:lumMod val="50000"/>
                                  </a:schemeClr>
                                </a:solidFill>
                                <a:latin typeface="Cambria Math" panose="02040503050406030204" pitchFamily="18" charset="0"/>
                              </a:rPr>
                              <m:t>𝒙</m:t>
                            </m:r>
                          </m:e>
                        </m:d>
                      </m:e>
                    </m:d>
                    <m:r>
                      <a:rPr lang="en-US" altLang="zh-CN" sz="2400" b="1" i="1" smtClean="0">
                        <a:solidFill>
                          <a:schemeClr val="accent2">
                            <a:lumMod val="50000"/>
                          </a:schemeClr>
                        </a:solidFill>
                        <a:latin typeface="Cambria Math" panose="02040503050406030204" pitchFamily="18" charset="0"/>
                      </a:rPr>
                      <m:t>⟹∀</m:t>
                    </m:r>
                    <m:r>
                      <a:rPr lang="en-US" altLang="zh-CN" sz="2400" b="1" i="1" smtClean="0">
                        <a:solidFill>
                          <a:schemeClr val="accent2">
                            <a:lumMod val="50000"/>
                          </a:schemeClr>
                        </a:solidFill>
                        <a:latin typeface="Cambria Math" panose="02040503050406030204" pitchFamily="18" charset="0"/>
                      </a:rPr>
                      <m:t>𝒙</m:t>
                    </m:r>
                    <m:d>
                      <m:dPr>
                        <m:ctrlPr>
                          <a:rPr lang="en-US" altLang="zh-CN" sz="2400" b="1" i="1" smtClean="0">
                            <a:solidFill>
                              <a:schemeClr val="accent2">
                                <a:lumMod val="50000"/>
                              </a:schemeClr>
                            </a:solidFill>
                            <a:latin typeface="Cambria Math" panose="02040503050406030204" pitchFamily="18" charset="0"/>
                          </a:rPr>
                        </m:ctrlPr>
                      </m:dPr>
                      <m:e>
                        <m:r>
                          <a:rPr lang="en-US" altLang="zh-CN" sz="2400" b="1" i="1" smtClean="0">
                            <a:solidFill>
                              <a:schemeClr val="accent2">
                                <a:lumMod val="50000"/>
                              </a:schemeClr>
                            </a:solidFill>
                            <a:latin typeface="Cambria Math" panose="02040503050406030204" pitchFamily="18" charset="0"/>
                          </a:rPr>
                          <m:t>𝑯</m:t>
                        </m:r>
                        <m:d>
                          <m:dPr>
                            <m:ctrlPr>
                              <a:rPr lang="en-US" altLang="zh-CN" sz="2400" b="1" i="1" smtClean="0">
                                <a:solidFill>
                                  <a:schemeClr val="accent2">
                                    <a:lumMod val="50000"/>
                                  </a:schemeClr>
                                </a:solidFill>
                                <a:latin typeface="Cambria Math" panose="02040503050406030204" pitchFamily="18" charset="0"/>
                              </a:rPr>
                            </m:ctrlPr>
                          </m:dPr>
                          <m:e>
                            <m:r>
                              <a:rPr lang="en-US" altLang="zh-CN" sz="2400" b="1" i="1" smtClean="0">
                                <a:solidFill>
                                  <a:schemeClr val="accent2">
                                    <a:lumMod val="50000"/>
                                  </a:schemeClr>
                                </a:solidFill>
                                <a:latin typeface="Cambria Math" panose="02040503050406030204" pitchFamily="18" charset="0"/>
                              </a:rPr>
                              <m:t>𝒙</m:t>
                            </m:r>
                          </m:e>
                        </m:d>
                        <m:r>
                          <a:rPr lang="en-US" altLang="zh-CN" sz="2400" b="1" i="1" smtClean="0">
                            <a:solidFill>
                              <a:schemeClr val="accent2">
                                <a:lumMod val="50000"/>
                              </a:schemeClr>
                            </a:solidFill>
                            <a:latin typeface="Cambria Math" panose="02040503050406030204" pitchFamily="18" charset="0"/>
                          </a:rPr>
                          <m:t>→¬</m:t>
                        </m:r>
                        <m:r>
                          <a:rPr lang="en-US" altLang="zh-CN" sz="2400" b="1" i="1" smtClean="0">
                            <a:solidFill>
                              <a:schemeClr val="accent2">
                                <a:lumMod val="50000"/>
                              </a:schemeClr>
                            </a:solidFill>
                            <a:latin typeface="Cambria Math" panose="02040503050406030204" pitchFamily="18" charset="0"/>
                          </a:rPr>
                          <m:t>𝑭</m:t>
                        </m:r>
                        <m:d>
                          <m:dPr>
                            <m:ctrlPr>
                              <a:rPr lang="en-US" altLang="zh-CN" sz="2400" b="1" i="1" smtClean="0">
                                <a:solidFill>
                                  <a:schemeClr val="accent2">
                                    <a:lumMod val="50000"/>
                                  </a:schemeClr>
                                </a:solidFill>
                                <a:latin typeface="Cambria Math" panose="02040503050406030204" pitchFamily="18" charset="0"/>
                              </a:rPr>
                            </m:ctrlPr>
                          </m:dPr>
                          <m:e>
                            <m:r>
                              <a:rPr lang="en-US" altLang="zh-CN" sz="2400" b="1" i="1" smtClean="0">
                                <a:solidFill>
                                  <a:schemeClr val="accent2">
                                    <a:lumMod val="50000"/>
                                  </a:schemeClr>
                                </a:solidFill>
                                <a:latin typeface="Cambria Math" panose="02040503050406030204" pitchFamily="18" charset="0"/>
                              </a:rPr>
                              <m:t>𝒙</m:t>
                            </m:r>
                          </m:e>
                        </m:d>
                      </m:e>
                    </m:d>
                  </m:oMath>
                </a14:m>
                <a:r>
                  <a:rPr lang="zh-CN" altLang="en-US" sz="2400" b="1">
                    <a:solidFill>
                      <a:srgbClr val="002060"/>
                    </a:solidFill>
                  </a:rPr>
                  <a:t>的有效性</a:t>
                </a:r>
              </a:p>
            </p:txBody>
          </p:sp>
        </mc:Choice>
        <mc:Fallback xmlns="">
          <p:sp>
            <p:nvSpPr>
              <p:cNvPr id="11" name="文本框 10">
                <a:extLst>
                  <a:ext uri="{FF2B5EF4-FFF2-40B4-BE49-F238E27FC236}">
                    <a16:creationId xmlns:a16="http://schemas.microsoft.com/office/drawing/2014/main" id="{219E604E-DFEC-4367-A92E-ACD180D3F880}"/>
                  </a:ext>
                </a:extLst>
              </p:cNvPr>
              <p:cNvSpPr txBox="1">
                <a:spLocks noRot="1" noChangeAspect="1" noMove="1" noResize="1" noEditPoints="1" noAdjustHandles="1" noChangeArrowheads="1" noChangeShapeType="1" noTextEdit="1"/>
              </p:cNvSpPr>
              <p:nvPr/>
            </p:nvSpPr>
            <p:spPr>
              <a:xfrm>
                <a:off x="530656" y="1206500"/>
                <a:ext cx="11238131" cy="509178"/>
              </a:xfrm>
              <a:prstGeom prst="rect">
                <a:avLst/>
              </a:prstGeom>
              <a:blipFill>
                <a:blip r:embed="rId2"/>
                <a:stretch>
                  <a:fillRect l="-813" t="-2410" b="-25301"/>
                </a:stretch>
              </a:blipFill>
            </p:spPr>
            <p:txBody>
              <a:bodyPr/>
              <a:lstStyle/>
              <a:p>
                <a:r>
                  <a:rPr lang="zh-CN" altLang="en-US">
                    <a:noFill/>
                  </a:rPr>
                  <a:t> </a:t>
                </a:r>
              </a:p>
            </p:txBody>
          </p:sp>
        </mc:Fallback>
      </mc:AlternateContent>
      <p:grpSp>
        <p:nvGrpSpPr>
          <p:cNvPr id="15" name="组合 14">
            <a:extLst>
              <a:ext uri="{FF2B5EF4-FFF2-40B4-BE49-F238E27FC236}">
                <a16:creationId xmlns:a16="http://schemas.microsoft.com/office/drawing/2014/main" id="{A403FE4E-939A-47D7-B28C-141386E03DCB}"/>
              </a:ext>
            </a:extLst>
          </p:cNvPr>
          <p:cNvGrpSpPr/>
          <p:nvPr/>
        </p:nvGrpSpPr>
        <p:grpSpPr>
          <a:xfrm>
            <a:off x="7944726" y="4170220"/>
            <a:ext cx="2723464" cy="1511362"/>
            <a:chOff x="7677011" y="2426819"/>
            <a:chExt cx="2723464" cy="1791560"/>
          </a:xfrm>
        </p:grpSpPr>
        <mc:AlternateContent xmlns:mc="http://schemas.openxmlformats.org/markup-compatibility/2006" xmlns:a14="http://schemas.microsoft.com/office/drawing/2010/main">
          <mc:Choice Requires="a14">
            <p:sp>
              <p:nvSpPr>
                <p:cNvPr id="29" name="文本框 28">
                  <a:extLst>
                    <a:ext uri="{FF2B5EF4-FFF2-40B4-BE49-F238E27FC236}">
                      <a16:creationId xmlns:a16="http://schemas.microsoft.com/office/drawing/2014/main" id="{256A4EDF-F7F4-4A04-AF48-4CCC2E5860E1}"/>
                    </a:ext>
                  </a:extLst>
                </p:cNvPr>
                <p:cNvSpPr txBox="1"/>
                <p:nvPr/>
              </p:nvSpPr>
              <p:spPr>
                <a:xfrm>
                  <a:off x="7884588" y="2426819"/>
                  <a:ext cx="2268014" cy="474288"/>
                </a:xfrm>
                <a:prstGeom prst="rect">
                  <a:avLst/>
                </a:prstGeom>
                <a:solidFill>
                  <a:schemeClr val="accent6">
                    <a:lumMod val="20000"/>
                    <a:lumOff val="8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𝒙</m:t>
                        </m:r>
                        <m:d>
                          <m:dPr>
                            <m:ctrlPr>
                              <a:rPr lang="en-US" altLang="zh-CN" sz="2000" b="1" i="1">
                                <a:solidFill>
                                  <a:schemeClr val="accent2">
                                    <a:lumMod val="50000"/>
                                  </a:schemeClr>
                                </a:solidFill>
                                <a:latin typeface="Cambria Math" panose="02040503050406030204" pitchFamily="18" charset="0"/>
                              </a:rPr>
                            </m:ctrlPr>
                          </m:dPr>
                          <m:e>
                            <m:r>
                              <a:rPr lang="en-US" altLang="zh-CN" sz="2000" b="1" i="1" smtClean="0">
                                <a:solidFill>
                                  <a:schemeClr val="accent2">
                                    <a:lumMod val="50000"/>
                                  </a:schemeClr>
                                </a:solidFill>
                                <a:latin typeface="Cambria Math" panose="02040503050406030204" pitchFamily="18" charset="0"/>
                              </a:rPr>
                              <m:t>𝑯</m:t>
                            </m:r>
                            <m:d>
                              <m:dPr>
                                <m:ctrlPr>
                                  <a:rPr lang="en-US" altLang="zh-CN" sz="2000" b="1" i="1">
                                    <a:solidFill>
                                      <a:schemeClr val="accent2">
                                        <a:lumMod val="50000"/>
                                      </a:schemeClr>
                                    </a:solidFill>
                                    <a:latin typeface="Cambria Math" panose="02040503050406030204" pitchFamily="18" charset="0"/>
                                  </a:rPr>
                                </m:ctrlPr>
                              </m:dPr>
                              <m:e>
                                <m:r>
                                  <a:rPr lang="en-US" altLang="zh-CN" sz="2000" b="1" i="1">
                                    <a:solidFill>
                                      <a:schemeClr val="accent2">
                                        <a:lumMod val="50000"/>
                                      </a:schemeClr>
                                    </a:solidFill>
                                    <a:latin typeface="Cambria Math" panose="02040503050406030204" pitchFamily="18" charset="0"/>
                                  </a:rPr>
                                  <m:t>𝒙</m:t>
                                </m:r>
                              </m:e>
                            </m:d>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𝑮</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𝒙</m:t>
                            </m:r>
                            <m:r>
                              <a:rPr lang="en-US" altLang="zh-CN" sz="2000" b="1" i="1" smtClean="0">
                                <a:solidFill>
                                  <a:schemeClr val="accent2">
                                    <a:lumMod val="50000"/>
                                  </a:schemeClr>
                                </a:solidFill>
                                <a:latin typeface="Cambria Math" panose="02040503050406030204" pitchFamily="18" charset="0"/>
                              </a:rPr>
                              <m:t>)</m:t>
                            </m:r>
                          </m:e>
                        </m:d>
                      </m:oMath>
                    </m:oMathPara>
                  </a14:m>
                  <a:endParaRPr lang="zh-CN" altLang="en-US"/>
                </a:p>
              </p:txBody>
            </p:sp>
          </mc:Choice>
          <mc:Fallback xmlns="">
            <p:sp>
              <p:nvSpPr>
                <p:cNvPr id="29" name="文本框 28">
                  <a:extLst>
                    <a:ext uri="{FF2B5EF4-FFF2-40B4-BE49-F238E27FC236}">
                      <a16:creationId xmlns:a16="http://schemas.microsoft.com/office/drawing/2014/main" id="{256A4EDF-F7F4-4A04-AF48-4CCC2E5860E1}"/>
                    </a:ext>
                  </a:extLst>
                </p:cNvPr>
                <p:cNvSpPr txBox="1">
                  <a:spLocks noRot="1" noChangeAspect="1" noMove="1" noResize="1" noEditPoints="1" noAdjustHandles="1" noChangeArrowheads="1" noChangeShapeType="1" noTextEdit="1"/>
                </p:cNvSpPr>
                <p:nvPr/>
              </p:nvSpPr>
              <p:spPr>
                <a:xfrm>
                  <a:off x="7884588" y="2426819"/>
                  <a:ext cx="2268014" cy="474288"/>
                </a:xfrm>
                <a:prstGeom prst="rect">
                  <a:avLst/>
                </a:prstGeom>
                <a:blipFill>
                  <a:blip r:embed="rId3"/>
                  <a:stretch>
                    <a:fillRect b="-15152"/>
                  </a:stretch>
                </a:blipFill>
              </p:spPr>
              <p:txBody>
                <a:bodyPr/>
                <a:lstStyle/>
                <a:p>
                  <a:r>
                    <a:rPr lang="zh-CN" altLang="en-US">
                      <a:noFill/>
                    </a:rPr>
                    <a:t> </a:t>
                  </a:r>
                </a:p>
              </p:txBody>
            </p:sp>
          </mc:Fallback>
        </mc:AlternateContent>
        <p:sp>
          <p:nvSpPr>
            <p:cNvPr id="30" name="箭头: 上 29">
              <a:extLst>
                <a:ext uri="{FF2B5EF4-FFF2-40B4-BE49-F238E27FC236}">
                  <a16:creationId xmlns:a16="http://schemas.microsoft.com/office/drawing/2014/main" id="{20970A8B-2D7E-4D24-A5DE-A4A492918E6F}"/>
                </a:ext>
              </a:extLst>
            </p:cNvPr>
            <p:cNvSpPr/>
            <p:nvPr/>
          </p:nvSpPr>
          <p:spPr>
            <a:xfrm rot="10800000">
              <a:off x="8975930" y="2900101"/>
              <a:ext cx="83288" cy="89262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1" name="组合 30">
              <a:extLst>
                <a:ext uri="{FF2B5EF4-FFF2-40B4-BE49-F238E27FC236}">
                  <a16:creationId xmlns:a16="http://schemas.microsoft.com/office/drawing/2014/main" id="{F4C5FD8B-B2EC-4C61-A81E-0B3F9708C2BC}"/>
                </a:ext>
              </a:extLst>
            </p:cNvPr>
            <p:cNvGrpSpPr/>
            <p:nvPr/>
          </p:nvGrpSpPr>
          <p:grpSpPr>
            <a:xfrm>
              <a:off x="7720318" y="3792209"/>
              <a:ext cx="2594511" cy="426170"/>
              <a:chOff x="7720318" y="3559363"/>
              <a:chExt cx="2594511" cy="426170"/>
            </a:xfrm>
          </p:grpSpPr>
          <mc:AlternateContent xmlns:mc="http://schemas.openxmlformats.org/markup-compatibility/2006" xmlns:a14="http://schemas.microsoft.com/office/drawing/2010/main">
            <mc:Choice Requires="a14">
              <p:sp>
                <p:nvSpPr>
                  <p:cNvPr id="33" name="文本框 32">
                    <a:extLst>
                      <a:ext uri="{FF2B5EF4-FFF2-40B4-BE49-F238E27FC236}">
                        <a16:creationId xmlns:a16="http://schemas.microsoft.com/office/drawing/2014/main" id="{1074EB57-90F2-41D5-A15C-A716FF7D25CA}"/>
                      </a:ext>
                    </a:extLst>
                  </p:cNvPr>
                  <p:cNvSpPr txBox="1"/>
                  <p:nvPr/>
                </p:nvSpPr>
                <p:spPr>
                  <a:xfrm>
                    <a:off x="7720318" y="3559363"/>
                    <a:ext cx="2594511" cy="426170"/>
                  </a:xfrm>
                  <a:prstGeom prst="rect">
                    <a:avLst/>
                  </a:prstGeom>
                  <a:solidFill>
                    <a:schemeClr val="accent2">
                      <a:lumMod val="20000"/>
                      <a:lumOff val="80000"/>
                    </a:schemeClr>
                  </a:solidFill>
                </p:spPr>
                <p:txBody>
                  <a:bodyPr wrap="square" bIns="36000" rtlCol="0">
                    <a:spAutoFit/>
                  </a:bodyPr>
                  <a:lstStyle/>
                  <a:p>
                    <a:pPr algn="ctr"/>
                    <a14:m>
                      <m:oMathPara xmlns:m="http://schemas.openxmlformats.org/officeDocument/2006/math">
                        <m:oMathParaPr>
                          <m:jc m:val="centerGroup"/>
                        </m:oMathParaPr>
                        <m:oMath xmlns:m="http://schemas.openxmlformats.org/officeDocument/2006/math">
                          <m:r>
                            <a:rPr lang="en-US" altLang="zh-CN" b="1" i="1" smtClean="0">
                              <a:solidFill>
                                <a:srgbClr val="C00000"/>
                              </a:solidFill>
                              <a:latin typeface="Cambria Math" panose="02040503050406030204" pitchFamily="18" charset="0"/>
                            </a:rPr>
                            <m:t>𝑯</m:t>
                          </m:r>
                          <m:d>
                            <m:dPr>
                              <m:ctrlPr>
                                <a:rPr lang="en-US" altLang="zh-CN" b="1" i="1" smtClean="0">
                                  <a:solidFill>
                                    <a:srgbClr val="C00000"/>
                                  </a:solidFill>
                                  <a:latin typeface="Cambria Math" panose="02040503050406030204" pitchFamily="18" charset="0"/>
                                </a:rPr>
                              </m:ctrlPr>
                            </m:dPr>
                            <m:e>
                              <m:r>
                                <a:rPr lang="en-US" altLang="zh-CN" b="1" i="1" smtClean="0">
                                  <a:solidFill>
                                    <a:srgbClr val="C00000"/>
                                  </a:solidFill>
                                  <a:latin typeface="Cambria Math" panose="02040503050406030204" pitchFamily="18" charset="0"/>
                                </a:rPr>
                                <m:t>𝒙</m:t>
                              </m:r>
                            </m:e>
                          </m:d>
                          <m:r>
                            <a:rPr lang="en-US" altLang="zh-CN" b="1" i="1" smtClean="0">
                              <a:solidFill>
                                <a:srgbClr val="C00000"/>
                              </a:solidFill>
                              <a:latin typeface="Cambria Math" panose="02040503050406030204" pitchFamily="18" charset="0"/>
                            </a:rPr>
                            <m:t>→</m:t>
                          </m:r>
                          <m:r>
                            <a:rPr lang="en-US" altLang="zh-CN" b="1" i="1" smtClean="0">
                              <a:solidFill>
                                <a:srgbClr val="C00000"/>
                              </a:solidFill>
                              <a:latin typeface="Cambria Math" panose="02040503050406030204" pitchFamily="18" charset="0"/>
                            </a:rPr>
                            <m:t>𝑮</m:t>
                          </m:r>
                          <m:d>
                            <m:dPr>
                              <m:ctrlPr>
                                <a:rPr lang="en-US" altLang="zh-CN" b="1" i="1" smtClean="0">
                                  <a:solidFill>
                                    <a:srgbClr val="C00000"/>
                                  </a:solidFill>
                                  <a:latin typeface="Cambria Math" panose="02040503050406030204" pitchFamily="18" charset="0"/>
                                </a:rPr>
                              </m:ctrlPr>
                            </m:dPr>
                            <m:e>
                              <m:r>
                                <a:rPr lang="en-US" altLang="zh-CN" b="1" i="1" smtClean="0">
                                  <a:solidFill>
                                    <a:srgbClr val="C00000"/>
                                  </a:solidFill>
                                  <a:latin typeface="Cambria Math" panose="02040503050406030204" pitchFamily="18" charset="0"/>
                                </a:rPr>
                                <m:t>𝒙</m:t>
                              </m:r>
                            </m:e>
                          </m:d>
                        </m:oMath>
                      </m:oMathPara>
                    </a14:m>
                    <a:endParaRPr lang="zh-CN" altLang="en-US" b="1">
                      <a:solidFill>
                        <a:srgbClr val="C00000"/>
                      </a:solidFill>
                    </a:endParaRPr>
                  </a:p>
                </p:txBody>
              </p:sp>
            </mc:Choice>
            <mc:Fallback xmlns="">
              <p:sp>
                <p:nvSpPr>
                  <p:cNvPr id="33" name="文本框 32">
                    <a:extLst>
                      <a:ext uri="{FF2B5EF4-FFF2-40B4-BE49-F238E27FC236}">
                        <a16:creationId xmlns:a16="http://schemas.microsoft.com/office/drawing/2014/main" id="{1074EB57-90F2-41D5-A15C-A716FF7D25CA}"/>
                      </a:ext>
                    </a:extLst>
                  </p:cNvPr>
                  <p:cNvSpPr txBox="1">
                    <a:spLocks noRot="1" noChangeAspect="1" noMove="1" noResize="1" noEditPoints="1" noAdjustHandles="1" noChangeArrowheads="1" noChangeShapeType="1" noTextEdit="1"/>
                  </p:cNvSpPr>
                  <p:nvPr/>
                </p:nvSpPr>
                <p:spPr>
                  <a:xfrm>
                    <a:off x="7720318" y="3559363"/>
                    <a:ext cx="2594511" cy="426170"/>
                  </a:xfrm>
                  <a:prstGeom prst="rect">
                    <a:avLst/>
                  </a:prstGeom>
                  <a:blipFill>
                    <a:blip r:embed="rId4"/>
                    <a:stretch>
                      <a:fillRect/>
                    </a:stretch>
                  </a:blipFill>
                </p:spPr>
                <p:txBody>
                  <a:bodyPr/>
                  <a:lstStyle/>
                  <a:p>
                    <a:r>
                      <a:rPr lang="zh-CN" altLang="en-US">
                        <a:noFill/>
                      </a:rPr>
                      <a:t> </a:t>
                    </a:r>
                  </a:p>
                </p:txBody>
              </p:sp>
            </mc:Fallback>
          </mc:AlternateContent>
          <p:cxnSp>
            <p:nvCxnSpPr>
              <p:cNvPr id="34" name="直接连接符 33">
                <a:extLst>
                  <a:ext uri="{FF2B5EF4-FFF2-40B4-BE49-F238E27FC236}">
                    <a16:creationId xmlns:a16="http://schemas.microsoft.com/office/drawing/2014/main" id="{5D64DE5F-4750-4685-A978-E5F320077022}"/>
                  </a:ext>
                </a:extLst>
              </p:cNvPr>
              <p:cNvCxnSpPr>
                <a:cxnSpLocks/>
              </p:cNvCxnSpPr>
              <p:nvPr/>
            </p:nvCxnSpPr>
            <p:spPr>
              <a:xfrm>
                <a:off x="7820190" y="3939636"/>
                <a:ext cx="2394766" cy="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2" name="文本框 31">
                  <a:extLst>
                    <a:ext uri="{FF2B5EF4-FFF2-40B4-BE49-F238E27FC236}">
                      <a16:creationId xmlns:a16="http://schemas.microsoft.com/office/drawing/2014/main" id="{5D6B183D-622A-4B78-B697-81F671109FE2}"/>
                    </a:ext>
                  </a:extLst>
                </p:cNvPr>
                <p:cNvSpPr txBox="1"/>
                <p:nvPr/>
              </p:nvSpPr>
              <p:spPr>
                <a:xfrm>
                  <a:off x="7677011" y="3128841"/>
                  <a:ext cx="2723464" cy="426169"/>
                </a:xfrm>
                <a:prstGeom prst="rect">
                  <a:avLst/>
                </a:prstGeom>
                <a:solidFill>
                  <a:schemeClr val="accent4">
                    <a:lumMod val="20000"/>
                    <a:lumOff val="80000"/>
                  </a:schemeClr>
                </a:solidFill>
              </p:spPr>
              <p:txBody>
                <a:bodyPr wrap="square" bIns="36000" rtlCol="0">
                  <a:spAutoFit/>
                </a:bodyPr>
                <a:lstStyle/>
                <a:p>
                  <a:r>
                    <a:rPr lang="zh-CN" altLang="en-US" b="1">
                      <a:solidFill>
                        <a:srgbClr val="002060"/>
                      </a:solidFill>
                    </a:rPr>
                    <a:t>用</a:t>
                  </a:r>
                  <a:r>
                    <a:rPr lang="zh-CN" altLang="en-US" b="1" u="sng">
                      <a:solidFill>
                        <a:srgbClr val="002060"/>
                      </a:solidFill>
                    </a:rPr>
                    <a:t> </a:t>
                  </a:r>
                  <a:r>
                    <a:rPr lang="zh-CN" altLang="en-US" b="1" u="sng">
                      <a:solidFill>
                        <a:srgbClr val="C00000"/>
                      </a:solidFill>
                    </a:rPr>
                    <a:t>全称例化 </a:t>
                  </a:r>
                  <a:r>
                    <a:rPr lang="zh-CN" altLang="en-US" b="1">
                      <a:solidFill>
                        <a:srgbClr val="002060"/>
                      </a:solidFill>
                    </a:rPr>
                    <a:t>规则消除</a:t>
                  </a:r>
                  <a14:m>
                    <m:oMath xmlns:m="http://schemas.openxmlformats.org/officeDocument/2006/math">
                      <m:r>
                        <a:rPr lang="en-US" altLang="zh-CN" b="1" i="1" smtClean="0">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𝒙</m:t>
                      </m:r>
                    </m:oMath>
                  </a14:m>
                  <a:endParaRPr lang="zh-CN" altLang="en-US" b="1">
                    <a:solidFill>
                      <a:srgbClr val="002060"/>
                    </a:solidFill>
                  </a:endParaRPr>
                </a:p>
              </p:txBody>
            </p:sp>
          </mc:Choice>
          <mc:Fallback xmlns="">
            <p:sp>
              <p:nvSpPr>
                <p:cNvPr id="32" name="文本框 31">
                  <a:extLst>
                    <a:ext uri="{FF2B5EF4-FFF2-40B4-BE49-F238E27FC236}">
                      <a16:creationId xmlns:a16="http://schemas.microsoft.com/office/drawing/2014/main" id="{5D6B183D-622A-4B78-B697-81F671109FE2}"/>
                    </a:ext>
                  </a:extLst>
                </p:cNvPr>
                <p:cNvSpPr txBox="1">
                  <a:spLocks noRot="1" noChangeAspect="1" noMove="1" noResize="1" noEditPoints="1" noAdjustHandles="1" noChangeArrowheads="1" noChangeShapeType="1" noTextEdit="1"/>
                </p:cNvSpPr>
                <p:nvPr/>
              </p:nvSpPr>
              <p:spPr>
                <a:xfrm>
                  <a:off x="7677011" y="3128841"/>
                  <a:ext cx="2723464" cy="426169"/>
                </a:xfrm>
                <a:prstGeom prst="rect">
                  <a:avLst/>
                </a:prstGeom>
                <a:blipFill>
                  <a:blip r:embed="rId5"/>
                  <a:stretch>
                    <a:fillRect l="-1790" t="-8475" b="-28814"/>
                  </a:stretch>
                </a:blipFill>
              </p:spPr>
              <p:txBody>
                <a:bodyPr/>
                <a:lstStyle/>
                <a:p>
                  <a:r>
                    <a:rPr lang="zh-CN" altLang="en-US">
                      <a:noFill/>
                    </a:rPr>
                    <a:t> </a:t>
                  </a:r>
                </a:p>
              </p:txBody>
            </p:sp>
          </mc:Fallback>
        </mc:AlternateContent>
      </p:grpSp>
      <p:sp>
        <p:nvSpPr>
          <p:cNvPr id="18" name="文本框 17">
            <a:extLst>
              <a:ext uri="{FF2B5EF4-FFF2-40B4-BE49-F238E27FC236}">
                <a16:creationId xmlns:a16="http://schemas.microsoft.com/office/drawing/2014/main" id="{0CE2E881-8DB5-4A6C-9022-7C43039C2489}"/>
              </a:ext>
            </a:extLst>
          </p:cNvPr>
          <p:cNvSpPr txBox="1"/>
          <p:nvPr/>
        </p:nvSpPr>
        <p:spPr>
          <a:xfrm>
            <a:off x="912169" y="4149023"/>
            <a:ext cx="1568955" cy="646331"/>
          </a:xfrm>
          <a:prstGeom prst="rect">
            <a:avLst/>
          </a:prstGeom>
          <a:solidFill>
            <a:schemeClr val="accent2">
              <a:lumMod val="20000"/>
              <a:lumOff val="80000"/>
              <a:alpha val="50000"/>
            </a:schemeClr>
          </a:solidFill>
        </p:spPr>
        <p:txBody>
          <a:bodyPr wrap="square" rtlCol="0">
            <a:spAutoFit/>
          </a:bodyPr>
          <a:lstStyle/>
          <a:p>
            <a:r>
              <a:rPr lang="zh-CN" altLang="en-US" b="1">
                <a:solidFill>
                  <a:srgbClr val="002060"/>
                </a:solidFill>
                <a:latin typeface="楷体" panose="02010609060101010101" pitchFamily="49" charset="-122"/>
                <a:ea typeface="楷体" panose="02010609060101010101" pitchFamily="49" charset="-122"/>
              </a:rPr>
              <a:t>思考前提的量词如何消除</a:t>
            </a:r>
          </a:p>
        </p:txBody>
      </p:sp>
      <p:grpSp>
        <p:nvGrpSpPr>
          <p:cNvPr id="50" name="组合 49">
            <a:extLst>
              <a:ext uri="{FF2B5EF4-FFF2-40B4-BE49-F238E27FC236}">
                <a16:creationId xmlns:a16="http://schemas.microsoft.com/office/drawing/2014/main" id="{DFA3906B-B7C5-41ED-B0EC-CCD0F3442E9E}"/>
              </a:ext>
            </a:extLst>
          </p:cNvPr>
          <p:cNvGrpSpPr/>
          <p:nvPr/>
        </p:nvGrpSpPr>
        <p:grpSpPr>
          <a:xfrm>
            <a:off x="796535" y="2051228"/>
            <a:ext cx="4657520" cy="1702360"/>
            <a:chOff x="906724" y="2631079"/>
            <a:chExt cx="4657520" cy="1702360"/>
          </a:xfrm>
        </p:grpSpPr>
        <p:grpSp>
          <p:nvGrpSpPr>
            <p:cNvPr id="13" name="组合 12">
              <a:extLst>
                <a:ext uri="{FF2B5EF4-FFF2-40B4-BE49-F238E27FC236}">
                  <a16:creationId xmlns:a16="http://schemas.microsoft.com/office/drawing/2014/main" id="{95B26B34-D874-4719-9CE9-97D939C10AE9}"/>
                </a:ext>
              </a:extLst>
            </p:cNvPr>
            <p:cNvGrpSpPr/>
            <p:nvPr/>
          </p:nvGrpSpPr>
          <p:grpSpPr>
            <a:xfrm>
              <a:off x="2775352" y="2728677"/>
              <a:ext cx="2723464" cy="1530994"/>
              <a:chOff x="815724" y="2404073"/>
              <a:chExt cx="2723464" cy="1814832"/>
            </a:xfrm>
          </p:grpSpPr>
          <mc:AlternateContent xmlns:mc="http://schemas.openxmlformats.org/markup-compatibility/2006" xmlns:a14="http://schemas.microsoft.com/office/drawing/2010/main">
            <mc:Choice Requires="a14">
              <p:sp>
                <p:nvSpPr>
                  <p:cNvPr id="41" name="文本框 40">
                    <a:extLst>
                      <a:ext uri="{FF2B5EF4-FFF2-40B4-BE49-F238E27FC236}">
                        <a16:creationId xmlns:a16="http://schemas.microsoft.com/office/drawing/2014/main" id="{28B9949C-4CBC-4442-8818-949A53A40F4F}"/>
                      </a:ext>
                    </a:extLst>
                  </p:cNvPr>
                  <p:cNvSpPr txBox="1"/>
                  <p:nvPr/>
                </p:nvSpPr>
                <p:spPr>
                  <a:xfrm>
                    <a:off x="1012802" y="2404073"/>
                    <a:ext cx="2323441" cy="462653"/>
                  </a:xfrm>
                  <a:prstGeom prst="rect">
                    <a:avLst/>
                  </a:prstGeom>
                  <a:solidFill>
                    <a:schemeClr val="accent6">
                      <a:lumMod val="20000"/>
                      <a:lumOff val="80000"/>
                    </a:schemeClr>
                  </a:solidFill>
                </p:spPr>
                <p:txBody>
                  <a:bodyPr wrap="square" bIns="36000" rtlCol="0">
                    <a:spAutoFit/>
                  </a:bodyPr>
                  <a:lstStyle/>
                  <a:p>
                    <a:pPr/>
                    <a14:m>
                      <m:oMathPara xmlns:m="http://schemas.openxmlformats.org/officeDocument/2006/math">
                        <m:oMathParaPr>
                          <m:jc m:val="centerGroup"/>
                        </m:oMathParaPr>
                        <m:oMath xmlns:m="http://schemas.openxmlformats.org/officeDocument/2006/math">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𝒙</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𝑯</m:t>
                          </m:r>
                          <m:d>
                            <m:dPr>
                              <m:ctrlPr>
                                <a:rPr lang="en-US" altLang="zh-CN" sz="2000" b="1" i="1" smtClean="0">
                                  <a:solidFill>
                                    <a:schemeClr val="accent2">
                                      <a:lumMod val="50000"/>
                                    </a:schemeClr>
                                  </a:solidFill>
                                  <a:latin typeface="Cambria Math" panose="02040503050406030204" pitchFamily="18" charset="0"/>
                                </a:rPr>
                              </m:ctrlPr>
                            </m:dPr>
                            <m:e>
                              <m:r>
                                <a:rPr lang="en-US" altLang="zh-CN" sz="2000" b="1" i="1" smtClean="0">
                                  <a:solidFill>
                                    <a:schemeClr val="accent2">
                                      <a:lumMod val="50000"/>
                                    </a:schemeClr>
                                  </a:solidFill>
                                  <a:latin typeface="Cambria Math" panose="02040503050406030204" pitchFamily="18" charset="0"/>
                                </a:rPr>
                                <m:t>𝒙</m:t>
                              </m:r>
                            </m:e>
                          </m:d>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𝑭</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𝒙</m:t>
                          </m:r>
                          <m:r>
                            <a:rPr lang="en-US" altLang="zh-CN" sz="2000" b="1" i="1" smtClean="0">
                              <a:solidFill>
                                <a:schemeClr val="accent2">
                                  <a:lumMod val="50000"/>
                                </a:schemeClr>
                              </a:solidFill>
                              <a:latin typeface="Cambria Math" panose="02040503050406030204" pitchFamily="18" charset="0"/>
                            </a:rPr>
                            <m:t>)</m:t>
                          </m:r>
                        </m:oMath>
                      </m:oMathPara>
                    </a14:m>
                    <a:endParaRPr lang="zh-CN" altLang="en-US"/>
                  </a:p>
                </p:txBody>
              </p:sp>
            </mc:Choice>
            <mc:Fallback xmlns="">
              <p:sp>
                <p:nvSpPr>
                  <p:cNvPr id="41" name="文本框 40">
                    <a:extLst>
                      <a:ext uri="{FF2B5EF4-FFF2-40B4-BE49-F238E27FC236}">
                        <a16:creationId xmlns:a16="http://schemas.microsoft.com/office/drawing/2014/main" id="{28B9949C-4CBC-4442-8818-949A53A40F4F}"/>
                      </a:ext>
                    </a:extLst>
                  </p:cNvPr>
                  <p:cNvSpPr txBox="1">
                    <a:spLocks noRot="1" noChangeAspect="1" noMove="1" noResize="1" noEditPoints="1" noAdjustHandles="1" noChangeArrowheads="1" noChangeShapeType="1" noTextEdit="1"/>
                  </p:cNvSpPr>
                  <p:nvPr/>
                </p:nvSpPr>
                <p:spPr>
                  <a:xfrm>
                    <a:off x="1012802" y="2404073"/>
                    <a:ext cx="2323441" cy="462653"/>
                  </a:xfrm>
                  <a:prstGeom prst="rect">
                    <a:avLst/>
                  </a:prstGeom>
                  <a:blipFill>
                    <a:blip r:embed="rId6"/>
                    <a:stretch>
                      <a:fillRect b="-16923"/>
                    </a:stretch>
                  </a:blipFill>
                </p:spPr>
                <p:txBody>
                  <a:bodyPr/>
                  <a:lstStyle/>
                  <a:p>
                    <a:r>
                      <a:rPr lang="zh-CN" altLang="en-US">
                        <a:noFill/>
                      </a:rPr>
                      <a:t> </a:t>
                    </a:r>
                  </a:p>
                </p:txBody>
              </p:sp>
            </mc:Fallback>
          </mc:AlternateContent>
          <p:sp>
            <p:nvSpPr>
              <p:cNvPr id="42" name="箭头: 上 41">
                <a:extLst>
                  <a:ext uri="{FF2B5EF4-FFF2-40B4-BE49-F238E27FC236}">
                    <a16:creationId xmlns:a16="http://schemas.microsoft.com/office/drawing/2014/main" id="{74156104-E5D7-4550-8E03-003A136392E5}"/>
                  </a:ext>
                </a:extLst>
              </p:cNvPr>
              <p:cNvSpPr/>
              <p:nvPr/>
            </p:nvSpPr>
            <p:spPr>
              <a:xfrm>
                <a:off x="2138342" y="2834279"/>
                <a:ext cx="72363" cy="95845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bIns="36000" rtlCol="0" anchor="ctr"/>
              <a:lstStyle/>
              <a:p>
                <a:pPr algn="ctr"/>
                <a:endParaRPr lang="zh-CN" altLang="en-US"/>
              </a:p>
            </p:txBody>
          </p:sp>
          <p:grpSp>
            <p:nvGrpSpPr>
              <p:cNvPr id="43" name="组合 42">
                <a:extLst>
                  <a:ext uri="{FF2B5EF4-FFF2-40B4-BE49-F238E27FC236}">
                    <a16:creationId xmlns:a16="http://schemas.microsoft.com/office/drawing/2014/main" id="{C521DDF4-841D-4372-BAEA-3C9777510E93}"/>
                  </a:ext>
                </a:extLst>
              </p:cNvPr>
              <p:cNvGrpSpPr/>
              <p:nvPr/>
            </p:nvGrpSpPr>
            <p:grpSpPr>
              <a:xfrm>
                <a:off x="1092373" y="3792735"/>
                <a:ext cx="2164300" cy="426170"/>
                <a:chOff x="1092373" y="3792735"/>
                <a:chExt cx="2164300" cy="426170"/>
              </a:xfrm>
            </p:grpSpPr>
            <mc:AlternateContent xmlns:mc="http://schemas.openxmlformats.org/markup-compatibility/2006" xmlns:a14="http://schemas.microsoft.com/office/drawing/2010/main">
              <mc:Choice Requires="a14">
                <p:sp>
                  <p:nvSpPr>
                    <p:cNvPr id="45" name="文本框 44">
                      <a:extLst>
                        <a:ext uri="{FF2B5EF4-FFF2-40B4-BE49-F238E27FC236}">
                          <a16:creationId xmlns:a16="http://schemas.microsoft.com/office/drawing/2014/main" id="{3B30C13F-F485-4A6C-91B5-DB56116BA7D7}"/>
                        </a:ext>
                      </a:extLst>
                    </p:cNvPr>
                    <p:cNvSpPr txBox="1"/>
                    <p:nvPr/>
                  </p:nvSpPr>
                  <p:spPr>
                    <a:xfrm>
                      <a:off x="1092373" y="3792735"/>
                      <a:ext cx="2164300" cy="426170"/>
                    </a:xfrm>
                    <a:prstGeom prst="rect">
                      <a:avLst/>
                    </a:prstGeom>
                    <a:solidFill>
                      <a:schemeClr val="accent2">
                        <a:lumMod val="20000"/>
                        <a:lumOff val="80000"/>
                      </a:schemeClr>
                    </a:solidFill>
                  </p:spPr>
                  <p:txBody>
                    <a:bodyPr wrap="square" bIns="36000" rtlCol="0">
                      <a:spAutoFit/>
                    </a:bodyPr>
                    <a:lstStyle/>
                    <a:p>
                      <a:pPr algn="ctr"/>
                      <a14:m>
                        <m:oMathPara xmlns:m="http://schemas.openxmlformats.org/officeDocument/2006/math">
                          <m:oMathParaPr>
                            <m:jc m:val="centerGroup"/>
                          </m:oMathParaPr>
                          <m:oMath xmlns:m="http://schemas.openxmlformats.org/officeDocument/2006/math">
                            <m:r>
                              <a:rPr lang="en-US" altLang="zh-CN" b="1" i="1" smtClean="0">
                                <a:solidFill>
                                  <a:srgbClr val="C00000"/>
                                </a:solidFill>
                                <a:latin typeface="Cambria Math" panose="02040503050406030204" pitchFamily="18" charset="0"/>
                              </a:rPr>
                              <m:t>𝑯</m:t>
                            </m:r>
                            <m:d>
                              <m:dPr>
                                <m:ctrlPr>
                                  <a:rPr lang="en-US" altLang="zh-CN" b="1" i="1" smtClean="0">
                                    <a:solidFill>
                                      <a:srgbClr val="C00000"/>
                                    </a:solidFill>
                                    <a:latin typeface="Cambria Math" panose="02040503050406030204" pitchFamily="18" charset="0"/>
                                  </a:rPr>
                                </m:ctrlPr>
                              </m:dPr>
                              <m:e>
                                <m:r>
                                  <a:rPr lang="en-US" altLang="zh-CN" b="1" i="1" smtClean="0">
                                    <a:solidFill>
                                      <a:srgbClr val="C00000"/>
                                    </a:solidFill>
                                    <a:latin typeface="Cambria Math" panose="02040503050406030204" pitchFamily="18" charset="0"/>
                                  </a:rPr>
                                  <m:t>𝒙</m:t>
                                </m:r>
                              </m:e>
                            </m:d>
                            <m:r>
                              <a:rPr lang="en-US" altLang="zh-CN" b="1" i="1" smtClean="0">
                                <a:solidFill>
                                  <a:srgbClr val="C00000"/>
                                </a:solidFill>
                                <a:latin typeface="Cambria Math" panose="02040503050406030204" pitchFamily="18" charset="0"/>
                              </a:rPr>
                              <m:t>→¬</m:t>
                            </m:r>
                            <m:r>
                              <a:rPr lang="en-US" altLang="zh-CN" b="1" i="1" smtClean="0">
                                <a:solidFill>
                                  <a:srgbClr val="C00000"/>
                                </a:solidFill>
                                <a:latin typeface="Cambria Math" panose="02040503050406030204" pitchFamily="18" charset="0"/>
                              </a:rPr>
                              <m:t>𝑭</m:t>
                            </m:r>
                            <m:d>
                              <m:dPr>
                                <m:ctrlPr>
                                  <a:rPr lang="en-US" altLang="zh-CN" b="1" i="1" smtClean="0">
                                    <a:solidFill>
                                      <a:srgbClr val="C00000"/>
                                    </a:solidFill>
                                    <a:latin typeface="Cambria Math" panose="02040503050406030204" pitchFamily="18" charset="0"/>
                                  </a:rPr>
                                </m:ctrlPr>
                              </m:dPr>
                              <m:e>
                                <m:r>
                                  <a:rPr lang="en-US" altLang="zh-CN" b="1" i="1" smtClean="0">
                                    <a:solidFill>
                                      <a:srgbClr val="C00000"/>
                                    </a:solidFill>
                                    <a:latin typeface="Cambria Math" panose="02040503050406030204" pitchFamily="18" charset="0"/>
                                  </a:rPr>
                                  <m:t>𝒙</m:t>
                                </m:r>
                              </m:e>
                            </m:d>
                          </m:oMath>
                        </m:oMathPara>
                      </a14:m>
                      <a:endParaRPr lang="zh-CN" altLang="en-US" b="1">
                        <a:solidFill>
                          <a:srgbClr val="C00000"/>
                        </a:solidFill>
                      </a:endParaRPr>
                    </a:p>
                  </p:txBody>
                </p:sp>
              </mc:Choice>
              <mc:Fallback xmlns="">
                <p:sp>
                  <p:nvSpPr>
                    <p:cNvPr id="45" name="文本框 44">
                      <a:extLst>
                        <a:ext uri="{FF2B5EF4-FFF2-40B4-BE49-F238E27FC236}">
                          <a16:creationId xmlns:a16="http://schemas.microsoft.com/office/drawing/2014/main" id="{3B30C13F-F485-4A6C-91B5-DB56116BA7D7}"/>
                        </a:ext>
                      </a:extLst>
                    </p:cNvPr>
                    <p:cNvSpPr txBox="1">
                      <a:spLocks noRot="1" noChangeAspect="1" noMove="1" noResize="1" noEditPoints="1" noAdjustHandles="1" noChangeArrowheads="1" noChangeShapeType="1" noTextEdit="1"/>
                    </p:cNvSpPr>
                    <p:nvPr/>
                  </p:nvSpPr>
                  <p:spPr>
                    <a:xfrm>
                      <a:off x="1092373" y="3792735"/>
                      <a:ext cx="2164300" cy="426170"/>
                    </a:xfrm>
                    <a:prstGeom prst="rect">
                      <a:avLst/>
                    </a:prstGeom>
                    <a:blipFill>
                      <a:blip r:embed="rId7"/>
                      <a:stretch>
                        <a:fillRect/>
                      </a:stretch>
                    </a:blipFill>
                  </p:spPr>
                  <p:txBody>
                    <a:bodyPr/>
                    <a:lstStyle/>
                    <a:p>
                      <a:r>
                        <a:rPr lang="zh-CN" altLang="en-US">
                          <a:noFill/>
                        </a:rPr>
                        <a:t> </a:t>
                      </a:r>
                    </a:p>
                  </p:txBody>
                </p:sp>
              </mc:Fallback>
            </mc:AlternateContent>
            <p:cxnSp>
              <p:nvCxnSpPr>
                <p:cNvPr id="46" name="直接连接符 45">
                  <a:extLst>
                    <a:ext uri="{FF2B5EF4-FFF2-40B4-BE49-F238E27FC236}">
                      <a16:creationId xmlns:a16="http://schemas.microsoft.com/office/drawing/2014/main" id="{FCAD61CB-C7A4-487E-BD89-3666734C4332}"/>
                    </a:ext>
                  </a:extLst>
                </p:cNvPr>
                <p:cNvCxnSpPr/>
                <p:nvPr/>
              </p:nvCxnSpPr>
              <p:spPr>
                <a:xfrm>
                  <a:off x="1348932" y="4172120"/>
                  <a:ext cx="1578820" cy="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44" name="文本框 43">
                    <a:extLst>
                      <a:ext uri="{FF2B5EF4-FFF2-40B4-BE49-F238E27FC236}">
                        <a16:creationId xmlns:a16="http://schemas.microsoft.com/office/drawing/2014/main" id="{93F0D8B4-D200-4AD8-ADB6-08EE4683D148}"/>
                      </a:ext>
                    </a:extLst>
                  </p:cNvPr>
                  <p:cNvSpPr txBox="1"/>
                  <p:nvPr/>
                </p:nvSpPr>
                <p:spPr>
                  <a:xfrm>
                    <a:off x="815724" y="3128841"/>
                    <a:ext cx="2723464" cy="426170"/>
                  </a:xfrm>
                  <a:prstGeom prst="rect">
                    <a:avLst/>
                  </a:prstGeom>
                  <a:solidFill>
                    <a:schemeClr val="accent4">
                      <a:lumMod val="20000"/>
                      <a:lumOff val="80000"/>
                    </a:schemeClr>
                  </a:solidFill>
                </p:spPr>
                <p:txBody>
                  <a:bodyPr wrap="square" bIns="36000" rtlCol="0">
                    <a:spAutoFit/>
                  </a:bodyPr>
                  <a:lstStyle/>
                  <a:p>
                    <a:r>
                      <a:rPr lang="zh-CN" altLang="en-US" b="1">
                        <a:solidFill>
                          <a:srgbClr val="002060"/>
                        </a:solidFill>
                      </a:rPr>
                      <a:t>用</a:t>
                    </a:r>
                    <a:r>
                      <a:rPr lang="zh-CN" altLang="en-US" b="1" u="sng">
                        <a:solidFill>
                          <a:srgbClr val="002060"/>
                        </a:solidFill>
                      </a:rPr>
                      <a:t> </a:t>
                    </a:r>
                    <a:r>
                      <a:rPr lang="zh-CN" altLang="en-US" b="1" u="sng">
                        <a:solidFill>
                          <a:srgbClr val="C00000"/>
                        </a:solidFill>
                      </a:rPr>
                      <a:t>全称例化</a:t>
                    </a:r>
                    <a:r>
                      <a:rPr lang="en-US" altLang="zh-CN" b="1" u="sng">
                        <a:solidFill>
                          <a:srgbClr val="002060"/>
                        </a:solidFill>
                      </a:rPr>
                      <a:t> </a:t>
                    </a:r>
                    <a:r>
                      <a:rPr lang="zh-CN" altLang="en-US" b="1">
                        <a:solidFill>
                          <a:srgbClr val="002060"/>
                        </a:solidFill>
                      </a:rPr>
                      <a:t>规则引入</a:t>
                    </a:r>
                    <a14:m>
                      <m:oMath xmlns:m="http://schemas.openxmlformats.org/officeDocument/2006/math">
                        <m:r>
                          <a:rPr lang="en-US" altLang="zh-CN" b="1" i="1" smtClean="0">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𝒙</m:t>
                        </m:r>
                      </m:oMath>
                    </a14:m>
                    <a:endParaRPr lang="zh-CN" altLang="en-US" b="1">
                      <a:solidFill>
                        <a:srgbClr val="002060"/>
                      </a:solidFill>
                    </a:endParaRPr>
                  </a:p>
                </p:txBody>
              </p:sp>
            </mc:Choice>
            <mc:Fallback xmlns="">
              <p:sp>
                <p:nvSpPr>
                  <p:cNvPr id="44" name="文本框 43">
                    <a:extLst>
                      <a:ext uri="{FF2B5EF4-FFF2-40B4-BE49-F238E27FC236}">
                        <a16:creationId xmlns:a16="http://schemas.microsoft.com/office/drawing/2014/main" id="{93F0D8B4-D200-4AD8-ADB6-08EE4683D148}"/>
                      </a:ext>
                    </a:extLst>
                  </p:cNvPr>
                  <p:cNvSpPr txBox="1">
                    <a:spLocks noRot="1" noChangeAspect="1" noMove="1" noResize="1" noEditPoints="1" noAdjustHandles="1" noChangeArrowheads="1" noChangeShapeType="1" noTextEdit="1"/>
                  </p:cNvSpPr>
                  <p:nvPr/>
                </p:nvSpPr>
                <p:spPr>
                  <a:xfrm>
                    <a:off x="815724" y="3128841"/>
                    <a:ext cx="2723464" cy="426170"/>
                  </a:xfrm>
                  <a:prstGeom prst="rect">
                    <a:avLst/>
                  </a:prstGeom>
                  <a:blipFill>
                    <a:blip r:embed="rId8"/>
                    <a:stretch>
                      <a:fillRect l="-1790" t="-10169" b="-28814"/>
                    </a:stretch>
                  </a:blipFill>
                </p:spPr>
                <p:txBody>
                  <a:bodyPr/>
                  <a:lstStyle/>
                  <a:p>
                    <a:r>
                      <a:rPr lang="zh-CN" altLang="en-US">
                        <a:noFill/>
                      </a:rPr>
                      <a:t> </a:t>
                    </a:r>
                  </a:p>
                </p:txBody>
              </p:sp>
            </mc:Fallback>
          </mc:AlternateContent>
        </p:grpSp>
        <p:sp>
          <p:nvSpPr>
            <p:cNvPr id="16" name="文本框 15">
              <a:extLst>
                <a:ext uri="{FF2B5EF4-FFF2-40B4-BE49-F238E27FC236}">
                  <a16:creationId xmlns:a16="http://schemas.microsoft.com/office/drawing/2014/main" id="{19ECFC72-3D73-472A-8B09-9F7F34437129}"/>
                </a:ext>
              </a:extLst>
            </p:cNvPr>
            <p:cNvSpPr txBox="1"/>
            <p:nvPr/>
          </p:nvSpPr>
          <p:spPr>
            <a:xfrm>
              <a:off x="1015266" y="2720639"/>
              <a:ext cx="1568955" cy="646331"/>
            </a:xfrm>
            <a:prstGeom prst="rect">
              <a:avLst/>
            </a:prstGeom>
            <a:solidFill>
              <a:schemeClr val="accent2">
                <a:lumMod val="20000"/>
                <a:lumOff val="80000"/>
                <a:alpha val="50000"/>
              </a:schemeClr>
            </a:solidFill>
          </p:spPr>
          <p:txBody>
            <a:bodyPr wrap="square" rtlCol="0">
              <a:spAutoFit/>
            </a:bodyPr>
            <a:lstStyle/>
            <a:p>
              <a:pPr>
                <a:spcAft>
                  <a:spcPts val="600"/>
                </a:spcAft>
              </a:pPr>
              <a:r>
                <a:rPr lang="zh-CN" altLang="en-US" b="1">
                  <a:solidFill>
                    <a:srgbClr val="002060"/>
                  </a:solidFill>
                  <a:latin typeface="楷体" panose="02010609060101010101" pitchFamily="49" charset="-122"/>
                  <a:ea typeface="楷体" panose="02010609060101010101" pitchFamily="49" charset="-122"/>
                </a:rPr>
                <a:t>思考结论的量词如何引入</a:t>
              </a:r>
            </a:p>
          </p:txBody>
        </p:sp>
        <p:sp>
          <p:nvSpPr>
            <p:cNvPr id="19" name="矩形: 圆角 18">
              <a:extLst>
                <a:ext uri="{FF2B5EF4-FFF2-40B4-BE49-F238E27FC236}">
                  <a16:creationId xmlns:a16="http://schemas.microsoft.com/office/drawing/2014/main" id="{D86AA097-C90B-42DF-9D5C-B712A1168819}"/>
                </a:ext>
              </a:extLst>
            </p:cNvPr>
            <p:cNvSpPr/>
            <p:nvPr/>
          </p:nvSpPr>
          <p:spPr>
            <a:xfrm>
              <a:off x="906724" y="2631079"/>
              <a:ext cx="4657520" cy="1702360"/>
            </a:xfrm>
            <a:prstGeom prst="roundRect">
              <a:avLst>
                <a:gd name="adj" fmla="val 10545"/>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0" name="矩形: 圆角 19">
            <a:extLst>
              <a:ext uri="{FF2B5EF4-FFF2-40B4-BE49-F238E27FC236}">
                <a16:creationId xmlns:a16="http://schemas.microsoft.com/office/drawing/2014/main" id="{E5C5A901-0C39-4F4D-A352-6C0C91547481}"/>
              </a:ext>
            </a:extLst>
          </p:cNvPr>
          <p:cNvSpPr/>
          <p:nvPr/>
        </p:nvSpPr>
        <p:spPr>
          <a:xfrm>
            <a:off x="796535" y="4079472"/>
            <a:ext cx="10493673" cy="1673311"/>
          </a:xfrm>
          <a:prstGeom prst="roundRect">
            <a:avLst>
              <a:gd name="adj" fmla="val 8504"/>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箭头: 右 20">
            <a:extLst>
              <a:ext uri="{FF2B5EF4-FFF2-40B4-BE49-F238E27FC236}">
                <a16:creationId xmlns:a16="http://schemas.microsoft.com/office/drawing/2014/main" id="{7AC3CD77-EC69-48CD-AF52-13F9940C8734}"/>
              </a:ext>
            </a:extLst>
          </p:cNvPr>
          <p:cNvSpPr/>
          <p:nvPr/>
        </p:nvSpPr>
        <p:spPr>
          <a:xfrm>
            <a:off x="5516549" y="2724029"/>
            <a:ext cx="901585" cy="2746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箭头: 上 21">
            <a:extLst>
              <a:ext uri="{FF2B5EF4-FFF2-40B4-BE49-F238E27FC236}">
                <a16:creationId xmlns:a16="http://schemas.microsoft.com/office/drawing/2014/main" id="{0B448A2F-8E51-4F1A-BC20-6E25376C2BF5}"/>
              </a:ext>
            </a:extLst>
          </p:cNvPr>
          <p:cNvSpPr/>
          <p:nvPr/>
        </p:nvSpPr>
        <p:spPr>
          <a:xfrm>
            <a:off x="8926362" y="3726316"/>
            <a:ext cx="214897" cy="33730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4" name="组合 23">
            <a:extLst>
              <a:ext uri="{FF2B5EF4-FFF2-40B4-BE49-F238E27FC236}">
                <a16:creationId xmlns:a16="http://schemas.microsoft.com/office/drawing/2014/main" id="{935C4A10-59C6-41B5-8F4E-FDD41E07CA20}"/>
              </a:ext>
            </a:extLst>
          </p:cNvPr>
          <p:cNvGrpSpPr/>
          <p:nvPr/>
        </p:nvGrpSpPr>
        <p:grpSpPr>
          <a:xfrm>
            <a:off x="6531106" y="2888106"/>
            <a:ext cx="4506216" cy="769441"/>
            <a:chOff x="6722841" y="2778834"/>
            <a:chExt cx="4506216" cy="846473"/>
          </a:xfrm>
        </p:grpSpPr>
        <mc:AlternateContent xmlns:mc="http://schemas.openxmlformats.org/markup-compatibility/2006" xmlns:a14="http://schemas.microsoft.com/office/drawing/2010/main">
          <mc:Choice Requires="a14">
            <p:sp>
              <p:nvSpPr>
                <p:cNvPr id="27" name="文本框 26">
                  <a:extLst>
                    <a:ext uri="{FF2B5EF4-FFF2-40B4-BE49-F238E27FC236}">
                      <a16:creationId xmlns:a16="http://schemas.microsoft.com/office/drawing/2014/main" id="{172B9C96-686E-41FE-BC3F-FF71055F8225}"/>
                    </a:ext>
                  </a:extLst>
                </p:cNvPr>
                <p:cNvSpPr txBox="1"/>
                <p:nvPr/>
              </p:nvSpPr>
              <p:spPr>
                <a:xfrm>
                  <a:off x="6722841" y="2778834"/>
                  <a:ext cx="4506216" cy="846473"/>
                </a:xfrm>
                <a:prstGeom prst="rect">
                  <a:avLst/>
                </a:prstGeom>
                <a:solidFill>
                  <a:schemeClr val="accent4">
                    <a:lumMod val="20000"/>
                    <a:lumOff val="80000"/>
                  </a:schemeClr>
                </a:solidFill>
              </p:spPr>
              <p:txBody>
                <a:bodyPr wrap="square" rtlCol="0">
                  <a:spAutoFit/>
                </a:bodyPr>
                <a:lstStyle/>
                <a:p>
                  <a:pPr>
                    <a:spcBef>
                      <a:spcPts val="600"/>
                    </a:spcBef>
                    <a:spcAft>
                      <a:spcPts val="600"/>
                    </a:spcAft>
                  </a:pPr>
                  <a:r>
                    <a:rPr lang="zh-CN" altLang="en-US" b="1">
                      <a:solidFill>
                        <a:schemeClr val="accent2">
                          <a:lumMod val="50000"/>
                        </a:schemeClr>
                      </a:solidFill>
                    </a:rPr>
                    <a:t>前提量词被消除，结论量词未引入的推理：</a:t>
                  </a:r>
                  <a:endParaRPr lang="en-US" altLang="zh-CN" b="1">
                    <a:solidFill>
                      <a:schemeClr val="accent2">
                        <a:lumMod val="50000"/>
                      </a:schemeClr>
                    </a:solidFill>
                  </a:endParaRPr>
                </a:p>
                <a:p>
                  <a:pPr algn="ctr">
                    <a:spcBef>
                      <a:spcPts val="600"/>
                    </a:spcBef>
                    <a:spcAft>
                      <a:spcPts val="600"/>
                    </a:spcAft>
                  </a:pPr>
                  <a14:m>
                    <m:oMathPara xmlns:m="http://schemas.openxmlformats.org/officeDocument/2006/math">
                      <m:oMathParaPr>
                        <m:jc m:val="centerGroup"/>
                      </m:oMathParaPr>
                      <m:oMath xmlns:m="http://schemas.openxmlformats.org/officeDocument/2006/math">
                        <m:r>
                          <a:rPr lang="en-US" altLang="zh-CN" sz="1600" b="1" i="1" smtClean="0">
                            <a:solidFill>
                              <a:srgbClr val="C00000"/>
                            </a:solidFill>
                            <a:latin typeface="Cambria Math" panose="02040503050406030204" pitchFamily="18" charset="0"/>
                          </a:rPr>
                          <m:t>𝑭</m:t>
                        </m:r>
                        <m:d>
                          <m:dPr>
                            <m:ctrlPr>
                              <a:rPr lang="en-US" altLang="zh-CN" sz="1600" b="1" i="1" smtClean="0">
                                <a:solidFill>
                                  <a:srgbClr val="C00000"/>
                                </a:solidFill>
                                <a:latin typeface="Cambria Math" panose="02040503050406030204" pitchFamily="18" charset="0"/>
                              </a:rPr>
                            </m:ctrlPr>
                          </m:dPr>
                          <m:e>
                            <m:r>
                              <a:rPr lang="en-US" altLang="zh-CN" sz="1600" b="1" i="1" smtClean="0">
                                <a:solidFill>
                                  <a:srgbClr val="C00000"/>
                                </a:solidFill>
                                <a:latin typeface="Cambria Math" panose="02040503050406030204" pitchFamily="18" charset="0"/>
                              </a:rPr>
                              <m:t>𝒙</m:t>
                            </m:r>
                          </m:e>
                        </m:d>
                        <m:r>
                          <a:rPr lang="en-US" altLang="zh-CN" sz="1600" b="1" i="1" smtClean="0">
                            <a:solidFill>
                              <a:srgbClr val="C00000"/>
                            </a:solidFill>
                            <a:latin typeface="Cambria Math" panose="02040503050406030204" pitchFamily="18" charset="0"/>
                          </a:rPr>
                          <m:t>→¬</m:t>
                        </m:r>
                        <m:r>
                          <a:rPr lang="en-US" altLang="zh-CN" sz="1600" b="1" i="1" smtClean="0">
                            <a:solidFill>
                              <a:srgbClr val="C00000"/>
                            </a:solidFill>
                            <a:latin typeface="Cambria Math" panose="02040503050406030204" pitchFamily="18" charset="0"/>
                          </a:rPr>
                          <m:t>𝑮</m:t>
                        </m:r>
                        <m:d>
                          <m:dPr>
                            <m:ctrlPr>
                              <a:rPr lang="en-US" altLang="zh-CN" sz="1600" b="1" i="1" smtClean="0">
                                <a:solidFill>
                                  <a:srgbClr val="C00000"/>
                                </a:solidFill>
                                <a:latin typeface="Cambria Math" panose="02040503050406030204" pitchFamily="18" charset="0"/>
                              </a:rPr>
                            </m:ctrlPr>
                          </m:dPr>
                          <m:e>
                            <m:r>
                              <a:rPr lang="en-US" altLang="zh-CN" sz="1600" b="1" i="1" smtClean="0">
                                <a:solidFill>
                                  <a:srgbClr val="C00000"/>
                                </a:solidFill>
                                <a:latin typeface="Cambria Math" panose="02040503050406030204" pitchFamily="18" charset="0"/>
                              </a:rPr>
                              <m:t>𝒙</m:t>
                            </m:r>
                          </m:e>
                        </m:d>
                        <m:r>
                          <a:rPr lang="en-US" altLang="zh-CN" sz="1600" b="1" i="1" smtClean="0">
                            <a:solidFill>
                              <a:srgbClr val="C00000"/>
                            </a:solidFill>
                            <a:latin typeface="Cambria Math" panose="02040503050406030204" pitchFamily="18" charset="0"/>
                          </a:rPr>
                          <m:t>,</m:t>
                        </m:r>
                        <m:r>
                          <a:rPr lang="en-US" altLang="zh-CN" sz="1600" b="1" i="1" smtClean="0">
                            <a:solidFill>
                              <a:srgbClr val="C00000"/>
                            </a:solidFill>
                            <a:latin typeface="Cambria Math" panose="02040503050406030204" pitchFamily="18" charset="0"/>
                          </a:rPr>
                          <m:t>𝑯</m:t>
                        </m:r>
                        <m:d>
                          <m:dPr>
                            <m:ctrlPr>
                              <a:rPr lang="en-US" altLang="zh-CN" sz="1600" b="1" i="1" smtClean="0">
                                <a:solidFill>
                                  <a:srgbClr val="C00000"/>
                                </a:solidFill>
                                <a:latin typeface="Cambria Math" panose="02040503050406030204" pitchFamily="18" charset="0"/>
                              </a:rPr>
                            </m:ctrlPr>
                          </m:dPr>
                          <m:e>
                            <m:r>
                              <a:rPr lang="en-US" altLang="zh-CN" sz="1600" b="1" i="1" smtClean="0">
                                <a:solidFill>
                                  <a:srgbClr val="C00000"/>
                                </a:solidFill>
                                <a:latin typeface="Cambria Math" panose="02040503050406030204" pitchFamily="18" charset="0"/>
                              </a:rPr>
                              <m:t>𝒙</m:t>
                            </m:r>
                          </m:e>
                        </m:d>
                        <m:r>
                          <a:rPr lang="en-US" altLang="zh-CN" sz="1600" b="1" i="1" smtClean="0">
                            <a:solidFill>
                              <a:srgbClr val="C00000"/>
                            </a:solidFill>
                            <a:latin typeface="Cambria Math" panose="02040503050406030204" pitchFamily="18" charset="0"/>
                          </a:rPr>
                          <m:t>→</m:t>
                        </m:r>
                        <m:r>
                          <a:rPr lang="en-US" altLang="zh-CN" sz="1600" b="1" i="1" smtClean="0">
                            <a:solidFill>
                              <a:srgbClr val="C00000"/>
                            </a:solidFill>
                            <a:latin typeface="Cambria Math" panose="02040503050406030204" pitchFamily="18" charset="0"/>
                          </a:rPr>
                          <m:t>𝑮</m:t>
                        </m:r>
                        <m:d>
                          <m:dPr>
                            <m:ctrlPr>
                              <a:rPr lang="en-US" altLang="zh-CN" sz="1600" b="1" i="1" smtClean="0">
                                <a:solidFill>
                                  <a:srgbClr val="C00000"/>
                                </a:solidFill>
                                <a:latin typeface="Cambria Math" panose="02040503050406030204" pitchFamily="18" charset="0"/>
                              </a:rPr>
                            </m:ctrlPr>
                          </m:dPr>
                          <m:e>
                            <m:r>
                              <a:rPr lang="en-US" altLang="zh-CN" sz="1600" b="1" i="1" smtClean="0">
                                <a:solidFill>
                                  <a:srgbClr val="C00000"/>
                                </a:solidFill>
                                <a:latin typeface="Cambria Math" panose="02040503050406030204" pitchFamily="18" charset="0"/>
                              </a:rPr>
                              <m:t>𝒙</m:t>
                            </m:r>
                          </m:e>
                        </m:d>
                        <m:r>
                          <a:rPr lang="en-US" altLang="zh-CN" sz="1600" b="1" i="1" smtClean="0">
                            <a:solidFill>
                              <a:srgbClr val="C00000"/>
                            </a:solidFill>
                            <a:latin typeface="Cambria Math" panose="02040503050406030204" pitchFamily="18" charset="0"/>
                          </a:rPr>
                          <m:t>⟹</m:t>
                        </m:r>
                        <m:r>
                          <a:rPr lang="en-US" altLang="zh-CN" sz="1600" b="1" i="1" smtClean="0">
                            <a:solidFill>
                              <a:srgbClr val="C00000"/>
                            </a:solidFill>
                            <a:latin typeface="Cambria Math" panose="02040503050406030204" pitchFamily="18" charset="0"/>
                          </a:rPr>
                          <m:t>𝑯</m:t>
                        </m:r>
                        <m:d>
                          <m:dPr>
                            <m:ctrlPr>
                              <a:rPr lang="en-US" altLang="zh-CN" sz="1600" b="1" i="1" smtClean="0">
                                <a:solidFill>
                                  <a:srgbClr val="C00000"/>
                                </a:solidFill>
                                <a:latin typeface="Cambria Math" panose="02040503050406030204" pitchFamily="18" charset="0"/>
                              </a:rPr>
                            </m:ctrlPr>
                          </m:dPr>
                          <m:e>
                            <m:r>
                              <a:rPr lang="en-US" altLang="zh-CN" sz="1600" b="1" i="1" smtClean="0">
                                <a:solidFill>
                                  <a:srgbClr val="C00000"/>
                                </a:solidFill>
                                <a:latin typeface="Cambria Math" panose="02040503050406030204" pitchFamily="18" charset="0"/>
                              </a:rPr>
                              <m:t>𝒙</m:t>
                            </m:r>
                          </m:e>
                        </m:d>
                        <m:r>
                          <a:rPr lang="en-US" altLang="zh-CN" sz="1600" b="1" i="1" smtClean="0">
                            <a:solidFill>
                              <a:srgbClr val="C00000"/>
                            </a:solidFill>
                            <a:latin typeface="Cambria Math" panose="02040503050406030204" pitchFamily="18" charset="0"/>
                          </a:rPr>
                          <m:t>→¬</m:t>
                        </m:r>
                        <m:r>
                          <a:rPr lang="en-US" altLang="zh-CN" sz="1600" b="1" i="1" smtClean="0">
                            <a:solidFill>
                              <a:srgbClr val="C00000"/>
                            </a:solidFill>
                            <a:latin typeface="Cambria Math" panose="02040503050406030204" pitchFamily="18" charset="0"/>
                          </a:rPr>
                          <m:t>𝑭</m:t>
                        </m:r>
                        <m:d>
                          <m:dPr>
                            <m:ctrlPr>
                              <a:rPr lang="en-US" altLang="zh-CN" sz="1600" b="1" i="1" smtClean="0">
                                <a:solidFill>
                                  <a:srgbClr val="C00000"/>
                                </a:solidFill>
                                <a:latin typeface="Cambria Math" panose="02040503050406030204" pitchFamily="18" charset="0"/>
                              </a:rPr>
                            </m:ctrlPr>
                          </m:dPr>
                          <m:e>
                            <m:r>
                              <a:rPr lang="en-US" altLang="zh-CN" sz="1600" b="1" i="1" smtClean="0">
                                <a:solidFill>
                                  <a:srgbClr val="C00000"/>
                                </a:solidFill>
                                <a:latin typeface="Cambria Math" panose="02040503050406030204" pitchFamily="18" charset="0"/>
                              </a:rPr>
                              <m:t>𝒙</m:t>
                            </m:r>
                          </m:e>
                        </m:d>
                      </m:oMath>
                    </m:oMathPara>
                  </a14:m>
                  <a:endParaRPr lang="zh-CN" altLang="en-US" b="1">
                    <a:solidFill>
                      <a:srgbClr val="C00000"/>
                    </a:solidFill>
                  </a:endParaRPr>
                </a:p>
              </p:txBody>
            </p:sp>
          </mc:Choice>
          <mc:Fallback xmlns="">
            <p:sp>
              <p:nvSpPr>
                <p:cNvPr id="27" name="文本框 26">
                  <a:extLst>
                    <a:ext uri="{FF2B5EF4-FFF2-40B4-BE49-F238E27FC236}">
                      <a16:creationId xmlns:a16="http://schemas.microsoft.com/office/drawing/2014/main" id="{172B9C96-686E-41FE-BC3F-FF71055F8225}"/>
                    </a:ext>
                  </a:extLst>
                </p:cNvPr>
                <p:cNvSpPr txBox="1">
                  <a:spLocks noRot="1" noChangeAspect="1" noMove="1" noResize="1" noEditPoints="1" noAdjustHandles="1" noChangeArrowheads="1" noChangeShapeType="1" noTextEdit="1"/>
                </p:cNvSpPr>
                <p:nvPr/>
              </p:nvSpPr>
              <p:spPr>
                <a:xfrm>
                  <a:off x="6722841" y="2778834"/>
                  <a:ext cx="4506216" cy="846473"/>
                </a:xfrm>
                <a:prstGeom prst="rect">
                  <a:avLst/>
                </a:prstGeom>
                <a:blipFill>
                  <a:blip r:embed="rId9"/>
                  <a:stretch>
                    <a:fillRect l="-1081" t="-4762" r="-1486"/>
                  </a:stretch>
                </a:blipFill>
              </p:spPr>
              <p:txBody>
                <a:bodyPr/>
                <a:lstStyle/>
                <a:p>
                  <a:r>
                    <a:rPr lang="zh-CN" altLang="en-US">
                      <a:noFill/>
                    </a:rPr>
                    <a:t> </a:t>
                  </a:r>
                </a:p>
              </p:txBody>
            </p:sp>
          </mc:Fallback>
        </mc:AlternateContent>
        <p:cxnSp>
          <p:nvCxnSpPr>
            <p:cNvPr id="28" name="直接连接符 27">
              <a:extLst>
                <a:ext uri="{FF2B5EF4-FFF2-40B4-BE49-F238E27FC236}">
                  <a16:creationId xmlns:a16="http://schemas.microsoft.com/office/drawing/2014/main" id="{D59DA2CA-12CB-41B1-AF68-D11714F66477}"/>
                </a:ext>
              </a:extLst>
            </p:cNvPr>
            <p:cNvCxnSpPr>
              <a:cxnSpLocks/>
            </p:cNvCxnSpPr>
            <p:nvPr/>
          </p:nvCxnSpPr>
          <p:spPr>
            <a:xfrm>
              <a:off x="6888564" y="3511349"/>
              <a:ext cx="4137825" cy="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25" name="文本框 24">
            <a:extLst>
              <a:ext uri="{FF2B5EF4-FFF2-40B4-BE49-F238E27FC236}">
                <a16:creationId xmlns:a16="http://schemas.microsoft.com/office/drawing/2014/main" id="{FF7B5177-127D-4E4F-9535-42BA102A0DC1}"/>
              </a:ext>
            </a:extLst>
          </p:cNvPr>
          <p:cNvSpPr txBox="1"/>
          <p:nvPr/>
        </p:nvSpPr>
        <p:spPr>
          <a:xfrm>
            <a:off x="6531106" y="2150863"/>
            <a:ext cx="2795827" cy="636516"/>
          </a:xfrm>
          <a:prstGeom prst="rect">
            <a:avLst/>
          </a:prstGeom>
          <a:solidFill>
            <a:schemeClr val="accent2">
              <a:lumMod val="20000"/>
              <a:lumOff val="80000"/>
              <a:alpha val="50000"/>
            </a:schemeClr>
          </a:solidFill>
        </p:spPr>
        <p:txBody>
          <a:bodyPr wrap="square" bIns="36000" rtlCol="0">
            <a:spAutoFit/>
          </a:bodyPr>
          <a:lstStyle/>
          <a:p>
            <a:r>
              <a:rPr lang="zh-CN" altLang="en-US" b="1">
                <a:solidFill>
                  <a:srgbClr val="002060"/>
                </a:solidFill>
                <a:latin typeface="楷体" panose="02010609060101010101" pitchFamily="49" charset="-122"/>
                <a:ea typeface="楷体" panose="02010609060101010101" pitchFamily="49" charset="-122"/>
              </a:rPr>
              <a:t>最后思考如何用命题逻辑推理规则验证下面的推理</a:t>
            </a:r>
          </a:p>
        </p:txBody>
      </p:sp>
      <p:sp>
        <p:nvSpPr>
          <p:cNvPr id="26" name="矩形: 圆角 25">
            <a:extLst>
              <a:ext uri="{FF2B5EF4-FFF2-40B4-BE49-F238E27FC236}">
                <a16:creationId xmlns:a16="http://schemas.microsoft.com/office/drawing/2014/main" id="{DE3E92A4-CFA6-4CCC-A63E-E789EB86387C}"/>
              </a:ext>
            </a:extLst>
          </p:cNvPr>
          <p:cNvSpPr/>
          <p:nvPr/>
        </p:nvSpPr>
        <p:spPr>
          <a:xfrm>
            <a:off x="6445532" y="2063676"/>
            <a:ext cx="4710147" cy="1639383"/>
          </a:xfrm>
          <a:prstGeom prst="roundRect">
            <a:avLst>
              <a:gd name="adj" fmla="val 9264"/>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 name="组合 13">
            <a:extLst>
              <a:ext uri="{FF2B5EF4-FFF2-40B4-BE49-F238E27FC236}">
                <a16:creationId xmlns:a16="http://schemas.microsoft.com/office/drawing/2014/main" id="{C8244EEA-AF95-41A8-8F20-9CA6159616D4}"/>
              </a:ext>
            </a:extLst>
          </p:cNvPr>
          <p:cNvGrpSpPr/>
          <p:nvPr/>
        </p:nvGrpSpPr>
        <p:grpSpPr>
          <a:xfrm>
            <a:off x="3263134" y="4171591"/>
            <a:ext cx="2723464" cy="1543702"/>
            <a:chOff x="3799391" y="2400645"/>
            <a:chExt cx="2723464" cy="1829894"/>
          </a:xfrm>
        </p:grpSpPr>
        <mc:AlternateContent xmlns:mc="http://schemas.openxmlformats.org/markup-compatibility/2006" xmlns:a14="http://schemas.microsoft.com/office/drawing/2010/main">
          <mc:Choice Requires="a14">
            <p:sp>
              <p:nvSpPr>
                <p:cNvPr id="35" name="文本框 34">
                  <a:extLst>
                    <a:ext uri="{FF2B5EF4-FFF2-40B4-BE49-F238E27FC236}">
                      <a16:creationId xmlns:a16="http://schemas.microsoft.com/office/drawing/2014/main" id="{BD206573-2FCE-4A4B-8102-743F47EC2C81}"/>
                    </a:ext>
                  </a:extLst>
                </p:cNvPr>
                <p:cNvSpPr txBox="1"/>
                <p:nvPr/>
              </p:nvSpPr>
              <p:spPr>
                <a:xfrm>
                  <a:off x="3995687" y="2400645"/>
                  <a:ext cx="2330869" cy="474288"/>
                </a:xfrm>
                <a:prstGeom prst="rect">
                  <a:avLst/>
                </a:prstGeom>
                <a:solidFill>
                  <a:schemeClr val="accent6">
                    <a:lumMod val="20000"/>
                    <a:lumOff val="8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𝒙</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𝑭</m:t>
                        </m:r>
                        <m:d>
                          <m:dPr>
                            <m:ctrlPr>
                              <a:rPr lang="en-US" altLang="zh-CN" sz="2000" b="1" i="1" smtClean="0">
                                <a:solidFill>
                                  <a:schemeClr val="accent2">
                                    <a:lumMod val="50000"/>
                                  </a:schemeClr>
                                </a:solidFill>
                                <a:latin typeface="Cambria Math" panose="02040503050406030204" pitchFamily="18" charset="0"/>
                              </a:rPr>
                            </m:ctrlPr>
                          </m:dPr>
                          <m:e>
                            <m:r>
                              <a:rPr lang="en-US" altLang="zh-CN" sz="2000" b="1" i="1" smtClean="0">
                                <a:solidFill>
                                  <a:schemeClr val="accent2">
                                    <a:lumMod val="50000"/>
                                  </a:schemeClr>
                                </a:solidFill>
                                <a:latin typeface="Cambria Math" panose="02040503050406030204" pitchFamily="18" charset="0"/>
                              </a:rPr>
                              <m:t>𝒙</m:t>
                            </m:r>
                          </m:e>
                        </m:d>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𝑮</m:t>
                        </m:r>
                        <m:d>
                          <m:dPr>
                            <m:ctrlPr>
                              <a:rPr lang="en-US" altLang="zh-CN" sz="2000" b="1" i="1" smtClean="0">
                                <a:solidFill>
                                  <a:schemeClr val="accent2">
                                    <a:lumMod val="50000"/>
                                  </a:schemeClr>
                                </a:solidFill>
                                <a:latin typeface="Cambria Math" panose="02040503050406030204" pitchFamily="18" charset="0"/>
                              </a:rPr>
                            </m:ctrlPr>
                          </m:dPr>
                          <m:e>
                            <m:r>
                              <a:rPr lang="en-US" altLang="zh-CN" sz="2000" b="1" i="1" smtClean="0">
                                <a:solidFill>
                                  <a:schemeClr val="accent2">
                                    <a:lumMod val="50000"/>
                                  </a:schemeClr>
                                </a:solidFill>
                                <a:latin typeface="Cambria Math" panose="02040503050406030204" pitchFamily="18" charset="0"/>
                              </a:rPr>
                              <m:t>𝒙</m:t>
                            </m:r>
                          </m:e>
                        </m:d>
                        <m:r>
                          <a:rPr lang="en-US" altLang="zh-CN" sz="2000" b="1" i="1" smtClean="0">
                            <a:solidFill>
                              <a:schemeClr val="accent2">
                                <a:lumMod val="50000"/>
                              </a:schemeClr>
                            </a:solidFill>
                            <a:latin typeface="Cambria Math" panose="02040503050406030204" pitchFamily="18" charset="0"/>
                          </a:rPr>
                          <m:t>)</m:t>
                        </m:r>
                      </m:oMath>
                    </m:oMathPara>
                  </a14:m>
                  <a:endParaRPr lang="zh-CN" altLang="en-US"/>
                </a:p>
              </p:txBody>
            </p:sp>
          </mc:Choice>
          <mc:Fallback xmlns="">
            <p:sp>
              <p:nvSpPr>
                <p:cNvPr id="35" name="文本框 34">
                  <a:extLst>
                    <a:ext uri="{FF2B5EF4-FFF2-40B4-BE49-F238E27FC236}">
                      <a16:creationId xmlns:a16="http://schemas.microsoft.com/office/drawing/2014/main" id="{BD206573-2FCE-4A4B-8102-743F47EC2C81}"/>
                    </a:ext>
                  </a:extLst>
                </p:cNvPr>
                <p:cNvSpPr txBox="1">
                  <a:spLocks noRot="1" noChangeAspect="1" noMove="1" noResize="1" noEditPoints="1" noAdjustHandles="1" noChangeArrowheads="1" noChangeShapeType="1" noTextEdit="1"/>
                </p:cNvSpPr>
                <p:nvPr/>
              </p:nvSpPr>
              <p:spPr>
                <a:xfrm>
                  <a:off x="3995687" y="2400645"/>
                  <a:ext cx="2330869" cy="474288"/>
                </a:xfrm>
                <a:prstGeom prst="rect">
                  <a:avLst/>
                </a:prstGeom>
                <a:blipFill>
                  <a:blip r:embed="rId10"/>
                  <a:stretch>
                    <a:fillRect r="-261" b="-15152"/>
                  </a:stretch>
                </a:blipFill>
              </p:spPr>
              <p:txBody>
                <a:bodyPr/>
                <a:lstStyle/>
                <a:p>
                  <a:r>
                    <a:rPr lang="zh-CN" altLang="en-US">
                      <a:noFill/>
                    </a:rPr>
                    <a:t> </a:t>
                  </a:r>
                </a:p>
              </p:txBody>
            </p:sp>
          </mc:Fallback>
        </mc:AlternateContent>
        <p:sp>
          <p:nvSpPr>
            <p:cNvPr id="36" name="箭头: 上 35">
              <a:extLst>
                <a:ext uri="{FF2B5EF4-FFF2-40B4-BE49-F238E27FC236}">
                  <a16:creationId xmlns:a16="http://schemas.microsoft.com/office/drawing/2014/main" id="{3AA4C852-7EC7-400F-B3D9-074CD3E45486}"/>
                </a:ext>
              </a:extLst>
            </p:cNvPr>
            <p:cNvSpPr/>
            <p:nvPr/>
          </p:nvSpPr>
          <p:spPr>
            <a:xfrm rot="10800000">
              <a:off x="5124942" y="2875505"/>
              <a:ext cx="72362" cy="91722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7" name="组合 36">
              <a:extLst>
                <a:ext uri="{FF2B5EF4-FFF2-40B4-BE49-F238E27FC236}">
                  <a16:creationId xmlns:a16="http://schemas.microsoft.com/office/drawing/2014/main" id="{9840C56E-AC20-49A4-8011-333C2B289446}"/>
                </a:ext>
              </a:extLst>
            </p:cNvPr>
            <p:cNvGrpSpPr/>
            <p:nvPr/>
          </p:nvGrpSpPr>
          <p:grpSpPr>
            <a:xfrm>
              <a:off x="4108339" y="3792735"/>
              <a:ext cx="2105092" cy="437804"/>
              <a:chOff x="4134296" y="3536298"/>
              <a:chExt cx="2105092" cy="437804"/>
            </a:xfrm>
          </p:grpSpPr>
          <mc:AlternateContent xmlns:mc="http://schemas.openxmlformats.org/markup-compatibility/2006" xmlns:a14="http://schemas.microsoft.com/office/drawing/2010/main">
            <mc:Choice Requires="a14">
              <p:sp>
                <p:nvSpPr>
                  <p:cNvPr id="39" name="文本框 38">
                    <a:extLst>
                      <a:ext uri="{FF2B5EF4-FFF2-40B4-BE49-F238E27FC236}">
                        <a16:creationId xmlns:a16="http://schemas.microsoft.com/office/drawing/2014/main" id="{C27E1C78-4513-48F6-A533-39F0C27F0AF9}"/>
                      </a:ext>
                    </a:extLst>
                  </p:cNvPr>
                  <p:cNvSpPr txBox="1"/>
                  <p:nvPr/>
                </p:nvSpPr>
                <p:spPr>
                  <a:xfrm>
                    <a:off x="4134296" y="3536298"/>
                    <a:ext cx="2105092" cy="437804"/>
                  </a:xfrm>
                  <a:prstGeom prst="rect">
                    <a:avLst/>
                  </a:prstGeom>
                  <a:solidFill>
                    <a:schemeClr val="accent2">
                      <a:lumMod val="20000"/>
                      <a:lumOff val="80000"/>
                    </a:schemeClr>
                  </a:solid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altLang="zh-CN" b="1" i="1" smtClean="0">
                              <a:solidFill>
                                <a:srgbClr val="C00000"/>
                              </a:solidFill>
                              <a:latin typeface="Cambria Math" panose="02040503050406030204" pitchFamily="18" charset="0"/>
                            </a:rPr>
                            <m:t>𝑭</m:t>
                          </m:r>
                          <m:d>
                            <m:dPr>
                              <m:ctrlPr>
                                <a:rPr lang="en-US" altLang="zh-CN" b="1" i="1" smtClean="0">
                                  <a:solidFill>
                                    <a:srgbClr val="C00000"/>
                                  </a:solidFill>
                                  <a:latin typeface="Cambria Math" panose="02040503050406030204" pitchFamily="18" charset="0"/>
                                </a:rPr>
                              </m:ctrlPr>
                            </m:dPr>
                            <m:e>
                              <m:r>
                                <a:rPr lang="en-US" altLang="zh-CN" b="1" i="1" smtClean="0">
                                  <a:solidFill>
                                    <a:srgbClr val="C00000"/>
                                  </a:solidFill>
                                  <a:latin typeface="Cambria Math" panose="02040503050406030204" pitchFamily="18" charset="0"/>
                                </a:rPr>
                                <m:t>𝒙</m:t>
                              </m:r>
                            </m:e>
                          </m:d>
                          <m:r>
                            <a:rPr lang="en-US" altLang="zh-CN" b="1" i="1" smtClean="0">
                              <a:solidFill>
                                <a:srgbClr val="C00000"/>
                              </a:solidFill>
                              <a:latin typeface="Cambria Math" panose="02040503050406030204" pitchFamily="18" charset="0"/>
                            </a:rPr>
                            <m:t>→¬</m:t>
                          </m:r>
                          <m:r>
                            <a:rPr lang="en-US" altLang="zh-CN" b="1" i="1" smtClean="0">
                              <a:solidFill>
                                <a:srgbClr val="C00000"/>
                              </a:solidFill>
                              <a:latin typeface="Cambria Math" panose="02040503050406030204" pitchFamily="18" charset="0"/>
                            </a:rPr>
                            <m:t>𝑮</m:t>
                          </m:r>
                          <m:d>
                            <m:dPr>
                              <m:ctrlPr>
                                <a:rPr lang="en-US" altLang="zh-CN" b="1" i="1" smtClean="0">
                                  <a:solidFill>
                                    <a:srgbClr val="C00000"/>
                                  </a:solidFill>
                                  <a:latin typeface="Cambria Math" panose="02040503050406030204" pitchFamily="18" charset="0"/>
                                </a:rPr>
                              </m:ctrlPr>
                            </m:dPr>
                            <m:e>
                              <m:r>
                                <a:rPr lang="en-US" altLang="zh-CN" b="1" i="1" smtClean="0">
                                  <a:solidFill>
                                    <a:srgbClr val="C00000"/>
                                  </a:solidFill>
                                  <a:latin typeface="Cambria Math" panose="02040503050406030204" pitchFamily="18" charset="0"/>
                                </a:rPr>
                                <m:t>𝒙</m:t>
                              </m:r>
                            </m:e>
                          </m:d>
                        </m:oMath>
                      </m:oMathPara>
                    </a14:m>
                    <a:endParaRPr lang="zh-CN" altLang="en-US" b="1">
                      <a:solidFill>
                        <a:srgbClr val="C00000"/>
                      </a:solidFill>
                    </a:endParaRPr>
                  </a:p>
                </p:txBody>
              </p:sp>
            </mc:Choice>
            <mc:Fallback xmlns="">
              <p:sp>
                <p:nvSpPr>
                  <p:cNvPr id="39" name="文本框 38">
                    <a:extLst>
                      <a:ext uri="{FF2B5EF4-FFF2-40B4-BE49-F238E27FC236}">
                        <a16:creationId xmlns:a16="http://schemas.microsoft.com/office/drawing/2014/main" id="{C27E1C78-4513-48F6-A533-39F0C27F0AF9}"/>
                      </a:ext>
                    </a:extLst>
                  </p:cNvPr>
                  <p:cNvSpPr txBox="1">
                    <a:spLocks noRot="1" noChangeAspect="1" noMove="1" noResize="1" noEditPoints="1" noAdjustHandles="1" noChangeArrowheads="1" noChangeShapeType="1" noTextEdit="1"/>
                  </p:cNvSpPr>
                  <p:nvPr/>
                </p:nvSpPr>
                <p:spPr>
                  <a:xfrm>
                    <a:off x="4134296" y="3536298"/>
                    <a:ext cx="2105092" cy="437804"/>
                  </a:xfrm>
                  <a:prstGeom prst="rect">
                    <a:avLst/>
                  </a:prstGeom>
                  <a:blipFill>
                    <a:blip r:embed="rId11"/>
                    <a:stretch>
                      <a:fillRect/>
                    </a:stretch>
                  </a:blipFill>
                </p:spPr>
                <p:txBody>
                  <a:bodyPr/>
                  <a:lstStyle/>
                  <a:p>
                    <a:r>
                      <a:rPr lang="zh-CN" altLang="en-US">
                        <a:noFill/>
                      </a:rPr>
                      <a:t> </a:t>
                    </a:r>
                  </a:p>
                </p:txBody>
              </p:sp>
            </mc:Fallback>
          </mc:AlternateContent>
          <p:cxnSp>
            <p:nvCxnSpPr>
              <p:cNvPr id="40" name="直接连接符 39">
                <a:extLst>
                  <a:ext uri="{FF2B5EF4-FFF2-40B4-BE49-F238E27FC236}">
                    <a16:creationId xmlns:a16="http://schemas.microsoft.com/office/drawing/2014/main" id="{4F12EE5F-CC36-4000-A35C-1979334050D7}"/>
                  </a:ext>
                </a:extLst>
              </p:cNvPr>
              <p:cNvCxnSpPr>
                <a:cxnSpLocks/>
              </p:cNvCxnSpPr>
              <p:nvPr/>
            </p:nvCxnSpPr>
            <p:spPr>
              <a:xfrm>
                <a:off x="4285598" y="3934141"/>
                <a:ext cx="1793165" cy="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8" name="文本框 37">
                  <a:extLst>
                    <a:ext uri="{FF2B5EF4-FFF2-40B4-BE49-F238E27FC236}">
                      <a16:creationId xmlns:a16="http://schemas.microsoft.com/office/drawing/2014/main" id="{03C8D1AF-7C45-4750-BE58-92D5CE344223}"/>
                    </a:ext>
                  </a:extLst>
                </p:cNvPr>
                <p:cNvSpPr txBox="1"/>
                <p:nvPr/>
              </p:nvSpPr>
              <p:spPr>
                <a:xfrm>
                  <a:off x="3799391" y="3128842"/>
                  <a:ext cx="2723464" cy="426169"/>
                </a:xfrm>
                <a:prstGeom prst="rect">
                  <a:avLst/>
                </a:prstGeom>
                <a:solidFill>
                  <a:schemeClr val="accent4">
                    <a:lumMod val="20000"/>
                    <a:lumOff val="80000"/>
                  </a:schemeClr>
                </a:solidFill>
              </p:spPr>
              <p:txBody>
                <a:bodyPr wrap="square" bIns="36000" rtlCol="0">
                  <a:spAutoFit/>
                </a:bodyPr>
                <a:lstStyle/>
                <a:p>
                  <a:r>
                    <a:rPr lang="zh-CN" altLang="en-US" b="1">
                      <a:solidFill>
                        <a:srgbClr val="002060"/>
                      </a:solidFill>
                    </a:rPr>
                    <a:t>用</a:t>
                  </a:r>
                  <a:r>
                    <a:rPr lang="zh-CN" altLang="en-US" b="1" u="sng">
                      <a:solidFill>
                        <a:srgbClr val="002060"/>
                      </a:solidFill>
                    </a:rPr>
                    <a:t> </a:t>
                  </a:r>
                  <a:r>
                    <a:rPr lang="zh-CN" altLang="en-US" b="1" u="sng">
                      <a:solidFill>
                        <a:srgbClr val="C00000"/>
                      </a:solidFill>
                    </a:rPr>
                    <a:t>全称例化 </a:t>
                  </a:r>
                  <a:r>
                    <a:rPr lang="zh-CN" altLang="en-US" b="1">
                      <a:solidFill>
                        <a:srgbClr val="002060"/>
                      </a:solidFill>
                    </a:rPr>
                    <a:t>规则消除</a:t>
                  </a:r>
                  <a14:m>
                    <m:oMath xmlns:m="http://schemas.openxmlformats.org/officeDocument/2006/math">
                      <m:r>
                        <a:rPr lang="en-US" altLang="zh-CN" b="1" i="1" smtClean="0">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𝒙</m:t>
                      </m:r>
                    </m:oMath>
                  </a14:m>
                  <a:endParaRPr lang="zh-CN" altLang="en-US" b="1">
                    <a:solidFill>
                      <a:srgbClr val="002060"/>
                    </a:solidFill>
                  </a:endParaRPr>
                </a:p>
              </p:txBody>
            </p:sp>
          </mc:Choice>
          <mc:Fallback xmlns="">
            <p:sp>
              <p:nvSpPr>
                <p:cNvPr id="38" name="文本框 37">
                  <a:extLst>
                    <a:ext uri="{FF2B5EF4-FFF2-40B4-BE49-F238E27FC236}">
                      <a16:creationId xmlns:a16="http://schemas.microsoft.com/office/drawing/2014/main" id="{03C8D1AF-7C45-4750-BE58-92D5CE344223}"/>
                    </a:ext>
                  </a:extLst>
                </p:cNvPr>
                <p:cNvSpPr txBox="1">
                  <a:spLocks noRot="1" noChangeAspect="1" noMove="1" noResize="1" noEditPoints="1" noAdjustHandles="1" noChangeArrowheads="1" noChangeShapeType="1" noTextEdit="1"/>
                </p:cNvSpPr>
                <p:nvPr/>
              </p:nvSpPr>
              <p:spPr>
                <a:xfrm>
                  <a:off x="3799391" y="3128842"/>
                  <a:ext cx="2723464" cy="426169"/>
                </a:xfrm>
                <a:prstGeom prst="rect">
                  <a:avLst/>
                </a:prstGeom>
                <a:blipFill>
                  <a:blip r:embed="rId12"/>
                  <a:stretch>
                    <a:fillRect l="-1790" t="-8475" b="-28814"/>
                  </a:stretch>
                </a:blipFill>
              </p:spPr>
              <p:txBody>
                <a:bodyPr/>
                <a:lstStyle/>
                <a:p>
                  <a:r>
                    <a:rPr lang="zh-CN" altLang="en-US">
                      <a:noFill/>
                    </a:rPr>
                    <a:t> </a:t>
                  </a:r>
                </a:p>
              </p:txBody>
            </p:sp>
          </mc:Fallback>
        </mc:AlternateContent>
      </p:grpSp>
      <p:sp>
        <p:nvSpPr>
          <p:cNvPr id="12" name="文本框 11">
            <a:extLst>
              <a:ext uri="{FF2B5EF4-FFF2-40B4-BE49-F238E27FC236}">
                <a16:creationId xmlns:a16="http://schemas.microsoft.com/office/drawing/2014/main" id="{33F1BA81-71F0-4C48-887D-3D3F0B09D60D}"/>
              </a:ext>
            </a:extLst>
          </p:cNvPr>
          <p:cNvSpPr txBox="1"/>
          <p:nvPr/>
        </p:nvSpPr>
        <p:spPr>
          <a:xfrm>
            <a:off x="9412507" y="2158840"/>
            <a:ext cx="1626076" cy="584775"/>
          </a:xfrm>
          <a:prstGeom prst="rect">
            <a:avLst/>
          </a:prstGeom>
          <a:solidFill>
            <a:schemeClr val="accent4">
              <a:lumMod val="20000"/>
              <a:lumOff val="80000"/>
            </a:schemeClr>
          </a:solidFill>
        </p:spPr>
        <p:txBody>
          <a:bodyPr wrap="square" rtlCol="0">
            <a:spAutoFit/>
          </a:bodyPr>
          <a:lstStyle/>
          <a:p>
            <a:r>
              <a:rPr lang="zh-CN" altLang="en-US" sz="1600" b="1">
                <a:solidFill>
                  <a:schemeClr val="accent2">
                    <a:lumMod val="50000"/>
                  </a:schemeClr>
                </a:solidFill>
              </a:rPr>
              <a:t>这里应该再用</a:t>
            </a:r>
            <a:r>
              <a:rPr lang="zh-CN" altLang="en-US" sz="1600" b="1" u="sng">
                <a:solidFill>
                  <a:schemeClr val="accent2">
                    <a:lumMod val="50000"/>
                  </a:schemeClr>
                </a:solidFill>
              </a:rPr>
              <a:t>      </a:t>
            </a:r>
            <a:r>
              <a:rPr lang="zh-CN" altLang="en-US" sz="1600" b="1">
                <a:solidFill>
                  <a:schemeClr val="accent2">
                    <a:lumMod val="50000"/>
                  </a:schemeClr>
                </a:solidFill>
              </a:rPr>
              <a:t>什么方法构造？</a:t>
            </a:r>
          </a:p>
        </p:txBody>
      </p:sp>
    </p:spTree>
    <p:extLst>
      <p:ext uri="{BB962C8B-B14F-4D97-AF65-F5344CB8AC3E}">
        <p14:creationId xmlns:p14="http://schemas.microsoft.com/office/powerpoint/2010/main" val="14457309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一阶逻辑推理的有效性</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第十一讲  一阶逻辑的推理理论</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3</a:t>
            </a:fld>
            <a:r>
              <a:rPr lang="en-US" altLang="zh-CN">
                <a:latin typeface="Arial" panose="020B0604020202020204" pitchFamily="34" charset="0"/>
                <a:ea typeface="楷体" panose="02010609060101010101" pitchFamily="49" charset="-122"/>
                <a:cs typeface="Arial" panose="020B0604020202020204" pitchFamily="34" charset="0"/>
              </a:rPr>
              <a:t>/33</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推理及其有效性</a:t>
            </a:r>
          </a:p>
        </p:txBody>
      </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B5A08A9C-39CD-4C49-ABB0-0C63743F3795}"/>
                  </a:ext>
                </a:extLst>
              </p:cNvPr>
              <p:cNvSpPr txBox="1"/>
              <p:nvPr/>
            </p:nvSpPr>
            <p:spPr>
              <a:xfrm>
                <a:off x="541798" y="1182351"/>
                <a:ext cx="8533778" cy="923330"/>
              </a:xfrm>
              <a:prstGeom prst="rect">
                <a:avLst/>
              </a:prstGeom>
              <a:solidFill>
                <a:schemeClr val="accent2">
                  <a:lumMod val="20000"/>
                  <a:lumOff val="80000"/>
                  <a:alpha val="50000"/>
                </a:schemeClr>
              </a:solidFill>
            </p:spPr>
            <p:txBody>
              <a:bodyPr wrap="square" rtlCol="0">
                <a:spAutoFit/>
              </a:bodyPr>
              <a:lstStyle/>
              <a:p>
                <a:pPr>
                  <a:spcBef>
                    <a:spcPts val="600"/>
                  </a:spcBef>
                  <a:spcAft>
                    <a:spcPts val="600"/>
                  </a:spcAft>
                </a:pPr>
                <a:r>
                  <a:rPr lang="zh-CN" altLang="en-US" sz="2400" b="1">
                    <a:solidFill>
                      <a:srgbClr val="C00000"/>
                    </a:solidFill>
                    <a:latin typeface="黑体" panose="02010609060101010101" pitchFamily="49" charset="-122"/>
                    <a:ea typeface="黑体" panose="02010609060101010101" pitchFamily="49" charset="-122"/>
                  </a:rPr>
                  <a:t>推理</a:t>
                </a:r>
                <a:r>
                  <a:rPr lang="zh-CN" altLang="en-US" sz="2400" b="1">
                    <a:solidFill>
                      <a:schemeClr val="accent5">
                        <a:lumMod val="50000"/>
                      </a:schemeClr>
                    </a:solidFill>
                    <a:latin typeface="黑体" panose="02010609060101010101" pitchFamily="49" charset="-122"/>
                    <a:ea typeface="黑体" panose="02010609060101010101" pitchFamily="49" charset="-122"/>
                  </a:rPr>
                  <a:t>是从一组作为前提的命题得到一个作为结论的命题的过程</a:t>
                </a:r>
                <a:endParaRPr lang="en-US" altLang="zh-CN" sz="2400" b="1">
                  <a:solidFill>
                    <a:schemeClr val="accent5">
                      <a:lumMod val="50000"/>
                    </a:schemeClr>
                  </a:solidFill>
                  <a:latin typeface="黑体" panose="02010609060101010101" pitchFamily="49" charset="-122"/>
                  <a:ea typeface="黑体" panose="02010609060101010101" pitchFamily="49" charset="-122"/>
                </a:endParaRPr>
              </a:p>
              <a:p>
                <a:pPr marL="342900" indent="-342900">
                  <a:spcBef>
                    <a:spcPts val="600"/>
                  </a:spcBef>
                  <a:spcAft>
                    <a:spcPts val="600"/>
                  </a:spcAft>
                  <a:buFont typeface="Arial" panose="020B0604020202020204" pitchFamily="34" charset="0"/>
                  <a:buChar char="•"/>
                </a:pPr>
                <a:r>
                  <a:rPr lang="zh-CN" altLang="en-US" sz="2000" b="1">
                    <a:solidFill>
                      <a:srgbClr val="C00000"/>
                    </a:solidFill>
                    <a:latin typeface="楷体" panose="02010609060101010101" pitchFamily="49" charset="-122"/>
                    <a:ea typeface="楷体" panose="02010609060101010101" pitchFamily="49" charset="-122"/>
                  </a:rPr>
                  <a:t>将从前提</a:t>
                </a:r>
                <a14:m>
                  <m:oMath xmlns:m="http://schemas.openxmlformats.org/officeDocument/2006/math">
                    <m:sSub>
                      <m:sSubPr>
                        <m:ctrlPr>
                          <a:rPr lang="en-US" altLang="zh-CN" sz="2000" b="1" i="1">
                            <a:solidFill>
                              <a:srgbClr val="C00000"/>
                            </a:solidFill>
                            <a:latin typeface="Cambria Math" panose="02040503050406030204" pitchFamily="18" charset="0"/>
                          </a:rPr>
                        </m:ctrlPr>
                      </m:sSubPr>
                      <m:e>
                        <m:r>
                          <a:rPr lang="en-US" altLang="zh-CN" sz="2000" b="1" i="1">
                            <a:solidFill>
                              <a:srgbClr val="C00000"/>
                            </a:solidFill>
                            <a:latin typeface="Cambria Math" panose="02040503050406030204" pitchFamily="18" charset="0"/>
                          </a:rPr>
                          <m:t>𝑨</m:t>
                        </m:r>
                      </m:e>
                      <m:sub>
                        <m:r>
                          <a:rPr lang="en-US" altLang="zh-CN" sz="2000" b="1" i="1">
                            <a:solidFill>
                              <a:srgbClr val="C00000"/>
                            </a:solidFill>
                            <a:latin typeface="Cambria Math" panose="02040503050406030204" pitchFamily="18" charset="0"/>
                          </a:rPr>
                          <m:t>𝟏</m:t>
                        </m:r>
                      </m:sub>
                    </m:sSub>
                    <m:r>
                      <a:rPr lang="en-US" altLang="zh-CN" sz="2000" b="1" i="1">
                        <a:solidFill>
                          <a:srgbClr val="C00000"/>
                        </a:solidFill>
                        <a:latin typeface="Cambria Math" panose="02040503050406030204" pitchFamily="18" charset="0"/>
                      </a:rPr>
                      <m:t>, </m:t>
                    </m:r>
                    <m:sSub>
                      <m:sSubPr>
                        <m:ctrlPr>
                          <a:rPr lang="en-US" altLang="zh-CN" sz="2000" b="1" i="1">
                            <a:solidFill>
                              <a:srgbClr val="C00000"/>
                            </a:solidFill>
                            <a:latin typeface="Cambria Math" panose="02040503050406030204" pitchFamily="18" charset="0"/>
                          </a:rPr>
                        </m:ctrlPr>
                      </m:sSubPr>
                      <m:e>
                        <m:r>
                          <a:rPr lang="en-US" altLang="zh-CN" sz="2000" b="1" i="1">
                            <a:solidFill>
                              <a:srgbClr val="C00000"/>
                            </a:solidFill>
                            <a:latin typeface="Cambria Math" panose="02040503050406030204" pitchFamily="18" charset="0"/>
                          </a:rPr>
                          <m:t>𝑨</m:t>
                        </m:r>
                      </m:e>
                      <m:sub>
                        <m:r>
                          <a:rPr lang="en-US" altLang="zh-CN" sz="2000" b="1" i="1">
                            <a:solidFill>
                              <a:srgbClr val="C00000"/>
                            </a:solidFill>
                            <a:latin typeface="Cambria Math" panose="02040503050406030204" pitchFamily="18" charset="0"/>
                          </a:rPr>
                          <m:t>𝟐</m:t>
                        </m:r>
                      </m:sub>
                    </m:sSub>
                    <m:r>
                      <a:rPr lang="en-US" altLang="zh-CN" sz="2000" b="1" i="1">
                        <a:solidFill>
                          <a:srgbClr val="C00000"/>
                        </a:solidFill>
                        <a:latin typeface="Cambria Math" panose="02040503050406030204" pitchFamily="18" charset="0"/>
                      </a:rPr>
                      <m:t>, ⋯, </m:t>
                    </m:r>
                    <m:sSub>
                      <m:sSubPr>
                        <m:ctrlPr>
                          <a:rPr lang="en-US" altLang="zh-CN" sz="2000" b="1" i="1">
                            <a:solidFill>
                              <a:srgbClr val="C00000"/>
                            </a:solidFill>
                            <a:latin typeface="Cambria Math" panose="02040503050406030204" pitchFamily="18" charset="0"/>
                          </a:rPr>
                        </m:ctrlPr>
                      </m:sSubPr>
                      <m:e>
                        <m:r>
                          <a:rPr lang="en-US" altLang="zh-CN" sz="2000" b="1" i="1">
                            <a:solidFill>
                              <a:srgbClr val="C00000"/>
                            </a:solidFill>
                            <a:latin typeface="Cambria Math" panose="02040503050406030204" pitchFamily="18" charset="0"/>
                          </a:rPr>
                          <m:t>𝑨</m:t>
                        </m:r>
                      </m:e>
                      <m:sub>
                        <m:r>
                          <a:rPr lang="en-US" altLang="zh-CN" sz="2000" b="1" i="1">
                            <a:solidFill>
                              <a:srgbClr val="C00000"/>
                            </a:solidFill>
                            <a:latin typeface="Cambria Math" panose="02040503050406030204" pitchFamily="18" charset="0"/>
                          </a:rPr>
                          <m:t>𝒏</m:t>
                        </m:r>
                      </m:sub>
                    </m:sSub>
                  </m:oMath>
                </a14:m>
                <a:r>
                  <a:rPr lang="zh-CN" altLang="en-US" sz="2000" b="1">
                    <a:solidFill>
                      <a:srgbClr val="C00000"/>
                    </a:solidFill>
                    <a:latin typeface="楷体" panose="02010609060101010101" pitchFamily="49" charset="-122"/>
                    <a:ea typeface="楷体" panose="02010609060101010101" pitchFamily="49" charset="-122"/>
                  </a:rPr>
                  <a:t>推出结论</a:t>
                </a:r>
                <a14:m>
                  <m:oMath xmlns:m="http://schemas.openxmlformats.org/officeDocument/2006/math">
                    <m:r>
                      <a:rPr lang="en-US" altLang="zh-CN" sz="2000" b="1" i="1">
                        <a:solidFill>
                          <a:srgbClr val="C00000"/>
                        </a:solidFill>
                        <a:latin typeface="Cambria Math" panose="02040503050406030204" pitchFamily="18" charset="0"/>
                      </a:rPr>
                      <m:t>𝑩</m:t>
                    </m:r>
                  </m:oMath>
                </a14:m>
                <a:r>
                  <a:rPr lang="zh-CN" altLang="en-US" sz="2000" b="1">
                    <a:solidFill>
                      <a:srgbClr val="C00000"/>
                    </a:solidFill>
                    <a:latin typeface="楷体" panose="02010609060101010101" pitchFamily="49" charset="-122"/>
                    <a:ea typeface="楷体" panose="02010609060101010101" pitchFamily="49" charset="-122"/>
                  </a:rPr>
                  <a:t>的推理记为</a:t>
                </a:r>
                <a14:m>
                  <m:oMath xmlns:m="http://schemas.openxmlformats.org/officeDocument/2006/math">
                    <m:sSub>
                      <m:sSubPr>
                        <m:ctrlPr>
                          <a:rPr lang="en-US" altLang="zh-CN" sz="2000" b="1" i="1">
                            <a:solidFill>
                              <a:srgbClr val="C00000"/>
                            </a:solidFill>
                            <a:latin typeface="Cambria Math" panose="02040503050406030204" pitchFamily="18" charset="0"/>
                          </a:rPr>
                        </m:ctrlPr>
                      </m:sSubPr>
                      <m:e>
                        <m:r>
                          <a:rPr lang="en-US" altLang="zh-CN" sz="2000" b="1" i="1">
                            <a:solidFill>
                              <a:srgbClr val="C00000"/>
                            </a:solidFill>
                            <a:latin typeface="Cambria Math" panose="02040503050406030204" pitchFamily="18" charset="0"/>
                          </a:rPr>
                          <m:t>𝑨</m:t>
                        </m:r>
                      </m:e>
                      <m:sub>
                        <m:r>
                          <a:rPr lang="en-US" altLang="zh-CN" sz="2000" b="1" i="1">
                            <a:solidFill>
                              <a:srgbClr val="C00000"/>
                            </a:solidFill>
                            <a:latin typeface="Cambria Math" panose="02040503050406030204" pitchFamily="18" charset="0"/>
                          </a:rPr>
                          <m:t>𝟏</m:t>
                        </m:r>
                      </m:sub>
                    </m:sSub>
                    <m:r>
                      <a:rPr lang="en-US" altLang="zh-CN" sz="2000" b="1" i="1">
                        <a:solidFill>
                          <a:srgbClr val="C00000"/>
                        </a:solidFill>
                        <a:latin typeface="Cambria Math" panose="02040503050406030204" pitchFamily="18" charset="0"/>
                      </a:rPr>
                      <m:t>, </m:t>
                    </m:r>
                    <m:sSub>
                      <m:sSubPr>
                        <m:ctrlPr>
                          <a:rPr lang="en-US" altLang="zh-CN" sz="2000" b="1" i="1">
                            <a:solidFill>
                              <a:srgbClr val="C00000"/>
                            </a:solidFill>
                            <a:latin typeface="Cambria Math" panose="02040503050406030204" pitchFamily="18" charset="0"/>
                          </a:rPr>
                        </m:ctrlPr>
                      </m:sSubPr>
                      <m:e>
                        <m:r>
                          <a:rPr lang="en-US" altLang="zh-CN" sz="2000" b="1" i="1">
                            <a:solidFill>
                              <a:srgbClr val="C00000"/>
                            </a:solidFill>
                            <a:latin typeface="Cambria Math" panose="02040503050406030204" pitchFamily="18" charset="0"/>
                          </a:rPr>
                          <m:t>𝑨</m:t>
                        </m:r>
                      </m:e>
                      <m:sub>
                        <m:r>
                          <a:rPr lang="en-US" altLang="zh-CN" sz="2000" b="1" i="1">
                            <a:solidFill>
                              <a:srgbClr val="C00000"/>
                            </a:solidFill>
                            <a:latin typeface="Cambria Math" panose="02040503050406030204" pitchFamily="18" charset="0"/>
                          </a:rPr>
                          <m:t>𝟐</m:t>
                        </m:r>
                      </m:sub>
                    </m:sSub>
                    <m:r>
                      <a:rPr lang="en-US" altLang="zh-CN" sz="2000" b="1" i="1">
                        <a:solidFill>
                          <a:srgbClr val="C00000"/>
                        </a:solidFill>
                        <a:latin typeface="Cambria Math" panose="02040503050406030204" pitchFamily="18" charset="0"/>
                      </a:rPr>
                      <m:t>, ⋯, </m:t>
                    </m:r>
                    <m:sSub>
                      <m:sSubPr>
                        <m:ctrlPr>
                          <a:rPr lang="en-US" altLang="zh-CN" sz="2000" b="1" i="1">
                            <a:solidFill>
                              <a:srgbClr val="C00000"/>
                            </a:solidFill>
                            <a:latin typeface="Cambria Math" panose="02040503050406030204" pitchFamily="18" charset="0"/>
                          </a:rPr>
                        </m:ctrlPr>
                      </m:sSubPr>
                      <m:e>
                        <m:r>
                          <a:rPr lang="en-US" altLang="zh-CN" sz="2000" b="1" i="1">
                            <a:solidFill>
                              <a:srgbClr val="C00000"/>
                            </a:solidFill>
                            <a:latin typeface="Cambria Math" panose="02040503050406030204" pitchFamily="18" charset="0"/>
                          </a:rPr>
                          <m:t>𝑨</m:t>
                        </m:r>
                      </m:e>
                      <m:sub>
                        <m:r>
                          <a:rPr lang="en-US" altLang="zh-CN" sz="2000" b="1" i="1">
                            <a:solidFill>
                              <a:srgbClr val="C00000"/>
                            </a:solidFill>
                            <a:latin typeface="Cambria Math" panose="02040503050406030204" pitchFamily="18" charset="0"/>
                          </a:rPr>
                          <m:t>𝒏</m:t>
                        </m:r>
                      </m:sub>
                    </m:sSub>
                    <m:r>
                      <a:rPr lang="en-US" altLang="zh-CN" sz="2000" b="1" i="1">
                        <a:solidFill>
                          <a:srgbClr val="C00000"/>
                        </a:solidFill>
                        <a:latin typeface="Cambria Math" panose="02040503050406030204" pitchFamily="18" charset="0"/>
                      </a:rPr>
                      <m:t>⟹</m:t>
                    </m:r>
                    <m:r>
                      <a:rPr lang="en-US" altLang="zh-CN" sz="2000" b="1" i="1">
                        <a:solidFill>
                          <a:srgbClr val="C00000"/>
                        </a:solidFill>
                        <a:latin typeface="Cambria Math" panose="02040503050406030204" pitchFamily="18" charset="0"/>
                      </a:rPr>
                      <m:t>𝑩</m:t>
                    </m:r>
                  </m:oMath>
                </a14:m>
                <a:endParaRPr lang="zh-CN" altLang="en-US" sz="2000" b="1">
                  <a:solidFill>
                    <a:srgbClr val="C00000"/>
                  </a:solidFill>
                  <a:latin typeface="楷体" panose="02010609060101010101" pitchFamily="49" charset="-122"/>
                  <a:ea typeface="楷体" panose="02010609060101010101" pitchFamily="49" charset="-122"/>
                </a:endParaRPr>
              </a:p>
            </p:txBody>
          </p:sp>
        </mc:Choice>
        <mc:Fallback xmlns="">
          <p:sp>
            <p:nvSpPr>
              <p:cNvPr id="11" name="文本框 10">
                <a:extLst>
                  <a:ext uri="{FF2B5EF4-FFF2-40B4-BE49-F238E27FC236}">
                    <a16:creationId xmlns:a16="http://schemas.microsoft.com/office/drawing/2014/main" id="{B5A08A9C-39CD-4C49-ABB0-0C63743F3795}"/>
                  </a:ext>
                </a:extLst>
              </p:cNvPr>
              <p:cNvSpPr txBox="1">
                <a:spLocks noRot="1" noChangeAspect="1" noMove="1" noResize="1" noEditPoints="1" noAdjustHandles="1" noChangeArrowheads="1" noChangeShapeType="1" noTextEdit="1"/>
              </p:cNvSpPr>
              <p:nvPr/>
            </p:nvSpPr>
            <p:spPr>
              <a:xfrm>
                <a:off x="541798" y="1182351"/>
                <a:ext cx="8533778" cy="923330"/>
              </a:xfrm>
              <a:prstGeom prst="rect">
                <a:avLst/>
              </a:prstGeom>
              <a:blipFill>
                <a:blip r:embed="rId2"/>
                <a:stretch>
                  <a:fillRect l="-1143" t="-5298" r="-143" b="-9934"/>
                </a:stretch>
              </a:blipFill>
            </p:spPr>
            <p:txBody>
              <a:bodyPr/>
              <a:lstStyle/>
              <a:p>
                <a:r>
                  <a:rPr lang="zh-CN" altLang="en-US">
                    <a:noFill/>
                  </a:rPr>
                  <a:t> </a:t>
                </a:r>
              </a:p>
            </p:txBody>
          </p:sp>
        </mc:Fallback>
      </mc:AlternateContent>
      <p:sp>
        <p:nvSpPr>
          <p:cNvPr id="12" name="矩形: 圆角 11">
            <a:extLst>
              <a:ext uri="{FF2B5EF4-FFF2-40B4-BE49-F238E27FC236}">
                <a16:creationId xmlns:a16="http://schemas.microsoft.com/office/drawing/2014/main" id="{CDEDA046-C6ED-48BF-9047-490B1E381DF9}"/>
              </a:ext>
            </a:extLst>
          </p:cNvPr>
          <p:cNvSpPr/>
          <p:nvPr/>
        </p:nvSpPr>
        <p:spPr>
          <a:xfrm>
            <a:off x="550299" y="2301512"/>
            <a:ext cx="3136253" cy="459280"/>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a:solidFill>
                  <a:schemeClr val="accent2">
                    <a:lumMod val="50000"/>
                  </a:schemeClr>
                </a:solidFill>
              </a:rPr>
              <a:t>什么是推理的有效性？</a:t>
            </a:r>
            <a:endParaRPr lang="zh-CN" altLang="en-US" sz="2400" b="1" dirty="0">
              <a:solidFill>
                <a:schemeClr val="accent2">
                  <a:lumMod val="50000"/>
                </a:schemeClr>
              </a:solidFill>
            </a:endParaRPr>
          </a:p>
        </p:txBody>
      </p:sp>
      <p:sp>
        <p:nvSpPr>
          <p:cNvPr id="13" name="文本框 12">
            <a:extLst>
              <a:ext uri="{FF2B5EF4-FFF2-40B4-BE49-F238E27FC236}">
                <a16:creationId xmlns:a16="http://schemas.microsoft.com/office/drawing/2014/main" id="{2BB011CE-9D26-4121-BF55-612C8BE190FE}"/>
              </a:ext>
            </a:extLst>
          </p:cNvPr>
          <p:cNvSpPr txBox="1"/>
          <p:nvPr/>
        </p:nvSpPr>
        <p:spPr>
          <a:xfrm>
            <a:off x="3686556" y="2760792"/>
            <a:ext cx="4818894" cy="1385636"/>
          </a:xfrm>
          <a:prstGeom prst="rect">
            <a:avLst/>
          </a:prstGeom>
          <a:solidFill>
            <a:schemeClr val="accent2">
              <a:lumMod val="20000"/>
              <a:lumOff val="80000"/>
              <a:alpha val="25000"/>
            </a:schemeClr>
          </a:solidFill>
        </p:spPr>
        <p:txBody>
          <a:bodyPr wrap="square" rtlCol="0">
            <a:spAutoFit/>
          </a:bodyPr>
          <a:lstStyle/>
          <a:p>
            <a:pPr algn="ctr">
              <a:spcBef>
                <a:spcPts val="600"/>
              </a:spcBef>
              <a:spcAft>
                <a:spcPts val="600"/>
              </a:spcAft>
            </a:pPr>
            <a:r>
              <a:rPr lang="zh-CN" altLang="en-US" sz="2400" b="1">
                <a:solidFill>
                  <a:srgbClr val="002060"/>
                </a:solidFill>
              </a:rPr>
              <a:t>直观含义</a:t>
            </a:r>
            <a:endParaRPr lang="en-US" altLang="zh-CN" sz="2400" b="1">
              <a:solidFill>
                <a:srgbClr val="002060"/>
              </a:solidFill>
            </a:endParaRPr>
          </a:p>
          <a:p>
            <a:pPr>
              <a:lnSpc>
                <a:spcPts val="3200"/>
              </a:lnSpc>
              <a:spcBef>
                <a:spcPts val="600"/>
              </a:spcBef>
              <a:spcAft>
                <a:spcPts val="600"/>
              </a:spcAft>
            </a:pPr>
            <a:r>
              <a:rPr lang="zh-CN" altLang="en-US" sz="2400" b="1">
                <a:solidFill>
                  <a:srgbClr val="C00000"/>
                </a:solidFill>
                <a:latin typeface="黑体" panose="02010609060101010101" pitchFamily="49" charset="-122"/>
                <a:ea typeface="黑体" panose="02010609060101010101" pitchFamily="49" charset="-122"/>
              </a:rPr>
              <a:t>有效的推理</a:t>
            </a:r>
            <a:r>
              <a:rPr lang="zh-CN" altLang="en-US" sz="2400" b="1">
                <a:solidFill>
                  <a:schemeClr val="accent6">
                    <a:lumMod val="50000"/>
                  </a:schemeClr>
                </a:solidFill>
                <a:latin typeface="楷体" panose="02010609060101010101" pitchFamily="49" charset="-122"/>
                <a:ea typeface="楷体" panose="02010609060101010101" pitchFamily="49" charset="-122"/>
              </a:rPr>
              <a:t>是保真的推理，当所有前提为真时，得到的结论也为真</a:t>
            </a:r>
          </a:p>
        </p:txBody>
      </p:sp>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A6DD452E-4CEF-489A-AE7F-260CF6D95C4C}"/>
                  </a:ext>
                </a:extLst>
              </p:cNvPr>
              <p:cNvSpPr txBox="1"/>
              <p:nvPr/>
            </p:nvSpPr>
            <p:spPr>
              <a:xfrm>
                <a:off x="1032587" y="4341066"/>
                <a:ext cx="4938099" cy="1796004"/>
              </a:xfrm>
              <a:prstGeom prst="rect">
                <a:avLst/>
              </a:prstGeom>
              <a:solidFill>
                <a:schemeClr val="accent2">
                  <a:lumMod val="20000"/>
                  <a:lumOff val="80000"/>
                  <a:alpha val="50000"/>
                </a:schemeClr>
              </a:solidFill>
            </p:spPr>
            <p:txBody>
              <a:bodyPr wrap="square" rtlCol="0">
                <a:spAutoFit/>
              </a:bodyPr>
              <a:lstStyle/>
              <a:p>
                <a:pPr algn="ctr">
                  <a:spcBef>
                    <a:spcPts val="600"/>
                  </a:spcBef>
                  <a:spcAft>
                    <a:spcPts val="600"/>
                  </a:spcAft>
                </a:pPr>
                <a:r>
                  <a:rPr lang="zh-CN" altLang="en-US" sz="2400" b="1">
                    <a:solidFill>
                      <a:srgbClr val="002060"/>
                    </a:solidFill>
                  </a:rPr>
                  <a:t>语义角度的定义</a:t>
                </a:r>
                <a:endParaRPr lang="en-US" altLang="zh-CN" sz="2400" b="1">
                  <a:solidFill>
                    <a:srgbClr val="002060"/>
                  </a:solidFill>
                </a:endParaRPr>
              </a:p>
              <a:p>
                <a:pPr>
                  <a:lnSpc>
                    <a:spcPts val="3200"/>
                  </a:lnSpc>
                  <a:spcBef>
                    <a:spcPts val="600"/>
                  </a:spcBef>
                  <a:spcAft>
                    <a:spcPts val="600"/>
                  </a:spcAft>
                </a:pPr>
                <a:r>
                  <a:rPr lang="zh-CN" altLang="en-US" sz="2400" b="1">
                    <a:solidFill>
                      <a:schemeClr val="accent6">
                        <a:lumMod val="50000"/>
                      </a:schemeClr>
                    </a:solidFill>
                    <a:latin typeface="楷体" panose="02010609060101010101" pitchFamily="49" charset="-122"/>
                    <a:ea typeface="楷体" panose="02010609060101010101" pitchFamily="49" charset="-122"/>
                  </a:rPr>
                  <a:t>称推理</a:t>
                </a:r>
                <a14:m>
                  <m:oMath xmlns:m="http://schemas.openxmlformats.org/officeDocument/2006/math">
                    <m:sSub>
                      <m:sSubPr>
                        <m:ctrlPr>
                          <a:rPr lang="en-US" altLang="zh-CN" sz="2400" b="1" i="1" smtClean="0">
                            <a:solidFill>
                              <a:schemeClr val="accent6">
                                <a:lumMod val="50000"/>
                              </a:schemeClr>
                            </a:solidFill>
                            <a:latin typeface="Cambria Math" panose="02040503050406030204" pitchFamily="18" charset="0"/>
                            <a:ea typeface="楷体" panose="02010609060101010101" pitchFamily="49" charset="-122"/>
                          </a:rPr>
                        </m:ctrlPr>
                      </m:sSubPr>
                      <m:e>
                        <m:r>
                          <a:rPr lang="en-US" altLang="zh-CN" sz="2400" b="1" i="1" smtClean="0">
                            <a:solidFill>
                              <a:schemeClr val="accent6">
                                <a:lumMod val="50000"/>
                              </a:schemeClr>
                            </a:solidFill>
                            <a:latin typeface="Cambria Math" panose="02040503050406030204" pitchFamily="18" charset="0"/>
                            <a:ea typeface="楷体" panose="02010609060101010101" pitchFamily="49" charset="-122"/>
                          </a:rPr>
                          <m:t>𝑨</m:t>
                        </m:r>
                      </m:e>
                      <m:sub>
                        <m:r>
                          <a:rPr lang="en-US" altLang="zh-CN" sz="2400" b="1" i="1" smtClean="0">
                            <a:solidFill>
                              <a:schemeClr val="accent6">
                                <a:lumMod val="50000"/>
                              </a:schemeClr>
                            </a:solidFill>
                            <a:latin typeface="Cambria Math" panose="02040503050406030204" pitchFamily="18" charset="0"/>
                            <a:ea typeface="楷体" panose="02010609060101010101" pitchFamily="49" charset="-122"/>
                          </a:rPr>
                          <m:t>𝟏</m:t>
                        </m:r>
                      </m:sub>
                    </m:sSub>
                    <m:r>
                      <a:rPr lang="en-US" altLang="zh-CN" sz="2400" b="1" i="1" smtClean="0">
                        <a:solidFill>
                          <a:schemeClr val="accent6">
                            <a:lumMod val="50000"/>
                          </a:schemeClr>
                        </a:solidFill>
                        <a:latin typeface="Cambria Math" panose="02040503050406030204" pitchFamily="18" charset="0"/>
                        <a:ea typeface="楷体" panose="02010609060101010101" pitchFamily="49" charset="-122"/>
                      </a:rPr>
                      <m:t>, </m:t>
                    </m:r>
                    <m:sSub>
                      <m:sSubPr>
                        <m:ctrlPr>
                          <a:rPr lang="en-US" altLang="zh-CN" sz="2400" b="1" i="1" smtClean="0">
                            <a:solidFill>
                              <a:schemeClr val="accent6">
                                <a:lumMod val="50000"/>
                              </a:schemeClr>
                            </a:solidFill>
                            <a:latin typeface="Cambria Math" panose="02040503050406030204" pitchFamily="18" charset="0"/>
                            <a:ea typeface="楷体" panose="02010609060101010101" pitchFamily="49" charset="-122"/>
                          </a:rPr>
                        </m:ctrlPr>
                      </m:sSubPr>
                      <m:e>
                        <m:r>
                          <a:rPr lang="en-US" altLang="zh-CN" sz="2400" b="1" i="1" smtClean="0">
                            <a:solidFill>
                              <a:schemeClr val="accent6">
                                <a:lumMod val="50000"/>
                              </a:schemeClr>
                            </a:solidFill>
                            <a:latin typeface="Cambria Math" panose="02040503050406030204" pitchFamily="18" charset="0"/>
                            <a:ea typeface="楷体" panose="02010609060101010101" pitchFamily="49" charset="-122"/>
                          </a:rPr>
                          <m:t>𝑨</m:t>
                        </m:r>
                      </m:e>
                      <m:sub>
                        <m:r>
                          <a:rPr lang="en-US" altLang="zh-CN" sz="2400" b="1" i="1" smtClean="0">
                            <a:solidFill>
                              <a:schemeClr val="accent6">
                                <a:lumMod val="50000"/>
                              </a:schemeClr>
                            </a:solidFill>
                            <a:latin typeface="Cambria Math" panose="02040503050406030204" pitchFamily="18" charset="0"/>
                            <a:ea typeface="楷体" panose="02010609060101010101" pitchFamily="49" charset="-122"/>
                          </a:rPr>
                          <m:t>𝟐</m:t>
                        </m:r>
                      </m:sub>
                    </m:sSub>
                    <m:r>
                      <a:rPr lang="en-US" altLang="zh-CN" sz="2400" b="1" i="1" smtClean="0">
                        <a:solidFill>
                          <a:schemeClr val="accent6">
                            <a:lumMod val="50000"/>
                          </a:schemeClr>
                        </a:solidFill>
                        <a:latin typeface="Cambria Math" panose="02040503050406030204" pitchFamily="18" charset="0"/>
                        <a:ea typeface="楷体" panose="02010609060101010101" pitchFamily="49" charset="-122"/>
                      </a:rPr>
                      <m:t>, ⋯, </m:t>
                    </m:r>
                    <m:sSub>
                      <m:sSubPr>
                        <m:ctrlPr>
                          <a:rPr lang="en-US" altLang="zh-CN" sz="2400" b="1" i="1" smtClean="0">
                            <a:solidFill>
                              <a:schemeClr val="accent6">
                                <a:lumMod val="50000"/>
                              </a:schemeClr>
                            </a:solidFill>
                            <a:latin typeface="Cambria Math" panose="02040503050406030204" pitchFamily="18" charset="0"/>
                            <a:ea typeface="楷体" panose="02010609060101010101" pitchFamily="49" charset="-122"/>
                          </a:rPr>
                        </m:ctrlPr>
                      </m:sSubPr>
                      <m:e>
                        <m:r>
                          <a:rPr lang="en-US" altLang="zh-CN" sz="2400" b="1" i="1" smtClean="0">
                            <a:solidFill>
                              <a:schemeClr val="accent6">
                                <a:lumMod val="50000"/>
                              </a:schemeClr>
                            </a:solidFill>
                            <a:latin typeface="Cambria Math" panose="02040503050406030204" pitchFamily="18" charset="0"/>
                            <a:ea typeface="楷体" panose="02010609060101010101" pitchFamily="49" charset="-122"/>
                          </a:rPr>
                          <m:t>𝑨</m:t>
                        </m:r>
                      </m:e>
                      <m:sub>
                        <m:r>
                          <a:rPr lang="en-US" altLang="zh-CN" sz="2400" b="1" i="1" smtClean="0">
                            <a:solidFill>
                              <a:schemeClr val="accent6">
                                <a:lumMod val="50000"/>
                              </a:schemeClr>
                            </a:solidFill>
                            <a:latin typeface="Cambria Math" panose="02040503050406030204" pitchFamily="18" charset="0"/>
                            <a:ea typeface="楷体" panose="02010609060101010101" pitchFamily="49" charset="-122"/>
                          </a:rPr>
                          <m:t>𝒏</m:t>
                        </m:r>
                      </m:sub>
                    </m:sSub>
                    <m:r>
                      <a:rPr lang="en-US" altLang="zh-CN" sz="2400" b="1" i="1" smtClean="0">
                        <a:solidFill>
                          <a:schemeClr val="accent6">
                            <a:lumMod val="50000"/>
                          </a:schemeClr>
                        </a:solidFill>
                        <a:latin typeface="Cambria Math" panose="02040503050406030204" pitchFamily="18" charset="0"/>
                        <a:ea typeface="楷体" panose="02010609060101010101" pitchFamily="49" charset="-122"/>
                      </a:rPr>
                      <m:t>⟹</m:t>
                    </m:r>
                    <m:r>
                      <a:rPr lang="en-US" altLang="zh-CN" sz="2400" b="1" i="1" smtClean="0">
                        <a:solidFill>
                          <a:schemeClr val="accent6">
                            <a:lumMod val="50000"/>
                          </a:schemeClr>
                        </a:solidFill>
                        <a:latin typeface="Cambria Math" panose="02040503050406030204" pitchFamily="18" charset="0"/>
                        <a:ea typeface="楷体" panose="02010609060101010101" pitchFamily="49" charset="-122"/>
                      </a:rPr>
                      <m:t>𝑩</m:t>
                    </m:r>
                  </m:oMath>
                </a14:m>
                <a:r>
                  <a:rPr lang="zh-CN" altLang="en-US" sz="2400" b="1">
                    <a:solidFill>
                      <a:schemeClr val="accent6">
                        <a:lumMod val="50000"/>
                      </a:schemeClr>
                    </a:solidFill>
                    <a:latin typeface="楷体" panose="02010609060101010101" pitchFamily="49" charset="-122"/>
                    <a:ea typeface="楷体" panose="02010609060101010101" pitchFamily="49" charset="-122"/>
                  </a:rPr>
                  <a:t>是</a:t>
                </a:r>
                <a:r>
                  <a:rPr lang="zh-CN" altLang="en-US" sz="2400" b="1">
                    <a:solidFill>
                      <a:srgbClr val="C00000"/>
                    </a:solidFill>
                    <a:latin typeface="黑体" panose="02010609060101010101" pitchFamily="49" charset="-122"/>
                    <a:ea typeface="黑体" panose="02010609060101010101" pitchFamily="49" charset="-122"/>
                  </a:rPr>
                  <a:t>有效的推理</a:t>
                </a:r>
                <a:r>
                  <a:rPr lang="zh-CN" altLang="en-US" sz="2400" b="1">
                    <a:solidFill>
                      <a:schemeClr val="accent6">
                        <a:lumMod val="50000"/>
                      </a:schemeClr>
                    </a:solidFill>
                    <a:latin typeface="楷体" panose="02010609060101010101" pitchFamily="49" charset="-122"/>
                    <a:ea typeface="楷体" panose="02010609060101010101" pitchFamily="49" charset="-122"/>
                  </a:rPr>
                  <a:t>，如果</a:t>
                </a:r>
                <a14:m>
                  <m:oMath xmlns:m="http://schemas.openxmlformats.org/officeDocument/2006/math">
                    <m:d>
                      <m:dPr>
                        <m:ctrlPr>
                          <a:rPr lang="en-US" altLang="zh-CN" sz="2400" b="1" i="1" smtClean="0">
                            <a:solidFill>
                              <a:schemeClr val="accent6">
                                <a:lumMod val="50000"/>
                              </a:schemeClr>
                            </a:solidFill>
                            <a:latin typeface="Cambria Math" panose="02040503050406030204" pitchFamily="18" charset="0"/>
                            <a:ea typeface="楷体" panose="02010609060101010101" pitchFamily="49" charset="-122"/>
                          </a:rPr>
                        </m:ctrlPr>
                      </m:dPr>
                      <m:e>
                        <m:sSub>
                          <m:sSubPr>
                            <m:ctrlPr>
                              <a:rPr lang="en-US" altLang="zh-CN" sz="2400" b="1" i="1" smtClean="0">
                                <a:solidFill>
                                  <a:schemeClr val="accent6">
                                    <a:lumMod val="50000"/>
                                  </a:schemeClr>
                                </a:solidFill>
                                <a:latin typeface="Cambria Math" panose="02040503050406030204" pitchFamily="18" charset="0"/>
                                <a:ea typeface="楷体" panose="02010609060101010101" pitchFamily="49" charset="-122"/>
                              </a:rPr>
                            </m:ctrlPr>
                          </m:sSubPr>
                          <m:e>
                            <m:r>
                              <a:rPr lang="en-US" altLang="zh-CN" sz="2400" b="1" i="1" smtClean="0">
                                <a:solidFill>
                                  <a:schemeClr val="accent6">
                                    <a:lumMod val="50000"/>
                                  </a:schemeClr>
                                </a:solidFill>
                                <a:latin typeface="Cambria Math" panose="02040503050406030204" pitchFamily="18" charset="0"/>
                                <a:ea typeface="楷体" panose="02010609060101010101" pitchFamily="49" charset="-122"/>
                              </a:rPr>
                              <m:t>𝑨</m:t>
                            </m:r>
                          </m:e>
                          <m:sub>
                            <m:r>
                              <a:rPr lang="en-US" altLang="zh-CN" sz="2400" b="1" i="1" smtClean="0">
                                <a:solidFill>
                                  <a:schemeClr val="accent6">
                                    <a:lumMod val="50000"/>
                                  </a:schemeClr>
                                </a:solidFill>
                                <a:latin typeface="Cambria Math" panose="02040503050406030204" pitchFamily="18" charset="0"/>
                                <a:ea typeface="楷体" panose="02010609060101010101" pitchFamily="49" charset="-122"/>
                              </a:rPr>
                              <m:t>𝟏</m:t>
                            </m:r>
                          </m:sub>
                        </m:sSub>
                        <m:r>
                          <a:rPr lang="en-US" altLang="zh-CN" sz="2400" b="1" i="1" smtClean="0">
                            <a:solidFill>
                              <a:schemeClr val="accent6">
                                <a:lumMod val="50000"/>
                              </a:schemeClr>
                            </a:solidFill>
                            <a:latin typeface="Cambria Math" panose="02040503050406030204" pitchFamily="18" charset="0"/>
                            <a:ea typeface="楷体" panose="02010609060101010101" pitchFamily="49" charset="-122"/>
                          </a:rPr>
                          <m:t>∧</m:t>
                        </m:r>
                        <m:sSub>
                          <m:sSubPr>
                            <m:ctrlPr>
                              <a:rPr lang="en-US" altLang="zh-CN" sz="2400" b="1" i="1" smtClean="0">
                                <a:solidFill>
                                  <a:schemeClr val="accent6">
                                    <a:lumMod val="50000"/>
                                  </a:schemeClr>
                                </a:solidFill>
                                <a:latin typeface="Cambria Math" panose="02040503050406030204" pitchFamily="18" charset="0"/>
                                <a:ea typeface="楷体" panose="02010609060101010101" pitchFamily="49" charset="-122"/>
                              </a:rPr>
                            </m:ctrlPr>
                          </m:sSubPr>
                          <m:e>
                            <m:r>
                              <a:rPr lang="en-US" altLang="zh-CN" sz="2400" b="1" i="1" smtClean="0">
                                <a:solidFill>
                                  <a:schemeClr val="accent6">
                                    <a:lumMod val="50000"/>
                                  </a:schemeClr>
                                </a:solidFill>
                                <a:latin typeface="Cambria Math" panose="02040503050406030204" pitchFamily="18" charset="0"/>
                                <a:ea typeface="楷体" panose="02010609060101010101" pitchFamily="49" charset="-122"/>
                              </a:rPr>
                              <m:t>𝑨</m:t>
                            </m:r>
                          </m:e>
                          <m:sub>
                            <m:r>
                              <a:rPr lang="en-US" altLang="zh-CN" sz="2400" b="1" i="1" smtClean="0">
                                <a:solidFill>
                                  <a:schemeClr val="accent6">
                                    <a:lumMod val="50000"/>
                                  </a:schemeClr>
                                </a:solidFill>
                                <a:latin typeface="Cambria Math" panose="02040503050406030204" pitchFamily="18" charset="0"/>
                                <a:ea typeface="楷体" panose="02010609060101010101" pitchFamily="49" charset="-122"/>
                              </a:rPr>
                              <m:t>𝟐</m:t>
                            </m:r>
                          </m:sub>
                        </m:sSub>
                        <m:r>
                          <a:rPr lang="en-US" altLang="zh-CN" sz="2400" b="1" i="1" smtClean="0">
                            <a:solidFill>
                              <a:schemeClr val="accent6">
                                <a:lumMod val="50000"/>
                              </a:schemeClr>
                            </a:solidFill>
                            <a:latin typeface="Cambria Math" panose="02040503050406030204" pitchFamily="18" charset="0"/>
                            <a:ea typeface="楷体" panose="02010609060101010101" pitchFamily="49" charset="-122"/>
                          </a:rPr>
                          <m:t>∧⋯∧</m:t>
                        </m:r>
                        <m:sSub>
                          <m:sSubPr>
                            <m:ctrlPr>
                              <a:rPr lang="en-US" altLang="zh-CN" sz="2400" b="1" i="1" smtClean="0">
                                <a:solidFill>
                                  <a:schemeClr val="accent6">
                                    <a:lumMod val="50000"/>
                                  </a:schemeClr>
                                </a:solidFill>
                                <a:latin typeface="Cambria Math" panose="02040503050406030204" pitchFamily="18" charset="0"/>
                                <a:ea typeface="楷体" panose="02010609060101010101" pitchFamily="49" charset="-122"/>
                              </a:rPr>
                            </m:ctrlPr>
                          </m:sSubPr>
                          <m:e>
                            <m:r>
                              <a:rPr lang="en-US" altLang="zh-CN" sz="2400" b="1" i="1" smtClean="0">
                                <a:solidFill>
                                  <a:schemeClr val="accent6">
                                    <a:lumMod val="50000"/>
                                  </a:schemeClr>
                                </a:solidFill>
                                <a:latin typeface="Cambria Math" panose="02040503050406030204" pitchFamily="18" charset="0"/>
                                <a:ea typeface="楷体" panose="02010609060101010101" pitchFamily="49" charset="-122"/>
                              </a:rPr>
                              <m:t>𝑨</m:t>
                            </m:r>
                          </m:e>
                          <m:sub>
                            <m:r>
                              <a:rPr lang="en-US" altLang="zh-CN" sz="2400" b="1" i="1" smtClean="0">
                                <a:solidFill>
                                  <a:schemeClr val="accent6">
                                    <a:lumMod val="50000"/>
                                  </a:schemeClr>
                                </a:solidFill>
                                <a:latin typeface="Cambria Math" panose="02040503050406030204" pitchFamily="18" charset="0"/>
                                <a:ea typeface="楷体" panose="02010609060101010101" pitchFamily="49" charset="-122"/>
                              </a:rPr>
                              <m:t>𝒏</m:t>
                            </m:r>
                          </m:sub>
                        </m:sSub>
                      </m:e>
                    </m:d>
                    <m:r>
                      <a:rPr lang="en-US" altLang="zh-CN" sz="2400" b="1" i="1" smtClean="0">
                        <a:solidFill>
                          <a:schemeClr val="accent6">
                            <a:lumMod val="50000"/>
                          </a:schemeClr>
                        </a:solidFill>
                        <a:latin typeface="Cambria Math" panose="02040503050406030204" pitchFamily="18" charset="0"/>
                        <a:ea typeface="楷体" panose="02010609060101010101" pitchFamily="49" charset="-122"/>
                      </a:rPr>
                      <m:t>→</m:t>
                    </m:r>
                    <m:r>
                      <a:rPr lang="en-US" altLang="zh-CN" sz="2400" b="1" i="1" smtClean="0">
                        <a:solidFill>
                          <a:schemeClr val="accent6">
                            <a:lumMod val="50000"/>
                          </a:schemeClr>
                        </a:solidFill>
                        <a:latin typeface="Cambria Math" panose="02040503050406030204" pitchFamily="18" charset="0"/>
                        <a:ea typeface="楷体" panose="02010609060101010101" pitchFamily="49" charset="-122"/>
                      </a:rPr>
                      <m:t>𝑩</m:t>
                    </m:r>
                  </m:oMath>
                </a14:m>
                <a:r>
                  <a:rPr lang="zh-CN" altLang="en-US" sz="2400" b="1">
                    <a:solidFill>
                      <a:schemeClr val="accent6">
                        <a:lumMod val="50000"/>
                      </a:schemeClr>
                    </a:solidFill>
                    <a:latin typeface="楷体" panose="02010609060101010101" pitchFamily="49" charset="-122"/>
                    <a:ea typeface="楷体" panose="02010609060101010101" pitchFamily="49" charset="-122"/>
                  </a:rPr>
                  <a:t>是永真式</a:t>
                </a:r>
              </a:p>
            </p:txBody>
          </p:sp>
        </mc:Choice>
        <mc:Fallback xmlns="">
          <p:sp>
            <p:nvSpPr>
              <p:cNvPr id="14" name="文本框 13">
                <a:extLst>
                  <a:ext uri="{FF2B5EF4-FFF2-40B4-BE49-F238E27FC236}">
                    <a16:creationId xmlns:a16="http://schemas.microsoft.com/office/drawing/2014/main" id="{A6DD452E-4CEF-489A-AE7F-260CF6D95C4C}"/>
                  </a:ext>
                </a:extLst>
              </p:cNvPr>
              <p:cNvSpPr txBox="1">
                <a:spLocks noRot="1" noChangeAspect="1" noMove="1" noResize="1" noEditPoints="1" noAdjustHandles="1" noChangeArrowheads="1" noChangeShapeType="1" noTextEdit="1"/>
              </p:cNvSpPr>
              <p:nvPr/>
            </p:nvSpPr>
            <p:spPr>
              <a:xfrm>
                <a:off x="1032587" y="4341066"/>
                <a:ext cx="4938099" cy="1796004"/>
              </a:xfrm>
              <a:prstGeom prst="rect">
                <a:avLst/>
              </a:prstGeom>
              <a:blipFill>
                <a:blip r:embed="rId3"/>
                <a:stretch>
                  <a:fillRect l="-1852" t="-2373" b="-644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ADC7F547-9522-4A55-823A-F6DEE38263F8}"/>
                  </a:ext>
                </a:extLst>
              </p:cNvPr>
              <p:cNvSpPr txBox="1"/>
              <p:nvPr/>
            </p:nvSpPr>
            <p:spPr>
              <a:xfrm>
                <a:off x="6599634" y="4337464"/>
                <a:ext cx="4559779" cy="1796004"/>
              </a:xfrm>
              <a:prstGeom prst="rect">
                <a:avLst/>
              </a:prstGeom>
              <a:solidFill>
                <a:schemeClr val="accent2">
                  <a:lumMod val="20000"/>
                  <a:lumOff val="80000"/>
                </a:schemeClr>
              </a:solidFill>
            </p:spPr>
            <p:txBody>
              <a:bodyPr wrap="square" rtlCol="0">
                <a:spAutoFit/>
              </a:bodyPr>
              <a:lstStyle/>
              <a:p>
                <a:pPr algn="ctr">
                  <a:spcBef>
                    <a:spcPts val="600"/>
                  </a:spcBef>
                  <a:spcAft>
                    <a:spcPts val="600"/>
                  </a:spcAft>
                </a:pPr>
                <a:r>
                  <a:rPr lang="zh-CN" altLang="en-US" sz="2400" b="1">
                    <a:solidFill>
                      <a:srgbClr val="002060"/>
                    </a:solidFill>
                  </a:rPr>
                  <a:t>形式推理系统角度的定义</a:t>
                </a:r>
                <a:endParaRPr lang="en-US" altLang="zh-CN" sz="2400" b="1">
                  <a:solidFill>
                    <a:srgbClr val="002060"/>
                  </a:solidFill>
                </a:endParaRPr>
              </a:p>
              <a:p>
                <a:pPr>
                  <a:lnSpc>
                    <a:spcPts val="3200"/>
                  </a:lnSpc>
                  <a:spcBef>
                    <a:spcPts val="600"/>
                  </a:spcBef>
                  <a:spcAft>
                    <a:spcPts val="600"/>
                  </a:spcAft>
                </a:pPr>
                <a:r>
                  <a:rPr lang="zh-CN" altLang="en-US" sz="2400" b="1">
                    <a:solidFill>
                      <a:schemeClr val="accent6">
                        <a:lumMod val="50000"/>
                      </a:schemeClr>
                    </a:solidFill>
                    <a:latin typeface="楷体" panose="02010609060101010101" pitchFamily="49" charset="-122"/>
                    <a:ea typeface="楷体" panose="02010609060101010101" pitchFamily="49" charset="-122"/>
                  </a:rPr>
                  <a:t>称推理</a:t>
                </a:r>
                <a14:m>
                  <m:oMath xmlns:m="http://schemas.openxmlformats.org/officeDocument/2006/math">
                    <m:sSub>
                      <m:sSubPr>
                        <m:ctrlPr>
                          <a:rPr lang="en-US" altLang="zh-CN" sz="2400" b="1" i="1" smtClean="0">
                            <a:solidFill>
                              <a:schemeClr val="accent6">
                                <a:lumMod val="50000"/>
                              </a:schemeClr>
                            </a:solidFill>
                            <a:latin typeface="Cambria Math" panose="02040503050406030204" pitchFamily="18" charset="0"/>
                            <a:ea typeface="楷体" panose="02010609060101010101" pitchFamily="49" charset="-122"/>
                          </a:rPr>
                        </m:ctrlPr>
                      </m:sSubPr>
                      <m:e>
                        <m:r>
                          <a:rPr lang="en-US" altLang="zh-CN" sz="2400" b="1" i="1" smtClean="0">
                            <a:solidFill>
                              <a:schemeClr val="accent6">
                                <a:lumMod val="50000"/>
                              </a:schemeClr>
                            </a:solidFill>
                            <a:latin typeface="Cambria Math" panose="02040503050406030204" pitchFamily="18" charset="0"/>
                            <a:ea typeface="楷体" panose="02010609060101010101" pitchFamily="49" charset="-122"/>
                          </a:rPr>
                          <m:t>𝑨</m:t>
                        </m:r>
                      </m:e>
                      <m:sub>
                        <m:r>
                          <a:rPr lang="en-US" altLang="zh-CN" sz="2400" b="1" i="1" smtClean="0">
                            <a:solidFill>
                              <a:schemeClr val="accent6">
                                <a:lumMod val="50000"/>
                              </a:schemeClr>
                            </a:solidFill>
                            <a:latin typeface="Cambria Math" panose="02040503050406030204" pitchFamily="18" charset="0"/>
                            <a:ea typeface="楷体" panose="02010609060101010101" pitchFamily="49" charset="-122"/>
                          </a:rPr>
                          <m:t>𝟏</m:t>
                        </m:r>
                      </m:sub>
                    </m:sSub>
                    <m:r>
                      <a:rPr lang="en-US" altLang="zh-CN" sz="2400" b="1" i="1" smtClean="0">
                        <a:solidFill>
                          <a:schemeClr val="accent6">
                            <a:lumMod val="50000"/>
                          </a:schemeClr>
                        </a:solidFill>
                        <a:latin typeface="Cambria Math" panose="02040503050406030204" pitchFamily="18" charset="0"/>
                        <a:ea typeface="楷体" panose="02010609060101010101" pitchFamily="49" charset="-122"/>
                      </a:rPr>
                      <m:t>, </m:t>
                    </m:r>
                    <m:sSub>
                      <m:sSubPr>
                        <m:ctrlPr>
                          <a:rPr lang="en-US" altLang="zh-CN" sz="2400" b="1" i="1" smtClean="0">
                            <a:solidFill>
                              <a:schemeClr val="accent6">
                                <a:lumMod val="50000"/>
                              </a:schemeClr>
                            </a:solidFill>
                            <a:latin typeface="Cambria Math" panose="02040503050406030204" pitchFamily="18" charset="0"/>
                            <a:ea typeface="楷体" panose="02010609060101010101" pitchFamily="49" charset="-122"/>
                          </a:rPr>
                        </m:ctrlPr>
                      </m:sSubPr>
                      <m:e>
                        <m:r>
                          <a:rPr lang="en-US" altLang="zh-CN" sz="2400" b="1" i="1" smtClean="0">
                            <a:solidFill>
                              <a:schemeClr val="accent6">
                                <a:lumMod val="50000"/>
                              </a:schemeClr>
                            </a:solidFill>
                            <a:latin typeface="Cambria Math" panose="02040503050406030204" pitchFamily="18" charset="0"/>
                            <a:ea typeface="楷体" panose="02010609060101010101" pitchFamily="49" charset="-122"/>
                          </a:rPr>
                          <m:t>𝑨</m:t>
                        </m:r>
                      </m:e>
                      <m:sub>
                        <m:r>
                          <a:rPr lang="en-US" altLang="zh-CN" sz="2400" b="1" i="1" smtClean="0">
                            <a:solidFill>
                              <a:schemeClr val="accent6">
                                <a:lumMod val="50000"/>
                              </a:schemeClr>
                            </a:solidFill>
                            <a:latin typeface="Cambria Math" panose="02040503050406030204" pitchFamily="18" charset="0"/>
                            <a:ea typeface="楷体" panose="02010609060101010101" pitchFamily="49" charset="-122"/>
                          </a:rPr>
                          <m:t>𝟐</m:t>
                        </m:r>
                      </m:sub>
                    </m:sSub>
                    <m:r>
                      <a:rPr lang="en-US" altLang="zh-CN" sz="2400" b="1" i="1" smtClean="0">
                        <a:solidFill>
                          <a:schemeClr val="accent6">
                            <a:lumMod val="50000"/>
                          </a:schemeClr>
                        </a:solidFill>
                        <a:latin typeface="Cambria Math" panose="02040503050406030204" pitchFamily="18" charset="0"/>
                        <a:ea typeface="楷体" panose="02010609060101010101" pitchFamily="49" charset="-122"/>
                      </a:rPr>
                      <m:t>, ⋯, </m:t>
                    </m:r>
                    <m:sSub>
                      <m:sSubPr>
                        <m:ctrlPr>
                          <a:rPr lang="en-US" altLang="zh-CN" sz="2400" b="1" i="1" smtClean="0">
                            <a:solidFill>
                              <a:schemeClr val="accent6">
                                <a:lumMod val="50000"/>
                              </a:schemeClr>
                            </a:solidFill>
                            <a:latin typeface="Cambria Math" panose="02040503050406030204" pitchFamily="18" charset="0"/>
                            <a:ea typeface="楷体" panose="02010609060101010101" pitchFamily="49" charset="-122"/>
                          </a:rPr>
                        </m:ctrlPr>
                      </m:sSubPr>
                      <m:e>
                        <m:r>
                          <a:rPr lang="en-US" altLang="zh-CN" sz="2400" b="1" i="1" smtClean="0">
                            <a:solidFill>
                              <a:schemeClr val="accent6">
                                <a:lumMod val="50000"/>
                              </a:schemeClr>
                            </a:solidFill>
                            <a:latin typeface="Cambria Math" panose="02040503050406030204" pitchFamily="18" charset="0"/>
                            <a:ea typeface="楷体" panose="02010609060101010101" pitchFamily="49" charset="-122"/>
                          </a:rPr>
                          <m:t>𝑨</m:t>
                        </m:r>
                      </m:e>
                      <m:sub>
                        <m:r>
                          <a:rPr lang="en-US" altLang="zh-CN" sz="2400" b="1" i="1" smtClean="0">
                            <a:solidFill>
                              <a:schemeClr val="accent6">
                                <a:lumMod val="50000"/>
                              </a:schemeClr>
                            </a:solidFill>
                            <a:latin typeface="Cambria Math" panose="02040503050406030204" pitchFamily="18" charset="0"/>
                            <a:ea typeface="楷体" panose="02010609060101010101" pitchFamily="49" charset="-122"/>
                          </a:rPr>
                          <m:t>𝒏</m:t>
                        </m:r>
                      </m:sub>
                    </m:sSub>
                    <m:r>
                      <a:rPr lang="en-US" altLang="zh-CN" sz="2400" b="1" i="1" smtClean="0">
                        <a:solidFill>
                          <a:schemeClr val="accent6">
                            <a:lumMod val="50000"/>
                          </a:schemeClr>
                        </a:solidFill>
                        <a:latin typeface="Cambria Math" panose="02040503050406030204" pitchFamily="18" charset="0"/>
                        <a:ea typeface="楷体" panose="02010609060101010101" pitchFamily="49" charset="-122"/>
                      </a:rPr>
                      <m:t>⟹</m:t>
                    </m:r>
                    <m:r>
                      <a:rPr lang="en-US" altLang="zh-CN" sz="2400" b="1" i="1" smtClean="0">
                        <a:solidFill>
                          <a:schemeClr val="accent6">
                            <a:lumMod val="50000"/>
                          </a:schemeClr>
                        </a:solidFill>
                        <a:latin typeface="Cambria Math" panose="02040503050406030204" pitchFamily="18" charset="0"/>
                        <a:ea typeface="楷体" panose="02010609060101010101" pitchFamily="49" charset="-122"/>
                      </a:rPr>
                      <m:t>𝑩</m:t>
                    </m:r>
                  </m:oMath>
                </a14:m>
                <a:r>
                  <a:rPr lang="zh-CN" altLang="en-US" sz="2400" b="1">
                    <a:solidFill>
                      <a:schemeClr val="accent6">
                        <a:lumMod val="50000"/>
                      </a:schemeClr>
                    </a:solidFill>
                    <a:latin typeface="楷体" panose="02010609060101010101" pitchFamily="49" charset="-122"/>
                    <a:ea typeface="楷体" panose="02010609060101010101" pitchFamily="49" charset="-122"/>
                  </a:rPr>
                  <a:t>是</a:t>
                </a:r>
                <a:r>
                  <a:rPr lang="zh-CN" altLang="en-US" sz="2400" b="1">
                    <a:solidFill>
                      <a:srgbClr val="C00000"/>
                    </a:solidFill>
                    <a:latin typeface="黑体" panose="02010609060101010101" pitchFamily="49" charset="-122"/>
                    <a:ea typeface="黑体" panose="02010609060101010101" pitchFamily="49" charset="-122"/>
                  </a:rPr>
                  <a:t>有效的推理</a:t>
                </a:r>
                <a:r>
                  <a:rPr lang="zh-CN" altLang="en-US" sz="2400" b="1">
                    <a:solidFill>
                      <a:schemeClr val="accent6">
                        <a:lumMod val="50000"/>
                      </a:schemeClr>
                    </a:solidFill>
                    <a:latin typeface="楷体" panose="02010609060101010101" pitchFamily="49" charset="-122"/>
                    <a:ea typeface="楷体" panose="02010609060101010101" pitchFamily="49" charset="-122"/>
                  </a:rPr>
                  <a:t>，如果</a:t>
                </a:r>
                <a14:m>
                  <m:oMath xmlns:m="http://schemas.openxmlformats.org/officeDocument/2006/math">
                    <m:r>
                      <a:rPr lang="zh-CN" altLang="en-US" sz="2400" b="1" i="1" smtClean="0">
                        <a:solidFill>
                          <a:schemeClr val="accent6">
                            <a:lumMod val="50000"/>
                          </a:schemeClr>
                        </a:solidFill>
                        <a:latin typeface="Cambria Math" panose="02040503050406030204" pitchFamily="18" charset="0"/>
                        <a:ea typeface="楷体" panose="02010609060101010101" pitchFamily="49" charset="-122"/>
                      </a:rPr>
                      <m:t>在</m:t>
                    </m:r>
                  </m:oMath>
                </a14:m>
                <a:r>
                  <a:rPr lang="zh-CN" altLang="en-US" sz="2400" b="1">
                    <a:solidFill>
                      <a:schemeClr val="accent6">
                        <a:lumMod val="50000"/>
                      </a:schemeClr>
                    </a:solidFill>
                    <a:latin typeface="楷体" panose="02010609060101010101" pitchFamily="49" charset="-122"/>
                    <a:ea typeface="楷体" panose="02010609060101010101" pitchFamily="49" charset="-122"/>
                  </a:rPr>
                  <a:t>形式推理系统中存在</a:t>
                </a:r>
                <a:r>
                  <a:rPr lang="zh-CN" altLang="en-US" sz="2400" b="1">
                    <a:solidFill>
                      <a:srgbClr val="C00000"/>
                    </a:solidFill>
                    <a:latin typeface="黑体" panose="02010609060101010101" pitchFamily="49" charset="-122"/>
                    <a:ea typeface="黑体" panose="02010609060101010101" pitchFamily="49" charset="-122"/>
                  </a:rPr>
                  <a:t>论证</a:t>
                </a:r>
              </a:p>
            </p:txBody>
          </p:sp>
        </mc:Choice>
        <mc:Fallback xmlns="">
          <p:sp>
            <p:nvSpPr>
              <p:cNvPr id="15" name="文本框 14">
                <a:extLst>
                  <a:ext uri="{FF2B5EF4-FFF2-40B4-BE49-F238E27FC236}">
                    <a16:creationId xmlns:a16="http://schemas.microsoft.com/office/drawing/2014/main" id="{ADC7F547-9522-4A55-823A-F6DEE38263F8}"/>
                  </a:ext>
                </a:extLst>
              </p:cNvPr>
              <p:cNvSpPr txBox="1">
                <a:spLocks noRot="1" noChangeAspect="1" noMove="1" noResize="1" noEditPoints="1" noAdjustHandles="1" noChangeArrowheads="1" noChangeShapeType="1" noTextEdit="1"/>
              </p:cNvSpPr>
              <p:nvPr/>
            </p:nvSpPr>
            <p:spPr>
              <a:xfrm>
                <a:off x="6599634" y="4337464"/>
                <a:ext cx="4559779" cy="1796004"/>
              </a:xfrm>
              <a:prstGeom prst="rect">
                <a:avLst/>
              </a:prstGeom>
              <a:blipFill>
                <a:blip r:embed="rId4"/>
                <a:stretch>
                  <a:fillRect l="-2139" t="-2381" r="-134" b="-6803"/>
                </a:stretch>
              </a:blipFill>
            </p:spPr>
            <p:txBody>
              <a:bodyPr/>
              <a:lstStyle/>
              <a:p>
                <a:r>
                  <a:rPr lang="zh-CN" altLang="en-US">
                    <a:noFill/>
                  </a:rPr>
                  <a:t> </a:t>
                </a:r>
              </a:p>
            </p:txBody>
          </p:sp>
        </mc:Fallback>
      </mc:AlternateContent>
      <p:sp>
        <p:nvSpPr>
          <p:cNvPr id="2" name="文本框 1">
            <a:extLst>
              <a:ext uri="{FF2B5EF4-FFF2-40B4-BE49-F238E27FC236}">
                <a16:creationId xmlns:a16="http://schemas.microsoft.com/office/drawing/2014/main" id="{1581E805-DA52-4378-97A0-EE35A4C51401}"/>
              </a:ext>
            </a:extLst>
          </p:cNvPr>
          <p:cNvSpPr txBox="1"/>
          <p:nvPr/>
        </p:nvSpPr>
        <p:spPr>
          <a:xfrm>
            <a:off x="8714370" y="2298242"/>
            <a:ext cx="2494383" cy="923330"/>
          </a:xfrm>
          <a:prstGeom prst="rect">
            <a:avLst/>
          </a:prstGeom>
          <a:solidFill>
            <a:schemeClr val="accent4">
              <a:lumMod val="20000"/>
              <a:lumOff val="80000"/>
            </a:schemeClr>
          </a:solidFill>
        </p:spPr>
        <p:txBody>
          <a:bodyPr wrap="square" rtlCol="0">
            <a:spAutoFit/>
          </a:bodyPr>
          <a:lstStyle/>
          <a:p>
            <a:r>
              <a:rPr lang="zh-CN" altLang="en-US" b="1">
                <a:solidFill>
                  <a:schemeClr val="accent2">
                    <a:lumMod val="50000"/>
                  </a:schemeClr>
                </a:solidFill>
              </a:rPr>
              <a:t>一阶逻辑推理有效性的概念实质上与命题逻辑推理的有效性相同</a:t>
            </a:r>
          </a:p>
        </p:txBody>
      </p:sp>
    </p:spTree>
    <p:extLst>
      <p:ext uri="{BB962C8B-B14F-4D97-AF65-F5344CB8AC3E}">
        <p14:creationId xmlns:p14="http://schemas.microsoft.com/office/powerpoint/2010/main" val="42527378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一阶逻辑的自然推理举例</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第十一讲  一阶逻辑的推理理论</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A84936A-AD8A-4245-A4DE-139658DA8B11}" type="slidenum">
              <a:rPr lang="en-US" altLang="zh-CN" smtClean="0">
                <a:latin typeface="Arial" panose="020B0604020202020204" pitchFamily="34" charset="0"/>
                <a:ea typeface="楷体" panose="02010609060101010101" pitchFamily="49" charset="-122"/>
                <a:cs typeface="Arial" panose="020B0604020202020204" pitchFamily="34" charset="0"/>
              </a:rPr>
              <a:t>30</a:t>
            </a:fld>
            <a:r>
              <a:rPr lang="en-US" altLang="zh-CN">
                <a:latin typeface="Arial" panose="020B0604020202020204" pitchFamily="34" charset="0"/>
                <a:ea typeface="楷体" panose="02010609060101010101" pitchFamily="49" charset="-122"/>
                <a:cs typeface="Arial" panose="020B0604020202020204" pitchFamily="34" charset="0"/>
              </a:rPr>
              <a:t>/33</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一阶逻辑推理有效性验证练习</a:t>
            </a:r>
          </a:p>
        </p:txBody>
      </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219E604E-DFEC-4367-A92E-ACD180D3F880}"/>
                  </a:ext>
                </a:extLst>
              </p:cNvPr>
              <p:cNvSpPr txBox="1"/>
              <p:nvPr/>
            </p:nvSpPr>
            <p:spPr>
              <a:xfrm>
                <a:off x="530656" y="1206500"/>
                <a:ext cx="11238131" cy="509178"/>
              </a:xfrm>
              <a:prstGeom prst="rect">
                <a:avLst/>
              </a:prstGeom>
              <a:solidFill>
                <a:schemeClr val="accent5">
                  <a:lumMod val="20000"/>
                  <a:lumOff val="80000"/>
                </a:schemeClr>
              </a:solidFill>
            </p:spPr>
            <p:txBody>
              <a:bodyPr wrap="square" rtlCol="0">
                <a:spAutoFit/>
              </a:bodyPr>
              <a:lstStyle/>
              <a:p>
                <a:r>
                  <a:rPr lang="zh-CN" altLang="en-US" sz="2400" b="1">
                    <a:solidFill>
                      <a:srgbClr val="002060"/>
                    </a:solidFill>
                  </a:rPr>
                  <a:t>验证推理</a:t>
                </a:r>
                <a14:m>
                  <m:oMath xmlns:m="http://schemas.openxmlformats.org/officeDocument/2006/math">
                    <m:r>
                      <a:rPr lang="en-US" altLang="zh-CN" sz="2400" b="1" i="1" smtClean="0">
                        <a:solidFill>
                          <a:schemeClr val="accent2">
                            <a:lumMod val="50000"/>
                          </a:schemeClr>
                        </a:solidFill>
                        <a:latin typeface="Cambria Math" panose="02040503050406030204" pitchFamily="18" charset="0"/>
                      </a:rPr>
                      <m:t>∀</m:t>
                    </m:r>
                    <m:r>
                      <a:rPr lang="en-US" altLang="zh-CN" sz="2400" b="1" i="1" smtClean="0">
                        <a:solidFill>
                          <a:schemeClr val="accent2">
                            <a:lumMod val="50000"/>
                          </a:schemeClr>
                        </a:solidFill>
                        <a:latin typeface="Cambria Math" panose="02040503050406030204" pitchFamily="18" charset="0"/>
                      </a:rPr>
                      <m:t>𝒙</m:t>
                    </m:r>
                    <m:d>
                      <m:dPr>
                        <m:ctrlPr>
                          <a:rPr lang="en-US" altLang="zh-CN" sz="2400" b="1" i="1" smtClean="0">
                            <a:solidFill>
                              <a:schemeClr val="accent2">
                                <a:lumMod val="50000"/>
                              </a:schemeClr>
                            </a:solidFill>
                            <a:latin typeface="Cambria Math" panose="02040503050406030204" pitchFamily="18" charset="0"/>
                          </a:rPr>
                        </m:ctrlPr>
                      </m:dPr>
                      <m:e>
                        <m:r>
                          <a:rPr lang="en-US" altLang="zh-CN" sz="2400" b="1" i="1" smtClean="0">
                            <a:solidFill>
                              <a:schemeClr val="accent2">
                                <a:lumMod val="50000"/>
                              </a:schemeClr>
                            </a:solidFill>
                            <a:latin typeface="Cambria Math" panose="02040503050406030204" pitchFamily="18" charset="0"/>
                          </a:rPr>
                          <m:t>𝑭</m:t>
                        </m:r>
                        <m:d>
                          <m:dPr>
                            <m:ctrlPr>
                              <a:rPr lang="en-US" altLang="zh-CN" sz="2400" b="1" i="1" smtClean="0">
                                <a:solidFill>
                                  <a:schemeClr val="accent2">
                                    <a:lumMod val="50000"/>
                                  </a:schemeClr>
                                </a:solidFill>
                                <a:latin typeface="Cambria Math" panose="02040503050406030204" pitchFamily="18" charset="0"/>
                              </a:rPr>
                            </m:ctrlPr>
                          </m:dPr>
                          <m:e>
                            <m:r>
                              <a:rPr lang="en-US" altLang="zh-CN" sz="2400" b="1" i="1" smtClean="0">
                                <a:solidFill>
                                  <a:schemeClr val="accent2">
                                    <a:lumMod val="50000"/>
                                  </a:schemeClr>
                                </a:solidFill>
                                <a:latin typeface="Cambria Math" panose="02040503050406030204" pitchFamily="18" charset="0"/>
                              </a:rPr>
                              <m:t>𝒙</m:t>
                            </m:r>
                          </m:e>
                        </m:d>
                        <m:r>
                          <a:rPr lang="en-US" altLang="zh-CN" sz="2400" b="1" i="1" smtClean="0">
                            <a:solidFill>
                              <a:schemeClr val="accent2">
                                <a:lumMod val="50000"/>
                              </a:schemeClr>
                            </a:solidFill>
                            <a:latin typeface="Cambria Math" panose="02040503050406030204" pitchFamily="18" charset="0"/>
                          </a:rPr>
                          <m:t>→¬</m:t>
                        </m:r>
                        <m:r>
                          <a:rPr lang="en-US" altLang="zh-CN" sz="2400" b="1" i="1" smtClean="0">
                            <a:solidFill>
                              <a:schemeClr val="accent2">
                                <a:lumMod val="50000"/>
                              </a:schemeClr>
                            </a:solidFill>
                            <a:latin typeface="Cambria Math" panose="02040503050406030204" pitchFamily="18" charset="0"/>
                          </a:rPr>
                          <m:t>𝑮</m:t>
                        </m:r>
                        <m:d>
                          <m:dPr>
                            <m:ctrlPr>
                              <a:rPr lang="en-US" altLang="zh-CN" sz="2400" b="1" i="1" smtClean="0">
                                <a:solidFill>
                                  <a:schemeClr val="accent2">
                                    <a:lumMod val="50000"/>
                                  </a:schemeClr>
                                </a:solidFill>
                                <a:latin typeface="Cambria Math" panose="02040503050406030204" pitchFamily="18" charset="0"/>
                              </a:rPr>
                            </m:ctrlPr>
                          </m:dPr>
                          <m:e>
                            <m:r>
                              <a:rPr lang="en-US" altLang="zh-CN" sz="2400" b="1" i="1" smtClean="0">
                                <a:solidFill>
                                  <a:schemeClr val="accent2">
                                    <a:lumMod val="50000"/>
                                  </a:schemeClr>
                                </a:solidFill>
                                <a:latin typeface="Cambria Math" panose="02040503050406030204" pitchFamily="18" charset="0"/>
                              </a:rPr>
                              <m:t>𝒙</m:t>
                            </m:r>
                          </m:e>
                        </m:d>
                      </m:e>
                    </m:d>
                    <m:r>
                      <a:rPr lang="en-US" altLang="zh-CN" sz="2400" b="1" i="1" smtClean="0">
                        <a:solidFill>
                          <a:schemeClr val="accent2">
                            <a:lumMod val="50000"/>
                          </a:schemeClr>
                        </a:solidFill>
                        <a:latin typeface="Cambria Math" panose="02040503050406030204" pitchFamily="18" charset="0"/>
                      </a:rPr>
                      <m:t>, ∀</m:t>
                    </m:r>
                    <m:r>
                      <a:rPr lang="en-US" altLang="zh-CN" sz="2400" b="1" i="1" smtClean="0">
                        <a:solidFill>
                          <a:schemeClr val="accent2">
                            <a:lumMod val="50000"/>
                          </a:schemeClr>
                        </a:solidFill>
                        <a:latin typeface="Cambria Math" panose="02040503050406030204" pitchFamily="18" charset="0"/>
                      </a:rPr>
                      <m:t>𝒙</m:t>
                    </m:r>
                    <m:d>
                      <m:dPr>
                        <m:ctrlPr>
                          <a:rPr lang="en-US" altLang="zh-CN" sz="2400" b="1" i="1" smtClean="0">
                            <a:solidFill>
                              <a:schemeClr val="accent2">
                                <a:lumMod val="50000"/>
                              </a:schemeClr>
                            </a:solidFill>
                            <a:latin typeface="Cambria Math" panose="02040503050406030204" pitchFamily="18" charset="0"/>
                          </a:rPr>
                        </m:ctrlPr>
                      </m:dPr>
                      <m:e>
                        <m:r>
                          <a:rPr lang="en-US" altLang="zh-CN" sz="2400" b="1" i="1" smtClean="0">
                            <a:solidFill>
                              <a:schemeClr val="accent2">
                                <a:lumMod val="50000"/>
                              </a:schemeClr>
                            </a:solidFill>
                            <a:latin typeface="Cambria Math" panose="02040503050406030204" pitchFamily="18" charset="0"/>
                          </a:rPr>
                          <m:t>𝑯</m:t>
                        </m:r>
                        <m:d>
                          <m:dPr>
                            <m:ctrlPr>
                              <a:rPr lang="en-US" altLang="zh-CN" sz="2400" b="1" i="1" smtClean="0">
                                <a:solidFill>
                                  <a:schemeClr val="accent2">
                                    <a:lumMod val="50000"/>
                                  </a:schemeClr>
                                </a:solidFill>
                                <a:latin typeface="Cambria Math" panose="02040503050406030204" pitchFamily="18" charset="0"/>
                              </a:rPr>
                            </m:ctrlPr>
                          </m:dPr>
                          <m:e>
                            <m:r>
                              <a:rPr lang="en-US" altLang="zh-CN" sz="2400" b="1" i="1" smtClean="0">
                                <a:solidFill>
                                  <a:schemeClr val="accent2">
                                    <a:lumMod val="50000"/>
                                  </a:schemeClr>
                                </a:solidFill>
                                <a:latin typeface="Cambria Math" panose="02040503050406030204" pitchFamily="18" charset="0"/>
                              </a:rPr>
                              <m:t>𝒙</m:t>
                            </m:r>
                          </m:e>
                        </m:d>
                        <m:r>
                          <a:rPr lang="en-US" altLang="zh-CN" sz="2400" b="1" i="1" smtClean="0">
                            <a:solidFill>
                              <a:schemeClr val="accent2">
                                <a:lumMod val="50000"/>
                              </a:schemeClr>
                            </a:solidFill>
                            <a:latin typeface="Cambria Math" panose="02040503050406030204" pitchFamily="18" charset="0"/>
                          </a:rPr>
                          <m:t>→</m:t>
                        </m:r>
                        <m:r>
                          <a:rPr lang="en-US" altLang="zh-CN" sz="2400" b="1" i="1" smtClean="0">
                            <a:solidFill>
                              <a:schemeClr val="accent2">
                                <a:lumMod val="50000"/>
                              </a:schemeClr>
                            </a:solidFill>
                            <a:latin typeface="Cambria Math" panose="02040503050406030204" pitchFamily="18" charset="0"/>
                          </a:rPr>
                          <m:t>𝑮</m:t>
                        </m:r>
                        <m:d>
                          <m:dPr>
                            <m:ctrlPr>
                              <a:rPr lang="en-US" altLang="zh-CN" sz="2400" b="1" i="1" smtClean="0">
                                <a:solidFill>
                                  <a:schemeClr val="accent2">
                                    <a:lumMod val="50000"/>
                                  </a:schemeClr>
                                </a:solidFill>
                                <a:latin typeface="Cambria Math" panose="02040503050406030204" pitchFamily="18" charset="0"/>
                              </a:rPr>
                            </m:ctrlPr>
                          </m:dPr>
                          <m:e>
                            <m:r>
                              <a:rPr lang="en-US" altLang="zh-CN" sz="2400" b="1" i="1" smtClean="0">
                                <a:solidFill>
                                  <a:schemeClr val="accent2">
                                    <a:lumMod val="50000"/>
                                  </a:schemeClr>
                                </a:solidFill>
                                <a:latin typeface="Cambria Math" panose="02040503050406030204" pitchFamily="18" charset="0"/>
                              </a:rPr>
                              <m:t>𝒙</m:t>
                            </m:r>
                          </m:e>
                        </m:d>
                      </m:e>
                    </m:d>
                    <m:r>
                      <a:rPr lang="en-US" altLang="zh-CN" sz="2400" b="1" i="1" smtClean="0">
                        <a:solidFill>
                          <a:schemeClr val="accent2">
                            <a:lumMod val="50000"/>
                          </a:schemeClr>
                        </a:solidFill>
                        <a:latin typeface="Cambria Math" panose="02040503050406030204" pitchFamily="18" charset="0"/>
                      </a:rPr>
                      <m:t>⟹∀</m:t>
                    </m:r>
                    <m:r>
                      <a:rPr lang="en-US" altLang="zh-CN" sz="2400" b="1" i="1" smtClean="0">
                        <a:solidFill>
                          <a:schemeClr val="accent2">
                            <a:lumMod val="50000"/>
                          </a:schemeClr>
                        </a:solidFill>
                        <a:latin typeface="Cambria Math" panose="02040503050406030204" pitchFamily="18" charset="0"/>
                      </a:rPr>
                      <m:t>𝒙</m:t>
                    </m:r>
                    <m:d>
                      <m:dPr>
                        <m:ctrlPr>
                          <a:rPr lang="en-US" altLang="zh-CN" sz="2400" b="1" i="1" smtClean="0">
                            <a:solidFill>
                              <a:schemeClr val="accent2">
                                <a:lumMod val="50000"/>
                              </a:schemeClr>
                            </a:solidFill>
                            <a:latin typeface="Cambria Math" panose="02040503050406030204" pitchFamily="18" charset="0"/>
                          </a:rPr>
                        </m:ctrlPr>
                      </m:dPr>
                      <m:e>
                        <m:r>
                          <a:rPr lang="en-US" altLang="zh-CN" sz="2400" b="1" i="1" smtClean="0">
                            <a:solidFill>
                              <a:schemeClr val="accent2">
                                <a:lumMod val="50000"/>
                              </a:schemeClr>
                            </a:solidFill>
                            <a:latin typeface="Cambria Math" panose="02040503050406030204" pitchFamily="18" charset="0"/>
                          </a:rPr>
                          <m:t>𝑯</m:t>
                        </m:r>
                        <m:d>
                          <m:dPr>
                            <m:ctrlPr>
                              <a:rPr lang="en-US" altLang="zh-CN" sz="2400" b="1" i="1" smtClean="0">
                                <a:solidFill>
                                  <a:schemeClr val="accent2">
                                    <a:lumMod val="50000"/>
                                  </a:schemeClr>
                                </a:solidFill>
                                <a:latin typeface="Cambria Math" panose="02040503050406030204" pitchFamily="18" charset="0"/>
                              </a:rPr>
                            </m:ctrlPr>
                          </m:dPr>
                          <m:e>
                            <m:r>
                              <a:rPr lang="en-US" altLang="zh-CN" sz="2400" b="1" i="1" smtClean="0">
                                <a:solidFill>
                                  <a:schemeClr val="accent2">
                                    <a:lumMod val="50000"/>
                                  </a:schemeClr>
                                </a:solidFill>
                                <a:latin typeface="Cambria Math" panose="02040503050406030204" pitchFamily="18" charset="0"/>
                              </a:rPr>
                              <m:t>𝒙</m:t>
                            </m:r>
                          </m:e>
                        </m:d>
                        <m:r>
                          <a:rPr lang="en-US" altLang="zh-CN" sz="2400" b="1" i="1" smtClean="0">
                            <a:solidFill>
                              <a:schemeClr val="accent2">
                                <a:lumMod val="50000"/>
                              </a:schemeClr>
                            </a:solidFill>
                            <a:latin typeface="Cambria Math" panose="02040503050406030204" pitchFamily="18" charset="0"/>
                          </a:rPr>
                          <m:t>→¬</m:t>
                        </m:r>
                        <m:r>
                          <a:rPr lang="en-US" altLang="zh-CN" sz="2400" b="1" i="1" smtClean="0">
                            <a:solidFill>
                              <a:schemeClr val="accent2">
                                <a:lumMod val="50000"/>
                              </a:schemeClr>
                            </a:solidFill>
                            <a:latin typeface="Cambria Math" panose="02040503050406030204" pitchFamily="18" charset="0"/>
                          </a:rPr>
                          <m:t>𝑭</m:t>
                        </m:r>
                        <m:d>
                          <m:dPr>
                            <m:ctrlPr>
                              <a:rPr lang="en-US" altLang="zh-CN" sz="2400" b="1" i="1" smtClean="0">
                                <a:solidFill>
                                  <a:schemeClr val="accent2">
                                    <a:lumMod val="50000"/>
                                  </a:schemeClr>
                                </a:solidFill>
                                <a:latin typeface="Cambria Math" panose="02040503050406030204" pitchFamily="18" charset="0"/>
                              </a:rPr>
                            </m:ctrlPr>
                          </m:dPr>
                          <m:e>
                            <m:r>
                              <a:rPr lang="en-US" altLang="zh-CN" sz="2400" b="1" i="1" smtClean="0">
                                <a:solidFill>
                                  <a:schemeClr val="accent2">
                                    <a:lumMod val="50000"/>
                                  </a:schemeClr>
                                </a:solidFill>
                                <a:latin typeface="Cambria Math" panose="02040503050406030204" pitchFamily="18" charset="0"/>
                              </a:rPr>
                              <m:t>𝒙</m:t>
                            </m:r>
                          </m:e>
                        </m:d>
                      </m:e>
                    </m:d>
                  </m:oMath>
                </a14:m>
                <a:r>
                  <a:rPr lang="zh-CN" altLang="en-US" sz="2400" b="1">
                    <a:solidFill>
                      <a:srgbClr val="002060"/>
                    </a:solidFill>
                  </a:rPr>
                  <a:t>的有效性</a:t>
                </a:r>
              </a:p>
            </p:txBody>
          </p:sp>
        </mc:Choice>
        <mc:Fallback xmlns="">
          <p:sp>
            <p:nvSpPr>
              <p:cNvPr id="11" name="文本框 10">
                <a:extLst>
                  <a:ext uri="{FF2B5EF4-FFF2-40B4-BE49-F238E27FC236}">
                    <a16:creationId xmlns:a16="http://schemas.microsoft.com/office/drawing/2014/main" id="{219E604E-DFEC-4367-A92E-ACD180D3F880}"/>
                  </a:ext>
                </a:extLst>
              </p:cNvPr>
              <p:cNvSpPr txBox="1">
                <a:spLocks noRot="1" noChangeAspect="1" noMove="1" noResize="1" noEditPoints="1" noAdjustHandles="1" noChangeArrowheads="1" noChangeShapeType="1" noTextEdit="1"/>
              </p:cNvSpPr>
              <p:nvPr/>
            </p:nvSpPr>
            <p:spPr>
              <a:xfrm>
                <a:off x="530656" y="1206500"/>
                <a:ext cx="11238131" cy="509178"/>
              </a:xfrm>
              <a:prstGeom prst="rect">
                <a:avLst/>
              </a:prstGeom>
              <a:blipFill>
                <a:blip r:embed="rId2"/>
                <a:stretch>
                  <a:fillRect l="-813" t="-2410" b="-2530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47" name="表格 46">
                <a:extLst>
                  <a:ext uri="{FF2B5EF4-FFF2-40B4-BE49-F238E27FC236}">
                    <a16:creationId xmlns:a16="http://schemas.microsoft.com/office/drawing/2014/main" id="{5561C0F3-DBC5-4516-8F0E-6F37C3479C5A}"/>
                  </a:ext>
                </a:extLst>
              </p:cNvPr>
              <p:cNvGraphicFramePr>
                <a:graphicFrameLocks noGrp="1"/>
              </p:cNvGraphicFramePr>
              <p:nvPr>
                <p:extLst>
                  <p:ext uri="{D42A27DB-BD31-4B8C-83A1-F6EECF244321}">
                    <p14:modId xmlns:p14="http://schemas.microsoft.com/office/powerpoint/2010/main" val="179865102"/>
                  </p:ext>
                </p:extLst>
              </p:nvPr>
            </p:nvGraphicFramePr>
            <p:xfrm>
              <a:off x="835016" y="1969336"/>
              <a:ext cx="5449238" cy="3977640"/>
            </p:xfrm>
            <a:graphic>
              <a:graphicData uri="http://schemas.openxmlformats.org/drawingml/2006/table">
                <a:tbl>
                  <a:tblPr firstRow="1" bandRow="1">
                    <a:tableStyleId>{93296810-A885-4BE3-A3E7-6D5BEEA58F35}</a:tableStyleId>
                  </a:tblPr>
                  <a:tblGrid>
                    <a:gridCol w="630991">
                      <a:extLst>
                        <a:ext uri="{9D8B030D-6E8A-4147-A177-3AD203B41FA5}">
                          <a16:colId xmlns:a16="http://schemas.microsoft.com/office/drawing/2014/main" val="770915149"/>
                        </a:ext>
                      </a:extLst>
                    </a:gridCol>
                    <a:gridCol w="2348495">
                      <a:extLst>
                        <a:ext uri="{9D8B030D-6E8A-4147-A177-3AD203B41FA5}">
                          <a16:colId xmlns:a16="http://schemas.microsoft.com/office/drawing/2014/main" val="3621597925"/>
                        </a:ext>
                      </a:extLst>
                    </a:gridCol>
                    <a:gridCol w="2469752">
                      <a:extLst>
                        <a:ext uri="{9D8B030D-6E8A-4147-A177-3AD203B41FA5}">
                          <a16:colId xmlns:a16="http://schemas.microsoft.com/office/drawing/2014/main" val="2962173327"/>
                        </a:ext>
                      </a:extLst>
                    </a:gridCol>
                  </a:tblGrid>
                  <a:tr h="370840">
                    <a:tc>
                      <a:txBody>
                        <a:bodyPr/>
                        <a:lstStyle/>
                        <a:p>
                          <a:pPr>
                            <a:spcBef>
                              <a:spcPts val="1200"/>
                            </a:spcBef>
                            <a:spcAft>
                              <a:spcPts val="600"/>
                            </a:spcAft>
                          </a:pPr>
                          <a:r>
                            <a:rPr lang="en-US" altLang="zh-CN">
                              <a:solidFill>
                                <a:schemeClr val="accent6">
                                  <a:lumMod val="50000"/>
                                </a:schemeClr>
                              </a:solidFill>
                              <a:latin typeface="Arial" panose="020B0604020202020204" pitchFamily="34" charset="0"/>
                              <a:cs typeface="Arial" panose="020B0604020202020204" pitchFamily="34" charset="0"/>
                            </a:rPr>
                            <a:t>(1)</a:t>
                          </a:r>
                          <a:endParaRPr lang="zh-CN" altLang="en-US">
                            <a:solidFill>
                              <a:schemeClr val="accent6">
                                <a:lumMod val="50000"/>
                              </a:schemeClr>
                            </a:solidFill>
                            <a:latin typeface="Arial" panose="020B0604020202020204" pitchFamily="34" charset="0"/>
                            <a:cs typeface="Arial" panose="020B0604020202020204" pitchFamily="34" charset="0"/>
                          </a:endParaRPr>
                        </a:p>
                      </a:txBody>
                      <a:tcPr>
                        <a:lnL w="6350" cap="flat" cmpd="sng" algn="ctr">
                          <a:noFill/>
                          <a:prstDash val="solid"/>
                          <a:round/>
                          <a:headEnd type="none" w="med" len="med"/>
                          <a:tailEnd type="none" w="med" len="med"/>
                        </a:lnL>
                        <a:lnR w="6350" cap="flat" cmpd="sng" algn="ctr">
                          <a:solidFill>
                            <a:schemeClr val="accent4">
                              <a:lumMod val="60000"/>
                              <a:lumOff val="4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pPr>
                            <a:spcBef>
                              <a:spcPts val="1200"/>
                            </a:spcBef>
                            <a:spcAft>
                              <a:spcPts val="600"/>
                            </a:spcAft>
                          </a:pPr>
                          <a14:m>
                            <m:oMathPara xmlns:m="http://schemas.openxmlformats.org/officeDocument/2006/math">
                              <m:oMathParaPr>
                                <m:jc m:val="left"/>
                              </m:oMathParaPr>
                              <m:oMath xmlns:m="http://schemas.openxmlformats.org/officeDocument/2006/math">
                                <m:r>
                                  <a:rPr lang="en-US" altLang="zh-CN" sz="1800" b="1" i="1" smtClean="0">
                                    <a:solidFill>
                                      <a:schemeClr val="accent6">
                                        <a:lumMod val="50000"/>
                                      </a:schemeClr>
                                    </a:solidFill>
                                    <a:latin typeface="Cambria Math" panose="02040503050406030204" pitchFamily="18" charset="0"/>
                                  </a:rPr>
                                  <m:t>∀</m:t>
                                </m:r>
                                <m:r>
                                  <a:rPr lang="en-US" altLang="zh-CN" sz="1800" b="1" i="1" smtClean="0">
                                    <a:solidFill>
                                      <a:schemeClr val="accent6">
                                        <a:lumMod val="50000"/>
                                      </a:schemeClr>
                                    </a:solidFill>
                                    <a:latin typeface="Cambria Math" panose="02040503050406030204" pitchFamily="18" charset="0"/>
                                  </a:rPr>
                                  <m:t>𝒙</m:t>
                                </m:r>
                                <m:r>
                                  <a:rPr lang="en-US" altLang="zh-CN" sz="1800" b="1" i="1" smtClean="0">
                                    <a:solidFill>
                                      <a:schemeClr val="accent6">
                                        <a:lumMod val="50000"/>
                                      </a:schemeClr>
                                    </a:solidFill>
                                    <a:latin typeface="Cambria Math" panose="02040503050406030204" pitchFamily="18" charset="0"/>
                                  </a:rPr>
                                  <m:t>(</m:t>
                                </m:r>
                                <m:r>
                                  <a:rPr lang="en-US" altLang="zh-CN" sz="1800" b="1" i="1" smtClean="0">
                                    <a:solidFill>
                                      <a:schemeClr val="accent6">
                                        <a:lumMod val="50000"/>
                                      </a:schemeClr>
                                    </a:solidFill>
                                    <a:latin typeface="Cambria Math" panose="02040503050406030204" pitchFamily="18" charset="0"/>
                                  </a:rPr>
                                  <m:t>𝑭</m:t>
                                </m:r>
                                <m:d>
                                  <m:dPr>
                                    <m:ctrlPr>
                                      <a:rPr lang="en-US" altLang="zh-CN" sz="1800" b="1" i="1" smtClean="0">
                                        <a:solidFill>
                                          <a:schemeClr val="accent6">
                                            <a:lumMod val="50000"/>
                                          </a:schemeClr>
                                        </a:solidFill>
                                        <a:latin typeface="Cambria Math" panose="02040503050406030204" pitchFamily="18" charset="0"/>
                                      </a:rPr>
                                    </m:ctrlPr>
                                  </m:dPr>
                                  <m:e>
                                    <m:r>
                                      <a:rPr lang="en-US" altLang="zh-CN" sz="1800" b="1" i="1" smtClean="0">
                                        <a:solidFill>
                                          <a:schemeClr val="accent6">
                                            <a:lumMod val="50000"/>
                                          </a:schemeClr>
                                        </a:solidFill>
                                        <a:latin typeface="Cambria Math" panose="02040503050406030204" pitchFamily="18" charset="0"/>
                                      </a:rPr>
                                      <m:t>𝒙</m:t>
                                    </m:r>
                                  </m:e>
                                </m:d>
                                <m:r>
                                  <a:rPr lang="en-US" altLang="zh-CN" sz="1800" b="1" i="1" smtClean="0">
                                    <a:solidFill>
                                      <a:schemeClr val="accent6">
                                        <a:lumMod val="50000"/>
                                      </a:schemeClr>
                                    </a:solidFill>
                                    <a:latin typeface="Cambria Math" panose="02040503050406030204" pitchFamily="18" charset="0"/>
                                  </a:rPr>
                                  <m:t>→¬</m:t>
                                </m:r>
                                <m:r>
                                  <a:rPr lang="en-US" altLang="zh-CN" sz="1800" b="1" i="1" smtClean="0">
                                    <a:solidFill>
                                      <a:schemeClr val="accent6">
                                        <a:lumMod val="50000"/>
                                      </a:schemeClr>
                                    </a:solidFill>
                                    <a:latin typeface="Cambria Math" panose="02040503050406030204" pitchFamily="18" charset="0"/>
                                  </a:rPr>
                                  <m:t>𝑮</m:t>
                                </m:r>
                                <m:d>
                                  <m:dPr>
                                    <m:ctrlPr>
                                      <a:rPr lang="en-US" altLang="zh-CN" sz="1800" b="1" i="1" smtClean="0">
                                        <a:solidFill>
                                          <a:schemeClr val="accent6">
                                            <a:lumMod val="50000"/>
                                          </a:schemeClr>
                                        </a:solidFill>
                                        <a:latin typeface="Cambria Math" panose="02040503050406030204" pitchFamily="18" charset="0"/>
                                      </a:rPr>
                                    </m:ctrlPr>
                                  </m:dPr>
                                  <m:e>
                                    <m:r>
                                      <a:rPr lang="en-US" altLang="zh-CN" sz="1800" b="1" i="1" smtClean="0">
                                        <a:solidFill>
                                          <a:schemeClr val="accent6">
                                            <a:lumMod val="50000"/>
                                          </a:schemeClr>
                                        </a:solidFill>
                                        <a:latin typeface="Cambria Math" panose="02040503050406030204" pitchFamily="18" charset="0"/>
                                      </a:rPr>
                                      <m:t>𝒙</m:t>
                                    </m:r>
                                  </m:e>
                                </m:d>
                                <m:r>
                                  <a:rPr lang="en-US" altLang="zh-CN" sz="1800" b="1" i="1" smtClean="0">
                                    <a:solidFill>
                                      <a:schemeClr val="accent6">
                                        <a:lumMod val="50000"/>
                                      </a:schemeClr>
                                    </a:solidFill>
                                    <a:latin typeface="Cambria Math" panose="02040503050406030204" pitchFamily="18" charset="0"/>
                                  </a:rPr>
                                  <m:t>)</m:t>
                                </m:r>
                              </m:oMath>
                            </m:oMathPara>
                          </a14:m>
                          <a:endParaRPr lang="zh-CN" altLang="en-US" b="1">
                            <a:solidFill>
                              <a:schemeClr val="accent6">
                                <a:lumMod val="50000"/>
                              </a:schemeClr>
                            </a:solidFill>
                            <a:latin typeface="Arial" panose="020B0604020202020204" pitchFamily="34" charset="0"/>
                            <a:cs typeface="Arial" panose="020B0604020202020204" pitchFamily="34" charset="0"/>
                          </a:endParaRPr>
                        </a:p>
                      </a:txBody>
                      <a:tcPr>
                        <a:lnL w="6350" cap="flat" cmpd="sng" algn="ctr">
                          <a:solidFill>
                            <a:schemeClr val="accent4">
                              <a:lumMod val="60000"/>
                              <a:lumOff val="40000"/>
                            </a:schemeClr>
                          </a:solidFill>
                          <a:prstDash val="solid"/>
                          <a:round/>
                          <a:headEnd type="none" w="med" len="med"/>
                          <a:tailEnd type="none" w="med" len="med"/>
                        </a:lnL>
                        <a:lnR w="6350" cap="flat" cmpd="sng" algn="ctr">
                          <a:solidFill>
                            <a:schemeClr val="accent4">
                              <a:lumMod val="60000"/>
                              <a:lumOff val="4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pPr>
                            <a:spcBef>
                              <a:spcPts val="1200"/>
                            </a:spcBef>
                            <a:spcAft>
                              <a:spcPts val="600"/>
                            </a:spcAft>
                          </a:pPr>
                          <a:r>
                            <a:rPr lang="en-US" altLang="zh-CN">
                              <a:solidFill>
                                <a:srgbClr val="3008DC"/>
                              </a:solidFill>
                              <a:latin typeface="Arial" panose="020B0604020202020204" pitchFamily="34" charset="0"/>
                              <a:ea typeface="楷体" panose="02010609060101010101" pitchFamily="49" charset="-122"/>
                              <a:cs typeface="Arial" panose="020B0604020202020204" pitchFamily="34" charset="0"/>
                            </a:rPr>
                            <a:t>// </a:t>
                          </a:r>
                          <a:r>
                            <a:rPr lang="zh-CN" altLang="en-US">
                              <a:solidFill>
                                <a:srgbClr val="3008DC"/>
                              </a:solidFill>
                              <a:latin typeface="Arial" panose="020B0604020202020204" pitchFamily="34" charset="0"/>
                              <a:ea typeface="楷体" panose="02010609060101010101" pitchFamily="49" charset="-122"/>
                              <a:cs typeface="Arial" panose="020B0604020202020204" pitchFamily="34" charset="0"/>
                            </a:rPr>
                            <a:t>前提</a:t>
                          </a:r>
                        </a:p>
                      </a:txBody>
                      <a:tcPr>
                        <a:lnL w="6350" cap="flat" cmpd="sng" algn="ctr">
                          <a:solidFill>
                            <a:schemeClr val="accent4">
                              <a:lumMod val="60000"/>
                              <a:lumOff val="40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extLst>
                      <a:ext uri="{0D108BD9-81ED-4DB2-BD59-A6C34878D82A}">
                        <a16:rowId xmlns:a16="http://schemas.microsoft.com/office/drawing/2014/main" val="3259167531"/>
                      </a:ext>
                    </a:extLst>
                  </a:tr>
                  <a:tr h="370840">
                    <a:tc>
                      <a:txBody>
                        <a:bodyPr/>
                        <a:lstStyle/>
                        <a:p>
                          <a:pPr marL="0" algn="l" defTabSz="914400" rtl="0" eaLnBrk="1" latinLnBrk="0" hangingPunct="1">
                            <a:spcBef>
                              <a:spcPts val="1200"/>
                            </a:spcBef>
                            <a:spcAft>
                              <a:spcPts val="600"/>
                            </a:spcAft>
                          </a:pPr>
                          <a:r>
                            <a:rPr lang="en-US" altLang="zh-CN" sz="1800" b="1" kern="1200">
                              <a:solidFill>
                                <a:schemeClr val="accent6">
                                  <a:lumMod val="50000"/>
                                </a:schemeClr>
                              </a:solidFill>
                              <a:latin typeface="Arial" panose="020B0604020202020204" pitchFamily="34" charset="0"/>
                              <a:ea typeface="+mn-ea"/>
                              <a:cs typeface="Arial" panose="020B0604020202020204" pitchFamily="34" charset="0"/>
                            </a:rPr>
                            <a:t>(2)</a:t>
                          </a:r>
                          <a:endParaRPr lang="zh-CN" altLang="en-US" sz="1800" b="1" kern="1200">
                            <a:solidFill>
                              <a:schemeClr val="accent6">
                                <a:lumMod val="50000"/>
                              </a:schemeClr>
                            </a:solidFill>
                            <a:latin typeface="Arial" panose="020B0604020202020204" pitchFamily="34" charset="0"/>
                            <a:ea typeface="+mn-ea"/>
                            <a:cs typeface="Arial" panose="020B0604020202020204" pitchFamily="34" charset="0"/>
                          </a:endParaRPr>
                        </a:p>
                      </a:txBody>
                      <a:tcPr>
                        <a:lnL w="6350" cap="flat" cmpd="sng" algn="ctr">
                          <a:noFill/>
                          <a:prstDash val="solid"/>
                          <a:round/>
                          <a:headEnd type="none" w="med" len="med"/>
                          <a:tailEnd type="none" w="med" len="med"/>
                        </a:lnL>
                        <a:lnR w="6350" cap="flat" cmpd="sng" algn="ctr">
                          <a:solidFill>
                            <a:schemeClr val="accent4">
                              <a:lumMod val="60000"/>
                              <a:lumOff val="40000"/>
                            </a:schemeClr>
                          </a:solid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pPr algn="l">
                            <a:spcBef>
                              <a:spcPts val="1200"/>
                            </a:spcBef>
                            <a:spcAft>
                              <a:spcPts val="600"/>
                            </a:spcAft>
                          </a:pPr>
                          <a14:m>
                            <m:oMathPara xmlns:m="http://schemas.openxmlformats.org/officeDocument/2006/math">
                              <m:oMathParaPr>
                                <m:jc m:val="left"/>
                              </m:oMathParaPr>
                              <m:oMath xmlns:m="http://schemas.openxmlformats.org/officeDocument/2006/math">
                                <m:r>
                                  <a:rPr lang="en-US" altLang="zh-CN" b="1" i="1" smtClean="0">
                                    <a:solidFill>
                                      <a:schemeClr val="accent6">
                                        <a:lumMod val="50000"/>
                                      </a:schemeClr>
                                    </a:solidFill>
                                    <a:latin typeface="Cambria Math" panose="02040503050406030204" pitchFamily="18" charset="0"/>
                                    <a:cs typeface="Arial" panose="020B0604020202020204" pitchFamily="34" charset="0"/>
                                  </a:rPr>
                                  <m:t>𝑭</m:t>
                                </m:r>
                                <m:d>
                                  <m:dPr>
                                    <m:ctrlPr>
                                      <a:rPr lang="en-US" altLang="zh-CN" b="1" i="1" smtClean="0">
                                        <a:solidFill>
                                          <a:schemeClr val="accent6">
                                            <a:lumMod val="50000"/>
                                          </a:schemeClr>
                                        </a:solidFill>
                                        <a:latin typeface="Cambria Math" panose="02040503050406030204" pitchFamily="18" charset="0"/>
                                        <a:cs typeface="Arial" panose="020B0604020202020204" pitchFamily="34" charset="0"/>
                                      </a:rPr>
                                    </m:ctrlPr>
                                  </m:dPr>
                                  <m:e>
                                    <m:r>
                                      <a:rPr lang="en-US" altLang="zh-CN" b="1" i="1" smtClean="0">
                                        <a:solidFill>
                                          <a:schemeClr val="accent6">
                                            <a:lumMod val="50000"/>
                                          </a:schemeClr>
                                        </a:solidFill>
                                        <a:latin typeface="Cambria Math" panose="02040503050406030204" pitchFamily="18" charset="0"/>
                                        <a:cs typeface="Arial" panose="020B0604020202020204" pitchFamily="34" charset="0"/>
                                      </a:rPr>
                                      <m:t>𝒙</m:t>
                                    </m:r>
                                  </m:e>
                                </m:d>
                                <m:r>
                                  <a:rPr lang="en-US" altLang="zh-CN" b="1" i="1" smtClean="0">
                                    <a:solidFill>
                                      <a:schemeClr val="accent6">
                                        <a:lumMod val="50000"/>
                                      </a:schemeClr>
                                    </a:solidFill>
                                    <a:latin typeface="Cambria Math" panose="02040503050406030204" pitchFamily="18" charset="0"/>
                                    <a:cs typeface="Arial" panose="020B0604020202020204" pitchFamily="34" charset="0"/>
                                  </a:rPr>
                                  <m:t>→¬</m:t>
                                </m:r>
                                <m:r>
                                  <a:rPr lang="en-US" altLang="zh-CN" b="1" i="1" smtClean="0">
                                    <a:solidFill>
                                      <a:schemeClr val="accent6">
                                        <a:lumMod val="50000"/>
                                      </a:schemeClr>
                                    </a:solidFill>
                                    <a:latin typeface="Cambria Math" panose="02040503050406030204" pitchFamily="18" charset="0"/>
                                    <a:cs typeface="Arial" panose="020B0604020202020204" pitchFamily="34" charset="0"/>
                                  </a:rPr>
                                  <m:t>𝑮</m:t>
                                </m:r>
                                <m:d>
                                  <m:dPr>
                                    <m:ctrlPr>
                                      <a:rPr lang="en-US" altLang="zh-CN" b="1" i="1" smtClean="0">
                                        <a:solidFill>
                                          <a:schemeClr val="accent6">
                                            <a:lumMod val="50000"/>
                                          </a:schemeClr>
                                        </a:solidFill>
                                        <a:latin typeface="Cambria Math" panose="02040503050406030204" pitchFamily="18" charset="0"/>
                                        <a:cs typeface="Arial" panose="020B0604020202020204" pitchFamily="34" charset="0"/>
                                      </a:rPr>
                                    </m:ctrlPr>
                                  </m:dPr>
                                  <m:e>
                                    <m:r>
                                      <a:rPr lang="en-US" altLang="zh-CN" b="1" i="1" smtClean="0">
                                        <a:solidFill>
                                          <a:schemeClr val="accent6">
                                            <a:lumMod val="50000"/>
                                          </a:schemeClr>
                                        </a:solidFill>
                                        <a:latin typeface="Cambria Math" panose="02040503050406030204" pitchFamily="18" charset="0"/>
                                        <a:cs typeface="Arial" panose="020B0604020202020204" pitchFamily="34" charset="0"/>
                                      </a:rPr>
                                      <m:t>𝒙</m:t>
                                    </m:r>
                                  </m:e>
                                </m:d>
                              </m:oMath>
                            </m:oMathPara>
                          </a14:m>
                          <a:endParaRPr lang="zh-CN" altLang="en-US" b="1">
                            <a:solidFill>
                              <a:schemeClr val="accent6">
                                <a:lumMod val="50000"/>
                              </a:schemeClr>
                            </a:solidFill>
                            <a:latin typeface="Arial" panose="020B0604020202020204" pitchFamily="34" charset="0"/>
                            <a:cs typeface="Arial" panose="020B0604020202020204" pitchFamily="34" charset="0"/>
                          </a:endParaRPr>
                        </a:p>
                      </a:txBody>
                      <a:tcPr>
                        <a:lnL w="6350" cap="flat" cmpd="sng" algn="ctr">
                          <a:solidFill>
                            <a:schemeClr val="accent4">
                              <a:lumMod val="60000"/>
                              <a:lumOff val="40000"/>
                            </a:schemeClr>
                          </a:solidFill>
                          <a:prstDash val="solid"/>
                          <a:round/>
                          <a:headEnd type="none" w="med" len="med"/>
                          <a:tailEnd type="none" w="med" len="med"/>
                        </a:lnL>
                        <a:lnR w="6350" cap="flat" cmpd="sng" algn="ctr">
                          <a:solidFill>
                            <a:schemeClr val="accent4">
                              <a:lumMod val="60000"/>
                              <a:lumOff val="40000"/>
                            </a:schemeClr>
                          </a:solid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pPr marL="0" marR="0" lvl="0" indent="0" algn="l" defTabSz="914400" rtl="0" eaLnBrk="1" fontAlgn="auto" latinLnBrk="0" hangingPunct="1">
                            <a:lnSpc>
                              <a:spcPct val="100000"/>
                            </a:lnSpc>
                            <a:spcBef>
                              <a:spcPts val="1200"/>
                            </a:spcBef>
                            <a:spcAft>
                              <a:spcPts val="600"/>
                            </a:spcAft>
                            <a:buClrTx/>
                            <a:buSzTx/>
                            <a:buFontTx/>
                            <a:buNone/>
                            <a:tabLst/>
                            <a:defRPr/>
                          </a:pPr>
                          <a:r>
                            <a:rPr lang="en-US" altLang="zh-CN" sz="1800" b="1" kern="1200">
                              <a:solidFill>
                                <a:srgbClr val="3008DC"/>
                              </a:solidFill>
                              <a:latin typeface="Arial" panose="020B0604020202020204" pitchFamily="34" charset="0"/>
                              <a:ea typeface="楷体" panose="02010609060101010101" pitchFamily="49" charset="-122"/>
                              <a:cs typeface="Arial" panose="020B0604020202020204" pitchFamily="34" charset="0"/>
                            </a:rPr>
                            <a:t>// (1)</a:t>
                          </a:r>
                          <a:r>
                            <a:rPr lang="zh-CN" altLang="en-US" sz="1800" b="1" kern="1200">
                              <a:solidFill>
                                <a:srgbClr val="3008DC"/>
                              </a:solidFill>
                              <a:latin typeface="Arial" panose="020B0604020202020204" pitchFamily="34" charset="0"/>
                              <a:ea typeface="楷体" panose="02010609060101010101" pitchFamily="49" charset="-122"/>
                              <a:cs typeface="Arial" panose="020B0604020202020204" pitchFamily="34" charset="0"/>
                            </a:rPr>
                            <a:t>全称例化</a:t>
                          </a:r>
                        </a:p>
                      </a:txBody>
                      <a:tcPr>
                        <a:lnL w="6350" cap="flat" cmpd="sng" algn="ctr">
                          <a:solidFill>
                            <a:schemeClr val="accent4">
                              <a:lumMod val="60000"/>
                              <a:lumOff val="40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extLst>
                      <a:ext uri="{0D108BD9-81ED-4DB2-BD59-A6C34878D82A}">
                        <a16:rowId xmlns:a16="http://schemas.microsoft.com/office/drawing/2014/main" val="1236662608"/>
                      </a:ext>
                    </a:extLst>
                  </a:tr>
                  <a:tr h="370840">
                    <a:tc>
                      <a:txBody>
                        <a:bodyPr/>
                        <a:lstStyle/>
                        <a:p>
                          <a:pPr marL="0" marR="0" lvl="0" indent="0" algn="l" defTabSz="914400" rtl="0" eaLnBrk="1" fontAlgn="auto" latinLnBrk="0" hangingPunct="1">
                            <a:lnSpc>
                              <a:spcPct val="100000"/>
                            </a:lnSpc>
                            <a:spcBef>
                              <a:spcPts val="1200"/>
                            </a:spcBef>
                            <a:spcAft>
                              <a:spcPts val="600"/>
                            </a:spcAft>
                            <a:buClrTx/>
                            <a:buSzTx/>
                            <a:buFontTx/>
                            <a:buNone/>
                            <a:tabLst/>
                            <a:defRPr/>
                          </a:pPr>
                          <a:r>
                            <a:rPr lang="en-US" altLang="zh-CN" sz="1800" b="1" kern="1200">
                              <a:solidFill>
                                <a:schemeClr val="accent6">
                                  <a:lumMod val="50000"/>
                                </a:schemeClr>
                              </a:solidFill>
                              <a:latin typeface="Arial" panose="020B0604020202020204" pitchFamily="34" charset="0"/>
                              <a:ea typeface="+mn-ea"/>
                              <a:cs typeface="Arial" panose="020B0604020202020204" pitchFamily="34" charset="0"/>
                            </a:rPr>
                            <a:t>(3)</a:t>
                          </a:r>
                          <a:endParaRPr lang="zh-CN" altLang="en-US" sz="1800" b="1" kern="1200">
                            <a:solidFill>
                              <a:schemeClr val="accent6">
                                <a:lumMod val="50000"/>
                              </a:schemeClr>
                            </a:solidFill>
                            <a:latin typeface="Arial" panose="020B0604020202020204" pitchFamily="34" charset="0"/>
                            <a:ea typeface="+mn-ea"/>
                            <a:cs typeface="Arial" panose="020B0604020202020204" pitchFamily="34" charset="0"/>
                          </a:endParaRPr>
                        </a:p>
                      </a:txBody>
                      <a:tcPr>
                        <a:lnL w="6350" cap="flat" cmpd="sng" algn="ctr">
                          <a:noFill/>
                          <a:prstDash val="solid"/>
                          <a:round/>
                          <a:headEnd type="none" w="med" len="med"/>
                          <a:tailEnd type="none" w="med" len="med"/>
                        </a:lnL>
                        <a:lnR w="6350" cap="flat" cmpd="sng" algn="ctr">
                          <a:solidFill>
                            <a:schemeClr val="accent4">
                              <a:lumMod val="60000"/>
                              <a:lumOff val="40000"/>
                            </a:schemeClr>
                          </a:solid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pPr marL="0" marR="0" lvl="0" indent="0" algn="l" defTabSz="914400" rtl="0" eaLnBrk="1" fontAlgn="auto" latinLnBrk="0" hangingPunct="1">
                            <a:lnSpc>
                              <a:spcPct val="100000"/>
                            </a:lnSpc>
                            <a:spcBef>
                              <a:spcPts val="1200"/>
                            </a:spcBef>
                            <a:spcAft>
                              <a:spcPts val="600"/>
                            </a:spcAft>
                            <a:buClrTx/>
                            <a:buSzTx/>
                            <a:buFontTx/>
                            <a:buNone/>
                            <a:tabLst/>
                            <a:defRPr/>
                          </a:pPr>
                          <a14:m>
                            <m:oMathPara xmlns:m="http://schemas.openxmlformats.org/officeDocument/2006/math">
                              <m:oMathParaPr>
                                <m:jc m:val="left"/>
                              </m:oMathParaPr>
                              <m:oMath xmlns:m="http://schemas.openxmlformats.org/officeDocument/2006/math">
                                <m:r>
                                  <a:rPr lang="en-US" altLang="zh-CN" b="1" i="1" smtClean="0">
                                    <a:solidFill>
                                      <a:schemeClr val="accent6">
                                        <a:lumMod val="50000"/>
                                      </a:schemeClr>
                                    </a:solidFill>
                                    <a:latin typeface="Cambria Math" panose="02040503050406030204" pitchFamily="18" charset="0"/>
                                    <a:cs typeface="Arial" panose="020B0604020202020204" pitchFamily="34" charset="0"/>
                                  </a:rPr>
                                  <m:t>∀</m:t>
                                </m:r>
                                <m:r>
                                  <a:rPr lang="en-US" altLang="zh-CN" b="1" i="1" smtClean="0">
                                    <a:solidFill>
                                      <a:schemeClr val="accent6">
                                        <a:lumMod val="50000"/>
                                      </a:schemeClr>
                                    </a:solidFill>
                                    <a:latin typeface="Cambria Math" panose="02040503050406030204" pitchFamily="18" charset="0"/>
                                    <a:cs typeface="Arial" panose="020B0604020202020204" pitchFamily="34" charset="0"/>
                                  </a:rPr>
                                  <m:t>𝒙</m:t>
                                </m:r>
                                <m:r>
                                  <a:rPr lang="en-US" altLang="zh-CN" b="1" i="1" smtClean="0">
                                    <a:solidFill>
                                      <a:schemeClr val="accent6">
                                        <a:lumMod val="50000"/>
                                      </a:schemeClr>
                                    </a:solidFill>
                                    <a:latin typeface="Cambria Math" panose="02040503050406030204" pitchFamily="18" charset="0"/>
                                    <a:cs typeface="Arial" panose="020B0604020202020204" pitchFamily="34" charset="0"/>
                                  </a:rPr>
                                  <m:t>(</m:t>
                                </m:r>
                                <m:r>
                                  <a:rPr lang="en-US" altLang="zh-CN" b="1" i="1" smtClean="0">
                                    <a:solidFill>
                                      <a:schemeClr val="accent6">
                                        <a:lumMod val="50000"/>
                                      </a:schemeClr>
                                    </a:solidFill>
                                    <a:latin typeface="Cambria Math" panose="02040503050406030204" pitchFamily="18" charset="0"/>
                                    <a:cs typeface="Arial" panose="020B0604020202020204" pitchFamily="34" charset="0"/>
                                  </a:rPr>
                                  <m:t>𝑯</m:t>
                                </m:r>
                                <m:d>
                                  <m:dPr>
                                    <m:ctrlPr>
                                      <a:rPr lang="en-US" altLang="zh-CN" b="1" i="1" smtClean="0">
                                        <a:solidFill>
                                          <a:schemeClr val="accent6">
                                            <a:lumMod val="50000"/>
                                          </a:schemeClr>
                                        </a:solidFill>
                                        <a:latin typeface="Cambria Math" panose="02040503050406030204" pitchFamily="18" charset="0"/>
                                        <a:cs typeface="Arial" panose="020B0604020202020204" pitchFamily="34" charset="0"/>
                                      </a:rPr>
                                    </m:ctrlPr>
                                  </m:dPr>
                                  <m:e>
                                    <m:r>
                                      <a:rPr lang="en-US" altLang="zh-CN" b="1" i="1" smtClean="0">
                                        <a:solidFill>
                                          <a:schemeClr val="accent6">
                                            <a:lumMod val="50000"/>
                                          </a:schemeClr>
                                        </a:solidFill>
                                        <a:latin typeface="Cambria Math" panose="02040503050406030204" pitchFamily="18" charset="0"/>
                                        <a:cs typeface="Arial" panose="020B0604020202020204" pitchFamily="34" charset="0"/>
                                      </a:rPr>
                                      <m:t>𝒙</m:t>
                                    </m:r>
                                  </m:e>
                                </m:d>
                                <m:r>
                                  <a:rPr lang="en-US" altLang="zh-CN" b="1" i="1" smtClean="0">
                                    <a:solidFill>
                                      <a:schemeClr val="accent6">
                                        <a:lumMod val="50000"/>
                                      </a:schemeClr>
                                    </a:solidFill>
                                    <a:latin typeface="Cambria Math" panose="02040503050406030204" pitchFamily="18" charset="0"/>
                                    <a:cs typeface="Arial" panose="020B0604020202020204" pitchFamily="34" charset="0"/>
                                  </a:rPr>
                                  <m:t>→</m:t>
                                </m:r>
                                <m:r>
                                  <a:rPr lang="en-US" altLang="zh-CN" b="1" i="1" smtClean="0">
                                    <a:solidFill>
                                      <a:schemeClr val="accent6">
                                        <a:lumMod val="50000"/>
                                      </a:schemeClr>
                                    </a:solidFill>
                                    <a:latin typeface="Cambria Math" panose="02040503050406030204" pitchFamily="18" charset="0"/>
                                    <a:cs typeface="Arial" panose="020B0604020202020204" pitchFamily="34" charset="0"/>
                                  </a:rPr>
                                  <m:t>𝑮</m:t>
                                </m:r>
                                <m:d>
                                  <m:dPr>
                                    <m:ctrlPr>
                                      <a:rPr lang="en-US" altLang="zh-CN" b="1" i="1" smtClean="0">
                                        <a:solidFill>
                                          <a:schemeClr val="accent6">
                                            <a:lumMod val="50000"/>
                                          </a:schemeClr>
                                        </a:solidFill>
                                        <a:latin typeface="Cambria Math" panose="02040503050406030204" pitchFamily="18" charset="0"/>
                                        <a:cs typeface="Arial" panose="020B0604020202020204" pitchFamily="34" charset="0"/>
                                      </a:rPr>
                                    </m:ctrlPr>
                                  </m:dPr>
                                  <m:e>
                                    <m:r>
                                      <a:rPr lang="en-US" altLang="zh-CN" b="1" i="1" smtClean="0">
                                        <a:solidFill>
                                          <a:schemeClr val="accent6">
                                            <a:lumMod val="50000"/>
                                          </a:schemeClr>
                                        </a:solidFill>
                                        <a:latin typeface="Cambria Math" panose="02040503050406030204" pitchFamily="18" charset="0"/>
                                        <a:cs typeface="Arial" panose="020B0604020202020204" pitchFamily="34" charset="0"/>
                                      </a:rPr>
                                      <m:t>𝒙</m:t>
                                    </m:r>
                                  </m:e>
                                </m:d>
                                <m:r>
                                  <a:rPr lang="en-US" altLang="zh-CN" b="1" i="1" smtClean="0">
                                    <a:solidFill>
                                      <a:schemeClr val="accent6">
                                        <a:lumMod val="50000"/>
                                      </a:schemeClr>
                                    </a:solidFill>
                                    <a:latin typeface="Cambria Math" panose="02040503050406030204" pitchFamily="18" charset="0"/>
                                    <a:cs typeface="Arial" panose="020B0604020202020204" pitchFamily="34" charset="0"/>
                                  </a:rPr>
                                  <m:t>)</m:t>
                                </m:r>
                              </m:oMath>
                            </m:oMathPara>
                          </a14:m>
                          <a:endParaRPr lang="zh-CN" altLang="en-US" b="1">
                            <a:solidFill>
                              <a:schemeClr val="accent6">
                                <a:lumMod val="50000"/>
                              </a:schemeClr>
                            </a:solidFill>
                            <a:latin typeface="Arial" panose="020B0604020202020204" pitchFamily="34" charset="0"/>
                            <a:cs typeface="Arial" panose="020B0604020202020204" pitchFamily="34" charset="0"/>
                          </a:endParaRPr>
                        </a:p>
                      </a:txBody>
                      <a:tcPr>
                        <a:lnL w="6350" cap="flat" cmpd="sng" algn="ctr">
                          <a:solidFill>
                            <a:schemeClr val="accent4">
                              <a:lumMod val="60000"/>
                              <a:lumOff val="40000"/>
                            </a:schemeClr>
                          </a:solidFill>
                          <a:prstDash val="solid"/>
                          <a:round/>
                          <a:headEnd type="none" w="med" len="med"/>
                          <a:tailEnd type="none" w="med" len="med"/>
                        </a:lnL>
                        <a:lnR w="6350" cap="flat" cmpd="sng" algn="ctr">
                          <a:solidFill>
                            <a:schemeClr val="accent4">
                              <a:lumMod val="60000"/>
                              <a:lumOff val="40000"/>
                            </a:schemeClr>
                          </a:solid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pPr marL="0" algn="l" defTabSz="914400" rtl="0" eaLnBrk="1" latinLnBrk="0" hangingPunct="1">
                            <a:spcBef>
                              <a:spcPts val="1200"/>
                            </a:spcBef>
                            <a:spcAft>
                              <a:spcPts val="600"/>
                            </a:spcAft>
                          </a:pPr>
                          <a:r>
                            <a:rPr lang="en-US" altLang="zh-CN" sz="1800" b="1" kern="1200">
                              <a:solidFill>
                                <a:srgbClr val="3008DC"/>
                              </a:solidFill>
                              <a:latin typeface="Arial" panose="020B0604020202020204" pitchFamily="34" charset="0"/>
                              <a:ea typeface="楷体" panose="02010609060101010101" pitchFamily="49" charset="-122"/>
                              <a:cs typeface="Arial" panose="020B0604020202020204" pitchFamily="34" charset="0"/>
                            </a:rPr>
                            <a:t>// </a:t>
                          </a:r>
                          <a:r>
                            <a:rPr lang="zh-CN" altLang="en-US" sz="1800" b="1" kern="1200">
                              <a:solidFill>
                                <a:srgbClr val="3008DC"/>
                              </a:solidFill>
                              <a:latin typeface="Arial" panose="020B0604020202020204" pitchFamily="34" charset="0"/>
                              <a:ea typeface="楷体" panose="02010609060101010101" pitchFamily="49" charset="-122"/>
                              <a:cs typeface="Arial" panose="020B0604020202020204" pitchFamily="34" charset="0"/>
                            </a:rPr>
                            <a:t>前提</a:t>
                          </a:r>
                        </a:p>
                      </a:txBody>
                      <a:tcPr>
                        <a:lnL w="6350" cap="flat" cmpd="sng" algn="ctr">
                          <a:solidFill>
                            <a:schemeClr val="accent4">
                              <a:lumMod val="60000"/>
                              <a:lumOff val="40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extLst>
                      <a:ext uri="{0D108BD9-81ED-4DB2-BD59-A6C34878D82A}">
                        <a16:rowId xmlns:a16="http://schemas.microsoft.com/office/drawing/2014/main" val="3899149363"/>
                      </a:ext>
                    </a:extLst>
                  </a:tr>
                  <a:tr h="370840">
                    <a:tc>
                      <a:txBody>
                        <a:bodyPr/>
                        <a:lstStyle/>
                        <a:p>
                          <a:pPr marL="0" algn="l" defTabSz="914400" rtl="0" eaLnBrk="1" latinLnBrk="0" hangingPunct="1">
                            <a:spcBef>
                              <a:spcPts val="1200"/>
                            </a:spcBef>
                            <a:spcAft>
                              <a:spcPts val="600"/>
                            </a:spcAft>
                          </a:pPr>
                          <a:r>
                            <a:rPr lang="en-US" altLang="zh-CN" sz="1800" b="1" kern="1200">
                              <a:solidFill>
                                <a:schemeClr val="accent6">
                                  <a:lumMod val="50000"/>
                                </a:schemeClr>
                              </a:solidFill>
                              <a:latin typeface="Arial" panose="020B0604020202020204" pitchFamily="34" charset="0"/>
                              <a:ea typeface="+mn-ea"/>
                              <a:cs typeface="Arial" panose="020B0604020202020204" pitchFamily="34" charset="0"/>
                            </a:rPr>
                            <a:t>(4)</a:t>
                          </a:r>
                          <a:endParaRPr lang="zh-CN" altLang="en-US" sz="1800" b="1" kern="1200">
                            <a:solidFill>
                              <a:schemeClr val="accent6">
                                <a:lumMod val="50000"/>
                              </a:schemeClr>
                            </a:solidFill>
                            <a:latin typeface="Arial" panose="020B0604020202020204" pitchFamily="34" charset="0"/>
                            <a:ea typeface="+mn-ea"/>
                            <a:cs typeface="Arial" panose="020B0604020202020204" pitchFamily="34" charset="0"/>
                          </a:endParaRPr>
                        </a:p>
                      </a:txBody>
                      <a:tcPr>
                        <a:lnL w="6350" cap="flat" cmpd="sng" algn="ctr">
                          <a:noFill/>
                          <a:prstDash val="solid"/>
                          <a:round/>
                          <a:headEnd type="none" w="med" len="med"/>
                          <a:tailEnd type="none" w="med" len="med"/>
                        </a:lnL>
                        <a:lnR w="6350" cap="flat" cmpd="sng" algn="ctr">
                          <a:solidFill>
                            <a:schemeClr val="accent4">
                              <a:lumMod val="60000"/>
                              <a:lumOff val="40000"/>
                            </a:schemeClr>
                          </a:solid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pPr algn="l">
                            <a:spcBef>
                              <a:spcPts val="1200"/>
                            </a:spcBef>
                            <a:spcAft>
                              <a:spcPts val="600"/>
                            </a:spcAft>
                          </a:pPr>
                          <a14:m>
                            <m:oMathPara xmlns:m="http://schemas.openxmlformats.org/officeDocument/2006/math">
                              <m:oMathParaPr>
                                <m:jc m:val="left"/>
                              </m:oMathParaPr>
                              <m:oMath xmlns:m="http://schemas.openxmlformats.org/officeDocument/2006/math">
                                <m:r>
                                  <a:rPr lang="en-US" altLang="zh-CN" b="1" i="1" smtClean="0">
                                    <a:solidFill>
                                      <a:schemeClr val="accent6">
                                        <a:lumMod val="50000"/>
                                      </a:schemeClr>
                                    </a:solidFill>
                                    <a:latin typeface="Cambria Math" panose="02040503050406030204" pitchFamily="18" charset="0"/>
                                    <a:cs typeface="Arial" panose="020B0604020202020204" pitchFamily="34" charset="0"/>
                                  </a:rPr>
                                  <m:t>𝑯</m:t>
                                </m:r>
                                <m:d>
                                  <m:dPr>
                                    <m:ctrlPr>
                                      <a:rPr lang="en-US" altLang="zh-CN" b="1" i="1" smtClean="0">
                                        <a:solidFill>
                                          <a:schemeClr val="accent6">
                                            <a:lumMod val="50000"/>
                                          </a:schemeClr>
                                        </a:solidFill>
                                        <a:latin typeface="Cambria Math" panose="02040503050406030204" pitchFamily="18" charset="0"/>
                                        <a:cs typeface="Arial" panose="020B0604020202020204" pitchFamily="34" charset="0"/>
                                      </a:rPr>
                                    </m:ctrlPr>
                                  </m:dPr>
                                  <m:e>
                                    <m:r>
                                      <a:rPr lang="en-US" altLang="zh-CN" b="1" i="1" smtClean="0">
                                        <a:solidFill>
                                          <a:schemeClr val="accent6">
                                            <a:lumMod val="50000"/>
                                          </a:schemeClr>
                                        </a:solidFill>
                                        <a:latin typeface="Cambria Math" panose="02040503050406030204" pitchFamily="18" charset="0"/>
                                        <a:cs typeface="Arial" panose="020B0604020202020204" pitchFamily="34" charset="0"/>
                                      </a:rPr>
                                      <m:t>𝒙</m:t>
                                    </m:r>
                                  </m:e>
                                </m:d>
                                <m:r>
                                  <a:rPr lang="en-US" altLang="zh-CN" b="1" i="1" smtClean="0">
                                    <a:solidFill>
                                      <a:schemeClr val="accent6">
                                        <a:lumMod val="50000"/>
                                      </a:schemeClr>
                                    </a:solidFill>
                                    <a:latin typeface="Cambria Math" panose="02040503050406030204" pitchFamily="18" charset="0"/>
                                    <a:cs typeface="Arial" panose="020B0604020202020204" pitchFamily="34" charset="0"/>
                                  </a:rPr>
                                  <m:t>→</m:t>
                                </m:r>
                                <m:r>
                                  <a:rPr lang="en-US" altLang="zh-CN" b="1" i="1" smtClean="0">
                                    <a:solidFill>
                                      <a:schemeClr val="accent6">
                                        <a:lumMod val="50000"/>
                                      </a:schemeClr>
                                    </a:solidFill>
                                    <a:latin typeface="Cambria Math" panose="02040503050406030204" pitchFamily="18" charset="0"/>
                                    <a:cs typeface="Arial" panose="020B0604020202020204" pitchFamily="34" charset="0"/>
                                  </a:rPr>
                                  <m:t>𝑮</m:t>
                                </m:r>
                                <m:r>
                                  <a:rPr lang="en-US" altLang="zh-CN" b="1" i="1" smtClean="0">
                                    <a:solidFill>
                                      <a:schemeClr val="accent6">
                                        <a:lumMod val="50000"/>
                                      </a:schemeClr>
                                    </a:solidFill>
                                    <a:latin typeface="Cambria Math" panose="02040503050406030204" pitchFamily="18" charset="0"/>
                                    <a:cs typeface="Arial" panose="020B0604020202020204" pitchFamily="34" charset="0"/>
                                  </a:rPr>
                                  <m:t>(</m:t>
                                </m:r>
                                <m:r>
                                  <a:rPr lang="en-US" altLang="zh-CN" b="1" i="1" smtClean="0">
                                    <a:solidFill>
                                      <a:schemeClr val="accent6">
                                        <a:lumMod val="50000"/>
                                      </a:schemeClr>
                                    </a:solidFill>
                                    <a:latin typeface="Cambria Math" panose="02040503050406030204" pitchFamily="18" charset="0"/>
                                    <a:cs typeface="Arial" panose="020B0604020202020204" pitchFamily="34" charset="0"/>
                                  </a:rPr>
                                  <m:t>𝒙</m:t>
                                </m:r>
                                <m:r>
                                  <a:rPr lang="en-US" altLang="zh-CN" b="1" i="1" smtClean="0">
                                    <a:solidFill>
                                      <a:schemeClr val="accent6">
                                        <a:lumMod val="50000"/>
                                      </a:schemeClr>
                                    </a:solidFill>
                                    <a:latin typeface="Cambria Math" panose="02040503050406030204" pitchFamily="18" charset="0"/>
                                    <a:cs typeface="Arial" panose="020B0604020202020204" pitchFamily="34" charset="0"/>
                                  </a:rPr>
                                  <m:t>)</m:t>
                                </m:r>
                              </m:oMath>
                            </m:oMathPara>
                          </a14:m>
                          <a:endParaRPr lang="zh-CN" altLang="en-US" b="1">
                            <a:solidFill>
                              <a:schemeClr val="accent6">
                                <a:lumMod val="50000"/>
                              </a:schemeClr>
                            </a:solidFill>
                            <a:latin typeface="Arial" panose="020B0604020202020204" pitchFamily="34" charset="0"/>
                            <a:cs typeface="Arial" panose="020B0604020202020204" pitchFamily="34" charset="0"/>
                          </a:endParaRPr>
                        </a:p>
                      </a:txBody>
                      <a:tcPr>
                        <a:lnL w="6350" cap="flat" cmpd="sng" algn="ctr">
                          <a:solidFill>
                            <a:schemeClr val="accent4">
                              <a:lumMod val="60000"/>
                              <a:lumOff val="40000"/>
                            </a:schemeClr>
                          </a:solidFill>
                          <a:prstDash val="solid"/>
                          <a:round/>
                          <a:headEnd type="none" w="med" len="med"/>
                          <a:tailEnd type="none" w="med" len="med"/>
                        </a:lnL>
                        <a:lnR w="6350" cap="flat" cmpd="sng" algn="ctr">
                          <a:solidFill>
                            <a:schemeClr val="accent4">
                              <a:lumMod val="60000"/>
                              <a:lumOff val="40000"/>
                            </a:schemeClr>
                          </a:solid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pPr marL="0" algn="l" defTabSz="914400" rtl="0" eaLnBrk="1" latinLnBrk="0" hangingPunct="1">
                            <a:spcBef>
                              <a:spcPts val="1200"/>
                            </a:spcBef>
                            <a:spcAft>
                              <a:spcPts val="600"/>
                            </a:spcAft>
                          </a:pPr>
                          <a:r>
                            <a:rPr lang="en-US" altLang="zh-CN" sz="1800" b="1" kern="1200">
                              <a:solidFill>
                                <a:srgbClr val="3008DC"/>
                              </a:solidFill>
                              <a:latin typeface="Arial" panose="020B0604020202020204" pitchFamily="34" charset="0"/>
                              <a:ea typeface="楷体" panose="02010609060101010101" pitchFamily="49" charset="-122"/>
                              <a:cs typeface="Arial" panose="020B0604020202020204" pitchFamily="34" charset="0"/>
                            </a:rPr>
                            <a:t>// (2)</a:t>
                          </a:r>
                          <a:r>
                            <a:rPr lang="zh-CN" altLang="en-US" sz="1800" b="1" kern="1200">
                              <a:solidFill>
                                <a:srgbClr val="3008DC"/>
                              </a:solidFill>
                              <a:latin typeface="Arial" panose="020B0604020202020204" pitchFamily="34" charset="0"/>
                              <a:ea typeface="楷体" panose="02010609060101010101" pitchFamily="49" charset="-122"/>
                              <a:cs typeface="Arial" panose="020B0604020202020204" pitchFamily="34" charset="0"/>
                            </a:rPr>
                            <a:t>全称例化</a:t>
                          </a:r>
                        </a:p>
                      </a:txBody>
                      <a:tcPr>
                        <a:lnL w="6350" cap="flat" cmpd="sng" algn="ctr">
                          <a:solidFill>
                            <a:schemeClr val="accent4">
                              <a:lumMod val="60000"/>
                              <a:lumOff val="40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extLst>
                      <a:ext uri="{0D108BD9-81ED-4DB2-BD59-A6C34878D82A}">
                        <a16:rowId xmlns:a16="http://schemas.microsoft.com/office/drawing/2014/main" val="1649883320"/>
                      </a:ext>
                    </a:extLst>
                  </a:tr>
                  <a:tr h="370840">
                    <a:tc>
                      <a:txBody>
                        <a:bodyPr/>
                        <a:lstStyle/>
                        <a:p>
                          <a:pPr marL="0" algn="l" defTabSz="914400" rtl="0" eaLnBrk="1" latinLnBrk="0" hangingPunct="1">
                            <a:spcBef>
                              <a:spcPts val="1200"/>
                            </a:spcBef>
                            <a:spcAft>
                              <a:spcPts val="600"/>
                            </a:spcAft>
                          </a:pPr>
                          <a:r>
                            <a:rPr lang="en-US" altLang="zh-CN" sz="1800" b="1" kern="1200">
                              <a:solidFill>
                                <a:schemeClr val="accent6">
                                  <a:lumMod val="50000"/>
                                </a:schemeClr>
                              </a:solidFill>
                              <a:latin typeface="Arial" panose="020B0604020202020204" pitchFamily="34" charset="0"/>
                              <a:ea typeface="+mn-ea"/>
                              <a:cs typeface="Arial" panose="020B0604020202020204" pitchFamily="34" charset="0"/>
                            </a:rPr>
                            <a:t>(5)</a:t>
                          </a:r>
                          <a:endParaRPr lang="zh-CN" altLang="en-US" sz="1800" b="1" kern="1200">
                            <a:solidFill>
                              <a:schemeClr val="accent6">
                                <a:lumMod val="50000"/>
                              </a:schemeClr>
                            </a:solidFill>
                            <a:latin typeface="Arial" panose="020B0604020202020204" pitchFamily="34" charset="0"/>
                            <a:ea typeface="+mn-ea"/>
                            <a:cs typeface="Arial" panose="020B0604020202020204" pitchFamily="34" charset="0"/>
                          </a:endParaRPr>
                        </a:p>
                      </a:txBody>
                      <a:tcPr>
                        <a:lnL w="6350" cap="flat" cmpd="sng" algn="ctr">
                          <a:noFill/>
                          <a:prstDash val="solid"/>
                          <a:round/>
                          <a:headEnd type="none" w="med" len="med"/>
                          <a:tailEnd type="none" w="med" len="med"/>
                        </a:lnL>
                        <a:lnR w="6350" cap="flat" cmpd="sng" algn="ctr">
                          <a:solidFill>
                            <a:schemeClr val="accent4">
                              <a:lumMod val="60000"/>
                              <a:lumOff val="40000"/>
                            </a:schemeClr>
                          </a:solid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pPr algn="l">
                            <a:spcBef>
                              <a:spcPts val="1200"/>
                            </a:spcBef>
                            <a:spcAft>
                              <a:spcPts val="600"/>
                            </a:spcAft>
                          </a:pPr>
                          <a14:m>
                            <m:oMathPara xmlns:m="http://schemas.openxmlformats.org/officeDocument/2006/math">
                              <m:oMathParaPr>
                                <m:jc m:val="left"/>
                              </m:oMathParaPr>
                              <m:oMath xmlns:m="http://schemas.openxmlformats.org/officeDocument/2006/math">
                                <m:r>
                                  <a:rPr lang="en-US" altLang="zh-CN" b="1" i="1" smtClean="0">
                                    <a:solidFill>
                                      <a:schemeClr val="accent6">
                                        <a:lumMod val="50000"/>
                                      </a:schemeClr>
                                    </a:solidFill>
                                    <a:latin typeface="Cambria Math" panose="02040503050406030204" pitchFamily="18" charset="0"/>
                                    <a:cs typeface="Arial" panose="020B0604020202020204" pitchFamily="34" charset="0"/>
                                  </a:rPr>
                                  <m:t>𝑯</m:t>
                                </m:r>
                                <m:r>
                                  <a:rPr lang="en-US" altLang="zh-CN" b="1" i="1" smtClean="0">
                                    <a:solidFill>
                                      <a:schemeClr val="accent6">
                                        <a:lumMod val="50000"/>
                                      </a:schemeClr>
                                    </a:solidFill>
                                    <a:latin typeface="Cambria Math" panose="02040503050406030204" pitchFamily="18" charset="0"/>
                                    <a:cs typeface="Arial" panose="020B0604020202020204" pitchFamily="34" charset="0"/>
                                  </a:rPr>
                                  <m:t>(</m:t>
                                </m:r>
                                <m:r>
                                  <a:rPr lang="en-US" altLang="zh-CN" b="1" i="1" smtClean="0">
                                    <a:solidFill>
                                      <a:schemeClr val="accent6">
                                        <a:lumMod val="50000"/>
                                      </a:schemeClr>
                                    </a:solidFill>
                                    <a:latin typeface="Cambria Math" panose="02040503050406030204" pitchFamily="18" charset="0"/>
                                    <a:cs typeface="Arial" panose="020B0604020202020204" pitchFamily="34" charset="0"/>
                                  </a:rPr>
                                  <m:t>𝒙</m:t>
                                </m:r>
                                <m:r>
                                  <a:rPr lang="en-US" altLang="zh-CN" b="1" i="1" smtClean="0">
                                    <a:solidFill>
                                      <a:schemeClr val="accent6">
                                        <a:lumMod val="50000"/>
                                      </a:schemeClr>
                                    </a:solidFill>
                                    <a:latin typeface="Cambria Math" panose="02040503050406030204" pitchFamily="18" charset="0"/>
                                    <a:cs typeface="Arial" panose="020B0604020202020204" pitchFamily="34" charset="0"/>
                                  </a:rPr>
                                  <m:t>)</m:t>
                                </m:r>
                              </m:oMath>
                            </m:oMathPara>
                          </a14:m>
                          <a:endParaRPr lang="zh-CN" altLang="en-US" b="1">
                            <a:solidFill>
                              <a:schemeClr val="accent6">
                                <a:lumMod val="50000"/>
                              </a:schemeClr>
                            </a:solidFill>
                            <a:latin typeface="Arial" panose="020B0604020202020204" pitchFamily="34" charset="0"/>
                            <a:cs typeface="Arial" panose="020B0604020202020204" pitchFamily="34" charset="0"/>
                          </a:endParaRPr>
                        </a:p>
                      </a:txBody>
                      <a:tcPr>
                        <a:lnL w="6350" cap="flat" cmpd="sng" algn="ctr">
                          <a:solidFill>
                            <a:schemeClr val="accent4">
                              <a:lumMod val="60000"/>
                              <a:lumOff val="40000"/>
                            </a:schemeClr>
                          </a:solidFill>
                          <a:prstDash val="solid"/>
                          <a:round/>
                          <a:headEnd type="none" w="med" len="med"/>
                          <a:tailEnd type="none" w="med" len="med"/>
                        </a:lnL>
                        <a:lnR w="6350" cap="flat" cmpd="sng" algn="ctr">
                          <a:solidFill>
                            <a:schemeClr val="accent4">
                              <a:lumMod val="60000"/>
                              <a:lumOff val="40000"/>
                            </a:schemeClr>
                          </a:solid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pPr marL="0" algn="l" defTabSz="914400" rtl="0" eaLnBrk="1" latinLnBrk="0" hangingPunct="1">
                            <a:spcBef>
                              <a:spcPts val="1200"/>
                            </a:spcBef>
                            <a:spcAft>
                              <a:spcPts val="600"/>
                            </a:spcAft>
                          </a:pPr>
                          <a:r>
                            <a:rPr lang="en-US" altLang="zh-CN" sz="1800" b="1" kern="1200">
                              <a:solidFill>
                                <a:srgbClr val="3008DC"/>
                              </a:solidFill>
                              <a:latin typeface="Arial" panose="020B0604020202020204" pitchFamily="34" charset="0"/>
                              <a:ea typeface="楷体" panose="02010609060101010101" pitchFamily="49" charset="-122"/>
                              <a:cs typeface="Arial" panose="020B0604020202020204" pitchFamily="34" charset="0"/>
                            </a:rPr>
                            <a:t>// </a:t>
                          </a:r>
                          <a:r>
                            <a:rPr lang="zh-CN" altLang="en-US" sz="1800" b="1" kern="1200">
                              <a:solidFill>
                                <a:srgbClr val="3008DC"/>
                              </a:solidFill>
                              <a:latin typeface="Arial" panose="020B0604020202020204" pitchFamily="34" charset="0"/>
                              <a:ea typeface="楷体" panose="02010609060101010101" pitchFamily="49" charset="-122"/>
                              <a:cs typeface="Arial" panose="020B0604020202020204" pitchFamily="34" charset="0"/>
                            </a:rPr>
                            <a:t>附加前提</a:t>
                          </a:r>
                        </a:p>
                      </a:txBody>
                      <a:tcPr>
                        <a:lnL w="6350" cap="flat" cmpd="sng" algn="ctr">
                          <a:solidFill>
                            <a:schemeClr val="accent4">
                              <a:lumMod val="60000"/>
                              <a:lumOff val="40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extLst>
                      <a:ext uri="{0D108BD9-81ED-4DB2-BD59-A6C34878D82A}">
                        <a16:rowId xmlns:a16="http://schemas.microsoft.com/office/drawing/2014/main" val="4126987916"/>
                      </a:ext>
                    </a:extLst>
                  </a:tr>
                  <a:tr h="370840">
                    <a:tc>
                      <a:txBody>
                        <a:bodyPr/>
                        <a:lstStyle/>
                        <a:p>
                          <a:pPr marL="0" algn="l" defTabSz="914400" rtl="0" eaLnBrk="1" latinLnBrk="0" hangingPunct="1">
                            <a:spcBef>
                              <a:spcPts val="1200"/>
                            </a:spcBef>
                            <a:spcAft>
                              <a:spcPts val="600"/>
                            </a:spcAft>
                          </a:pPr>
                          <a:r>
                            <a:rPr lang="en-US" altLang="zh-CN" sz="1800" b="1" kern="1200">
                              <a:solidFill>
                                <a:schemeClr val="accent6">
                                  <a:lumMod val="50000"/>
                                </a:schemeClr>
                              </a:solidFill>
                              <a:latin typeface="Arial" panose="020B0604020202020204" pitchFamily="34" charset="0"/>
                              <a:ea typeface="+mn-ea"/>
                              <a:cs typeface="Arial" panose="020B0604020202020204" pitchFamily="34" charset="0"/>
                            </a:rPr>
                            <a:t>(6)</a:t>
                          </a:r>
                          <a:endParaRPr lang="zh-CN" altLang="en-US" sz="1800" b="1" kern="1200">
                            <a:solidFill>
                              <a:schemeClr val="accent6">
                                <a:lumMod val="50000"/>
                              </a:schemeClr>
                            </a:solidFill>
                            <a:latin typeface="Arial" panose="020B0604020202020204" pitchFamily="34" charset="0"/>
                            <a:ea typeface="+mn-ea"/>
                            <a:cs typeface="Arial" panose="020B0604020202020204" pitchFamily="34" charset="0"/>
                          </a:endParaRPr>
                        </a:p>
                      </a:txBody>
                      <a:tcPr>
                        <a:lnL w="6350" cap="flat" cmpd="sng" algn="ctr">
                          <a:noFill/>
                          <a:prstDash val="solid"/>
                          <a:round/>
                          <a:headEnd type="none" w="med" len="med"/>
                          <a:tailEnd type="none" w="med" len="med"/>
                        </a:lnL>
                        <a:lnR w="6350" cap="flat" cmpd="sng" algn="ctr">
                          <a:solidFill>
                            <a:schemeClr val="accent4">
                              <a:lumMod val="60000"/>
                              <a:lumOff val="40000"/>
                            </a:schemeClr>
                          </a:solid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pPr algn="l">
                            <a:spcBef>
                              <a:spcPts val="1200"/>
                            </a:spcBef>
                            <a:spcAft>
                              <a:spcPts val="600"/>
                            </a:spcAft>
                          </a:pPr>
                          <a14:m>
                            <m:oMathPara xmlns:m="http://schemas.openxmlformats.org/officeDocument/2006/math">
                              <m:oMathParaPr>
                                <m:jc m:val="left"/>
                              </m:oMathParaPr>
                              <m:oMath xmlns:m="http://schemas.openxmlformats.org/officeDocument/2006/math">
                                <m:r>
                                  <a:rPr lang="en-US" altLang="zh-CN" b="1" i="1" smtClean="0">
                                    <a:solidFill>
                                      <a:schemeClr val="accent6">
                                        <a:lumMod val="50000"/>
                                      </a:schemeClr>
                                    </a:solidFill>
                                    <a:latin typeface="Cambria Math" panose="02040503050406030204" pitchFamily="18" charset="0"/>
                                    <a:cs typeface="Arial" panose="020B0604020202020204" pitchFamily="34" charset="0"/>
                                  </a:rPr>
                                  <m:t>𝑮</m:t>
                                </m:r>
                                <m:d>
                                  <m:dPr>
                                    <m:ctrlPr>
                                      <a:rPr lang="en-US" altLang="zh-CN" b="1" i="1" smtClean="0">
                                        <a:solidFill>
                                          <a:schemeClr val="accent6">
                                            <a:lumMod val="50000"/>
                                          </a:schemeClr>
                                        </a:solidFill>
                                        <a:latin typeface="Cambria Math" panose="02040503050406030204" pitchFamily="18" charset="0"/>
                                        <a:cs typeface="Arial" panose="020B0604020202020204" pitchFamily="34" charset="0"/>
                                      </a:rPr>
                                    </m:ctrlPr>
                                  </m:dPr>
                                  <m:e>
                                    <m:r>
                                      <a:rPr lang="en-US" altLang="zh-CN" b="1" i="1" smtClean="0">
                                        <a:solidFill>
                                          <a:schemeClr val="accent6">
                                            <a:lumMod val="50000"/>
                                          </a:schemeClr>
                                        </a:solidFill>
                                        <a:latin typeface="Cambria Math" panose="02040503050406030204" pitchFamily="18" charset="0"/>
                                        <a:cs typeface="Arial" panose="020B0604020202020204" pitchFamily="34" charset="0"/>
                                      </a:rPr>
                                      <m:t>𝒙</m:t>
                                    </m:r>
                                  </m:e>
                                </m:d>
                              </m:oMath>
                            </m:oMathPara>
                          </a14:m>
                          <a:endParaRPr lang="zh-CN" altLang="en-US" b="1">
                            <a:solidFill>
                              <a:schemeClr val="accent6">
                                <a:lumMod val="50000"/>
                              </a:schemeClr>
                            </a:solidFill>
                            <a:latin typeface="Arial" panose="020B0604020202020204" pitchFamily="34" charset="0"/>
                            <a:cs typeface="Arial" panose="020B0604020202020204" pitchFamily="34" charset="0"/>
                          </a:endParaRPr>
                        </a:p>
                      </a:txBody>
                      <a:tcPr>
                        <a:lnL w="6350" cap="flat" cmpd="sng" algn="ctr">
                          <a:solidFill>
                            <a:schemeClr val="accent4">
                              <a:lumMod val="60000"/>
                              <a:lumOff val="40000"/>
                            </a:schemeClr>
                          </a:solidFill>
                          <a:prstDash val="solid"/>
                          <a:round/>
                          <a:headEnd type="none" w="med" len="med"/>
                          <a:tailEnd type="none" w="med" len="med"/>
                        </a:lnL>
                        <a:lnR w="6350" cap="flat" cmpd="sng" algn="ctr">
                          <a:solidFill>
                            <a:schemeClr val="accent4">
                              <a:lumMod val="60000"/>
                              <a:lumOff val="40000"/>
                            </a:schemeClr>
                          </a:solid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pPr marL="0" algn="l" defTabSz="914400" rtl="0" eaLnBrk="1" latinLnBrk="0" hangingPunct="1">
                            <a:spcBef>
                              <a:spcPts val="1200"/>
                            </a:spcBef>
                            <a:spcAft>
                              <a:spcPts val="600"/>
                            </a:spcAft>
                          </a:pPr>
                          <a:r>
                            <a:rPr lang="en-US" altLang="zh-CN" sz="1800" b="1" kern="1200">
                              <a:solidFill>
                                <a:srgbClr val="3008DC"/>
                              </a:solidFill>
                              <a:latin typeface="Arial" panose="020B0604020202020204" pitchFamily="34" charset="0"/>
                              <a:ea typeface="楷体" panose="02010609060101010101" pitchFamily="49" charset="-122"/>
                              <a:cs typeface="Arial" panose="020B0604020202020204" pitchFamily="34" charset="0"/>
                            </a:rPr>
                            <a:t>// (4),(5)</a:t>
                          </a:r>
                          <a:r>
                            <a:rPr lang="zh-CN" altLang="en-US" sz="1800" b="1" kern="1200">
                              <a:solidFill>
                                <a:srgbClr val="3008DC"/>
                              </a:solidFill>
                              <a:latin typeface="Arial" panose="020B0604020202020204" pitchFamily="34" charset="0"/>
                              <a:ea typeface="楷体" panose="02010609060101010101" pitchFamily="49" charset="-122"/>
                              <a:cs typeface="Arial" panose="020B0604020202020204" pitchFamily="34" charset="0"/>
                            </a:rPr>
                            <a:t>假言推理</a:t>
                          </a:r>
                        </a:p>
                      </a:txBody>
                      <a:tcPr>
                        <a:lnL w="6350" cap="flat" cmpd="sng" algn="ctr">
                          <a:solidFill>
                            <a:schemeClr val="accent4">
                              <a:lumMod val="60000"/>
                              <a:lumOff val="40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extLst>
                      <a:ext uri="{0D108BD9-81ED-4DB2-BD59-A6C34878D82A}">
                        <a16:rowId xmlns:a16="http://schemas.microsoft.com/office/drawing/2014/main" val="3935375732"/>
                      </a:ext>
                    </a:extLst>
                  </a:tr>
                  <a:tr h="370840">
                    <a:tc>
                      <a:txBody>
                        <a:bodyPr/>
                        <a:lstStyle/>
                        <a:p>
                          <a:pPr marL="0" algn="l" defTabSz="914400" rtl="0" eaLnBrk="1" latinLnBrk="0" hangingPunct="1">
                            <a:spcBef>
                              <a:spcPts val="1200"/>
                            </a:spcBef>
                            <a:spcAft>
                              <a:spcPts val="600"/>
                            </a:spcAft>
                          </a:pPr>
                          <a:r>
                            <a:rPr lang="en-US" altLang="zh-CN" sz="1800" b="1" kern="1200">
                              <a:solidFill>
                                <a:schemeClr val="accent6">
                                  <a:lumMod val="50000"/>
                                </a:schemeClr>
                              </a:solidFill>
                              <a:latin typeface="Arial" panose="020B0604020202020204" pitchFamily="34" charset="0"/>
                              <a:ea typeface="+mn-ea"/>
                              <a:cs typeface="Arial" panose="020B0604020202020204" pitchFamily="34" charset="0"/>
                            </a:rPr>
                            <a:t>(7)</a:t>
                          </a:r>
                          <a:endParaRPr lang="zh-CN" altLang="en-US" sz="1800" b="1" kern="1200">
                            <a:solidFill>
                              <a:schemeClr val="accent6">
                                <a:lumMod val="50000"/>
                              </a:schemeClr>
                            </a:solidFill>
                            <a:latin typeface="Arial" panose="020B0604020202020204" pitchFamily="34" charset="0"/>
                            <a:ea typeface="+mn-ea"/>
                            <a:cs typeface="Arial" panose="020B0604020202020204" pitchFamily="34" charset="0"/>
                          </a:endParaRPr>
                        </a:p>
                      </a:txBody>
                      <a:tcPr>
                        <a:lnL w="6350" cap="flat" cmpd="sng" algn="ctr">
                          <a:noFill/>
                          <a:prstDash val="solid"/>
                          <a:round/>
                          <a:headEnd type="none" w="med" len="med"/>
                          <a:tailEnd type="none" w="med" len="med"/>
                        </a:lnL>
                        <a:lnR w="6350" cap="flat" cmpd="sng" algn="ctr">
                          <a:solidFill>
                            <a:schemeClr val="accent4">
                              <a:lumMod val="60000"/>
                              <a:lumOff val="40000"/>
                            </a:schemeClr>
                          </a:solid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pPr algn="l">
                            <a:spcBef>
                              <a:spcPts val="1200"/>
                            </a:spcBef>
                            <a:spcAft>
                              <a:spcPts val="600"/>
                            </a:spcAft>
                          </a:pPr>
                          <a14:m>
                            <m:oMathPara xmlns:m="http://schemas.openxmlformats.org/officeDocument/2006/math">
                              <m:oMathParaPr>
                                <m:jc m:val="left"/>
                              </m:oMathParaPr>
                              <m:oMath xmlns:m="http://schemas.openxmlformats.org/officeDocument/2006/math">
                                <m:r>
                                  <a:rPr lang="en-US" altLang="zh-CN" b="1" i="1" smtClean="0">
                                    <a:solidFill>
                                      <a:schemeClr val="accent6">
                                        <a:lumMod val="50000"/>
                                      </a:schemeClr>
                                    </a:solidFill>
                                    <a:latin typeface="Cambria Math" panose="02040503050406030204" pitchFamily="18" charset="0"/>
                                    <a:cs typeface="Arial" panose="020B0604020202020204" pitchFamily="34" charset="0"/>
                                  </a:rPr>
                                  <m:t>¬</m:t>
                                </m:r>
                                <m:r>
                                  <a:rPr lang="en-US" altLang="zh-CN" b="1" i="1" smtClean="0">
                                    <a:solidFill>
                                      <a:schemeClr val="accent6">
                                        <a:lumMod val="50000"/>
                                      </a:schemeClr>
                                    </a:solidFill>
                                    <a:latin typeface="Cambria Math" panose="02040503050406030204" pitchFamily="18" charset="0"/>
                                    <a:cs typeface="Arial" panose="020B0604020202020204" pitchFamily="34" charset="0"/>
                                  </a:rPr>
                                  <m:t>𝑭</m:t>
                                </m:r>
                                <m:r>
                                  <a:rPr lang="en-US" altLang="zh-CN" b="1" i="1" smtClean="0">
                                    <a:solidFill>
                                      <a:schemeClr val="accent6">
                                        <a:lumMod val="50000"/>
                                      </a:schemeClr>
                                    </a:solidFill>
                                    <a:latin typeface="Cambria Math" panose="02040503050406030204" pitchFamily="18" charset="0"/>
                                    <a:cs typeface="Arial" panose="020B0604020202020204" pitchFamily="34" charset="0"/>
                                  </a:rPr>
                                  <m:t>(</m:t>
                                </m:r>
                                <m:r>
                                  <a:rPr lang="en-US" altLang="zh-CN" b="1" i="1" smtClean="0">
                                    <a:solidFill>
                                      <a:schemeClr val="accent6">
                                        <a:lumMod val="50000"/>
                                      </a:schemeClr>
                                    </a:solidFill>
                                    <a:latin typeface="Cambria Math" panose="02040503050406030204" pitchFamily="18" charset="0"/>
                                    <a:cs typeface="Arial" panose="020B0604020202020204" pitchFamily="34" charset="0"/>
                                  </a:rPr>
                                  <m:t>𝒙</m:t>
                                </m:r>
                                <m:r>
                                  <a:rPr lang="en-US" altLang="zh-CN" b="1" i="1" smtClean="0">
                                    <a:solidFill>
                                      <a:schemeClr val="accent6">
                                        <a:lumMod val="50000"/>
                                      </a:schemeClr>
                                    </a:solidFill>
                                    <a:latin typeface="Cambria Math" panose="02040503050406030204" pitchFamily="18" charset="0"/>
                                    <a:cs typeface="Arial" panose="020B0604020202020204" pitchFamily="34" charset="0"/>
                                  </a:rPr>
                                  <m:t>)</m:t>
                                </m:r>
                              </m:oMath>
                            </m:oMathPara>
                          </a14:m>
                          <a:endParaRPr lang="zh-CN" altLang="en-US" b="1">
                            <a:solidFill>
                              <a:schemeClr val="accent6">
                                <a:lumMod val="50000"/>
                              </a:schemeClr>
                            </a:solidFill>
                            <a:latin typeface="Arial" panose="020B0604020202020204" pitchFamily="34" charset="0"/>
                            <a:cs typeface="Arial" panose="020B0604020202020204" pitchFamily="34" charset="0"/>
                          </a:endParaRPr>
                        </a:p>
                      </a:txBody>
                      <a:tcPr>
                        <a:lnL w="6350" cap="flat" cmpd="sng" algn="ctr">
                          <a:solidFill>
                            <a:schemeClr val="accent4">
                              <a:lumMod val="60000"/>
                              <a:lumOff val="40000"/>
                            </a:schemeClr>
                          </a:solidFill>
                          <a:prstDash val="solid"/>
                          <a:round/>
                          <a:headEnd type="none" w="med" len="med"/>
                          <a:tailEnd type="none" w="med" len="med"/>
                        </a:lnL>
                        <a:lnR w="6350" cap="flat" cmpd="sng" algn="ctr">
                          <a:solidFill>
                            <a:schemeClr val="accent4">
                              <a:lumMod val="60000"/>
                              <a:lumOff val="40000"/>
                            </a:schemeClr>
                          </a:solid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pPr marL="0" algn="l" defTabSz="914400" rtl="0" eaLnBrk="1" latinLnBrk="0" hangingPunct="1">
                            <a:spcBef>
                              <a:spcPts val="1200"/>
                            </a:spcBef>
                            <a:spcAft>
                              <a:spcPts val="600"/>
                            </a:spcAft>
                          </a:pPr>
                          <a:r>
                            <a:rPr lang="en-US" altLang="zh-CN" sz="1800" b="1" kern="1200">
                              <a:solidFill>
                                <a:srgbClr val="3008DC"/>
                              </a:solidFill>
                              <a:latin typeface="Arial" panose="020B0604020202020204" pitchFamily="34" charset="0"/>
                              <a:ea typeface="楷体" panose="02010609060101010101" pitchFamily="49" charset="-122"/>
                              <a:cs typeface="Arial" panose="020B0604020202020204" pitchFamily="34" charset="0"/>
                            </a:rPr>
                            <a:t>// (2),(6)</a:t>
                          </a:r>
                          <a:r>
                            <a:rPr lang="zh-CN" altLang="en-US" sz="1800" b="1" kern="1200">
                              <a:solidFill>
                                <a:srgbClr val="3008DC"/>
                              </a:solidFill>
                              <a:latin typeface="Arial" panose="020B0604020202020204" pitchFamily="34" charset="0"/>
                              <a:ea typeface="楷体" panose="02010609060101010101" pitchFamily="49" charset="-122"/>
                              <a:cs typeface="Arial" panose="020B0604020202020204" pitchFamily="34" charset="0"/>
                            </a:rPr>
                            <a:t>假言易位</a:t>
                          </a:r>
                        </a:p>
                      </a:txBody>
                      <a:tcPr>
                        <a:lnL w="6350" cap="flat" cmpd="sng" algn="ctr">
                          <a:solidFill>
                            <a:schemeClr val="accent4">
                              <a:lumMod val="60000"/>
                              <a:lumOff val="40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extLst>
                      <a:ext uri="{0D108BD9-81ED-4DB2-BD59-A6C34878D82A}">
                        <a16:rowId xmlns:a16="http://schemas.microsoft.com/office/drawing/2014/main" val="3270404914"/>
                      </a:ext>
                    </a:extLst>
                  </a:tr>
                  <a:tr h="370840">
                    <a:tc>
                      <a:txBody>
                        <a:bodyPr/>
                        <a:lstStyle/>
                        <a:p>
                          <a:pPr marL="0" algn="l" defTabSz="914400" rtl="0" eaLnBrk="1" latinLnBrk="0" hangingPunct="1">
                            <a:spcBef>
                              <a:spcPts val="1200"/>
                            </a:spcBef>
                            <a:spcAft>
                              <a:spcPts val="600"/>
                            </a:spcAft>
                          </a:pPr>
                          <a:r>
                            <a:rPr lang="en-US" altLang="zh-CN" sz="1800" b="1" kern="1200">
                              <a:solidFill>
                                <a:schemeClr val="accent6">
                                  <a:lumMod val="50000"/>
                                </a:schemeClr>
                              </a:solidFill>
                              <a:latin typeface="Arial" panose="020B0604020202020204" pitchFamily="34" charset="0"/>
                              <a:ea typeface="+mn-ea"/>
                              <a:cs typeface="Arial" panose="020B0604020202020204" pitchFamily="34" charset="0"/>
                            </a:rPr>
                            <a:t>(8)</a:t>
                          </a:r>
                          <a:endParaRPr lang="zh-CN" altLang="en-US" sz="1800" b="1" kern="1200">
                            <a:solidFill>
                              <a:schemeClr val="accent6">
                                <a:lumMod val="50000"/>
                              </a:schemeClr>
                            </a:solidFill>
                            <a:latin typeface="Arial" panose="020B0604020202020204" pitchFamily="34" charset="0"/>
                            <a:ea typeface="+mn-ea"/>
                            <a:cs typeface="Arial" panose="020B0604020202020204" pitchFamily="34" charset="0"/>
                          </a:endParaRPr>
                        </a:p>
                      </a:txBody>
                      <a:tcPr>
                        <a:lnL w="6350" cap="flat" cmpd="sng" algn="ctr">
                          <a:noFill/>
                          <a:prstDash val="solid"/>
                          <a:round/>
                          <a:headEnd type="none" w="med" len="med"/>
                          <a:tailEnd type="none" w="med" len="med"/>
                        </a:lnL>
                        <a:lnR w="6350" cap="flat" cmpd="sng" algn="ctr">
                          <a:solidFill>
                            <a:schemeClr val="accent4">
                              <a:lumMod val="60000"/>
                              <a:lumOff val="40000"/>
                            </a:schemeClr>
                          </a:solid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pPr algn="l">
                            <a:spcBef>
                              <a:spcPts val="1200"/>
                            </a:spcBef>
                            <a:spcAft>
                              <a:spcPts val="600"/>
                            </a:spcAft>
                          </a:pPr>
                          <a14:m>
                            <m:oMathPara xmlns:m="http://schemas.openxmlformats.org/officeDocument/2006/math">
                              <m:oMathParaPr>
                                <m:jc m:val="left"/>
                              </m:oMathParaPr>
                              <m:oMath xmlns:m="http://schemas.openxmlformats.org/officeDocument/2006/math">
                                <m:r>
                                  <a:rPr lang="en-US" altLang="zh-CN" b="1" i="1" smtClean="0">
                                    <a:solidFill>
                                      <a:schemeClr val="accent6">
                                        <a:lumMod val="50000"/>
                                      </a:schemeClr>
                                    </a:solidFill>
                                    <a:latin typeface="Cambria Math" panose="02040503050406030204" pitchFamily="18" charset="0"/>
                                    <a:cs typeface="Arial" panose="020B0604020202020204" pitchFamily="34" charset="0"/>
                                  </a:rPr>
                                  <m:t>𝑯</m:t>
                                </m:r>
                                <m:d>
                                  <m:dPr>
                                    <m:ctrlPr>
                                      <a:rPr lang="en-US" altLang="zh-CN" b="1" i="1" smtClean="0">
                                        <a:solidFill>
                                          <a:schemeClr val="accent6">
                                            <a:lumMod val="50000"/>
                                          </a:schemeClr>
                                        </a:solidFill>
                                        <a:latin typeface="Cambria Math" panose="02040503050406030204" pitchFamily="18" charset="0"/>
                                        <a:cs typeface="Arial" panose="020B0604020202020204" pitchFamily="34" charset="0"/>
                                      </a:rPr>
                                    </m:ctrlPr>
                                  </m:dPr>
                                  <m:e>
                                    <m:r>
                                      <a:rPr lang="en-US" altLang="zh-CN" b="1" i="1" smtClean="0">
                                        <a:solidFill>
                                          <a:schemeClr val="accent6">
                                            <a:lumMod val="50000"/>
                                          </a:schemeClr>
                                        </a:solidFill>
                                        <a:latin typeface="Cambria Math" panose="02040503050406030204" pitchFamily="18" charset="0"/>
                                        <a:cs typeface="Arial" panose="020B0604020202020204" pitchFamily="34" charset="0"/>
                                      </a:rPr>
                                      <m:t>𝒙</m:t>
                                    </m:r>
                                  </m:e>
                                </m:d>
                                <m:r>
                                  <a:rPr lang="en-US" altLang="zh-CN" b="1" i="1" smtClean="0">
                                    <a:solidFill>
                                      <a:schemeClr val="accent6">
                                        <a:lumMod val="50000"/>
                                      </a:schemeClr>
                                    </a:solidFill>
                                    <a:latin typeface="Cambria Math" panose="02040503050406030204" pitchFamily="18" charset="0"/>
                                    <a:cs typeface="Arial" panose="020B0604020202020204" pitchFamily="34" charset="0"/>
                                  </a:rPr>
                                  <m:t>→¬</m:t>
                                </m:r>
                                <m:r>
                                  <a:rPr lang="en-US" altLang="zh-CN" b="1" i="1" smtClean="0">
                                    <a:solidFill>
                                      <a:schemeClr val="accent6">
                                        <a:lumMod val="50000"/>
                                      </a:schemeClr>
                                    </a:solidFill>
                                    <a:latin typeface="Cambria Math" panose="02040503050406030204" pitchFamily="18" charset="0"/>
                                    <a:cs typeface="Arial" panose="020B0604020202020204" pitchFamily="34" charset="0"/>
                                  </a:rPr>
                                  <m:t>𝑭</m:t>
                                </m:r>
                                <m:d>
                                  <m:dPr>
                                    <m:ctrlPr>
                                      <a:rPr lang="en-US" altLang="zh-CN" b="1" i="1" smtClean="0">
                                        <a:solidFill>
                                          <a:schemeClr val="accent6">
                                            <a:lumMod val="50000"/>
                                          </a:schemeClr>
                                        </a:solidFill>
                                        <a:latin typeface="Cambria Math" panose="02040503050406030204" pitchFamily="18" charset="0"/>
                                        <a:cs typeface="Arial" panose="020B0604020202020204" pitchFamily="34" charset="0"/>
                                      </a:rPr>
                                    </m:ctrlPr>
                                  </m:dPr>
                                  <m:e>
                                    <m:r>
                                      <a:rPr lang="en-US" altLang="zh-CN" b="1" i="1" smtClean="0">
                                        <a:solidFill>
                                          <a:schemeClr val="accent6">
                                            <a:lumMod val="50000"/>
                                          </a:schemeClr>
                                        </a:solidFill>
                                        <a:latin typeface="Cambria Math" panose="02040503050406030204" pitchFamily="18" charset="0"/>
                                        <a:cs typeface="Arial" panose="020B0604020202020204" pitchFamily="34" charset="0"/>
                                      </a:rPr>
                                      <m:t>𝒙</m:t>
                                    </m:r>
                                  </m:e>
                                </m:d>
                              </m:oMath>
                            </m:oMathPara>
                          </a14:m>
                          <a:endParaRPr lang="zh-CN" altLang="en-US" b="1">
                            <a:solidFill>
                              <a:schemeClr val="accent6">
                                <a:lumMod val="50000"/>
                              </a:schemeClr>
                            </a:solidFill>
                            <a:latin typeface="Arial" panose="020B0604020202020204" pitchFamily="34" charset="0"/>
                            <a:cs typeface="Arial" panose="020B0604020202020204" pitchFamily="34" charset="0"/>
                          </a:endParaRPr>
                        </a:p>
                      </a:txBody>
                      <a:tcPr>
                        <a:lnL w="6350" cap="flat" cmpd="sng" algn="ctr">
                          <a:solidFill>
                            <a:schemeClr val="accent4">
                              <a:lumMod val="60000"/>
                              <a:lumOff val="40000"/>
                            </a:schemeClr>
                          </a:solidFill>
                          <a:prstDash val="solid"/>
                          <a:round/>
                          <a:headEnd type="none" w="med" len="med"/>
                          <a:tailEnd type="none" w="med" len="med"/>
                        </a:lnL>
                        <a:lnR w="6350" cap="flat" cmpd="sng" algn="ctr">
                          <a:solidFill>
                            <a:schemeClr val="accent4">
                              <a:lumMod val="60000"/>
                              <a:lumOff val="40000"/>
                            </a:schemeClr>
                          </a:solid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pPr marL="0" marR="0" lvl="0" indent="0" algn="l" defTabSz="914400" rtl="0" eaLnBrk="1" fontAlgn="auto" latinLnBrk="0" hangingPunct="1">
                            <a:lnSpc>
                              <a:spcPct val="100000"/>
                            </a:lnSpc>
                            <a:spcBef>
                              <a:spcPts val="1200"/>
                            </a:spcBef>
                            <a:spcAft>
                              <a:spcPts val="600"/>
                            </a:spcAft>
                            <a:buClrTx/>
                            <a:buSzTx/>
                            <a:buFontTx/>
                            <a:buNone/>
                            <a:tabLst/>
                            <a:defRPr/>
                          </a:pPr>
                          <a:r>
                            <a:rPr lang="en-US" altLang="zh-CN" sz="1800" b="1" kern="1200">
                              <a:solidFill>
                                <a:srgbClr val="3008DC"/>
                              </a:solidFill>
                              <a:latin typeface="Arial" panose="020B0604020202020204" pitchFamily="34" charset="0"/>
                              <a:ea typeface="楷体" panose="02010609060101010101" pitchFamily="49" charset="-122"/>
                              <a:cs typeface="Arial" panose="020B0604020202020204" pitchFamily="34" charset="0"/>
                            </a:rPr>
                            <a:t>// (5),(7)</a:t>
                          </a:r>
                          <a:r>
                            <a:rPr lang="zh-CN" altLang="en-US" sz="1800" b="1" kern="1200">
                              <a:solidFill>
                                <a:srgbClr val="3008DC"/>
                              </a:solidFill>
                              <a:latin typeface="Arial" panose="020B0604020202020204" pitchFamily="34" charset="0"/>
                              <a:ea typeface="楷体" panose="02010609060101010101" pitchFamily="49" charset="-122"/>
                              <a:cs typeface="Arial" panose="020B0604020202020204" pitchFamily="34" charset="0"/>
                            </a:rPr>
                            <a:t>附加前提法</a:t>
                          </a:r>
                        </a:p>
                      </a:txBody>
                      <a:tcPr>
                        <a:lnL w="6350" cap="flat" cmpd="sng" algn="ctr">
                          <a:solidFill>
                            <a:schemeClr val="accent4">
                              <a:lumMod val="60000"/>
                              <a:lumOff val="40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extLst>
                      <a:ext uri="{0D108BD9-81ED-4DB2-BD59-A6C34878D82A}">
                        <a16:rowId xmlns:a16="http://schemas.microsoft.com/office/drawing/2014/main" val="1427017545"/>
                      </a:ext>
                    </a:extLst>
                  </a:tr>
                  <a:tr h="370840">
                    <a:tc>
                      <a:txBody>
                        <a:bodyPr/>
                        <a:lstStyle/>
                        <a:p>
                          <a:pPr marL="0" algn="l" defTabSz="914400" rtl="0" eaLnBrk="1" latinLnBrk="0" hangingPunct="1">
                            <a:spcBef>
                              <a:spcPts val="1200"/>
                            </a:spcBef>
                            <a:spcAft>
                              <a:spcPts val="600"/>
                            </a:spcAft>
                          </a:pPr>
                          <a:r>
                            <a:rPr lang="en-US" altLang="zh-CN" sz="1800" b="1" kern="1200">
                              <a:solidFill>
                                <a:schemeClr val="accent6">
                                  <a:lumMod val="50000"/>
                                </a:schemeClr>
                              </a:solidFill>
                              <a:latin typeface="Arial" panose="020B0604020202020204" pitchFamily="34" charset="0"/>
                              <a:ea typeface="+mn-ea"/>
                              <a:cs typeface="Arial" panose="020B0604020202020204" pitchFamily="34" charset="0"/>
                            </a:rPr>
                            <a:t>(9)</a:t>
                          </a:r>
                          <a:endParaRPr lang="zh-CN" altLang="en-US" sz="1800" b="1" kern="1200">
                            <a:solidFill>
                              <a:schemeClr val="accent6">
                                <a:lumMod val="50000"/>
                              </a:schemeClr>
                            </a:solidFill>
                            <a:latin typeface="Arial" panose="020B0604020202020204" pitchFamily="34" charset="0"/>
                            <a:ea typeface="+mn-ea"/>
                            <a:cs typeface="Arial" panose="020B0604020202020204" pitchFamily="34" charset="0"/>
                          </a:endParaRPr>
                        </a:p>
                      </a:txBody>
                      <a:tcPr>
                        <a:lnL w="6350" cap="flat" cmpd="sng" algn="ctr">
                          <a:noFill/>
                          <a:prstDash val="solid"/>
                          <a:round/>
                          <a:headEnd type="none" w="med" len="med"/>
                          <a:tailEnd type="none" w="med" len="med"/>
                        </a:lnL>
                        <a:lnR w="6350" cap="flat" cmpd="sng" algn="ctr">
                          <a:solidFill>
                            <a:schemeClr val="accent4">
                              <a:lumMod val="60000"/>
                              <a:lumOff val="40000"/>
                            </a:schemeClr>
                          </a:solid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pPr algn="l">
                            <a:spcBef>
                              <a:spcPts val="1200"/>
                            </a:spcBef>
                            <a:spcAft>
                              <a:spcPts val="600"/>
                            </a:spcAft>
                          </a:pPr>
                          <a14:m>
                            <m:oMathPara xmlns:m="http://schemas.openxmlformats.org/officeDocument/2006/math">
                              <m:oMathParaPr>
                                <m:jc m:val="left"/>
                              </m:oMathParaPr>
                              <m:oMath xmlns:m="http://schemas.openxmlformats.org/officeDocument/2006/math">
                                <m:r>
                                  <a:rPr lang="en-US" altLang="zh-CN" b="1" i="1" smtClean="0">
                                    <a:solidFill>
                                      <a:schemeClr val="accent6">
                                        <a:lumMod val="50000"/>
                                      </a:schemeClr>
                                    </a:solidFill>
                                    <a:latin typeface="Cambria Math" panose="02040503050406030204" pitchFamily="18" charset="0"/>
                                    <a:cs typeface="Arial" panose="020B0604020202020204" pitchFamily="34" charset="0"/>
                                  </a:rPr>
                                  <m:t>∀</m:t>
                                </m:r>
                                <m:r>
                                  <a:rPr lang="en-US" altLang="zh-CN" b="1" i="1" smtClean="0">
                                    <a:solidFill>
                                      <a:schemeClr val="accent6">
                                        <a:lumMod val="50000"/>
                                      </a:schemeClr>
                                    </a:solidFill>
                                    <a:latin typeface="Cambria Math" panose="02040503050406030204" pitchFamily="18" charset="0"/>
                                    <a:cs typeface="Arial" panose="020B0604020202020204" pitchFamily="34" charset="0"/>
                                  </a:rPr>
                                  <m:t>𝒙</m:t>
                                </m:r>
                                <m:r>
                                  <a:rPr lang="en-US" altLang="zh-CN" b="1" i="1" smtClean="0">
                                    <a:solidFill>
                                      <a:schemeClr val="accent6">
                                        <a:lumMod val="50000"/>
                                      </a:schemeClr>
                                    </a:solidFill>
                                    <a:latin typeface="Cambria Math" panose="02040503050406030204" pitchFamily="18" charset="0"/>
                                    <a:cs typeface="Arial" panose="020B0604020202020204" pitchFamily="34" charset="0"/>
                                  </a:rPr>
                                  <m:t>(</m:t>
                                </m:r>
                                <m:r>
                                  <a:rPr lang="en-US" altLang="zh-CN" b="1" i="1" smtClean="0">
                                    <a:solidFill>
                                      <a:schemeClr val="accent6">
                                        <a:lumMod val="50000"/>
                                      </a:schemeClr>
                                    </a:solidFill>
                                    <a:latin typeface="Cambria Math" panose="02040503050406030204" pitchFamily="18" charset="0"/>
                                    <a:cs typeface="Arial" panose="020B0604020202020204" pitchFamily="34" charset="0"/>
                                  </a:rPr>
                                  <m:t>𝑯</m:t>
                                </m:r>
                                <m:d>
                                  <m:dPr>
                                    <m:ctrlPr>
                                      <a:rPr lang="en-US" altLang="zh-CN" b="1" i="1" smtClean="0">
                                        <a:solidFill>
                                          <a:schemeClr val="accent6">
                                            <a:lumMod val="50000"/>
                                          </a:schemeClr>
                                        </a:solidFill>
                                        <a:latin typeface="Cambria Math" panose="02040503050406030204" pitchFamily="18" charset="0"/>
                                        <a:cs typeface="Arial" panose="020B0604020202020204" pitchFamily="34" charset="0"/>
                                      </a:rPr>
                                    </m:ctrlPr>
                                  </m:dPr>
                                  <m:e>
                                    <m:r>
                                      <a:rPr lang="en-US" altLang="zh-CN" b="1" i="1" smtClean="0">
                                        <a:solidFill>
                                          <a:schemeClr val="accent6">
                                            <a:lumMod val="50000"/>
                                          </a:schemeClr>
                                        </a:solidFill>
                                        <a:latin typeface="Cambria Math" panose="02040503050406030204" pitchFamily="18" charset="0"/>
                                        <a:cs typeface="Arial" panose="020B0604020202020204" pitchFamily="34" charset="0"/>
                                      </a:rPr>
                                      <m:t>𝒙</m:t>
                                    </m:r>
                                  </m:e>
                                </m:d>
                                <m:r>
                                  <a:rPr lang="en-US" altLang="zh-CN" b="1" i="1" smtClean="0">
                                    <a:solidFill>
                                      <a:schemeClr val="accent6">
                                        <a:lumMod val="50000"/>
                                      </a:schemeClr>
                                    </a:solidFill>
                                    <a:latin typeface="Cambria Math" panose="02040503050406030204" pitchFamily="18" charset="0"/>
                                    <a:cs typeface="Arial" panose="020B0604020202020204" pitchFamily="34" charset="0"/>
                                  </a:rPr>
                                  <m:t>→¬</m:t>
                                </m:r>
                                <m:r>
                                  <a:rPr lang="en-US" altLang="zh-CN" b="1" i="1" smtClean="0">
                                    <a:solidFill>
                                      <a:schemeClr val="accent6">
                                        <a:lumMod val="50000"/>
                                      </a:schemeClr>
                                    </a:solidFill>
                                    <a:latin typeface="Cambria Math" panose="02040503050406030204" pitchFamily="18" charset="0"/>
                                    <a:cs typeface="Arial" panose="020B0604020202020204" pitchFamily="34" charset="0"/>
                                  </a:rPr>
                                  <m:t>𝑭</m:t>
                                </m:r>
                                <m:d>
                                  <m:dPr>
                                    <m:ctrlPr>
                                      <a:rPr lang="en-US" altLang="zh-CN" b="1" i="1" smtClean="0">
                                        <a:solidFill>
                                          <a:schemeClr val="accent6">
                                            <a:lumMod val="50000"/>
                                          </a:schemeClr>
                                        </a:solidFill>
                                        <a:latin typeface="Cambria Math" panose="02040503050406030204" pitchFamily="18" charset="0"/>
                                        <a:cs typeface="Arial" panose="020B0604020202020204" pitchFamily="34" charset="0"/>
                                      </a:rPr>
                                    </m:ctrlPr>
                                  </m:dPr>
                                  <m:e>
                                    <m:r>
                                      <a:rPr lang="en-US" altLang="zh-CN" b="1" i="1" smtClean="0">
                                        <a:solidFill>
                                          <a:schemeClr val="accent6">
                                            <a:lumMod val="50000"/>
                                          </a:schemeClr>
                                        </a:solidFill>
                                        <a:latin typeface="Cambria Math" panose="02040503050406030204" pitchFamily="18" charset="0"/>
                                        <a:cs typeface="Arial" panose="020B0604020202020204" pitchFamily="34" charset="0"/>
                                      </a:rPr>
                                      <m:t>𝒙</m:t>
                                    </m:r>
                                  </m:e>
                                </m:d>
                                <m:r>
                                  <a:rPr lang="en-US" altLang="zh-CN" b="1" i="1" smtClean="0">
                                    <a:solidFill>
                                      <a:schemeClr val="accent6">
                                        <a:lumMod val="50000"/>
                                      </a:schemeClr>
                                    </a:solidFill>
                                    <a:latin typeface="Cambria Math" panose="02040503050406030204" pitchFamily="18" charset="0"/>
                                    <a:cs typeface="Arial" panose="020B0604020202020204" pitchFamily="34" charset="0"/>
                                  </a:rPr>
                                  <m:t>)</m:t>
                                </m:r>
                              </m:oMath>
                            </m:oMathPara>
                          </a14:m>
                          <a:endParaRPr lang="zh-CN" altLang="en-US" b="1">
                            <a:solidFill>
                              <a:schemeClr val="accent6">
                                <a:lumMod val="50000"/>
                              </a:schemeClr>
                            </a:solidFill>
                            <a:latin typeface="Arial" panose="020B0604020202020204" pitchFamily="34" charset="0"/>
                            <a:cs typeface="Arial" panose="020B0604020202020204" pitchFamily="34" charset="0"/>
                          </a:endParaRPr>
                        </a:p>
                      </a:txBody>
                      <a:tcPr>
                        <a:lnL w="6350" cap="flat" cmpd="sng" algn="ctr">
                          <a:solidFill>
                            <a:schemeClr val="accent4">
                              <a:lumMod val="60000"/>
                              <a:lumOff val="40000"/>
                            </a:schemeClr>
                          </a:solidFill>
                          <a:prstDash val="solid"/>
                          <a:round/>
                          <a:headEnd type="none" w="med" len="med"/>
                          <a:tailEnd type="none" w="med" len="med"/>
                        </a:lnL>
                        <a:lnR w="6350" cap="flat" cmpd="sng" algn="ctr">
                          <a:solidFill>
                            <a:schemeClr val="accent4">
                              <a:lumMod val="60000"/>
                              <a:lumOff val="40000"/>
                            </a:schemeClr>
                          </a:solid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pPr marL="0" algn="l" defTabSz="914400" rtl="0" eaLnBrk="1" latinLnBrk="0" hangingPunct="1">
                            <a:spcBef>
                              <a:spcPts val="1200"/>
                            </a:spcBef>
                            <a:spcAft>
                              <a:spcPts val="600"/>
                            </a:spcAft>
                          </a:pPr>
                          <a:r>
                            <a:rPr lang="en-US" altLang="zh-CN" sz="1800" b="1" kern="1200">
                              <a:solidFill>
                                <a:srgbClr val="3008DC"/>
                              </a:solidFill>
                              <a:latin typeface="Arial" panose="020B0604020202020204" pitchFamily="34" charset="0"/>
                              <a:ea typeface="楷体" panose="02010609060101010101" pitchFamily="49" charset="-122"/>
                              <a:cs typeface="Arial" panose="020B0604020202020204" pitchFamily="34" charset="0"/>
                            </a:rPr>
                            <a:t>// (8)</a:t>
                          </a:r>
                          <a:r>
                            <a:rPr lang="zh-CN" altLang="en-US" sz="1800" b="1" kern="1200">
                              <a:solidFill>
                                <a:srgbClr val="3008DC"/>
                              </a:solidFill>
                              <a:latin typeface="Arial" panose="020B0604020202020204" pitchFamily="34" charset="0"/>
                              <a:ea typeface="楷体" panose="02010609060101010101" pitchFamily="49" charset="-122"/>
                              <a:cs typeface="Arial" panose="020B0604020202020204" pitchFamily="34" charset="0"/>
                            </a:rPr>
                            <a:t>全称泛化</a:t>
                          </a:r>
                        </a:p>
                      </a:txBody>
                      <a:tcPr>
                        <a:lnL w="6350" cap="flat" cmpd="sng" algn="ctr">
                          <a:solidFill>
                            <a:schemeClr val="accent4">
                              <a:lumMod val="60000"/>
                              <a:lumOff val="40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extLst>
                      <a:ext uri="{0D108BD9-81ED-4DB2-BD59-A6C34878D82A}">
                        <a16:rowId xmlns:a16="http://schemas.microsoft.com/office/drawing/2014/main" val="163016537"/>
                      </a:ext>
                    </a:extLst>
                  </a:tr>
                </a:tbl>
              </a:graphicData>
            </a:graphic>
          </p:graphicFrame>
        </mc:Choice>
        <mc:Fallback xmlns="">
          <p:graphicFrame>
            <p:nvGraphicFramePr>
              <p:cNvPr id="47" name="表格 46">
                <a:extLst>
                  <a:ext uri="{FF2B5EF4-FFF2-40B4-BE49-F238E27FC236}">
                    <a16:creationId xmlns:a16="http://schemas.microsoft.com/office/drawing/2014/main" id="{5561C0F3-DBC5-4516-8F0E-6F37C3479C5A}"/>
                  </a:ext>
                </a:extLst>
              </p:cNvPr>
              <p:cNvGraphicFramePr>
                <a:graphicFrameLocks noGrp="1"/>
              </p:cNvGraphicFramePr>
              <p:nvPr>
                <p:extLst>
                  <p:ext uri="{D42A27DB-BD31-4B8C-83A1-F6EECF244321}">
                    <p14:modId xmlns:p14="http://schemas.microsoft.com/office/powerpoint/2010/main" val="179865102"/>
                  </p:ext>
                </p:extLst>
              </p:nvPr>
            </p:nvGraphicFramePr>
            <p:xfrm>
              <a:off x="835016" y="1969336"/>
              <a:ext cx="5449238" cy="3977640"/>
            </p:xfrm>
            <a:graphic>
              <a:graphicData uri="http://schemas.openxmlformats.org/drawingml/2006/table">
                <a:tbl>
                  <a:tblPr firstRow="1" bandRow="1">
                    <a:tableStyleId>{93296810-A885-4BE3-A3E7-6D5BEEA58F35}</a:tableStyleId>
                  </a:tblPr>
                  <a:tblGrid>
                    <a:gridCol w="630991">
                      <a:extLst>
                        <a:ext uri="{9D8B030D-6E8A-4147-A177-3AD203B41FA5}">
                          <a16:colId xmlns:a16="http://schemas.microsoft.com/office/drawing/2014/main" val="770915149"/>
                        </a:ext>
                      </a:extLst>
                    </a:gridCol>
                    <a:gridCol w="2348495">
                      <a:extLst>
                        <a:ext uri="{9D8B030D-6E8A-4147-A177-3AD203B41FA5}">
                          <a16:colId xmlns:a16="http://schemas.microsoft.com/office/drawing/2014/main" val="3621597925"/>
                        </a:ext>
                      </a:extLst>
                    </a:gridCol>
                    <a:gridCol w="2469752">
                      <a:extLst>
                        <a:ext uri="{9D8B030D-6E8A-4147-A177-3AD203B41FA5}">
                          <a16:colId xmlns:a16="http://schemas.microsoft.com/office/drawing/2014/main" val="2962173327"/>
                        </a:ext>
                      </a:extLst>
                    </a:gridCol>
                  </a:tblGrid>
                  <a:tr h="441960">
                    <a:tc>
                      <a:txBody>
                        <a:bodyPr/>
                        <a:lstStyle/>
                        <a:p>
                          <a:pPr>
                            <a:spcBef>
                              <a:spcPts val="1200"/>
                            </a:spcBef>
                            <a:spcAft>
                              <a:spcPts val="600"/>
                            </a:spcAft>
                          </a:pPr>
                          <a:r>
                            <a:rPr lang="en-US" altLang="zh-CN">
                              <a:solidFill>
                                <a:schemeClr val="accent6">
                                  <a:lumMod val="50000"/>
                                </a:schemeClr>
                              </a:solidFill>
                              <a:latin typeface="Arial" panose="020B0604020202020204" pitchFamily="34" charset="0"/>
                              <a:cs typeface="Arial" panose="020B0604020202020204" pitchFamily="34" charset="0"/>
                            </a:rPr>
                            <a:t>(1)</a:t>
                          </a:r>
                          <a:endParaRPr lang="zh-CN" altLang="en-US">
                            <a:solidFill>
                              <a:schemeClr val="accent6">
                                <a:lumMod val="50000"/>
                              </a:schemeClr>
                            </a:solidFill>
                            <a:latin typeface="Arial" panose="020B0604020202020204" pitchFamily="34" charset="0"/>
                            <a:cs typeface="Arial" panose="020B0604020202020204" pitchFamily="34" charset="0"/>
                          </a:endParaRPr>
                        </a:p>
                      </a:txBody>
                      <a:tcPr>
                        <a:lnL w="6350" cap="flat" cmpd="sng" algn="ctr">
                          <a:noFill/>
                          <a:prstDash val="solid"/>
                          <a:round/>
                          <a:headEnd type="none" w="med" len="med"/>
                          <a:tailEnd type="none" w="med" len="med"/>
                        </a:lnL>
                        <a:lnR w="6350" cap="flat" cmpd="sng" algn="ctr">
                          <a:solidFill>
                            <a:schemeClr val="accent4">
                              <a:lumMod val="60000"/>
                              <a:lumOff val="4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endParaRPr lang="zh-CN"/>
                        </a:p>
                      </a:txBody>
                      <a:tcPr>
                        <a:lnL w="6350" cap="flat" cmpd="sng" algn="ctr">
                          <a:solidFill>
                            <a:schemeClr val="accent4">
                              <a:lumMod val="60000"/>
                              <a:lumOff val="40000"/>
                            </a:schemeClr>
                          </a:solidFill>
                          <a:prstDash val="solid"/>
                          <a:round/>
                          <a:headEnd type="none" w="med" len="med"/>
                          <a:tailEnd type="none" w="med" len="med"/>
                        </a:lnL>
                        <a:lnR w="6350" cap="flat" cmpd="sng" algn="ctr">
                          <a:solidFill>
                            <a:schemeClr val="accent4">
                              <a:lumMod val="60000"/>
                              <a:lumOff val="4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blipFill>
                          <a:blip r:embed="rId3"/>
                          <a:stretch>
                            <a:fillRect l="-27013" t="-9589" r="-105714" b="-800000"/>
                          </a:stretch>
                        </a:blipFill>
                      </a:tcPr>
                    </a:tc>
                    <a:tc>
                      <a:txBody>
                        <a:bodyPr/>
                        <a:lstStyle/>
                        <a:p>
                          <a:pPr>
                            <a:spcBef>
                              <a:spcPts val="1200"/>
                            </a:spcBef>
                            <a:spcAft>
                              <a:spcPts val="600"/>
                            </a:spcAft>
                          </a:pPr>
                          <a:r>
                            <a:rPr lang="en-US" altLang="zh-CN">
                              <a:solidFill>
                                <a:srgbClr val="3008DC"/>
                              </a:solidFill>
                              <a:latin typeface="Arial" panose="020B0604020202020204" pitchFamily="34" charset="0"/>
                              <a:ea typeface="楷体" panose="02010609060101010101" pitchFamily="49" charset="-122"/>
                              <a:cs typeface="Arial" panose="020B0604020202020204" pitchFamily="34" charset="0"/>
                            </a:rPr>
                            <a:t>// </a:t>
                          </a:r>
                          <a:r>
                            <a:rPr lang="zh-CN" altLang="en-US">
                              <a:solidFill>
                                <a:srgbClr val="3008DC"/>
                              </a:solidFill>
                              <a:latin typeface="Arial" panose="020B0604020202020204" pitchFamily="34" charset="0"/>
                              <a:ea typeface="楷体" panose="02010609060101010101" pitchFamily="49" charset="-122"/>
                              <a:cs typeface="Arial" panose="020B0604020202020204" pitchFamily="34" charset="0"/>
                            </a:rPr>
                            <a:t>前提</a:t>
                          </a:r>
                        </a:p>
                      </a:txBody>
                      <a:tcPr>
                        <a:lnL w="6350" cap="flat" cmpd="sng" algn="ctr">
                          <a:solidFill>
                            <a:schemeClr val="accent4">
                              <a:lumMod val="60000"/>
                              <a:lumOff val="40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extLst>
                      <a:ext uri="{0D108BD9-81ED-4DB2-BD59-A6C34878D82A}">
                        <a16:rowId xmlns:a16="http://schemas.microsoft.com/office/drawing/2014/main" val="3259167531"/>
                      </a:ext>
                    </a:extLst>
                  </a:tr>
                  <a:tr h="441960">
                    <a:tc>
                      <a:txBody>
                        <a:bodyPr/>
                        <a:lstStyle/>
                        <a:p>
                          <a:pPr marL="0" algn="l" defTabSz="914400" rtl="0" eaLnBrk="1" latinLnBrk="0" hangingPunct="1">
                            <a:spcBef>
                              <a:spcPts val="1200"/>
                            </a:spcBef>
                            <a:spcAft>
                              <a:spcPts val="600"/>
                            </a:spcAft>
                          </a:pPr>
                          <a:r>
                            <a:rPr lang="en-US" altLang="zh-CN" sz="1800" b="1" kern="1200">
                              <a:solidFill>
                                <a:schemeClr val="accent6">
                                  <a:lumMod val="50000"/>
                                </a:schemeClr>
                              </a:solidFill>
                              <a:latin typeface="Arial" panose="020B0604020202020204" pitchFamily="34" charset="0"/>
                              <a:ea typeface="+mn-ea"/>
                              <a:cs typeface="Arial" panose="020B0604020202020204" pitchFamily="34" charset="0"/>
                            </a:rPr>
                            <a:t>(2)</a:t>
                          </a:r>
                          <a:endParaRPr lang="zh-CN" altLang="en-US" sz="1800" b="1" kern="1200">
                            <a:solidFill>
                              <a:schemeClr val="accent6">
                                <a:lumMod val="50000"/>
                              </a:schemeClr>
                            </a:solidFill>
                            <a:latin typeface="Arial" panose="020B0604020202020204" pitchFamily="34" charset="0"/>
                            <a:ea typeface="+mn-ea"/>
                            <a:cs typeface="Arial" panose="020B0604020202020204" pitchFamily="34" charset="0"/>
                          </a:endParaRPr>
                        </a:p>
                      </a:txBody>
                      <a:tcPr>
                        <a:lnL w="6350" cap="flat" cmpd="sng" algn="ctr">
                          <a:noFill/>
                          <a:prstDash val="solid"/>
                          <a:round/>
                          <a:headEnd type="none" w="med" len="med"/>
                          <a:tailEnd type="none" w="med" len="med"/>
                        </a:lnL>
                        <a:lnR w="6350" cap="flat" cmpd="sng" algn="ctr">
                          <a:solidFill>
                            <a:schemeClr val="accent4">
                              <a:lumMod val="60000"/>
                              <a:lumOff val="40000"/>
                            </a:schemeClr>
                          </a:solid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endParaRPr lang="zh-CN"/>
                        </a:p>
                      </a:txBody>
                      <a:tcPr>
                        <a:lnL w="6350" cap="flat" cmpd="sng" algn="ctr">
                          <a:solidFill>
                            <a:schemeClr val="accent4">
                              <a:lumMod val="60000"/>
                              <a:lumOff val="40000"/>
                            </a:schemeClr>
                          </a:solidFill>
                          <a:prstDash val="solid"/>
                          <a:round/>
                          <a:headEnd type="none" w="med" len="med"/>
                          <a:tailEnd type="none" w="med" len="med"/>
                        </a:lnL>
                        <a:lnR w="6350" cap="flat" cmpd="sng" algn="ctr">
                          <a:solidFill>
                            <a:schemeClr val="accent4">
                              <a:lumMod val="60000"/>
                              <a:lumOff val="40000"/>
                            </a:schemeClr>
                          </a:solid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blipFill>
                          <a:blip r:embed="rId3"/>
                          <a:stretch>
                            <a:fillRect l="-27013" t="-111111" r="-105714" b="-711111"/>
                          </a:stretch>
                        </a:blipFill>
                      </a:tcPr>
                    </a:tc>
                    <a:tc>
                      <a:txBody>
                        <a:bodyPr/>
                        <a:lstStyle/>
                        <a:p>
                          <a:pPr marL="0" marR="0" lvl="0" indent="0" algn="l" defTabSz="914400" rtl="0" eaLnBrk="1" fontAlgn="auto" latinLnBrk="0" hangingPunct="1">
                            <a:lnSpc>
                              <a:spcPct val="100000"/>
                            </a:lnSpc>
                            <a:spcBef>
                              <a:spcPts val="1200"/>
                            </a:spcBef>
                            <a:spcAft>
                              <a:spcPts val="600"/>
                            </a:spcAft>
                            <a:buClrTx/>
                            <a:buSzTx/>
                            <a:buFontTx/>
                            <a:buNone/>
                            <a:tabLst/>
                            <a:defRPr/>
                          </a:pPr>
                          <a:r>
                            <a:rPr lang="en-US" altLang="zh-CN" sz="1800" b="1" kern="1200">
                              <a:solidFill>
                                <a:srgbClr val="3008DC"/>
                              </a:solidFill>
                              <a:latin typeface="Arial" panose="020B0604020202020204" pitchFamily="34" charset="0"/>
                              <a:ea typeface="楷体" panose="02010609060101010101" pitchFamily="49" charset="-122"/>
                              <a:cs typeface="Arial" panose="020B0604020202020204" pitchFamily="34" charset="0"/>
                            </a:rPr>
                            <a:t>// (1)</a:t>
                          </a:r>
                          <a:r>
                            <a:rPr lang="zh-CN" altLang="en-US" sz="1800" b="1" kern="1200">
                              <a:solidFill>
                                <a:srgbClr val="3008DC"/>
                              </a:solidFill>
                              <a:latin typeface="Arial" panose="020B0604020202020204" pitchFamily="34" charset="0"/>
                              <a:ea typeface="楷体" panose="02010609060101010101" pitchFamily="49" charset="-122"/>
                              <a:cs typeface="Arial" panose="020B0604020202020204" pitchFamily="34" charset="0"/>
                            </a:rPr>
                            <a:t>全称例化</a:t>
                          </a:r>
                        </a:p>
                      </a:txBody>
                      <a:tcPr>
                        <a:lnL w="6350" cap="flat" cmpd="sng" algn="ctr">
                          <a:solidFill>
                            <a:schemeClr val="accent4">
                              <a:lumMod val="60000"/>
                              <a:lumOff val="40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extLst>
                      <a:ext uri="{0D108BD9-81ED-4DB2-BD59-A6C34878D82A}">
                        <a16:rowId xmlns:a16="http://schemas.microsoft.com/office/drawing/2014/main" val="1236662608"/>
                      </a:ext>
                    </a:extLst>
                  </a:tr>
                  <a:tr h="441960">
                    <a:tc>
                      <a:txBody>
                        <a:bodyPr/>
                        <a:lstStyle/>
                        <a:p>
                          <a:pPr marL="0" marR="0" lvl="0" indent="0" algn="l" defTabSz="914400" rtl="0" eaLnBrk="1" fontAlgn="auto" latinLnBrk="0" hangingPunct="1">
                            <a:lnSpc>
                              <a:spcPct val="100000"/>
                            </a:lnSpc>
                            <a:spcBef>
                              <a:spcPts val="1200"/>
                            </a:spcBef>
                            <a:spcAft>
                              <a:spcPts val="600"/>
                            </a:spcAft>
                            <a:buClrTx/>
                            <a:buSzTx/>
                            <a:buFontTx/>
                            <a:buNone/>
                            <a:tabLst/>
                            <a:defRPr/>
                          </a:pPr>
                          <a:r>
                            <a:rPr lang="en-US" altLang="zh-CN" sz="1800" b="1" kern="1200">
                              <a:solidFill>
                                <a:schemeClr val="accent6">
                                  <a:lumMod val="50000"/>
                                </a:schemeClr>
                              </a:solidFill>
                              <a:latin typeface="Arial" panose="020B0604020202020204" pitchFamily="34" charset="0"/>
                              <a:ea typeface="+mn-ea"/>
                              <a:cs typeface="Arial" panose="020B0604020202020204" pitchFamily="34" charset="0"/>
                            </a:rPr>
                            <a:t>(3)</a:t>
                          </a:r>
                          <a:endParaRPr lang="zh-CN" altLang="en-US" sz="1800" b="1" kern="1200">
                            <a:solidFill>
                              <a:schemeClr val="accent6">
                                <a:lumMod val="50000"/>
                              </a:schemeClr>
                            </a:solidFill>
                            <a:latin typeface="Arial" panose="020B0604020202020204" pitchFamily="34" charset="0"/>
                            <a:ea typeface="+mn-ea"/>
                            <a:cs typeface="Arial" panose="020B0604020202020204" pitchFamily="34" charset="0"/>
                          </a:endParaRPr>
                        </a:p>
                      </a:txBody>
                      <a:tcPr>
                        <a:lnL w="6350" cap="flat" cmpd="sng" algn="ctr">
                          <a:noFill/>
                          <a:prstDash val="solid"/>
                          <a:round/>
                          <a:headEnd type="none" w="med" len="med"/>
                          <a:tailEnd type="none" w="med" len="med"/>
                        </a:lnL>
                        <a:lnR w="6350" cap="flat" cmpd="sng" algn="ctr">
                          <a:solidFill>
                            <a:schemeClr val="accent4">
                              <a:lumMod val="60000"/>
                              <a:lumOff val="40000"/>
                            </a:schemeClr>
                          </a:solid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endParaRPr lang="zh-CN"/>
                        </a:p>
                      </a:txBody>
                      <a:tcPr>
                        <a:lnL w="6350" cap="flat" cmpd="sng" algn="ctr">
                          <a:solidFill>
                            <a:schemeClr val="accent4">
                              <a:lumMod val="60000"/>
                              <a:lumOff val="40000"/>
                            </a:schemeClr>
                          </a:solidFill>
                          <a:prstDash val="solid"/>
                          <a:round/>
                          <a:headEnd type="none" w="med" len="med"/>
                          <a:tailEnd type="none" w="med" len="med"/>
                        </a:lnL>
                        <a:lnR w="6350" cap="flat" cmpd="sng" algn="ctr">
                          <a:solidFill>
                            <a:schemeClr val="accent4">
                              <a:lumMod val="60000"/>
                              <a:lumOff val="40000"/>
                            </a:schemeClr>
                          </a:solid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blipFill>
                          <a:blip r:embed="rId3"/>
                          <a:stretch>
                            <a:fillRect l="-27013" t="-208219" r="-105714" b="-601370"/>
                          </a:stretch>
                        </a:blipFill>
                      </a:tcPr>
                    </a:tc>
                    <a:tc>
                      <a:txBody>
                        <a:bodyPr/>
                        <a:lstStyle/>
                        <a:p>
                          <a:pPr marL="0" algn="l" defTabSz="914400" rtl="0" eaLnBrk="1" latinLnBrk="0" hangingPunct="1">
                            <a:spcBef>
                              <a:spcPts val="1200"/>
                            </a:spcBef>
                            <a:spcAft>
                              <a:spcPts val="600"/>
                            </a:spcAft>
                          </a:pPr>
                          <a:r>
                            <a:rPr lang="en-US" altLang="zh-CN" sz="1800" b="1" kern="1200">
                              <a:solidFill>
                                <a:srgbClr val="3008DC"/>
                              </a:solidFill>
                              <a:latin typeface="Arial" panose="020B0604020202020204" pitchFamily="34" charset="0"/>
                              <a:ea typeface="楷体" panose="02010609060101010101" pitchFamily="49" charset="-122"/>
                              <a:cs typeface="Arial" panose="020B0604020202020204" pitchFamily="34" charset="0"/>
                            </a:rPr>
                            <a:t>// </a:t>
                          </a:r>
                          <a:r>
                            <a:rPr lang="zh-CN" altLang="en-US" sz="1800" b="1" kern="1200">
                              <a:solidFill>
                                <a:srgbClr val="3008DC"/>
                              </a:solidFill>
                              <a:latin typeface="Arial" panose="020B0604020202020204" pitchFamily="34" charset="0"/>
                              <a:ea typeface="楷体" panose="02010609060101010101" pitchFamily="49" charset="-122"/>
                              <a:cs typeface="Arial" panose="020B0604020202020204" pitchFamily="34" charset="0"/>
                            </a:rPr>
                            <a:t>前提</a:t>
                          </a:r>
                        </a:p>
                      </a:txBody>
                      <a:tcPr>
                        <a:lnL w="6350" cap="flat" cmpd="sng" algn="ctr">
                          <a:solidFill>
                            <a:schemeClr val="accent4">
                              <a:lumMod val="60000"/>
                              <a:lumOff val="40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extLst>
                      <a:ext uri="{0D108BD9-81ED-4DB2-BD59-A6C34878D82A}">
                        <a16:rowId xmlns:a16="http://schemas.microsoft.com/office/drawing/2014/main" val="3899149363"/>
                      </a:ext>
                    </a:extLst>
                  </a:tr>
                  <a:tr h="441960">
                    <a:tc>
                      <a:txBody>
                        <a:bodyPr/>
                        <a:lstStyle/>
                        <a:p>
                          <a:pPr marL="0" algn="l" defTabSz="914400" rtl="0" eaLnBrk="1" latinLnBrk="0" hangingPunct="1">
                            <a:spcBef>
                              <a:spcPts val="1200"/>
                            </a:spcBef>
                            <a:spcAft>
                              <a:spcPts val="600"/>
                            </a:spcAft>
                          </a:pPr>
                          <a:r>
                            <a:rPr lang="en-US" altLang="zh-CN" sz="1800" b="1" kern="1200">
                              <a:solidFill>
                                <a:schemeClr val="accent6">
                                  <a:lumMod val="50000"/>
                                </a:schemeClr>
                              </a:solidFill>
                              <a:latin typeface="Arial" panose="020B0604020202020204" pitchFamily="34" charset="0"/>
                              <a:ea typeface="+mn-ea"/>
                              <a:cs typeface="Arial" panose="020B0604020202020204" pitchFamily="34" charset="0"/>
                            </a:rPr>
                            <a:t>(4)</a:t>
                          </a:r>
                          <a:endParaRPr lang="zh-CN" altLang="en-US" sz="1800" b="1" kern="1200">
                            <a:solidFill>
                              <a:schemeClr val="accent6">
                                <a:lumMod val="50000"/>
                              </a:schemeClr>
                            </a:solidFill>
                            <a:latin typeface="Arial" panose="020B0604020202020204" pitchFamily="34" charset="0"/>
                            <a:ea typeface="+mn-ea"/>
                            <a:cs typeface="Arial" panose="020B0604020202020204" pitchFamily="34" charset="0"/>
                          </a:endParaRPr>
                        </a:p>
                      </a:txBody>
                      <a:tcPr>
                        <a:lnL w="6350" cap="flat" cmpd="sng" algn="ctr">
                          <a:noFill/>
                          <a:prstDash val="solid"/>
                          <a:round/>
                          <a:headEnd type="none" w="med" len="med"/>
                          <a:tailEnd type="none" w="med" len="med"/>
                        </a:lnL>
                        <a:lnR w="6350" cap="flat" cmpd="sng" algn="ctr">
                          <a:solidFill>
                            <a:schemeClr val="accent4">
                              <a:lumMod val="60000"/>
                              <a:lumOff val="40000"/>
                            </a:schemeClr>
                          </a:solid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endParaRPr lang="zh-CN"/>
                        </a:p>
                      </a:txBody>
                      <a:tcPr>
                        <a:lnL w="6350" cap="flat" cmpd="sng" algn="ctr">
                          <a:solidFill>
                            <a:schemeClr val="accent4">
                              <a:lumMod val="60000"/>
                              <a:lumOff val="40000"/>
                            </a:schemeClr>
                          </a:solidFill>
                          <a:prstDash val="solid"/>
                          <a:round/>
                          <a:headEnd type="none" w="med" len="med"/>
                          <a:tailEnd type="none" w="med" len="med"/>
                        </a:lnL>
                        <a:lnR w="6350" cap="flat" cmpd="sng" algn="ctr">
                          <a:solidFill>
                            <a:schemeClr val="accent4">
                              <a:lumMod val="60000"/>
                              <a:lumOff val="40000"/>
                            </a:schemeClr>
                          </a:solid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blipFill>
                          <a:blip r:embed="rId3"/>
                          <a:stretch>
                            <a:fillRect l="-27013" t="-312500" r="-105714" b="-509722"/>
                          </a:stretch>
                        </a:blipFill>
                      </a:tcPr>
                    </a:tc>
                    <a:tc>
                      <a:txBody>
                        <a:bodyPr/>
                        <a:lstStyle/>
                        <a:p>
                          <a:pPr marL="0" algn="l" defTabSz="914400" rtl="0" eaLnBrk="1" latinLnBrk="0" hangingPunct="1">
                            <a:spcBef>
                              <a:spcPts val="1200"/>
                            </a:spcBef>
                            <a:spcAft>
                              <a:spcPts val="600"/>
                            </a:spcAft>
                          </a:pPr>
                          <a:r>
                            <a:rPr lang="en-US" altLang="zh-CN" sz="1800" b="1" kern="1200">
                              <a:solidFill>
                                <a:srgbClr val="3008DC"/>
                              </a:solidFill>
                              <a:latin typeface="Arial" panose="020B0604020202020204" pitchFamily="34" charset="0"/>
                              <a:ea typeface="楷体" panose="02010609060101010101" pitchFamily="49" charset="-122"/>
                              <a:cs typeface="Arial" panose="020B0604020202020204" pitchFamily="34" charset="0"/>
                            </a:rPr>
                            <a:t>// (2)</a:t>
                          </a:r>
                          <a:r>
                            <a:rPr lang="zh-CN" altLang="en-US" sz="1800" b="1" kern="1200">
                              <a:solidFill>
                                <a:srgbClr val="3008DC"/>
                              </a:solidFill>
                              <a:latin typeface="Arial" panose="020B0604020202020204" pitchFamily="34" charset="0"/>
                              <a:ea typeface="楷体" panose="02010609060101010101" pitchFamily="49" charset="-122"/>
                              <a:cs typeface="Arial" panose="020B0604020202020204" pitchFamily="34" charset="0"/>
                            </a:rPr>
                            <a:t>全称例化</a:t>
                          </a:r>
                        </a:p>
                      </a:txBody>
                      <a:tcPr>
                        <a:lnL w="6350" cap="flat" cmpd="sng" algn="ctr">
                          <a:solidFill>
                            <a:schemeClr val="accent4">
                              <a:lumMod val="60000"/>
                              <a:lumOff val="40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extLst>
                      <a:ext uri="{0D108BD9-81ED-4DB2-BD59-A6C34878D82A}">
                        <a16:rowId xmlns:a16="http://schemas.microsoft.com/office/drawing/2014/main" val="1649883320"/>
                      </a:ext>
                    </a:extLst>
                  </a:tr>
                  <a:tr h="441960">
                    <a:tc>
                      <a:txBody>
                        <a:bodyPr/>
                        <a:lstStyle/>
                        <a:p>
                          <a:pPr marL="0" algn="l" defTabSz="914400" rtl="0" eaLnBrk="1" latinLnBrk="0" hangingPunct="1">
                            <a:spcBef>
                              <a:spcPts val="1200"/>
                            </a:spcBef>
                            <a:spcAft>
                              <a:spcPts val="600"/>
                            </a:spcAft>
                          </a:pPr>
                          <a:r>
                            <a:rPr lang="en-US" altLang="zh-CN" sz="1800" b="1" kern="1200">
                              <a:solidFill>
                                <a:schemeClr val="accent6">
                                  <a:lumMod val="50000"/>
                                </a:schemeClr>
                              </a:solidFill>
                              <a:latin typeface="Arial" panose="020B0604020202020204" pitchFamily="34" charset="0"/>
                              <a:ea typeface="+mn-ea"/>
                              <a:cs typeface="Arial" panose="020B0604020202020204" pitchFamily="34" charset="0"/>
                            </a:rPr>
                            <a:t>(5)</a:t>
                          </a:r>
                          <a:endParaRPr lang="zh-CN" altLang="en-US" sz="1800" b="1" kern="1200">
                            <a:solidFill>
                              <a:schemeClr val="accent6">
                                <a:lumMod val="50000"/>
                              </a:schemeClr>
                            </a:solidFill>
                            <a:latin typeface="Arial" panose="020B0604020202020204" pitchFamily="34" charset="0"/>
                            <a:ea typeface="+mn-ea"/>
                            <a:cs typeface="Arial" panose="020B0604020202020204" pitchFamily="34" charset="0"/>
                          </a:endParaRPr>
                        </a:p>
                      </a:txBody>
                      <a:tcPr>
                        <a:lnL w="6350" cap="flat" cmpd="sng" algn="ctr">
                          <a:noFill/>
                          <a:prstDash val="solid"/>
                          <a:round/>
                          <a:headEnd type="none" w="med" len="med"/>
                          <a:tailEnd type="none" w="med" len="med"/>
                        </a:lnL>
                        <a:lnR w="6350" cap="flat" cmpd="sng" algn="ctr">
                          <a:solidFill>
                            <a:schemeClr val="accent4">
                              <a:lumMod val="60000"/>
                              <a:lumOff val="40000"/>
                            </a:schemeClr>
                          </a:solid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endParaRPr lang="zh-CN"/>
                        </a:p>
                      </a:txBody>
                      <a:tcPr>
                        <a:lnL w="6350" cap="flat" cmpd="sng" algn="ctr">
                          <a:solidFill>
                            <a:schemeClr val="accent4">
                              <a:lumMod val="60000"/>
                              <a:lumOff val="40000"/>
                            </a:schemeClr>
                          </a:solidFill>
                          <a:prstDash val="solid"/>
                          <a:round/>
                          <a:headEnd type="none" w="med" len="med"/>
                          <a:tailEnd type="none" w="med" len="med"/>
                        </a:lnL>
                        <a:lnR w="6350" cap="flat" cmpd="sng" algn="ctr">
                          <a:solidFill>
                            <a:schemeClr val="accent4">
                              <a:lumMod val="60000"/>
                              <a:lumOff val="40000"/>
                            </a:schemeClr>
                          </a:solid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blipFill>
                          <a:blip r:embed="rId3"/>
                          <a:stretch>
                            <a:fillRect l="-27013" t="-406849" r="-105714" b="-402740"/>
                          </a:stretch>
                        </a:blipFill>
                      </a:tcPr>
                    </a:tc>
                    <a:tc>
                      <a:txBody>
                        <a:bodyPr/>
                        <a:lstStyle/>
                        <a:p>
                          <a:pPr marL="0" algn="l" defTabSz="914400" rtl="0" eaLnBrk="1" latinLnBrk="0" hangingPunct="1">
                            <a:spcBef>
                              <a:spcPts val="1200"/>
                            </a:spcBef>
                            <a:spcAft>
                              <a:spcPts val="600"/>
                            </a:spcAft>
                          </a:pPr>
                          <a:r>
                            <a:rPr lang="en-US" altLang="zh-CN" sz="1800" b="1" kern="1200">
                              <a:solidFill>
                                <a:srgbClr val="3008DC"/>
                              </a:solidFill>
                              <a:latin typeface="Arial" panose="020B0604020202020204" pitchFamily="34" charset="0"/>
                              <a:ea typeface="楷体" panose="02010609060101010101" pitchFamily="49" charset="-122"/>
                              <a:cs typeface="Arial" panose="020B0604020202020204" pitchFamily="34" charset="0"/>
                            </a:rPr>
                            <a:t>// </a:t>
                          </a:r>
                          <a:r>
                            <a:rPr lang="zh-CN" altLang="en-US" sz="1800" b="1" kern="1200">
                              <a:solidFill>
                                <a:srgbClr val="3008DC"/>
                              </a:solidFill>
                              <a:latin typeface="Arial" panose="020B0604020202020204" pitchFamily="34" charset="0"/>
                              <a:ea typeface="楷体" panose="02010609060101010101" pitchFamily="49" charset="-122"/>
                              <a:cs typeface="Arial" panose="020B0604020202020204" pitchFamily="34" charset="0"/>
                            </a:rPr>
                            <a:t>附加前提</a:t>
                          </a:r>
                        </a:p>
                      </a:txBody>
                      <a:tcPr>
                        <a:lnL w="6350" cap="flat" cmpd="sng" algn="ctr">
                          <a:solidFill>
                            <a:schemeClr val="accent4">
                              <a:lumMod val="60000"/>
                              <a:lumOff val="40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extLst>
                      <a:ext uri="{0D108BD9-81ED-4DB2-BD59-A6C34878D82A}">
                        <a16:rowId xmlns:a16="http://schemas.microsoft.com/office/drawing/2014/main" val="4126987916"/>
                      </a:ext>
                    </a:extLst>
                  </a:tr>
                  <a:tr h="441960">
                    <a:tc>
                      <a:txBody>
                        <a:bodyPr/>
                        <a:lstStyle/>
                        <a:p>
                          <a:pPr marL="0" algn="l" defTabSz="914400" rtl="0" eaLnBrk="1" latinLnBrk="0" hangingPunct="1">
                            <a:spcBef>
                              <a:spcPts val="1200"/>
                            </a:spcBef>
                            <a:spcAft>
                              <a:spcPts val="600"/>
                            </a:spcAft>
                          </a:pPr>
                          <a:r>
                            <a:rPr lang="en-US" altLang="zh-CN" sz="1800" b="1" kern="1200">
                              <a:solidFill>
                                <a:schemeClr val="accent6">
                                  <a:lumMod val="50000"/>
                                </a:schemeClr>
                              </a:solidFill>
                              <a:latin typeface="Arial" panose="020B0604020202020204" pitchFamily="34" charset="0"/>
                              <a:ea typeface="+mn-ea"/>
                              <a:cs typeface="Arial" panose="020B0604020202020204" pitchFamily="34" charset="0"/>
                            </a:rPr>
                            <a:t>(6)</a:t>
                          </a:r>
                          <a:endParaRPr lang="zh-CN" altLang="en-US" sz="1800" b="1" kern="1200">
                            <a:solidFill>
                              <a:schemeClr val="accent6">
                                <a:lumMod val="50000"/>
                              </a:schemeClr>
                            </a:solidFill>
                            <a:latin typeface="Arial" panose="020B0604020202020204" pitchFamily="34" charset="0"/>
                            <a:ea typeface="+mn-ea"/>
                            <a:cs typeface="Arial" panose="020B0604020202020204" pitchFamily="34" charset="0"/>
                          </a:endParaRPr>
                        </a:p>
                      </a:txBody>
                      <a:tcPr>
                        <a:lnL w="6350" cap="flat" cmpd="sng" algn="ctr">
                          <a:noFill/>
                          <a:prstDash val="solid"/>
                          <a:round/>
                          <a:headEnd type="none" w="med" len="med"/>
                          <a:tailEnd type="none" w="med" len="med"/>
                        </a:lnL>
                        <a:lnR w="6350" cap="flat" cmpd="sng" algn="ctr">
                          <a:solidFill>
                            <a:schemeClr val="accent4">
                              <a:lumMod val="60000"/>
                              <a:lumOff val="40000"/>
                            </a:schemeClr>
                          </a:solid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endParaRPr lang="zh-CN"/>
                        </a:p>
                      </a:txBody>
                      <a:tcPr>
                        <a:lnL w="6350" cap="flat" cmpd="sng" algn="ctr">
                          <a:solidFill>
                            <a:schemeClr val="accent4">
                              <a:lumMod val="60000"/>
                              <a:lumOff val="40000"/>
                            </a:schemeClr>
                          </a:solidFill>
                          <a:prstDash val="solid"/>
                          <a:round/>
                          <a:headEnd type="none" w="med" len="med"/>
                          <a:tailEnd type="none" w="med" len="med"/>
                        </a:lnL>
                        <a:lnR w="6350" cap="flat" cmpd="sng" algn="ctr">
                          <a:solidFill>
                            <a:schemeClr val="accent4">
                              <a:lumMod val="60000"/>
                              <a:lumOff val="40000"/>
                            </a:schemeClr>
                          </a:solid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blipFill>
                          <a:blip r:embed="rId3"/>
                          <a:stretch>
                            <a:fillRect l="-27013" t="-513889" r="-105714" b="-308333"/>
                          </a:stretch>
                        </a:blipFill>
                      </a:tcPr>
                    </a:tc>
                    <a:tc>
                      <a:txBody>
                        <a:bodyPr/>
                        <a:lstStyle/>
                        <a:p>
                          <a:pPr marL="0" algn="l" defTabSz="914400" rtl="0" eaLnBrk="1" latinLnBrk="0" hangingPunct="1">
                            <a:spcBef>
                              <a:spcPts val="1200"/>
                            </a:spcBef>
                            <a:spcAft>
                              <a:spcPts val="600"/>
                            </a:spcAft>
                          </a:pPr>
                          <a:r>
                            <a:rPr lang="en-US" altLang="zh-CN" sz="1800" b="1" kern="1200">
                              <a:solidFill>
                                <a:srgbClr val="3008DC"/>
                              </a:solidFill>
                              <a:latin typeface="Arial" panose="020B0604020202020204" pitchFamily="34" charset="0"/>
                              <a:ea typeface="楷体" panose="02010609060101010101" pitchFamily="49" charset="-122"/>
                              <a:cs typeface="Arial" panose="020B0604020202020204" pitchFamily="34" charset="0"/>
                            </a:rPr>
                            <a:t>// (4),(5)</a:t>
                          </a:r>
                          <a:r>
                            <a:rPr lang="zh-CN" altLang="en-US" sz="1800" b="1" kern="1200">
                              <a:solidFill>
                                <a:srgbClr val="3008DC"/>
                              </a:solidFill>
                              <a:latin typeface="Arial" panose="020B0604020202020204" pitchFamily="34" charset="0"/>
                              <a:ea typeface="楷体" panose="02010609060101010101" pitchFamily="49" charset="-122"/>
                              <a:cs typeface="Arial" panose="020B0604020202020204" pitchFamily="34" charset="0"/>
                            </a:rPr>
                            <a:t>假言推理</a:t>
                          </a:r>
                        </a:p>
                      </a:txBody>
                      <a:tcPr>
                        <a:lnL w="6350" cap="flat" cmpd="sng" algn="ctr">
                          <a:solidFill>
                            <a:schemeClr val="accent4">
                              <a:lumMod val="60000"/>
                              <a:lumOff val="40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extLst>
                      <a:ext uri="{0D108BD9-81ED-4DB2-BD59-A6C34878D82A}">
                        <a16:rowId xmlns:a16="http://schemas.microsoft.com/office/drawing/2014/main" val="3935375732"/>
                      </a:ext>
                    </a:extLst>
                  </a:tr>
                  <a:tr h="441960">
                    <a:tc>
                      <a:txBody>
                        <a:bodyPr/>
                        <a:lstStyle/>
                        <a:p>
                          <a:pPr marL="0" algn="l" defTabSz="914400" rtl="0" eaLnBrk="1" latinLnBrk="0" hangingPunct="1">
                            <a:spcBef>
                              <a:spcPts val="1200"/>
                            </a:spcBef>
                            <a:spcAft>
                              <a:spcPts val="600"/>
                            </a:spcAft>
                          </a:pPr>
                          <a:r>
                            <a:rPr lang="en-US" altLang="zh-CN" sz="1800" b="1" kern="1200">
                              <a:solidFill>
                                <a:schemeClr val="accent6">
                                  <a:lumMod val="50000"/>
                                </a:schemeClr>
                              </a:solidFill>
                              <a:latin typeface="Arial" panose="020B0604020202020204" pitchFamily="34" charset="0"/>
                              <a:ea typeface="+mn-ea"/>
                              <a:cs typeface="Arial" panose="020B0604020202020204" pitchFamily="34" charset="0"/>
                            </a:rPr>
                            <a:t>(7)</a:t>
                          </a:r>
                          <a:endParaRPr lang="zh-CN" altLang="en-US" sz="1800" b="1" kern="1200">
                            <a:solidFill>
                              <a:schemeClr val="accent6">
                                <a:lumMod val="50000"/>
                              </a:schemeClr>
                            </a:solidFill>
                            <a:latin typeface="Arial" panose="020B0604020202020204" pitchFamily="34" charset="0"/>
                            <a:ea typeface="+mn-ea"/>
                            <a:cs typeface="Arial" panose="020B0604020202020204" pitchFamily="34" charset="0"/>
                          </a:endParaRPr>
                        </a:p>
                      </a:txBody>
                      <a:tcPr>
                        <a:lnL w="6350" cap="flat" cmpd="sng" algn="ctr">
                          <a:noFill/>
                          <a:prstDash val="solid"/>
                          <a:round/>
                          <a:headEnd type="none" w="med" len="med"/>
                          <a:tailEnd type="none" w="med" len="med"/>
                        </a:lnL>
                        <a:lnR w="6350" cap="flat" cmpd="sng" algn="ctr">
                          <a:solidFill>
                            <a:schemeClr val="accent4">
                              <a:lumMod val="60000"/>
                              <a:lumOff val="40000"/>
                            </a:schemeClr>
                          </a:solid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endParaRPr lang="zh-CN"/>
                        </a:p>
                      </a:txBody>
                      <a:tcPr>
                        <a:lnL w="6350" cap="flat" cmpd="sng" algn="ctr">
                          <a:solidFill>
                            <a:schemeClr val="accent4">
                              <a:lumMod val="60000"/>
                              <a:lumOff val="40000"/>
                            </a:schemeClr>
                          </a:solidFill>
                          <a:prstDash val="solid"/>
                          <a:round/>
                          <a:headEnd type="none" w="med" len="med"/>
                          <a:tailEnd type="none" w="med" len="med"/>
                        </a:lnL>
                        <a:lnR w="6350" cap="flat" cmpd="sng" algn="ctr">
                          <a:solidFill>
                            <a:schemeClr val="accent4">
                              <a:lumMod val="60000"/>
                              <a:lumOff val="40000"/>
                            </a:schemeClr>
                          </a:solid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blipFill>
                          <a:blip r:embed="rId3"/>
                          <a:stretch>
                            <a:fillRect l="-27013" t="-605479" r="-105714" b="-204110"/>
                          </a:stretch>
                        </a:blipFill>
                      </a:tcPr>
                    </a:tc>
                    <a:tc>
                      <a:txBody>
                        <a:bodyPr/>
                        <a:lstStyle/>
                        <a:p>
                          <a:pPr marL="0" algn="l" defTabSz="914400" rtl="0" eaLnBrk="1" latinLnBrk="0" hangingPunct="1">
                            <a:spcBef>
                              <a:spcPts val="1200"/>
                            </a:spcBef>
                            <a:spcAft>
                              <a:spcPts val="600"/>
                            </a:spcAft>
                          </a:pPr>
                          <a:r>
                            <a:rPr lang="en-US" altLang="zh-CN" sz="1800" b="1" kern="1200">
                              <a:solidFill>
                                <a:srgbClr val="3008DC"/>
                              </a:solidFill>
                              <a:latin typeface="Arial" panose="020B0604020202020204" pitchFamily="34" charset="0"/>
                              <a:ea typeface="楷体" panose="02010609060101010101" pitchFamily="49" charset="-122"/>
                              <a:cs typeface="Arial" panose="020B0604020202020204" pitchFamily="34" charset="0"/>
                            </a:rPr>
                            <a:t>// (2),(6)</a:t>
                          </a:r>
                          <a:r>
                            <a:rPr lang="zh-CN" altLang="en-US" sz="1800" b="1" kern="1200">
                              <a:solidFill>
                                <a:srgbClr val="3008DC"/>
                              </a:solidFill>
                              <a:latin typeface="Arial" panose="020B0604020202020204" pitchFamily="34" charset="0"/>
                              <a:ea typeface="楷体" panose="02010609060101010101" pitchFamily="49" charset="-122"/>
                              <a:cs typeface="Arial" panose="020B0604020202020204" pitchFamily="34" charset="0"/>
                            </a:rPr>
                            <a:t>假言易位</a:t>
                          </a:r>
                        </a:p>
                      </a:txBody>
                      <a:tcPr>
                        <a:lnL w="6350" cap="flat" cmpd="sng" algn="ctr">
                          <a:solidFill>
                            <a:schemeClr val="accent4">
                              <a:lumMod val="60000"/>
                              <a:lumOff val="40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extLst>
                      <a:ext uri="{0D108BD9-81ED-4DB2-BD59-A6C34878D82A}">
                        <a16:rowId xmlns:a16="http://schemas.microsoft.com/office/drawing/2014/main" val="3270404914"/>
                      </a:ext>
                    </a:extLst>
                  </a:tr>
                  <a:tr h="441960">
                    <a:tc>
                      <a:txBody>
                        <a:bodyPr/>
                        <a:lstStyle/>
                        <a:p>
                          <a:pPr marL="0" algn="l" defTabSz="914400" rtl="0" eaLnBrk="1" latinLnBrk="0" hangingPunct="1">
                            <a:spcBef>
                              <a:spcPts val="1200"/>
                            </a:spcBef>
                            <a:spcAft>
                              <a:spcPts val="600"/>
                            </a:spcAft>
                          </a:pPr>
                          <a:r>
                            <a:rPr lang="en-US" altLang="zh-CN" sz="1800" b="1" kern="1200">
                              <a:solidFill>
                                <a:schemeClr val="accent6">
                                  <a:lumMod val="50000"/>
                                </a:schemeClr>
                              </a:solidFill>
                              <a:latin typeface="Arial" panose="020B0604020202020204" pitchFamily="34" charset="0"/>
                              <a:ea typeface="+mn-ea"/>
                              <a:cs typeface="Arial" panose="020B0604020202020204" pitchFamily="34" charset="0"/>
                            </a:rPr>
                            <a:t>(8)</a:t>
                          </a:r>
                          <a:endParaRPr lang="zh-CN" altLang="en-US" sz="1800" b="1" kern="1200">
                            <a:solidFill>
                              <a:schemeClr val="accent6">
                                <a:lumMod val="50000"/>
                              </a:schemeClr>
                            </a:solidFill>
                            <a:latin typeface="Arial" panose="020B0604020202020204" pitchFamily="34" charset="0"/>
                            <a:ea typeface="+mn-ea"/>
                            <a:cs typeface="Arial" panose="020B0604020202020204" pitchFamily="34" charset="0"/>
                          </a:endParaRPr>
                        </a:p>
                      </a:txBody>
                      <a:tcPr>
                        <a:lnL w="6350" cap="flat" cmpd="sng" algn="ctr">
                          <a:noFill/>
                          <a:prstDash val="solid"/>
                          <a:round/>
                          <a:headEnd type="none" w="med" len="med"/>
                          <a:tailEnd type="none" w="med" len="med"/>
                        </a:lnL>
                        <a:lnR w="6350" cap="flat" cmpd="sng" algn="ctr">
                          <a:solidFill>
                            <a:schemeClr val="accent4">
                              <a:lumMod val="60000"/>
                              <a:lumOff val="40000"/>
                            </a:schemeClr>
                          </a:solid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endParaRPr lang="zh-CN"/>
                        </a:p>
                      </a:txBody>
                      <a:tcPr>
                        <a:lnL w="6350" cap="flat" cmpd="sng" algn="ctr">
                          <a:solidFill>
                            <a:schemeClr val="accent4">
                              <a:lumMod val="60000"/>
                              <a:lumOff val="40000"/>
                            </a:schemeClr>
                          </a:solidFill>
                          <a:prstDash val="solid"/>
                          <a:round/>
                          <a:headEnd type="none" w="med" len="med"/>
                          <a:tailEnd type="none" w="med" len="med"/>
                        </a:lnL>
                        <a:lnR w="6350" cap="flat" cmpd="sng" algn="ctr">
                          <a:solidFill>
                            <a:schemeClr val="accent4">
                              <a:lumMod val="60000"/>
                              <a:lumOff val="40000"/>
                            </a:schemeClr>
                          </a:solid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blipFill>
                          <a:blip r:embed="rId3"/>
                          <a:stretch>
                            <a:fillRect l="-27013" t="-715278" r="-105714" b="-106944"/>
                          </a:stretch>
                        </a:blipFill>
                      </a:tcPr>
                    </a:tc>
                    <a:tc>
                      <a:txBody>
                        <a:bodyPr/>
                        <a:lstStyle/>
                        <a:p>
                          <a:pPr marL="0" marR="0" lvl="0" indent="0" algn="l" defTabSz="914400" rtl="0" eaLnBrk="1" fontAlgn="auto" latinLnBrk="0" hangingPunct="1">
                            <a:lnSpc>
                              <a:spcPct val="100000"/>
                            </a:lnSpc>
                            <a:spcBef>
                              <a:spcPts val="1200"/>
                            </a:spcBef>
                            <a:spcAft>
                              <a:spcPts val="600"/>
                            </a:spcAft>
                            <a:buClrTx/>
                            <a:buSzTx/>
                            <a:buFontTx/>
                            <a:buNone/>
                            <a:tabLst/>
                            <a:defRPr/>
                          </a:pPr>
                          <a:r>
                            <a:rPr lang="en-US" altLang="zh-CN" sz="1800" b="1" kern="1200">
                              <a:solidFill>
                                <a:srgbClr val="3008DC"/>
                              </a:solidFill>
                              <a:latin typeface="Arial" panose="020B0604020202020204" pitchFamily="34" charset="0"/>
                              <a:ea typeface="楷体" panose="02010609060101010101" pitchFamily="49" charset="-122"/>
                              <a:cs typeface="Arial" panose="020B0604020202020204" pitchFamily="34" charset="0"/>
                            </a:rPr>
                            <a:t>// (5),(7)</a:t>
                          </a:r>
                          <a:r>
                            <a:rPr lang="zh-CN" altLang="en-US" sz="1800" b="1" kern="1200">
                              <a:solidFill>
                                <a:srgbClr val="3008DC"/>
                              </a:solidFill>
                              <a:latin typeface="Arial" panose="020B0604020202020204" pitchFamily="34" charset="0"/>
                              <a:ea typeface="楷体" panose="02010609060101010101" pitchFamily="49" charset="-122"/>
                              <a:cs typeface="Arial" panose="020B0604020202020204" pitchFamily="34" charset="0"/>
                            </a:rPr>
                            <a:t>附加前提法</a:t>
                          </a:r>
                        </a:p>
                      </a:txBody>
                      <a:tcPr>
                        <a:lnL w="6350" cap="flat" cmpd="sng" algn="ctr">
                          <a:solidFill>
                            <a:schemeClr val="accent4">
                              <a:lumMod val="60000"/>
                              <a:lumOff val="40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extLst>
                      <a:ext uri="{0D108BD9-81ED-4DB2-BD59-A6C34878D82A}">
                        <a16:rowId xmlns:a16="http://schemas.microsoft.com/office/drawing/2014/main" val="1427017545"/>
                      </a:ext>
                    </a:extLst>
                  </a:tr>
                  <a:tr h="441960">
                    <a:tc>
                      <a:txBody>
                        <a:bodyPr/>
                        <a:lstStyle/>
                        <a:p>
                          <a:pPr marL="0" algn="l" defTabSz="914400" rtl="0" eaLnBrk="1" latinLnBrk="0" hangingPunct="1">
                            <a:spcBef>
                              <a:spcPts val="1200"/>
                            </a:spcBef>
                            <a:spcAft>
                              <a:spcPts val="600"/>
                            </a:spcAft>
                          </a:pPr>
                          <a:r>
                            <a:rPr lang="en-US" altLang="zh-CN" sz="1800" b="1" kern="1200">
                              <a:solidFill>
                                <a:schemeClr val="accent6">
                                  <a:lumMod val="50000"/>
                                </a:schemeClr>
                              </a:solidFill>
                              <a:latin typeface="Arial" panose="020B0604020202020204" pitchFamily="34" charset="0"/>
                              <a:ea typeface="+mn-ea"/>
                              <a:cs typeface="Arial" panose="020B0604020202020204" pitchFamily="34" charset="0"/>
                            </a:rPr>
                            <a:t>(9)</a:t>
                          </a:r>
                          <a:endParaRPr lang="zh-CN" altLang="en-US" sz="1800" b="1" kern="1200">
                            <a:solidFill>
                              <a:schemeClr val="accent6">
                                <a:lumMod val="50000"/>
                              </a:schemeClr>
                            </a:solidFill>
                            <a:latin typeface="Arial" panose="020B0604020202020204" pitchFamily="34" charset="0"/>
                            <a:ea typeface="+mn-ea"/>
                            <a:cs typeface="Arial" panose="020B0604020202020204" pitchFamily="34" charset="0"/>
                          </a:endParaRPr>
                        </a:p>
                      </a:txBody>
                      <a:tcPr>
                        <a:lnL w="6350" cap="flat" cmpd="sng" algn="ctr">
                          <a:noFill/>
                          <a:prstDash val="solid"/>
                          <a:round/>
                          <a:headEnd type="none" w="med" len="med"/>
                          <a:tailEnd type="none" w="med" len="med"/>
                        </a:lnL>
                        <a:lnR w="6350" cap="flat" cmpd="sng" algn="ctr">
                          <a:solidFill>
                            <a:schemeClr val="accent4">
                              <a:lumMod val="60000"/>
                              <a:lumOff val="40000"/>
                            </a:schemeClr>
                          </a:solid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endParaRPr lang="zh-CN"/>
                        </a:p>
                      </a:txBody>
                      <a:tcPr>
                        <a:lnL w="6350" cap="flat" cmpd="sng" algn="ctr">
                          <a:solidFill>
                            <a:schemeClr val="accent4">
                              <a:lumMod val="60000"/>
                              <a:lumOff val="40000"/>
                            </a:schemeClr>
                          </a:solidFill>
                          <a:prstDash val="solid"/>
                          <a:round/>
                          <a:headEnd type="none" w="med" len="med"/>
                          <a:tailEnd type="none" w="med" len="med"/>
                        </a:lnL>
                        <a:lnR w="6350" cap="flat" cmpd="sng" algn="ctr">
                          <a:solidFill>
                            <a:schemeClr val="accent4">
                              <a:lumMod val="60000"/>
                              <a:lumOff val="40000"/>
                            </a:schemeClr>
                          </a:solid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blipFill>
                          <a:blip r:embed="rId3"/>
                          <a:stretch>
                            <a:fillRect l="-27013" t="-804110" r="-105714" b="-5479"/>
                          </a:stretch>
                        </a:blipFill>
                      </a:tcPr>
                    </a:tc>
                    <a:tc>
                      <a:txBody>
                        <a:bodyPr/>
                        <a:lstStyle/>
                        <a:p>
                          <a:pPr marL="0" algn="l" defTabSz="914400" rtl="0" eaLnBrk="1" latinLnBrk="0" hangingPunct="1">
                            <a:spcBef>
                              <a:spcPts val="1200"/>
                            </a:spcBef>
                            <a:spcAft>
                              <a:spcPts val="600"/>
                            </a:spcAft>
                          </a:pPr>
                          <a:r>
                            <a:rPr lang="en-US" altLang="zh-CN" sz="1800" b="1" kern="1200">
                              <a:solidFill>
                                <a:srgbClr val="3008DC"/>
                              </a:solidFill>
                              <a:latin typeface="Arial" panose="020B0604020202020204" pitchFamily="34" charset="0"/>
                              <a:ea typeface="楷体" panose="02010609060101010101" pitchFamily="49" charset="-122"/>
                              <a:cs typeface="Arial" panose="020B0604020202020204" pitchFamily="34" charset="0"/>
                            </a:rPr>
                            <a:t>// (8)</a:t>
                          </a:r>
                          <a:r>
                            <a:rPr lang="zh-CN" altLang="en-US" sz="1800" b="1" kern="1200">
                              <a:solidFill>
                                <a:srgbClr val="3008DC"/>
                              </a:solidFill>
                              <a:latin typeface="Arial" panose="020B0604020202020204" pitchFamily="34" charset="0"/>
                              <a:ea typeface="楷体" panose="02010609060101010101" pitchFamily="49" charset="-122"/>
                              <a:cs typeface="Arial" panose="020B0604020202020204" pitchFamily="34" charset="0"/>
                            </a:rPr>
                            <a:t>全称泛化</a:t>
                          </a:r>
                        </a:p>
                      </a:txBody>
                      <a:tcPr>
                        <a:lnL w="6350" cap="flat" cmpd="sng" algn="ctr">
                          <a:solidFill>
                            <a:schemeClr val="accent4">
                              <a:lumMod val="60000"/>
                              <a:lumOff val="40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accent4">
                              <a:lumMod val="60000"/>
                              <a:lumOff val="40000"/>
                            </a:schemeClr>
                          </a:solid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extLst>
                      <a:ext uri="{0D108BD9-81ED-4DB2-BD59-A6C34878D82A}">
                        <a16:rowId xmlns:a16="http://schemas.microsoft.com/office/drawing/2014/main" val="163016537"/>
                      </a:ext>
                    </a:extLst>
                  </a:tr>
                </a:tbl>
              </a:graphicData>
            </a:graphic>
          </p:graphicFrame>
        </mc:Fallback>
      </mc:AlternateContent>
      <p:sp>
        <p:nvSpPr>
          <p:cNvPr id="2" name="右大括号 1">
            <a:extLst>
              <a:ext uri="{FF2B5EF4-FFF2-40B4-BE49-F238E27FC236}">
                <a16:creationId xmlns:a16="http://schemas.microsoft.com/office/drawing/2014/main" id="{4755118B-0BF9-470D-858B-5CE030BC2997}"/>
              </a:ext>
            </a:extLst>
          </p:cNvPr>
          <p:cNvSpPr/>
          <p:nvPr/>
        </p:nvSpPr>
        <p:spPr>
          <a:xfrm>
            <a:off x="6401732" y="4179276"/>
            <a:ext cx="236823" cy="868351"/>
          </a:xfrm>
          <a:prstGeom prst="rightBrace">
            <a:avLst>
              <a:gd name="adj1" fmla="val 47222"/>
              <a:gd name="adj2" fmla="val 50000"/>
            </a:avLst>
          </a:prstGeom>
          <a:ln w="127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067D657C-6798-4FBB-BDBF-46B8B31B6D82}"/>
                  </a:ext>
                </a:extLst>
              </p:cNvPr>
              <p:cNvSpPr txBox="1"/>
              <p:nvPr/>
            </p:nvSpPr>
            <p:spPr>
              <a:xfrm>
                <a:off x="6756033" y="4113250"/>
                <a:ext cx="4618050" cy="1000402"/>
              </a:xfrm>
              <a:prstGeom prst="rect">
                <a:avLst/>
              </a:prstGeom>
              <a:solidFill>
                <a:schemeClr val="accent2">
                  <a:lumMod val="20000"/>
                  <a:lumOff val="80000"/>
                </a:schemeClr>
              </a:solidFill>
            </p:spPr>
            <p:txBody>
              <a:bodyPr wrap="square" rtlCol="0">
                <a:spAutoFit/>
              </a:bodyPr>
              <a:lstStyle/>
              <a:p>
                <a:pPr>
                  <a:lnSpc>
                    <a:spcPts val="2400"/>
                  </a:lnSpc>
                </a:pPr>
                <a:r>
                  <a:rPr lang="zh-CN" altLang="en-US" b="1">
                    <a:solidFill>
                      <a:schemeClr val="accent2">
                        <a:lumMod val="50000"/>
                      </a:schemeClr>
                    </a:solidFill>
                  </a:rPr>
                  <a:t>这一段不能针对</a:t>
                </a:r>
                <a14:m>
                  <m:oMath xmlns:m="http://schemas.openxmlformats.org/officeDocument/2006/math">
                    <m:r>
                      <a:rPr lang="en-US" altLang="zh-CN" b="1" i="1" smtClean="0">
                        <a:solidFill>
                          <a:schemeClr val="accent2">
                            <a:lumMod val="50000"/>
                          </a:schemeClr>
                        </a:solidFill>
                        <a:latin typeface="Cambria Math" panose="02040503050406030204" pitchFamily="18" charset="0"/>
                      </a:rPr>
                      <m:t>𝒙</m:t>
                    </m:r>
                  </m:oMath>
                </a14:m>
                <a:r>
                  <a:rPr lang="zh-CN" altLang="en-US" b="1">
                    <a:solidFill>
                      <a:schemeClr val="accent2">
                        <a:lumMod val="50000"/>
                      </a:schemeClr>
                    </a:solidFill>
                  </a:rPr>
                  <a:t>使用全称泛化规则，因为</a:t>
                </a:r>
                <a14:m>
                  <m:oMath xmlns:m="http://schemas.openxmlformats.org/officeDocument/2006/math">
                    <m:r>
                      <a:rPr lang="en-US" altLang="zh-CN" b="1" i="1" smtClean="0">
                        <a:solidFill>
                          <a:schemeClr val="accent2">
                            <a:lumMod val="50000"/>
                          </a:schemeClr>
                        </a:solidFill>
                        <a:latin typeface="Cambria Math" panose="02040503050406030204" pitchFamily="18" charset="0"/>
                      </a:rPr>
                      <m:t>𝒙</m:t>
                    </m:r>
                  </m:oMath>
                </a14:m>
                <a:r>
                  <a:rPr lang="zh-CN" altLang="en-US" b="1">
                    <a:solidFill>
                      <a:schemeClr val="accent2">
                        <a:lumMod val="50000"/>
                      </a:schemeClr>
                    </a:solidFill>
                  </a:rPr>
                  <a:t>在附加前提</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𝑯</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𝒙</m:t>
                    </m:r>
                    <m:r>
                      <a:rPr lang="en-US" altLang="zh-CN" b="1" i="1" smtClean="0">
                        <a:solidFill>
                          <a:schemeClr val="accent2">
                            <a:lumMod val="50000"/>
                          </a:schemeClr>
                        </a:solidFill>
                        <a:latin typeface="Cambria Math" panose="02040503050406030204" pitchFamily="18" charset="0"/>
                      </a:rPr>
                      <m:t>)</m:t>
                    </m:r>
                  </m:oMath>
                </a14:m>
                <a:r>
                  <a:rPr lang="zh-CN" altLang="en-US" b="1">
                    <a:solidFill>
                      <a:schemeClr val="accent2">
                        <a:lumMod val="50000"/>
                      </a:schemeClr>
                    </a:solidFill>
                  </a:rPr>
                  <a:t>中自由出现，且还没有消除这个附加前提</a:t>
                </a:r>
              </a:p>
            </p:txBody>
          </p:sp>
        </mc:Choice>
        <mc:Fallback xmlns="">
          <p:sp>
            <p:nvSpPr>
              <p:cNvPr id="3" name="文本框 2">
                <a:extLst>
                  <a:ext uri="{FF2B5EF4-FFF2-40B4-BE49-F238E27FC236}">
                    <a16:creationId xmlns:a16="http://schemas.microsoft.com/office/drawing/2014/main" id="{067D657C-6798-4FBB-BDBF-46B8B31B6D82}"/>
                  </a:ext>
                </a:extLst>
              </p:cNvPr>
              <p:cNvSpPr txBox="1">
                <a:spLocks noRot="1" noChangeAspect="1" noMove="1" noResize="1" noEditPoints="1" noAdjustHandles="1" noChangeArrowheads="1" noChangeShapeType="1" noTextEdit="1"/>
              </p:cNvSpPr>
              <p:nvPr/>
            </p:nvSpPr>
            <p:spPr>
              <a:xfrm>
                <a:off x="6756033" y="4113250"/>
                <a:ext cx="4618050" cy="1000402"/>
              </a:xfrm>
              <a:prstGeom prst="rect">
                <a:avLst/>
              </a:prstGeom>
              <a:blipFill>
                <a:blip r:embed="rId4"/>
                <a:stretch>
                  <a:fillRect l="-1055" t="-1829" r="-396" b="-914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597B634D-D18F-42EC-B2AC-A90CD0819F7D}"/>
                  </a:ext>
                </a:extLst>
              </p:cNvPr>
              <p:cNvSpPr txBox="1"/>
              <p:nvPr/>
            </p:nvSpPr>
            <p:spPr>
              <a:xfrm>
                <a:off x="6756033" y="5218199"/>
                <a:ext cx="4618050" cy="977640"/>
              </a:xfrm>
              <a:prstGeom prst="rect">
                <a:avLst/>
              </a:prstGeom>
              <a:solidFill>
                <a:schemeClr val="accent5">
                  <a:lumMod val="20000"/>
                  <a:lumOff val="80000"/>
                </a:schemeClr>
              </a:solidFill>
            </p:spPr>
            <p:txBody>
              <a:bodyPr wrap="square" rtlCol="0">
                <a:spAutoFit/>
              </a:bodyPr>
              <a:lstStyle/>
              <a:p>
                <a:pPr>
                  <a:lnSpc>
                    <a:spcPts val="2400"/>
                  </a:lnSpc>
                </a:pPr>
                <a:r>
                  <a:rPr lang="zh-CN" altLang="en-US">
                    <a:solidFill>
                      <a:srgbClr val="002060"/>
                    </a:solidFill>
                    <a:latin typeface="楷体" panose="02010609060101010101" pitchFamily="49" charset="-122"/>
                    <a:ea typeface="楷体" panose="02010609060101010101" pitchFamily="49" charset="-122"/>
                  </a:rPr>
                  <a:t>在</a:t>
                </a:r>
                <a:r>
                  <a:rPr lang="en-US" altLang="zh-CN">
                    <a:solidFill>
                      <a:srgbClr val="C00000"/>
                    </a:solidFill>
                    <a:latin typeface="Arial" panose="020B0604020202020204" pitchFamily="34" charset="0"/>
                    <a:ea typeface="黑体" panose="02010609060101010101" pitchFamily="49" charset="-122"/>
                    <a:cs typeface="Arial" panose="020B0604020202020204" pitchFamily="34" charset="0"/>
                  </a:rPr>
                  <a:t>(8)</a:t>
                </a:r>
                <a:r>
                  <a:rPr lang="zh-CN" altLang="en-US">
                    <a:solidFill>
                      <a:srgbClr val="C00000"/>
                    </a:solidFill>
                    <a:latin typeface="黑体" panose="02010609060101010101" pitchFamily="49" charset="-122"/>
                    <a:ea typeface="黑体" panose="02010609060101010101" pitchFamily="49" charset="-122"/>
                  </a:rPr>
                  <a:t>消除附加前提</a:t>
                </a:r>
                <a14:m>
                  <m:oMath xmlns:m="http://schemas.openxmlformats.org/officeDocument/2006/math">
                    <m:r>
                      <a:rPr lang="en-US" altLang="zh-CN" i="1" smtClean="0">
                        <a:solidFill>
                          <a:srgbClr val="C00000"/>
                        </a:solidFill>
                        <a:latin typeface="Cambria Math" panose="02040503050406030204" pitchFamily="18" charset="0"/>
                      </a:rPr>
                      <m:t>𝐻</m:t>
                    </m:r>
                    <m:r>
                      <a:rPr lang="en-US" altLang="zh-CN" i="1" smtClean="0">
                        <a:solidFill>
                          <a:srgbClr val="C00000"/>
                        </a:solidFill>
                        <a:latin typeface="Cambria Math" panose="02040503050406030204" pitchFamily="18" charset="0"/>
                      </a:rPr>
                      <m:t>(</m:t>
                    </m:r>
                    <m:r>
                      <a:rPr lang="en-US" altLang="zh-CN" i="1" smtClean="0">
                        <a:solidFill>
                          <a:srgbClr val="C00000"/>
                        </a:solidFill>
                        <a:latin typeface="Cambria Math" panose="02040503050406030204" pitchFamily="18" charset="0"/>
                      </a:rPr>
                      <m:t>𝑥</m:t>
                    </m:r>
                    <m:r>
                      <a:rPr lang="en-US" altLang="zh-CN" i="1" smtClean="0">
                        <a:solidFill>
                          <a:srgbClr val="C00000"/>
                        </a:solidFill>
                        <a:latin typeface="Cambria Math" panose="02040503050406030204" pitchFamily="18" charset="0"/>
                      </a:rPr>
                      <m:t>)</m:t>
                    </m:r>
                  </m:oMath>
                </a14:m>
                <a:r>
                  <a:rPr lang="zh-CN" altLang="en-US">
                    <a:solidFill>
                      <a:srgbClr val="C00000"/>
                    </a:solidFill>
                    <a:latin typeface="黑体" panose="02010609060101010101" pitchFamily="49" charset="-122"/>
                    <a:ea typeface="黑体" panose="02010609060101010101" pitchFamily="49" charset="-122"/>
                  </a:rPr>
                  <a:t>后</a:t>
                </a:r>
                <a:r>
                  <a:rPr lang="zh-CN" altLang="en-US">
                    <a:solidFill>
                      <a:srgbClr val="002060"/>
                    </a:solidFill>
                    <a:latin typeface="楷体" panose="02010609060101010101" pitchFamily="49" charset="-122"/>
                    <a:ea typeface="楷体" panose="02010609060101010101" pitchFamily="49" charset="-122"/>
                  </a:rPr>
                  <a:t>可针对</a:t>
                </a:r>
                <a14:m>
                  <m:oMath xmlns:m="http://schemas.openxmlformats.org/officeDocument/2006/math">
                    <m:r>
                      <a:rPr lang="en-US" altLang="zh-CN" i="1" smtClean="0">
                        <a:solidFill>
                          <a:srgbClr val="002060"/>
                        </a:solidFill>
                        <a:latin typeface="Cambria Math" panose="02040503050406030204" pitchFamily="18" charset="0"/>
                      </a:rPr>
                      <m:t>𝑥</m:t>
                    </m:r>
                  </m:oMath>
                </a14:m>
                <a:r>
                  <a:rPr lang="zh-CN" altLang="en-US">
                    <a:solidFill>
                      <a:srgbClr val="002060"/>
                    </a:solidFill>
                    <a:latin typeface="楷体" panose="02010609060101010101" pitchFamily="49" charset="-122"/>
                    <a:ea typeface="楷体" panose="02010609060101010101" pitchFamily="49" charset="-122"/>
                  </a:rPr>
                  <a:t>使用全称泛化规则，这里</a:t>
                </a:r>
                <a14:m>
                  <m:oMath xmlns:m="http://schemas.openxmlformats.org/officeDocument/2006/math">
                    <m:r>
                      <a:rPr lang="en-US" altLang="zh-CN" i="1" smtClean="0">
                        <a:solidFill>
                          <a:srgbClr val="C00000"/>
                        </a:solidFill>
                        <a:latin typeface="Cambria Math" panose="02040503050406030204" pitchFamily="18" charset="0"/>
                      </a:rPr>
                      <m:t>𝑥</m:t>
                    </m:r>
                  </m:oMath>
                </a14:m>
                <a:r>
                  <a:rPr lang="zh-CN" altLang="en-US">
                    <a:solidFill>
                      <a:srgbClr val="C00000"/>
                    </a:solidFill>
                    <a:latin typeface="黑体" panose="02010609060101010101" pitchFamily="49" charset="-122"/>
                    <a:ea typeface="黑体" panose="02010609060101010101" pitchFamily="49" charset="-122"/>
                  </a:rPr>
                  <a:t>是在</a:t>
                </a:r>
                <a:r>
                  <a:rPr lang="en-US" altLang="zh-CN">
                    <a:solidFill>
                      <a:srgbClr val="C00000"/>
                    </a:solidFill>
                    <a:latin typeface="Arial" panose="020B0604020202020204" pitchFamily="34" charset="0"/>
                    <a:ea typeface="黑体" panose="02010609060101010101" pitchFamily="49" charset="-122"/>
                    <a:cs typeface="Arial" panose="020B0604020202020204" pitchFamily="34" charset="0"/>
                  </a:rPr>
                  <a:t>(2)</a:t>
                </a:r>
                <a:r>
                  <a:rPr lang="zh-CN" altLang="en-US">
                    <a:solidFill>
                      <a:srgbClr val="C00000"/>
                    </a:solidFill>
                    <a:latin typeface="黑体" panose="02010609060101010101" pitchFamily="49" charset="-122"/>
                    <a:ea typeface="黑体" panose="02010609060101010101" pitchFamily="49" charset="-122"/>
                  </a:rPr>
                  <a:t>使用全称例化规则引入的自由变量</a:t>
                </a:r>
                <a:endParaRPr lang="zh-CN" altLang="en-US">
                  <a:solidFill>
                    <a:srgbClr val="002060"/>
                  </a:solidFill>
                  <a:latin typeface="黑体" panose="02010609060101010101" pitchFamily="49" charset="-122"/>
                  <a:ea typeface="黑体" panose="02010609060101010101" pitchFamily="49" charset="-122"/>
                </a:endParaRPr>
              </a:p>
            </p:txBody>
          </p:sp>
        </mc:Choice>
        <mc:Fallback xmlns="">
          <p:sp>
            <p:nvSpPr>
              <p:cNvPr id="4" name="文本框 3">
                <a:extLst>
                  <a:ext uri="{FF2B5EF4-FFF2-40B4-BE49-F238E27FC236}">
                    <a16:creationId xmlns:a16="http://schemas.microsoft.com/office/drawing/2014/main" id="{597B634D-D18F-42EC-B2AC-A90CD0819F7D}"/>
                  </a:ext>
                </a:extLst>
              </p:cNvPr>
              <p:cNvSpPr txBox="1">
                <a:spLocks noRot="1" noChangeAspect="1" noMove="1" noResize="1" noEditPoints="1" noAdjustHandles="1" noChangeArrowheads="1" noChangeShapeType="1" noTextEdit="1"/>
              </p:cNvSpPr>
              <p:nvPr/>
            </p:nvSpPr>
            <p:spPr>
              <a:xfrm>
                <a:off x="6756033" y="5218199"/>
                <a:ext cx="4618050" cy="977640"/>
              </a:xfrm>
              <a:prstGeom prst="rect">
                <a:avLst/>
              </a:prstGeom>
              <a:blipFill>
                <a:blip r:embed="rId5"/>
                <a:stretch>
                  <a:fillRect l="-1055" t="-3750" b="-9375"/>
                </a:stretch>
              </a:blipFill>
            </p:spPr>
            <p:txBody>
              <a:bodyPr/>
              <a:lstStyle/>
              <a:p>
                <a:r>
                  <a:rPr lang="zh-CN" altLang="en-US">
                    <a:noFill/>
                  </a:rPr>
                  <a:t> </a:t>
                </a:r>
              </a:p>
            </p:txBody>
          </p:sp>
        </mc:Fallback>
      </mc:AlternateContent>
      <p:sp>
        <p:nvSpPr>
          <p:cNvPr id="6" name="箭头: 右 5">
            <a:extLst>
              <a:ext uri="{FF2B5EF4-FFF2-40B4-BE49-F238E27FC236}">
                <a16:creationId xmlns:a16="http://schemas.microsoft.com/office/drawing/2014/main" id="{F3CBCE4F-554A-4DB6-9F58-0E2B3F1845A7}"/>
              </a:ext>
            </a:extLst>
          </p:cNvPr>
          <p:cNvSpPr/>
          <p:nvPr/>
        </p:nvSpPr>
        <p:spPr>
          <a:xfrm>
            <a:off x="6284254" y="5684160"/>
            <a:ext cx="419153"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3" name="文本框 22">
                <a:extLst>
                  <a:ext uri="{FF2B5EF4-FFF2-40B4-BE49-F238E27FC236}">
                    <a16:creationId xmlns:a16="http://schemas.microsoft.com/office/drawing/2014/main" id="{4113A23F-4030-4970-9E5F-E912EC44AED1}"/>
                  </a:ext>
                </a:extLst>
              </p:cNvPr>
              <p:cNvSpPr txBox="1"/>
              <p:nvPr/>
            </p:nvSpPr>
            <p:spPr>
              <a:xfrm>
                <a:off x="6401732" y="2313568"/>
                <a:ext cx="4972351" cy="1246495"/>
              </a:xfrm>
              <a:prstGeom prst="rect">
                <a:avLst/>
              </a:prstGeom>
              <a:solidFill>
                <a:schemeClr val="accent5">
                  <a:lumMod val="20000"/>
                  <a:lumOff val="80000"/>
                </a:schemeClr>
              </a:solidFill>
            </p:spPr>
            <p:txBody>
              <a:bodyPr wrap="square" rtlCol="0">
                <a:spAutoFit/>
              </a:bodyPr>
              <a:lstStyle/>
              <a:p>
                <a:pPr>
                  <a:lnSpc>
                    <a:spcPts val="2600"/>
                  </a:lnSpc>
                  <a:spcBef>
                    <a:spcPts val="600"/>
                  </a:spcBef>
                  <a:spcAft>
                    <a:spcPts val="600"/>
                  </a:spcAft>
                </a:pPr>
                <a:r>
                  <a:rPr lang="en-US" altLang="zh-CN" b="1">
                    <a:solidFill>
                      <a:srgbClr val="002060"/>
                    </a:solidFill>
                    <a:latin typeface="楷体" panose="02010609060101010101" pitchFamily="49" charset="-122"/>
                    <a:ea typeface="楷体" panose="02010609060101010101" pitchFamily="49" charset="-122"/>
                  </a:rPr>
                  <a:t>(2),(4),(5),(6),(7),(8)</a:t>
                </a:r>
                <a:r>
                  <a:rPr lang="zh-CN" altLang="en-US" b="1">
                    <a:solidFill>
                      <a:srgbClr val="002060"/>
                    </a:solidFill>
                    <a:latin typeface="楷体" panose="02010609060101010101" pitchFamily="49" charset="-122"/>
                    <a:ea typeface="楷体" panose="02010609060101010101" pitchFamily="49" charset="-122"/>
                  </a:rPr>
                  <a:t>利用命题逻辑推理规则，使用</a:t>
                </a:r>
                <a:r>
                  <a:rPr lang="zh-CN" altLang="en-US" b="1">
                    <a:solidFill>
                      <a:srgbClr val="C00000"/>
                    </a:solidFill>
                    <a:latin typeface="黑体" panose="02010609060101010101" pitchFamily="49" charset="-122"/>
                    <a:ea typeface="黑体" panose="02010609060101010101" pitchFamily="49" charset="-122"/>
                  </a:rPr>
                  <a:t>附加前提法</a:t>
                </a:r>
                <a:r>
                  <a:rPr lang="zh-CN" altLang="en-US" b="1">
                    <a:solidFill>
                      <a:srgbClr val="002060"/>
                    </a:solidFill>
                    <a:latin typeface="楷体" panose="02010609060101010101" pitchFamily="49" charset="-122"/>
                    <a:ea typeface="楷体" panose="02010609060101010101" pitchFamily="49" charset="-122"/>
                  </a:rPr>
                  <a:t>验证推理：</a:t>
                </a:r>
                <a:endParaRPr lang="en-US" altLang="zh-CN" b="1">
                  <a:solidFill>
                    <a:srgbClr val="002060"/>
                  </a:solidFill>
                  <a:latin typeface="楷体" panose="02010609060101010101" pitchFamily="49" charset="-122"/>
                  <a:ea typeface="楷体" panose="02010609060101010101" pitchFamily="49" charset="-122"/>
                </a:endParaRPr>
              </a:p>
              <a:p>
                <a:pPr>
                  <a:lnSpc>
                    <a:spcPts val="2600"/>
                  </a:lnSpc>
                  <a:spcBef>
                    <a:spcPts val="600"/>
                  </a:spcBef>
                  <a:spcAft>
                    <a:spcPts val="600"/>
                  </a:spcAft>
                </a:pPr>
                <a14:m>
                  <m:oMathPara xmlns:m="http://schemas.openxmlformats.org/officeDocument/2006/math">
                    <m:oMathParaPr>
                      <m:jc m:val="centerGroup"/>
                    </m:oMathParaPr>
                    <m:oMath xmlns:m="http://schemas.openxmlformats.org/officeDocument/2006/math">
                      <m:r>
                        <a:rPr lang="en-US" altLang="zh-CN" b="1" i="1" smtClean="0">
                          <a:solidFill>
                            <a:schemeClr val="accent2">
                              <a:lumMod val="50000"/>
                            </a:schemeClr>
                          </a:solidFill>
                          <a:latin typeface="Cambria Math" panose="02040503050406030204" pitchFamily="18" charset="0"/>
                        </a:rPr>
                        <m:t>𝑭</m:t>
                      </m:r>
                      <m:d>
                        <m:dPr>
                          <m:ctrlPr>
                            <a:rPr lang="en-US" altLang="zh-CN" b="1" i="1">
                              <a:solidFill>
                                <a:schemeClr val="accent2">
                                  <a:lumMod val="50000"/>
                                </a:schemeClr>
                              </a:solidFill>
                              <a:latin typeface="Cambria Math" panose="02040503050406030204" pitchFamily="18" charset="0"/>
                            </a:rPr>
                          </m:ctrlPr>
                        </m:dPr>
                        <m:e>
                          <m:r>
                            <a:rPr lang="en-US" altLang="zh-CN" b="1" i="1">
                              <a:solidFill>
                                <a:schemeClr val="accent2">
                                  <a:lumMod val="50000"/>
                                </a:schemeClr>
                              </a:solidFill>
                              <a:latin typeface="Cambria Math" panose="02040503050406030204" pitchFamily="18" charset="0"/>
                            </a:rPr>
                            <m:t>𝒙</m:t>
                          </m:r>
                        </m:e>
                      </m:d>
                      <m:r>
                        <a:rPr lang="en-US" altLang="zh-CN" b="1" i="1">
                          <a:solidFill>
                            <a:schemeClr val="accent2">
                              <a:lumMod val="50000"/>
                            </a:schemeClr>
                          </a:solidFill>
                          <a:latin typeface="Cambria Math" panose="02040503050406030204" pitchFamily="18" charset="0"/>
                        </a:rPr>
                        <m:t>→¬</m:t>
                      </m:r>
                      <m:r>
                        <a:rPr lang="en-US" altLang="zh-CN" b="1" i="1">
                          <a:solidFill>
                            <a:schemeClr val="accent2">
                              <a:lumMod val="50000"/>
                            </a:schemeClr>
                          </a:solidFill>
                          <a:latin typeface="Cambria Math" panose="02040503050406030204" pitchFamily="18" charset="0"/>
                        </a:rPr>
                        <m:t>𝑮</m:t>
                      </m:r>
                      <m:d>
                        <m:dPr>
                          <m:ctrlPr>
                            <a:rPr lang="en-US" altLang="zh-CN" b="1" i="1">
                              <a:solidFill>
                                <a:schemeClr val="accent2">
                                  <a:lumMod val="50000"/>
                                </a:schemeClr>
                              </a:solidFill>
                              <a:latin typeface="Cambria Math" panose="02040503050406030204" pitchFamily="18" charset="0"/>
                            </a:rPr>
                          </m:ctrlPr>
                        </m:dPr>
                        <m:e>
                          <m:r>
                            <a:rPr lang="en-US" altLang="zh-CN" b="1" i="1">
                              <a:solidFill>
                                <a:schemeClr val="accent2">
                                  <a:lumMod val="50000"/>
                                </a:schemeClr>
                              </a:solidFill>
                              <a:latin typeface="Cambria Math" panose="02040503050406030204" pitchFamily="18" charset="0"/>
                            </a:rPr>
                            <m:t>𝒙</m:t>
                          </m:r>
                        </m:e>
                      </m:d>
                      <m:r>
                        <a:rPr lang="en-US" altLang="zh-CN" b="1" i="1">
                          <a:solidFill>
                            <a:schemeClr val="accent2">
                              <a:lumMod val="50000"/>
                            </a:schemeClr>
                          </a:solidFill>
                          <a:latin typeface="Cambria Math" panose="02040503050406030204" pitchFamily="18" charset="0"/>
                        </a:rPr>
                        <m:t>,</m:t>
                      </m:r>
                      <m:r>
                        <a:rPr lang="en-US" altLang="zh-CN" b="1" i="1">
                          <a:solidFill>
                            <a:schemeClr val="accent2">
                              <a:lumMod val="50000"/>
                            </a:schemeClr>
                          </a:solidFill>
                          <a:latin typeface="Cambria Math" panose="02040503050406030204" pitchFamily="18" charset="0"/>
                        </a:rPr>
                        <m:t>𝑯</m:t>
                      </m:r>
                      <m:d>
                        <m:dPr>
                          <m:ctrlPr>
                            <a:rPr lang="en-US" altLang="zh-CN" b="1" i="1">
                              <a:solidFill>
                                <a:schemeClr val="accent2">
                                  <a:lumMod val="50000"/>
                                </a:schemeClr>
                              </a:solidFill>
                              <a:latin typeface="Cambria Math" panose="02040503050406030204" pitchFamily="18" charset="0"/>
                            </a:rPr>
                          </m:ctrlPr>
                        </m:dPr>
                        <m:e>
                          <m:r>
                            <a:rPr lang="en-US" altLang="zh-CN" b="1" i="1">
                              <a:solidFill>
                                <a:schemeClr val="accent2">
                                  <a:lumMod val="50000"/>
                                </a:schemeClr>
                              </a:solidFill>
                              <a:latin typeface="Cambria Math" panose="02040503050406030204" pitchFamily="18" charset="0"/>
                            </a:rPr>
                            <m:t>𝒙</m:t>
                          </m:r>
                        </m:e>
                      </m:d>
                      <m:r>
                        <a:rPr lang="en-US" altLang="zh-CN" b="1" i="1">
                          <a:solidFill>
                            <a:schemeClr val="accent2">
                              <a:lumMod val="50000"/>
                            </a:schemeClr>
                          </a:solidFill>
                          <a:latin typeface="Cambria Math" panose="02040503050406030204" pitchFamily="18" charset="0"/>
                        </a:rPr>
                        <m:t>→</m:t>
                      </m:r>
                      <m:r>
                        <a:rPr lang="en-US" altLang="zh-CN" b="1" i="1">
                          <a:solidFill>
                            <a:schemeClr val="accent2">
                              <a:lumMod val="50000"/>
                            </a:schemeClr>
                          </a:solidFill>
                          <a:latin typeface="Cambria Math" panose="02040503050406030204" pitchFamily="18" charset="0"/>
                        </a:rPr>
                        <m:t>𝑮</m:t>
                      </m:r>
                      <m:d>
                        <m:dPr>
                          <m:ctrlPr>
                            <a:rPr lang="en-US" altLang="zh-CN" b="1" i="1">
                              <a:solidFill>
                                <a:schemeClr val="accent2">
                                  <a:lumMod val="50000"/>
                                </a:schemeClr>
                              </a:solidFill>
                              <a:latin typeface="Cambria Math" panose="02040503050406030204" pitchFamily="18" charset="0"/>
                            </a:rPr>
                          </m:ctrlPr>
                        </m:dPr>
                        <m:e>
                          <m:r>
                            <a:rPr lang="en-US" altLang="zh-CN" b="1" i="1">
                              <a:solidFill>
                                <a:schemeClr val="accent2">
                                  <a:lumMod val="50000"/>
                                </a:schemeClr>
                              </a:solidFill>
                              <a:latin typeface="Cambria Math" panose="02040503050406030204" pitchFamily="18" charset="0"/>
                            </a:rPr>
                            <m:t>𝒙</m:t>
                          </m:r>
                        </m:e>
                      </m:d>
                      <m:r>
                        <a:rPr lang="en-US" altLang="zh-CN" b="1" i="1">
                          <a:solidFill>
                            <a:schemeClr val="accent2">
                              <a:lumMod val="50000"/>
                            </a:schemeClr>
                          </a:solidFill>
                          <a:latin typeface="Cambria Math" panose="02040503050406030204" pitchFamily="18" charset="0"/>
                        </a:rPr>
                        <m:t>⟹</m:t>
                      </m:r>
                      <m:r>
                        <a:rPr lang="en-US" altLang="zh-CN" b="1" i="1">
                          <a:solidFill>
                            <a:schemeClr val="accent2">
                              <a:lumMod val="50000"/>
                            </a:schemeClr>
                          </a:solidFill>
                          <a:latin typeface="Cambria Math" panose="02040503050406030204" pitchFamily="18" charset="0"/>
                        </a:rPr>
                        <m:t>𝑯</m:t>
                      </m:r>
                      <m:d>
                        <m:dPr>
                          <m:ctrlPr>
                            <a:rPr lang="en-US" altLang="zh-CN" b="1" i="1">
                              <a:solidFill>
                                <a:schemeClr val="accent2">
                                  <a:lumMod val="50000"/>
                                </a:schemeClr>
                              </a:solidFill>
                              <a:latin typeface="Cambria Math" panose="02040503050406030204" pitchFamily="18" charset="0"/>
                            </a:rPr>
                          </m:ctrlPr>
                        </m:dPr>
                        <m:e>
                          <m:r>
                            <a:rPr lang="en-US" altLang="zh-CN" b="1" i="1">
                              <a:solidFill>
                                <a:schemeClr val="accent2">
                                  <a:lumMod val="50000"/>
                                </a:schemeClr>
                              </a:solidFill>
                              <a:latin typeface="Cambria Math" panose="02040503050406030204" pitchFamily="18" charset="0"/>
                            </a:rPr>
                            <m:t>𝒙</m:t>
                          </m:r>
                        </m:e>
                      </m:d>
                      <m:r>
                        <a:rPr lang="en-US" altLang="zh-CN" b="1" i="1">
                          <a:solidFill>
                            <a:schemeClr val="accent2">
                              <a:lumMod val="50000"/>
                            </a:schemeClr>
                          </a:solidFill>
                          <a:latin typeface="Cambria Math" panose="02040503050406030204" pitchFamily="18" charset="0"/>
                        </a:rPr>
                        <m:t>→¬</m:t>
                      </m:r>
                      <m:r>
                        <a:rPr lang="en-US" altLang="zh-CN" b="1" i="1">
                          <a:solidFill>
                            <a:schemeClr val="accent2">
                              <a:lumMod val="50000"/>
                            </a:schemeClr>
                          </a:solidFill>
                          <a:latin typeface="Cambria Math" panose="02040503050406030204" pitchFamily="18" charset="0"/>
                        </a:rPr>
                        <m:t>𝑭</m:t>
                      </m:r>
                      <m:d>
                        <m:dPr>
                          <m:ctrlPr>
                            <a:rPr lang="en-US" altLang="zh-CN" b="1" i="1">
                              <a:solidFill>
                                <a:schemeClr val="accent2">
                                  <a:lumMod val="50000"/>
                                </a:schemeClr>
                              </a:solidFill>
                              <a:latin typeface="Cambria Math" panose="02040503050406030204" pitchFamily="18" charset="0"/>
                            </a:rPr>
                          </m:ctrlPr>
                        </m:dPr>
                        <m:e>
                          <m:r>
                            <a:rPr lang="en-US" altLang="zh-CN" b="1" i="1">
                              <a:solidFill>
                                <a:schemeClr val="accent2">
                                  <a:lumMod val="50000"/>
                                </a:schemeClr>
                              </a:solidFill>
                              <a:latin typeface="Cambria Math" panose="02040503050406030204" pitchFamily="18" charset="0"/>
                            </a:rPr>
                            <m:t>𝒙</m:t>
                          </m:r>
                        </m:e>
                      </m:d>
                    </m:oMath>
                  </m:oMathPara>
                </a14:m>
                <a:endParaRPr lang="zh-CN" altLang="en-US">
                  <a:solidFill>
                    <a:schemeClr val="accent2">
                      <a:lumMod val="50000"/>
                    </a:schemeClr>
                  </a:solidFill>
                </a:endParaRPr>
              </a:p>
            </p:txBody>
          </p:sp>
        </mc:Choice>
        <mc:Fallback xmlns="">
          <p:sp>
            <p:nvSpPr>
              <p:cNvPr id="23" name="文本框 22">
                <a:extLst>
                  <a:ext uri="{FF2B5EF4-FFF2-40B4-BE49-F238E27FC236}">
                    <a16:creationId xmlns:a16="http://schemas.microsoft.com/office/drawing/2014/main" id="{4113A23F-4030-4970-9E5F-E912EC44AED1}"/>
                  </a:ext>
                </a:extLst>
              </p:cNvPr>
              <p:cNvSpPr txBox="1">
                <a:spLocks noRot="1" noChangeAspect="1" noMove="1" noResize="1" noEditPoints="1" noAdjustHandles="1" noChangeArrowheads="1" noChangeShapeType="1" noTextEdit="1"/>
              </p:cNvSpPr>
              <p:nvPr/>
            </p:nvSpPr>
            <p:spPr>
              <a:xfrm>
                <a:off x="6401732" y="2313568"/>
                <a:ext cx="4972351" cy="1246495"/>
              </a:xfrm>
              <a:prstGeom prst="rect">
                <a:avLst/>
              </a:prstGeom>
              <a:blipFill>
                <a:blip r:embed="rId6"/>
                <a:stretch>
                  <a:fillRect l="-980" t="-196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150340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一阶逻辑的自然推理举例</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第十一讲  一阶逻辑的推理理论</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A84936A-AD8A-4245-A4DE-139658DA8B11}" type="slidenum">
              <a:rPr lang="en-US" altLang="zh-CN" smtClean="0">
                <a:latin typeface="Arial" panose="020B0604020202020204" pitchFamily="34" charset="0"/>
                <a:ea typeface="楷体" panose="02010609060101010101" pitchFamily="49" charset="-122"/>
                <a:cs typeface="Arial" panose="020B0604020202020204" pitchFamily="34" charset="0"/>
              </a:rPr>
              <a:t>31</a:t>
            </a:fld>
            <a:r>
              <a:rPr lang="en-US" altLang="zh-CN">
                <a:latin typeface="Arial" panose="020B0604020202020204" pitchFamily="34" charset="0"/>
                <a:ea typeface="楷体" panose="02010609060101010101" pitchFamily="49" charset="-122"/>
                <a:cs typeface="Arial" panose="020B0604020202020204" pitchFamily="34" charset="0"/>
              </a:rPr>
              <a:t>/33</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课后思考题</a:t>
            </a:r>
          </a:p>
        </p:txBody>
      </p:sp>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2E4F49C3-ABE2-4F20-BAB0-A03F70C6A474}"/>
                  </a:ext>
                </a:extLst>
              </p:cNvPr>
              <p:cNvSpPr txBox="1"/>
              <p:nvPr/>
            </p:nvSpPr>
            <p:spPr>
              <a:xfrm>
                <a:off x="476933" y="2390615"/>
                <a:ext cx="11238131" cy="1368323"/>
              </a:xfrm>
              <a:prstGeom prst="rect">
                <a:avLst/>
              </a:prstGeom>
              <a:solidFill>
                <a:schemeClr val="accent5">
                  <a:lumMod val="20000"/>
                  <a:lumOff val="80000"/>
                </a:schemeClr>
              </a:solidFill>
            </p:spPr>
            <p:txBody>
              <a:bodyPr wrap="square" rtlCol="0">
                <a:spAutoFit/>
              </a:bodyPr>
              <a:lstStyle/>
              <a:p>
                <a:pPr algn="ctr">
                  <a:spcAft>
                    <a:spcPts val="1800"/>
                  </a:spcAft>
                </a:pPr>
                <a:r>
                  <a:rPr lang="zh-CN" altLang="en-US" sz="3200" b="1">
                    <a:solidFill>
                      <a:srgbClr val="002060"/>
                    </a:solidFill>
                  </a:rPr>
                  <a:t>如何验证下面推理的有效性？</a:t>
                </a:r>
                <a:endParaRPr lang="en-US" altLang="zh-CN" sz="3200" b="1" i="1">
                  <a:solidFill>
                    <a:schemeClr val="accent2">
                      <a:lumMod val="50000"/>
                    </a:schemeClr>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zh-CN" sz="2400" b="1" i="1" smtClean="0">
                          <a:solidFill>
                            <a:schemeClr val="accent2">
                              <a:lumMod val="50000"/>
                            </a:schemeClr>
                          </a:solidFill>
                          <a:latin typeface="Cambria Math" panose="02040503050406030204" pitchFamily="18" charset="0"/>
                        </a:rPr>
                        <m:t>∃</m:t>
                      </m:r>
                      <m:r>
                        <a:rPr lang="en-US" altLang="zh-CN" sz="2400" b="1" i="1" smtClean="0">
                          <a:solidFill>
                            <a:schemeClr val="accent2">
                              <a:lumMod val="50000"/>
                            </a:schemeClr>
                          </a:solidFill>
                          <a:latin typeface="Cambria Math" panose="02040503050406030204" pitchFamily="18" charset="0"/>
                        </a:rPr>
                        <m:t>𝒙𝑷</m:t>
                      </m:r>
                      <m:d>
                        <m:dPr>
                          <m:ctrlPr>
                            <a:rPr lang="en-US" altLang="zh-CN" sz="2400" b="1" i="1">
                              <a:solidFill>
                                <a:schemeClr val="accent2">
                                  <a:lumMod val="50000"/>
                                </a:schemeClr>
                              </a:solidFill>
                              <a:latin typeface="Cambria Math" panose="02040503050406030204" pitchFamily="18" charset="0"/>
                            </a:rPr>
                          </m:ctrlPr>
                        </m:dPr>
                        <m:e>
                          <m:r>
                            <a:rPr lang="en-US" altLang="zh-CN" sz="2400" b="1" i="1">
                              <a:solidFill>
                                <a:schemeClr val="accent2">
                                  <a:lumMod val="50000"/>
                                </a:schemeClr>
                              </a:solidFill>
                              <a:latin typeface="Cambria Math" panose="02040503050406030204" pitchFamily="18" charset="0"/>
                            </a:rPr>
                            <m:t>𝒙</m:t>
                          </m:r>
                        </m:e>
                      </m:d>
                      <m:r>
                        <a:rPr lang="en-US" altLang="zh-CN" sz="2400" b="1" i="1">
                          <a:solidFill>
                            <a:schemeClr val="accent2">
                              <a:lumMod val="50000"/>
                            </a:schemeClr>
                          </a:solidFill>
                          <a:latin typeface="Cambria Math" panose="02040503050406030204" pitchFamily="18" charset="0"/>
                        </a:rPr>
                        <m:t>→∀</m:t>
                      </m:r>
                      <m:r>
                        <a:rPr lang="en-US" altLang="zh-CN" sz="2400" b="1" i="1">
                          <a:solidFill>
                            <a:schemeClr val="accent2">
                              <a:lumMod val="50000"/>
                            </a:schemeClr>
                          </a:solidFill>
                          <a:latin typeface="Cambria Math" panose="02040503050406030204" pitchFamily="18" charset="0"/>
                        </a:rPr>
                        <m:t>𝒙</m:t>
                      </m:r>
                      <m:d>
                        <m:dPr>
                          <m:ctrlPr>
                            <a:rPr lang="en-US" altLang="zh-CN" sz="2400" b="1" i="1">
                              <a:solidFill>
                                <a:schemeClr val="accent2">
                                  <a:lumMod val="50000"/>
                                </a:schemeClr>
                              </a:solidFill>
                              <a:latin typeface="Cambria Math" panose="02040503050406030204" pitchFamily="18" charset="0"/>
                            </a:rPr>
                          </m:ctrlPr>
                        </m:dPr>
                        <m:e>
                          <m:d>
                            <m:dPr>
                              <m:ctrlPr>
                                <a:rPr lang="en-US" altLang="zh-CN" sz="2400" b="1" i="1">
                                  <a:solidFill>
                                    <a:schemeClr val="accent2">
                                      <a:lumMod val="50000"/>
                                    </a:schemeClr>
                                  </a:solidFill>
                                  <a:latin typeface="Cambria Math" panose="02040503050406030204" pitchFamily="18" charset="0"/>
                                </a:rPr>
                              </m:ctrlPr>
                            </m:dPr>
                            <m:e>
                              <m:r>
                                <a:rPr lang="en-US" altLang="zh-CN" sz="2400" b="1" i="1">
                                  <a:solidFill>
                                    <a:schemeClr val="accent2">
                                      <a:lumMod val="50000"/>
                                    </a:schemeClr>
                                  </a:solidFill>
                                  <a:latin typeface="Cambria Math" panose="02040503050406030204" pitchFamily="18" charset="0"/>
                                </a:rPr>
                                <m:t>𝑷</m:t>
                              </m:r>
                              <m:d>
                                <m:dPr>
                                  <m:ctrlPr>
                                    <a:rPr lang="en-US" altLang="zh-CN" sz="2400" b="1" i="1">
                                      <a:solidFill>
                                        <a:schemeClr val="accent2">
                                          <a:lumMod val="50000"/>
                                        </a:schemeClr>
                                      </a:solidFill>
                                      <a:latin typeface="Cambria Math" panose="02040503050406030204" pitchFamily="18" charset="0"/>
                                    </a:rPr>
                                  </m:ctrlPr>
                                </m:dPr>
                                <m:e>
                                  <m:r>
                                    <a:rPr lang="en-US" altLang="zh-CN" sz="2400" b="1" i="1">
                                      <a:solidFill>
                                        <a:schemeClr val="accent2">
                                          <a:lumMod val="50000"/>
                                        </a:schemeClr>
                                      </a:solidFill>
                                      <a:latin typeface="Cambria Math" panose="02040503050406030204" pitchFamily="18" charset="0"/>
                                    </a:rPr>
                                    <m:t>𝒙</m:t>
                                  </m:r>
                                </m:e>
                              </m:d>
                              <m:r>
                                <a:rPr lang="en-US" altLang="zh-CN" sz="2400" b="1" i="1">
                                  <a:solidFill>
                                    <a:schemeClr val="accent2">
                                      <a:lumMod val="50000"/>
                                    </a:schemeClr>
                                  </a:solidFill>
                                  <a:latin typeface="Cambria Math" panose="02040503050406030204" pitchFamily="18" charset="0"/>
                                </a:rPr>
                                <m:t>∨</m:t>
                              </m:r>
                              <m:r>
                                <a:rPr lang="en-US" altLang="zh-CN" sz="2400" b="1" i="1">
                                  <a:solidFill>
                                    <a:schemeClr val="accent2">
                                      <a:lumMod val="50000"/>
                                    </a:schemeClr>
                                  </a:solidFill>
                                  <a:latin typeface="Cambria Math" panose="02040503050406030204" pitchFamily="18" charset="0"/>
                                </a:rPr>
                                <m:t>𝑸</m:t>
                              </m:r>
                              <m:d>
                                <m:dPr>
                                  <m:ctrlPr>
                                    <a:rPr lang="en-US" altLang="zh-CN" sz="2400" b="1" i="1">
                                      <a:solidFill>
                                        <a:schemeClr val="accent2">
                                          <a:lumMod val="50000"/>
                                        </a:schemeClr>
                                      </a:solidFill>
                                      <a:latin typeface="Cambria Math" panose="02040503050406030204" pitchFamily="18" charset="0"/>
                                    </a:rPr>
                                  </m:ctrlPr>
                                </m:dPr>
                                <m:e>
                                  <m:r>
                                    <a:rPr lang="en-US" altLang="zh-CN" sz="2400" b="1" i="1">
                                      <a:solidFill>
                                        <a:schemeClr val="accent2">
                                          <a:lumMod val="50000"/>
                                        </a:schemeClr>
                                      </a:solidFill>
                                      <a:latin typeface="Cambria Math" panose="02040503050406030204" pitchFamily="18" charset="0"/>
                                    </a:rPr>
                                    <m:t>𝒙</m:t>
                                  </m:r>
                                </m:e>
                              </m:d>
                            </m:e>
                          </m:d>
                          <m:r>
                            <a:rPr lang="en-US" altLang="zh-CN" sz="2400" b="1" i="1">
                              <a:solidFill>
                                <a:schemeClr val="accent2">
                                  <a:lumMod val="50000"/>
                                </a:schemeClr>
                              </a:solidFill>
                              <a:latin typeface="Cambria Math" panose="02040503050406030204" pitchFamily="18" charset="0"/>
                            </a:rPr>
                            <m:t>→</m:t>
                          </m:r>
                          <m:r>
                            <a:rPr lang="en-US" altLang="zh-CN" sz="2400" b="1" i="1">
                              <a:solidFill>
                                <a:schemeClr val="accent2">
                                  <a:lumMod val="50000"/>
                                </a:schemeClr>
                              </a:solidFill>
                              <a:latin typeface="Cambria Math" panose="02040503050406030204" pitchFamily="18" charset="0"/>
                            </a:rPr>
                            <m:t>𝑹</m:t>
                          </m:r>
                          <m:d>
                            <m:dPr>
                              <m:ctrlPr>
                                <a:rPr lang="en-US" altLang="zh-CN" sz="2400" b="1" i="1">
                                  <a:solidFill>
                                    <a:schemeClr val="accent2">
                                      <a:lumMod val="50000"/>
                                    </a:schemeClr>
                                  </a:solidFill>
                                  <a:latin typeface="Cambria Math" panose="02040503050406030204" pitchFamily="18" charset="0"/>
                                </a:rPr>
                              </m:ctrlPr>
                            </m:dPr>
                            <m:e>
                              <m:r>
                                <a:rPr lang="en-US" altLang="zh-CN" sz="2400" b="1" i="1">
                                  <a:solidFill>
                                    <a:schemeClr val="accent2">
                                      <a:lumMod val="50000"/>
                                    </a:schemeClr>
                                  </a:solidFill>
                                  <a:latin typeface="Cambria Math" panose="02040503050406030204" pitchFamily="18" charset="0"/>
                                </a:rPr>
                                <m:t>𝒙</m:t>
                              </m:r>
                            </m:e>
                          </m:d>
                        </m:e>
                      </m:d>
                      <m:r>
                        <a:rPr lang="en-US" altLang="zh-CN" sz="2400" b="1" i="1">
                          <a:solidFill>
                            <a:schemeClr val="accent2">
                              <a:lumMod val="50000"/>
                            </a:schemeClr>
                          </a:solidFill>
                          <a:latin typeface="Cambria Math" panose="02040503050406030204" pitchFamily="18" charset="0"/>
                        </a:rPr>
                        <m:t>, ∃</m:t>
                      </m:r>
                      <m:r>
                        <a:rPr lang="en-US" altLang="zh-CN" sz="2400" b="1" i="1">
                          <a:solidFill>
                            <a:schemeClr val="accent2">
                              <a:lumMod val="50000"/>
                            </a:schemeClr>
                          </a:solidFill>
                          <a:latin typeface="Cambria Math" panose="02040503050406030204" pitchFamily="18" charset="0"/>
                        </a:rPr>
                        <m:t>𝒙</m:t>
                      </m:r>
                      <m:r>
                        <a:rPr lang="en-US" altLang="zh-CN" sz="2400" b="1" i="1">
                          <a:solidFill>
                            <a:schemeClr val="accent2">
                              <a:lumMod val="50000"/>
                            </a:schemeClr>
                          </a:solidFill>
                          <a:latin typeface="Cambria Math" panose="02040503050406030204" pitchFamily="18" charset="0"/>
                        </a:rPr>
                        <m:t> </m:t>
                      </m:r>
                      <m:r>
                        <a:rPr lang="en-US" altLang="zh-CN" sz="2400" b="1" i="1">
                          <a:solidFill>
                            <a:schemeClr val="accent2">
                              <a:lumMod val="50000"/>
                            </a:schemeClr>
                          </a:solidFill>
                          <a:latin typeface="Cambria Math" panose="02040503050406030204" pitchFamily="18" charset="0"/>
                        </a:rPr>
                        <m:t>𝑷</m:t>
                      </m:r>
                      <m:d>
                        <m:dPr>
                          <m:ctrlPr>
                            <a:rPr lang="en-US" altLang="zh-CN" sz="2400" b="1" i="1">
                              <a:solidFill>
                                <a:schemeClr val="accent2">
                                  <a:lumMod val="50000"/>
                                </a:schemeClr>
                              </a:solidFill>
                              <a:latin typeface="Cambria Math" panose="02040503050406030204" pitchFamily="18" charset="0"/>
                            </a:rPr>
                          </m:ctrlPr>
                        </m:dPr>
                        <m:e>
                          <m:r>
                            <a:rPr lang="en-US" altLang="zh-CN" sz="2400" b="1" i="1">
                              <a:solidFill>
                                <a:schemeClr val="accent2">
                                  <a:lumMod val="50000"/>
                                </a:schemeClr>
                              </a:solidFill>
                              <a:latin typeface="Cambria Math" panose="02040503050406030204" pitchFamily="18" charset="0"/>
                            </a:rPr>
                            <m:t>𝒙</m:t>
                          </m:r>
                        </m:e>
                      </m:d>
                      <m:r>
                        <a:rPr lang="en-US" altLang="zh-CN" sz="2400" b="1" i="1">
                          <a:solidFill>
                            <a:schemeClr val="accent2">
                              <a:lumMod val="50000"/>
                            </a:schemeClr>
                          </a:solidFill>
                          <a:latin typeface="Cambria Math" panose="02040503050406030204" pitchFamily="18" charset="0"/>
                        </a:rPr>
                        <m:t>, ∃</m:t>
                      </m:r>
                      <m:r>
                        <a:rPr lang="en-US" altLang="zh-CN" sz="2400" b="1" i="1">
                          <a:solidFill>
                            <a:schemeClr val="accent2">
                              <a:lumMod val="50000"/>
                            </a:schemeClr>
                          </a:solidFill>
                          <a:latin typeface="Cambria Math" panose="02040503050406030204" pitchFamily="18" charset="0"/>
                        </a:rPr>
                        <m:t>𝒙𝑸</m:t>
                      </m:r>
                      <m:d>
                        <m:dPr>
                          <m:ctrlPr>
                            <a:rPr lang="en-US" altLang="zh-CN" sz="2400" b="1" i="1">
                              <a:solidFill>
                                <a:schemeClr val="accent2">
                                  <a:lumMod val="50000"/>
                                </a:schemeClr>
                              </a:solidFill>
                              <a:latin typeface="Cambria Math" panose="02040503050406030204" pitchFamily="18" charset="0"/>
                            </a:rPr>
                          </m:ctrlPr>
                        </m:dPr>
                        <m:e>
                          <m:r>
                            <a:rPr lang="en-US" altLang="zh-CN" sz="2400" b="1" i="1">
                              <a:solidFill>
                                <a:schemeClr val="accent2">
                                  <a:lumMod val="50000"/>
                                </a:schemeClr>
                              </a:solidFill>
                              <a:latin typeface="Cambria Math" panose="02040503050406030204" pitchFamily="18" charset="0"/>
                            </a:rPr>
                            <m:t>𝒙</m:t>
                          </m:r>
                        </m:e>
                      </m:d>
                      <m:r>
                        <a:rPr lang="en-US" altLang="zh-CN" sz="2400" b="1" i="1">
                          <a:solidFill>
                            <a:schemeClr val="accent2">
                              <a:lumMod val="50000"/>
                            </a:schemeClr>
                          </a:solidFill>
                          <a:latin typeface="Cambria Math" panose="02040503050406030204" pitchFamily="18" charset="0"/>
                        </a:rPr>
                        <m:t>⟹∃</m:t>
                      </m:r>
                      <m:r>
                        <a:rPr lang="en-US" altLang="zh-CN" sz="2400" b="1" i="1">
                          <a:solidFill>
                            <a:schemeClr val="accent2">
                              <a:lumMod val="50000"/>
                            </a:schemeClr>
                          </a:solidFill>
                          <a:latin typeface="Cambria Math" panose="02040503050406030204" pitchFamily="18" charset="0"/>
                        </a:rPr>
                        <m:t>𝒙</m:t>
                      </m:r>
                      <m:r>
                        <a:rPr lang="en-US" altLang="zh-CN" sz="2400" b="1" i="1">
                          <a:solidFill>
                            <a:schemeClr val="accent2">
                              <a:lumMod val="50000"/>
                            </a:schemeClr>
                          </a:solidFill>
                          <a:latin typeface="Cambria Math" panose="02040503050406030204" pitchFamily="18" charset="0"/>
                        </a:rPr>
                        <m:t>∃</m:t>
                      </m:r>
                      <m:r>
                        <a:rPr lang="en-US" altLang="zh-CN" sz="2400" b="1" i="1">
                          <a:solidFill>
                            <a:schemeClr val="accent2">
                              <a:lumMod val="50000"/>
                            </a:schemeClr>
                          </a:solidFill>
                          <a:latin typeface="Cambria Math" panose="02040503050406030204" pitchFamily="18" charset="0"/>
                        </a:rPr>
                        <m:t>𝒚</m:t>
                      </m:r>
                      <m:d>
                        <m:dPr>
                          <m:ctrlPr>
                            <a:rPr lang="en-US" altLang="zh-CN" sz="2400" b="1" i="1">
                              <a:solidFill>
                                <a:schemeClr val="accent2">
                                  <a:lumMod val="50000"/>
                                </a:schemeClr>
                              </a:solidFill>
                              <a:latin typeface="Cambria Math" panose="02040503050406030204" pitchFamily="18" charset="0"/>
                            </a:rPr>
                          </m:ctrlPr>
                        </m:dPr>
                        <m:e>
                          <m:r>
                            <a:rPr lang="en-US" altLang="zh-CN" sz="2400" b="1" i="1">
                              <a:solidFill>
                                <a:schemeClr val="accent2">
                                  <a:lumMod val="50000"/>
                                </a:schemeClr>
                              </a:solidFill>
                              <a:latin typeface="Cambria Math" panose="02040503050406030204" pitchFamily="18" charset="0"/>
                            </a:rPr>
                            <m:t>𝑹</m:t>
                          </m:r>
                          <m:d>
                            <m:dPr>
                              <m:ctrlPr>
                                <a:rPr lang="en-US" altLang="zh-CN" sz="2400" b="1" i="1">
                                  <a:solidFill>
                                    <a:schemeClr val="accent2">
                                      <a:lumMod val="50000"/>
                                    </a:schemeClr>
                                  </a:solidFill>
                                  <a:latin typeface="Cambria Math" panose="02040503050406030204" pitchFamily="18" charset="0"/>
                                </a:rPr>
                              </m:ctrlPr>
                            </m:dPr>
                            <m:e>
                              <m:r>
                                <a:rPr lang="en-US" altLang="zh-CN" sz="2400" b="1" i="1">
                                  <a:solidFill>
                                    <a:schemeClr val="accent2">
                                      <a:lumMod val="50000"/>
                                    </a:schemeClr>
                                  </a:solidFill>
                                  <a:latin typeface="Cambria Math" panose="02040503050406030204" pitchFamily="18" charset="0"/>
                                </a:rPr>
                                <m:t>𝒙</m:t>
                              </m:r>
                            </m:e>
                          </m:d>
                          <m:r>
                            <a:rPr lang="en-US" altLang="zh-CN" sz="2400" b="1" i="1">
                              <a:solidFill>
                                <a:schemeClr val="accent2">
                                  <a:lumMod val="50000"/>
                                </a:schemeClr>
                              </a:solidFill>
                              <a:latin typeface="Cambria Math" panose="02040503050406030204" pitchFamily="18" charset="0"/>
                            </a:rPr>
                            <m:t>∧</m:t>
                          </m:r>
                          <m:r>
                            <a:rPr lang="en-US" altLang="zh-CN" sz="2400" b="1" i="1">
                              <a:solidFill>
                                <a:schemeClr val="accent2">
                                  <a:lumMod val="50000"/>
                                </a:schemeClr>
                              </a:solidFill>
                              <a:latin typeface="Cambria Math" panose="02040503050406030204" pitchFamily="18" charset="0"/>
                            </a:rPr>
                            <m:t>𝑹</m:t>
                          </m:r>
                          <m:d>
                            <m:dPr>
                              <m:ctrlPr>
                                <a:rPr lang="en-US" altLang="zh-CN" sz="2400" b="1" i="1">
                                  <a:solidFill>
                                    <a:schemeClr val="accent2">
                                      <a:lumMod val="50000"/>
                                    </a:schemeClr>
                                  </a:solidFill>
                                  <a:latin typeface="Cambria Math" panose="02040503050406030204" pitchFamily="18" charset="0"/>
                                </a:rPr>
                              </m:ctrlPr>
                            </m:dPr>
                            <m:e>
                              <m:r>
                                <a:rPr lang="en-US" altLang="zh-CN" sz="2400" b="1" i="1">
                                  <a:solidFill>
                                    <a:schemeClr val="accent2">
                                      <a:lumMod val="50000"/>
                                    </a:schemeClr>
                                  </a:solidFill>
                                  <a:latin typeface="Cambria Math" panose="02040503050406030204" pitchFamily="18" charset="0"/>
                                </a:rPr>
                                <m:t>𝒚</m:t>
                              </m:r>
                            </m:e>
                          </m:d>
                        </m:e>
                      </m:d>
                    </m:oMath>
                  </m:oMathPara>
                </a14:m>
                <a:endParaRPr lang="zh-CN" altLang="en-US" sz="2400" b="1">
                  <a:solidFill>
                    <a:srgbClr val="002060"/>
                  </a:solidFill>
                </a:endParaRPr>
              </a:p>
            </p:txBody>
          </p:sp>
        </mc:Choice>
        <mc:Fallback xmlns="">
          <p:sp>
            <p:nvSpPr>
              <p:cNvPr id="12" name="文本框 11">
                <a:extLst>
                  <a:ext uri="{FF2B5EF4-FFF2-40B4-BE49-F238E27FC236}">
                    <a16:creationId xmlns:a16="http://schemas.microsoft.com/office/drawing/2014/main" id="{2E4F49C3-ABE2-4F20-BAB0-A03F70C6A474}"/>
                  </a:ext>
                </a:extLst>
              </p:cNvPr>
              <p:cNvSpPr txBox="1">
                <a:spLocks noRot="1" noChangeAspect="1" noMove="1" noResize="1" noEditPoints="1" noAdjustHandles="1" noChangeArrowheads="1" noChangeShapeType="1" noTextEdit="1"/>
              </p:cNvSpPr>
              <p:nvPr/>
            </p:nvSpPr>
            <p:spPr>
              <a:xfrm>
                <a:off x="476933" y="2390615"/>
                <a:ext cx="11238131" cy="1368323"/>
              </a:xfrm>
              <a:prstGeom prst="rect">
                <a:avLst/>
              </a:prstGeom>
              <a:blipFill>
                <a:blip r:embed="rId2"/>
                <a:stretch>
                  <a:fillRect t="-533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053970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总结</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第十一讲  一阶逻辑的推理理论</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32</a:t>
            </a:fld>
            <a:r>
              <a:rPr lang="en-US" altLang="zh-CN">
                <a:latin typeface="Arial" panose="020B0604020202020204" pitchFamily="34" charset="0"/>
                <a:ea typeface="楷体" panose="02010609060101010101" pitchFamily="49" charset="-122"/>
                <a:cs typeface="Arial" panose="020B0604020202020204" pitchFamily="34" charset="0"/>
              </a:rPr>
              <a:t>/33</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总结</a:t>
            </a:r>
          </a:p>
        </p:txBody>
      </p:sp>
      <p:sp>
        <p:nvSpPr>
          <p:cNvPr id="4" name="文本框 3">
            <a:extLst>
              <a:ext uri="{FF2B5EF4-FFF2-40B4-BE49-F238E27FC236}">
                <a16:creationId xmlns:a16="http://schemas.microsoft.com/office/drawing/2014/main" id="{79046192-3E11-4E79-BCD3-91093B8CC99E}"/>
              </a:ext>
            </a:extLst>
          </p:cNvPr>
          <p:cNvSpPr txBox="1"/>
          <p:nvPr/>
        </p:nvSpPr>
        <p:spPr>
          <a:xfrm>
            <a:off x="2755456" y="4754158"/>
            <a:ext cx="6681077" cy="1508105"/>
          </a:xfrm>
          <a:prstGeom prst="rect">
            <a:avLst/>
          </a:prstGeom>
          <a:solidFill>
            <a:schemeClr val="accent2">
              <a:lumMod val="20000"/>
              <a:lumOff val="80000"/>
            </a:schemeClr>
          </a:solidFill>
        </p:spPr>
        <p:txBody>
          <a:bodyPr wrap="square" rtlCol="0">
            <a:spAutoFit/>
          </a:bodyPr>
          <a:lstStyle/>
          <a:p>
            <a:pPr algn="ctr">
              <a:spcAft>
                <a:spcPts val="600"/>
              </a:spcAft>
            </a:pPr>
            <a:r>
              <a:rPr lang="zh-CN" altLang="en-US" sz="2400" b="1">
                <a:solidFill>
                  <a:srgbClr val="C00000"/>
                </a:solidFill>
              </a:rPr>
              <a:t>学习这一部分的目标</a:t>
            </a:r>
          </a:p>
          <a:p>
            <a:pPr marL="342900" indent="-342900">
              <a:spcBef>
                <a:spcPts val="600"/>
              </a:spcBef>
              <a:spcAft>
                <a:spcPts val="600"/>
              </a:spcAft>
              <a:buFont typeface="Arial" panose="020B0604020202020204" pitchFamily="34" charset="0"/>
              <a:buChar char="•"/>
            </a:pPr>
            <a:r>
              <a:rPr lang="zh-CN" altLang="en-US" sz="2400" b="1">
                <a:solidFill>
                  <a:schemeClr val="accent2">
                    <a:lumMod val="50000"/>
                  </a:schemeClr>
                </a:solidFill>
                <a:latin typeface="楷体" panose="02010609060101010101" pitchFamily="49" charset="-122"/>
                <a:ea typeface="楷体" panose="02010609060101010101" pitchFamily="49" charset="-122"/>
              </a:rPr>
              <a:t>能将自然语言命题符号化为命题逻辑公式</a:t>
            </a:r>
          </a:p>
          <a:p>
            <a:pPr marL="342900" indent="-342900">
              <a:spcBef>
                <a:spcPts val="600"/>
              </a:spcBef>
              <a:spcAft>
                <a:spcPts val="600"/>
              </a:spcAft>
              <a:buFont typeface="Arial" panose="020B0604020202020204" pitchFamily="34" charset="0"/>
              <a:buChar char="•"/>
            </a:pPr>
            <a:r>
              <a:rPr lang="zh-CN" altLang="en-US" sz="2400" b="1">
                <a:solidFill>
                  <a:schemeClr val="accent2">
                    <a:lumMod val="50000"/>
                  </a:schemeClr>
                </a:solidFill>
                <a:latin typeface="楷体" panose="02010609060101010101" pitchFamily="49" charset="-122"/>
                <a:ea typeface="楷体" panose="02010609060101010101" pitchFamily="49" charset="-122"/>
              </a:rPr>
              <a:t>能正确构造验证一阶逻辑推理有效性的论证</a:t>
            </a:r>
          </a:p>
        </p:txBody>
      </p:sp>
      <p:sp>
        <p:nvSpPr>
          <p:cNvPr id="6" name="文本框 5">
            <a:extLst>
              <a:ext uri="{FF2B5EF4-FFF2-40B4-BE49-F238E27FC236}">
                <a16:creationId xmlns:a16="http://schemas.microsoft.com/office/drawing/2014/main" id="{00AC7D49-83DE-4E30-8510-633F050B2BD2}"/>
              </a:ext>
            </a:extLst>
          </p:cNvPr>
          <p:cNvSpPr txBox="1"/>
          <p:nvPr/>
        </p:nvSpPr>
        <p:spPr>
          <a:xfrm>
            <a:off x="683214" y="1189657"/>
            <a:ext cx="5412781" cy="3303468"/>
          </a:xfrm>
          <a:prstGeom prst="rect">
            <a:avLst/>
          </a:prstGeom>
          <a:solidFill>
            <a:schemeClr val="accent5">
              <a:lumMod val="20000"/>
              <a:lumOff val="80000"/>
              <a:alpha val="50000"/>
            </a:schemeClr>
          </a:solidFill>
        </p:spPr>
        <p:txBody>
          <a:bodyPr wrap="square" rtlCol="0">
            <a:spAutoFit/>
          </a:bodyPr>
          <a:lstStyle/>
          <a:p>
            <a:pPr algn="ctr">
              <a:spcBef>
                <a:spcPts val="600"/>
              </a:spcBef>
              <a:spcAft>
                <a:spcPts val="600"/>
              </a:spcAft>
            </a:pPr>
            <a:r>
              <a:rPr lang="zh-CN" altLang="en-US" sz="2400" b="1">
                <a:solidFill>
                  <a:srgbClr val="C00000"/>
                </a:solidFill>
              </a:rPr>
              <a:t>一阶逻辑推理及其有效性</a:t>
            </a:r>
          </a:p>
          <a:p>
            <a:pPr marL="285750" indent="-285750">
              <a:lnSpc>
                <a:spcPts val="2600"/>
              </a:lnSpc>
              <a:spcBef>
                <a:spcPts val="600"/>
              </a:spcBef>
              <a:spcAft>
                <a:spcPts val="300"/>
              </a:spcAft>
              <a:buFont typeface="Arial" panose="020B0604020202020204" pitchFamily="34" charset="0"/>
              <a:buChar char="•"/>
            </a:pPr>
            <a:r>
              <a:rPr lang="zh-CN" altLang="en-US" sz="2000" b="1">
                <a:solidFill>
                  <a:schemeClr val="accent6">
                    <a:lumMod val="50000"/>
                  </a:schemeClr>
                </a:solidFill>
                <a:latin typeface="楷体" panose="02010609060101010101" pitchFamily="49" charset="-122"/>
                <a:ea typeface="楷体" panose="02010609060101010101" pitchFamily="49" charset="-122"/>
              </a:rPr>
              <a:t>推理及其有效性概念实质上与命题逻辑相同</a:t>
            </a:r>
            <a:endParaRPr lang="en-US" altLang="zh-CN" sz="2000" b="1">
              <a:solidFill>
                <a:schemeClr val="accent6">
                  <a:lumMod val="50000"/>
                </a:schemeClr>
              </a:solidFill>
              <a:latin typeface="楷体" panose="02010609060101010101" pitchFamily="49" charset="-122"/>
              <a:ea typeface="楷体" panose="02010609060101010101" pitchFamily="49" charset="-122"/>
            </a:endParaRPr>
          </a:p>
          <a:p>
            <a:pPr marL="285750" indent="-285750">
              <a:lnSpc>
                <a:spcPts val="2600"/>
              </a:lnSpc>
              <a:spcBef>
                <a:spcPts val="600"/>
              </a:spcBef>
              <a:spcAft>
                <a:spcPts val="300"/>
              </a:spcAft>
              <a:buFont typeface="Arial" panose="020B0604020202020204" pitchFamily="34" charset="0"/>
              <a:buChar char="•"/>
            </a:pPr>
            <a:r>
              <a:rPr lang="zh-CN" altLang="en-US" sz="2000" b="1">
                <a:solidFill>
                  <a:srgbClr val="C00000"/>
                </a:solidFill>
                <a:latin typeface="黑体" panose="02010609060101010101" pitchFamily="49" charset="-122"/>
                <a:ea typeface="黑体" panose="02010609060101010101" pitchFamily="49" charset="-122"/>
              </a:rPr>
              <a:t>推理</a:t>
            </a:r>
            <a:r>
              <a:rPr lang="zh-CN" altLang="en-US" sz="2000" b="1">
                <a:solidFill>
                  <a:schemeClr val="accent6">
                    <a:lumMod val="50000"/>
                  </a:schemeClr>
                </a:solidFill>
                <a:latin typeface="楷体" panose="02010609060101010101" pitchFamily="49" charset="-122"/>
                <a:ea typeface="楷体" panose="02010609060101010101" pitchFamily="49" charset="-122"/>
              </a:rPr>
              <a:t>：一组作为前提的公式得到一个作为结论的公式的过程</a:t>
            </a:r>
          </a:p>
          <a:p>
            <a:pPr marL="285750" indent="-285750">
              <a:lnSpc>
                <a:spcPts val="2600"/>
              </a:lnSpc>
              <a:spcBef>
                <a:spcPts val="600"/>
              </a:spcBef>
              <a:spcAft>
                <a:spcPts val="300"/>
              </a:spcAft>
              <a:buFont typeface="Arial" panose="020B0604020202020204" pitchFamily="34" charset="0"/>
              <a:buChar char="•"/>
            </a:pPr>
            <a:r>
              <a:rPr lang="zh-CN" altLang="en-US" sz="2000" b="1">
                <a:solidFill>
                  <a:schemeClr val="accent6">
                    <a:lumMod val="50000"/>
                  </a:schemeClr>
                </a:solidFill>
                <a:latin typeface="楷体" panose="02010609060101010101" pitchFamily="49" charset="-122"/>
                <a:ea typeface="楷体" panose="02010609060101010101" pitchFamily="49" charset="-122"/>
              </a:rPr>
              <a:t>推理的有效性</a:t>
            </a:r>
          </a:p>
          <a:p>
            <a:pPr marL="742950" lvl="1" indent="-285750">
              <a:lnSpc>
                <a:spcPts val="2400"/>
              </a:lnSpc>
              <a:spcBef>
                <a:spcPts val="600"/>
              </a:spcBef>
              <a:spcAft>
                <a:spcPts val="300"/>
              </a:spcAft>
              <a:buFont typeface="Arial" panose="020B0604020202020204" pitchFamily="34" charset="0"/>
              <a:buChar char="•"/>
            </a:pPr>
            <a:r>
              <a:rPr lang="zh-CN" altLang="en-US" b="1">
                <a:solidFill>
                  <a:srgbClr val="C00000"/>
                </a:solidFill>
              </a:rPr>
              <a:t>语义上</a:t>
            </a:r>
            <a:r>
              <a:rPr lang="zh-CN" altLang="en-US" b="1">
                <a:solidFill>
                  <a:schemeClr val="accent2">
                    <a:lumMod val="50000"/>
                  </a:schemeClr>
                </a:solidFill>
              </a:rPr>
              <a:t>：以前提公式的合取为前件，以推理结论为后件的蕴涵式是永真式</a:t>
            </a:r>
          </a:p>
          <a:p>
            <a:pPr marL="742950" lvl="1" indent="-285750">
              <a:spcBef>
                <a:spcPts val="600"/>
              </a:spcBef>
              <a:spcAft>
                <a:spcPts val="300"/>
              </a:spcAft>
              <a:buFont typeface="Arial" panose="020B0604020202020204" pitchFamily="34" charset="0"/>
              <a:buChar char="•"/>
            </a:pPr>
            <a:r>
              <a:rPr lang="zh-CN" altLang="en-US" b="1">
                <a:solidFill>
                  <a:srgbClr val="C00000"/>
                </a:solidFill>
              </a:rPr>
              <a:t>形式上</a:t>
            </a:r>
            <a:r>
              <a:rPr lang="zh-CN" altLang="en-US" b="1">
                <a:solidFill>
                  <a:schemeClr val="accent2">
                    <a:lumMod val="50000"/>
                  </a:schemeClr>
                </a:solidFill>
              </a:rPr>
              <a:t>：存在基于推理规则构造的论证</a:t>
            </a:r>
          </a:p>
        </p:txBody>
      </p:sp>
      <p:sp>
        <p:nvSpPr>
          <p:cNvPr id="11" name="文本框 10">
            <a:extLst>
              <a:ext uri="{FF2B5EF4-FFF2-40B4-BE49-F238E27FC236}">
                <a16:creationId xmlns:a16="http://schemas.microsoft.com/office/drawing/2014/main" id="{92FFCA06-84CB-4C28-90A8-271445E3EF39}"/>
              </a:ext>
            </a:extLst>
          </p:cNvPr>
          <p:cNvSpPr txBox="1"/>
          <p:nvPr/>
        </p:nvSpPr>
        <p:spPr>
          <a:xfrm>
            <a:off x="6334307" y="1353740"/>
            <a:ext cx="5174479" cy="2975302"/>
          </a:xfrm>
          <a:prstGeom prst="rect">
            <a:avLst/>
          </a:prstGeom>
          <a:solidFill>
            <a:schemeClr val="accent5">
              <a:lumMod val="20000"/>
              <a:lumOff val="80000"/>
              <a:alpha val="50000"/>
            </a:schemeClr>
          </a:solidFill>
        </p:spPr>
        <p:txBody>
          <a:bodyPr wrap="square" rtlCol="0">
            <a:spAutoFit/>
          </a:bodyPr>
          <a:lstStyle/>
          <a:p>
            <a:pPr algn="ctr">
              <a:lnSpc>
                <a:spcPts val="3200"/>
              </a:lnSpc>
              <a:spcBef>
                <a:spcPts val="600"/>
              </a:spcBef>
              <a:spcAft>
                <a:spcPts val="600"/>
              </a:spcAft>
            </a:pPr>
            <a:r>
              <a:rPr lang="zh-CN" altLang="en-US" sz="2400" b="1">
                <a:solidFill>
                  <a:srgbClr val="C00000"/>
                </a:solidFill>
              </a:rPr>
              <a:t>量词公式的推理规则</a:t>
            </a:r>
            <a:endParaRPr lang="en-US" altLang="zh-CN" sz="2400" b="1">
              <a:solidFill>
                <a:srgbClr val="C00000"/>
              </a:solidFill>
            </a:endParaRPr>
          </a:p>
          <a:p>
            <a:pPr>
              <a:lnSpc>
                <a:spcPts val="3200"/>
              </a:lnSpc>
              <a:spcBef>
                <a:spcPts val="600"/>
              </a:spcBef>
              <a:spcAft>
                <a:spcPts val="600"/>
              </a:spcAft>
            </a:pPr>
            <a:r>
              <a:rPr lang="zh-CN" altLang="en-US" sz="2000" b="1">
                <a:solidFill>
                  <a:schemeClr val="accent6">
                    <a:lumMod val="50000"/>
                  </a:schemeClr>
                </a:solidFill>
                <a:latin typeface="楷体" panose="02010609060101010101" pitchFamily="49" charset="-122"/>
                <a:ea typeface="楷体" panose="02010609060101010101" pitchFamily="49" charset="-122"/>
              </a:rPr>
              <a:t>全称例化、全称泛化、存在例化、存在泛化</a:t>
            </a:r>
          </a:p>
          <a:p>
            <a:pPr marL="742950" lvl="1" indent="-285750">
              <a:lnSpc>
                <a:spcPts val="3200"/>
              </a:lnSpc>
              <a:spcBef>
                <a:spcPts val="600"/>
              </a:spcBef>
              <a:spcAft>
                <a:spcPts val="600"/>
              </a:spcAft>
              <a:buFont typeface="Arial" panose="020B0604020202020204" pitchFamily="34" charset="0"/>
              <a:buChar char="•"/>
            </a:pPr>
            <a:r>
              <a:rPr lang="zh-CN" altLang="en-US" b="1">
                <a:solidFill>
                  <a:schemeClr val="accent2">
                    <a:lumMod val="50000"/>
                  </a:schemeClr>
                </a:solidFill>
              </a:rPr>
              <a:t>注意全称例化、全称泛化和存在例化规则的应用条件</a:t>
            </a:r>
          </a:p>
          <a:p>
            <a:pPr marL="742950" lvl="1" indent="-285750">
              <a:lnSpc>
                <a:spcPts val="3200"/>
              </a:lnSpc>
              <a:spcBef>
                <a:spcPts val="600"/>
              </a:spcBef>
              <a:spcAft>
                <a:spcPts val="600"/>
              </a:spcAft>
              <a:buFont typeface="Arial" panose="020B0604020202020204" pitchFamily="34" charset="0"/>
              <a:buChar char="•"/>
            </a:pPr>
            <a:r>
              <a:rPr lang="zh-CN" altLang="en-US" b="1">
                <a:solidFill>
                  <a:schemeClr val="accent2">
                    <a:lumMod val="50000"/>
                  </a:schemeClr>
                </a:solidFill>
              </a:rPr>
              <a:t>例化规则针对的量词的辖域要是整个公式，泛化规则引入的量词的辖域也是整个公式</a:t>
            </a:r>
          </a:p>
        </p:txBody>
      </p:sp>
    </p:spTree>
    <p:extLst>
      <p:ext uri="{BB962C8B-B14F-4D97-AF65-F5344CB8AC3E}">
        <p14:creationId xmlns:p14="http://schemas.microsoft.com/office/powerpoint/2010/main" val="3753134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作业</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第十一讲  一阶逻辑的推理理论</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511C6389-7226-43B9-9250-70FB7F990DBF}" type="slidenum">
              <a:rPr lang="en-US" altLang="zh-CN" smtClean="0">
                <a:latin typeface="Arial" panose="020B0604020202020204" pitchFamily="34" charset="0"/>
                <a:ea typeface="楷体" panose="02010609060101010101" pitchFamily="49" charset="-122"/>
                <a:cs typeface="Arial" panose="020B0604020202020204" pitchFamily="34" charset="0"/>
              </a:rPr>
              <a:t>33</a:t>
            </a:fld>
            <a:r>
              <a:rPr lang="en-US" altLang="zh-CN">
                <a:latin typeface="Arial" panose="020B0604020202020204" pitchFamily="34" charset="0"/>
                <a:ea typeface="楷体" panose="02010609060101010101" pitchFamily="49" charset="-122"/>
                <a:cs typeface="Arial" panose="020B0604020202020204" pitchFamily="34" charset="0"/>
              </a:rPr>
              <a:t>/33</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作业</a:t>
            </a:r>
          </a:p>
        </p:txBody>
      </p:sp>
      <p:sp>
        <p:nvSpPr>
          <p:cNvPr id="2" name="文本框 1">
            <a:extLst>
              <a:ext uri="{FF2B5EF4-FFF2-40B4-BE49-F238E27FC236}">
                <a16:creationId xmlns:a16="http://schemas.microsoft.com/office/drawing/2014/main" id="{89EF1AFF-D150-4D24-BB32-695DDFCBCE6E}"/>
              </a:ext>
            </a:extLst>
          </p:cNvPr>
          <p:cNvSpPr txBox="1"/>
          <p:nvPr/>
        </p:nvSpPr>
        <p:spPr>
          <a:xfrm>
            <a:off x="1007165" y="3167390"/>
            <a:ext cx="9103862" cy="584775"/>
          </a:xfrm>
          <a:prstGeom prst="rect">
            <a:avLst/>
          </a:prstGeom>
          <a:solidFill>
            <a:schemeClr val="accent4">
              <a:lumMod val="20000"/>
              <a:lumOff val="80000"/>
            </a:schemeClr>
          </a:solidFill>
        </p:spPr>
        <p:txBody>
          <a:bodyPr wrap="square" rtlCol="0">
            <a:spAutoFit/>
          </a:bodyPr>
          <a:lstStyle/>
          <a:p>
            <a:r>
              <a:rPr lang="zh-CN" altLang="en-US" sz="3200" b="1">
                <a:solidFill>
                  <a:srgbClr val="C00000"/>
                </a:solidFill>
                <a:latin typeface="Arial" panose="020B0604020202020204" pitchFamily="34" charset="0"/>
                <a:ea typeface="楷体" panose="02010609060101010101" pitchFamily="49" charset="-122"/>
                <a:cs typeface="Arial" panose="020B0604020202020204" pitchFamily="34" charset="0"/>
              </a:rPr>
              <a:t>教材练习</a:t>
            </a:r>
            <a:r>
              <a:rPr lang="en-US" altLang="zh-CN" sz="3200" b="1">
                <a:solidFill>
                  <a:srgbClr val="C00000"/>
                </a:solidFill>
                <a:latin typeface="Arial" panose="020B0604020202020204" pitchFamily="34" charset="0"/>
                <a:ea typeface="楷体" panose="02010609060101010101" pitchFamily="49" charset="-122"/>
                <a:cs typeface="Arial" panose="020B0604020202020204" pitchFamily="34" charset="0"/>
              </a:rPr>
              <a:t>3.24</a:t>
            </a:r>
            <a:r>
              <a:rPr lang="zh-CN" altLang="en-US" sz="3200" b="1">
                <a:solidFill>
                  <a:srgbClr val="C00000"/>
                </a:solidFill>
                <a:latin typeface="Arial" panose="020B0604020202020204" pitchFamily="34" charset="0"/>
                <a:ea typeface="楷体" panose="02010609060101010101" pitchFamily="49" charset="-122"/>
                <a:cs typeface="Arial" panose="020B0604020202020204" pitchFamily="34" charset="0"/>
              </a:rPr>
              <a:t>、练习</a:t>
            </a:r>
            <a:r>
              <a:rPr lang="en-US" altLang="zh-CN" sz="3200" b="1">
                <a:solidFill>
                  <a:srgbClr val="C00000"/>
                </a:solidFill>
                <a:latin typeface="Arial" panose="020B0604020202020204" pitchFamily="34" charset="0"/>
                <a:ea typeface="楷体" panose="02010609060101010101" pitchFamily="49" charset="-122"/>
                <a:cs typeface="Arial" panose="020B0604020202020204" pitchFamily="34" charset="0"/>
              </a:rPr>
              <a:t>3.25</a:t>
            </a:r>
            <a:r>
              <a:rPr lang="zh-CN" altLang="en-US" sz="3200" b="1">
                <a:solidFill>
                  <a:srgbClr val="C00000"/>
                </a:solidFill>
                <a:latin typeface="Arial" panose="020B0604020202020204" pitchFamily="34" charset="0"/>
                <a:ea typeface="楷体" panose="02010609060101010101" pitchFamily="49" charset="-122"/>
                <a:cs typeface="Arial" panose="020B0604020202020204" pitchFamily="34" charset="0"/>
              </a:rPr>
              <a:t>和练习</a:t>
            </a:r>
            <a:r>
              <a:rPr lang="en-US" altLang="zh-CN" sz="3200" b="1">
                <a:solidFill>
                  <a:srgbClr val="C00000"/>
                </a:solidFill>
                <a:latin typeface="Arial" panose="020B0604020202020204" pitchFamily="34" charset="0"/>
                <a:ea typeface="楷体" panose="02010609060101010101" pitchFamily="49" charset="-122"/>
                <a:cs typeface="Arial" panose="020B0604020202020204" pitchFamily="34" charset="0"/>
              </a:rPr>
              <a:t>3.26</a:t>
            </a:r>
            <a:endParaRPr lang="zh-CN" altLang="en-US" sz="3200" b="1" dirty="0">
              <a:solidFill>
                <a:srgbClr val="C00000"/>
              </a:solidFill>
              <a:latin typeface="Arial" panose="020B0604020202020204" pitchFamily="34" charset="0"/>
              <a:ea typeface="楷体" panose="02010609060101010101" pitchFamily="49" charset="-122"/>
              <a:cs typeface="Arial" panose="020B0604020202020204" pitchFamily="34" charset="0"/>
            </a:endParaRPr>
          </a:p>
        </p:txBody>
      </p:sp>
    </p:spTree>
    <p:extLst>
      <p:ext uri="{BB962C8B-B14F-4D97-AF65-F5344CB8AC3E}">
        <p14:creationId xmlns:p14="http://schemas.microsoft.com/office/powerpoint/2010/main" val="118656447"/>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第十一讲  一阶逻辑的推理理论</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a:t>
            </a: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sp>
        <p:nvSpPr>
          <p:cNvPr id="2" name="文本框 1">
            <a:extLst>
              <a:ext uri="{FF2B5EF4-FFF2-40B4-BE49-F238E27FC236}">
                <a16:creationId xmlns:a16="http://schemas.microsoft.com/office/drawing/2014/main" id="{F3778FC1-0A49-4C7B-8763-0ABD47A13328}"/>
              </a:ext>
            </a:extLst>
          </p:cNvPr>
          <p:cNvSpPr txBox="1"/>
          <p:nvPr/>
        </p:nvSpPr>
        <p:spPr>
          <a:xfrm>
            <a:off x="1921252" y="2001283"/>
            <a:ext cx="8571678" cy="2383794"/>
          </a:xfrm>
          <a:prstGeom prst="rect">
            <a:avLst/>
          </a:prstGeom>
          <a:noFill/>
        </p:spPr>
        <p:txBody>
          <a:bodyPr wrap="square" rtlCol="0">
            <a:spAutoFit/>
          </a:bodyPr>
          <a:lstStyle/>
          <a:p>
            <a:pPr algn="ctr">
              <a:lnSpc>
                <a:spcPct val="200000"/>
              </a:lnSpc>
            </a:pPr>
            <a:r>
              <a:rPr lang="zh-CN" altLang="en-US" sz="4000">
                <a:solidFill>
                  <a:srgbClr val="C00000"/>
                </a:solidFill>
                <a:latin typeface="华文新魏" panose="02010800040101010101" pitchFamily="2" charset="-122"/>
                <a:ea typeface="华文新魏" panose="02010800040101010101" pitchFamily="2" charset="-122"/>
              </a:rPr>
              <a:t>谢谢大家！</a:t>
            </a:r>
            <a:endParaRPr lang="en-US" altLang="zh-CN" sz="4000">
              <a:solidFill>
                <a:srgbClr val="C00000"/>
              </a:solidFill>
              <a:latin typeface="华文新魏" panose="02010800040101010101" pitchFamily="2" charset="-122"/>
              <a:ea typeface="华文新魏" panose="02010800040101010101" pitchFamily="2" charset="-122"/>
            </a:endParaRPr>
          </a:p>
          <a:p>
            <a:pPr algn="ctr">
              <a:lnSpc>
                <a:spcPct val="200000"/>
              </a:lnSpc>
            </a:pPr>
            <a:r>
              <a:rPr lang="zh-CN" altLang="en-US" sz="4000">
                <a:solidFill>
                  <a:srgbClr val="C00000"/>
                </a:solidFill>
                <a:latin typeface="华文新魏" panose="02010800040101010101" pitchFamily="2" charset="-122"/>
                <a:ea typeface="华文新魏" panose="02010800040101010101" pitchFamily="2" charset="-122"/>
              </a:rPr>
              <a:t>有什么问题和建议请及时反馈给老师！</a:t>
            </a:r>
          </a:p>
        </p:txBody>
      </p:sp>
    </p:spTree>
    <p:extLst>
      <p:ext uri="{BB962C8B-B14F-4D97-AF65-F5344CB8AC3E}">
        <p14:creationId xmlns:p14="http://schemas.microsoft.com/office/powerpoint/2010/main" val="38075701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一阶逻辑推理的有效性</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第十一讲  一阶逻辑的推理理论</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4</a:t>
            </a:fld>
            <a:r>
              <a:rPr lang="en-US" altLang="zh-CN">
                <a:latin typeface="Arial" panose="020B0604020202020204" pitchFamily="34" charset="0"/>
                <a:ea typeface="楷体" panose="02010609060101010101" pitchFamily="49" charset="-122"/>
                <a:cs typeface="Arial" panose="020B0604020202020204" pitchFamily="34" charset="0"/>
              </a:rPr>
              <a:t>/33</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一阶逻辑的自然推理系统</a:t>
            </a:r>
          </a:p>
        </p:txBody>
      </p:sp>
      <p:sp>
        <p:nvSpPr>
          <p:cNvPr id="11" name="文本框 10">
            <a:extLst>
              <a:ext uri="{FF2B5EF4-FFF2-40B4-BE49-F238E27FC236}">
                <a16:creationId xmlns:a16="http://schemas.microsoft.com/office/drawing/2014/main" id="{E6BDA276-0D0B-4E8E-8D60-865908D46C6A}"/>
              </a:ext>
            </a:extLst>
          </p:cNvPr>
          <p:cNvSpPr txBox="1"/>
          <p:nvPr/>
        </p:nvSpPr>
        <p:spPr>
          <a:xfrm>
            <a:off x="549123" y="1139040"/>
            <a:ext cx="8469887" cy="461665"/>
          </a:xfrm>
          <a:prstGeom prst="rect">
            <a:avLst/>
          </a:prstGeom>
          <a:solidFill>
            <a:schemeClr val="accent5">
              <a:lumMod val="20000"/>
              <a:lumOff val="80000"/>
              <a:alpha val="50000"/>
            </a:schemeClr>
          </a:solidFill>
        </p:spPr>
        <p:txBody>
          <a:bodyPr wrap="square" rtlCol="0">
            <a:spAutoFit/>
          </a:bodyPr>
          <a:lstStyle/>
          <a:p>
            <a:pPr>
              <a:spcBef>
                <a:spcPts val="600"/>
              </a:spcBef>
              <a:spcAft>
                <a:spcPts val="600"/>
              </a:spcAft>
            </a:pPr>
            <a:r>
              <a:rPr lang="zh-CN" altLang="en-US" sz="2400" b="1">
                <a:solidFill>
                  <a:srgbClr val="002060"/>
                </a:solidFill>
              </a:rPr>
              <a:t>自然推理系统的定义包括</a:t>
            </a:r>
            <a:r>
              <a:rPr lang="zh-CN" altLang="en-US" sz="2400" b="1">
                <a:solidFill>
                  <a:srgbClr val="C00000"/>
                </a:solidFill>
              </a:rPr>
              <a:t>用哪些推理规则</a:t>
            </a:r>
            <a:r>
              <a:rPr lang="zh-CN" altLang="en-US" sz="2400" b="1">
                <a:solidFill>
                  <a:srgbClr val="002060"/>
                </a:solidFill>
              </a:rPr>
              <a:t>和</a:t>
            </a:r>
            <a:r>
              <a:rPr lang="zh-CN" altLang="en-US" sz="2400" b="1">
                <a:solidFill>
                  <a:srgbClr val="C00000"/>
                </a:solidFill>
              </a:rPr>
              <a:t>什么是论证</a:t>
            </a:r>
            <a:r>
              <a:rPr lang="zh-CN" altLang="en-US" sz="2400" b="1">
                <a:solidFill>
                  <a:srgbClr val="002060"/>
                </a:solidFill>
              </a:rPr>
              <a:t>两部分</a:t>
            </a:r>
            <a:endParaRPr lang="en-US" altLang="zh-CN" sz="2400" b="1">
              <a:solidFill>
                <a:srgbClr val="002060"/>
              </a:solidFill>
            </a:endParaRPr>
          </a:p>
        </p:txBody>
      </p:sp>
      <p:sp>
        <p:nvSpPr>
          <p:cNvPr id="2" name="文本框 1">
            <a:extLst>
              <a:ext uri="{FF2B5EF4-FFF2-40B4-BE49-F238E27FC236}">
                <a16:creationId xmlns:a16="http://schemas.microsoft.com/office/drawing/2014/main" id="{8E0FD951-1565-4401-901D-26D24D34E169}"/>
              </a:ext>
            </a:extLst>
          </p:cNvPr>
          <p:cNvSpPr txBox="1"/>
          <p:nvPr/>
        </p:nvSpPr>
        <p:spPr>
          <a:xfrm>
            <a:off x="549123" y="1857387"/>
            <a:ext cx="10678398" cy="400110"/>
          </a:xfrm>
          <a:prstGeom prst="rect">
            <a:avLst/>
          </a:prstGeom>
          <a:solidFill>
            <a:schemeClr val="accent2">
              <a:lumMod val="20000"/>
              <a:lumOff val="80000"/>
              <a:alpha val="50000"/>
            </a:schemeClr>
          </a:solidFill>
        </p:spPr>
        <p:txBody>
          <a:bodyPr wrap="square" rtlCol="0">
            <a:spAutoFit/>
          </a:bodyPr>
          <a:lstStyle/>
          <a:p>
            <a:r>
              <a:rPr lang="zh-CN" altLang="en-US" sz="2000" b="1">
                <a:solidFill>
                  <a:srgbClr val="002060"/>
                </a:solidFill>
                <a:latin typeface="楷体" panose="02010609060101010101" pitchFamily="49" charset="-122"/>
                <a:ea typeface="楷体" panose="02010609060101010101" pitchFamily="49" charset="-122"/>
              </a:rPr>
              <a:t>一阶逻辑自然推理系统包括</a:t>
            </a:r>
            <a:r>
              <a:rPr lang="zh-CN" altLang="en-US" sz="2000" b="1">
                <a:solidFill>
                  <a:srgbClr val="C00000"/>
                </a:solidFill>
              </a:rPr>
              <a:t>命题逻辑自然推理系统所用的推理规则</a:t>
            </a:r>
            <a:r>
              <a:rPr lang="zh-CN" altLang="en-US" sz="2000" b="1">
                <a:solidFill>
                  <a:srgbClr val="002060"/>
                </a:solidFill>
                <a:latin typeface="楷体" panose="02010609060101010101" pitchFamily="49" charset="-122"/>
                <a:ea typeface="楷体" panose="02010609060101010101" pitchFamily="49" charset="-122"/>
              </a:rPr>
              <a:t>，以及</a:t>
            </a:r>
            <a:r>
              <a:rPr lang="zh-CN" altLang="en-US" sz="2000" b="1">
                <a:solidFill>
                  <a:srgbClr val="C00000"/>
                </a:solidFill>
              </a:rPr>
              <a:t>量词公式的推理规则</a:t>
            </a:r>
          </a:p>
        </p:txBody>
      </p:sp>
      <mc:AlternateContent xmlns:mc="http://schemas.openxmlformats.org/markup-compatibility/2006" xmlns:a14="http://schemas.microsoft.com/office/drawing/2010/main">
        <mc:Choice Requires="a14">
          <p:graphicFrame>
            <p:nvGraphicFramePr>
              <p:cNvPr id="4" name="表格 3">
                <a:extLst>
                  <a:ext uri="{FF2B5EF4-FFF2-40B4-BE49-F238E27FC236}">
                    <a16:creationId xmlns:a16="http://schemas.microsoft.com/office/drawing/2014/main" id="{2BEA3276-7636-4C6E-A61F-D8B108E8A586}"/>
                  </a:ext>
                </a:extLst>
              </p:cNvPr>
              <p:cNvGraphicFramePr>
                <a:graphicFrameLocks noGrp="1"/>
              </p:cNvGraphicFramePr>
              <p:nvPr>
                <p:extLst>
                  <p:ext uri="{D42A27DB-BD31-4B8C-83A1-F6EECF244321}">
                    <p14:modId xmlns:p14="http://schemas.microsoft.com/office/powerpoint/2010/main" val="370967525"/>
                  </p:ext>
                </p:extLst>
              </p:nvPr>
            </p:nvGraphicFramePr>
            <p:xfrm>
              <a:off x="549123" y="2532615"/>
              <a:ext cx="8621191" cy="3693160"/>
            </p:xfrm>
            <a:graphic>
              <a:graphicData uri="http://schemas.openxmlformats.org/drawingml/2006/table">
                <a:tbl>
                  <a:tblPr firstRow="1" bandRow="1">
                    <a:tableStyleId>{5C22544A-7EE6-4342-B048-85BDC9FD1C3A}</a:tableStyleId>
                  </a:tblPr>
                  <a:tblGrid>
                    <a:gridCol w="1411245">
                      <a:extLst>
                        <a:ext uri="{9D8B030D-6E8A-4147-A177-3AD203B41FA5}">
                          <a16:colId xmlns:a16="http://schemas.microsoft.com/office/drawing/2014/main" val="392368818"/>
                        </a:ext>
                      </a:extLst>
                    </a:gridCol>
                    <a:gridCol w="2065623">
                      <a:extLst>
                        <a:ext uri="{9D8B030D-6E8A-4147-A177-3AD203B41FA5}">
                          <a16:colId xmlns:a16="http://schemas.microsoft.com/office/drawing/2014/main" val="1633771980"/>
                        </a:ext>
                      </a:extLst>
                    </a:gridCol>
                    <a:gridCol w="5144323">
                      <a:extLst>
                        <a:ext uri="{9D8B030D-6E8A-4147-A177-3AD203B41FA5}">
                          <a16:colId xmlns:a16="http://schemas.microsoft.com/office/drawing/2014/main" val="1196145927"/>
                        </a:ext>
                      </a:extLst>
                    </a:gridCol>
                  </a:tblGrid>
                  <a:tr h="370840">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b="1">
                              <a:solidFill>
                                <a:srgbClr val="FFC000"/>
                              </a:solidFill>
                            </a:rPr>
                            <a:t>命题逻辑的推理规则</a:t>
                          </a:r>
                        </a:p>
                      </a:txBody>
                      <a:tcP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50000"/>
                            <a:alpha val="75000"/>
                          </a:schemeClr>
                        </a:solidFill>
                      </a:tcPr>
                    </a:tc>
                    <a:tc hMerge="1">
                      <a:txBody>
                        <a:bodyPr/>
                        <a:lstStyle/>
                        <a:p>
                          <a:pPr algn="ctr"/>
                          <a:endParaRPr lang="zh-CN" altLang="en-US"/>
                        </a:p>
                      </a:txBody>
                      <a:tcP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50000"/>
                            <a:alpha val="75000"/>
                          </a:schemeClr>
                        </a:solidFill>
                      </a:tcPr>
                    </a:tc>
                    <a:tc hMerge="1">
                      <a:txBody>
                        <a:bodyPr/>
                        <a:lstStyle/>
                        <a:p>
                          <a:pPr algn="ctr"/>
                          <a:endParaRPr lang="zh-CN" altLang="en-US"/>
                        </a:p>
                      </a:txBody>
                      <a:tcP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50000"/>
                            <a:alpha val="75000"/>
                          </a:schemeClr>
                        </a:solidFill>
                      </a:tcPr>
                    </a:tc>
                    <a:extLst>
                      <a:ext uri="{0D108BD9-81ED-4DB2-BD59-A6C34878D82A}">
                        <a16:rowId xmlns:a16="http://schemas.microsoft.com/office/drawing/2014/main" val="369244766"/>
                      </a:ext>
                    </a:extLst>
                  </a:tr>
                  <a:tr h="370840">
                    <a:tc>
                      <a:txBody>
                        <a:bodyPr/>
                        <a:lstStyle/>
                        <a:p>
                          <a:pPr algn="ctr"/>
                          <a:r>
                            <a:rPr lang="zh-CN" altLang="en-US" b="1">
                              <a:solidFill>
                                <a:schemeClr val="bg1"/>
                              </a:solidFill>
                            </a:rPr>
                            <a:t>名称</a:t>
                          </a:r>
                        </a:p>
                      </a:txBody>
                      <a:tcP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50000"/>
                            <a:alpha val="75000"/>
                          </a:schemeClr>
                        </a:solidFill>
                      </a:tcPr>
                    </a:tc>
                    <a:tc>
                      <a:txBody>
                        <a:bodyPr/>
                        <a:lstStyle/>
                        <a:p>
                          <a:pPr algn="ctr"/>
                          <a:r>
                            <a:rPr lang="zh-CN" altLang="en-US" b="1">
                              <a:solidFill>
                                <a:schemeClr val="bg1"/>
                              </a:solidFill>
                            </a:rPr>
                            <a:t>推理规则模式</a:t>
                          </a:r>
                        </a:p>
                      </a:txBody>
                      <a:tcP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50000"/>
                            <a:alpha val="75000"/>
                          </a:schemeClr>
                        </a:solidFill>
                      </a:tcPr>
                    </a:tc>
                    <a:tc>
                      <a:txBody>
                        <a:bodyPr/>
                        <a:lstStyle/>
                        <a:p>
                          <a:pPr algn="ctr"/>
                          <a:r>
                            <a:rPr lang="zh-CN" altLang="en-US" b="1">
                              <a:solidFill>
                                <a:schemeClr val="bg1"/>
                              </a:solidFill>
                            </a:rPr>
                            <a:t>直观含义</a:t>
                          </a:r>
                        </a:p>
                      </a:txBody>
                      <a:tcP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50000"/>
                            <a:alpha val="75000"/>
                          </a:schemeClr>
                        </a:solidFill>
                      </a:tcPr>
                    </a:tc>
                    <a:extLst>
                      <a:ext uri="{0D108BD9-81ED-4DB2-BD59-A6C34878D82A}">
                        <a16:rowId xmlns:a16="http://schemas.microsoft.com/office/drawing/2014/main" val="2528295239"/>
                      </a:ext>
                    </a:extLst>
                  </a:tr>
                  <a:tr h="370840">
                    <a:tc>
                      <a:txBody>
                        <a:bodyPr/>
                        <a:lstStyle/>
                        <a:p>
                          <a:pPr algn="ctr"/>
                          <a:r>
                            <a:rPr lang="zh-CN" altLang="en-US" b="1">
                              <a:solidFill>
                                <a:srgbClr val="002060"/>
                              </a:solidFill>
                              <a:latin typeface="楷体" panose="02010609060101010101" pitchFamily="49" charset="-122"/>
                              <a:ea typeface="楷体" panose="02010609060101010101" pitchFamily="49" charset="-122"/>
                            </a:rPr>
                            <a:t>假言推理</a:t>
                          </a:r>
                        </a:p>
                      </a:txBody>
                      <a:tcP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5">
                            <a:lumMod val="20000"/>
                            <a:lumOff val="80000"/>
                            <a:alpha val="25000"/>
                          </a:schemeClr>
                        </a:solidFill>
                      </a:tcPr>
                    </a:tc>
                    <a:tc>
                      <a:txBody>
                        <a:bodyPr/>
                        <a:lstStyle/>
                        <a:p>
                          <a:pPr/>
                          <a14:m>
                            <m:oMathPara xmlns:m="http://schemas.openxmlformats.org/officeDocument/2006/math">
                              <m:oMathParaPr>
                                <m:jc m:val="centerGroup"/>
                              </m:oMathParaPr>
                              <m:oMath xmlns:m="http://schemas.openxmlformats.org/officeDocument/2006/math">
                                <m:r>
                                  <a:rPr lang="en-US" altLang="zh-CN" b="1" i="1" smtClean="0">
                                    <a:solidFill>
                                      <a:schemeClr val="accent2">
                                        <a:lumMod val="50000"/>
                                      </a:schemeClr>
                                    </a:solidFill>
                                    <a:latin typeface="Cambria Math" panose="02040503050406030204" pitchFamily="18" charset="0"/>
                                  </a:rPr>
                                  <m:t>𝑨</m:t>
                                </m:r>
                                <m:r>
                                  <a:rPr lang="en-US" altLang="zh-CN" b="1" i="1" smtClean="0">
                                    <a:solidFill>
                                      <a:schemeClr val="accent2">
                                        <a:lumMod val="50000"/>
                                      </a:schemeClr>
                                    </a:solidFill>
                                    <a:latin typeface="Cambria Math" panose="02040503050406030204" pitchFamily="18" charset="0"/>
                                  </a:rPr>
                                  <m:t>, </m:t>
                                </m:r>
                                <m:r>
                                  <a:rPr lang="en-US" altLang="zh-CN" b="1" i="1" smtClean="0">
                                    <a:solidFill>
                                      <a:schemeClr val="accent2">
                                        <a:lumMod val="50000"/>
                                      </a:schemeClr>
                                    </a:solidFill>
                                    <a:latin typeface="Cambria Math" panose="02040503050406030204" pitchFamily="18" charset="0"/>
                                  </a:rPr>
                                  <m:t>𝑨</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𝑩</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𝑩</m:t>
                                </m:r>
                              </m:oMath>
                            </m:oMathPara>
                          </a14:m>
                          <a:endParaRPr lang="zh-CN" altLang="en-US" b="1">
                            <a:solidFill>
                              <a:schemeClr val="accent2">
                                <a:lumMod val="50000"/>
                              </a:schemeClr>
                            </a:solidFill>
                          </a:endParaRPr>
                        </a:p>
                      </a:txBody>
                      <a:tcP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5">
                            <a:lumMod val="20000"/>
                            <a:lumOff val="80000"/>
                            <a:alpha val="25000"/>
                          </a:schemeClr>
                        </a:solidFill>
                      </a:tcPr>
                    </a:tc>
                    <a:tc>
                      <a:txBody>
                        <a:bodyPr/>
                        <a:lstStyle/>
                        <a:p>
                          <a:r>
                            <a:rPr lang="zh-CN" altLang="en-US" b="1">
                              <a:solidFill>
                                <a:schemeClr val="accent6">
                                  <a:lumMod val="50000"/>
                                </a:schemeClr>
                              </a:solidFill>
                              <a:latin typeface="宋体" panose="02010600030101010101" pitchFamily="2" charset="-122"/>
                              <a:ea typeface="宋体" panose="02010600030101010101" pitchFamily="2" charset="-122"/>
                            </a:rPr>
                            <a:t>肯定蕴涵式的前件可推出蕴涵式的后件</a:t>
                          </a:r>
                        </a:p>
                      </a:txBody>
                      <a:tcP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5">
                            <a:lumMod val="20000"/>
                            <a:lumOff val="80000"/>
                            <a:alpha val="25000"/>
                          </a:schemeClr>
                        </a:solidFill>
                      </a:tcPr>
                    </a:tc>
                    <a:extLst>
                      <a:ext uri="{0D108BD9-81ED-4DB2-BD59-A6C34878D82A}">
                        <a16:rowId xmlns:a16="http://schemas.microsoft.com/office/drawing/2014/main" val="3881959726"/>
                      </a:ext>
                    </a:extLst>
                  </a:tr>
                  <a:tr h="370840">
                    <a:tc>
                      <a:txBody>
                        <a:bodyPr/>
                        <a:lstStyle/>
                        <a:p>
                          <a:pPr algn="ctr"/>
                          <a:r>
                            <a:rPr lang="zh-CN" altLang="en-US" b="1">
                              <a:solidFill>
                                <a:srgbClr val="002060"/>
                              </a:solidFill>
                              <a:latin typeface="楷体" panose="02010609060101010101" pitchFamily="49" charset="-122"/>
                              <a:ea typeface="楷体" panose="02010609060101010101" pitchFamily="49" charset="-122"/>
                            </a:rPr>
                            <a:t>假言易位</a:t>
                          </a:r>
                        </a:p>
                      </a:txBody>
                      <a:tcP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5">
                            <a:lumMod val="20000"/>
                            <a:lumOff val="80000"/>
                            <a:alpha val="25000"/>
                          </a:schemeClr>
                        </a:solidFill>
                      </a:tcPr>
                    </a:tc>
                    <a:tc>
                      <a:txBody>
                        <a:bodyPr/>
                        <a:lstStyle/>
                        <a:p>
                          <a:pPr/>
                          <a14:m>
                            <m:oMathPara xmlns:m="http://schemas.openxmlformats.org/officeDocument/2006/math">
                              <m:oMathParaPr>
                                <m:jc m:val="centerGroup"/>
                              </m:oMathParaPr>
                              <m:oMath xmlns:m="http://schemas.openxmlformats.org/officeDocument/2006/math">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𝑩</m:t>
                                </m:r>
                                <m:r>
                                  <a:rPr lang="en-US" altLang="zh-CN" b="1" i="1" smtClean="0">
                                    <a:solidFill>
                                      <a:schemeClr val="accent2">
                                        <a:lumMod val="50000"/>
                                      </a:schemeClr>
                                    </a:solidFill>
                                    <a:latin typeface="Cambria Math" panose="02040503050406030204" pitchFamily="18" charset="0"/>
                                  </a:rPr>
                                  <m:t>, </m:t>
                                </m:r>
                                <m:r>
                                  <a:rPr lang="en-US" altLang="zh-CN" b="1" i="1" smtClean="0">
                                    <a:solidFill>
                                      <a:schemeClr val="accent2">
                                        <a:lumMod val="50000"/>
                                      </a:schemeClr>
                                    </a:solidFill>
                                    <a:latin typeface="Cambria Math" panose="02040503050406030204" pitchFamily="18" charset="0"/>
                                  </a:rPr>
                                  <m:t>𝑨</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𝑩</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𝑨</m:t>
                                </m:r>
                              </m:oMath>
                            </m:oMathPara>
                          </a14:m>
                          <a:endParaRPr lang="zh-CN" altLang="en-US" b="1">
                            <a:solidFill>
                              <a:schemeClr val="accent2">
                                <a:lumMod val="50000"/>
                              </a:schemeClr>
                            </a:solidFill>
                          </a:endParaRPr>
                        </a:p>
                      </a:txBody>
                      <a:tcP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5">
                            <a:lumMod val="20000"/>
                            <a:lumOff val="80000"/>
                            <a:alpha val="25000"/>
                          </a:schemeClr>
                        </a:solidFill>
                      </a:tcPr>
                    </a:tc>
                    <a:tc>
                      <a:txBody>
                        <a:bodyPr/>
                        <a:lstStyle/>
                        <a:p>
                          <a:r>
                            <a:rPr lang="zh-CN" altLang="en-US" b="1">
                              <a:solidFill>
                                <a:schemeClr val="accent6">
                                  <a:lumMod val="50000"/>
                                </a:schemeClr>
                              </a:solidFill>
                              <a:latin typeface="宋体" panose="02010600030101010101" pitchFamily="2" charset="-122"/>
                              <a:ea typeface="宋体" panose="02010600030101010101" pitchFamily="2" charset="-122"/>
                            </a:rPr>
                            <a:t>否定蕴涵式的后件可推出蕴涵式前件的否定</a:t>
                          </a:r>
                        </a:p>
                      </a:txBody>
                      <a:tcP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5">
                            <a:lumMod val="20000"/>
                            <a:lumOff val="80000"/>
                            <a:alpha val="25000"/>
                          </a:schemeClr>
                        </a:solidFill>
                      </a:tcPr>
                    </a:tc>
                    <a:extLst>
                      <a:ext uri="{0D108BD9-81ED-4DB2-BD59-A6C34878D82A}">
                        <a16:rowId xmlns:a16="http://schemas.microsoft.com/office/drawing/2014/main" val="1979156203"/>
                      </a:ext>
                    </a:extLst>
                  </a:tr>
                  <a:tr h="370840">
                    <a:tc>
                      <a:txBody>
                        <a:bodyPr/>
                        <a:lstStyle/>
                        <a:p>
                          <a:pPr algn="ctr"/>
                          <a:r>
                            <a:rPr lang="zh-CN" altLang="en-US" b="1">
                              <a:solidFill>
                                <a:srgbClr val="002060"/>
                              </a:solidFill>
                              <a:latin typeface="楷体" panose="02010609060101010101" pitchFamily="49" charset="-122"/>
                              <a:ea typeface="楷体" panose="02010609060101010101" pitchFamily="49" charset="-122"/>
                            </a:rPr>
                            <a:t>合取规则</a:t>
                          </a:r>
                        </a:p>
                      </a:txBody>
                      <a:tcP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5">
                            <a:lumMod val="20000"/>
                            <a:lumOff val="80000"/>
                            <a:alpha val="2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b="1" i="1" smtClean="0">
                                    <a:solidFill>
                                      <a:schemeClr val="accent2">
                                        <a:lumMod val="50000"/>
                                      </a:schemeClr>
                                    </a:solidFill>
                                    <a:latin typeface="Cambria Math" panose="02040503050406030204" pitchFamily="18" charset="0"/>
                                  </a:rPr>
                                  <m:t>𝑨</m:t>
                                </m:r>
                                <m:r>
                                  <a:rPr lang="en-US" altLang="zh-CN" b="1" i="1" smtClean="0">
                                    <a:solidFill>
                                      <a:schemeClr val="accent2">
                                        <a:lumMod val="50000"/>
                                      </a:schemeClr>
                                    </a:solidFill>
                                    <a:latin typeface="Cambria Math" panose="02040503050406030204" pitchFamily="18" charset="0"/>
                                  </a:rPr>
                                  <m:t>, </m:t>
                                </m:r>
                                <m:r>
                                  <a:rPr lang="en-US" altLang="zh-CN" b="1" i="1" smtClean="0">
                                    <a:solidFill>
                                      <a:schemeClr val="accent2">
                                        <a:lumMod val="50000"/>
                                      </a:schemeClr>
                                    </a:solidFill>
                                    <a:latin typeface="Cambria Math" panose="02040503050406030204" pitchFamily="18" charset="0"/>
                                  </a:rPr>
                                  <m:t>𝑩</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𝑨</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𝑩</m:t>
                                </m:r>
                              </m:oMath>
                            </m:oMathPara>
                          </a14:m>
                          <a:endParaRPr lang="zh-CN" altLang="en-US" b="1">
                            <a:solidFill>
                              <a:schemeClr val="accent2">
                                <a:lumMod val="50000"/>
                              </a:schemeClr>
                            </a:solidFill>
                          </a:endParaRPr>
                        </a:p>
                      </a:txBody>
                      <a:tcP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5">
                            <a:lumMod val="20000"/>
                            <a:lumOff val="80000"/>
                            <a:alpha val="25000"/>
                          </a:schemeClr>
                        </a:solidFill>
                      </a:tcPr>
                    </a:tc>
                    <a:tc>
                      <a:txBody>
                        <a:bodyPr/>
                        <a:lstStyle/>
                        <a:p>
                          <a:r>
                            <a:rPr lang="zh-CN" altLang="en-US" b="1">
                              <a:solidFill>
                                <a:schemeClr val="accent6">
                                  <a:lumMod val="50000"/>
                                </a:schemeClr>
                              </a:solidFill>
                              <a:latin typeface="宋体" panose="02010600030101010101" pitchFamily="2" charset="-122"/>
                              <a:ea typeface="宋体" panose="02010600030101010101" pitchFamily="2" charset="-122"/>
                            </a:rPr>
                            <a:t>前提间是逻辑与关系，结论是合取式可逐个推出</a:t>
                          </a:r>
                        </a:p>
                      </a:txBody>
                      <a:tcP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5">
                            <a:lumMod val="20000"/>
                            <a:lumOff val="80000"/>
                            <a:alpha val="25000"/>
                          </a:schemeClr>
                        </a:solidFill>
                      </a:tcPr>
                    </a:tc>
                    <a:extLst>
                      <a:ext uri="{0D108BD9-81ED-4DB2-BD59-A6C34878D82A}">
                        <a16:rowId xmlns:a16="http://schemas.microsoft.com/office/drawing/2014/main" val="2915549925"/>
                      </a:ext>
                    </a:extLst>
                  </a:tr>
                  <a:tr h="370840">
                    <a:tc>
                      <a:txBody>
                        <a:bodyPr/>
                        <a:lstStyle/>
                        <a:p>
                          <a:pPr algn="ctr"/>
                          <a:r>
                            <a:rPr lang="zh-CN" altLang="en-US" b="1">
                              <a:solidFill>
                                <a:srgbClr val="002060"/>
                              </a:solidFill>
                              <a:latin typeface="楷体" panose="02010609060101010101" pitchFamily="49" charset="-122"/>
                              <a:ea typeface="楷体" panose="02010609060101010101" pitchFamily="49" charset="-122"/>
                            </a:rPr>
                            <a:t>化简规则</a:t>
                          </a:r>
                        </a:p>
                      </a:txBody>
                      <a:tcP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5">
                            <a:lumMod val="20000"/>
                            <a:lumOff val="80000"/>
                            <a:alpha val="2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b="1" i="1" smtClean="0">
                                    <a:solidFill>
                                      <a:schemeClr val="accent2">
                                        <a:lumMod val="50000"/>
                                      </a:schemeClr>
                                    </a:solidFill>
                                    <a:latin typeface="Cambria Math" panose="02040503050406030204" pitchFamily="18" charset="0"/>
                                  </a:rPr>
                                  <m:t>𝑨</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𝑩</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𝑨</m:t>
                                </m:r>
                              </m:oMath>
                            </m:oMathPara>
                          </a14:m>
                          <a:endParaRPr lang="zh-CN" altLang="en-US" b="1">
                            <a:solidFill>
                              <a:schemeClr val="accent2">
                                <a:lumMod val="50000"/>
                              </a:schemeClr>
                            </a:solidFill>
                          </a:endParaRPr>
                        </a:p>
                      </a:txBody>
                      <a:tcP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5">
                            <a:lumMod val="20000"/>
                            <a:lumOff val="80000"/>
                            <a:alpha val="25000"/>
                          </a:schemeClr>
                        </a:solidFill>
                      </a:tcPr>
                    </a:tc>
                    <a:tc>
                      <a:txBody>
                        <a:bodyPr/>
                        <a:lstStyle/>
                        <a:p>
                          <a:r>
                            <a:rPr lang="zh-CN" altLang="en-US" b="1">
                              <a:solidFill>
                                <a:schemeClr val="accent6">
                                  <a:lumMod val="50000"/>
                                </a:schemeClr>
                              </a:solidFill>
                              <a:latin typeface="宋体" panose="02010600030101010101" pitchFamily="2" charset="-122"/>
                              <a:ea typeface="宋体" panose="02010600030101010101" pitchFamily="2" charset="-122"/>
                            </a:rPr>
                            <a:t>前提是合取式时，每个分支都可作为前提</a:t>
                          </a:r>
                        </a:p>
                      </a:txBody>
                      <a:tcP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5">
                            <a:lumMod val="20000"/>
                            <a:lumOff val="80000"/>
                            <a:alpha val="25000"/>
                          </a:schemeClr>
                        </a:solidFill>
                      </a:tcPr>
                    </a:tc>
                    <a:extLst>
                      <a:ext uri="{0D108BD9-81ED-4DB2-BD59-A6C34878D82A}">
                        <a16:rowId xmlns:a16="http://schemas.microsoft.com/office/drawing/2014/main" val="3686381947"/>
                      </a:ext>
                    </a:extLst>
                  </a:tr>
                  <a:tr h="370840">
                    <a:tc>
                      <a:txBody>
                        <a:bodyPr/>
                        <a:lstStyle/>
                        <a:p>
                          <a:pPr algn="ctr"/>
                          <a:r>
                            <a:rPr lang="zh-CN" altLang="en-US" b="1">
                              <a:solidFill>
                                <a:srgbClr val="002060"/>
                              </a:solidFill>
                              <a:latin typeface="楷体" panose="02010609060101010101" pitchFamily="49" charset="-122"/>
                              <a:ea typeface="楷体" panose="02010609060101010101" pitchFamily="49" charset="-122"/>
                            </a:rPr>
                            <a:t>附加规则</a:t>
                          </a:r>
                        </a:p>
                      </a:txBody>
                      <a:tcP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5">
                            <a:lumMod val="20000"/>
                            <a:lumOff val="80000"/>
                            <a:alpha val="25000"/>
                          </a:schemeClr>
                        </a:solidFill>
                      </a:tcPr>
                    </a:tc>
                    <a:tc>
                      <a:txBody>
                        <a:bodyPr/>
                        <a:lstStyle/>
                        <a:p>
                          <a:pPr/>
                          <a14:m>
                            <m:oMathPara xmlns:m="http://schemas.openxmlformats.org/officeDocument/2006/math">
                              <m:oMathParaPr>
                                <m:jc m:val="centerGroup"/>
                              </m:oMathParaPr>
                              <m:oMath xmlns:m="http://schemas.openxmlformats.org/officeDocument/2006/math">
                                <m:r>
                                  <a:rPr lang="en-US" altLang="zh-CN" b="1" i="1" smtClean="0">
                                    <a:solidFill>
                                      <a:schemeClr val="accent2">
                                        <a:lumMod val="50000"/>
                                      </a:schemeClr>
                                    </a:solidFill>
                                    <a:latin typeface="Cambria Math" panose="02040503050406030204" pitchFamily="18" charset="0"/>
                                  </a:rPr>
                                  <m:t>𝑨</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𝑨</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𝑩</m:t>
                                </m:r>
                              </m:oMath>
                            </m:oMathPara>
                          </a14:m>
                          <a:endParaRPr lang="zh-CN" altLang="en-US" b="1">
                            <a:solidFill>
                              <a:schemeClr val="accent2">
                                <a:lumMod val="50000"/>
                              </a:schemeClr>
                            </a:solidFill>
                          </a:endParaRPr>
                        </a:p>
                      </a:txBody>
                      <a:tcP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5">
                            <a:lumMod val="20000"/>
                            <a:lumOff val="80000"/>
                            <a:alpha val="25000"/>
                          </a:schemeClr>
                        </a:solidFill>
                      </a:tcPr>
                    </a:tc>
                    <a:tc>
                      <a:txBody>
                        <a:bodyPr/>
                        <a:lstStyle/>
                        <a:p>
                          <a:r>
                            <a:rPr lang="zh-CN" altLang="en-US" b="1">
                              <a:solidFill>
                                <a:schemeClr val="accent6">
                                  <a:lumMod val="50000"/>
                                </a:schemeClr>
                              </a:solidFill>
                              <a:latin typeface="宋体" panose="02010600030101010101" pitchFamily="2" charset="-122"/>
                              <a:ea typeface="宋体" panose="02010600030101010101" pitchFamily="2" charset="-122"/>
                            </a:rPr>
                            <a:t>推理结论可附加任意公式</a:t>
                          </a:r>
                        </a:p>
                      </a:txBody>
                      <a:tcP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5">
                            <a:lumMod val="20000"/>
                            <a:lumOff val="80000"/>
                            <a:alpha val="25000"/>
                          </a:schemeClr>
                        </a:solidFill>
                      </a:tcPr>
                    </a:tc>
                    <a:extLst>
                      <a:ext uri="{0D108BD9-81ED-4DB2-BD59-A6C34878D82A}">
                        <a16:rowId xmlns:a16="http://schemas.microsoft.com/office/drawing/2014/main" val="331824189"/>
                      </a:ext>
                    </a:extLst>
                  </a:tr>
                  <a:tr h="370840">
                    <a:tc>
                      <a:txBody>
                        <a:bodyPr/>
                        <a:lstStyle/>
                        <a:p>
                          <a:pPr algn="ctr"/>
                          <a:r>
                            <a:rPr lang="zh-CN" altLang="en-US" b="1">
                              <a:solidFill>
                                <a:srgbClr val="002060"/>
                              </a:solidFill>
                              <a:latin typeface="楷体" panose="02010609060101010101" pitchFamily="49" charset="-122"/>
                              <a:ea typeface="楷体" panose="02010609060101010101" pitchFamily="49" charset="-122"/>
                            </a:rPr>
                            <a:t>析取三段论</a:t>
                          </a:r>
                        </a:p>
                      </a:txBody>
                      <a:tcP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5">
                            <a:lumMod val="20000"/>
                            <a:lumOff val="80000"/>
                            <a:alpha val="25000"/>
                          </a:schemeClr>
                        </a:solidFill>
                      </a:tcPr>
                    </a:tc>
                    <a:tc>
                      <a:txBody>
                        <a:bodyPr/>
                        <a:lstStyle/>
                        <a:p>
                          <a:pPr/>
                          <a14:m>
                            <m:oMathPara xmlns:m="http://schemas.openxmlformats.org/officeDocument/2006/math">
                              <m:oMathParaPr>
                                <m:jc m:val="centerGroup"/>
                              </m:oMathParaPr>
                              <m:oMath xmlns:m="http://schemas.openxmlformats.org/officeDocument/2006/math">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𝑨</m:t>
                                </m:r>
                                <m:r>
                                  <a:rPr lang="en-US" altLang="zh-CN" b="1" i="1" smtClean="0">
                                    <a:solidFill>
                                      <a:schemeClr val="accent2">
                                        <a:lumMod val="50000"/>
                                      </a:schemeClr>
                                    </a:solidFill>
                                    <a:latin typeface="Cambria Math" panose="02040503050406030204" pitchFamily="18" charset="0"/>
                                  </a:rPr>
                                  <m:t>, </m:t>
                                </m:r>
                                <m:r>
                                  <a:rPr lang="en-US" altLang="zh-CN" b="1" i="1" smtClean="0">
                                    <a:solidFill>
                                      <a:schemeClr val="accent2">
                                        <a:lumMod val="50000"/>
                                      </a:schemeClr>
                                    </a:solidFill>
                                    <a:latin typeface="Cambria Math" panose="02040503050406030204" pitchFamily="18" charset="0"/>
                                  </a:rPr>
                                  <m:t>𝑨</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𝑩</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𝑩</m:t>
                                </m:r>
                              </m:oMath>
                            </m:oMathPara>
                          </a14:m>
                          <a:endParaRPr lang="zh-CN" altLang="en-US" b="1">
                            <a:solidFill>
                              <a:schemeClr val="accent2">
                                <a:lumMod val="50000"/>
                              </a:schemeClr>
                            </a:solidFill>
                          </a:endParaRPr>
                        </a:p>
                      </a:txBody>
                      <a:tcP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5">
                            <a:lumMod val="20000"/>
                            <a:lumOff val="80000"/>
                            <a:alpha val="25000"/>
                          </a:schemeClr>
                        </a:solidFill>
                      </a:tcPr>
                    </a:tc>
                    <a:tc>
                      <a:txBody>
                        <a:bodyPr/>
                        <a:lstStyle/>
                        <a:p>
                          <a:r>
                            <a:rPr lang="zh-CN" altLang="en-US" b="1">
                              <a:solidFill>
                                <a:schemeClr val="accent6">
                                  <a:lumMod val="50000"/>
                                </a:schemeClr>
                              </a:solidFill>
                              <a:latin typeface="宋体" panose="02010600030101010101" pitchFamily="2" charset="-122"/>
                              <a:ea typeface="宋体" panose="02010600030101010101" pitchFamily="2" charset="-122"/>
                            </a:rPr>
                            <a:t>排除法：否定析取式的一个分支可得到另一分支</a:t>
                          </a:r>
                        </a:p>
                      </a:txBody>
                      <a:tcP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5">
                            <a:lumMod val="20000"/>
                            <a:lumOff val="80000"/>
                            <a:alpha val="25000"/>
                          </a:schemeClr>
                        </a:solidFill>
                      </a:tcPr>
                    </a:tc>
                    <a:extLst>
                      <a:ext uri="{0D108BD9-81ED-4DB2-BD59-A6C34878D82A}">
                        <a16:rowId xmlns:a16="http://schemas.microsoft.com/office/drawing/2014/main" val="3074611206"/>
                      </a:ext>
                    </a:extLst>
                  </a:tr>
                  <a:tr h="370840">
                    <a:tc>
                      <a:txBody>
                        <a:bodyPr/>
                        <a:lstStyle/>
                        <a:p>
                          <a:pPr algn="ctr"/>
                          <a:r>
                            <a:rPr lang="zh-CN" altLang="en-US" b="1">
                              <a:solidFill>
                                <a:srgbClr val="002060"/>
                              </a:solidFill>
                              <a:latin typeface="楷体" panose="02010609060101010101" pitchFamily="49" charset="-122"/>
                              <a:ea typeface="楷体" panose="02010609060101010101" pitchFamily="49" charset="-122"/>
                            </a:rPr>
                            <a:t>等值置换</a:t>
                          </a: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5">
                            <a:lumMod val="20000"/>
                            <a:lumOff val="80000"/>
                            <a:alpha val="25000"/>
                          </a:schemeClr>
                        </a:solidFill>
                      </a:tcPr>
                    </a:tc>
                    <a:tc>
                      <a:txBody>
                        <a:bodyPr/>
                        <a:lstStyle/>
                        <a:p>
                          <a:pPr algn="ctr"/>
                          <a:r>
                            <a:rPr lang="zh-CN" altLang="en-US" b="1">
                              <a:solidFill>
                                <a:schemeClr val="accent2">
                                  <a:lumMod val="50000"/>
                                </a:schemeClr>
                              </a:solidFill>
                            </a:rPr>
                            <a:t>若</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𝑨</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𝑩</m:t>
                              </m:r>
                            </m:oMath>
                          </a14:m>
                          <a:r>
                            <a:rPr lang="zh-CN" altLang="en-US" b="1">
                              <a:solidFill>
                                <a:schemeClr val="accent2">
                                  <a:lumMod val="50000"/>
                                </a:schemeClr>
                              </a:solidFill>
                            </a:rPr>
                            <a:t>，则</a:t>
                          </a:r>
                          <a:endParaRPr lang="en-US" altLang="zh-CN" b="1">
                            <a:solidFill>
                              <a:schemeClr val="accent2">
                                <a:lumMod val="50000"/>
                              </a:schemeClr>
                            </a:solidFill>
                          </a:endParaRPr>
                        </a:p>
                        <a:p>
                          <a:pPr algn="ctr"/>
                          <a14:m>
                            <m:oMath xmlns:m="http://schemas.openxmlformats.org/officeDocument/2006/math">
                              <m:r>
                                <a:rPr lang="en-US" altLang="zh-CN" b="1" i="1" smtClean="0">
                                  <a:solidFill>
                                    <a:schemeClr val="accent2">
                                      <a:lumMod val="50000"/>
                                    </a:schemeClr>
                                  </a:solidFill>
                                  <a:latin typeface="Cambria Math" panose="02040503050406030204" pitchFamily="18" charset="0"/>
                                </a:rPr>
                                <m:t>𝑨</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𝑩</m:t>
                              </m:r>
                            </m:oMath>
                          </a14:m>
                          <a:r>
                            <a:rPr lang="zh-CN" altLang="en-US" b="1">
                              <a:solidFill>
                                <a:schemeClr val="accent2">
                                  <a:lumMod val="50000"/>
                                </a:schemeClr>
                              </a:solidFill>
                            </a:rPr>
                            <a:t>且</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𝑩</m:t>
                              </m:r>
                              <m:r>
                                <a:rPr lang="en-US" altLang="zh-CN" b="1" i="1" smtClean="0">
                                  <a:solidFill>
                                    <a:schemeClr val="accent2">
                                      <a:lumMod val="50000"/>
                                    </a:schemeClr>
                                  </a:solidFill>
                                  <a:latin typeface="Cambria Math" panose="02040503050406030204" pitchFamily="18" charset="0"/>
                                </a:rPr>
                                <m:t>⟹</m:t>
                              </m:r>
                            </m:oMath>
                          </a14:m>
                          <a:r>
                            <a:rPr lang="en-US" altLang="zh-CN" b="1">
                              <a:solidFill>
                                <a:schemeClr val="accent2">
                                  <a:lumMod val="50000"/>
                                </a:schemeClr>
                              </a:solidFill>
                            </a:rPr>
                            <a:t>A</a:t>
                          </a:r>
                          <a:endParaRPr lang="zh-CN" altLang="en-US" b="1">
                            <a:solidFill>
                              <a:schemeClr val="accent2">
                                <a:lumMod val="50000"/>
                              </a:schemeClr>
                            </a:solidFill>
                          </a:endParaRP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5">
                            <a:lumMod val="20000"/>
                            <a:lumOff val="80000"/>
                            <a:alpha val="25000"/>
                          </a:schemeClr>
                        </a:solidFill>
                      </a:tcPr>
                    </a:tc>
                    <a:tc>
                      <a:txBody>
                        <a:bodyPr/>
                        <a:lstStyle/>
                        <a:p>
                          <a:r>
                            <a:rPr lang="zh-CN" altLang="en-US" b="1">
                              <a:solidFill>
                                <a:schemeClr val="accent6">
                                  <a:lumMod val="50000"/>
                                </a:schemeClr>
                              </a:solidFill>
                              <a:latin typeface="宋体" panose="02010600030101010101" pitchFamily="2" charset="-122"/>
                              <a:ea typeface="宋体" panose="02010600030101010101" pitchFamily="2" charset="-122"/>
                            </a:rPr>
                            <a:t>建议仅使用双重否定律、交换律、双蕴涵等值式</a:t>
                          </a: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5">
                            <a:lumMod val="20000"/>
                            <a:lumOff val="80000"/>
                            <a:alpha val="25000"/>
                          </a:schemeClr>
                        </a:solidFill>
                      </a:tcPr>
                    </a:tc>
                    <a:extLst>
                      <a:ext uri="{0D108BD9-81ED-4DB2-BD59-A6C34878D82A}">
                        <a16:rowId xmlns:a16="http://schemas.microsoft.com/office/drawing/2014/main" val="2102884570"/>
                      </a:ext>
                    </a:extLst>
                  </a:tr>
                </a:tbl>
              </a:graphicData>
            </a:graphic>
          </p:graphicFrame>
        </mc:Choice>
        <mc:Fallback xmlns="">
          <p:graphicFrame>
            <p:nvGraphicFramePr>
              <p:cNvPr id="4" name="表格 3">
                <a:extLst>
                  <a:ext uri="{FF2B5EF4-FFF2-40B4-BE49-F238E27FC236}">
                    <a16:creationId xmlns:a16="http://schemas.microsoft.com/office/drawing/2014/main" id="{2BEA3276-7636-4C6E-A61F-D8B108E8A586}"/>
                  </a:ext>
                </a:extLst>
              </p:cNvPr>
              <p:cNvGraphicFramePr>
                <a:graphicFrameLocks noGrp="1"/>
              </p:cNvGraphicFramePr>
              <p:nvPr>
                <p:extLst>
                  <p:ext uri="{D42A27DB-BD31-4B8C-83A1-F6EECF244321}">
                    <p14:modId xmlns:p14="http://schemas.microsoft.com/office/powerpoint/2010/main" val="370967525"/>
                  </p:ext>
                </p:extLst>
              </p:nvPr>
            </p:nvGraphicFramePr>
            <p:xfrm>
              <a:off x="549123" y="2532615"/>
              <a:ext cx="8621191" cy="3693160"/>
            </p:xfrm>
            <a:graphic>
              <a:graphicData uri="http://schemas.openxmlformats.org/drawingml/2006/table">
                <a:tbl>
                  <a:tblPr firstRow="1" bandRow="1">
                    <a:tableStyleId>{5C22544A-7EE6-4342-B048-85BDC9FD1C3A}</a:tableStyleId>
                  </a:tblPr>
                  <a:tblGrid>
                    <a:gridCol w="1411245">
                      <a:extLst>
                        <a:ext uri="{9D8B030D-6E8A-4147-A177-3AD203B41FA5}">
                          <a16:colId xmlns:a16="http://schemas.microsoft.com/office/drawing/2014/main" val="392368818"/>
                        </a:ext>
                      </a:extLst>
                    </a:gridCol>
                    <a:gridCol w="2065623">
                      <a:extLst>
                        <a:ext uri="{9D8B030D-6E8A-4147-A177-3AD203B41FA5}">
                          <a16:colId xmlns:a16="http://schemas.microsoft.com/office/drawing/2014/main" val="1633771980"/>
                        </a:ext>
                      </a:extLst>
                    </a:gridCol>
                    <a:gridCol w="5144323">
                      <a:extLst>
                        <a:ext uri="{9D8B030D-6E8A-4147-A177-3AD203B41FA5}">
                          <a16:colId xmlns:a16="http://schemas.microsoft.com/office/drawing/2014/main" val="1196145927"/>
                        </a:ext>
                      </a:extLst>
                    </a:gridCol>
                  </a:tblGrid>
                  <a:tr h="457200">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b="1">
                              <a:solidFill>
                                <a:srgbClr val="FFC000"/>
                              </a:solidFill>
                            </a:rPr>
                            <a:t>命题逻辑的推理规则</a:t>
                          </a:r>
                        </a:p>
                      </a:txBody>
                      <a:tcP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50000"/>
                            <a:alpha val="75000"/>
                          </a:schemeClr>
                        </a:solidFill>
                      </a:tcPr>
                    </a:tc>
                    <a:tc hMerge="1">
                      <a:txBody>
                        <a:bodyPr/>
                        <a:lstStyle/>
                        <a:p>
                          <a:pPr algn="ctr"/>
                          <a:endParaRPr lang="zh-CN" altLang="en-US"/>
                        </a:p>
                      </a:txBody>
                      <a:tcP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50000"/>
                            <a:alpha val="75000"/>
                          </a:schemeClr>
                        </a:solidFill>
                      </a:tcPr>
                    </a:tc>
                    <a:tc hMerge="1">
                      <a:txBody>
                        <a:bodyPr/>
                        <a:lstStyle/>
                        <a:p>
                          <a:pPr algn="ctr"/>
                          <a:endParaRPr lang="zh-CN" altLang="en-US"/>
                        </a:p>
                      </a:txBody>
                      <a:tcP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50000"/>
                            <a:alpha val="75000"/>
                          </a:schemeClr>
                        </a:solidFill>
                      </a:tcPr>
                    </a:tc>
                    <a:extLst>
                      <a:ext uri="{0D108BD9-81ED-4DB2-BD59-A6C34878D82A}">
                        <a16:rowId xmlns:a16="http://schemas.microsoft.com/office/drawing/2014/main" val="369244766"/>
                      </a:ext>
                    </a:extLst>
                  </a:tr>
                  <a:tr h="370840">
                    <a:tc>
                      <a:txBody>
                        <a:bodyPr/>
                        <a:lstStyle/>
                        <a:p>
                          <a:pPr algn="ctr"/>
                          <a:r>
                            <a:rPr lang="zh-CN" altLang="en-US" b="1">
                              <a:solidFill>
                                <a:schemeClr val="bg1"/>
                              </a:solidFill>
                            </a:rPr>
                            <a:t>名称</a:t>
                          </a:r>
                        </a:p>
                      </a:txBody>
                      <a:tcP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50000"/>
                            <a:alpha val="75000"/>
                          </a:schemeClr>
                        </a:solidFill>
                      </a:tcPr>
                    </a:tc>
                    <a:tc>
                      <a:txBody>
                        <a:bodyPr/>
                        <a:lstStyle/>
                        <a:p>
                          <a:pPr algn="ctr"/>
                          <a:r>
                            <a:rPr lang="zh-CN" altLang="en-US" b="1">
                              <a:solidFill>
                                <a:schemeClr val="bg1"/>
                              </a:solidFill>
                            </a:rPr>
                            <a:t>推理规则模式</a:t>
                          </a:r>
                        </a:p>
                      </a:txBody>
                      <a:tcP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50000"/>
                            <a:alpha val="75000"/>
                          </a:schemeClr>
                        </a:solidFill>
                      </a:tcPr>
                    </a:tc>
                    <a:tc>
                      <a:txBody>
                        <a:bodyPr/>
                        <a:lstStyle/>
                        <a:p>
                          <a:pPr algn="ctr"/>
                          <a:r>
                            <a:rPr lang="zh-CN" altLang="en-US" b="1">
                              <a:solidFill>
                                <a:schemeClr val="bg1"/>
                              </a:solidFill>
                            </a:rPr>
                            <a:t>直观含义</a:t>
                          </a:r>
                        </a:p>
                      </a:txBody>
                      <a:tcP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6">
                            <a:lumMod val="50000"/>
                            <a:alpha val="75000"/>
                          </a:schemeClr>
                        </a:solidFill>
                      </a:tcPr>
                    </a:tc>
                    <a:extLst>
                      <a:ext uri="{0D108BD9-81ED-4DB2-BD59-A6C34878D82A}">
                        <a16:rowId xmlns:a16="http://schemas.microsoft.com/office/drawing/2014/main" val="2528295239"/>
                      </a:ext>
                    </a:extLst>
                  </a:tr>
                  <a:tr h="370840">
                    <a:tc>
                      <a:txBody>
                        <a:bodyPr/>
                        <a:lstStyle/>
                        <a:p>
                          <a:pPr algn="ctr"/>
                          <a:r>
                            <a:rPr lang="zh-CN" altLang="en-US" b="1">
                              <a:solidFill>
                                <a:srgbClr val="002060"/>
                              </a:solidFill>
                              <a:latin typeface="楷体" panose="02010609060101010101" pitchFamily="49" charset="-122"/>
                              <a:ea typeface="楷体" panose="02010609060101010101" pitchFamily="49" charset="-122"/>
                            </a:rPr>
                            <a:t>假言推理</a:t>
                          </a:r>
                        </a:p>
                      </a:txBody>
                      <a:tcP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5">
                            <a:lumMod val="20000"/>
                            <a:lumOff val="80000"/>
                            <a:alpha val="25000"/>
                          </a:schemeClr>
                        </a:solidFill>
                      </a:tcPr>
                    </a:tc>
                    <a:tc>
                      <a:txBody>
                        <a:bodyPr/>
                        <a:lstStyle/>
                        <a:p>
                          <a:endParaRPr lang="zh-CN"/>
                        </a:p>
                      </a:txBody>
                      <a:tcP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blipFill>
                          <a:blip r:embed="rId2"/>
                          <a:stretch>
                            <a:fillRect l="-68732" t="-234426" r="-249263" b="-696721"/>
                          </a:stretch>
                        </a:blipFill>
                      </a:tcPr>
                    </a:tc>
                    <a:tc>
                      <a:txBody>
                        <a:bodyPr/>
                        <a:lstStyle/>
                        <a:p>
                          <a:r>
                            <a:rPr lang="zh-CN" altLang="en-US" b="1">
                              <a:solidFill>
                                <a:schemeClr val="accent6">
                                  <a:lumMod val="50000"/>
                                </a:schemeClr>
                              </a:solidFill>
                              <a:latin typeface="宋体" panose="02010600030101010101" pitchFamily="2" charset="-122"/>
                              <a:ea typeface="宋体" panose="02010600030101010101" pitchFamily="2" charset="-122"/>
                            </a:rPr>
                            <a:t>肯定蕴涵式的前件可推出蕴涵式的后件</a:t>
                          </a:r>
                        </a:p>
                      </a:txBody>
                      <a:tcP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5">
                            <a:lumMod val="20000"/>
                            <a:lumOff val="80000"/>
                            <a:alpha val="25000"/>
                          </a:schemeClr>
                        </a:solidFill>
                      </a:tcPr>
                    </a:tc>
                    <a:extLst>
                      <a:ext uri="{0D108BD9-81ED-4DB2-BD59-A6C34878D82A}">
                        <a16:rowId xmlns:a16="http://schemas.microsoft.com/office/drawing/2014/main" val="3881959726"/>
                      </a:ext>
                    </a:extLst>
                  </a:tr>
                  <a:tr h="370840">
                    <a:tc>
                      <a:txBody>
                        <a:bodyPr/>
                        <a:lstStyle/>
                        <a:p>
                          <a:pPr algn="ctr"/>
                          <a:r>
                            <a:rPr lang="zh-CN" altLang="en-US" b="1">
                              <a:solidFill>
                                <a:srgbClr val="002060"/>
                              </a:solidFill>
                              <a:latin typeface="楷体" panose="02010609060101010101" pitchFamily="49" charset="-122"/>
                              <a:ea typeface="楷体" panose="02010609060101010101" pitchFamily="49" charset="-122"/>
                            </a:rPr>
                            <a:t>假言易位</a:t>
                          </a:r>
                        </a:p>
                      </a:txBody>
                      <a:tcP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5">
                            <a:lumMod val="20000"/>
                            <a:lumOff val="80000"/>
                            <a:alpha val="25000"/>
                          </a:schemeClr>
                        </a:solidFill>
                      </a:tcPr>
                    </a:tc>
                    <a:tc>
                      <a:txBody>
                        <a:bodyPr/>
                        <a:lstStyle/>
                        <a:p>
                          <a:endParaRPr lang="zh-CN"/>
                        </a:p>
                      </a:txBody>
                      <a:tcP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blipFill>
                          <a:blip r:embed="rId2"/>
                          <a:stretch>
                            <a:fillRect l="-68732" t="-334426" r="-249263" b="-596721"/>
                          </a:stretch>
                        </a:blipFill>
                      </a:tcPr>
                    </a:tc>
                    <a:tc>
                      <a:txBody>
                        <a:bodyPr/>
                        <a:lstStyle/>
                        <a:p>
                          <a:r>
                            <a:rPr lang="zh-CN" altLang="en-US" b="1">
                              <a:solidFill>
                                <a:schemeClr val="accent6">
                                  <a:lumMod val="50000"/>
                                </a:schemeClr>
                              </a:solidFill>
                              <a:latin typeface="宋体" panose="02010600030101010101" pitchFamily="2" charset="-122"/>
                              <a:ea typeface="宋体" panose="02010600030101010101" pitchFamily="2" charset="-122"/>
                            </a:rPr>
                            <a:t>否定蕴涵式的后件可推出蕴涵式前件的否定</a:t>
                          </a:r>
                        </a:p>
                      </a:txBody>
                      <a:tcP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5">
                            <a:lumMod val="20000"/>
                            <a:lumOff val="80000"/>
                            <a:alpha val="25000"/>
                          </a:schemeClr>
                        </a:solidFill>
                      </a:tcPr>
                    </a:tc>
                    <a:extLst>
                      <a:ext uri="{0D108BD9-81ED-4DB2-BD59-A6C34878D82A}">
                        <a16:rowId xmlns:a16="http://schemas.microsoft.com/office/drawing/2014/main" val="1979156203"/>
                      </a:ext>
                    </a:extLst>
                  </a:tr>
                  <a:tr h="370840">
                    <a:tc>
                      <a:txBody>
                        <a:bodyPr/>
                        <a:lstStyle/>
                        <a:p>
                          <a:pPr algn="ctr"/>
                          <a:r>
                            <a:rPr lang="zh-CN" altLang="en-US" b="1">
                              <a:solidFill>
                                <a:srgbClr val="002060"/>
                              </a:solidFill>
                              <a:latin typeface="楷体" panose="02010609060101010101" pitchFamily="49" charset="-122"/>
                              <a:ea typeface="楷体" panose="02010609060101010101" pitchFamily="49" charset="-122"/>
                            </a:rPr>
                            <a:t>合取规则</a:t>
                          </a:r>
                        </a:p>
                      </a:txBody>
                      <a:tcP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5">
                            <a:lumMod val="20000"/>
                            <a:lumOff val="80000"/>
                            <a:alpha val="25000"/>
                          </a:schemeClr>
                        </a:solidFill>
                      </a:tcPr>
                    </a:tc>
                    <a:tc>
                      <a:txBody>
                        <a:bodyPr/>
                        <a:lstStyle/>
                        <a:p>
                          <a:endParaRPr lang="zh-CN"/>
                        </a:p>
                      </a:txBody>
                      <a:tcP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blipFill>
                          <a:blip r:embed="rId2"/>
                          <a:stretch>
                            <a:fillRect l="-68732" t="-434426" r="-249263" b="-496721"/>
                          </a:stretch>
                        </a:blipFill>
                      </a:tcPr>
                    </a:tc>
                    <a:tc>
                      <a:txBody>
                        <a:bodyPr/>
                        <a:lstStyle/>
                        <a:p>
                          <a:r>
                            <a:rPr lang="zh-CN" altLang="en-US" b="1">
                              <a:solidFill>
                                <a:schemeClr val="accent6">
                                  <a:lumMod val="50000"/>
                                </a:schemeClr>
                              </a:solidFill>
                              <a:latin typeface="宋体" panose="02010600030101010101" pitchFamily="2" charset="-122"/>
                              <a:ea typeface="宋体" panose="02010600030101010101" pitchFamily="2" charset="-122"/>
                            </a:rPr>
                            <a:t>前提间是逻辑与关系，结论是合取式可逐个推出</a:t>
                          </a:r>
                        </a:p>
                      </a:txBody>
                      <a:tcP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5">
                            <a:lumMod val="20000"/>
                            <a:lumOff val="80000"/>
                            <a:alpha val="25000"/>
                          </a:schemeClr>
                        </a:solidFill>
                      </a:tcPr>
                    </a:tc>
                    <a:extLst>
                      <a:ext uri="{0D108BD9-81ED-4DB2-BD59-A6C34878D82A}">
                        <a16:rowId xmlns:a16="http://schemas.microsoft.com/office/drawing/2014/main" val="2915549925"/>
                      </a:ext>
                    </a:extLst>
                  </a:tr>
                  <a:tr h="370840">
                    <a:tc>
                      <a:txBody>
                        <a:bodyPr/>
                        <a:lstStyle/>
                        <a:p>
                          <a:pPr algn="ctr"/>
                          <a:r>
                            <a:rPr lang="zh-CN" altLang="en-US" b="1">
                              <a:solidFill>
                                <a:srgbClr val="002060"/>
                              </a:solidFill>
                              <a:latin typeface="楷体" panose="02010609060101010101" pitchFamily="49" charset="-122"/>
                              <a:ea typeface="楷体" panose="02010609060101010101" pitchFamily="49" charset="-122"/>
                            </a:rPr>
                            <a:t>化简规则</a:t>
                          </a:r>
                        </a:p>
                      </a:txBody>
                      <a:tcP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5">
                            <a:lumMod val="20000"/>
                            <a:lumOff val="80000"/>
                            <a:alpha val="25000"/>
                          </a:schemeClr>
                        </a:solidFill>
                      </a:tcPr>
                    </a:tc>
                    <a:tc>
                      <a:txBody>
                        <a:bodyPr/>
                        <a:lstStyle/>
                        <a:p>
                          <a:endParaRPr lang="zh-CN"/>
                        </a:p>
                      </a:txBody>
                      <a:tcP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blipFill>
                          <a:blip r:embed="rId2"/>
                          <a:stretch>
                            <a:fillRect l="-68732" t="-534426" r="-249263" b="-396721"/>
                          </a:stretch>
                        </a:blipFill>
                      </a:tcPr>
                    </a:tc>
                    <a:tc>
                      <a:txBody>
                        <a:bodyPr/>
                        <a:lstStyle/>
                        <a:p>
                          <a:r>
                            <a:rPr lang="zh-CN" altLang="en-US" b="1">
                              <a:solidFill>
                                <a:schemeClr val="accent6">
                                  <a:lumMod val="50000"/>
                                </a:schemeClr>
                              </a:solidFill>
                              <a:latin typeface="宋体" panose="02010600030101010101" pitchFamily="2" charset="-122"/>
                              <a:ea typeface="宋体" panose="02010600030101010101" pitchFamily="2" charset="-122"/>
                            </a:rPr>
                            <a:t>前提是合取式时，每个分支都可作为前提</a:t>
                          </a:r>
                        </a:p>
                      </a:txBody>
                      <a:tcP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5">
                            <a:lumMod val="20000"/>
                            <a:lumOff val="80000"/>
                            <a:alpha val="25000"/>
                          </a:schemeClr>
                        </a:solidFill>
                      </a:tcPr>
                    </a:tc>
                    <a:extLst>
                      <a:ext uri="{0D108BD9-81ED-4DB2-BD59-A6C34878D82A}">
                        <a16:rowId xmlns:a16="http://schemas.microsoft.com/office/drawing/2014/main" val="3686381947"/>
                      </a:ext>
                    </a:extLst>
                  </a:tr>
                  <a:tr h="370840">
                    <a:tc>
                      <a:txBody>
                        <a:bodyPr/>
                        <a:lstStyle/>
                        <a:p>
                          <a:pPr algn="ctr"/>
                          <a:r>
                            <a:rPr lang="zh-CN" altLang="en-US" b="1">
                              <a:solidFill>
                                <a:srgbClr val="002060"/>
                              </a:solidFill>
                              <a:latin typeface="楷体" panose="02010609060101010101" pitchFamily="49" charset="-122"/>
                              <a:ea typeface="楷体" panose="02010609060101010101" pitchFamily="49" charset="-122"/>
                            </a:rPr>
                            <a:t>附加规则</a:t>
                          </a:r>
                        </a:p>
                      </a:txBody>
                      <a:tcP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5">
                            <a:lumMod val="20000"/>
                            <a:lumOff val="80000"/>
                            <a:alpha val="25000"/>
                          </a:schemeClr>
                        </a:solidFill>
                      </a:tcPr>
                    </a:tc>
                    <a:tc>
                      <a:txBody>
                        <a:bodyPr/>
                        <a:lstStyle/>
                        <a:p>
                          <a:endParaRPr lang="zh-CN"/>
                        </a:p>
                      </a:txBody>
                      <a:tcP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blipFill>
                          <a:blip r:embed="rId2"/>
                          <a:stretch>
                            <a:fillRect l="-68732" t="-634426" r="-249263" b="-296721"/>
                          </a:stretch>
                        </a:blipFill>
                      </a:tcPr>
                    </a:tc>
                    <a:tc>
                      <a:txBody>
                        <a:bodyPr/>
                        <a:lstStyle/>
                        <a:p>
                          <a:r>
                            <a:rPr lang="zh-CN" altLang="en-US" b="1">
                              <a:solidFill>
                                <a:schemeClr val="accent6">
                                  <a:lumMod val="50000"/>
                                </a:schemeClr>
                              </a:solidFill>
                              <a:latin typeface="宋体" panose="02010600030101010101" pitchFamily="2" charset="-122"/>
                              <a:ea typeface="宋体" panose="02010600030101010101" pitchFamily="2" charset="-122"/>
                            </a:rPr>
                            <a:t>推理结论可附加任意公式</a:t>
                          </a:r>
                        </a:p>
                      </a:txBody>
                      <a:tcP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5">
                            <a:lumMod val="20000"/>
                            <a:lumOff val="80000"/>
                            <a:alpha val="25000"/>
                          </a:schemeClr>
                        </a:solidFill>
                      </a:tcPr>
                    </a:tc>
                    <a:extLst>
                      <a:ext uri="{0D108BD9-81ED-4DB2-BD59-A6C34878D82A}">
                        <a16:rowId xmlns:a16="http://schemas.microsoft.com/office/drawing/2014/main" val="331824189"/>
                      </a:ext>
                    </a:extLst>
                  </a:tr>
                  <a:tr h="370840">
                    <a:tc>
                      <a:txBody>
                        <a:bodyPr/>
                        <a:lstStyle/>
                        <a:p>
                          <a:pPr algn="ctr"/>
                          <a:r>
                            <a:rPr lang="zh-CN" altLang="en-US" b="1">
                              <a:solidFill>
                                <a:srgbClr val="002060"/>
                              </a:solidFill>
                              <a:latin typeface="楷体" panose="02010609060101010101" pitchFamily="49" charset="-122"/>
                              <a:ea typeface="楷体" panose="02010609060101010101" pitchFamily="49" charset="-122"/>
                            </a:rPr>
                            <a:t>析取三段论</a:t>
                          </a:r>
                        </a:p>
                      </a:txBody>
                      <a:tcP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5">
                            <a:lumMod val="20000"/>
                            <a:lumOff val="80000"/>
                            <a:alpha val="25000"/>
                          </a:schemeClr>
                        </a:solidFill>
                      </a:tcPr>
                    </a:tc>
                    <a:tc>
                      <a:txBody>
                        <a:bodyPr/>
                        <a:lstStyle/>
                        <a:p>
                          <a:endParaRPr lang="zh-CN"/>
                        </a:p>
                      </a:txBody>
                      <a:tcP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blipFill>
                          <a:blip r:embed="rId2"/>
                          <a:stretch>
                            <a:fillRect l="-68732" t="-734426" r="-249263" b="-196721"/>
                          </a:stretch>
                        </a:blipFill>
                      </a:tcPr>
                    </a:tc>
                    <a:tc>
                      <a:txBody>
                        <a:bodyPr/>
                        <a:lstStyle/>
                        <a:p>
                          <a:r>
                            <a:rPr lang="zh-CN" altLang="en-US" b="1">
                              <a:solidFill>
                                <a:schemeClr val="accent6">
                                  <a:lumMod val="50000"/>
                                </a:schemeClr>
                              </a:solidFill>
                              <a:latin typeface="宋体" panose="02010600030101010101" pitchFamily="2" charset="-122"/>
                              <a:ea typeface="宋体" panose="02010600030101010101" pitchFamily="2" charset="-122"/>
                            </a:rPr>
                            <a:t>排除法：否定析取式的一个分支可得到另一分支</a:t>
                          </a:r>
                        </a:p>
                      </a:txBody>
                      <a:tcP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5">
                            <a:lumMod val="20000"/>
                            <a:lumOff val="80000"/>
                            <a:alpha val="25000"/>
                          </a:schemeClr>
                        </a:solidFill>
                      </a:tcPr>
                    </a:tc>
                    <a:extLst>
                      <a:ext uri="{0D108BD9-81ED-4DB2-BD59-A6C34878D82A}">
                        <a16:rowId xmlns:a16="http://schemas.microsoft.com/office/drawing/2014/main" val="3074611206"/>
                      </a:ext>
                    </a:extLst>
                  </a:tr>
                  <a:tr h="640080">
                    <a:tc>
                      <a:txBody>
                        <a:bodyPr/>
                        <a:lstStyle/>
                        <a:p>
                          <a:pPr algn="ctr"/>
                          <a:r>
                            <a:rPr lang="zh-CN" altLang="en-US" b="1">
                              <a:solidFill>
                                <a:srgbClr val="002060"/>
                              </a:solidFill>
                              <a:latin typeface="楷体" panose="02010609060101010101" pitchFamily="49" charset="-122"/>
                              <a:ea typeface="楷体" panose="02010609060101010101" pitchFamily="49" charset="-122"/>
                            </a:rPr>
                            <a:t>等值置换</a:t>
                          </a: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5">
                            <a:lumMod val="20000"/>
                            <a:lumOff val="80000"/>
                            <a:alpha val="25000"/>
                          </a:schemeClr>
                        </a:solidFill>
                      </a:tcPr>
                    </a:tc>
                    <a:tc>
                      <a:txBody>
                        <a:bodyPr/>
                        <a:lstStyle/>
                        <a:p>
                          <a:endParaRPr lang="zh-CN"/>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blipFill>
                          <a:blip r:embed="rId2"/>
                          <a:stretch>
                            <a:fillRect l="-68732" t="-484762" r="-249263" b="-14286"/>
                          </a:stretch>
                        </a:blipFill>
                      </a:tcPr>
                    </a:tc>
                    <a:tc>
                      <a:txBody>
                        <a:bodyPr/>
                        <a:lstStyle/>
                        <a:p>
                          <a:r>
                            <a:rPr lang="zh-CN" altLang="en-US" b="1">
                              <a:solidFill>
                                <a:schemeClr val="accent6">
                                  <a:lumMod val="50000"/>
                                </a:schemeClr>
                              </a:solidFill>
                              <a:latin typeface="宋体" panose="02010600030101010101" pitchFamily="2" charset="-122"/>
                              <a:ea typeface="宋体" panose="02010600030101010101" pitchFamily="2" charset="-122"/>
                            </a:rPr>
                            <a:t>建议仅使用双重否定律、交换律、双蕴涵等值式</a:t>
                          </a:r>
                        </a:p>
                      </a:txBody>
                      <a:tcPr anchor="ctr">
                        <a:lnL w="6350" cap="flat" cmpd="sng" algn="ctr">
                          <a:solidFill>
                            <a:schemeClr val="accent2">
                              <a:lumMod val="75000"/>
                            </a:schemeClr>
                          </a:solidFill>
                          <a:prstDash val="solid"/>
                          <a:round/>
                          <a:headEnd type="none" w="med" len="med"/>
                          <a:tailEnd type="none" w="med" len="med"/>
                        </a:lnL>
                        <a:lnR w="6350" cap="flat" cmpd="sng" algn="ctr">
                          <a:solidFill>
                            <a:schemeClr val="accent2">
                              <a:lumMod val="75000"/>
                            </a:schemeClr>
                          </a:solidFill>
                          <a:prstDash val="solid"/>
                          <a:round/>
                          <a:headEnd type="none" w="med" len="med"/>
                          <a:tailEnd type="none" w="med" len="med"/>
                        </a:lnR>
                        <a:lnT w="6350" cap="flat" cmpd="sng" algn="ctr">
                          <a:solidFill>
                            <a:schemeClr val="accent2">
                              <a:lumMod val="75000"/>
                            </a:schemeClr>
                          </a:solidFill>
                          <a:prstDash val="solid"/>
                          <a:round/>
                          <a:headEnd type="none" w="med" len="med"/>
                          <a:tailEnd type="none" w="med" len="med"/>
                        </a:lnT>
                        <a:lnB w="6350" cap="flat" cmpd="sng" algn="ctr">
                          <a:solidFill>
                            <a:schemeClr val="accent2">
                              <a:lumMod val="75000"/>
                            </a:schemeClr>
                          </a:solidFill>
                          <a:prstDash val="solid"/>
                          <a:round/>
                          <a:headEnd type="none" w="med" len="med"/>
                          <a:tailEnd type="none" w="med" len="med"/>
                        </a:lnB>
                        <a:solidFill>
                          <a:schemeClr val="accent5">
                            <a:lumMod val="20000"/>
                            <a:lumOff val="80000"/>
                            <a:alpha val="25000"/>
                          </a:schemeClr>
                        </a:solidFill>
                      </a:tcPr>
                    </a:tc>
                    <a:extLst>
                      <a:ext uri="{0D108BD9-81ED-4DB2-BD59-A6C34878D82A}">
                        <a16:rowId xmlns:a16="http://schemas.microsoft.com/office/drawing/2014/main" val="2102884570"/>
                      </a:ext>
                    </a:extLst>
                  </a:tr>
                </a:tbl>
              </a:graphicData>
            </a:graphic>
          </p:graphicFrame>
        </mc:Fallback>
      </mc:AlternateContent>
      <p:sp>
        <p:nvSpPr>
          <p:cNvPr id="12" name="文本框 11">
            <a:extLst>
              <a:ext uri="{FF2B5EF4-FFF2-40B4-BE49-F238E27FC236}">
                <a16:creationId xmlns:a16="http://schemas.microsoft.com/office/drawing/2014/main" id="{3543D6F3-57C4-4891-8753-64F42D818912}"/>
              </a:ext>
            </a:extLst>
          </p:cNvPr>
          <p:cNvSpPr txBox="1"/>
          <p:nvPr/>
        </p:nvSpPr>
        <p:spPr>
          <a:xfrm>
            <a:off x="9341352" y="4693135"/>
            <a:ext cx="2499798" cy="1477328"/>
          </a:xfrm>
          <a:prstGeom prst="rect">
            <a:avLst/>
          </a:prstGeom>
          <a:solidFill>
            <a:schemeClr val="accent4">
              <a:lumMod val="20000"/>
              <a:lumOff val="80000"/>
            </a:schemeClr>
          </a:solidFill>
        </p:spPr>
        <p:txBody>
          <a:bodyPr wrap="square" rtlCol="0">
            <a:spAutoFit/>
          </a:bodyPr>
          <a:lstStyle/>
          <a:p>
            <a:r>
              <a:rPr lang="zh-CN" altLang="en-US" b="1">
                <a:solidFill>
                  <a:srgbClr val="002060"/>
                </a:solidFill>
                <a:latin typeface="楷体" panose="02010609060101010101" pitchFamily="49" charset="-122"/>
                <a:ea typeface="楷体" panose="02010609060101010101" pitchFamily="49" charset="-122"/>
              </a:rPr>
              <a:t>一阶逻辑自然推理系统还可使用</a:t>
            </a:r>
            <a:r>
              <a:rPr lang="zh-CN" altLang="en-US" b="1">
                <a:solidFill>
                  <a:srgbClr val="C00000"/>
                </a:solidFill>
              </a:rPr>
              <a:t>量词否定等值式</a:t>
            </a:r>
            <a:r>
              <a:rPr lang="zh-CN" altLang="en-US" b="1">
                <a:solidFill>
                  <a:srgbClr val="002060"/>
                </a:solidFill>
                <a:latin typeface="楷体" panose="02010609060101010101" pitchFamily="49" charset="-122"/>
                <a:ea typeface="楷体" panose="02010609060101010101" pitchFamily="49" charset="-122"/>
              </a:rPr>
              <a:t>、</a:t>
            </a:r>
            <a:r>
              <a:rPr lang="zh-CN" altLang="en-US" b="1">
                <a:solidFill>
                  <a:srgbClr val="C00000"/>
                </a:solidFill>
              </a:rPr>
              <a:t>量词辖域扩张收缩</a:t>
            </a:r>
            <a:r>
              <a:rPr lang="zh-CN" altLang="en-US" b="1">
                <a:solidFill>
                  <a:srgbClr val="002060"/>
                </a:solidFill>
                <a:latin typeface="楷体" panose="02010609060101010101" pitchFamily="49" charset="-122"/>
                <a:ea typeface="楷体" panose="02010609060101010101" pitchFamily="49" charset="-122"/>
              </a:rPr>
              <a:t>和</a:t>
            </a:r>
            <a:r>
              <a:rPr lang="zh-CN" altLang="en-US" b="1">
                <a:solidFill>
                  <a:srgbClr val="C00000"/>
                </a:solidFill>
              </a:rPr>
              <a:t>量词分配等值式</a:t>
            </a:r>
            <a:r>
              <a:rPr lang="zh-CN" altLang="en-US" b="1">
                <a:solidFill>
                  <a:srgbClr val="002060"/>
                </a:solidFill>
                <a:latin typeface="楷体" panose="02010609060101010101" pitchFamily="49" charset="-122"/>
                <a:ea typeface="楷体" panose="02010609060101010101" pitchFamily="49" charset="-122"/>
              </a:rPr>
              <a:t>作为等值置换规则</a:t>
            </a:r>
          </a:p>
        </p:txBody>
      </p:sp>
      <p:sp>
        <p:nvSpPr>
          <p:cNvPr id="13" name="文本框 12">
            <a:extLst>
              <a:ext uri="{FF2B5EF4-FFF2-40B4-BE49-F238E27FC236}">
                <a16:creationId xmlns:a16="http://schemas.microsoft.com/office/drawing/2014/main" id="{932440CE-39A2-4EF6-AC28-4A4FEFACEA85}"/>
              </a:ext>
            </a:extLst>
          </p:cNvPr>
          <p:cNvSpPr txBox="1"/>
          <p:nvPr/>
        </p:nvSpPr>
        <p:spPr>
          <a:xfrm>
            <a:off x="9710659" y="2610332"/>
            <a:ext cx="1761179" cy="646331"/>
          </a:xfrm>
          <a:prstGeom prst="rect">
            <a:avLst/>
          </a:prstGeom>
          <a:solidFill>
            <a:schemeClr val="accent2">
              <a:lumMod val="20000"/>
              <a:lumOff val="80000"/>
            </a:schemeClr>
          </a:solidFill>
        </p:spPr>
        <p:txBody>
          <a:bodyPr wrap="square" rtlCol="0">
            <a:spAutoFit/>
          </a:bodyPr>
          <a:lstStyle/>
          <a:p>
            <a:r>
              <a:rPr lang="zh-CN" altLang="en-US" b="1">
                <a:solidFill>
                  <a:srgbClr val="002060"/>
                </a:solidFill>
              </a:rPr>
              <a:t>推理规则的前提不计较顺序</a:t>
            </a:r>
          </a:p>
        </p:txBody>
      </p:sp>
      <p:sp>
        <p:nvSpPr>
          <p:cNvPr id="14" name="文本框 13">
            <a:extLst>
              <a:ext uri="{FF2B5EF4-FFF2-40B4-BE49-F238E27FC236}">
                <a16:creationId xmlns:a16="http://schemas.microsoft.com/office/drawing/2014/main" id="{1F309BCD-0675-4BC6-812B-E57918D85DF5}"/>
              </a:ext>
            </a:extLst>
          </p:cNvPr>
          <p:cNvSpPr txBox="1"/>
          <p:nvPr/>
        </p:nvSpPr>
        <p:spPr>
          <a:xfrm>
            <a:off x="9423581" y="3868095"/>
            <a:ext cx="2335337" cy="646331"/>
          </a:xfrm>
          <a:prstGeom prst="rect">
            <a:avLst/>
          </a:prstGeom>
          <a:solidFill>
            <a:schemeClr val="accent4">
              <a:lumMod val="20000"/>
              <a:lumOff val="80000"/>
              <a:alpha val="50000"/>
            </a:schemeClr>
          </a:solidFill>
        </p:spPr>
        <p:txBody>
          <a:bodyPr wrap="square" rtlCol="0">
            <a:spAutoFit/>
          </a:bodyPr>
          <a:lstStyle/>
          <a:p>
            <a:r>
              <a:rPr lang="zh-CN" altLang="en-US" b="1">
                <a:solidFill>
                  <a:schemeClr val="accent2">
                    <a:lumMod val="50000"/>
                  </a:schemeClr>
                </a:solidFill>
                <a:latin typeface="楷体" panose="02010609060101010101" pitchFamily="49" charset="-122"/>
                <a:ea typeface="楷体" panose="02010609060101010101" pitchFamily="49" charset="-122"/>
              </a:rPr>
              <a:t>论证中可隐含使用</a:t>
            </a:r>
            <a:r>
              <a:rPr lang="zh-CN" altLang="en-US" b="1">
                <a:solidFill>
                  <a:srgbClr val="C00000"/>
                </a:solidFill>
                <a:latin typeface="黑体" panose="02010609060101010101" pitchFamily="49" charset="-122"/>
                <a:ea typeface="黑体" panose="02010609060101010101" pitchFamily="49" charset="-122"/>
              </a:rPr>
              <a:t>双重否定律</a:t>
            </a:r>
            <a:r>
              <a:rPr lang="zh-CN" altLang="en-US" b="1">
                <a:solidFill>
                  <a:schemeClr val="accent2">
                    <a:lumMod val="50000"/>
                  </a:schemeClr>
                </a:solidFill>
                <a:latin typeface="楷体" panose="02010609060101010101" pitchFamily="49" charset="-122"/>
                <a:ea typeface="楷体" panose="02010609060101010101" pitchFamily="49" charset="-122"/>
              </a:rPr>
              <a:t>和</a:t>
            </a:r>
            <a:r>
              <a:rPr lang="zh-CN" altLang="en-US" b="1">
                <a:solidFill>
                  <a:srgbClr val="C00000"/>
                </a:solidFill>
                <a:latin typeface="黑体" panose="02010609060101010101" pitchFamily="49" charset="-122"/>
                <a:ea typeface="黑体" panose="02010609060101010101" pitchFamily="49" charset="-122"/>
              </a:rPr>
              <a:t>交换律</a:t>
            </a:r>
          </a:p>
        </p:txBody>
      </p:sp>
    </p:spTree>
    <p:extLst>
      <p:ext uri="{BB962C8B-B14F-4D97-AF65-F5344CB8AC3E}">
        <p14:creationId xmlns:p14="http://schemas.microsoft.com/office/powerpoint/2010/main" val="18095925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一阶逻辑推理的有效性</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第十一讲  一阶逻辑的推理理论</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5</a:t>
            </a:fld>
            <a:r>
              <a:rPr lang="en-US" altLang="zh-CN">
                <a:latin typeface="Arial" panose="020B0604020202020204" pitchFamily="34" charset="0"/>
                <a:ea typeface="楷体" panose="02010609060101010101" pitchFamily="49" charset="-122"/>
                <a:cs typeface="Arial" panose="020B0604020202020204" pitchFamily="34" charset="0"/>
              </a:rPr>
              <a:t>/33</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推理规则实例判断练习</a:t>
            </a: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5E1F802E-4BB1-4D71-ACC1-8B5DE50854FE}"/>
                  </a:ext>
                </a:extLst>
              </p:cNvPr>
              <p:cNvSpPr txBox="1"/>
              <p:nvPr/>
            </p:nvSpPr>
            <p:spPr>
              <a:xfrm>
                <a:off x="1341996" y="1313108"/>
                <a:ext cx="9508006" cy="2108269"/>
              </a:xfrm>
              <a:prstGeom prst="rect">
                <a:avLst/>
              </a:prstGeom>
              <a:solidFill>
                <a:schemeClr val="accent6">
                  <a:lumMod val="20000"/>
                  <a:lumOff val="80000"/>
                  <a:alpha val="25000"/>
                </a:schemeClr>
              </a:solidFill>
            </p:spPr>
            <p:txBody>
              <a:bodyPr wrap="square" rtlCol="0">
                <a:spAutoFit/>
              </a:bodyPr>
              <a:lstStyle/>
              <a:p>
                <a:pPr>
                  <a:spcBef>
                    <a:spcPts val="600"/>
                  </a:spcBef>
                  <a:spcAft>
                    <a:spcPts val="1200"/>
                  </a:spcAft>
                </a:pPr>
                <a:r>
                  <a:rPr lang="zh-CN" altLang="en-US" sz="2400" b="1">
                    <a:solidFill>
                      <a:srgbClr val="002060"/>
                    </a:solidFill>
                  </a:rPr>
                  <a:t>下面哪些推理是</a:t>
                </a:r>
                <a:r>
                  <a:rPr lang="zh-CN" altLang="en-US" sz="2400" b="1">
                    <a:solidFill>
                      <a:srgbClr val="C00000"/>
                    </a:solidFill>
                  </a:rPr>
                  <a:t>假言易位规则</a:t>
                </a:r>
                <a:r>
                  <a:rPr lang="zh-CN" altLang="en-US" sz="2400" b="1">
                    <a:solidFill>
                      <a:srgbClr val="002060"/>
                    </a:solidFill>
                  </a:rPr>
                  <a:t>的实例？</a:t>
                </a:r>
                <a:endParaRPr lang="en-US" altLang="zh-CN" sz="2400" b="1">
                  <a:solidFill>
                    <a:srgbClr val="002060"/>
                  </a:solidFill>
                </a:endParaRPr>
              </a:p>
              <a:p>
                <a:pPr>
                  <a:spcBef>
                    <a:spcPts val="600"/>
                  </a:spcBef>
                  <a:spcAft>
                    <a:spcPts val="600"/>
                  </a:spcAft>
                </a:pPr>
                <a:r>
                  <a:rPr lang="en-US" altLang="zh-CN" sz="2400" b="1"/>
                  <a:t>(A)  </a:t>
                </a:r>
                <a14:m>
                  <m:oMath xmlns:m="http://schemas.openxmlformats.org/officeDocument/2006/math">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𝒙</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𝑭</m:t>
                    </m:r>
                    <m:d>
                      <m:dPr>
                        <m:ctrlPr>
                          <a:rPr lang="en-US" altLang="zh-CN" sz="2400" b="1" i="1" smtClean="0">
                            <a:latin typeface="Cambria Math" panose="02040503050406030204" pitchFamily="18" charset="0"/>
                          </a:rPr>
                        </m:ctrlPr>
                      </m:dPr>
                      <m:e>
                        <m:r>
                          <a:rPr lang="en-US" altLang="zh-CN" sz="2400" b="1" i="1" smtClean="0">
                            <a:latin typeface="Cambria Math" panose="02040503050406030204" pitchFamily="18" charset="0"/>
                          </a:rPr>
                          <m:t>𝒙</m:t>
                        </m:r>
                      </m:e>
                    </m:d>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𝒙𝑮</m:t>
                    </m:r>
                    <m:d>
                      <m:dPr>
                        <m:ctrlPr>
                          <a:rPr lang="en-US" altLang="zh-CN" sz="2400" b="1" i="1" smtClean="0">
                            <a:latin typeface="Cambria Math" panose="02040503050406030204" pitchFamily="18" charset="0"/>
                          </a:rPr>
                        </m:ctrlPr>
                      </m:dPr>
                      <m:e>
                        <m:r>
                          <a:rPr lang="en-US" altLang="zh-CN" sz="2400" b="1" i="1" smtClean="0">
                            <a:latin typeface="Cambria Math" panose="02040503050406030204" pitchFamily="18" charset="0"/>
                          </a:rPr>
                          <m:t>𝒙</m:t>
                        </m:r>
                      </m:e>
                    </m:d>
                    <m:r>
                      <a:rPr lang="en-US" altLang="zh-CN" sz="2400" b="1" i="1" smtClean="0">
                        <a:latin typeface="Cambria Math" panose="02040503050406030204" pitchFamily="18" charset="0"/>
                      </a:rPr>
                      <m:t>, ∃</m:t>
                    </m:r>
                    <m:r>
                      <a:rPr lang="en-US" altLang="zh-CN" sz="2400" b="1" i="1" smtClean="0">
                        <a:latin typeface="Cambria Math" panose="02040503050406030204" pitchFamily="18" charset="0"/>
                      </a:rPr>
                      <m:t>𝒙𝑮</m:t>
                    </m:r>
                    <m:d>
                      <m:dPr>
                        <m:ctrlPr>
                          <a:rPr lang="en-US" altLang="zh-CN" sz="2400" b="1" i="1" smtClean="0">
                            <a:latin typeface="Cambria Math" panose="02040503050406030204" pitchFamily="18" charset="0"/>
                          </a:rPr>
                        </m:ctrlPr>
                      </m:dPr>
                      <m:e>
                        <m:r>
                          <a:rPr lang="en-US" altLang="zh-CN" sz="2400" b="1" i="1" smtClean="0">
                            <a:latin typeface="Cambria Math" panose="02040503050406030204" pitchFamily="18" charset="0"/>
                          </a:rPr>
                          <m:t>𝒙</m:t>
                        </m:r>
                      </m:e>
                    </m:d>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𝒙𝑭</m:t>
                    </m:r>
                    <m:d>
                      <m:dPr>
                        <m:ctrlPr>
                          <a:rPr lang="en-US" altLang="zh-CN" sz="2400" b="1" i="1" smtClean="0">
                            <a:latin typeface="Cambria Math" panose="02040503050406030204" pitchFamily="18" charset="0"/>
                          </a:rPr>
                        </m:ctrlPr>
                      </m:dPr>
                      <m:e>
                        <m:r>
                          <a:rPr lang="en-US" altLang="zh-CN" sz="2400" b="1" i="1" smtClean="0">
                            <a:latin typeface="Cambria Math" panose="02040503050406030204" pitchFamily="18" charset="0"/>
                          </a:rPr>
                          <m:t>𝒙</m:t>
                        </m:r>
                      </m:e>
                    </m:d>
                  </m:oMath>
                </a14:m>
                <a:r>
                  <a:rPr lang="en-US" altLang="zh-CN" sz="2400" b="1"/>
                  <a:t>	(B)  </a:t>
                </a:r>
                <a14:m>
                  <m:oMath xmlns:m="http://schemas.openxmlformats.org/officeDocument/2006/math">
                    <m:r>
                      <a:rPr lang="en-US" altLang="zh-CN" sz="2400" b="1" i="1" smtClean="0">
                        <a:latin typeface="Cambria Math" panose="02040503050406030204" pitchFamily="18" charset="0"/>
                      </a:rPr>
                      <m:t>𝒑</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𝒒</m:t>
                    </m:r>
                    <m:r>
                      <a:rPr lang="en-US" altLang="zh-CN" sz="2400" b="1" i="1" smtClean="0">
                        <a:latin typeface="Cambria Math" panose="02040503050406030204" pitchFamily="18" charset="0"/>
                      </a:rPr>
                      <m:t>, </m:t>
                    </m:r>
                    <m:r>
                      <a:rPr lang="en-US" altLang="zh-CN" sz="2400" b="1" i="1" smtClean="0">
                        <a:latin typeface="Cambria Math" panose="02040503050406030204" pitchFamily="18" charset="0"/>
                      </a:rPr>
                      <m:t>𝒒</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𝒑</m:t>
                    </m:r>
                  </m:oMath>
                </a14:m>
                <a:endParaRPr lang="en-US" altLang="zh-CN" sz="2400" b="1"/>
              </a:p>
              <a:p>
                <a:pPr>
                  <a:spcBef>
                    <a:spcPts val="600"/>
                  </a:spcBef>
                  <a:spcAft>
                    <a:spcPts val="600"/>
                  </a:spcAft>
                </a:pPr>
                <a:r>
                  <a:rPr lang="en-US" altLang="zh-CN" sz="2400" b="1"/>
                  <a:t>(C)  </a:t>
                </a:r>
                <a14:m>
                  <m:oMath xmlns:m="http://schemas.openxmlformats.org/officeDocument/2006/math">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𝒙𝑭</m:t>
                    </m:r>
                    <m:d>
                      <m:dPr>
                        <m:ctrlPr>
                          <a:rPr lang="en-US" altLang="zh-CN" sz="2400" b="1" i="1" smtClean="0">
                            <a:latin typeface="Cambria Math" panose="02040503050406030204" pitchFamily="18" charset="0"/>
                          </a:rPr>
                        </m:ctrlPr>
                      </m:dPr>
                      <m:e>
                        <m:r>
                          <a:rPr lang="en-US" altLang="zh-CN" sz="2400" b="1" i="1" smtClean="0">
                            <a:latin typeface="Cambria Math" panose="02040503050406030204" pitchFamily="18" charset="0"/>
                          </a:rPr>
                          <m:t>𝒙</m:t>
                        </m:r>
                      </m:e>
                    </m:d>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𝒙𝑮</m:t>
                    </m:r>
                    <m:d>
                      <m:dPr>
                        <m:ctrlPr>
                          <a:rPr lang="en-US" altLang="zh-CN" sz="2400" b="1" i="1" smtClean="0">
                            <a:latin typeface="Cambria Math" panose="02040503050406030204" pitchFamily="18" charset="0"/>
                          </a:rPr>
                        </m:ctrlPr>
                      </m:dPr>
                      <m:e>
                        <m:r>
                          <a:rPr lang="en-US" altLang="zh-CN" sz="2400" b="1" i="1" smtClean="0">
                            <a:latin typeface="Cambria Math" panose="02040503050406030204" pitchFamily="18" charset="0"/>
                          </a:rPr>
                          <m:t>𝒙</m:t>
                        </m:r>
                      </m:e>
                    </m:d>
                    <m:r>
                      <a:rPr lang="en-US" altLang="zh-CN" sz="2400" b="1" i="1" smtClean="0">
                        <a:latin typeface="Cambria Math" panose="02040503050406030204" pitchFamily="18" charset="0"/>
                      </a:rPr>
                      <m:t>, ¬∃</m:t>
                    </m:r>
                    <m:r>
                      <a:rPr lang="en-US" altLang="zh-CN" sz="2400" b="1" i="1" smtClean="0">
                        <a:latin typeface="Cambria Math" panose="02040503050406030204" pitchFamily="18" charset="0"/>
                      </a:rPr>
                      <m:t>𝒙𝑮</m:t>
                    </m:r>
                    <m:d>
                      <m:dPr>
                        <m:ctrlPr>
                          <a:rPr lang="en-US" altLang="zh-CN" sz="2400" b="1" i="1" smtClean="0">
                            <a:latin typeface="Cambria Math" panose="02040503050406030204" pitchFamily="18" charset="0"/>
                          </a:rPr>
                        </m:ctrlPr>
                      </m:dPr>
                      <m:e>
                        <m:r>
                          <a:rPr lang="en-US" altLang="zh-CN" sz="2400" b="1" i="1" smtClean="0">
                            <a:latin typeface="Cambria Math" panose="02040503050406030204" pitchFamily="18" charset="0"/>
                          </a:rPr>
                          <m:t>𝒙</m:t>
                        </m:r>
                      </m:e>
                    </m:d>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𝒙𝑭</m:t>
                    </m:r>
                    <m:d>
                      <m:dPr>
                        <m:ctrlPr>
                          <a:rPr lang="en-US" altLang="zh-CN" sz="2400" b="1" i="1" smtClean="0">
                            <a:latin typeface="Cambria Math" panose="02040503050406030204" pitchFamily="18" charset="0"/>
                          </a:rPr>
                        </m:ctrlPr>
                      </m:dPr>
                      <m:e>
                        <m:r>
                          <a:rPr lang="en-US" altLang="zh-CN" sz="2400" b="1" i="1" smtClean="0">
                            <a:latin typeface="Cambria Math" panose="02040503050406030204" pitchFamily="18" charset="0"/>
                          </a:rPr>
                          <m:t>𝒙</m:t>
                        </m:r>
                      </m:e>
                    </m:d>
                  </m:oMath>
                </a14:m>
                <a:r>
                  <a:rPr lang="en-US" altLang="zh-CN" sz="2400" b="1"/>
                  <a:t> 	(D)  </a:t>
                </a:r>
                <a14:m>
                  <m:oMath xmlns:m="http://schemas.openxmlformats.org/officeDocument/2006/math">
                    <m:r>
                      <a:rPr lang="en-US" altLang="zh-CN" sz="2400" b="1" i="1" smtClean="0">
                        <a:latin typeface="Cambria Math" panose="02040503050406030204" pitchFamily="18" charset="0"/>
                      </a:rPr>
                      <m:t>𝒑</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𝒒</m:t>
                    </m:r>
                    <m:r>
                      <a:rPr lang="en-US" altLang="zh-CN" sz="2400" b="1" i="1" smtClean="0">
                        <a:latin typeface="Cambria Math" panose="02040503050406030204" pitchFamily="18" charset="0"/>
                      </a:rPr>
                      <m:t>, </m:t>
                    </m:r>
                    <m:r>
                      <a:rPr lang="en-US" altLang="zh-CN" sz="2400" b="1" i="1" smtClean="0">
                        <a:latin typeface="Cambria Math" panose="02040503050406030204" pitchFamily="18" charset="0"/>
                      </a:rPr>
                      <m:t>𝒒</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𝒑</m:t>
                    </m:r>
                  </m:oMath>
                </a14:m>
                <a:endParaRPr lang="en-US" altLang="zh-CN" sz="2400" b="1"/>
              </a:p>
              <a:p>
                <a:pPr>
                  <a:spcBef>
                    <a:spcPts val="600"/>
                  </a:spcBef>
                  <a:spcAft>
                    <a:spcPts val="600"/>
                  </a:spcAft>
                </a:pPr>
                <a:r>
                  <a:rPr lang="en-US" altLang="zh-CN" sz="2400" b="1"/>
                  <a:t>(E)  </a:t>
                </a:r>
                <a14:m>
                  <m:oMath xmlns:m="http://schemas.openxmlformats.org/officeDocument/2006/math">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𝒙𝑭</m:t>
                    </m:r>
                    <m:d>
                      <m:dPr>
                        <m:ctrlPr>
                          <a:rPr lang="en-US" altLang="zh-CN" sz="2400" b="1" i="1">
                            <a:latin typeface="Cambria Math" panose="02040503050406030204" pitchFamily="18" charset="0"/>
                          </a:rPr>
                        </m:ctrlPr>
                      </m:dPr>
                      <m:e>
                        <m:r>
                          <a:rPr lang="en-US" altLang="zh-CN" sz="2400" b="1" i="1" smtClean="0">
                            <a:latin typeface="Cambria Math" panose="02040503050406030204" pitchFamily="18" charset="0"/>
                          </a:rPr>
                          <m:t>𝒙</m:t>
                        </m:r>
                      </m:e>
                    </m:d>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𝒙</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𝑮</m:t>
                    </m:r>
                    <m:d>
                      <m:dPr>
                        <m:ctrlPr>
                          <a:rPr lang="en-US" altLang="zh-CN" sz="2400" b="1" i="1">
                            <a:latin typeface="Cambria Math" panose="02040503050406030204" pitchFamily="18" charset="0"/>
                          </a:rPr>
                        </m:ctrlPr>
                      </m:dPr>
                      <m:e>
                        <m:r>
                          <a:rPr lang="en-US" altLang="zh-CN" sz="2400" b="1" i="1" smtClean="0">
                            <a:latin typeface="Cambria Math" panose="02040503050406030204" pitchFamily="18" charset="0"/>
                          </a:rPr>
                          <m:t>𝒙</m:t>
                        </m:r>
                      </m:e>
                    </m:d>
                    <m:r>
                      <a:rPr lang="en-US" altLang="zh-CN" sz="2400" b="1" i="1" smtClean="0">
                        <a:latin typeface="Cambria Math" panose="02040503050406030204" pitchFamily="18" charset="0"/>
                      </a:rPr>
                      <m:t>, ∀</m:t>
                    </m:r>
                    <m:r>
                      <a:rPr lang="en-US" altLang="zh-CN" sz="2400" b="1" i="1" smtClean="0">
                        <a:latin typeface="Cambria Math" panose="02040503050406030204" pitchFamily="18" charset="0"/>
                      </a:rPr>
                      <m:t>𝒙𝑮</m:t>
                    </m:r>
                    <m:d>
                      <m:dPr>
                        <m:ctrlPr>
                          <a:rPr lang="en-US" altLang="zh-CN" sz="2400" b="1" i="1">
                            <a:latin typeface="Cambria Math" panose="02040503050406030204" pitchFamily="18" charset="0"/>
                          </a:rPr>
                        </m:ctrlPr>
                      </m:dPr>
                      <m:e>
                        <m:r>
                          <a:rPr lang="en-US" altLang="zh-CN" sz="2400" b="1" i="1" smtClean="0">
                            <a:latin typeface="Cambria Math" panose="02040503050406030204" pitchFamily="18" charset="0"/>
                          </a:rPr>
                          <m:t>𝒙</m:t>
                        </m:r>
                      </m:e>
                    </m:d>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𝒙𝑭</m:t>
                    </m:r>
                    <m:d>
                      <m:dPr>
                        <m:ctrlPr>
                          <a:rPr lang="en-US" altLang="zh-CN" sz="2400" b="1" i="1">
                            <a:latin typeface="Cambria Math" panose="02040503050406030204" pitchFamily="18" charset="0"/>
                          </a:rPr>
                        </m:ctrlPr>
                      </m:dPr>
                      <m:e>
                        <m:r>
                          <a:rPr lang="en-US" altLang="zh-CN" sz="2400" b="1" i="1" smtClean="0">
                            <a:latin typeface="Cambria Math" panose="02040503050406030204" pitchFamily="18" charset="0"/>
                          </a:rPr>
                          <m:t>𝒙</m:t>
                        </m:r>
                      </m:e>
                    </m:d>
                  </m:oMath>
                </a14:m>
                <a:r>
                  <a:rPr lang="en-US" altLang="zh-CN" sz="2400" b="1"/>
                  <a:t>	(F)  </a:t>
                </a:r>
                <a14:m>
                  <m:oMath xmlns:m="http://schemas.openxmlformats.org/officeDocument/2006/math">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𝒑</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𝒒</m:t>
                    </m:r>
                    <m:r>
                      <a:rPr lang="en-US" altLang="zh-CN" sz="2400" b="1" i="1" smtClean="0">
                        <a:latin typeface="Cambria Math" panose="02040503050406030204" pitchFamily="18" charset="0"/>
                      </a:rPr>
                      <m:t>, </m:t>
                    </m:r>
                    <m:r>
                      <a:rPr lang="en-US" altLang="zh-CN" sz="2400" b="1" i="1" smtClean="0">
                        <a:latin typeface="Cambria Math" panose="02040503050406030204" pitchFamily="18" charset="0"/>
                      </a:rPr>
                      <m:t>𝒑</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𝒒</m:t>
                    </m:r>
                  </m:oMath>
                </a14:m>
                <a:endParaRPr lang="en-US" altLang="zh-CN" sz="2400" b="1"/>
              </a:p>
            </p:txBody>
          </p:sp>
        </mc:Choice>
        <mc:Fallback xmlns="">
          <p:sp>
            <p:nvSpPr>
              <p:cNvPr id="2" name="文本框 1">
                <a:extLst>
                  <a:ext uri="{FF2B5EF4-FFF2-40B4-BE49-F238E27FC236}">
                    <a16:creationId xmlns:a16="http://schemas.microsoft.com/office/drawing/2014/main" id="{5E1F802E-4BB1-4D71-ACC1-8B5DE50854FE}"/>
                  </a:ext>
                </a:extLst>
              </p:cNvPr>
              <p:cNvSpPr txBox="1">
                <a:spLocks noRot="1" noChangeAspect="1" noMove="1" noResize="1" noEditPoints="1" noAdjustHandles="1" noChangeArrowheads="1" noChangeShapeType="1" noTextEdit="1"/>
              </p:cNvSpPr>
              <p:nvPr/>
            </p:nvSpPr>
            <p:spPr>
              <a:xfrm>
                <a:off x="1341996" y="1313108"/>
                <a:ext cx="9508006" cy="2108269"/>
              </a:xfrm>
              <a:prstGeom prst="rect">
                <a:avLst/>
              </a:prstGeom>
              <a:blipFill>
                <a:blip r:embed="rId2"/>
                <a:stretch>
                  <a:fillRect l="-962" t="-2023" b="-578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DB5F8A6C-D5DF-4626-9224-35E3499034A2}"/>
                  </a:ext>
                </a:extLst>
              </p:cNvPr>
              <p:cNvSpPr txBox="1"/>
              <p:nvPr/>
            </p:nvSpPr>
            <p:spPr>
              <a:xfrm>
                <a:off x="1280597" y="3796213"/>
                <a:ext cx="9630804" cy="2108269"/>
              </a:xfrm>
              <a:prstGeom prst="rect">
                <a:avLst/>
              </a:prstGeom>
              <a:solidFill>
                <a:schemeClr val="accent6">
                  <a:lumMod val="20000"/>
                  <a:lumOff val="80000"/>
                  <a:alpha val="50000"/>
                </a:schemeClr>
              </a:solidFill>
            </p:spPr>
            <p:txBody>
              <a:bodyPr wrap="square" rtlCol="0">
                <a:spAutoFit/>
              </a:bodyPr>
              <a:lstStyle/>
              <a:p>
                <a:pPr>
                  <a:spcBef>
                    <a:spcPts val="600"/>
                  </a:spcBef>
                  <a:spcAft>
                    <a:spcPts val="1200"/>
                  </a:spcAft>
                </a:pPr>
                <a:r>
                  <a:rPr lang="zh-CN" altLang="en-US" sz="2400" b="1">
                    <a:solidFill>
                      <a:srgbClr val="002060"/>
                    </a:solidFill>
                  </a:rPr>
                  <a:t>下面哪些推理是</a:t>
                </a:r>
                <a:r>
                  <a:rPr lang="zh-CN" altLang="en-US" sz="2400" b="1">
                    <a:solidFill>
                      <a:srgbClr val="C00000"/>
                    </a:solidFill>
                  </a:rPr>
                  <a:t>析取三段论</a:t>
                </a:r>
                <a:r>
                  <a:rPr lang="zh-CN" altLang="en-US" sz="2400" b="1">
                    <a:solidFill>
                      <a:srgbClr val="002060"/>
                    </a:solidFill>
                  </a:rPr>
                  <a:t>规则的实例？</a:t>
                </a:r>
                <a:endParaRPr lang="en-US" altLang="zh-CN" sz="2400" b="1">
                  <a:solidFill>
                    <a:srgbClr val="002060"/>
                  </a:solidFill>
                </a:endParaRPr>
              </a:p>
              <a:p>
                <a:pPr>
                  <a:spcBef>
                    <a:spcPts val="600"/>
                  </a:spcBef>
                  <a:spcAft>
                    <a:spcPts val="600"/>
                  </a:spcAft>
                </a:pPr>
                <a:r>
                  <a:rPr lang="en-US" altLang="zh-CN" sz="2400" b="1"/>
                  <a:t>(A)  </a:t>
                </a:r>
                <a14:m>
                  <m:oMath xmlns:m="http://schemas.openxmlformats.org/officeDocument/2006/math">
                    <m:r>
                      <a:rPr lang="en-US" altLang="zh-CN" sz="2400" b="1" i="1" smtClean="0">
                        <a:latin typeface="Cambria Math" panose="02040503050406030204" pitchFamily="18" charset="0"/>
                      </a:rPr>
                      <m:t>∀</m:t>
                    </m:r>
                    <m:r>
                      <a:rPr lang="en-US" altLang="zh-CN" sz="2400" b="1" i="1">
                        <a:latin typeface="Cambria Math" panose="02040503050406030204" pitchFamily="18" charset="0"/>
                      </a:rPr>
                      <m:t>𝒙</m:t>
                    </m:r>
                    <m:r>
                      <a:rPr lang="en-US" altLang="zh-CN" sz="2400" b="1" i="1">
                        <a:latin typeface="Cambria Math" panose="02040503050406030204" pitchFamily="18" charset="0"/>
                      </a:rPr>
                      <m:t>¬</m:t>
                    </m:r>
                    <m:r>
                      <a:rPr lang="en-US" altLang="zh-CN" sz="2400" b="1" i="1">
                        <a:latin typeface="Cambria Math" panose="02040503050406030204" pitchFamily="18" charset="0"/>
                      </a:rPr>
                      <m:t>𝑭</m:t>
                    </m:r>
                    <m:d>
                      <m:dPr>
                        <m:ctrlPr>
                          <a:rPr lang="en-US" altLang="zh-CN" sz="2400" b="1" i="1">
                            <a:latin typeface="Cambria Math" panose="02040503050406030204" pitchFamily="18" charset="0"/>
                          </a:rPr>
                        </m:ctrlPr>
                      </m:dPr>
                      <m:e>
                        <m:r>
                          <a:rPr lang="en-US" altLang="zh-CN" sz="2400" b="1" i="1">
                            <a:latin typeface="Cambria Math" panose="02040503050406030204" pitchFamily="18" charset="0"/>
                          </a:rPr>
                          <m:t>𝒙</m:t>
                        </m:r>
                      </m:e>
                    </m:d>
                    <m:r>
                      <a:rPr lang="en-US" altLang="zh-CN" sz="2400" b="1" i="1">
                        <a:latin typeface="Cambria Math" panose="02040503050406030204" pitchFamily="18" charset="0"/>
                      </a:rPr>
                      <m:t>∨∃</m:t>
                    </m:r>
                    <m:r>
                      <a:rPr lang="en-US" altLang="zh-CN" sz="2400" b="1" i="1">
                        <a:latin typeface="Cambria Math" panose="02040503050406030204" pitchFamily="18" charset="0"/>
                      </a:rPr>
                      <m:t>𝒙</m:t>
                    </m:r>
                    <m:r>
                      <a:rPr lang="en-US" altLang="zh-CN" sz="2400" b="1" i="1">
                        <a:latin typeface="Cambria Math" panose="02040503050406030204" pitchFamily="18" charset="0"/>
                      </a:rPr>
                      <m:t>¬</m:t>
                    </m:r>
                    <m:r>
                      <a:rPr lang="en-US" altLang="zh-CN" sz="2400" b="1" i="1">
                        <a:latin typeface="Cambria Math" panose="02040503050406030204" pitchFamily="18" charset="0"/>
                      </a:rPr>
                      <m:t>𝑮</m:t>
                    </m:r>
                    <m:d>
                      <m:dPr>
                        <m:ctrlPr>
                          <a:rPr lang="en-US" altLang="zh-CN" sz="2400" b="1" i="1">
                            <a:latin typeface="Cambria Math" panose="02040503050406030204" pitchFamily="18" charset="0"/>
                          </a:rPr>
                        </m:ctrlPr>
                      </m:dPr>
                      <m:e>
                        <m:r>
                          <a:rPr lang="en-US" altLang="zh-CN" sz="2400" b="1" i="1">
                            <a:latin typeface="Cambria Math" panose="02040503050406030204" pitchFamily="18" charset="0"/>
                          </a:rPr>
                          <m:t>𝒙</m:t>
                        </m:r>
                      </m:e>
                    </m:d>
                    <m:r>
                      <a:rPr lang="en-US" altLang="zh-CN" sz="2400" b="1" i="1">
                        <a:latin typeface="Cambria Math" panose="02040503050406030204" pitchFamily="18" charset="0"/>
                      </a:rPr>
                      <m:t>, ∃</m:t>
                    </m:r>
                    <m:r>
                      <a:rPr lang="en-US" altLang="zh-CN" sz="2400" b="1" i="1">
                        <a:latin typeface="Cambria Math" panose="02040503050406030204" pitchFamily="18" charset="0"/>
                      </a:rPr>
                      <m:t>𝒙𝑮</m:t>
                    </m:r>
                    <m:d>
                      <m:dPr>
                        <m:ctrlPr>
                          <a:rPr lang="en-US" altLang="zh-CN" sz="2400" b="1" i="1">
                            <a:latin typeface="Cambria Math" panose="02040503050406030204" pitchFamily="18" charset="0"/>
                          </a:rPr>
                        </m:ctrlPr>
                      </m:dPr>
                      <m:e>
                        <m:r>
                          <a:rPr lang="en-US" altLang="zh-CN" sz="2400" b="1" i="1">
                            <a:latin typeface="Cambria Math" panose="02040503050406030204" pitchFamily="18" charset="0"/>
                          </a:rPr>
                          <m:t>𝒙</m:t>
                        </m:r>
                      </m:e>
                    </m:d>
                    <m:r>
                      <a:rPr lang="en-US" altLang="zh-CN" sz="2400" b="1" i="1">
                        <a:latin typeface="Cambria Math" panose="02040503050406030204" pitchFamily="18" charset="0"/>
                      </a:rPr>
                      <m:t>⟹∀</m:t>
                    </m:r>
                    <m:r>
                      <a:rPr lang="en-US" altLang="zh-CN" sz="2400" b="1" i="1">
                        <a:latin typeface="Cambria Math" panose="02040503050406030204" pitchFamily="18" charset="0"/>
                      </a:rPr>
                      <m:t>𝒙𝑭</m:t>
                    </m:r>
                    <m:d>
                      <m:dPr>
                        <m:ctrlPr>
                          <a:rPr lang="en-US" altLang="zh-CN" sz="2400" b="1" i="1">
                            <a:latin typeface="Cambria Math" panose="02040503050406030204" pitchFamily="18" charset="0"/>
                          </a:rPr>
                        </m:ctrlPr>
                      </m:dPr>
                      <m:e>
                        <m:r>
                          <a:rPr lang="en-US" altLang="zh-CN" sz="2400" b="1" i="1">
                            <a:latin typeface="Cambria Math" panose="02040503050406030204" pitchFamily="18" charset="0"/>
                          </a:rPr>
                          <m:t>𝒙</m:t>
                        </m:r>
                      </m:e>
                    </m:d>
                  </m:oMath>
                </a14:m>
                <a:r>
                  <a:rPr lang="en-US" altLang="zh-CN" sz="2400" b="1"/>
                  <a:t>	(B)  </a:t>
                </a:r>
                <a14:m>
                  <m:oMath xmlns:m="http://schemas.openxmlformats.org/officeDocument/2006/math">
                    <m:r>
                      <a:rPr lang="en-US" altLang="zh-CN" sz="2400" b="1" i="1" smtClean="0">
                        <a:latin typeface="Cambria Math" panose="02040503050406030204" pitchFamily="18" charset="0"/>
                      </a:rPr>
                      <m:t>¬</m:t>
                    </m:r>
                    <m:d>
                      <m:dPr>
                        <m:ctrlPr>
                          <a:rPr lang="en-US" altLang="zh-CN" sz="2400" b="1" i="1">
                            <a:latin typeface="Cambria Math" panose="02040503050406030204" pitchFamily="18" charset="0"/>
                          </a:rPr>
                        </m:ctrlPr>
                      </m:dPr>
                      <m:e>
                        <m:r>
                          <a:rPr lang="en-US" altLang="zh-CN" sz="2400" b="1" i="1">
                            <a:latin typeface="Cambria Math" panose="02040503050406030204" pitchFamily="18" charset="0"/>
                          </a:rPr>
                          <m:t>𝒑</m:t>
                        </m:r>
                        <m:r>
                          <a:rPr lang="en-US" altLang="zh-CN" sz="2400" b="1" i="1">
                            <a:latin typeface="Cambria Math" panose="02040503050406030204" pitchFamily="18" charset="0"/>
                          </a:rPr>
                          <m:t>∧</m:t>
                        </m:r>
                        <m:r>
                          <a:rPr lang="en-US" altLang="zh-CN" sz="2400" b="1" i="1">
                            <a:latin typeface="Cambria Math" panose="02040503050406030204" pitchFamily="18" charset="0"/>
                          </a:rPr>
                          <m:t>𝒒</m:t>
                        </m:r>
                      </m:e>
                    </m:d>
                    <m:r>
                      <a:rPr lang="en-US" altLang="zh-CN" sz="2400" b="1" i="1">
                        <a:latin typeface="Cambria Math" panose="02040503050406030204" pitchFamily="18" charset="0"/>
                      </a:rPr>
                      <m:t>, </m:t>
                    </m:r>
                    <m:r>
                      <a:rPr lang="en-US" altLang="zh-CN" sz="2400" b="1" i="1">
                        <a:latin typeface="Cambria Math" panose="02040503050406030204" pitchFamily="18" charset="0"/>
                      </a:rPr>
                      <m:t>𝒑</m:t>
                    </m:r>
                    <m:r>
                      <a:rPr lang="en-US" altLang="zh-CN" sz="2400" b="1" i="1">
                        <a:latin typeface="Cambria Math" panose="02040503050406030204" pitchFamily="18" charset="0"/>
                      </a:rPr>
                      <m:t>⟹¬</m:t>
                    </m:r>
                    <m:r>
                      <a:rPr lang="en-US" altLang="zh-CN" sz="2400" b="1" i="1">
                        <a:latin typeface="Cambria Math" panose="02040503050406030204" pitchFamily="18" charset="0"/>
                      </a:rPr>
                      <m:t>𝒒</m:t>
                    </m:r>
                  </m:oMath>
                </a14:m>
                <a:endParaRPr lang="en-US" altLang="zh-CN" sz="2400" b="1"/>
              </a:p>
              <a:p>
                <a:pPr>
                  <a:spcBef>
                    <a:spcPts val="600"/>
                  </a:spcBef>
                  <a:spcAft>
                    <a:spcPts val="600"/>
                  </a:spcAft>
                </a:pPr>
                <a:r>
                  <a:rPr lang="en-US" altLang="zh-CN" sz="2400" b="1"/>
                  <a:t>(C)</a:t>
                </a:r>
                <a:r>
                  <a:rPr lang="en-US" altLang="zh-CN" sz="2400" b="1" i="0">
                    <a:latin typeface="+mj-lt"/>
                  </a:rPr>
                  <a:t> </a:t>
                </a:r>
                <a14:m>
                  <m:oMath xmlns:m="http://schemas.openxmlformats.org/officeDocument/2006/math">
                    <m:r>
                      <a:rPr lang="en-US" altLang="zh-CN" sz="2400" b="1" i="0" smtClean="0">
                        <a:latin typeface="Cambria Math" panose="02040503050406030204" pitchFamily="18" charset="0"/>
                      </a:rPr>
                      <m:t> </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𝒙</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𝑭</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𝒙</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𝒙𝑮</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𝒙</m:t>
                    </m:r>
                    <m:r>
                      <a:rPr lang="en-US" altLang="zh-CN" sz="2400" b="1" i="1" smtClean="0">
                        <a:latin typeface="Cambria Math" panose="02040503050406030204" pitchFamily="18" charset="0"/>
                      </a:rPr>
                      <m:t>), ∀</m:t>
                    </m:r>
                    <m:r>
                      <a:rPr lang="en-US" altLang="zh-CN" sz="2400" b="1" i="1" smtClean="0">
                        <a:latin typeface="Cambria Math" panose="02040503050406030204" pitchFamily="18" charset="0"/>
                      </a:rPr>
                      <m:t>𝒙𝑭</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𝒙</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𝒙𝑮</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𝒙</m:t>
                    </m:r>
                    <m:r>
                      <a:rPr lang="en-US" altLang="zh-CN" sz="2400" b="1" i="1" smtClean="0">
                        <a:latin typeface="Cambria Math" panose="02040503050406030204" pitchFamily="18" charset="0"/>
                      </a:rPr>
                      <m:t>)</m:t>
                    </m:r>
                  </m:oMath>
                </a14:m>
                <a:r>
                  <a:rPr lang="en-US" altLang="zh-CN" sz="2400" b="1"/>
                  <a:t>	(D)  </a:t>
                </a:r>
                <a14:m>
                  <m:oMath xmlns:m="http://schemas.openxmlformats.org/officeDocument/2006/math">
                    <m:r>
                      <a:rPr lang="en-US" altLang="zh-CN" sz="2400" b="1" i="1" smtClean="0">
                        <a:latin typeface="Cambria Math" panose="02040503050406030204" pitchFamily="18" charset="0"/>
                      </a:rPr>
                      <m:t>𝒑</m:t>
                    </m:r>
                    <m:r>
                      <a:rPr lang="en-US" altLang="zh-CN" sz="2400" b="1" i="1">
                        <a:latin typeface="Cambria Math" panose="02040503050406030204" pitchFamily="18" charset="0"/>
                      </a:rPr>
                      <m:t>∨¬</m:t>
                    </m:r>
                    <m:r>
                      <a:rPr lang="en-US" altLang="zh-CN" sz="2400" b="1" i="1">
                        <a:latin typeface="Cambria Math" panose="02040503050406030204" pitchFamily="18" charset="0"/>
                      </a:rPr>
                      <m:t>𝒒</m:t>
                    </m:r>
                    <m:r>
                      <a:rPr lang="en-US" altLang="zh-CN" sz="2400" b="1" i="1">
                        <a:latin typeface="Cambria Math" panose="02040503050406030204" pitchFamily="18" charset="0"/>
                      </a:rPr>
                      <m:t>, </m:t>
                    </m:r>
                    <m:r>
                      <a:rPr lang="en-US" altLang="zh-CN" sz="2400" b="1" i="1">
                        <a:latin typeface="Cambria Math" panose="02040503050406030204" pitchFamily="18" charset="0"/>
                      </a:rPr>
                      <m:t>𝒒</m:t>
                    </m:r>
                    <m:r>
                      <a:rPr lang="en-US" altLang="zh-CN" sz="2400" b="1" i="1">
                        <a:latin typeface="Cambria Math" panose="02040503050406030204" pitchFamily="18" charset="0"/>
                      </a:rPr>
                      <m:t>⟹</m:t>
                    </m:r>
                    <m:r>
                      <a:rPr lang="en-US" altLang="zh-CN" sz="2400" b="1" i="1">
                        <a:latin typeface="Cambria Math" panose="02040503050406030204" pitchFamily="18" charset="0"/>
                      </a:rPr>
                      <m:t>𝒑</m:t>
                    </m:r>
                  </m:oMath>
                </a14:m>
                <a:endParaRPr lang="en-US" altLang="zh-CN" sz="2400" b="1"/>
              </a:p>
              <a:p>
                <a:pPr>
                  <a:spcBef>
                    <a:spcPts val="600"/>
                  </a:spcBef>
                  <a:spcAft>
                    <a:spcPts val="600"/>
                  </a:spcAft>
                </a:pPr>
                <a:r>
                  <a:rPr lang="en-US" altLang="zh-CN" sz="2400" b="1"/>
                  <a:t>(E)  </a:t>
                </a:r>
                <a14:m>
                  <m:oMath xmlns:m="http://schemas.openxmlformats.org/officeDocument/2006/math">
                    <m:r>
                      <a:rPr lang="en-US" altLang="zh-CN" sz="2400" b="1" i="1" smtClean="0">
                        <a:latin typeface="Cambria Math" panose="02040503050406030204" pitchFamily="18" charset="0"/>
                      </a:rPr>
                      <m:t>∀</m:t>
                    </m:r>
                    <m:r>
                      <a:rPr lang="en-US" altLang="zh-CN" sz="2400" b="1" i="1">
                        <a:latin typeface="Cambria Math" panose="02040503050406030204" pitchFamily="18" charset="0"/>
                      </a:rPr>
                      <m:t>𝒙</m:t>
                    </m:r>
                    <m:r>
                      <a:rPr lang="en-US" altLang="zh-CN" sz="2400" b="1" i="1">
                        <a:latin typeface="Cambria Math" panose="02040503050406030204" pitchFamily="18" charset="0"/>
                      </a:rPr>
                      <m:t> </m:t>
                    </m:r>
                    <m:r>
                      <a:rPr lang="en-US" altLang="zh-CN" sz="2400" b="1" i="1">
                        <a:latin typeface="Cambria Math" panose="02040503050406030204" pitchFamily="18" charset="0"/>
                      </a:rPr>
                      <m:t>𝑭</m:t>
                    </m:r>
                    <m:d>
                      <m:dPr>
                        <m:ctrlPr>
                          <a:rPr lang="en-US" altLang="zh-CN" sz="2400" b="1" i="1">
                            <a:latin typeface="Cambria Math" panose="02040503050406030204" pitchFamily="18" charset="0"/>
                          </a:rPr>
                        </m:ctrlPr>
                      </m:dPr>
                      <m:e>
                        <m:r>
                          <a:rPr lang="en-US" altLang="zh-CN" sz="2400" b="1" i="1">
                            <a:latin typeface="Cambria Math" panose="02040503050406030204" pitchFamily="18" charset="0"/>
                          </a:rPr>
                          <m:t>𝒙</m:t>
                        </m:r>
                      </m:e>
                    </m:d>
                    <m:r>
                      <a:rPr lang="en-US" altLang="zh-CN" sz="2400" b="1" i="1">
                        <a:latin typeface="Cambria Math" panose="02040503050406030204" pitchFamily="18" charset="0"/>
                      </a:rPr>
                      <m:t>∨¬∃</m:t>
                    </m:r>
                    <m:r>
                      <a:rPr lang="en-US" altLang="zh-CN" sz="2400" b="1" i="1">
                        <a:latin typeface="Cambria Math" panose="02040503050406030204" pitchFamily="18" charset="0"/>
                      </a:rPr>
                      <m:t>𝒙𝑮</m:t>
                    </m:r>
                    <m:d>
                      <m:dPr>
                        <m:ctrlPr>
                          <a:rPr lang="en-US" altLang="zh-CN" sz="2400" b="1" i="1">
                            <a:latin typeface="Cambria Math" panose="02040503050406030204" pitchFamily="18" charset="0"/>
                          </a:rPr>
                        </m:ctrlPr>
                      </m:dPr>
                      <m:e>
                        <m:r>
                          <a:rPr lang="en-US" altLang="zh-CN" sz="2400" b="1" i="1">
                            <a:latin typeface="Cambria Math" panose="02040503050406030204" pitchFamily="18" charset="0"/>
                          </a:rPr>
                          <m:t>𝒙</m:t>
                        </m:r>
                      </m:e>
                    </m:d>
                    <m:r>
                      <a:rPr lang="en-US" altLang="zh-CN" sz="2400" b="1" i="1">
                        <a:latin typeface="Cambria Math" panose="02040503050406030204" pitchFamily="18" charset="0"/>
                      </a:rPr>
                      <m:t>, ∃</m:t>
                    </m:r>
                    <m:r>
                      <a:rPr lang="en-US" altLang="zh-CN" sz="2400" b="1" i="1">
                        <a:latin typeface="Cambria Math" panose="02040503050406030204" pitchFamily="18" charset="0"/>
                      </a:rPr>
                      <m:t>𝒙𝑮</m:t>
                    </m:r>
                    <m:d>
                      <m:dPr>
                        <m:ctrlPr>
                          <a:rPr lang="en-US" altLang="zh-CN" sz="2400" b="1" i="1">
                            <a:latin typeface="Cambria Math" panose="02040503050406030204" pitchFamily="18" charset="0"/>
                          </a:rPr>
                        </m:ctrlPr>
                      </m:dPr>
                      <m:e>
                        <m:r>
                          <a:rPr lang="en-US" altLang="zh-CN" sz="2400" b="1" i="1">
                            <a:latin typeface="Cambria Math" panose="02040503050406030204" pitchFamily="18" charset="0"/>
                          </a:rPr>
                          <m:t>𝒙</m:t>
                        </m:r>
                      </m:e>
                    </m:d>
                    <m:r>
                      <a:rPr lang="en-US" altLang="zh-CN" sz="2400" b="1" i="1">
                        <a:latin typeface="Cambria Math" panose="02040503050406030204" pitchFamily="18" charset="0"/>
                      </a:rPr>
                      <m:t>⟹∀</m:t>
                    </m:r>
                    <m:r>
                      <a:rPr lang="en-US" altLang="zh-CN" sz="2400" b="1" i="1">
                        <a:latin typeface="Cambria Math" panose="02040503050406030204" pitchFamily="18" charset="0"/>
                      </a:rPr>
                      <m:t>𝒙𝑭</m:t>
                    </m:r>
                    <m:d>
                      <m:dPr>
                        <m:ctrlPr>
                          <a:rPr lang="en-US" altLang="zh-CN" sz="2400" b="1" i="1">
                            <a:latin typeface="Cambria Math" panose="02040503050406030204" pitchFamily="18" charset="0"/>
                          </a:rPr>
                        </m:ctrlPr>
                      </m:dPr>
                      <m:e>
                        <m:r>
                          <a:rPr lang="en-US" altLang="zh-CN" sz="2400" b="1" i="1">
                            <a:latin typeface="Cambria Math" panose="02040503050406030204" pitchFamily="18" charset="0"/>
                          </a:rPr>
                          <m:t>𝒙</m:t>
                        </m:r>
                      </m:e>
                    </m:d>
                  </m:oMath>
                </a14:m>
                <a:r>
                  <a:rPr lang="en-US" altLang="zh-CN" sz="2400" b="1"/>
                  <a:t>	(F)  </a:t>
                </a:r>
                <a14:m>
                  <m:oMath xmlns:m="http://schemas.openxmlformats.org/officeDocument/2006/math">
                    <m:r>
                      <a:rPr lang="en-US" altLang="zh-CN" sz="2400" b="1" i="1" smtClean="0">
                        <a:latin typeface="Cambria Math" panose="02040503050406030204" pitchFamily="18" charset="0"/>
                      </a:rPr>
                      <m:t>¬</m:t>
                    </m:r>
                    <m:r>
                      <a:rPr lang="en-US" altLang="zh-CN" sz="2400" b="1" i="1">
                        <a:latin typeface="Cambria Math" panose="02040503050406030204" pitchFamily="18" charset="0"/>
                      </a:rPr>
                      <m:t>𝒑</m:t>
                    </m:r>
                    <m:r>
                      <a:rPr lang="en-US" altLang="zh-CN" sz="2400" b="1" i="1">
                        <a:latin typeface="Cambria Math" panose="02040503050406030204" pitchFamily="18" charset="0"/>
                      </a:rPr>
                      <m:t>∨¬</m:t>
                    </m:r>
                    <m:r>
                      <a:rPr lang="en-US" altLang="zh-CN" sz="2400" b="1" i="1">
                        <a:latin typeface="Cambria Math" panose="02040503050406030204" pitchFamily="18" charset="0"/>
                      </a:rPr>
                      <m:t>𝒒</m:t>
                    </m:r>
                    <m:r>
                      <a:rPr lang="en-US" altLang="zh-CN" sz="2400" b="1" i="1">
                        <a:latin typeface="Cambria Math" panose="02040503050406030204" pitchFamily="18" charset="0"/>
                      </a:rPr>
                      <m:t>, </m:t>
                    </m:r>
                    <m:r>
                      <a:rPr lang="en-US" altLang="zh-CN" sz="2400" b="1" i="1">
                        <a:latin typeface="Cambria Math" panose="02040503050406030204" pitchFamily="18" charset="0"/>
                      </a:rPr>
                      <m:t>𝒒</m:t>
                    </m:r>
                    <m:r>
                      <a:rPr lang="en-US" altLang="zh-CN" sz="2400" b="1" i="1">
                        <a:latin typeface="Cambria Math" panose="02040503050406030204" pitchFamily="18" charset="0"/>
                      </a:rPr>
                      <m:t>⟹</m:t>
                    </m:r>
                    <m:r>
                      <a:rPr lang="en-US" altLang="zh-CN" sz="2400" b="1" i="1">
                        <a:latin typeface="Cambria Math" panose="02040503050406030204" pitchFamily="18" charset="0"/>
                      </a:rPr>
                      <m:t>𝒑</m:t>
                    </m:r>
                  </m:oMath>
                </a14:m>
                <a:endParaRPr lang="en-US" altLang="zh-CN" sz="2400" b="1"/>
              </a:p>
            </p:txBody>
          </p:sp>
        </mc:Choice>
        <mc:Fallback xmlns="">
          <p:sp>
            <p:nvSpPr>
              <p:cNvPr id="11" name="文本框 10">
                <a:extLst>
                  <a:ext uri="{FF2B5EF4-FFF2-40B4-BE49-F238E27FC236}">
                    <a16:creationId xmlns:a16="http://schemas.microsoft.com/office/drawing/2014/main" id="{DB5F8A6C-D5DF-4626-9224-35E3499034A2}"/>
                  </a:ext>
                </a:extLst>
              </p:cNvPr>
              <p:cNvSpPr txBox="1">
                <a:spLocks noRot="1" noChangeAspect="1" noMove="1" noResize="1" noEditPoints="1" noAdjustHandles="1" noChangeArrowheads="1" noChangeShapeType="1" noTextEdit="1"/>
              </p:cNvSpPr>
              <p:nvPr/>
            </p:nvSpPr>
            <p:spPr>
              <a:xfrm>
                <a:off x="1280597" y="3796213"/>
                <a:ext cx="9630804" cy="2108269"/>
              </a:xfrm>
              <a:prstGeom prst="rect">
                <a:avLst/>
              </a:prstGeom>
              <a:blipFill>
                <a:blip r:embed="rId3"/>
                <a:stretch>
                  <a:fillRect l="-949" t="-2023" b="-578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219602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一阶逻辑推理的有效性</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第十一讲  一阶逻辑的推理理论</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6</a:t>
            </a:fld>
            <a:r>
              <a:rPr lang="en-US" altLang="zh-CN">
                <a:latin typeface="Arial" panose="020B0604020202020204" pitchFamily="34" charset="0"/>
                <a:ea typeface="楷体" panose="02010609060101010101" pitchFamily="49" charset="-122"/>
                <a:cs typeface="Arial" panose="020B0604020202020204" pitchFamily="34" charset="0"/>
              </a:rPr>
              <a:t>/33</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推理规则实例判断练习</a:t>
            </a: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5E1F802E-4BB1-4D71-ACC1-8B5DE50854FE}"/>
                  </a:ext>
                </a:extLst>
              </p:cNvPr>
              <p:cNvSpPr txBox="1"/>
              <p:nvPr/>
            </p:nvSpPr>
            <p:spPr>
              <a:xfrm>
                <a:off x="1341996" y="1313108"/>
                <a:ext cx="9508006" cy="2108269"/>
              </a:xfrm>
              <a:prstGeom prst="rect">
                <a:avLst/>
              </a:prstGeom>
              <a:solidFill>
                <a:schemeClr val="accent6">
                  <a:lumMod val="20000"/>
                  <a:lumOff val="80000"/>
                  <a:alpha val="25000"/>
                </a:schemeClr>
              </a:solidFill>
            </p:spPr>
            <p:txBody>
              <a:bodyPr wrap="square" rtlCol="0">
                <a:spAutoFit/>
              </a:bodyPr>
              <a:lstStyle/>
              <a:p>
                <a:pPr>
                  <a:spcBef>
                    <a:spcPts val="600"/>
                  </a:spcBef>
                  <a:spcAft>
                    <a:spcPts val="1200"/>
                  </a:spcAft>
                </a:pPr>
                <a:r>
                  <a:rPr lang="zh-CN" altLang="en-US" sz="2400" b="1">
                    <a:solidFill>
                      <a:srgbClr val="002060"/>
                    </a:solidFill>
                  </a:rPr>
                  <a:t>下面哪些推理是</a:t>
                </a:r>
                <a:r>
                  <a:rPr lang="zh-CN" altLang="en-US" sz="2400" b="1">
                    <a:solidFill>
                      <a:srgbClr val="C00000"/>
                    </a:solidFill>
                  </a:rPr>
                  <a:t>假言易位规则</a:t>
                </a:r>
                <a:r>
                  <a:rPr lang="zh-CN" altLang="en-US" sz="2400" b="1">
                    <a:solidFill>
                      <a:srgbClr val="002060"/>
                    </a:solidFill>
                  </a:rPr>
                  <a:t>的实例？</a:t>
                </a:r>
                <a:endParaRPr lang="en-US" altLang="zh-CN" sz="2400" b="1">
                  <a:solidFill>
                    <a:srgbClr val="002060"/>
                  </a:solidFill>
                </a:endParaRPr>
              </a:p>
              <a:p>
                <a:pPr>
                  <a:spcBef>
                    <a:spcPts val="600"/>
                  </a:spcBef>
                  <a:spcAft>
                    <a:spcPts val="600"/>
                  </a:spcAft>
                </a:pPr>
                <a:r>
                  <a:rPr lang="en-US" altLang="zh-CN" sz="2400" b="1"/>
                  <a:t>(A)  </a:t>
                </a:r>
                <a14:m>
                  <m:oMath xmlns:m="http://schemas.openxmlformats.org/officeDocument/2006/math">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𝒙</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𝑭</m:t>
                    </m:r>
                    <m:d>
                      <m:dPr>
                        <m:ctrlPr>
                          <a:rPr lang="en-US" altLang="zh-CN" sz="2400" b="1" i="1" smtClean="0">
                            <a:latin typeface="Cambria Math" panose="02040503050406030204" pitchFamily="18" charset="0"/>
                          </a:rPr>
                        </m:ctrlPr>
                      </m:dPr>
                      <m:e>
                        <m:r>
                          <a:rPr lang="en-US" altLang="zh-CN" sz="2400" b="1" i="1" smtClean="0">
                            <a:latin typeface="Cambria Math" panose="02040503050406030204" pitchFamily="18" charset="0"/>
                          </a:rPr>
                          <m:t>𝒙</m:t>
                        </m:r>
                      </m:e>
                    </m:d>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𝒙𝑮</m:t>
                    </m:r>
                    <m:d>
                      <m:dPr>
                        <m:ctrlPr>
                          <a:rPr lang="en-US" altLang="zh-CN" sz="2400" b="1" i="1" smtClean="0">
                            <a:latin typeface="Cambria Math" panose="02040503050406030204" pitchFamily="18" charset="0"/>
                          </a:rPr>
                        </m:ctrlPr>
                      </m:dPr>
                      <m:e>
                        <m:r>
                          <a:rPr lang="en-US" altLang="zh-CN" sz="2400" b="1" i="1" smtClean="0">
                            <a:latin typeface="Cambria Math" panose="02040503050406030204" pitchFamily="18" charset="0"/>
                          </a:rPr>
                          <m:t>𝒙</m:t>
                        </m:r>
                      </m:e>
                    </m:d>
                    <m:r>
                      <a:rPr lang="en-US" altLang="zh-CN" sz="2400" b="1" i="1" smtClean="0">
                        <a:latin typeface="Cambria Math" panose="02040503050406030204" pitchFamily="18" charset="0"/>
                      </a:rPr>
                      <m:t>, ∃</m:t>
                    </m:r>
                    <m:r>
                      <a:rPr lang="en-US" altLang="zh-CN" sz="2400" b="1" i="1" smtClean="0">
                        <a:latin typeface="Cambria Math" panose="02040503050406030204" pitchFamily="18" charset="0"/>
                      </a:rPr>
                      <m:t>𝒙𝑮</m:t>
                    </m:r>
                    <m:d>
                      <m:dPr>
                        <m:ctrlPr>
                          <a:rPr lang="en-US" altLang="zh-CN" sz="2400" b="1" i="1" smtClean="0">
                            <a:latin typeface="Cambria Math" panose="02040503050406030204" pitchFamily="18" charset="0"/>
                          </a:rPr>
                        </m:ctrlPr>
                      </m:dPr>
                      <m:e>
                        <m:r>
                          <a:rPr lang="en-US" altLang="zh-CN" sz="2400" b="1" i="1" smtClean="0">
                            <a:latin typeface="Cambria Math" panose="02040503050406030204" pitchFamily="18" charset="0"/>
                          </a:rPr>
                          <m:t>𝒙</m:t>
                        </m:r>
                      </m:e>
                    </m:d>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𝒙𝑭</m:t>
                    </m:r>
                    <m:d>
                      <m:dPr>
                        <m:ctrlPr>
                          <a:rPr lang="en-US" altLang="zh-CN" sz="2400" b="1" i="1" smtClean="0">
                            <a:latin typeface="Cambria Math" panose="02040503050406030204" pitchFamily="18" charset="0"/>
                          </a:rPr>
                        </m:ctrlPr>
                      </m:dPr>
                      <m:e>
                        <m:r>
                          <a:rPr lang="en-US" altLang="zh-CN" sz="2400" b="1" i="1" smtClean="0">
                            <a:latin typeface="Cambria Math" panose="02040503050406030204" pitchFamily="18" charset="0"/>
                          </a:rPr>
                          <m:t>𝒙</m:t>
                        </m:r>
                      </m:e>
                    </m:d>
                  </m:oMath>
                </a14:m>
                <a:r>
                  <a:rPr lang="en-US" altLang="zh-CN" sz="2400" b="1"/>
                  <a:t>	(B)  </a:t>
                </a:r>
                <a14:m>
                  <m:oMath xmlns:m="http://schemas.openxmlformats.org/officeDocument/2006/math">
                    <m:r>
                      <a:rPr lang="en-US" altLang="zh-CN" sz="2400" b="1" i="1" smtClean="0">
                        <a:latin typeface="Cambria Math" panose="02040503050406030204" pitchFamily="18" charset="0"/>
                      </a:rPr>
                      <m:t>𝒑</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𝒒</m:t>
                    </m:r>
                    <m:r>
                      <a:rPr lang="en-US" altLang="zh-CN" sz="2400" b="1" i="1" smtClean="0">
                        <a:latin typeface="Cambria Math" panose="02040503050406030204" pitchFamily="18" charset="0"/>
                      </a:rPr>
                      <m:t>, </m:t>
                    </m:r>
                    <m:r>
                      <a:rPr lang="en-US" altLang="zh-CN" sz="2400" b="1" i="1" smtClean="0">
                        <a:latin typeface="Cambria Math" panose="02040503050406030204" pitchFamily="18" charset="0"/>
                      </a:rPr>
                      <m:t>𝒒</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𝒑</m:t>
                    </m:r>
                  </m:oMath>
                </a14:m>
                <a:endParaRPr lang="en-US" altLang="zh-CN" sz="2400" b="1"/>
              </a:p>
              <a:p>
                <a:pPr>
                  <a:spcBef>
                    <a:spcPts val="600"/>
                  </a:spcBef>
                  <a:spcAft>
                    <a:spcPts val="600"/>
                  </a:spcAft>
                </a:pPr>
                <a:r>
                  <a:rPr lang="en-US" altLang="zh-CN" sz="2400" b="1"/>
                  <a:t>(C)  </a:t>
                </a:r>
                <a14:m>
                  <m:oMath xmlns:m="http://schemas.openxmlformats.org/officeDocument/2006/math">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𝒙𝑭</m:t>
                    </m:r>
                    <m:d>
                      <m:dPr>
                        <m:ctrlPr>
                          <a:rPr lang="en-US" altLang="zh-CN" sz="2400" b="1" i="1" smtClean="0">
                            <a:latin typeface="Cambria Math" panose="02040503050406030204" pitchFamily="18" charset="0"/>
                          </a:rPr>
                        </m:ctrlPr>
                      </m:dPr>
                      <m:e>
                        <m:r>
                          <a:rPr lang="en-US" altLang="zh-CN" sz="2400" b="1" i="1" smtClean="0">
                            <a:latin typeface="Cambria Math" panose="02040503050406030204" pitchFamily="18" charset="0"/>
                          </a:rPr>
                          <m:t>𝒙</m:t>
                        </m:r>
                      </m:e>
                    </m:d>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𝒙𝑮</m:t>
                    </m:r>
                    <m:d>
                      <m:dPr>
                        <m:ctrlPr>
                          <a:rPr lang="en-US" altLang="zh-CN" sz="2400" b="1" i="1" smtClean="0">
                            <a:latin typeface="Cambria Math" panose="02040503050406030204" pitchFamily="18" charset="0"/>
                          </a:rPr>
                        </m:ctrlPr>
                      </m:dPr>
                      <m:e>
                        <m:r>
                          <a:rPr lang="en-US" altLang="zh-CN" sz="2400" b="1" i="1" smtClean="0">
                            <a:latin typeface="Cambria Math" panose="02040503050406030204" pitchFamily="18" charset="0"/>
                          </a:rPr>
                          <m:t>𝒙</m:t>
                        </m:r>
                      </m:e>
                    </m:d>
                    <m:r>
                      <a:rPr lang="en-US" altLang="zh-CN" sz="2400" b="1" i="1" smtClean="0">
                        <a:latin typeface="Cambria Math" panose="02040503050406030204" pitchFamily="18" charset="0"/>
                      </a:rPr>
                      <m:t>, ¬∃</m:t>
                    </m:r>
                    <m:r>
                      <a:rPr lang="en-US" altLang="zh-CN" sz="2400" b="1" i="1" smtClean="0">
                        <a:latin typeface="Cambria Math" panose="02040503050406030204" pitchFamily="18" charset="0"/>
                      </a:rPr>
                      <m:t>𝒙𝑮</m:t>
                    </m:r>
                    <m:d>
                      <m:dPr>
                        <m:ctrlPr>
                          <a:rPr lang="en-US" altLang="zh-CN" sz="2400" b="1" i="1" smtClean="0">
                            <a:latin typeface="Cambria Math" panose="02040503050406030204" pitchFamily="18" charset="0"/>
                          </a:rPr>
                        </m:ctrlPr>
                      </m:dPr>
                      <m:e>
                        <m:r>
                          <a:rPr lang="en-US" altLang="zh-CN" sz="2400" b="1" i="1" smtClean="0">
                            <a:latin typeface="Cambria Math" panose="02040503050406030204" pitchFamily="18" charset="0"/>
                          </a:rPr>
                          <m:t>𝒙</m:t>
                        </m:r>
                      </m:e>
                    </m:d>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𝒙𝑭</m:t>
                    </m:r>
                    <m:d>
                      <m:dPr>
                        <m:ctrlPr>
                          <a:rPr lang="en-US" altLang="zh-CN" sz="2400" b="1" i="1" smtClean="0">
                            <a:latin typeface="Cambria Math" panose="02040503050406030204" pitchFamily="18" charset="0"/>
                          </a:rPr>
                        </m:ctrlPr>
                      </m:dPr>
                      <m:e>
                        <m:r>
                          <a:rPr lang="en-US" altLang="zh-CN" sz="2400" b="1" i="1" smtClean="0">
                            <a:latin typeface="Cambria Math" panose="02040503050406030204" pitchFamily="18" charset="0"/>
                          </a:rPr>
                          <m:t>𝒙</m:t>
                        </m:r>
                      </m:e>
                    </m:d>
                  </m:oMath>
                </a14:m>
                <a:r>
                  <a:rPr lang="en-US" altLang="zh-CN" sz="2400" b="1"/>
                  <a:t> 	(D)  </a:t>
                </a:r>
                <a14:m>
                  <m:oMath xmlns:m="http://schemas.openxmlformats.org/officeDocument/2006/math">
                    <m:r>
                      <a:rPr lang="en-US" altLang="zh-CN" sz="2400" b="1" i="1" smtClean="0">
                        <a:latin typeface="Cambria Math" panose="02040503050406030204" pitchFamily="18" charset="0"/>
                      </a:rPr>
                      <m:t>𝒑</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𝒒</m:t>
                    </m:r>
                    <m:r>
                      <a:rPr lang="en-US" altLang="zh-CN" sz="2400" b="1" i="1" smtClean="0">
                        <a:latin typeface="Cambria Math" panose="02040503050406030204" pitchFamily="18" charset="0"/>
                      </a:rPr>
                      <m:t>, </m:t>
                    </m:r>
                    <m:r>
                      <a:rPr lang="en-US" altLang="zh-CN" sz="2400" b="1" i="1" smtClean="0">
                        <a:latin typeface="Cambria Math" panose="02040503050406030204" pitchFamily="18" charset="0"/>
                      </a:rPr>
                      <m:t>𝒒</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𝒑</m:t>
                    </m:r>
                  </m:oMath>
                </a14:m>
                <a:endParaRPr lang="en-US" altLang="zh-CN" sz="2400" b="1"/>
              </a:p>
              <a:p>
                <a:pPr>
                  <a:spcBef>
                    <a:spcPts val="600"/>
                  </a:spcBef>
                  <a:spcAft>
                    <a:spcPts val="600"/>
                  </a:spcAft>
                </a:pPr>
                <a:r>
                  <a:rPr lang="en-US" altLang="zh-CN" sz="2400" b="1"/>
                  <a:t>(E)  </a:t>
                </a:r>
                <a14:m>
                  <m:oMath xmlns:m="http://schemas.openxmlformats.org/officeDocument/2006/math">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𝒙𝑭</m:t>
                    </m:r>
                    <m:d>
                      <m:dPr>
                        <m:ctrlPr>
                          <a:rPr lang="en-US" altLang="zh-CN" sz="2400" b="1" i="1">
                            <a:latin typeface="Cambria Math" panose="02040503050406030204" pitchFamily="18" charset="0"/>
                          </a:rPr>
                        </m:ctrlPr>
                      </m:dPr>
                      <m:e>
                        <m:r>
                          <a:rPr lang="en-US" altLang="zh-CN" sz="2400" b="1" i="1" smtClean="0">
                            <a:latin typeface="Cambria Math" panose="02040503050406030204" pitchFamily="18" charset="0"/>
                          </a:rPr>
                          <m:t>𝒙</m:t>
                        </m:r>
                      </m:e>
                    </m:d>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𝒙</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𝑮</m:t>
                    </m:r>
                    <m:d>
                      <m:dPr>
                        <m:ctrlPr>
                          <a:rPr lang="en-US" altLang="zh-CN" sz="2400" b="1" i="1">
                            <a:latin typeface="Cambria Math" panose="02040503050406030204" pitchFamily="18" charset="0"/>
                          </a:rPr>
                        </m:ctrlPr>
                      </m:dPr>
                      <m:e>
                        <m:r>
                          <a:rPr lang="en-US" altLang="zh-CN" sz="2400" b="1" i="1" smtClean="0">
                            <a:latin typeface="Cambria Math" panose="02040503050406030204" pitchFamily="18" charset="0"/>
                          </a:rPr>
                          <m:t>𝒙</m:t>
                        </m:r>
                      </m:e>
                    </m:d>
                    <m:r>
                      <a:rPr lang="en-US" altLang="zh-CN" sz="2400" b="1" i="1" smtClean="0">
                        <a:latin typeface="Cambria Math" panose="02040503050406030204" pitchFamily="18" charset="0"/>
                      </a:rPr>
                      <m:t>, ∀</m:t>
                    </m:r>
                    <m:r>
                      <a:rPr lang="en-US" altLang="zh-CN" sz="2400" b="1" i="1" smtClean="0">
                        <a:latin typeface="Cambria Math" panose="02040503050406030204" pitchFamily="18" charset="0"/>
                      </a:rPr>
                      <m:t>𝒙𝑮</m:t>
                    </m:r>
                    <m:d>
                      <m:dPr>
                        <m:ctrlPr>
                          <a:rPr lang="en-US" altLang="zh-CN" sz="2400" b="1" i="1">
                            <a:latin typeface="Cambria Math" panose="02040503050406030204" pitchFamily="18" charset="0"/>
                          </a:rPr>
                        </m:ctrlPr>
                      </m:dPr>
                      <m:e>
                        <m:r>
                          <a:rPr lang="en-US" altLang="zh-CN" sz="2400" b="1" i="1" smtClean="0">
                            <a:latin typeface="Cambria Math" panose="02040503050406030204" pitchFamily="18" charset="0"/>
                          </a:rPr>
                          <m:t>𝒙</m:t>
                        </m:r>
                      </m:e>
                    </m:d>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𝒙𝑭</m:t>
                    </m:r>
                    <m:d>
                      <m:dPr>
                        <m:ctrlPr>
                          <a:rPr lang="en-US" altLang="zh-CN" sz="2400" b="1" i="1">
                            <a:latin typeface="Cambria Math" panose="02040503050406030204" pitchFamily="18" charset="0"/>
                          </a:rPr>
                        </m:ctrlPr>
                      </m:dPr>
                      <m:e>
                        <m:r>
                          <a:rPr lang="en-US" altLang="zh-CN" sz="2400" b="1" i="1" smtClean="0">
                            <a:latin typeface="Cambria Math" panose="02040503050406030204" pitchFamily="18" charset="0"/>
                          </a:rPr>
                          <m:t>𝒙</m:t>
                        </m:r>
                      </m:e>
                    </m:d>
                  </m:oMath>
                </a14:m>
                <a:r>
                  <a:rPr lang="en-US" altLang="zh-CN" sz="2400" b="1"/>
                  <a:t>	(F)  </a:t>
                </a:r>
                <a14:m>
                  <m:oMath xmlns:m="http://schemas.openxmlformats.org/officeDocument/2006/math">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𝒑</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𝒒</m:t>
                    </m:r>
                    <m:r>
                      <a:rPr lang="en-US" altLang="zh-CN" sz="2400" b="1" i="1" smtClean="0">
                        <a:latin typeface="Cambria Math" panose="02040503050406030204" pitchFamily="18" charset="0"/>
                      </a:rPr>
                      <m:t>, </m:t>
                    </m:r>
                    <m:r>
                      <a:rPr lang="en-US" altLang="zh-CN" sz="2400" b="1" i="1" smtClean="0">
                        <a:latin typeface="Cambria Math" panose="02040503050406030204" pitchFamily="18" charset="0"/>
                      </a:rPr>
                      <m:t>𝒑</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𝒒</m:t>
                    </m:r>
                  </m:oMath>
                </a14:m>
                <a:endParaRPr lang="en-US" altLang="zh-CN" sz="2400" b="1"/>
              </a:p>
            </p:txBody>
          </p:sp>
        </mc:Choice>
        <mc:Fallback xmlns="">
          <p:sp>
            <p:nvSpPr>
              <p:cNvPr id="2" name="文本框 1">
                <a:extLst>
                  <a:ext uri="{FF2B5EF4-FFF2-40B4-BE49-F238E27FC236}">
                    <a16:creationId xmlns:a16="http://schemas.microsoft.com/office/drawing/2014/main" id="{5E1F802E-4BB1-4D71-ACC1-8B5DE50854FE}"/>
                  </a:ext>
                </a:extLst>
              </p:cNvPr>
              <p:cNvSpPr txBox="1">
                <a:spLocks noRot="1" noChangeAspect="1" noMove="1" noResize="1" noEditPoints="1" noAdjustHandles="1" noChangeArrowheads="1" noChangeShapeType="1" noTextEdit="1"/>
              </p:cNvSpPr>
              <p:nvPr/>
            </p:nvSpPr>
            <p:spPr>
              <a:xfrm>
                <a:off x="1341996" y="1313108"/>
                <a:ext cx="9508006" cy="2108269"/>
              </a:xfrm>
              <a:prstGeom prst="rect">
                <a:avLst/>
              </a:prstGeom>
              <a:blipFill>
                <a:blip r:embed="rId2"/>
                <a:stretch>
                  <a:fillRect l="-962" t="-2023" b="-578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DB5F8A6C-D5DF-4626-9224-35E3499034A2}"/>
                  </a:ext>
                </a:extLst>
              </p:cNvPr>
              <p:cNvSpPr txBox="1"/>
              <p:nvPr/>
            </p:nvSpPr>
            <p:spPr>
              <a:xfrm>
                <a:off x="1280597" y="3796213"/>
                <a:ext cx="9630804" cy="2108269"/>
              </a:xfrm>
              <a:prstGeom prst="rect">
                <a:avLst/>
              </a:prstGeom>
              <a:solidFill>
                <a:schemeClr val="accent6">
                  <a:lumMod val="20000"/>
                  <a:lumOff val="80000"/>
                  <a:alpha val="50000"/>
                </a:schemeClr>
              </a:solidFill>
            </p:spPr>
            <p:txBody>
              <a:bodyPr wrap="square" rtlCol="0">
                <a:spAutoFit/>
              </a:bodyPr>
              <a:lstStyle/>
              <a:p>
                <a:pPr>
                  <a:spcBef>
                    <a:spcPts val="600"/>
                  </a:spcBef>
                  <a:spcAft>
                    <a:spcPts val="1200"/>
                  </a:spcAft>
                </a:pPr>
                <a:r>
                  <a:rPr lang="zh-CN" altLang="en-US" sz="2400" b="1">
                    <a:solidFill>
                      <a:srgbClr val="002060"/>
                    </a:solidFill>
                  </a:rPr>
                  <a:t>下面哪些推理是</a:t>
                </a:r>
                <a:r>
                  <a:rPr lang="zh-CN" altLang="en-US" sz="2400" b="1">
                    <a:solidFill>
                      <a:srgbClr val="C00000"/>
                    </a:solidFill>
                  </a:rPr>
                  <a:t>析取三段论</a:t>
                </a:r>
                <a:r>
                  <a:rPr lang="zh-CN" altLang="en-US" sz="2400" b="1">
                    <a:solidFill>
                      <a:srgbClr val="002060"/>
                    </a:solidFill>
                  </a:rPr>
                  <a:t>规则的实例？</a:t>
                </a:r>
                <a:endParaRPr lang="en-US" altLang="zh-CN" sz="2400" b="1">
                  <a:solidFill>
                    <a:srgbClr val="002060"/>
                  </a:solidFill>
                </a:endParaRPr>
              </a:p>
              <a:p>
                <a:pPr>
                  <a:spcBef>
                    <a:spcPts val="600"/>
                  </a:spcBef>
                  <a:spcAft>
                    <a:spcPts val="600"/>
                  </a:spcAft>
                </a:pPr>
                <a:r>
                  <a:rPr lang="en-US" altLang="zh-CN" sz="2400" b="1"/>
                  <a:t>(A)  </a:t>
                </a:r>
                <a14:m>
                  <m:oMath xmlns:m="http://schemas.openxmlformats.org/officeDocument/2006/math">
                    <m:r>
                      <a:rPr lang="en-US" altLang="zh-CN" sz="2400" b="1" i="1" smtClean="0">
                        <a:latin typeface="Cambria Math" panose="02040503050406030204" pitchFamily="18" charset="0"/>
                      </a:rPr>
                      <m:t>∀</m:t>
                    </m:r>
                    <m:r>
                      <a:rPr lang="en-US" altLang="zh-CN" sz="2400" b="1" i="1">
                        <a:latin typeface="Cambria Math" panose="02040503050406030204" pitchFamily="18" charset="0"/>
                      </a:rPr>
                      <m:t>𝒙</m:t>
                    </m:r>
                    <m:r>
                      <a:rPr lang="en-US" altLang="zh-CN" sz="2400" b="1" i="1">
                        <a:latin typeface="Cambria Math" panose="02040503050406030204" pitchFamily="18" charset="0"/>
                      </a:rPr>
                      <m:t>¬</m:t>
                    </m:r>
                    <m:r>
                      <a:rPr lang="en-US" altLang="zh-CN" sz="2400" b="1" i="1">
                        <a:latin typeface="Cambria Math" panose="02040503050406030204" pitchFamily="18" charset="0"/>
                      </a:rPr>
                      <m:t>𝑭</m:t>
                    </m:r>
                    <m:d>
                      <m:dPr>
                        <m:ctrlPr>
                          <a:rPr lang="en-US" altLang="zh-CN" sz="2400" b="1" i="1">
                            <a:latin typeface="Cambria Math" panose="02040503050406030204" pitchFamily="18" charset="0"/>
                          </a:rPr>
                        </m:ctrlPr>
                      </m:dPr>
                      <m:e>
                        <m:r>
                          <a:rPr lang="en-US" altLang="zh-CN" sz="2400" b="1" i="1">
                            <a:latin typeface="Cambria Math" panose="02040503050406030204" pitchFamily="18" charset="0"/>
                          </a:rPr>
                          <m:t>𝒙</m:t>
                        </m:r>
                      </m:e>
                    </m:d>
                    <m:r>
                      <a:rPr lang="en-US" altLang="zh-CN" sz="2400" b="1" i="1">
                        <a:latin typeface="Cambria Math" panose="02040503050406030204" pitchFamily="18" charset="0"/>
                      </a:rPr>
                      <m:t>∨∃</m:t>
                    </m:r>
                    <m:r>
                      <a:rPr lang="en-US" altLang="zh-CN" sz="2400" b="1" i="1">
                        <a:latin typeface="Cambria Math" panose="02040503050406030204" pitchFamily="18" charset="0"/>
                      </a:rPr>
                      <m:t>𝒙</m:t>
                    </m:r>
                    <m:r>
                      <a:rPr lang="en-US" altLang="zh-CN" sz="2400" b="1" i="1">
                        <a:latin typeface="Cambria Math" panose="02040503050406030204" pitchFamily="18" charset="0"/>
                      </a:rPr>
                      <m:t>¬</m:t>
                    </m:r>
                    <m:r>
                      <a:rPr lang="en-US" altLang="zh-CN" sz="2400" b="1" i="1">
                        <a:latin typeface="Cambria Math" panose="02040503050406030204" pitchFamily="18" charset="0"/>
                      </a:rPr>
                      <m:t>𝑮</m:t>
                    </m:r>
                    <m:d>
                      <m:dPr>
                        <m:ctrlPr>
                          <a:rPr lang="en-US" altLang="zh-CN" sz="2400" b="1" i="1">
                            <a:latin typeface="Cambria Math" panose="02040503050406030204" pitchFamily="18" charset="0"/>
                          </a:rPr>
                        </m:ctrlPr>
                      </m:dPr>
                      <m:e>
                        <m:r>
                          <a:rPr lang="en-US" altLang="zh-CN" sz="2400" b="1" i="1">
                            <a:latin typeface="Cambria Math" panose="02040503050406030204" pitchFamily="18" charset="0"/>
                          </a:rPr>
                          <m:t>𝒙</m:t>
                        </m:r>
                      </m:e>
                    </m:d>
                    <m:r>
                      <a:rPr lang="en-US" altLang="zh-CN" sz="2400" b="1" i="1">
                        <a:latin typeface="Cambria Math" panose="02040503050406030204" pitchFamily="18" charset="0"/>
                      </a:rPr>
                      <m:t>, ∃</m:t>
                    </m:r>
                    <m:r>
                      <a:rPr lang="en-US" altLang="zh-CN" sz="2400" b="1" i="1">
                        <a:latin typeface="Cambria Math" panose="02040503050406030204" pitchFamily="18" charset="0"/>
                      </a:rPr>
                      <m:t>𝒙𝑮</m:t>
                    </m:r>
                    <m:d>
                      <m:dPr>
                        <m:ctrlPr>
                          <a:rPr lang="en-US" altLang="zh-CN" sz="2400" b="1" i="1">
                            <a:latin typeface="Cambria Math" panose="02040503050406030204" pitchFamily="18" charset="0"/>
                          </a:rPr>
                        </m:ctrlPr>
                      </m:dPr>
                      <m:e>
                        <m:r>
                          <a:rPr lang="en-US" altLang="zh-CN" sz="2400" b="1" i="1">
                            <a:latin typeface="Cambria Math" panose="02040503050406030204" pitchFamily="18" charset="0"/>
                          </a:rPr>
                          <m:t>𝒙</m:t>
                        </m:r>
                      </m:e>
                    </m:d>
                    <m:r>
                      <a:rPr lang="en-US" altLang="zh-CN" sz="2400" b="1" i="1">
                        <a:latin typeface="Cambria Math" panose="02040503050406030204" pitchFamily="18" charset="0"/>
                      </a:rPr>
                      <m:t>⟹∀</m:t>
                    </m:r>
                    <m:r>
                      <a:rPr lang="en-US" altLang="zh-CN" sz="2400" b="1" i="1">
                        <a:latin typeface="Cambria Math" panose="02040503050406030204" pitchFamily="18" charset="0"/>
                      </a:rPr>
                      <m:t>𝒙𝑭</m:t>
                    </m:r>
                    <m:d>
                      <m:dPr>
                        <m:ctrlPr>
                          <a:rPr lang="en-US" altLang="zh-CN" sz="2400" b="1" i="1">
                            <a:latin typeface="Cambria Math" panose="02040503050406030204" pitchFamily="18" charset="0"/>
                          </a:rPr>
                        </m:ctrlPr>
                      </m:dPr>
                      <m:e>
                        <m:r>
                          <a:rPr lang="en-US" altLang="zh-CN" sz="2400" b="1" i="1">
                            <a:latin typeface="Cambria Math" panose="02040503050406030204" pitchFamily="18" charset="0"/>
                          </a:rPr>
                          <m:t>𝒙</m:t>
                        </m:r>
                      </m:e>
                    </m:d>
                  </m:oMath>
                </a14:m>
                <a:r>
                  <a:rPr lang="en-US" altLang="zh-CN" sz="2400" b="1"/>
                  <a:t>	(B)  </a:t>
                </a:r>
                <a14:m>
                  <m:oMath xmlns:m="http://schemas.openxmlformats.org/officeDocument/2006/math">
                    <m:r>
                      <a:rPr lang="en-US" altLang="zh-CN" sz="2400" b="1" i="1" smtClean="0">
                        <a:latin typeface="Cambria Math" panose="02040503050406030204" pitchFamily="18" charset="0"/>
                      </a:rPr>
                      <m:t>¬</m:t>
                    </m:r>
                    <m:d>
                      <m:dPr>
                        <m:ctrlPr>
                          <a:rPr lang="en-US" altLang="zh-CN" sz="2400" b="1" i="1">
                            <a:latin typeface="Cambria Math" panose="02040503050406030204" pitchFamily="18" charset="0"/>
                          </a:rPr>
                        </m:ctrlPr>
                      </m:dPr>
                      <m:e>
                        <m:r>
                          <a:rPr lang="en-US" altLang="zh-CN" sz="2400" b="1" i="1">
                            <a:latin typeface="Cambria Math" panose="02040503050406030204" pitchFamily="18" charset="0"/>
                          </a:rPr>
                          <m:t>𝒑</m:t>
                        </m:r>
                        <m:r>
                          <a:rPr lang="en-US" altLang="zh-CN" sz="2400" b="1" i="1">
                            <a:latin typeface="Cambria Math" panose="02040503050406030204" pitchFamily="18" charset="0"/>
                          </a:rPr>
                          <m:t>∧</m:t>
                        </m:r>
                        <m:r>
                          <a:rPr lang="en-US" altLang="zh-CN" sz="2400" b="1" i="1">
                            <a:latin typeface="Cambria Math" panose="02040503050406030204" pitchFamily="18" charset="0"/>
                          </a:rPr>
                          <m:t>𝒒</m:t>
                        </m:r>
                      </m:e>
                    </m:d>
                    <m:r>
                      <a:rPr lang="en-US" altLang="zh-CN" sz="2400" b="1" i="1">
                        <a:latin typeface="Cambria Math" panose="02040503050406030204" pitchFamily="18" charset="0"/>
                      </a:rPr>
                      <m:t>, </m:t>
                    </m:r>
                    <m:r>
                      <a:rPr lang="en-US" altLang="zh-CN" sz="2400" b="1" i="1">
                        <a:latin typeface="Cambria Math" panose="02040503050406030204" pitchFamily="18" charset="0"/>
                      </a:rPr>
                      <m:t>𝒑</m:t>
                    </m:r>
                    <m:r>
                      <a:rPr lang="en-US" altLang="zh-CN" sz="2400" b="1" i="1">
                        <a:latin typeface="Cambria Math" panose="02040503050406030204" pitchFamily="18" charset="0"/>
                      </a:rPr>
                      <m:t>⟹¬</m:t>
                    </m:r>
                    <m:r>
                      <a:rPr lang="en-US" altLang="zh-CN" sz="2400" b="1" i="1">
                        <a:latin typeface="Cambria Math" panose="02040503050406030204" pitchFamily="18" charset="0"/>
                      </a:rPr>
                      <m:t>𝒒</m:t>
                    </m:r>
                  </m:oMath>
                </a14:m>
                <a:endParaRPr lang="en-US" altLang="zh-CN" sz="2400" b="1"/>
              </a:p>
              <a:p>
                <a:pPr>
                  <a:spcBef>
                    <a:spcPts val="600"/>
                  </a:spcBef>
                  <a:spcAft>
                    <a:spcPts val="600"/>
                  </a:spcAft>
                </a:pPr>
                <a:r>
                  <a:rPr lang="en-US" altLang="zh-CN" sz="2400" b="1"/>
                  <a:t>(C)</a:t>
                </a:r>
                <a:r>
                  <a:rPr lang="en-US" altLang="zh-CN" sz="2400" b="1" i="0">
                    <a:latin typeface="+mj-lt"/>
                  </a:rPr>
                  <a:t> </a:t>
                </a:r>
                <a14:m>
                  <m:oMath xmlns:m="http://schemas.openxmlformats.org/officeDocument/2006/math">
                    <m:r>
                      <a:rPr lang="en-US" altLang="zh-CN" sz="2400" b="1" i="0" smtClean="0">
                        <a:latin typeface="Cambria Math" panose="02040503050406030204" pitchFamily="18" charset="0"/>
                      </a:rPr>
                      <m:t> </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𝒙</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𝑭</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𝒙</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𝒙𝑮</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𝒙</m:t>
                    </m:r>
                    <m:r>
                      <a:rPr lang="en-US" altLang="zh-CN" sz="2400" b="1" i="1" smtClean="0">
                        <a:latin typeface="Cambria Math" panose="02040503050406030204" pitchFamily="18" charset="0"/>
                      </a:rPr>
                      <m:t>), ∀</m:t>
                    </m:r>
                    <m:r>
                      <a:rPr lang="en-US" altLang="zh-CN" sz="2400" b="1" i="1" smtClean="0">
                        <a:latin typeface="Cambria Math" panose="02040503050406030204" pitchFamily="18" charset="0"/>
                      </a:rPr>
                      <m:t>𝒙𝑭</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𝒙</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𝒙𝑮</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𝒙</m:t>
                    </m:r>
                    <m:r>
                      <a:rPr lang="en-US" altLang="zh-CN" sz="2400" b="1" i="1" smtClean="0">
                        <a:latin typeface="Cambria Math" panose="02040503050406030204" pitchFamily="18" charset="0"/>
                      </a:rPr>
                      <m:t>)</m:t>
                    </m:r>
                  </m:oMath>
                </a14:m>
                <a:r>
                  <a:rPr lang="en-US" altLang="zh-CN" sz="2400" b="1"/>
                  <a:t>	(D)  </a:t>
                </a:r>
                <a14:m>
                  <m:oMath xmlns:m="http://schemas.openxmlformats.org/officeDocument/2006/math">
                    <m:r>
                      <a:rPr lang="en-US" altLang="zh-CN" sz="2400" b="1" i="1" smtClean="0">
                        <a:latin typeface="Cambria Math" panose="02040503050406030204" pitchFamily="18" charset="0"/>
                      </a:rPr>
                      <m:t>𝒑</m:t>
                    </m:r>
                    <m:r>
                      <a:rPr lang="en-US" altLang="zh-CN" sz="2400" b="1" i="1">
                        <a:latin typeface="Cambria Math" panose="02040503050406030204" pitchFamily="18" charset="0"/>
                      </a:rPr>
                      <m:t>∨¬</m:t>
                    </m:r>
                    <m:r>
                      <a:rPr lang="en-US" altLang="zh-CN" sz="2400" b="1" i="1">
                        <a:latin typeface="Cambria Math" panose="02040503050406030204" pitchFamily="18" charset="0"/>
                      </a:rPr>
                      <m:t>𝒒</m:t>
                    </m:r>
                    <m:r>
                      <a:rPr lang="en-US" altLang="zh-CN" sz="2400" b="1" i="1">
                        <a:latin typeface="Cambria Math" panose="02040503050406030204" pitchFamily="18" charset="0"/>
                      </a:rPr>
                      <m:t>, </m:t>
                    </m:r>
                    <m:r>
                      <a:rPr lang="en-US" altLang="zh-CN" sz="2400" b="1" i="1">
                        <a:latin typeface="Cambria Math" panose="02040503050406030204" pitchFamily="18" charset="0"/>
                      </a:rPr>
                      <m:t>𝒒</m:t>
                    </m:r>
                    <m:r>
                      <a:rPr lang="en-US" altLang="zh-CN" sz="2400" b="1" i="1">
                        <a:latin typeface="Cambria Math" panose="02040503050406030204" pitchFamily="18" charset="0"/>
                      </a:rPr>
                      <m:t>⟹</m:t>
                    </m:r>
                    <m:r>
                      <a:rPr lang="en-US" altLang="zh-CN" sz="2400" b="1" i="1">
                        <a:latin typeface="Cambria Math" panose="02040503050406030204" pitchFamily="18" charset="0"/>
                      </a:rPr>
                      <m:t>𝒑</m:t>
                    </m:r>
                  </m:oMath>
                </a14:m>
                <a:endParaRPr lang="en-US" altLang="zh-CN" sz="2400" b="1"/>
              </a:p>
              <a:p>
                <a:pPr>
                  <a:spcBef>
                    <a:spcPts val="600"/>
                  </a:spcBef>
                  <a:spcAft>
                    <a:spcPts val="600"/>
                  </a:spcAft>
                </a:pPr>
                <a:r>
                  <a:rPr lang="en-US" altLang="zh-CN" sz="2400" b="1"/>
                  <a:t>(E)  </a:t>
                </a:r>
                <a14:m>
                  <m:oMath xmlns:m="http://schemas.openxmlformats.org/officeDocument/2006/math">
                    <m:r>
                      <a:rPr lang="en-US" altLang="zh-CN" sz="2400" b="1" i="1" smtClean="0">
                        <a:latin typeface="Cambria Math" panose="02040503050406030204" pitchFamily="18" charset="0"/>
                      </a:rPr>
                      <m:t>∀</m:t>
                    </m:r>
                    <m:r>
                      <a:rPr lang="en-US" altLang="zh-CN" sz="2400" b="1" i="1">
                        <a:latin typeface="Cambria Math" panose="02040503050406030204" pitchFamily="18" charset="0"/>
                      </a:rPr>
                      <m:t>𝒙</m:t>
                    </m:r>
                    <m:r>
                      <a:rPr lang="en-US" altLang="zh-CN" sz="2400" b="1" i="1">
                        <a:latin typeface="Cambria Math" panose="02040503050406030204" pitchFamily="18" charset="0"/>
                      </a:rPr>
                      <m:t> </m:t>
                    </m:r>
                    <m:r>
                      <a:rPr lang="en-US" altLang="zh-CN" sz="2400" b="1" i="1">
                        <a:latin typeface="Cambria Math" panose="02040503050406030204" pitchFamily="18" charset="0"/>
                      </a:rPr>
                      <m:t>𝑭</m:t>
                    </m:r>
                    <m:d>
                      <m:dPr>
                        <m:ctrlPr>
                          <a:rPr lang="en-US" altLang="zh-CN" sz="2400" b="1" i="1">
                            <a:latin typeface="Cambria Math" panose="02040503050406030204" pitchFamily="18" charset="0"/>
                          </a:rPr>
                        </m:ctrlPr>
                      </m:dPr>
                      <m:e>
                        <m:r>
                          <a:rPr lang="en-US" altLang="zh-CN" sz="2400" b="1" i="1">
                            <a:latin typeface="Cambria Math" panose="02040503050406030204" pitchFamily="18" charset="0"/>
                          </a:rPr>
                          <m:t>𝒙</m:t>
                        </m:r>
                      </m:e>
                    </m:d>
                    <m:r>
                      <a:rPr lang="en-US" altLang="zh-CN" sz="2400" b="1" i="1">
                        <a:latin typeface="Cambria Math" panose="02040503050406030204" pitchFamily="18" charset="0"/>
                      </a:rPr>
                      <m:t>∨¬∃</m:t>
                    </m:r>
                    <m:r>
                      <a:rPr lang="en-US" altLang="zh-CN" sz="2400" b="1" i="1">
                        <a:latin typeface="Cambria Math" panose="02040503050406030204" pitchFamily="18" charset="0"/>
                      </a:rPr>
                      <m:t>𝒙𝑮</m:t>
                    </m:r>
                    <m:d>
                      <m:dPr>
                        <m:ctrlPr>
                          <a:rPr lang="en-US" altLang="zh-CN" sz="2400" b="1" i="1">
                            <a:latin typeface="Cambria Math" panose="02040503050406030204" pitchFamily="18" charset="0"/>
                          </a:rPr>
                        </m:ctrlPr>
                      </m:dPr>
                      <m:e>
                        <m:r>
                          <a:rPr lang="en-US" altLang="zh-CN" sz="2400" b="1" i="1">
                            <a:latin typeface="Cambria Math" panose="02040503050406030204" pitchFamily="18" charset="0"/>
                          </a:rPr>
                          <m:t>𝒙</m:t>
                        </m:r>
                      </m:e>
                    </m:d>
                    <m:r>
                      <a:rPr lang="en-US" altLang="zh-CN" sz="2400" b="1" i="1">
                        <a:latin typeface="Cambria Math" panose="02040503050406030204" pitchFamily="18" charset="0"/>
                      </a:rPr>
                      <m:t>, ∃</m:t>
                    </m:r>
                    <m:r>
                      <a:rPr lang="en-US" altLang="zh-CN" sz="2400" b="1" i="1">
                        <a:latin typeface="Cambria Math" panose="02040503050406030204" pitchFamily="18" charset="0"/>
                      </a:rPr>
                      <m:t>𝒙𝑮</m:t>
                    </m:r>
                    <m:d>
                      <m:dPr>
                        <m:ctrlPr>
                          <a:rPr lang="en-US" altLang="zh-CN" sz="2400" b="1" i="1">
                            <a:latin typeface="Cambria Math" panose="02040503050406030204" pitchFamily="18" charset="0"/>
                          </a:rPr>
                        </m:ctrlPr>
                      </m:dPr>
                      <m:e>
                        <m:r>
                          <a:rPr lang="en-US" altLang="zh-CN" sz="2400" b="1" i="1">
                            <a:latin typeface="Cambria Math" panose="02040503050406030204" pitchFamily="18" charset="0"/>
                          </a:rPr>
                          <m:t>𝒙</m:t>
                        </m:r>
                      </m:e>
                    </m:d>
                    <m:r>
                      <a:rPr lang="en-US" altLang="zh-CN" sz="2400" b="1" i="1">
                        <a:latin typeface="Cambria Math" panose="02040503050406030204" pitchFamily="18" charset="0"/>
                      </a:rPr>
                      <m:t>⟹∀</m:t>
                    </m:r>
                    <m:r>
                      <a:rPr lang="en-US" altLang="zh-CN" sz="2400" b="1" i="1">
                        <a:latin typeface="Cambria Math" panose="02040503050406030204" pitchFamily="18" charset="0"/>
                      </a:rPr>
                      <m:t>𝒙𝑭</m:t>
                    </m:r>
                    <m:d>
                      <m:dPr>
                        <m:ctrlPr>
                          <a:rPr lang="en-US" altLang="zh-CN" sz="2400" b="1" i="1">
                            <a:latin typeface="Cambria Math" panose="02040503050406030204" pitchFamily="18" charset="0"/>
                          </a:rPr>
                        </m:ctrlPr>
                      </m:dPr>
                      <m:e>
                        <m:r>
                          <a:rPr lang="en-US" altLang="zh-CN" sz="2400" b="1" i="1">
                            <a:latin typeface="Cambria Math" panose="02040503050406030204" pitchFamily="18" charset="0"/>
                          </a:rPr>
                          <m:t>𝒙</m:t>
                        </m:r>
                      </m:e>
                    </m:d>
                  </m:oMath>
                </a14:m>
                <a:r>
                  <a:rPr lang="en-US" altLang="zh-CN" sz="2400" b="1"/>
                  <a:t>	(F)  </a:t>
                </a:r>
                <a14:m>
                  <m:oMath xmlns:m="http://schemas.openxmlformats.org/officeDocument/2006/math">
                    <m:r>
                      <a:rPr lang="en-US" altLang="zh-CN" sz="2400" b="1" i="1" smtClean="0">
                        <a:latin typeface="Cambria Math" panose="02040503050406030204" pitchFamily="18" charset="0"/>
                      </a:rPr>
                      <m:t>¬</m:t>
                    </m:r>
                    <m:r>
                      <a:rPr lang="en-US" altLang="zh-CN" sz="2400" b="1" i="1">
                        <a:latin typeface="Cambria Math" panose="02040503050406030204" pitchFamily="18" charset="0"/>
                      </a:rPr>
                      <m:t>𝒑</m:t>
                    </m:r>
                    <m:r>
                      <a:rPr lang="en-US" altLang="zh-CN" sz="2400" b="1" i="1">
                        <a:latin typeface="Cambria Math" panose="02040503050406030204" pitchFamily="18" charset="0"/>
                      </a:rPr>
                      <m:t>∨¬</m:t>
                    </m:r>
                    <m:r>
                      <a:rPr lang="en-US" altLang="zh-CN" sz="2400" b="1" i="1">
                        <a:latin typeface="Cambria Math" panose="02040503050406030204" pitchFamily="18" charset="0"/>
                      </a:rPr>
                      <m:t>𝒒</m:t>
                    </m:r>
                    <m:r>
                      <a:rPr lang="en-US" altLang="zh-CN" sz="2400" b="1" i="1">
                        <a:latin typeface="Cambria Math" panose="02040503050406030204" pitchFamily="18" charset="0"/>
                      </a:rPr>
                      <m:t>, </m:t>
                    </m:r>
                    <m:r>
                      <a:rPr lang="en-US" altLang="zh-CN" sz="2400" b="1" i="1">
                        <a:latin typeface="Cambria Math" panose="02040503050406030204" pitchFamily="18" charset="0"/>
                      </a:rPr>
                      <m:t>𝒒</m:t>
                    </m:r>
                    <m:r>
                      <a:rPr lang="en-US" altLang="zh-CN" sz="2400" b="1" i="1">
                        <a:latin typeface="Cambria Math" panose="02040503050406030204" pitchFamily="18" charset="0"/>
                      </a:rPr>
                      <m:t>⟹</m:t>
                    </m:r>
                    <m:r>
                      <a:rPr lang="en-US" altLang="zh-CN" sz="2400" b="1" i="1">
                        <a:latin typeface="Cambria Math" panose="02040503050406030204" pitchFamily="18" charset="0"/>
                      </a:rPr>
                      <m:t>𝒑</m:t>
                    </m:r>
                  </m:oMath>
                </a14:m>
                <a:endParaRPr lang="en-US" altLang="zh-CN" sz="2400" b="1"/>
              </a:p>
            </p:txBody>
          </p:sp>
        </mc:Choice>
        <mc:Fallback xmlns="">
          <p:sp>
            <p:nvSpPr>
              <p:cNvPr id="11" name="文本框 10">
                <a:extLst>
                  <a:ext uri="{FF2B5EF4-FFF2-40B4-BE49-F238E27FC236}">
                    <a16:creationId xmlns:a16="http://schemas.microsoft.com/office/drawing/2014/main" id="{DB5F8A6C-D5DF-4626-9224-35E3499034A2}"/>
                  </a:ext>
                </a:extLst>
              </p:cNvPr>
              <p:cNvSpPr txBox="1">
                <a:spLocks noRot="1" noChangeAspect="1" noMove="1" noResize="1" noEditPoints="1" noAdjustHandles="1" noChangeArrowheads="1" noChangeShapeType="1" noTextEdit="1"/>
              </p:cNvSpPr>
              <p:nvPr/>
            </p:nvSpPr>
            <p:spPr>
              <a:xfrm>
                <a:off x="1280597" y="3796213"/>
                <a:ext cx="9630804" cy="2108269"/>
              </a:xfrm>
              <a:prstGeom prst="rect">
                <a:avLst/>
              </a:prstGeom>
              <a:blipFill>
                <a:blip r:embed="rId3"/>
                <a:stretch>
                  <a:fillRect l="-949" t="-2023" b="-5780"/>
                </a:stretch>
              </a:blipFill>
            </p:spPr>
            <p:txBody>
              <a:bodyPr/>
              <a:lstStyle/>
              <a:p>
                <a:r>
                  <a:rPr lang="zh-CN" altLang="en-US">
                    <a:noFill/>
                  </a:rPr>
                  <a:t> </a:t>
                </a:r>
              </a:p>
            </p:txBody>
          </p:sp>
        </mc:Fallback>
      </mc:AlternateContent>
      <p:sp>
        <p:nvSpPr>
          <p:cNvPr id="12" name="文本框 11">
            <a:extLst>
              <a:ext uri="{FF2B5EF4-FFF2-40B4-BE49-F238E27FC236}">
                <a16:creationId xmlns:a16="http://schemas.microsoft.com/office/drawing/2014/main" id="{70002DA6-17D0-43F5-A1FC-19017B581303}"/>
              </a:ext>
            </a:extLst>
          </p:cNvPr>
          <p:cNvSpPr txBox="1"/>
          <p:nvPr/>
        </p:nvSpPr>
        <p:spPr>
          <a:xfrm>
            <a:off x="1439970" y="2619449"/>
            <a:ext cx="415499" cy="369332"/>
          </a:xfrm>
          <a:prstGeom prst="rect">
            <a:avLst/>
          </a:prstGeom>
          <a:noFill/>
        </p:spPr>
        <p:txBody>
          <a:bodyPr wrap="square" rtlCol="0">
            <a:spAutoFit/>
          </a:bodyPr>
          <a:lstStyle/>
          <a:p>
            <a:pPr algn="ctr"/>
            <a:r>
              <a:rPr lang="zh-CN" altLang="en-US">
                <a:solidFill>
                  <a:srgbClr val="C00000"/>
                </a:solidFill>
              </a:rPr>
              <a:t>✔</a:t>
            </a:r>
          </a:p>
        </p:txBody>
      </p:sp>
      <p:sp>
        <p:nvSpPr>
          <p:cNvPr id="13" name="文本框 12">
            <a:extLst>
              <a:ext uri="{FF2B5EF4-FFF2-40B4-BE49-F238E27FC236}">
                <a16:creationId xmlns:a16="http://schemas.microsoft.com/office/drawing/2014/main" id="{1662F9D4-9034-4B07-B5BF-C6184775FFC2}"/>
              </a:ext>
            </a:extLst>
          </p:cNvPr>
          <p:cNvSpPr txBox="1"/>
          <p:nvPr/>
        </p:nvSpPr>
        <p:spPr>
          <a:xfrm>
            <a:off x="7855023" y="2619449"/>
            <a:ext cx="415499" cy="369332"/>
          </a:xfrm>
          <a:prstGeom prst="rect">
            <a:avLst/>
          </a:prstGeom>
          <a:noFill/>
        </p:spPr>
        <p:txBody>
          <a:bodyPr wrap="square" rtlCol="0">
            <a:spAutoFit/>
          </a:bodyPr>
          <a:lstStyle/>
          <a:p>
            <a:pPr algn="ctr"/>
            <a:r>
              <a:rPr lang="zh-CN" altLang="en-US">
                <a:solidFill>
                  <a:srgbClr val="C00000"/>
                </a:solidFill>
              </a:rPr>
              <a:t>✔</a:t>
            </a:r>
          </a:p>
        </p:txBody>
      </p:sp>
      <p:sp>
        <p:nvSpPr>
          <p:cNvPr id="14" name="文本框 13">
            <a:extLst>
              <a:ext uri="{FF2B5EF4-FFF2-40B4-BE49-F238E27FC236}">
                <a16:creationId xmlns:a16="http://schemas.microsoft.com/office/drawing/2014/main" id="{9A0F1C63-D722-4C3A-8E7E-CD990A203D8A}"/>
              </a:ext>
            </a:extLst>
          </p:cNvPr>
          <p:cNvSpPr txBox="1"/>
          <p:nvPr/>
        </p:nvSpPr>
        <p:spPr>
          <a:xfrm>
            <a:off x="1387345" y="5607728"/>
            <a:ext cx="415499" cy="369332"/>
          </a:xfrm>
          <a:prstGeom prst="rect">
            <a:avLst/>
          </a:prstGeom>
          <a:noFill/>
        </p:spPr>
        <p:txBody>
          <a:bodyPr wrap="square" rtlCol="0">
            <a:spAutoFit/>
          </a:bodyPr>
          <a:lstStyle/>
          <a:p>
            <a:pPr algn="ctr"/>
            <a:r>
              <a:rPr lang="zh-CN" altLang="en-US">
                <a:solidFill>
                  <a:srgbClr val="C00000"/>
                </a:solidFill>
              </a:rPr>
              <a:t>✔</a:t>
            </a:r>
          </a:p>
        </p:txBody>
      </p:sp>
      <p:sp>
        <p:nvSpPr>
          <p:cNvPr id="15" name="文本框 14">
            <a:extLst>
              <a:ext uri="{FF2B5EF4-FFF2-40B4-BE49-F238E27FC236}">
                <a16:creationId xmlns:a16="http://schemas.microsoft.com/office/drawing/2014/main" id="{41CCB99E-A4CF-49F3-9B71-C5A43842840D}"/>
              </a:ext>
            </a:extLst>
          </p:cNvPr>
          <p:cNvSpPr txBox="1"/>
          <p:nvPr/>
        </p:nvSpPr>
        <p:spPr>
          <a:xfrm>
            <a:off x="7789241" y="5089130"/>
            <a:ext cx="415499" cy="369332"/>
          </a:xfrm>
          <a:prstGeom prst="rect">
            <a:avLst/>
          </a:prstGeom>
          <a:noFill/>
        </p:spPr>
        <p:txBody>
          <a:bodyPr wrap="square" rtlCol="0">
            <a:spAutoFit/>
          </a:bodyPr>
          <a:lstStyle/>
          <a:p>
            <a:pPr algn="ctr"/>
            <a:r>
              <a:rPr lang="zh-CN" altLang="en-US">
                <a:solidFill>
                  <a:srgbClr val="C00000"/>
                </a:solidFill>
              </a:rPr>
              <a:t>✔</a:t>
            </a: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C5B3449F-5138-4EED-AFD0-DBDB2F264731}"/>
                  </a:ext>
                </a:extLst>
              </p:cNvPr>
              <p:cNvSpPr txBox="1"/>
              <p:nvPr/>
            </p:nvSpPr>
            <p:spPr>
              <a:xfrm>
                <a:off x="7634253" y="976532"/>
                <a:ext cx="3019493" cy="736612"/>
              </a:xfrm>
              <a:prstGeom prst="rect">
                <a:avLst/>
              </a:prstGeom>
              <a:solidFill>
                <a:schemeClr val="accent2">
                  <a:lumMod val="20000"/>
                  <a:lumOff val="80000"/>
                </a:schemeClr>
              </a:solidFill>
            </p:spPr>
            <p:txBody>
              <a:bodyPr wrap="square" rtlCol="0">
                <a:spAutoFit/>
              </a:bodyPr>
              <a:lstStyle/>
              <a:p>
                <a:pPr>
                  <a:lnSpc>
                    <a:spcPts val="2600"/>
                  </a:lnSpc>
                </a:pPr>
                <a14:m>
                  <m:oMath xmlns:m="http://schemas.openxmlformats.org/officeDocument/2006/math">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𝒙</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𝑭</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𝒙</m:t>
                        </m:r>
                      </m:e>
                    </m:d>
                  </m:oMath>
                </a14:m>
                <a:r>
                  <a:rPr lang="zh-CN" altLang="en-US" b="1">
                    <a:solidFill>
                      <a:schemeClr val="accent2">
                        <a:lumMod val="50000"/>
                      </a:schemeClr>
                    </a:solidFill>
                  </a:rPr>
                  <a:t>不是</a:t>
                </a:r>
                <a14:m>
                  <m:oMath xmlns:m="http://schemas.openxmlformats.org/officeDocument/2006/math">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𝒙𝑭</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𝒙</m:t>
                        </m:r>
                      </m:e>
                    </m:d>
                  </m:oMath>
                </a14:m>
                <a:r>
                  <a:rPr lang="zh-CN" altLang="en-US" b="1">
                    <a:solidFill>
                      <a:schemeClr val="accent2">
                        <a:lumMod val="50000"/>
                      </a:schemeClr>
                    </a:solidFill>
                  </a:rPr>
                  <a:t>的否定</a:t>
                </a:r>
                <a:endParaRPr lang="en-US" altLang="zh-CN" b="1">
                  <a:solidFill>
                    <a:schemeClr val="accent2">
                      <a:lumMod val="50000"/>
                    </a:schemeClr>
                  </a:solidFill>
                </a:endParaRPr>
              </a:p>
              <a:p>
                <a:pPr>
                  <a:lnSpc>
                    <a:spcPts val="2600"/>
                  </a:lnSpc>
                </a:pPr>
                <a14:m>
                  <m:oMath xmlns:m="http://schemas.openxmlformats.org/officeDocument/2006/math">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𝒙</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𝑭</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𝒙</m:t>
                        </m:r>
                      </m:e>
                    </m:d>
                  </m:oMath>
                </a14:m>
                <a:r>
                  <a:rPr lang="zh-CN" altLang="en-US" b="1">
                    <a:solidFill>
                      <a:schemeClr val="accent2">
                        <a:lumMod val="50000"/>
                      </a:schemeClr>
                    </a:solidFill>
                  </a:rPr>
                  <a:t>不是</a:t>
                </a:r>
                <a14:m>
                  <m:oMath xmlns:m="http://schemas.openxmlformats.org/officeDocument/2006/math">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𝒙𝑭</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𝒙</m:t>
                        </m:r>
                      </m:e>
                    </m:d>
                  </m:oMath>
                </a14:m>
                <a:r>
                  <a:rPr lang="zh-CN" altLang="en-US" b="1">
                    <a:solidFill>
                      <a:schemeClr val="accent2">
                        <a:lumMod val="50000"/>
                      </a:schemeClr>
                    </a:solidFill>
                  </a:rPr>
                  <a:t>的否定</a:t>
                </a:r>
              </a:p>
            </p:txBody>
          </p:sp>
        </mc:Choice>
        <mc:Fallback xmlns="">
          <p:sp>
            <p:nvSpPr>
              <p:cNvPr id="3" name="文本框 2">
                <a:extLst>
                  <a:ext uri="{FF2B5EF4-FFF2-40B4-BE49-F238E27FC236}">
                    <a16:creationId xmlns:a16="http://schemas.microsoft.com/office/drawing/2014/main" id="{C5B3449F-5138-4EED-AFD0-DBDB2F264731}"/>
                  </a:ext>
                </a:extLst>
              </p:cNvPr>
              <p:cNvSpPr txBox="1">
                <a:spLocks noRot="1" noChangeAspect="1" noMove="1" noResize="1" noEditPoints="1" noAdjustHandles="1" noChangeArrowheads="1" noChangeShapeType="1" noTextEdit="1"/>
              </p:cNvSpPr>
              <p:nvPr/>
            </p:nvSpPr>
            <p:spPr>
              <a:xfrm>
                <a:off x="7634253" y="976532"/>
                <a:ext cx="3019493" cy="736612"/>
              </a:xfrm>
              <a:prstGeom prst="rect">
                <a:avLst/>
              </a:prstGeom>
              <a:blipFill>
                <a:blip r:embed="rId4"/>
                <a:stretch>
                  <a:fillRect r="-1008" b="-1239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074924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一阶逻辑推理的有效性</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第十一讲  一阶逻辑的推理理论</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7</a:t>
            </a:fld>
            <a:r>
              <a:rPr lang="en-US" altLang="zh-CN">
                <a:latin typeface="Arial" panose="020B0604020202020204" pitchFamily="34" charset="0"/>
                <a:ea typeface="楷体" panose="02010609060101010101" pitchFamily="49" charset="-122"/>
                <a:cs typeface="Arial" panose="020B0604020202020204" pitchFamily="34" charset="0"/>
              </a:rPr>
              <a:t>/33</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自然推理系统的论证</a:t>
            </a:r>
          </a:p>
        </p:txBody>
      </p:sp>
      <p:sp>
        <p:nvSpPr>
          <p:cNvPr id="11" name="文本框 10">
            <a:extLst>
              <a:ext uri="{FF2B5EF4-FFF2-40B4-BE49-F238E27FC236}">
                <a16:creationId xmlns:a16="http://schemas.microsoft.com/office/drawing/2014/main" id="{CEA2F5A7-CBCB-462F-BB36-43FF9355C85E}"/>
              </a:ext>
            </a:extLst>
          </p:cNvPr>
          <p:cNvSpPr txBox="1"/>
          <p:nvPr/>
        </p:nvSpPr>
        <p:spPr>
          <a:xfrm>
            <a:off x="549123" y="1049583"/>
            <a:ext cx="8469887" cy="461665"/>
          </a:xfrm>
          <a:prstGeom prst="rect">
            <a:avLst/>
          </a:prstGeom>
          <a:solidFill>
            <a:schemeClr val="accent5">
              <a:lumMod val="20000"/>
              <a:lumOff val="80000"/>
              <a:alpha val="50000"/>
            </a:schemeClr>
          </a:solidFill>
        </p:spPr>
        <p:txBody>
          <a:bodyPr wrap="square" rtlCol="0">
            <a:spAutoFit/>
          </a:bodyPr>
          <a:lstStyle/>
          <a:p>
            <a:pPr>
              <a:spcBef>
                <a:spcPts val="600"/>
              </a:spcBef>
              <a:spcAft>
                <a:spcPts val="600"/>
              </a:spcAft>
            </a:pPr>
            <a:r>
              <a:rPr lang="zh-CN" altLang="en-US" sz="2400" b="1">
                <a:solidFill>
                  <a:srgbClr val="002060"/>
                </a:solidFill>
              </a:rPr>
              <a:t>自然推理系统的定义包括</a:t>
            </a:r>
            <a:r>
              <a:rPr lang="zh-CN" altLang="en-US" sz="2400" b="1">
                <a:solidFill>
                  <a:srgbClr val="C00000"/>
                </a:solidFill>
              </a:rPr>
              <a:t>用哪些推理规则</a:t>
            </a:r>
            <a:r>
              <a:rPr lang="zh-CN" altLang="en-US" sz="2400" b="1">
                <a:solidFill>
                  <a:srgbClr val="002060"/>
                </a:solidFill>
              </a:rPr>
              <a:t>和</a:t>
            </a:r>
            <a:r>
              <a:rPr lang="zh-CN" altLang="en-US" sz="2400" b="1">
                <a:solidFill>
                  <a:srgbClr val="C00000"/>
                </a:solidFill>
              </a:rPr>
              <a:t>什么是论证</a:t>
            </a:r>
            <a:r>
              <a:rPr lang="zh-CN" altLang="en-US" sz="2400" b="1">
                <a:solidFill>
                  <a:srgbClr val="002060"/>
                </a:solidFill>
              </a:rPr>
              <a:t>两部分</a:t>
            </a:r>
            <a:endParaRPr lang="en-US" altLang="zh-CN" sz="2400" b="1">
              <a:solidFill>
                <a:srgbClr val="002060"/>
              </a:solidFill>
            </a:endParaRPr>
          </a:p>
        </p:txBody>
      </p:sp>
      <p:sp>
        <p:nvSpPr>
          <p:cNvPr id="2" name="文本框 1">
            <a:extLst>
              <a:ext uri="{FF2B5EF4-FFF2-40B4-BE49-F238E27FC236}">
                <a16:creationId xmlns:a16="http://schemas.microsoft.com/office/drawing/2014/main" id="{2CA89F7F-3371-47E0-B73B-9AB6F09BC10E}"/>
              </a:ext>
            </a:extLst>
          </p:cNvPr>
          <p:cNvSpPr txBox="1"/>
          <p:nvPr/>
        </p:nvSpPr>
        <p:spPr>
          <a:xfrm>
            <a:off x="549123" y="1613796"/>
            <a:ext cx="8996160" cy="1184940"/>
          </a:xfrm>
          <a:prstGeom prst="rect">
            <a:avLst/>
          </a:prstGeom>
          <a:solidFill>
            <a:schemeClr val="accent2">
              <a:lumMod val="20000"/>
              <a:lumOff val="80000"/>
              <a:alpha val="50000"/>
            </a:schemeClr>
          </a:solidFill>
        </p:spPr>
        <p:txBody>
          <a:bodyPr wrap="square" rtlCol="0">
            <a:spAutoFit/>
          </a:bodyPr>
          <a:lstStyle/>
          <a:p>
            <a:pPr>
              <a:spcBef>
                <a:spcPts val="600"/>
              </a:spcBef>
              <a:spcAft>
                <a:spcPts val="300"/>
              </a:spcAft>
            </a:pPr>
            <a:r>
              <a:rPr lang="zh-CN" altLang="en-US" sz="2000" b="1">
                <a:solidFill>
                  <a:srgbClr val="002060"/>
                </a:solidFill>
                <a:latin typeface="楷体" panose="02010609060101010101" pitchFamily="49" charset="-122"/>
                <a:ea typeface="楷体" panose="02010609060101010101" pitchFamily="49" charset="-122"/>
              </a:rPr>
              <a:t>验证推理有效性的</a:t>
            </a:r>
            <a:r>
              <a:rPr lang="zh-CN" altLang="en-US" sz="2000" b="1">
                <a:solidFill>
                  <a:srgbClr val="C00000"/>
                </a:solidFill>
                <a:latin typeface="黑体" panose="02010609060101010101" pitchFamily="49" charset="-122"/>
                <a:ea typeface="黑体" panose="02010609060101010101" pitchFamily="49" charset="-122"/>
              </a:rPr>
              <a:t>论证</a:t>
            </a:r>
            <a:r>
              <a:rPr lang="zh-CN" altLang="en-US" sz="2000" b="1">
                <a:solidFill>
                  <a:srgbClr val="002060"/>
                </a:solidFill>
                <a:latin typeface="楷体" panose="02010609060101010101" pitchFamily="49" charset="-122"/>
                <a:ea typeface="楷体" panose="02010609060101010101" pitchFamily="49" charset="-122"/>
              </a:rPr>
              <a:t>是以推理结论为最后一个公式的公式序列，且每个公式：</a:t>
            </a:r>
            <a:endParaRPr lang="en-US" altLang="zh-CN" sz="2000" b="1">
              <a:solidFill>
                <a:srgbClr val="002060"/>
              </a:solidFill>
              <a:latin typeface="楷体" panose="02010609060101010101" pitchFamily="49" charset="-122"/>
              <a:ea typeface="楷体" panose="02010609060101010101" pitchFamily="49" charset="-122"/>
            </a:endParaRPr>
          </a:p>
          <a:p>
            <a:pPr marL="285750" indent="-285750">
              <a:spcBef>
                <a:spcPts val="600"/>
              </a:spcBef>
              <a:spcAft>
                <a:spcPts val="300"/>
              </a:spcAft>
              <a:buFont typeface="Arial" panose="020B0604020202020204" pitchFamily="34" charset="0"/>
              <a:buChar char="•"/>
            </a:pPr>
            <a:r>
              <a:rPr lang="zh-CN" altLang="en-US" b="1">
                <a:solidFill>
                  <a:schemeClr val="accent6">
                    <a:lumMod val="50000"/>
                  </a:schemeClr>
                </a:solidFill>
                <a:latin typeface="宋体" panose="02010600030101010101" pitchFamily="2" charset="-122"/>
                <a:ea typeface="宋体" panose="02010600030101010101" pitchFamily="2" charset="-122"/>
              </a:rPr>
              <a:t>要么是推理前提之一；要么由排在前面的一些公式通过某个推理规则得到</a:t>
            </a:r>
            <a:endParaRPr lang="en-US" altLang="zh-CN" b="1">
              <a:solidFill>
                <a:schemeClr val="accent6">
                  <a:lumMod val="50000"/>
                </a:schemeClr>
              </a:solidFill>
              <a:latin typeface="宋体" panose="02010600030101010101" pitchFamily="2" charset="-122"/>
              <a:ea typeface="宋体" panose="02010600030101010101" pitchFamily="2" charset="-122"/>
            </a:endParaRPr>
          </a:p>
          <a:p>
            <a:pPr marL="742950" lvl="1" indent="-285750">
              <a:spcBef>
                <a:spcPts val="600"/>
              </a:spcBef>
              <a:spcAft>
                <a:spcPts val="300"/>
              </a:spcAft>
              <a:buFont typeface="Arial" panose="020B0604020202020204" pitchFamily="34" charset="0"/>
              <a:buChar char="•"/>
            </a:pPr>
            <a:r>
              <a:rPr lang="zh-CN" altLang="en-US" b="1">
                <a:solidFill>
                  <a:srgbClr val="C00000"/>
                </a:solidFill>
                <a:latin typeface="楷体" panose="02010609060101010101" pitchFamily="49" charset="-122"/>
                <a:ea typeface="楷体" panose="02010609060101010101" pitchFamily="49" charset="-122"/>
              </a:rPr>
              <a:t>即以排在前面的那些公式为前提，这个公式为结论构成这个推理规则的实例</a:t>
            </a:r>
          </a:p>
        </p:txBody>
      </p:sp>
      <p:sp>
        <p:nvSpPr>
          <p:cNvPr id="3" name="文本框 2">
            <a:extLst>
              <a:ext uri="{FF2B5EF4-FFF2-40B4-BE49-F238E27FC236}">
                <a16:creationId xmlns:a16="http://schemas.microsoft.com/office/drawing/2014/main" id="{F3A30D27-1A9B-4AFA-97E2-76C26CA2CE92}"/>
              </a:ext>
            </a:extLst>
          </p:cNvPr>
          <p:cNvSpPr txBox="1"/>
          <p:nvPr/>
        </p:nvSpPr>
        <p:spPr>
          <a:xfrm>
            <a:off x="9675224" y="1837511"/>
            <a:ext cx="2022117" cy="737510"/>
          </a:xfrm>
          <a:prstGeom prst="rect">
            <a:avLst/>
          </a:prstGeom>
          <a:solidFill>
            <a:schemeClr val="accent4">
              <a:lumMod val="20000"/>
              <a:lumOff val="80000"/>
            </a:schemeClr>
          </a:solidFill>
        </p:spPr>
        <p:txBody>
          <a:bodyPr wrap="square" rtlCol="0">
            <a:spAutoFit/>
          </a:bodyPr>
          <a:lstStyle/>
          <a:p>
            <a:pPr>
              <a:lnSpc>
                <a:spcPts val="2600"/>
              </a:lnSpc>
            </a:pPr>
            <a:r>
              <a:rPr lang="zh-CN" altLang="en-US" b="1">
                <a:solidFill>
                  <a:srgbClr val="002060"/>
                </a:solidFill>
              </a:rPr>
              <a:t>构造论证还可用</a:t>
            </a:r>
            <a:r>
              <a:rPr lang="zh-CN" altLang="en-US" b="1">
                <a:solidFill>
                  <a:srgbClr val="C00000"/>
                </a:solidFill>
              </a:rPr>
              <a:t>附加前提法</a:t>
            </a:r>
            <a:r>
              <a:rPr lang="zh-CN" altLang="en-US" b="1">
                <a:solidFill>
                  <a:srgbClr val="002060"/>
                </a:solidFill>
              </a:rPr>
              <a:t>和</a:t>
            </a:r>
            <a:r>
              <a:rPr lang="zh-CN" altLang="en-US" b="1">
                <a:solidFill>
                  <a:srgbClr val="C00000"/>
                </a:solidFill>
              </a:rPr>
              <a:t>反证法</a:t>
            </a:r>
          </a:p>
        </p:txBody>
      </p:sp>
      <p:sp>
        <p:nvSpPr>
          <p:cNvPr id="4" name="文本框 3">
            <a:extLst>
              <a:ext uri="{FF2B5EF4-FFF2-40B4-BE49-F238E27FC236}">
                <a16:creationId xmlns:a16="http://schemas.microsoft.com/office/drawing/2014/main" id="{009D4FF4-8DBB-4164-9CB1-089269553B42}"/>
              </a:ext>
            </a:extLst>
          </p:cNvPr>
          <p:cNvSpPr txBox="1"/>
          <p:nvPr/>
        </p:nvSpPr>
        <p:spPr>
          <a:xfrm>
            <a:off x="549123" y="2978346"/>
            <a:ext cx="4190452" cy="692626"/>
          </a:xfrm>
          <a:prstGeom prst="rect">
            <a:avLst/>
          </a:prstGeom>
          <a:solidFill>
            <a:schemeClr val="accent5">
              <a:lumMod val="20000"/>
              <a:lumOff val="80000"/>
              <a:alpha val="50000"/>
            </a:schemeClr>
          </a:solidFill>
        </p:spPr>
        <p:txBody>
          <a:bodyPr wrap="square" rtlCol="0">
            <a:spAutoFit/>
          </a:bodyPr>
          <a:lstStyle/>
          <a:p>
            <a:pPr>
              <a:lnSpc>
                <a:spcPts val="2400"/>
              </a:lnSpc>
            </a:pPr>
            <a:r>
              <a:rPr lang="zh-CN" altLang="en-US" b="1">
                <a:solidFill>
                  <a:srgbClr val="C00000"/>
                </a:solidFill>
                <a:latin typeface="黑体" panose="02010609060101010101" pitchFamily="49" charset="-122"/>
                <a:ea typeface="黑体" panose="02010609060101010101" pitchFamily="49" charset="-122"/>
              </a:rPr>
              <a:t>附加前提法</a:t>
            </a:r>
            <a:r>
              <a:rPr lang="zh-CN" altLang="en-US" b="1">
                <a:solidFill>
                  <a:srgbClr val="002060"/>
                </a:solidFill>
                <a:latin typeface="楷体" panose="02010609060101010101" pitchFamily="49" charset="-122"/>
                <a:ea typeface="楷体" panose="02010609060101010101" pitchFamily="49" charset="-122"/>
              </a:rPr>
              <a:t>用于验证</a:t>
            </a:r>
            <a:r>
              <a:rPr lang="zh-CN" altLang="en-US" b="1">
                <a:solidFill>
                  <a:schemeClr val="accent2">
                    <a:lumMod val="50000"/>
                  </a:schemeClr>
                </a:solidFill>
                <a:latin typeface="楷体" panose="02010609060101010101" pitchFamily="49" charset="-122"/>
                <a:ea typeface="楷体" panose="02010609060101010101" pitchFamily="49" charset="-122"/>
              </a:rPr>
              <a:t>推理结论是蕴涵式的推理</a:t>
            </a:r>
            <a:r>
              <a:rPr lang="zh-CN" altLang="en-US" b="1">
                <a:solidFill>
                  <a:srgbClr val="002060"/>
                </a:solidFill>
                <a:latin typeface="楷体" panose="02010609060101010101" pitchFamily="49" charset="-122"/>
                <a:ea typeface="楷体" panose="02010609060101010101" pitchFamily="49" charset="-122"/>
              </a:rPr>
              <a:t>，将</a:t>
            </a:r>
            <a:r>
              <a:rPr lang="zh-CN" altLang="en-US" b="1">
                <a:solidFill>
                  <a:schemeClr val="accent2">
                    <a:lumMod val="50000"/>
                  </a:schemeClr>
                </a:solidFill>
                <a:latin typeface="楷体" panose="02010609060101010101" pitchFamily="49" charset="-122"/>
                <a:ea typeface="楷体" panose="02010609060101010101" pitchFamily="49" charset="-122"/>
              </a:rPr>
              <a:t>蕴涵式前件</a:t>
            </a:r>
            <a:r>
              <a:rPr lang="zh-CN" altLang="en-US" b="1">
                <a:solidFill>
                  <a:srgbClr val="002060"/>
                </a:solidFill>
                <a:latin typeface="楷体" panose="02010609060101010101" pitchFamily="49" charset="-122"/>
                <a:ea typeface="楷体" panose="02010609060101010101" pitchFamily="49" charset="-122"/>
              </a:rPr>
              <a:t>作为附加前提</a:t>
            </a:r>
          </a:p>
        </p:txBody>
      </p:sp>
      <p:sp>
        <p:nvSpPr>
          <p:cNvPr id="12" name="文本框 11">
            <a:extLst>
              <a:ext uri="{FF2B5EF4-FFF2-40B4-BE49-F238E27FC236}">
                <a16:creationId xmlns:a16="http://schemas.microsoft.com/office/drawing/2014/main" id="{FC250415-12C3-4834-8193-883681C82758}"/>
              </a:ext>
            </a:extLst>
          </p:cNvPr>
          <p:cNvSpPr txBox="1"/>
          <p:nvPr/>
        </p:nvSpPr>
        <p:spPr>
          <a:xfrm>
            <a:off x="5683396" y="2978346"/>
            <a:ext cx="5279180" cy="669863"/>
          </a:xfrm>
          <a:prstGeom prst="rect">
            <a:avLst/>
          </a:prstGeom>
          <a:solidFill>
            <a:schemeClr val="accent5">
              <a:lumMod val="20000"/>
              <a:lumOff val="80000"/>
              <a:alpha val="50000"/>
            </a:schemeClr>
          </a:solidFill>
        </p:spPr>
        <p:txBody>
          <a:bodyPr wrap="square" rtlCol="0">
            <a:spAutoFit/>
          </a:bodyPr>
          <a:lstStyle/>
          <a:p>
            <a:pPr>
              <a:lnSpc>
                <a:spcPts val="2400"/>
              </a:lnSpc>
            </a:pPr>
            <a:r>
              <a:rPr lang="zh-CN" altLang="en-US" b="1">
                <a:solidFill>
                  <a:srgbClr val="C00000"/>
                </a:solidFill>
                <a:latin typeface="黑体" panose="02010609060101010101" pitchFamily="49" charset="-122"/>
                <a:ea typeface="黑体" panose="02010609060101010101" pitchFamily="49" charset="-122"/>
              </a:rPr>
              <a:t>反证法</a:t>
            </a:r>
            <a:r>
              <a:rPr lang="zh-CN" altLang="en-US" b="1">
                <a:solidFill>
                  <a:srgbClr val="002060"/>
                </a:solidFill>
                <a:latin typeface="楷体" panose="02010609060101010101" pitchFamily="49" charset="-122"/>
                <a:ea typeface="楷体" panose="02010609060101010101" pitchFamily="49" charset="-122"/>
              </a:rPr>
              <a:t>用于验证</a:t>
            </a:r>
            <a:r>
              <a:rPr lang="zh-CN" altLang="en-US" b="1">
                <a:solidFill>
                  <a:schemeClr val="accent2">
                    <a:lumMod val="50000"/>
                  </a:schemeClr>
                </a:solidFill>
                <a:latin typeface="楷体" panose="02010609060101010101" pitchFamily="49" charset="-122"/>
                <a:ea typeface="楷体" panose="02010609060101010101" pitchFamily="49" charset="-122"/>
              </a:rPr>
              <a:t>推理结论是否定式</a:t>
            </a:r>
            <a:r>
              <a:rPr lang="zh-CN" altLang="en-US" b="1">
                <a:solidFill>
                  <a:srgbClr val="002060"/>
                </a:solidFill>
                <a:latin typeface="楷体" panose="02010609060101010101" pitchFamily="49" charset="-122"/>
                <a:ea typeface="楷体" panose="02010609060101010101" pitchFamily="49" charset="-122"/>
              </a:rPr>
              <a:t>或是</a:t>
            </a:r>
            <a:r>
              <a:rPr lang="zh-CN" altLang="en-US" b="1">
                <a:solidFill>
                  <a:schemeClr val="accent2">
                    <a:lumMod val="50000"/>
                  </a:schemeClr>
                </a:solidFill>
                <a:latin typeface="楷体" panose="02010609060101010101" pitchFamily="49" charset="-122"/>
                <a:ea typeface="楷体" panose="02010609060101010101" pitchFamily="49" charset="-122"/>
              </a:rPr>
              <a:t>原子公式</a:t>
            </a:r>
            <a:r>
              <a:rPr lang="zh-CN" altLang="en-US" b="1">
                <a:solidFill>
                  <a:srgbClr val="002060"/>
                </a:solidFill>
                <a:latin typeface="楷体" panose="02010609060101010101" pitchFamily="49" charset="-122"/>
                <a:ea typeface="楷体" panose="02010609060101010101" pitchFamily="49" charset="-122"/>
              </a:rPr>
              <a:t>的推理，将</a:t>
            </a:r>
            <a:r>
              <a:rPr lang="zh-CN" altLang="en-US" b="1">
                <a:solidFill>
                  <a:schemeClr val="accent2">
                    <a:lumMod val="50000"/>
                  </a:schemeClr>
                </a:solidFill>
                <a:latin typeface="楷体" panose="02010609060101010101" pitchFamily="49" charset="-122"/>
                <a:ea typeface="楷体" panose="02010609060101010101" pitchFamily="49" charset="-122"/>
              </a:rPr>
              <a:t>结论的否定</a:t>
            </a:r>
            <a:r>
              <a:rPr lang="zh-CN" altLang="en-US" b="1">
                <a:solidFill>
                  <a:srgbClr val="002060"/>
                </a:solidFill>
                <a:latin typeface="楷体" panose="02010609060101010101" pitchFamily="49" charset="-122"/>
                <a:ea typeface="楷体" panose="02010609060101010101" pitchFamily="49" charset="-122"/>
              </a:rPr>
              <a:t>前件作为附加前提来</a:t>
            </a:r>
            <a:r>
              <a:rPr lang="zh-CN" altLang="en-US" b="1">
                <a:solidFill>
                  <a:schemeClr val="accent2">
                    <a:lumMod val="50000"/>
                  </a:schemeClr>
                </a:solidFill>
                <a:latin typeface="楷体" panose="02010609060101010101" pitchFamily="49" charset="-122"/>
                <a:ea typeface="楷体" panose="02010609060101010101" pitchFamily="49" charset="-122"/>
              </a:rPr>
              <a:t>推出矛盾</a:t>
            </a:r>
          </a:p>
        </p:txBody>
      </p:sp>
      <mc:AlternateContent xmlns:mc="http://schemas.openxmlformats.org/markup-compatibility/2006" xmlns:a14="http://schemas.microsoft.com/office/drawing/2010/main">
        <mc:Choice Requires="a14">
          <p:graphicFrame>
            <p:nvGraphicFramePr>
              <p:cNvPr id="13" name="表格 12">
                <a:extLst>
                  <a:ext uri="{FF2B5EF4-FFF2-40B4-BE49-F238E27FC236}">
                    <a16:creationId xmlns:a16="http://schemas.microsoft.com/office/drawing/2014/main" id="{32D84268-90ED-4210-9C12-75C9D032E57B}"/>
                  </a:ext>
                </a:extLst>
              </p:cNvPr>
              <p:cNvGraphicFramePr>
                <a:graphicFrameLocks noGrp="1"/>
              </p:cNvGraphicFramePr>
              <p:nvPr>
                <p:extLst>
                  <p:ext uri="{D42A27DB-BD31-4B8C-83A1-F6EECF244321}">
                    <p14:modId xmlns:p14="http://schemas.microsoft.com/office/powerpoint/2010/main" val="132104029"/>
                  </p:ext>
                </p:extLst>
              </p:nvPr>
            </p:nvGraphicFramePr>
            <p:xfrm>
              <a:off x="668071" y="3950651"/>
              <a:ext cx="3952555" cy="2133600"/>
            </p:xfrm>
            <a:graphic>
              <a:graphicData uri="http://schemas.openxmlformats.org/drawingml/2006/table">
                <a:tbl>
                  <a:tblPr firstRow="1" bandRow="1">
                    <a:tableStyleId>{93296810-A885-4BE3-A3E7-6D5BEEA58F35}</a:tableStyleId>
                  </a:tblPr>
                  <a:tblGrid>
                    <a:gridCol w="783394">
                      <a:extLst>
                        <a:ext uri="{9D8B030D-6E8A-4147-A177-3AD203B41FA5}">
                          <a16:colId xmlns:a16="http://schemas.microsoft.com/office/drawing/2014/main" val="770915149"/>
                        </a:ext>
                      </a:extLst>
                    </a:gridCol>
                    <a:gridCol w="866715">
                      <a:extLst>
                        <a:ext uri="{9D8B030D-6E8A-4147-A177-3AD203B41FA5}">
                          <a16:colId xmlns:a16="http://schemas.microsoft.com/office/drawing/2014/main" val="3621597925"/>
                        </a:ext>
                      </a:extLst>
                    </a:gridCol>
                    <a:gridCol w="2302446">
                      <a:extLst>
                        <a:ext uri="{9D8B030D-6E8A-4147-A177-3AD203B41FA5}">
                          <a16:colId xmlns:a16="http://schemas.microsoft.com/office/drawing/2014/main" val="2962173327"/>
                        </a:ext>
                      </a:extLst>
                    </a:gridCol>
                  </a:tblGrid>
                  <a:tr h="318952">
                    <a:tc gridSpan="3">
                      <a:txBody>
                        <a:bodyPr/>
                        <a:lstStyle/>
                        <a:p>
                          <a:pPr algn="ctr">
                            <a:spcBef>
                              <a:spcPts val="0"/>
                            </a:spcBef>
                            <a:spcAft>
                              <a:spcPts val="0"/>
                            </a:spcAft>
                          </a:pPr>
                          <a:r>
                            <a:rPr lang="zh-CN" altLang="en-US" sz="1800">
                              <a:solidFill>
                                <a:schemeClr val="accent4">
                                  <a:lumMod val="60000"/>
                                  <a:lumOff val="40000"/>
                                </a:schemeClr>
                              </a:solidFill>
                              <a:latin typeface="Arial" panose="020B0604020202020204" pitchFamily="34" charset="0"/>
                              <a:cs typeface="Arial" panose="020B0604020202020204" pitchFamily="34" charset="0"/>
                            </a:rPr>
                            <a:t>验证推理</a:t>
                          </a:r>
                          <a14:m>
                            <m:oMath xmlns:m="http://schemas.openxmlformats.org/officeDocument/2006/math">
                              <m:sSub>
                                <m:sSubPr>
                                  <m:ctrlPr>
                                    <a:rPr lang="en-US" altLang="zh-CN" sz="1800" b="1" i="1" smtClean="0">
                                      <a:solidFill>
                                        <a:schemeClr val="accent4">
                                          <a:lumMod val="60000"/>
                                          <a:lumOff val="40000"/>
                                        </a:schemeClr>
                                      </a:solidFill>
                                      <a:latin typeface="Cambria Math" panose="02040503050406030204" pitchFamily="18" charset="0"/>
                                      <a:cs typeface="Arial" panose="020B0604020202020204" pitchFamily="34" charset="0"/>
                                    </a:rPr>
                                  </m:ctrlPr>
                                </m:sSubPr>
                                <m:e>
                                  <m:r>
                                    <a:rPr lang="en-US" altLang="zh-CN" sz="1800" b="1" i="1" smtClean="0">
                                      <a:solidFill>
                                        <a:schemeClr val="accent4">
                                          <a:lumMod val="60000"/>
                                          <a:lumOff val="40000"/>
                                        </a:schemeClr>
                                      </a:solidFill>
                                      <a:latin typeface="Cambria Math" panose="02040503050406030204" pitchFamily="18" charset="0"/>
                                      <a:cs typeface="Arial" panose="020B0604020202020204" pitchFamily="34" charset="0"/>
                                    </a:rPr>
                                    <m:t>𝑨</m:t>
                                  </m:r>
                                </m:e>
                                <m:sub>
                                  <m:r>
                                    <a:rPr lang="en-US" altLang="zh-CN" sz="1800" b="1" i="1" smtClean="0">
                                      <a:solidFill>
                                        <a:schemeClr val="accent4">
                                          <a:lumMod val="60000"/>
                                          <a:lumOff val="40000"/>
                                        </a:schemeClr>
                                      </a:solidFill>
                                      <a:latin typeface="Cambria Math" panose="02040503050406030204" pitchFamily="18" charset="0"/>
                                      <a:cs typeface="Arial" panose="020B0604020202020204" pitchFamily="34" charset="0"/>
                                    </a:rPr>
                                    <m:t>𝟏</m:t>
                                  </m:r>
                                </m:sub>
                              </m:sSub>
                              <m:r>
                                <a:rPr lang="en-US" altLang="zh-CN" sz="1800" b="1" i="1" smtClean="0">
                                  <a:solidFill>
                                    <a:schemeClr val="accent4">
                                      <a:lumMod val="60000"/>
                                      <a:lumOff val="40000"/>
                                    </a:schemeClr>
                                  </a:solidFill>
                                  <a:latin typeface="Cambria Math" panose="02040503050406030204" pitchFamily="18" charset="0"/>
                                  <a:cs typeface="Arial" panose="020B0604020202020204" pitchFamily="34" charset="0"/>
                                </a:rPr>
                                <m:t>, ⋯, </m:t>
                              </m:r>
                              <m:sSub>
                                <m:sSubPr>
                                  <m:ctrlPr>
                                    <a:rPr lang="en-US" altLang="zh-CN" sz="1800" b="1" i="1" smtClean="0">
                                      <a:solidFill>
                                        <a:schemeClr val="accent4">
                                          <a:lumMod val="60000"/>
                                          <a:lumOff val="40000"/>
                                        </a:schemeClr>
                                      </a:solidFill>
                                      <a:latin typeface="Cambria Math" panose="02040503050406030204" pitchFamily="18" charset="0"/>
                                      <a:cs typeface="Arial" panose="020B0604020202020204" pitchFamily="34" charset="0"/>
                                    </a:rPr>
                                  </m:ctrlPr>
                                </m:sSubPr>
                                <m:e>
                                  <m:r>
                                    <a:rPr lang="en-US" altLang="zh-CN" sz="1800" b="1" i="1" smtClean="0">
                                      <a:solidFill>
                                        <a:schemeClr val="accent4">
                                          <a:lumMod val="60000"/>
                                          <a:lumOff val="40000"/>
                                        </a:schemeClr>
                                      </a:solidFill>
                                      <a:latin typeface="Cambria Math" panose="02040503050406030204" pitchFamily="18" charset="0"/>
                                      <a:cs typeface="Arial" panose="020B0604020202020204" pitchFamily="34" charset="0"/>
                                    </a:rPr>
                                    <m:t>𝑨</m:t>
                                  </m:r>
                                </m:e>
                                <m:sub>
                                  <m:r>
                                    <a:rPr lang="en-US" altLang="zh-CN" sz="1800" b="1" i="1" smtClean="0">
                                      <a:solidFill>
                                        <a:schemeClr val="accent4">
                                          <a:lumMod val="60000"/>
                                          <a:lumOff val="40000"/>
                                        </a:schemeClr>
                                      </a:solidFill>
                                      <a:latin typeface="Cambria Math" panose="02040503050406030204" pitchFamily="18" charset="0"/>
                                      <a:cs typeface="Arial" panose="020B0604020202020204" pitchFamily="34" charset="0"/>
                                    </a:rPr>
                                    <m:t>𝒏</m:t>
                                  </m:r>
                                </m:sub>
                              </m:sSub>
                              <m:r>
                                <a:rPr lang="en-US" altLang="zh-CN" sz="1800" b="1" i="1" smtClean="0">
                                  <a:solidFill>
                                    <a:schemeClr val="accent4">
                                      <a:lumMod val="60000"/>
                                      <a:lumOff val="40000"/>
                                    </a:schemeClr>
                                  </a:solidFill>
                                  <a:latin typeface="Cambria Math" panose="02040503050406030204" pitchFamily="18" charset="0"/>
                                  <a:cs typeface="Arial" panose="020B0604020202020204" pitchFamily="34" charset="0"/>
                                </a:rPr>
                                <m:t>⟹</m:t>
                              </m:r>
                              <m:r>
                                <a:rPr lang="en-US" altLang="zh-CN" sz="1800" b="1" i="1" smtClean="0">
                                  <a:solidFill>
                                    <a:schemeClr val="accent4">
                                      <a:lumMod val="60000"/>
                                      <a:lumOff val="40000"/>
                                    </a:schemeClr>
                                  </a:solidFill>
                                  <a:latin typeface="Cambria Math" panose="02040503050406030204" pitchFamily="18" charset="0"/>
                                  <a:cs typeface="Arial" panose="020B0604020202020204" pitchFamily="34" charset="0"/>
                                </a:rPr>
                                <m:t>𝑩</m:t>
                              </m:r>
                              <m:r>
                                <a:rPr lang="en-US" altLang="zh-CN" sz="1800" b="1" i="1" smtClean="0">
                                  <a:solidFill>
                                    <a:schemeClr val="accent4">
                                      <a:lumMod val="60000"/>
                                      <a:lumOff val="40000"/>
                                    </a:schemeClr>
                                  </a:solidFill>
                                  <a:latin typeface="Cambria Math" panose="02040503050406030204" pitchFamily="18" charset="0"/>
                                  <a:cs typeface="Arial" panose="020B0604020202020204" pitchFamily="34" charset="0"/>
                                </a:rPr>
                                <m:t>→</m:t>
                              </m:r>
                              <m:r>
                                <a:rPr lang="en-US" altLang="zh-CN" sz="1800" b="1" i="1" smtClean="0">
                                  <a:solidFill>
                                    <a:schemeClr val="accent4">
                                      <a:lumMod val="60000"/>
                                      <a:lumOff val="40000"/>
                                    </a:schemeClr>
                                  </a:solidFill>
                                  <a:latin typeface="Cambria Math" panose="02040503050406030204" pitchFamily="18" charset="0"/>
                                  <a:cs typeface="Arial" panose="020B0604020202020204" pitchFamily="34" charset="0"/>
                                </a:rPr>
                                <m:t>𝑪</m:t>
                              </m:r>
                            </m:oMath>
                          </a14:m>
                          <a:endParaRPr lang="zh-CN" altLang="en-US" sz="1800" b="1">
                            <a:solidFill>
                              <a:schemeClr val="accent4">
                                <a:lumMod val="60000"/>
                                <a:lumOff val="40000"/>
                              </a:schemeClr>
                            </a:solidFill>
                            <a:latin typeface="Arial" panose="020B0604020202020204" pitchFamily="34" charset="0"/>
                            <a:cs typeface="Arial" panose="020B0604020202020204" pitchFamily="34" charset="0"/>
                          </a:endParaRP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50000"/>
                          </a:schemeClr>
                        </a:solidFill>
                      </a:tcPr>
                    </a:tc>
                    <a:tc hMerge="1">
                      <a:txBody>
                        <a:bodyPr/>
                        <a:lstStyle/>
                        <a:p>
                          <a:pPr>
                            <a:spcBef>
                              <a:spcPts val="0"/>
                            </a:spcBef>
                            <a:spcAft>
                              <a:spcPts val="0"/>
                            </a:spcAft>
                          </a:pPr>
                          <a:endParaRPr lang="zh-CN" altLang="en-US" sz="1600" b="1">
                            <a:solidFill>
                              <a:schemeClr val="accent6">
                                <a:lumMod val="50000"/>
                              </a:schemeClr>
                            </a:solidFill>
                            <a:latin typeface="Arial" panose="020B0604020202020204" pitchFamily="34" charset="0"/>
                            <a:cs typeface="Arial" panose="020B0604020202020204" pitchFamily="34" charset="0"/>
                          </a:endParaRPr>
                        </a:p>
                      </a:txBody>
                      <a:tcPr>
                        <a:lnL w="6350" cap="flat" cmpd="sng" algn="ctr">
                          <a:solidFill>
                            <a:schemeClr val="accent4">
                              <a:lumMod val="60000"/>
                              <a:lumOff val="40000"/>
                            </a:schemeClr>
                          </a:solidFill>
                          <a:prstDash val="solid"/>
                          <a:round/>
                          <a:headEnd type="none" w="med" len="med"/>
                          <a:tailEnd type="none" w="med" len="med"/>
                        </a:lnL>
                        <a:lnR w="6350" cap="flat" cmpd="sng" algn="ctr">
                          <a:solidFill>
                            <a:schemeClr val="accent4">
                              <a:lumMod val="60000"/>
                              <a:lumOff val="4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hMerge="1">
                      <a:txBody>
                        <a:bodyPr/>
                        <a:lstStyle/>
                        <a:p>
                          <a:pPr>
                            <a:spcBef>
                              <a:spcPts val="0"/>
                            </a:spcBef>
                            <a:spcAft>
                              <a:spcPts val="0"/>
                            </a:spcAft>
                          </a:pPr>
                          <a:endParaRPr lang="zh-CN" altLang="en-US" sz="1600">
                            <a:solidFill>
                              <a:srgbClr val="3008DC"/>
                            </a:solidFill>
                            <a:latin typeface="Arial" panose="020B0604020202020204" pitchFamily="34" charset="0"/>
                            <a:ea typeface="楷体" panose="02010609060101010101" pitchFamily="49" charset="-122"/>
                            <a:cs typeface="Arial" panose="020B0604020202020204" pitchFamily="34" charset="0"/>
                          </a:endParaRPr>
                        </a:p>
                      </a:txBody>
                      <a:tcPr>
                        <a:lnL w="6350" cap="flat" cmpd="sng" algn="ctr">
                          <a:solidFill>
                            <a:schemeClr val="accent4">
                              <a:lumMod val="60000"/>
                              <a:lumOff val="40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extLst>
                      <a:ext uri="{0D108BD9-81ED-4DB2-BD59-A6C34878D82A}">
                        <a16:rowId xmlns:a16="http://schemas.microsoft.com/office/drawing/2014/main" val="1580814939"/>
                      </a:ext>
                    </a:extLst>
                  </a:tr>
                  <a:tr h="318952">
                    <a:tc>
                      <a:txBody>
                        <a:bodyPr/>
                        <a:lstStyle/>
                        <a:p>
                          <a:pPr>
                            <a:spcBef>
                              <a:spcPts val="600"/>
                            </a:spcBef>
                            <a:spcAft>
                              <a:spcPts val="600"/>
                            </a:spcAft>
                          </a:pPr>
                          <a:r>
                            <a:rPr lang="en-US" altLang="zh-CN" sz="1800" b="1">
                              <a:solidFill>
                                <a:schemeClr val="accent6">
                                  <a:lumMod val="50000"/>
                                </a:schemeClr>
                              </a:solidFill>
                              <a:latin typeface="Arial" panose="020B0604020202020204" pitchFamily="34" charset="0"/>
                              <a:cs typeface="Arial" panose="020B0604020202020204" pitchFamily="34" charset="0"/>
                            </a:rPr>
                            <a:t>(1)</a:t>
                          </a:r>
                          <a:endParaRPr lang="zh-CN" altLang="en-US" sz="1800" b="1">
                            <a:solidFill>
                              <a:schemeClr val="accent6">
                                <a:lumMod val="50000"/>
                              </a:schemeClr>
                            </a:solidFill>
                            <a:latin typeface="Arial" panose="020B0604020202020204" pitchFamily="34" charset="0"/>
                            <a:cs typeface="Arial" panose="020B0604020202020204" pitchFamily="34" charset="0"/>
                          </a:endParaRP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pPr>
                            <a:spcBef>
                              <a:spcPts val="600"/>
                            </a:spcBef>
                            <a:spcAft>
                              <a:spcPts val="600"/>
                            </a:spcAft>
                          </a:pPr>
                          <a14:m>
                            <m:oMathPara xmlns:m="http://schemas.openxmlformats.org/officeDocument/2006/math">
                              <m:oMathParaPr>
                                <m:jc m:val="left"/>
                              </m:oMathParaPr>
                              <m:oMath xmlns:m="http://schemas.openxmlformats.org/officeDocument/2006/math">
                                <m:r>
                                  <a:rPr lang="en-US" altLang="zh-CN" sz="1800" b="1" i="1" smtClean="0">
                                    <a:solidFill>
                                      <a:schemeClr val="accent6">
                                        <a:lumMod val="50000"/>
                                      </a:schemeClr>
                                    </a:solidFill>
                                    <a:latin typeface="Cambria Math" panose="02040503050406030204" pitchFamily="18" charset="0"/>
                                    <a:cs typeface="Arial" panose="020B0604020202020204" pitchFamily="34" charset="0"/>
                                  </a:rPr>
                                  <m:t>𝑩</m:t>
                                </m:r>
                              </m:oMath>
                            </m:oMathPara>
                          </a14:m>
                          <a:endParaRPr lang="zh-CN" altLang="en-US" sz="1800" b="1">
                            <a:solidFill>
                              <a:schemeClr val="accent6">
                                <a:lumMod val="50000"/>
                              </a:schemeClr>
                            </a:solidFill>
                            <a:latin typeface="Arial" panose="020B0604020202020204" pitchFamily="34" charset="0"/>
                            <a:cs typeface="Arial" panose="020B0604020202020204" pitchFamily="34" charset="0"/>
                          </a:endParaRP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pPr>
                            <a:spcBef>
                              <a:spcPts val="600"/>
                            </a:spcBef>
                            <a:spcAft>
                              <a:spcPts val="600"/>
                            </a:spcAft>
                          </a:pPr>
                          <a:r>
                            <a:rPr lang="en-US" altLang="zh-CN" sz="1800" b="1">
                              <a:solidFill>
                                <a:srgbClr val="3008DC"/>
                              </a:solidFill>
                              <a:latin typeface="Arial" panose="020B0604020202020204" pitchFamily="34" charset="0"/>
                              <a:ea typeface="楷体" panose="02010609060101010101" pitchFamily="49" charset="-122"/>
                              <a:cs typeface="Arial" panose="020B0604020202020204" pitchFamily="34" charset="0"/>
                            </a:rPr>
                            <a:t>// </a:t>
                          </a:r>
                          <a:r>
                            <a:rPr lang="zh-CN" altLang="en-US" sz="1800" b="1">
                              <a:solidFill>
                                <a:srgbClr val="3008DC"/>
                              </a:solidFill>
                              <a:latin typeface="Arial" panose="020B0604020202020204" pitchFamily="34" charset="0"/>
                              <a:ea typeface="楷体" panose="02010609060101010101" pitchFamily="49" charset="-122"/>
                              <a:cs typeface="Arial" panose="020B0604020202020204" pitchFamily="34" charset="0"/>
                            </a:rPr>
                            <a:t>附加前提</a:t>
                          </a: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extLst>
                      <a:ext uri="{0D108BD9-81ED-4DB2-BD59-A6C34878D82A}">
                        <a16:rowId xmlns:a16="http://schemas.microsoft.com/office/drawing/2014/main" val="3259167531"/>
                      </a:ext>
                    </a:extLst>
                  </a:tr>
                  <a:tr h="325750">
                    <a:tc>
                      <a:txBody>
                        <a:bodyPr/>
                        <a:lstStyle/>
                        <a:p>
                          <a:pPr marL="0" algn="l" defTabSz="914400" rtl="0" eaLnBrk="1" latinLnBrk="0" hangingPunct="1">
                            <a:spcBef>
                              <a:spcPts val="600"/>
                            </a:spcBef>
                            <a:spcAft>
                              <a:spcPts val="600"/>
                            </a:spcAft>
                          </a:pPr>
                          <a:endParaRPr lang="zh-CN" altLang="en-US" sz="1800" b="1" kern="1200">
                            <a:solidFill>
                              <a:schemeClr val="accent6">
                                <a:lumMod val="50000"/>
                              </a:schemeClr>
                            </a:solidFill>
                            <a:latin typeface="Arial" panose="020B0604020202020204" pitchFamily="34" charset="0"/>
                            <a:ea typeface="+mn-ea"/>
                            <a:cs typeface="Arial" panose="020B0604020202020204" pitchFamily="34" charset="0"/>
                          </a:endParaRP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pPr algn="l">
                            <a:spcBef>
                              <a:spcPts val="600"/>
                            </a:spcBef>
                            <a:spcAft>
                              <a:spcPts val="600"/>
                            </a:spcAft>
                          </a:pPr>
                          <a14:m>
                            <m:oMathPara xmlns:m="http://schemas.openxmlformats.org/officeDocument/2006/math">
                              <m:oMathParaPr>
                                <m:jc m:val="left"/>
                              </m:oMathParaPr>
                              <m:oMath xmlns:m="http://schemas.openxmlformats.org/officeDocument/2006/math">
                                <m:r>
                                  <a:rPr lang="en-US" altLang="zh-CN" sz="1800" b="1" i="1" smtClean="0">
                                    <a:solidFill>
                                      <a:schemeClr val="accent6">
                                        <a:lumMod val="50000"/>
                                      </a:schemeClr>
                                    </a:solidFill>
                                    <a:latin typeface="Cambria Math" panose="02040503050406030204" pitchFamily="18" charset="0"/>
                                    <a:cs typeface="Arial" panose="020B0604020202020204" pitchFamily="34" charset="0"/>
                                  </a:rPr>
                                  <m:t>⋮</m:t>
                                </m:r>
                              </m:oMath>
                            </m:oMathPara>
                          </a14:m>
                          <a:endParaRPr lang="zh-CN" altLang="en-US" sz="1800" b="1">
                            <a:solidFill>
                              <a:schemeClr val="accent6">
                                <a:lumMod val="50000"/>
                              </a:schemeClr>
                            </a:solidFill>
                            <a:latin typeface="Arial" panose="020B0604020202020204" pitchFamily="34" charset="0"/>
                            <a:cs typeface="Arial" panose="020B0604020202020204" pitchFamily="34" charset="0"/>
                          </a:endParaRP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pPr marL="0" marR="0" lvl="0" indent="0" algn="l" defTabSz="914400" rtl="0" eaLnBrk="1" fontAlgn="auto" latinLnBrk="0" hangingPunct="1">
                            <a:lnSpc>
                              <a:spcPct val="100000"/>
                            </a:lnSpc>
                            <a:spcBef>
                              <a:spcPts val="600"/>
                            </a:spcBef>
                            <a:spcAft>
                              <a:spcPts val="600"/>
                            </a:spcAft>
                            <a:buClrTx/>
                            <a:buSzTx/>
                            <a:buFontTx/>
                            <a:buNone/>
                            <a:tabLst/>
                            <a:defRPr/>
                          </a:pPr>
                          <a:r>
                            <a:rPr lang="en-US" altLang="zh-CN" sz="1800" b="1" kern="1200">
                              <a:solidFill>
                                <a:srgbClr val="3008DC"/>
                              </a:solidFill>
                              <a:ea typeface="楷体" panose="02010609060101010101" pitchFamily="49" charset="-122"/>
                              <a:cs typeface="Arial" panose="020B0604020202020204" pitchFamily="34" charset="0"/>
                            </a:rPr>
                            <a:t> </a:t>
                          </a:r>
                          <a14:m>
                            <m:oMath xmlns:m="http://schemas.openxmlformats.org/officeDocument/2006/math">
                              <m:r>
                                <a:rPr lang="en-US" altLang="zh-CN" sz="1800" b="1" i="1" kern="1200" smtClean="0">
                                  <a:solidFill>
                                    <a:srgbClr val="3008DC"/>
                                  </a:solidFill>
                                  <a:latin typeface="Cambria Math" panose="02040503050406030204" pitchFamily="18" charset="0"/>
                                  <a:ea typeface="楷体" panose="02010609060101010101" pitchFamily="49" charset="-122"/>
                                  <a:cs typeface="Arial" panose="020B0604020202020204" pitchFamily="34" charset="0"/>
                                </a:rPr>
                                <m:t>⋮</m:t>
                              </m:r>
                            </m:oMath>
                          </a14:m>
                          <a:endParaRPr lang="zh-CN" altLang="en-US" sz="1800" b="1" kern="1200">
                            <a:solidFill>
                              <a:srgbClr val="3008DC"/>
                            </a:solidFill>
                            <a:latin typeface="Arial" panose="020B0604020202020204" pitchFamily="34" charset="0"/>
                            <a:ea typeface="楷体" panose="02010609060101010101" pitchFamily="49" charset="-122"/>
                            <a:cs typeface="Arial" panose="020B0604020202020204" pitchFamily="34" charset="0"/>
                          </a:endParaRP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extLst>
                      <a:ext uri="{0D108BD9-81ED-4DB2-BD59-A6C34878D82A}">
                        <a16:rowId xmlns:a16="http://schemas.microsoft.com/office/drawing/2014/main" val="1236662608"/>
                      </a:ext>
                    </a:extLst>
                  </a:tr>
                  <a:tr h="319391">
                    <a:tc>
                      <a:txBody>
                        <a:bodyPr/>
                        <a:lstStyle/>
                        <a:p>
                          <a:pPr marL="0" marR="0" lvl="0" indent="0" algn="l" defTabSz="914400" rtl="0" eaLnBrk="1" fontAlgn="auto" latinLnBrk="0" hangingPunct="1">
                            <a:lnSpc>
                              <a:spcPct val="100000"/>
                            </a:lnSpc>
                            <a:spcBef>
                              <a:spcPts val="600"/>
                            </a:spcBef>
                            <a:spcAft>
                              <a:spcPts val="600"/>
                            </a:spcAft>
                            <a:buClrTx/>
                            <a:buSzTx/>
                            <a:buFontTx/>
                            <a:buNone/>
                            <a:tabLst/>
                            <a:defRPr/>
                          </a:pPr>
                          <a:r>
                            <a:rPr lang="en-US" altLang="zh-CN" sz="1800" b="1" kern="1200">
                              <a:solidFill>
                                <a:schemeClr val="accent6">
                                  <a:lumMod val="50000"/>
                                </a:schemeClr>
                              </a:solidFill>
                              <a:latin typeface="Arial" panose="020B0604020202020204" pitchFamily="34" charset="0"/>
                              <a:ea typeface="+mn-ea"/>
                              <a:cs typeface="Arial" panose="020B0604020202020204" pitchFamily="34" charset="0"/>
                            </a:rPr>
                            <a:t>(</a:t>
                          </a:r>
                          <a14:m>
                            <m:oMath xmlns:m="http://schemas.openxmlformats.org/officeDocument/2006/math">
                              <m:r>
                                <a:rPr lang="en-US" altLang="zh-CN" sz="1800" b="1" i="1" kern="1200" smtClean="0">
                                  <a:solidFill>
                                    <a:schemeClr val="accent6">
                                      <a:lumMod val="50000"/>
                                    </a:schemeClr>
                                  </a:solidFill>
                                  <a:latin typeface="Cambria Math" panose="02040503050406030204" pitchFamily="18" charset="0"/>
                                  <a:ea typeface="+mn-ea"/>
                                  <a:cs typeface="Arial" panose="020B0604020202020204" pitchFamily="34" charset="0"/>
                                </a:rPr>
                                <m:t>𝒌</m:t>
                              </m:r>
                            </m:oMath>
                          </a14:m>
                          <a:r>
                            <a:rPr lang="en-US" altLang="zh-CN" sz="1800" b="1" kern="1200">
                              <a:solidFill>
                                <a:schemeClr val="accent6">
                                  <a:lumMod val="50000"/>
                                </a:schemeClr>
                              </a:solidFill>
                              <a:latin typeface="Arial" panose="020B0604020202020204" pitchFamily="34" charset="0"/>
                              <a:ea typeface="+mn-ea"/>
                              <a:cs typeface="Arial" panose="020B0604020202020204" pitchFamily="34" charset="0"/>
                            </a:rPr>
                            <a:t>)</a:t>
                          </a:r>
                          <a:endParaRPr lang="zh-CN" altLang="en-US" sz="1800" b="1" kern="1200">
                            <a:solidFill>
                              <a:schemeClr val="accent6">
                                <a:lumMod val="50000"/>
                              </a:schemeClr>
                            </a:solidFill>
                            <a:latin typeface="Arial" panose="020B0604020202020204" pitchFamily="34" charset="0"/>
                            <a:ea typeface="+mn-ea"/>
                            <a:cs typeface="Arial" panose="020B0604020202020204" pitchFamily="34" charset="0"/>
                          </a:endParaRP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pPr algn="l">
                            <a:spcBef>
                              <a:spcPts val="600"/>
                            </a:spcBef>
                            <a:spcAft>
                              <a:spcPts val="600"/>
                            </a:spcAft>
                          </a:pPr>
                          <a14:m>
                            <m:oMathPara xmlns:m="http://schemas.openxmlformats.org/officeDocument/2006/math">
                              <m:oMathParaPr>
                                <m:jc m:val="left"/>
                              </m:oMathParaPr>
                              <m:oMath xmlns:m="http://schemas.openxmlformats.org/officeDocument/2006/math">
                                <m:r>
                                  <a:rPr lang="en-US" altLang="zh-CN" sz="1800" b="1" i="1" smtClean="0">
                                    <a:solidFill>
                                      <a:schemeClr val="accent6">
                                        <a:lumMod val="50000"/>
                                      </a:schemeClr>
                                    </a:solidFill>
                                    <a:latin typeface="Cambria Math" panose="02040503050406030204" pitchFamily="18" charset="0"/>
                                    <a:cs typeface="Arial" panose="020B0604020202020204" pitchFamily="34" charset="0"/>
                                  </a:rPr>
                                  <m:t>𝑪</m:t>
                                </m:r>
                              </m:oMath>
                            </m:oMathPara>
                          </a14:m>
                          <a:endParaRPr lang="zh-CN" altLang="en-US" sz="1800" b="1">
                            <a:solidFill>
                              <a:schemeClr val="accent6">
                                <a:lumMod val="50000"/>
                              </a:schemeClr>
                            </a:solidFill>
                            <a:latin typeface="Arial" panose="020B0604020202020204" pitchFamily="34" charset="0"/>
                            <a:cs typeface="Arial" panose="020B0604020202020204" pitchFamily="34" charset="0"/>
                          </a:endParaRP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pPr marL="0" algn="l" defTabSz="914400" rtl="0" eaLnBrk="1" latinLnBrk="0" hangingPunct="1">
                            <a:spcBef>
                              <a:spcPts val="600"/>
                            </a:spcBef>
                            <a:spcAft>
                              <a:spcPts val="600"/>
                            </a:spcAft>
                          </a:pPr>
                          <a:r>
                            <a:rPr lang="en-US" altLang="zh-CN" sz="1800" b="1" kern="1200">
                              <a:solidFill>
                                <a:srgbClr val="3008DC"/>
                              </a:solidFill>
                              <a:latin typeface="Arial" panose="020B0604020202020204" pitchFamily="34" charset="0"/>
                              <a:ea typeface="楷体" panose="02010609060101010101" pitchFamily="49" charset="-122"/>
                              <a:cs typeface="Arial" panose="020B0604020202020204" pitchFamily="34" charset="0"/>
                            </a:rPr>
                            <a:t>// ……</a:t>
                          </a:r>
                          <a:endParaRPr lang="zh-CN" altLang="en-US" sz="1800" b="1" kern="1200">
                            <a:solidFill>
                              <a:srgbClr val="3008DC"/>
                            </a:solidFill>
                            <a:latin typeface="Arial" panose="020B0604020202020204" pitchFamily="34" charset="0"/>
                            <a:ea typeface="楷体" panose="02010609060101010101" pitchFamily="49" charset="-122"/>
                            <a:cs typeface="Arial" panose="020B0604020202020204" pitchFamily="34" charset="0"/>
                          </a:endParaRP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extLst>
                      <a:ext uri="{0D108BD9-81ED-4DB2-BD59-A6C34878D82A}">
                        <a16:rowId xmlns:a16="http://schemas.microsoft.com/office/drawing/2014/main" val="3899149363"/>
                      </a:ext>
                    </a:extLst>
                  </a:tr>
                  <a:tr h="339345">
                    <a:tc>
                      <a:txBody>
                        <a:bodyPr/>
                        <a:lstStyle/>
                        <a:p>
                          <a:pPr marL="0" algn="l" defTabSz="914400" rtl="0" eaLnBrk="1" latinLnBrk="0" hangingPunct="1">
                            <a:spcBef>
                              <a:spcPts val="600"/>
                            </a:spcBef>
                            <a:spcAft>
                              <a:spcPts val="600"/>
                            </a:spcAft>
                          </a:pPr>
                          <a:r>
                            <a:rPr lang="en-US" altLang="zh-CN" sz="1800" b="1" kern="1200">
                              <a:solidFill>
                                <a:schemeClr val="accent6">
                                  <a:lumMod val="50000"/>
                                </a:schemeClr>
                              </a:solidFill>
                              <a:latin typeface="Arial" panose="020B0604020202020204" pitchFamily="34" charset="0"/>
                              <a:ea typeface="+mn-ea"/>
                              <a:cs typeface="Arial" panose="020B0604020202020204" pitchFamily="34" charset="0"/>
                            </a:rPr>
                            <a:t>(</a:t>
                          </a:r>
                          <a14:m>
                            <m:oMath xmlns:m="http://schemas.openxmlformats.org/officeDocument/2006/math">
                              <m:r>
                                <a:rPr lang="en-US" altLang="zh-CN" sz="1800" b="1" i="1" kern="1200" smtClean="0">
                                  <a:solidFill>
                                    <a:schemeClr val="accent6">
                                      <a:lumMod val="50000"/>
                                    </a:schemeClr>
                                  </a:solidFill>
                                  <a:latin typeface="Cambria Math" panose="02040503050406030204" pitchFamily="18" charset="0"/>
                                  <a:ea typeface="+mn-ea"/>
                                  <a:cs typeface="Arial" panose="020B0604020202020204" pitchFamily="34" charset="0"/>
                                </a:rPr>
                                <m:t>𝒌</m:t>
                              </m:r>
                            </m:oMath>
                          </a14:m>
                          <a:r>
                            <a:rPr lang="en-US" altLang="zh-CN" sz="1800" b="1" kern="1200">
                              <a:solidFill>
                                <a:schemeClr val="accent6">
                                  <a:lumMod val="50000"/>
                                </a:schemeClr>
                              </a:solidFill>
                              <a:latin typeface="Arial" panose="020B0604020202020204" pitchFamily="34" charset="0"/>
                              <a:ea typeface="+mn-ea"/>
                              <a:cs typeface="Arial" panose="020B0604020202020204" pitchFamily="34" charset="0"/>
                            </a:rPr>
                            <a:t>+1)</a:t>
                          </a:r>
                          <a:endParaRPr lang="zh-CN" altLang="en-US" sz="1800" b="1" kern="1200">
                            <a:solidFill>
                              <a:schemeClr val="accent6">
                                <a:lumMod val="50000"/>
                              </a:schemeClr>
                            </a:solidFill>
                            <a:latin typeface="Arial" panose="020B0604020202020204" pitchFamily="34" charset="0"/>
                            <a:ea typeface="+mn-ea"/>
                            <a:cs typeface="Arial" panose="020B0604020202020204" pitchFamily="34" charset="0"/>
                          </a:endParaRP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pPr algn="l">
                            <a:spcBef>
                              <a:spcPts val="600"/>
                            </a:spcBef>
                            <a:spcAft>
                              <a:spcPts val="600"/>
                            </a:spcAft>
                          </a:pPr>
                          <a14:m>
                            <m:oMathPara xmlns:m="http://schemas.openxmlformats.org/officeDocument/2006/math">
                              <m:oMathParaPr>
                                <m:jc m:val="left"/>
                              </m:oMathParaPr>
                              <m:oMath xmlns:m="http://schemas.openxmlformats.org/officeDocument/2006/math">
                                <m:r>
                                  <a:rPr lang="en-US" altLang="zh-CN" sz="1800" b="1" i="1" smtClean="0">
                                    <a:solidFill>
                                      <a:schemeClr val="accent6">
                                        <a:lumMod val="50000"/>
                                      </a:schemeClr>
                                    </a:solidFill>
                                    <a:latin typeface="Cambria Math" panose="02040503050406030204" pitchFamily="18" charset="0"/>
                                    <a:cs typeface="Arial" panose="020B0604020202020204" pitchFamily="34" charset="0"/>
                                  </a:rPr>
                                  <m:t>𝑩</m:t>
                                </m:r>
                                <m:r>
                                  <a:rPr lang="en-US" altLang="zh-CN" sz="1800" b="1" i="1" smtClean="0">
                                    <a:solidFill>
                                      <a:schemeClr val="accent6">
                                        <a:lumMod val="50000"/>
                                      </a:schemeClr>
                                    </a:solidFill>
                                    <a:latin typeface="Cambria Math" panose="02040503050406030204" pitchFamily="18" charset="0"/>
                                    <a:cs typeface="Arial" panose="020B0604020202020204" pitchFamily="34" charset="0"/>
                                  </a:rPr>
                                  <m:t>→</m:t>
                                </m:r>
                                <m:r>
                                  <a:rPr lang="en-US" altLang="zh-CN" sz="1800" b="1" i="1" smtClean="0">
                                    <a:solidFill>
                                      <a:schemeClr val="accent6">
                                        <a:lumMod val="50000"/>
                                      </a:schemeClr>
                                    </a:solidFill>
                                    <a:latin typeface="Cambria Math" panose="02040503050406030204" pitchFamily="18" charset="0"/>
                                    <a:cs typeface="Arial" panose="020B0604020202020204" pitchFamily="34" charset="0"/>
                                  </a:rPr>
                                  <m:t>𝑪</m:t>
                                </m:r>
                              </m:oMath>
                            </m:oMathPara>
                          </a14:m>
                          <a:endParaRPr lang="zh-CN" altLang="en-US" sz="1800" b="1">
                            <a:solidFill>
                              <a:schemeClr val="accent6">
                                <a:lumMod val="50000"/>
                              </a:schemeClr>
                            </a:solidFill>
                            <a:latin typeface="Arial" panose="020B0604020202020204" pitchFamily="34" charset="0"/>
                            <a:cs typeface="Arial" panose="020B0604020202020204" pitchFamily="34" charset="0"/>
                          </a:endParaRP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pPr marL="0" algn="l" defTabSz="914400" rtl="0" eaLnBrk="1" latinLnBrk="0" hangingPunct="1">
                            <a:spcBef>
                              <a:spcPts val="600"/>
                            </a:spcBef>
                            <a:spcAft>
                              <a:spcPts val="600"/>
                            </a:spcAft>
                          </a:pPr>
                          <a:r>
                            <a:rPr lang="en-US" altLang="zh-CN" sz="1800" b="1" kern="1200">
                              <a:solidFill>
                                <a:srgbClr val="3008DC"/>
                              </a:solidFill>
                              <a:latin typeface="Arial" panose="020B0604020202020204" pitchFamily="34" charset="0"/>
                              <a:ea typeface="楷体" panose="02010609060101010101" pitchFamily="49" charset="-122"/>
                              <a:cs typeface="Arial" panose="020B0604020202020204" pitchFamily="34" charset="0"/>
                            </a:rPr>
                            <a:t>// (1),(</a:t>
                          </a:r>
                          <a14:m>
                            <m:oMath xmlns:m="http://schemas.openxmlformats.org/officeDocument/2006/math">
                              <m:r>
                                <a:rPr lang="en-US" altLang="zh-CN" sz="1800" b="1" i="1" kern="1200" smtClean="0">
                                  <a:solidFill>
                                    <a:srgbClr val="3008DC"/>
                                  </a:solidFill>
                                  <a:latin typeface="Cambria Math" panose="02040503050406030204" pitchFamily="18" charset="0"/>
                                  <a:ea typeface="楷体" panose="02010609060101010101" pitchFamily="49" charset="-122"/>
                                  <a:cs typeface="Arial" panose="020B0604020202020204" pitchFamily="34" charset="0"/>
                                </a:rPr>
                                <m:t>𝒌</m:t>
                              </m:r>
                            </m:oMath>
                          </a14:m>
                          <a:r>
                            <a:rPr lang="en-US" altLang="zh-CN" sz="1800" b="1" kern="1200">
                              <a:solidFill>
                                <a:srgbClr val="3008DC"/>
                              </a:solidFill>
                              <a:latin typeface="Arial" panose="020B0604020202020204" pitchFamily="34" charset="0"/>
                              <a:ea typeface="楷体" panose="02010609060101010101" pitchFamily="49" charset="-122"/>
                              <a:cs typeface="Arial" panose="020B0604020202020204" pitchFamily="34" charset="0"/>
                            </a:rPr>
                            <a:t>)</a:t>
                          </a:r>
                          <a:r>
                            <a:rPr lang="zh-CN" altLang="en-US" sz="1800" b="1" kern="1200">
                              <a:solidFill>
                                <a:srgbClr val="3008DC"/>
                              </a:solidFill>
                              <a:latin typeface="Arial" panose="020B0604020202020204" pitchFamily="34" charset="0"/>
                              <a:ea typeface="楷体" panose="02010609060101010101" pitchFamily="49" charset="-122"/>
                              <a:cs typeface="Arial" panose="020B0604020202020204" pitchFamily="34" charset="0"/>
                            </a:rPr>
                            <a:t>附加前提法</a:t>
                          </a: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extLst>
                      <a:ext uri="{0D108BD9-81ED-4DB2-BD59-A6C34878D82A}">
                        <a16:rowId xmlns:a16="http://schemas.microsoft.com/office/drawing/2014/main" val="1649883320"/>
                      </a:ext>
                    </a:extLst>
                  </a:tr>
                </a:tbl>
              </a:graphicData>
            </a:graphic>
          </p:graphicFrame>
        </mc:Choice>
        <mc:Fallback xmlns="">
          <p:graphicFrame>
            <p:nvGraphicFramePr>
              <p:cNvPr id="13" name="表格 12">
                <a:extLst>
                  <a:ext uri="{FF2B5EF4-FFF2-40B4-BE49-F238E27FC236}">
                    <a16:creationId xmlns:a16="http://schemas.microsoft.com/office/drawing/2014/main" id="{32D84268-90ED-4210-9C12-75C9D032E57B}"/>
                  </a:ext>
                </a:extLst>
              </p:cNvPr>
              <p:cNvGraphicFramePr>
                <a:graphicFrameLocks noGrp="1"/>
              </p:cNvGraphicFramePr>
              <p:nvPr>
                <p:extLst>
                  <p:ext uri="{D42A27DB-BD31-4B8C-83A1-F6EECF244321}">
                    <p14:modId xmlns:p14="http://schemas.microsoft.com/office/powerpoint/2010/main" val="132104029"/>
                  </p:ext>
                </p:extLst>
              </p:nvPr>
            </p:nvGraphicFramePr>
            <p:xfrm>
              <a:off x="668071" y="3950651"/>
              <a:ext cx="3952555" cy="2133600"/>
            </p:xfrm>
            <a:graphic>
              <a:graphicData uri="http://schemas.openxmlformats.org/drawingml/2006/table">
                <a:tbl>
                  <a:tblPr firstRow="1" bandRow="1">
                    <a:tableStyleId>{93296810-A885-4BE3-A3E7-6D5BEEA58F35}</a:tableStyleId>
                  </a:tblPr>
                  <a:tblGrid>
                    <a:gridCol w="783394">
                      <a:extLst>
                        <a:ext uri="{9D8B030D-6E8A-4147-A177-3AD203B41FA5}">
                          <a16:colId xmlns:a16="http://schemas.microsoft.com/office/drawing/2014/main" val="770915149"/>
                        </a:ext>
                      </a:extLst>
                    </a:gridCol>
                    <a:gridCol w="866715">
                      <a:extLst>
                        <a:ext uri="{9D8B030D-6E8A-4147-A177-3AD203B41FA5}">
                          <a16:colId xmlns:a16="http://schemas.microsoft.com/office/drawing/2014/main" val="3621597925"/>
                        </a:ext>
                      </a:extLst>
                    </a:gridCol>
                    <a:gridCol w="2302446">
                      <a:extLst>
                        <a:ext uri="{9D8B030D-6E8A-4147-A177-3AD203B41FA5}">
                          <a16:colId xmlns:a16="http://schemas.microsoft.com/office/drawing/2014/main" val="2962173327"/>
                        </a:ext>
                      </a:extLst>
                    </a:gridCol>
                  </a:tblGrid>
                  <a:tr h="365760">
                    <a:tc gridSpan="3">
                      <a:txBody>
                        <a:bodyPr/>
                        <a:lstStyle/>
                        <a:p>
                          <a:endParaRPr lang="zh-CN"/>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t="-8333" b="-491667"/>
                          </a:stretch>
                        </a:blipFill>
                      </a:tcPr>
                    </a:tc>
                    <a:tc hMerge="1">
                      <a:txBody>
                        <a:bodyPr/>
                        <a:lstStyle/>
                        <a:p>
                          <a:pPr>
                            <a:spcBef>
                              <a:spcPts val="0"/>
                            </a:spcBef>
                            <a:spcAft>
                              <a:spcPts val="0"/>
                            </a:spcAft>
                          </a:pPr>
                          <a:endParaRPr lang="zh-CN" altLang="en-US" sz="1600" b="1">
                            <a:solidFill>
                              <a:schemeClr val="accent6">
                                <a:lumMod val="50000"/>
                              </a:schemeClr>
                            </a:solidFill>
                            <a:latin typeface="Arial" panose="020B0604020202020204" pitchFamily="34" charset="0"/>
                            <a:cs typeface="Arial" panose="020B0604020202020204" pitchFamily="34" charset="0"/>
                          </a:endParaRPr>
                        </a:p>
                      </a:txBody>
                      <a:tcPr>
                        <a:lnL w="6350" cap="flat" cmpd="sng" algn="ctr">
                          <a:solidFill>
                            <a:schemeClr val="accent4">
                              <a:lumMod val="60000"/>
                              <a:lumOff val="40000"/>
                            </a:schemeClr>
                          </a:solidFill>
                          <a:prstDash val="solid"/>
                          <a:round/>
                          <a:headEnd type="none" w="med" len="med"/>
                          <a:tailEnd type="none" w="med" len="med"/>
                        </a:lnL>
                        <a:lnR w="6350" cap="flat" cmpd="sng" algn="ctr">
                          <a:solidFill>
                            <a:schemeClr val="accent4">
                              <a:lumMod val="60000"/>
                              <a:lumOff val="4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hMerge="1">
                      <a:txBody>
                        <a:bodyPr/>
                        <a:lstStyle/>
                        <a:p>
                          <a:pPr>
                            <a:spcBef>
                              <a:spcPts val="0"/>
                            </a:spcBef>
                            <a:spcAft>
                              <a:spcPts val="0"/>
                            </a:spcAft>
                          </a:pPr>
                          <a:endParaRPr lang="zh-CN" altLang="en-US" sz="1600">
                            <a:solidFill>
                              <a:srgbClr val="3008DC"/>
                            </a:solidFill>
                            <a:latin typeface="Arial" panose="020B0604020202020204" pitchFamily="34" charset="0"/>
                            <a:ea typeface="楷体" panose="02010609060101010101" pitchFamily="49" charset="-122"/>
                            <a:cs typeface="Arial" panose="020B0604020202020204" pitchFamily="34" charset="0"/>
                          </a:endParaRPr>
                        </a:p>
                      </a:txBody>
                      <a:tcPr>
                        <a:lnL w="6350" cap="flat" cmpd="sng" algn="ctr">
                          <a:solidFill>
                            <a:schemeClr val="accent4">
                              <a:lumMod val="60000"/>
                              <a:lumOff val="40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extLst>
                      <a:ext uri="{0D108BD9-81ED-4DB2-BD59-A6C34878D82A}">
                        <a16:rowId xmlns:a16="http://schemas.microsoft.com/office/drawing/2014/main" val="1580814939"/>
                      </a:ext>
                    </a:extLst>
                  </a:tr>
                  <a:tr h="441960">
                    <a:tc>
                      <a:txBody>
                        <a:bodyPr/>
                        <a:lstStyle/>
                        <a:p>
                          <a:pPr>
                            <a:spcBef>
                              <a:spcPts val="600"/>
                            </a:spcBef>
                            <a:spcAft>
                              <a:spcPts val="600"/>
                            </a:spcAft>
                          </a:pPr>
                          <a:r>
                            <a:rPr lang="en-US" altLang="zh-CN" sz="1800" b="1">
                              <a:solidFill>
                                <a:schemeClr val="accent6">
                                  <a:lumMod val="50000"/>
                                </a:schemeClr>
                              </a:solidFill>
                              <a:latin typeface="Arial" panose="020B0604020202020204" pitchFamily="34" charset="0"/>
                              <a:cs typeface="Arial" panose="020B0604020202020204" pitchFamily="34" charset="0"/>
                            </a:rPr>
                            <a:t>(1)</a:t>
                          </a:r>
                          <a:endParaRPr lang="zh-CN" altLang="en-US" sz="1800" b="1">
                            <a:solidFill>
                              <a:schemeClr val="accent6">
                                <a:lumMod val="50000"/>
                              </a:schemeClr>
                            </a:solidFill>
                            <a:latin typeface="Arial" panose="020B0604020202020204" pitchFamily="34" charset="0"/>
                            <a:cs typeface="Arial" panose="020B0604020202020204" pitchFamily="34" charset="0"/>
                          </a:endParaRP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endParaRPr lang="zh-CN"/>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l="-90845" t="-89041" r="-266197" b="-304110"/>
                          </a:stretch>
                        </a:blipFill>
                      </a:tcPr>
                    </a:tc>
                    <a:tc>
                      <a:txBody>
                        <a:bodyPr/>
                        <a:lstStyle/>
                        <a:p>
                          <a:pPr>
                            <a:spcBef>
                              <a:spcPts val="600"/>
                            </a:spcBef>
                            <a:spcAft>
                              <a:spcPts val="600"/>
                            </a:spcAft>
                          </a:pPr>
                          <a:r>
                            <a:rPr lang="en-US" altLang="zh-CN" sz="1800" b="1">
                              <a:solidFill>
                                <a:srgbClr val="3008DC"/>
                              </a:solidFill>
                              <a:latin typeface="Arial" panose="020B0604020202020204" pitchFamily="34" charset="0"/>
                              <a:ea typeface="楷体" panose="02010609060101010101" pitchFamily="49" charset="-122"/>
                              <a:cs typeface="Arial" panose="020B0604020202020204" pitchFamily="34" charset="0"/>
                            </a:rPr>
                            <a:t>// </a:t>
                          </a:r>
                          <a:r>
                            <a:rPr lang="zh-CN" altLang="en-US" sz="1800" b="1">
                              <a:solidFill>
                                <a:srgbClr val="3008DC"/>
                              </a:solidFill>
                              <a:latin typeface="Arial" panose="020B0604020202020204" pitchFamily="34" charset="0"/>
                              <a:ea typeface="楷体" panose="02010609060101010101" pitchFamily="49" charset="-122"/>
                              <a:cs typeface="Arial" panose="020B0604020202020204" pitchFamily="34" charset="0"/>
                            </a:rPr>
                            <a:t>附加前提</a:t>
                          </a: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extLst>
                      <a:ext uri="{0D108BD9-81ED-4DB2-BD59-A6C34878D82A}">
                        <a16:rowId xmlns:a16="http://schemas.microsoft.com/office/drawing/2014/main" val="3259167531"/>
                      </a:ext>
                    </a:extLst>
                  </a:tr>
                  <a:tr h="441960">
                    <a:tc>
                      <a:txBody>
                        <a:bodyPr/>
                        <a:lstStyle/>
                        <a:p>
                          <a:pPr marL="0" algn="l" defTabSz="914400" rtl="0" eaLnBrk="1" latinLnBrk="0" hangingPunct="1">
                            <a:spcBef>
                              <a:spcPts val="600"/>
                            </a:spcBef>
                            <a:spcAft>
                              <a:spcPts val="600"/>
                            </a:spcAft>
                          </a:pPr>
                          <a:endParaRPr lang="zh-CN" altLang="en-US" sz="1800" b="1" kern="1200">
                            <a:solidFill>
                              <a:schemeClr val="accent6">
                                <a:lumMod val="50000"/>
                              </a:schemeClr>
                            </a:solidFill>
                            <a:latin typeface="Arial" panose="020B0604020202020204" pitchFamily="34" charset="0"/>
                            <a:ea typeface="+mn-ea"/>
                            <a:cs typeface="Arial" panose="020B0604020202020204" pitchFamily="34" charset="0"/>
                          </a:endParaRP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endParaRPr lang="zh-CN"/>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l="-90845" t="-189041" r="-266197" b="-204110"/>
                          </a:stretch>
                        </a:blipFill>
                      </a:tcPr>
                    </a:tc>
                    <a:tc>
                      <a:txBody>
                        <a:bodyPr/>
                        <a:lstStyle/>
                        <a:p>
                          <a:endParaRPr lang="zh-CN"/>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l="-71693" t="-189041" b="-204110"/>
                          </a:stretch>
                        </a:blipFill>
                      </a:tcPr>
                    </a:tc>
                    <a:extLst>
                      <a:ext uri="{0D108BD9-81ED-4DB2-BD59-A6C34878D82A}">
                        <a16:rowId xmlns:a16="http://schemas.microsoft.com/office/drawing/2014/main" val="1236662608"/>
                      </a:ext>
                    </a:extLst>
                  </a:tr>
                  <a:tr h="441960">
                    <a:tc>
                      <a:txBody>
                        <a:bodyPr/>
                        <a:lstStyle/>
                        <a:p>
                          <a:endParaRPr lang="zh-CN"/>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t="-293056" r="-403101" b="-106944"/>
                          </a:stretch>
                        </a:blipFill>
                      </a:tcPr>
                    </a:tc>
                    <a:tc>
                      <a:txBody>
                        <a:bodyPr/>
                        <a:lstStyle/>
                        <a:p>
                          <a:endParaRPr lang="zh-CN"/>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l="-90845" t="-293056" r="-266197" b="-106944"/>
                          </a:stretch>
                        </a:blipFill>
                      </a:tcPr>
                    </a:tc>
                    <a:tc>
                      <a:txBody>
                        <a:bodyPr/>
                        <a:lstStyle/>
                        <a:p>
                          <a:pPr marL="0" algn="l" defTabSz="914400" rtl="0" eaLnBrk="1" latinLnBrk="0" hangingPunct="1">
                            <a:spcBef>
                              <a:spcPts val="600"/>
                            </a:spcBef>
                            <a:spcAft>
                              <a:spcPts val="600"/>
                            </a:spcAft>
                          </a:pPr>
                          <a:r>
                            <a:rPr lang="en-US" altLang="zh-CN" sz="1800" b="1" kern="1200">
                              <a:solidFill>
                                <a:srgbClr val="3008DC"/>
                              </a:solidFill>
                              <a:latin typeface="Arial" panose="020B0604020202020204" pitchFamily="34" charset="0"/>
                              <a:ea typeface="楷体" panose="02010609060101010101" pitchFamily="49" charset="-122"/>
                              <a:cs typeface="Arial" panose="020B0604020202020204" pitchFamily="34" charset="0"/>
                            </a:rPr>
                            <a:t>// ……</a:t>
                          </a:r>
                          <a:endParaRPr lang="zh-CN" altLang="en-US" sz="1800" b="1" kern="1200">
                            <a:solidFill>
                              <a:srgbClr val="3008DC"/>
                            </a:solidFill>
                            <a:latin typeface="Arial" panose="020B0604020202020204" pitchFamily="34" charset="0"/>
                            <a:ea typeface="楷体" panose="02010609060101010101" pitchFamily="49" charset="-122"/>
                            <a:cs typeface="Arial" panose="020B0604020202020204" pitchFamily="34" charset="0"/>
                          </a:endParaRP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extLst>
                      <a:ext uri="{0D108BD9-81ED-4DB2-BD59-A6C34878D82A}">
                        <a16:rowId xmlns:a16="http://schemas.microsoft.com/office/drawing/2014/main" val="3899149363"/>
                      </a:ext>
                    </a:extLst>
                  </a:tr>
                  <a:tr h="441960">
                    <a:tc>
                      <a:txBody>
                        <a:bodyPr/>
                        <a:lstStyle/>
                        <a:p>
                          <a:endParaRPr lang="zh-CN"/>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t="-387671" r="-403101" b="-5479"/>
                          </a:stretch>
                        </a:blipFill>
                      </a:tcPr>
                    </a:tc>
                    <a:tc>
                      <a:txBody>
                        <a:bodyPr/>
                        <a:lstStyle/>
                        <a:p>
                          <a:endParaRPr lang="zh-CN"/>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l="-90845" t="-387671" r="-266197" b="-5479"/>
                          </a:stretch>
                        </a:blipFill>
                      </a:tcPr>
                    </a:tc>
                    <a:tc>
                      <a:txBody>
                        <a:bodyPr/>
                        <a:lstStyle/>
                        <a:p>
                          <a:endParaRPr lang="zh-CN"/>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l="-71693" t="-387671" b="-5479"/>
                          </a:stretch>
                        </a:blipFill>
                      </a:tcPr>
                    </a:tc>
                    <a:extLst>
                      <a:ext uri="{0D108BD9-81ED-4DB2-BD59-A6C34878D82A}">
                        <a16:rowId xmlns:a16="http://schemas.microsoft.com/office/drawing/2014/main" val="1649883320"/>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14" name="表格 13">
                <a:extLst>
                  <a:ext uri="{FF2B5EF4-FFF2-40B4-BE49-F238E27FC236}">
                    <a16:creationId xmlns:a16="http://schemas.microsoft.com/office/drawing/2014/main" id="{63508695-0455-4C51-A752-0362F387A7D4}"/>
                  </a:ext>
                </a:extLst>
              </p:cNvPr>
              <p:cNvGraphicFramePr>
                <a:graphicFrameLocks noGrp="1"/>
              </p:cNvGraphicFramePr>
              <p:nvPr>
                <p:extLst>
                  <p:ext uri="{D42A27DB-BD31-4B8C-83A1-F6EECF244321}">
                    <p14:modId xmlns:p14="http://schemas.microsoft.com/office/powerpoint/2010/main" val="2900689910"/>
                  </p:ext>
                </p:extLst>
              </p:nvPr>
            </p:nvGraphicFramePr>
            <p:xfrm>
              <a:off x="5184285" y="3714431"/>
              <a:ext cx="3051505" cy="2606040"/>
            </p:xfrm>
            <a:graphic>
              <a:graphicData uri="http://schemas.openxmlformats.org/drawingml/2006/table">
                <a:tbl>
                  <a:tblPr firstRow="1" bandRow="1">
                    <a:tableStyleId>{93296810-A885-4BE3-A3E7-6D5BEEA58F35}</a:tableStyleId>
                  </a:tblPr>
                  <a:tblGrid>
                    <a:gridCol w="514445">
                      <a:extLst>
                        <a:ext uri="{9D8B030D-6E8A-4147-A177-3AD203B41FA5}">
                          <a16:colId xmlns:a16="http://schemas.microsoft.com/office/drawing/2014/main" val="770915149"/>
                        </a:ext>
                      </a:extLst>
                    </a:gridCol>
                    <a:gridCol w="651224">
                      <a:extLst>
                        <a:ext uri="{9D8B030D-6E8A-4147-A177-3AD203B41FA5}">
                          <a16:colId xmlns:a16="http://schemas.microsoft.com/office/drawing/2014/main" val="3621597925"/>
                        </a:ext>
                      </a:extLst>
                    </a:gridCol>
                    <a:gridCol w="1885836">
                      <a:extLst>
                        <a:ext uri="{9D8B030D-6E8A-4147-A177-3AD203B41FA5}">
                          <a16:colId xmlns:a16="http://schemas.microsoft.com/office/drawing/2014/main" val="2962173327"/>
                        </a:ext>
                      </a:extLst>
                    </a:gridCol>
                  </a:tblGrid>
                  <a:tr h="318952">
                    <a:tc gridSpan="3">
                      <a:txBody>
                        <a:bodyPr/>
                        <a:lstStyle/>
                        <a:p>
                          <a:pPr algn="ctr">
                            <a:spcBef>
                              <a:spcPts val="0"/>
                            </a:spcBef>
                            <a:spcAft>
                              <a:spcPts val="0"/>
                            </a:spcAft>
                          </a:pPr>
                          <a:r>
                            <a:rPr lang="zh-CN" altLang="en-US" sz="1800">
                              <a:solidFill>
                                <a:schemeClr val="accent4">
                                  <a:lumMod val="60000"/>
                                  <a:lumOff val="40000"/>
                                </a:schemeClr>
                              </a:solidFill>
                              <a:latin typeface="Arial" panose="020B0604020202020204" pitchFamily="34" charset="0"/>
                              <a:cs typeface="Arial" panose="020B0604020202020204" pitchFamily="34" charset="0"/>
                            </a:rPr>
                            <a:t>验证推理</a:t>
                          </a:r>
                          <a14:m>
                            <m:oMath xmlns:m="http://schemas.openxmlformats.org/officeDocument/2006/math">
                              <m:sSub>
                                <m:sSubPr>
                                  <m:ctrlPr>
                                    <a:rPr lang="en-US" altLang="zh-CN" sz="1800" b="1" i="1" smtClean="0">
                                      <a:solidFill>
                                        <a:schemeClr val="accent4">
                                          <a:lumMod val="60000"/>
                                          <a:lumOff val="40000"/>
                                        </a:schemeClr>
                                      </a:solidFill>
                                      <a:latin typeface="Cambria Math" panose="02040503050406030204" pitchFamily="18" charset="0"/>
                                      <a:cs typeface="Arial" panose="020B0604020202020204" pitchFamily="34" charset="0"/>
                                    </a:rPr>
                                  </m:ctrlPr>
                                </m:sSubPr>
                                <m:e>
                                  <m:r>
                                    <a:rPr lang="en-US" altLang="zh-CN" sz="1800" b="1" i="1" smtClean="0">
                                      <a:solidFill>
                                        <a:schemeClr val="accent4">
                                          <a:lumMod val="60000"/>
                                          <a:lumOff val="40000"/>
                                        </a:schemeClr>
                                      </a:solidFill>
                                      <a:latin typeface="Cambria Math" panose="02040503050406030204" pitchFamily="18" charset="0"/>
                                      <a:cs typeface="Arial" panose="020B0604020202020204" pitchFamily="34" charset="0"/>
                                    </a:rPr>
                                    <m:t>𝑨</m:t>
                                  </m:r>
                                </m:e>
                                <m:sub>
                                  <m:r>
                                    <a:rPr lang="en-US" altLang="zh-CN" sz="1800" b="1" i="1" smtClean="0">
                                      <a:solidFill>
                                        <a:schemeClr val="accent4">
                                          <a:lumMod val="60000"/>
                                          <a:lumOff val="40000"/>
                                        </a:schemeClr>
                                      </a:solidFill>
                                      <a:latin typeface="Cambria Math" panose="02040503050406030204" pitchFamily="18" charset="0"/>
                                      <a:cs typeface="Arial" panose="020B0604020202020204" pitchFamily="34" charset="0"/>
                                    </a:rPr>
                                    <m:t>𝟏</m:t>
                                  </m:r>
                                </m:sub>
                              </m:sSub>
                              <m:r>
                                <a:rPr lang="en-US" altLang="zh-CN" sz="1800" b="1" i="1" smtClean="0">
                                  <a:solidFill>
                                    <a:schemeClr val="accent4">
                                      <a:lumMod val="60000"/>
                                      <a:lumOff val="40000"/>
                                    </a:schemeClr>
                                  </a:solidFill>
                                  <a:latin typeface="Cambria Math" panose="02040503050406030204" pitchFamily="18" charset="0"/>
                                  <a:cs typeface="Arial" panose="020B0604020202020204" pitchFamily="34" charset="0"/>
                                </a:rPr>
                                <m:t>, ⋯, </m:t>
                              </m:r>
                              <m:sSub>
                                <m:sSubPr>
                                  <m:ctrlPr>
                                    <a:rPr lang="en-US" altLang="zh-CN" sz="1800" b="1" i="1" smtClean="0">
                                      <a:solidFill>
                                        <a:schemeClr val="accent4">
                                          <a:lumMod val="60000"/>
                                          <a:lumOff val="40000"/>
                                        </a:schemeClr>
                                      </a:solidFill>
                                      <a:latin typeface="Cambria Math" panose="02040503050406030204" pitchFamily="18" charset="0"/>
                                      <a:cs typeface="Arial" panose="020B0604020202020204" pitchFamily="34" charset="0"/>
                                    </a:rPr>
                                  </m:ctrlPr>
                                </m:sSubPr>
                                <m:e>
                                  <m:r>
                                    <a:rPr lang="en-US" altLang="zh-CN" sz="1800" b="1" i="1" smtClean="0">
                                      <a:solidFill>
                                        <a:schemeClr val="accent4">
                                          <a:lumMod val="60000"/>
                                          <a:lumOff val="40000"/>
                                        </a:schemeClr>
                                      </a:solidFill>
                                      <a:latin typeface="Cambria Math" panose="02040503050406030204" pitchFamily="18" charset="0"/>
                                      <a:cs typeface="Arial" panose="020B0604020202020204" pitchFamily="34" charset="0"/>
                                    </a:rPr>
                                    <m:t>𝑨</m:t>
                                  </m:r>
                                </m:e>
                                <m:sub>
                                  <m:r>
                                    <a:rPr lang="en-US" altLang="zh-CN" sz="1800" b="1" i="1" smtClean="0">
                                      <a:solidFill>
                                        <a:schemeClr val="accent4">
                                          <a:lumMod val="60000"/>
                                          <a:lumOff val="40000"/>
                                        </a:schemeClr>
                                      </a:solidFill>
                                      <a:latin typeface="Cambria Math" panose="02040503050406030204" pitchFamily="18" charset="0"/>
                                      <a:cs typeface="Arial" panose="020B0604020202020204" pitchFamily="34" charset="0"/>
                                    </a:rPr>
                                    <m:t>𝒏</m:t>
                                  </m:r>
                                </m:sub>
                              </m:sSub>
                              <m:r>
                                <a:rPr lang="en-US" altLang="zh-CN" sz="1800" b="1" i="1" smtClean="0">
                                  <a:solidFill>
                                    <a:schemeClr val="accent4">
                                      <a:lumMod val="60000"/>
                                      <a:lumOff val="40000"/>
                                    </a:schemeClr>
                                  </a:solidFill>
                                  <a:latin typeface="Cambria Math" panose="02040503050406030204" pitchFamily="18" charset="0"/>
                                  <a:cs typeface="Arial" panose="020B0604020202020204" pitchFamily="34" charset="0"/>
                                </a:rPr>
                                <m:t>⟹¬</m:t>
                              </m:r>
                              <m:r>
                                <a:rPr lang="en-US" altLang="zh-CN" sz="1800" b="1" i="1" smtClean="0">
                                  <a:solidFill>
                                    <a:schemeClr val="accent4">
                                      <a:lumMod val="60000"/>
                                      <a:lumOff val="40000"/>
                                    </a:schemeClr>
                                  </a:solidFill>
                                  <a:latin typeface="Cambria Math" panose="02040503050406030204" pitchFamily="18" charset="0"/>
                                  <a:cs typeface="Arial" panose="020B0604020202020204" pitchFamily="34" charset="0"/>
                                </a:rPr>
                                <m:t>𝑩</m:t>
                              </m:r>
                            </m:oMath>
                          </a14:m>
                          <a:endParaRPr lang="zh-CN" altLang="en-US" sz="1600" b="1">
                            <a:solidFill>
                              <a:schemeClr val="accent6">
                                <a:lumMod val="50000"/>
                              </a:schemeClr>
                            </a:solidFill>
                            <a:latin typeface="Arial" panose="020B0604020202020204" pitchFamily="34" charset="0"/>
                            <a:cs typeface="Arial" panose="020B0604020202020204" pitchFamily="34" charset="0"/>
                          </a:endParaRP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50000"/>
                          </a:schemeClr>
                        </a:solidFill>
                      </a:tcPr>
                    </a:tc>
                    <a:tc hMerge="1">
                      <a:txBody>
                        <a:bodyPr/>
                        <a:lstStyle/>
                        <a:p>
                          <a:pPr>
                            <a:spcBef>
                              <a:spcPts val="0"/>
                            </a:spcBef>
                            <a:spcAft>
                              <a:spcPts val="0"/>
                            </a:spcAft>
                          </a:pPr>
                          <a:endParaRPr lang="zh-CN" altLang="en-US" sz="1600" b="1">
                            <a:solidFill>
                              <a:schemeClr val="accent6">
                                <a:lumMod val="50000"/>
                              </a:schemeClr>
                            </a:solidFill>
                            <a:latin typeface="Arial" panose="020B0604020202020204" pitchFamily="34" charset="0"/>
                            <a:cs typeface="Arial" panose="020B0604020202020204" pitchFamily="34" charset="0"/>
                          </a:endParaRPr>
                        </a:p>
                      </a:txBody>
                      <a:tcPr>
                        <a:lnL w="6350" cap="flat" cmpd="sng" algn="ctr">
                          <a:solidFill>
                            <a:schemeClr val="accent4">
                              <a:lumMod val="60000"/>
                              <a:lumOff val="40000"/>
                            </a:schemeClr>
                          </a:solidFill>
                          <a:prstDash val="solid"/>
                          <a:round/>
                          <a:headEnd type="none" w="med" len="med"/>
                          <a:tailEnd type="none" w="med" len="med"/>
                        </a:lnL>
                        <a:lnR w="6350" cap="flat" cmpd="sng" algn="ctr">
                          <a:solidFill>
                            <a:schemeClr val="accent4">
                              <a:lumMod val="60000"/>
                              <a:lumOff val="4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hMerge="1">
                      <a:txBody>
                        <a:bodyPr/>
                        <a:lstStyle/>
                        <a:p>
                          <a:pPr>
                            <a:spcBef>
                              <a:spcPts val="0"/>
                            </a:spcBef>
                            <a:spcAft>
                              <a:spcPts val="0"/>
                            </a:spcAft>
                          </a:pPr>
                          <a:endParaRPr lang="zh-CN" altLang="en-US" sz="1600">
                            <a:solidFill>
                              <a:srgbClr val="3008DC"/>
                            </a:solidFill>
                            <a:latin typeface="Arial" panose="020B0604020202020204" pitchFamily="34" charset="0"/>
                            <a:ea typeface="楷体" panose="02010609060101010101" pitchFamily="49" charset="-122"/>
                            <a:cs typeface="Arial" panose="020B0604020202020204" pitchFamily="34" charset="0"/>
                          </a:endParaRPr>
                        </a:p>
                      </a:txBody>
                      <a:tcPr>
                        <a:lnL w="6350" cap="flat" cmpd="sng" algn="ctr">
                          <a:solidFill>
                            <a:schemeClr val="accent4">
                              <a:lumMod val="60000"/>
                              <a:lumOff val="40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extLst>
                      <a:ext uri="{0D108BD9-81ED-4DB2-BD59-A6C34878D82A}">
                        <a16:rowId xmlns:a16="http://schemas.microsoft.com/office/drawing/2014/main" val="1580814939"/>
                      </a:ext>
                    </a:extLst>
                  </a:tr>
                  <a:tr h="318952">
                    <a:tc>
                      <a:txBody>
                        <a:bodyPr/>
                        <a:lstStyle/>
                        <a:p>
                          <a:pPr>
                            <a:spcBef>
                              <a:spcPts val="300"/>
                            </a:spcBef>
                            <a:spcAft>
                              <a:spcPts val="300"/>
                            </a:spcAft>
                          </a:pPr>
                          <a:r>
                            <a:rPr lang="en-US" altLang="zh-CN" sz="1600" b="1">
                              <a:solidFill>
                                <a:schemeClr val="accent6">
                                  <a:lumMod val="50000"/>
                                </a:schemeClr>
                              </a:solidFill>
                              <a:latin typeface="Arial" panose="020B0604020202020204" pitchFamily="34" charset="0"/>
                              <a:cs typeface="Arial" panose="020B0604020202020204" pitchFamily="34" charset="0"/>
                            </a:rPr>
                            <a:t>(1)</a:t>
                          </a:r>
                          <a:endParaRPr lang="zh-CN" altLang="en-US" sz="1600" b="1">
                            <a:solidFill>
                              <a:schemeClr val="accent6">
                                <a:lumMod val="50000"/>
                              </a:schemeClr>
                            </a:solidFill>
                            <a:latin typeface="Arial" panose="020B0604020202020204" pitchFamily="34" charset="0"/>
                            <a:cs typeface="Arial" panose="020B0604020202020204" pitchFamily="34" charset="0"/>
                          </a:endParaRP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pPr>
                            <a:spcBef>
                              <a:spcPts val="300"/>
                            </a:spcBef>
                            <a:spcAft>
                              <a:spcPts val="300"/>
                            </a:spcAft>
                          </a:pPr>
                          <a14:m>
                            <m:oMathPara xmlns:m="http://schemas.openxmlformats.org/officeDocument/2006/math">
                              <m:oMathParaPr>
                                <m:jc m:val="left"/>
                              </m:oMathParaPr>
                              <m:oMath xmlns:m="http://schemas.openxmlformats.org/officeDocument/2006/math">
                                <m:r>
                                  <a:rPr lang="en-US" altLang="zh-CN" sz="1600" b="1" i="1" smtClean="0">
                                    <a:solidFill>
                                      <a:schemeClr val="accent6">
                                        <a:lumMod val="50000"/>
                                      </a:schemeClr>
                                    </a:solidFill>
                                    <a:latin typeface="Cambria Math" panose="02040503050406030204" pitchFamily="18" charset="0"/>
                                    <a:cs typeface="Arial" panose="020B0604020202020204" pitchFamily="34" charset="0"/>
                                  </a:rPr>
                                  <m:t>𝑩</m:t>
                                </m:r>
                              </m:oMath>
                            </m:oMathPara>
                          </a14:m>
                          <a:endParaRPr lang="zh-CN" altLang="en-US" sz="1600" b="1">
                            <a:solidFill>
                              <a:schemeClr val="accent6">
                                <a:lumMod val="50000"/>
                              </a:schemeClr>
                            </a:solidFill>
                            <a:latin typeface="Arial" panose="020B0604020202020204" pitchFamily="34" charset="0"/>
                            <a:cs typeface="Arial" panose="020B0604020202020204" pitchFamily="34" charset="0"/>
                          </a:endParaRP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pPr>
                            <a:spcBef>
                              <a:spcPts val="300"/>
                            </a:spcBef>
                            <a:spcAft>
                              <a:spcPts val="300"/>
                            </a:spcAft>
                          </a:pPr>
                          <a:r>
                            <a:rPr lang="en-US" altLang="zh-CN" sz="1600" b="1">
                              <a:solidFill>
                                <a:srgbClr val="3008DC"/>
                              </a:solidFill>
                              <a:latin typeface="Arial" panose="020B0604020202020204" pitchFamily="34" charset="0"/>
                              <a:ea typeface="楷体" panose="02010609060101010101" pitchFamily="49" charset="-122"/>
                              <a:cs typeface="Arial" panose="020B0604020202020204" pitchFamily="34" charset="0"/>
                            </a:rPr>
                            <a:t>// </a:t>
                          </a:r>
                          <a:r>
                            <a:rPr lang="zh-CN" altLang="en-US" sz="1600" b="1">
                              <a:solidFill>
                                <a:srgbClr val="3008DC"/>
                              </a:solidFill>
                              <a:latin typeface="Arial" panose="020B0604020202020204" pitchFamily="34" charset="0"/>
                              <a:ea typeface="楷体" panose="02010609060101010101" pitchFamily="49" charset="-122"/>
                              <a:cs typeface="Arial" panose="020B0604020202020204" pitchFamily="34" charset="0"/>
                            </a:rPr>
                            <a:t>附加前提</a:t>
                          </a: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extLst>
                      <a:ext uri="{0D108BD9-81ED-4DB2-BD59-A6C34878D82A}">
                        <a16:rowId xmlns:a16="http://schemas.microsoft.com/office/drawing/2014/main" val="3259167531"/>
                      </a:ext>
                    </a:extLst>
                  </a:tr>
                  <a:tr h="325750">
                    <a:tc>
                      <a:txBody>
                        <a:bodyPr/>
                        <a:lstStyle/>
                        <a:p>
                          <a:pPr marL="0" algn="l" defTabSz="914400" rtl="0" eaLnBrk="1" latinLnBrk="0" hangingPunct="1">
                            <a:spcBef>
                              <a:spcPts val="300"/>
                            </a:spcBef>
                            <a:spcAft>
                              <a:spcPts val="300"/>
                            </a:spcAft>
                          </a:pPr>
                          <a:endParaRPr lang="zh-CN" altLang="en-US" sz="1600" b="1" kern="1200">
                            <a:solidFill>
                              <a:schemeClr val="accent6">
                                <a:lumMod val="50000"/>
                              </a:schemeClr>
                            </a:solidFill>
                            <a:latin typeface="Arial" panose="020B0604020202020204" pitchFamily="34" charset="0"/>
                            <a:ea typeface="+mn-ea"/>
                            <a:cs typeface="Arial" panose="020B0604020202020204" pitchFamily="34" charset="0"/>
                          </a:endParaRP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pPr algn="l">
                            <a:spcBef>
                              <a:spcPts val="300"/>
                            </a:spcBef>
                            <a:spcAft>
                              <a:spcPts val="300"/>
                            </a:spcAft>
                          </a:pPr>
                          <a14:m>
                            <m:oMathPara xmlns:m="http://schemas.openxmlformats.org/officeDocument/2006/math">
                              <m:oMathParaPr>
                                <m:jc m:val="left"/>
                              </m:oMathParaPr>
                              <m:oMath xmlns:m="http://schemas.openxmlformats.org/officeDocument/2006/math">
                                <m:r>
                                  <a:rPr lang="en-US" altLang="zh-CN" sz="1600" b="1" i="1" smtClean="0">
                                    <a:solidFill>
                                      <a:schemeClr val="accent6">
                                        <a:lumMod val="50000"/>
                                      </a:schemeClr>
                                    </a:solidFill>
                                    <a:latin typeface="Cambria Math" panose="02040503050406030204" pitchFamily="18" charset="0"/>
                                    <a:cs typeface="Arial" panose="020B0604020202020204" pitchFamily="34" charset="0"/>
                                  </a:rPr>
                                  <m:t>⋮</m:t>
                                </m:r>
                              </m:oMath>
                            </m:oMathPara>
                          </a14:m>
                          <a:endParaRPr lang="zh-CN" altLang="en-US" sz="1600" b="1">
                            <a:solidFill>
                              <a:schemeClr val="accent6">
                                <a:lumMod val="50000"/>
                              </a:schemeClr>
                            </a:solidFill>
                            <a:latin typeface="Arial" panose="020B0604020202020204" pitchFamily="34" charset="0"/>
                            <a:cs typeface="Arial" panose="020B0604020202020204" pitchFamily="34" charset="0"/>
                          </a:endParaRP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pPr marL="0" marR="0" lvl="0" indent="0" algn="l" defTabSz="914400" rtl="0" eaLnBrk="1" fontAlgn="auto" latinLnBrk="0" hangingPunct="1">
                            <a:lnSpc>
                              <a:spcPct val="100000"/>
                            </a:lnSpc>
                            <a:spcBef>
                              <a:spcPts val="300"/>
                            </a:spcBef>
                            <a:spcAft>
                              <a:spcPts val="300"/>
                            </a:spcAft>
                            <a:buClrTx/>
                            <a:buSzTx/>
                            <a:buFontTx/>
                            <a:buNone/>
                            <a:tabLst/>
                            <a:defRPr/>
                          </a:pPr>
                          <a:r>
                            <a:rPr lang="en-US" altLang="zh-CN" sz="1600" b="1" kern="1200">
                              <a:solidFill>
                                <a:srgbClr val="3008DC"/>
                              </a:solidFill>
                              <a:ea typeface="楷体" panose="02010609060101010101" pitchFamily="49" charset="-122"/>
                              <a:cs typeface="Arial" panose="020B0604020202020204" pitchFamily="34" charset="0"/>
                            </a:rPr>
                            <a:t> </a:t>
                          </a:r>
                          <a14:m>
                            <m:oMath xmlns:m="http://schemas.openxmlformats.org/officeDocument/2006/math">
                              <m:r>
                                <a:rPr lang="en-US" altLang="zh-CN" sz="1600" b="1" i="1" kern="1200" smtClean="0">
                                  <a:solidFill>
                                    <a:srgbClr val="3008DC"/>
                                  </a:solidFill>
                                  <a:latin typeface="Cambria Math" panose="02040503050406030204" pitchFamily="18" charset="0"/>
                                  <a:ea typeface="楷体" panose="02010609060101010101" pitchFamily="49" charset="-122"/>
                                  <a:cs typeface="Arial" panose="020B0604020202020204" pitchFamily="34" charset="0"/>
                                </a:rPr>
                                <m:t>⋮</m:t>
                              </m:r>
                            </m:oMath>
                          </a14:m>
                          <a:endParaRPr lang="zh-CN" altLang="en-US" sz="1600" b="1" kern="1200">
                            <a:solidFill>
                              <a:srgbClr val="3008DC"/>
                            </a:solidFill>
                            <a:latin typeface="Arial" panose="020B0604020202020204" pitchFamily="34" charset="0"/>
                            <a:ea typeface="楷体" panose="02010609060101010101" pitchFamily="49" charset="-122"/>
                            <a:cs typeface="Arial" panose="020B0604020202020204" pitchFamily="34" charset="0"/>
                          </a:endParaRP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extLst>
                      <a:ext uri="{0D108BD9-81ED-4DB2-BD59-A6C34878D82A}">
                        <a16:rowId xmlns:a16="http://schemas.microsoft.com/office/drawing/2014/main" val="1236662608"/>
                      </a:ext>
                    </a:extLst>
                  </a:tr>
                  <a:tr h="319391">
                    <a:tc>
                      <a:txBody>
                        <a:bodyPr/>
                        <a:lstStyle/>
                        <a:p>
                          <a:pPr marL="0" marR="0" lvl="0" indent="0" algn="l" defTabSz="914400" rtl="0" eaLnBrk="1" fontAlgn="auto" latinLnBrk="0" hangingPunct="1">
                            <a:lnSpc>
                              <a:spcPct val="100000"/>
                            </a:lnSpc>
                            <a:spcBef>
                              <a:spcPts val="300"/>
                            </a:spcBef>
                            <a:spcAft>
                              <a:spcPts val="300"/>
                            </a:spcAft>
                            <a:buClrTx/>
                            <a:buSzTx/>
                            <a:buFontTx/>
                            <a:buNone/>
                            <a:tabLst/>
                            <a:defRPr/>
                          </a:pPr>
                          <a:r>
                            <a:rPr lang="en-US" altLang="zh-CN" sz="1600" b="1" kern="1200">
                              <a:solidFill>
                                <a:schemeClr val="accent6">
                                  <a:lumMod val="50000"/>
                                </a:schemeClr>
                              </a:solidFill>
                              <a:latin typeface="Arial" panose="020B0604020202020204" pitchFamily="34" charset="0"/>
                              <a:ea typeface="+mn-ea"/>
                              <a:cs typeface="Arial" panose="020B0604020202020204" pitchFamily="34" charset="0"/>
                            </a:rPr>
                            <a:t>(</a:t>
                          </a:r>
                          <a14:m>
                            <m:oMath xmlns:m="http://schemas.openxmlformats.org/officeDocument/2006/math">
                              <m:r>
                                <a:rPr lang="en-US" altLang="zh-CN" sz="1600" b="1" i="1" kern="1200" smtClean="0">
                                  <a:solidFill>
                                    <a:schemeClr val="accent6">
                                      <a:lumMod val="50000"/>
                                    </a:schemeClr>
                                  </a:solidFill>
                                  <a:latin typeface="Cambria Math" panose="02040503050406030204" pitchFamily="18" charset="0"/>
                                  <a:ea typeface="+mn-ea"/>
                                  <a:cs typeface="Arial" panose="020B0604020202020204" pitchFamily="34" charset="0"/>
                                </a:rPr>
                                <m:t>𝒊</m:t>
                              </m:r>
                            </m:oMath>
                          </a14:m>
                          <a:r>
                            <a:rPr lang="en-US" altLang="zh-CN" sz="1600" b="1" kern="1200">
                              <a:solidFill>
                                <a:schemeClr val="accent6">
                                  <a:lumMod val="50000"/>
                                </a:schemeClr>
                              </a:solidFill>
                              <a:latin typeface="Arial" panose="020B0604020202020204" pitchFamily="34" charset="0"/>
                              <a:ea typeface="+mn-ea"/>
                              <a:cs typeface="Arial" panose="020B0604020202020204" pitchFamily="34" charset="0"/>
                            </a:rPr>
                            <a:t>)</a:t>
                          </a:r>
                          <a:endParaRPr lang="zh-CN" altLang="en-US" sz="1600" b="1" kern="1200">
                            <a:solidFill>
                              <a:schemeClr val="accent6">
                                <a:lumMod val="50000"/>
                              </a:schemeClr>
                            </a:solidFill>
                            <a:latin typeface="Arial" panose="020B0604020202020204" pitchFamily="34" charset="0"/>
                            <a:ea typeface="+mn-ea"/>
                            <a:cs typeface="Arial" panose="020B0604020202020204" pitchFamily="34" charset="0"/>
                          </a:endParaRP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pPr algn="l">
                            <a:spcBef>
                              <a:spcPts val="300"/>
                            </a:spcBef>
                            <a:spcAft>
                              <a:spcPts val="300"/>
                            </a:spcAft>
                          </a:pPr>
                          <a14:m>
                            <m:oMathPara xmlns:m="http://schemas.openxmlformats.org/officeDocument/2006/math">
                              <m:oMathParaPr>
                                <m:jc m:val="left"/>
                              </m:oMathParaPr>
                              <m:oMath xmlns:m="http://schemas.openxmlformats.org/officeDocument/2006/math">
                                <m:r>
                                  <a:rPr lang="en-US" altLang="zh-CN" sz="1600" b="1" i="1" smtClean="0">
                                    <a:solidFill>
                                      <a:schemeClr val="accent6">
                                        <a:lumMod val="50000"/>
                                      </a:schemeClr>
                                    </a:solidFill>
                                    <a:latin typeface="Cambria Math" panose="02040503050406030204" pitchFamily="18" charset="0"/>
                                    <a:cs typeface="Arial" panose="020B0604020202020204" pitchFamily="34" charset="0"/>
                                  </a:rPr>
                                  <m:t>𝑪</m:t>
                                </m:r>
                              </m:oMath>
                            </m:oMathPara>
                          </a14:m>
                          <a:endParaRPr lang="zh-CN" altLang="en-US" sz="1600" b="1">
                            <a:solidFill>
                              <a:schemeClr val="accent6">
                                <a:lumMod val="50000"/>
                              </a:schemeClr>
                            </a:solidFill>
                            <a:latin typeface="Arial" panose="020B0604020202020204" pitchFamily="34" charset="0"/>
                            <a:cs typeface="Arial" panose="020B0604020202020204" pitchFamily="34" charset="0"/>
                          </a:endParaRP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pPr marL="0" algn="l" defTabSz="914400" rtl="0" eaLnBrk="1" latinLnBrk="0" hangingPunct="1">
                            <a:spcBef>
                              <a:spcPts val="300"/>
                            </a:spcBef>
                            <a:spcAft>
                              <a:spcPts val="300"/>
                            </a:spcAft>
                          </a:pPr>
                          <a:r>
                            <a:rPr lang="en-US" altLang="zh-CN" sz="1600" b="1" kern="1200">
                              <a:solidFill>
                                <a:srgbClr val="3008DC"/>
                              </a:solidFill>
                              <a:latin typeface="Arial" panose="020B0604020202020204" pitchFamily="34" charset="0"/>
                              <a:ea typeface="楷体" panose="02010609060101010101" pitchFamily="49" charset="-122"/>
                              <a:cs typeface="Arial" panose="020B0604020202020204" pitchFamily="34" charset="0"/>
                            </a:rPr>
                            <a:t>// ……</a:t>
                          </a:r>
                          <a:endParaRPr lang="zh-CN" altLang="en-US" sz="1600" b="1" kern="1200">
                            <a:solidFill>
                              <a:srgbClr val="3008DC"/>
                            </a:solidFill>
                            <a:latin typeface="Arial" panose="020B0604020202020204" pitchFamily="34" charset="0"/>
                            <a:ea typeface="楷体" panose="02010609060101010101" pitchFamily="49" charset="-122"/>
                            <a:cs typeface="Arial" panose="020B0604020202020204" pitchFamily="34" charset="0"/>
                          </a:endParaRP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extLst>
                      <a:ext uri="{0D108BD9-81ED-4DB2-BD59-A6C34878D82A}">
                        <a16:rowId xmlns:a16="http://schemas.microsoft.com/office/drawing/2014/main" val="3899149363"/>
                      </a:ext>
                    </a:extLst>
                  </a:tr>
                  <a:tr h="339345">
                    <a:tc>
                      <a:txBody>
                        <a:bodyPr/>
                        <a:lstStyle/>
                        <a:p>
                          <a:pPr marL="0" algn="l" defTabSz="914400" rtl="0" eaLnBrk="1" latinLnBrk="0" hangingPunct="1">
                            <a:spcBef>
                              <a:spcPts val="300"/>
                            </a:spcBef>
                            <a:spcAft>
                              <a:spcPts val="300"/>
                            </a:spcAft>
                          </a:pPr>
                          <a:endParaRPr lang="zh-CN" altLang="en-US" sz="1600" b="1" kern="1200">
                            <a:solidFill>
                              <a:schemeClr val="accent6">
                                <a:lumMod val="50000"/>
                              </a:schemeClr>
                            </a:solidFill>
                            <a:latin typeface="Arial" panose="020B0604020202020204" pitchFamily="34" charset="0"/>
                            <a:ea typeface="+mn-ea"/>
                            <a:cs typeface="Arial" panose="020B0604020202020204" pitchFamily="34" charset="0"/>
                          </a:endParaRP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pPr algn="l">
                            <a:spcBef>
                              <a:spcPts val="300"/>
                            </a:spcBef>
                            <a:spcAft>
                              <a:spcPts val="300"/>
                            </a:spcAft>
                          </a:pPr>
                          <a14:m>
                            <m:oMathPara xmlns:m="http://schemas.openxmlformats.org/officeDocument/2006/math">
                              <m:oMathParaPr>
                                <m:jc m:val="left"/>
                              </m:oMathParaPr>
                              <m:oMath xmlns:m="http://schemas.openxmlformats.org/officeDocument/2006/math">
                                <m:r>
                                  <a:rPr lang="en-US" altLang="zh-CN" sz="1600" b="1" i="1" smtClean="0">
                                    <a:solidFill>
                                      <a:schemeClr val="accent6">
                                        <a:lumMod val="50000"/>
                                      </a:schemeClr>
                                    </a:solidFill>
                                    <a:latin typeface="Cambria Math" panose="02040503050406030204" pitchFamily="18" charset="0"/>
                                    <a:cs typeface="Arial" panose="020B0604020202020204" pitchFamily="34" charset="0"/>
                                  </a:rPr>
                                  <m:t>⋮</m:t>
                                </m:r>
                              </m:oMath>
                            </m:oMathPara>
                          </a14:m>
                          <a:endParaRPr lang="zh-CN" altLang="en-US" sz="1600" b="1">
                            <a:solidFill>
                              <a:schemeClr val="accent6">
                                <a:lumMod val="50000"/>
                              </a:schemeClr>
                            </a:solidFill>
                            <a:latin typeface="Arial" panose="020B0604020202020204" pitchFamily="34" charset="0"/>
                            <a:cs typeface="Arial" panose="020B0604020202020204" pitchFamily="34" charset="0"/>
                          </a:endParaRP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pPr marL="0" algn="l" defTabSz="914400" rtl="0" eaLnBrk="1" latinLnBrk="0" hangingPunct="1">
                            <a:spcBef>
                              <a:spcPts val="300"/>
                            </a:spcBef>
                            <a:spcAft>
                              <a:spcPts val="300"/>
                            </a:spcAft>
                          </a:pPr>
                          <a:r>
                            <a:rPr lang="en-US" altLang="zh-CN" sz="1600" b="1" kern="1200">
                              <a:solidFill>
                                <a:srgbClr val="3008DC"/>
                              </a:solidFill>
                              <a:ea typeface="楷体" panose="02010609060101010101" pitchFamily="49" charset="-122"/>
                              <a:cs typeface="Arial" panose="020B0604020202020204" pitchFamily="34" charset="0"/>
                            </a:rPr>
                            <a:t> </a:t>
                          </a:r>
                          <a14:m>
                            <m:oMath xmlns:m="http://schemas.openxmlformats.org/officeDocument/2006/math">
                              <m:r>
                                <a:rPr lang="en-US" altLang="zh-CN" sz="1600" b="1" i="1" kern="1200" smtClean="0">
                                  <a:solidFill>
                                    <a:srgbClr val="3008DC"/>
                                  </a:solidFill>
                                  <a:latin typeface="Cambria Math" panose="02040503050406030204" pitchFamily="18" charset="0"/>
                                  <a:ea typeface="楷体" panose="02010609060101010101" pitchFamily="49" charset="-122"/>
                                  <a:cs typeface="Arial" panose="020B0604020202020204" pitchFamily="34" charset="0"/>
                                </a:rPr>
                                <m:t>⋮</m:t>
                              </m:r>
                            </m:oMath>
                          </a14:m>
                          <a:endParaRPr lang="zh-CN" altLang="en-US" sz="1600" b="1" kern="1200">
                            <a:solidFill>
                              <a:srgbClr val="3008DC"/>
                            </a:solidFill>
                            <a:latin typeface="Arial" panose="020B0604020202020204" pitchFamily="34" charset="0"/>
                            <a:ea typeface="楷体" panose="02010609060101010101" pitchFamily="49" charset="-122"/>
                            <a:cs typeface="Arial" panose="020B0604020202020204" pitchFamily="34" charset="0"/>
                          </a:endParaRP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extLst>
                      <a:ext uri="{0D108BD9-81ED-4DB2-BD59-A6C34878D82A}">
                        <a16:rowId xmlns:a16="http://schemas.microsoft.com/office/drawing/2014/main" val="1649883320"/>
                      </a:ext>
                    </a:extLst>
                  </a:tr>
                  <a:tr h="342078">
                    <a:tc>
                      <a:txBody>
                        <a:bodyPr/>
                        <a:lstStyle/>
                        <a:p>
                          <a:pPr marL="0" algn="l" defTabSz="914400" rtl="0" eaLnBrk="1" latinLnBrk="0" hangingPunct="1">
                            <a:spcBef>
                              <a:spcPts val="300"/>
                            </a:spcBef>
                            <a:spcAft>
                              <a:spcPts val="300"/>
                            </a:spcAft>
                          </a:pPr>
                          <a:r>
                            <a:rPr lang="en-US" altLang="zh-CN" sz="1600" b="1" kern="1200">
                              <a:solidFill>
                                <a:schemeClr val="accent6">
                                  <a:lumMod val="50000"/>
                                </a:schemeClr>
                              </a:solidFill>
                              <a:latin typeface="Arial" panose="020B0604020202020204" pitchFamily="34" charset="0"/>
                              <a:ea typeface="+mn-ea"/>
                              <a:cs typeface="Arial" panose="020B0604020202020204" pitchFamily="34" charset="0"/>
                            </a:rPr>
                            <a:t>(</a:t>
                          </a:r>
                          <a14:m>
                            <m:oMath xmlns:m="http://schemas.openxmlformats.org/officeDocument/2006/math">
                              <m:r>
                                <a:rPr lang="en-US" altLang="zh-CN" sz="1600" b="1" i="1" kern="1200" smtClean="0">
                                  <a:solidFill>
                                    <a:schemeClr val="accent6">
                                      <a:lumMod val="50000"/>
                                    </a:schemeClr>
                                  </a:solidFill>
                                  <a:latin typeface="Cambria Math" panose="02040503050406030204" pitchFamily="18" charset="0"/>
                                  <a:ea typeface="+mn-ea"/>
                                  <a:cs typeface="Arial" panose="020B0604020202020204" pitchFamily="34" charset="0"/>
                                </a:rPr>
                                <m:t>𝒋</m:t>
                              </m:r>
                            </m:oMath>
                          </a14:m>
                          <a:r>
                            <a:rPr lang="en-US" altLang="zh-CN" sz="1600" b="1" kern="1200">
                              <a:solidFill>
                                <a:schemeClr val="accent6">
                                  <a:lumMod val="50000"/>
                                </a:schemeClr>
                              </a:solidFill>
                              <a:latin typeface="Arial" panose="020B0604020202020204" pitchFamily="34" charset="0"/>
                              <a:ea typeface="+mn-ea"/>
                              <a:cs typeface="Arial" panose="020B0604020202020204" pitchFamily="34" charset="0"/>
                            </a:rPr>
                            <a:t>)</a:t>
                          </a:r>
                          <a:endParaRPr lang="zh-CN" altLang="en-US" sz="1600" b="1" kern="1200">
                            <a:solidFill>
                              <a:schemeClr val="accent6">
                                <a:lumMod val="50000"/>
                              </a:schemeClr>
                            </a:solidFill>
                            <a:latin typeface="Arial" panose="020B0604020202020204" pitchFamily="34" charset="0"/>
                            <a:ea typeface="+mn-ea"/>
                            <a:cs typeface="Arial" panose="020B0604020202020204" pitchFamily="34" charset="0"/>
                          </a:endParaRP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pPr algn="l">
                            <a:spcBef>
                              <a:spcPts val="300"/>
                            </a:spcBef>
                            <a:spcAft>
                              <a:spcPts val="300"/>
                            </a:spcAft>
                          </a:pPr>
                          <a14:m>
                            <m:oMathPara xmlns:m="http://schemas.openxmlformats.org/officeDocument/2006/math">
                              <m:oMathParaPr>
                                <m:jc m:val="left"/>
                              </m:oMathParaPr>
                              <m:oMath xmlns:m="http://schemas.openxmlformats.org/officeDocument/2006/math">
                                <m:r>
                                  <a:rPr lang="en-US" altLang="zh-CN" sz="1600" b="1" i="1" smtClean="0">
                                    <a:solidFill>
                                      <a:schemeClr val="accent6">
                                        <a:lumMod val="50000"/>
                                      </a:schemeClr>
                                    </a:solidFill>
                                    <a:latin typeface="Cambria Math" panose="02040503050406030204" pitchFamily="18" charset="0"/>
                                    <a:cs typeface="Arial" panose="020B0604020202020204" pitchFamily="34" charset="0"/>
                                  </a:rPr>
                                  <m:t>¬</m:t>
                                </m:r>
                                <m:r>
                                  <a:rPr lang="en-US" altLang="zh-CN" sz="1600" b="1" i="1" smtClean="0">
                                    <a:solidFill>
                                      <a:schemeClr val="accent6">
                                        <a:lumMod val="50000"/>
                                      </a:schemeClr>
                                    </a:solidFill>
                                    <a:latin typeface="Cambria Math" panose="02040503050406030204" pitchFamily="18" charset="0"/>
                                    <a:cs typeface="Arial" panose="020B0604020202020204" pitchFamily="34" charset="0"/>
                                  </a:rPr>
                                  <m:t>𝑪</m:t>
                                </m:r>
                              </m:oMath>
                            </m:oMathPara>
                          </a14:m>
                          <a:endParaRPr lang="zh-CN" altLang="en-US" sz="1600" b="1">
                            <a:solidFill>
                              <a:schemeClr val="accent6">
                                <a:lumMod val="50000"/>
                              </a:schemeClr>
                            </a:solidFill>
                            <a:latin typeface="Arial" panose="020B0604020202020204" pitchFamily="34" charset="0"/>
                            <a:cs typeface="Arial" panose="020B0604020202020204" pitchFamily="34" charset="0"/>
                          </a:endParaRP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pPr marL="0" algn="l" defTabSz="914400" rtl="0" eaLnBrk="1" latinLnBrk="0" hangingPunct="1">
                            <a:spcBef>
                              <a:spcPts val="300"/>
                            </a:spcBef>
                            <a:spcAft>
                              <a:spcPts val="300"/>
                            </a:spcAft>
                          </a:pPr>
                          <a:r>
                            <a:rPr lang="en-US" altLang="zh-CN" sz="1600" b="1" kern="1200">
                              <a:solidFill>
                                <a:srgbClr val="3008DC"/>
                              </a:solidFill>
                              <a:latin typeface="Arial" panose="020B0604020202020204" pitchFamily="34" charset="0"/>
                              <a:ea typeface="楷体" panose="02010609060101010101" pitchFamily="49" charset="-122"/>
                              <a:cs typeface="Arial" panose="020B0604020202020204" pitchFamily="34" charset="0"/>
                            </a:rPr>
                            <a:t>// ……</a:t>
                          </a:r>
                          <a:endParaRPr lang="zh-CN" altLang="en-US" sz="1600" b="1" kern="1200">
                            <a:solidFill>
                              <a:srgbClr val="3008DC"/>
                            </a:solidFill>
                            <a:latin typeface="Arial" panose="020B0604020202020204" pitchFamily="34" charset="0"/>
                            <a:ea typeface="楷体" panose="02010609060101010101" pitchFamily="49" charset="-122"/>
                            <a:cs typeface="Arial" panose="020B0604020202020204" pitchFamily="34" charset="0"/>
                          </a:endParaRP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extLst>
                      <a:ext uri="{0D108BD9-81ED-4DB2-BD59-A6C34878D82A}">
                        <a16:rowId xmlns:a16="http://schemas.microsoft.com/office/drawing/2014/main" val="4126987916"/>
                      </a:ext>
                    </a:extLst>
                  </a:tr>
                  <a:tr h="306336">
                    <a:tc>
                      <a:txBody>
                        <a:bodyPr/>
                        <a:lstStyle/>
                        <a:p>
                          <a:pPr marL="0" algn="l" defTabSz="914400" rtl="0" eaLnBrk="1" latinLnBrk="0" hangingPunct="1">
                            <a:spcBef>
                              <a:spcPts val="300"/>
                            </a:spcBef>
                            <a:spcAft>
                              <a:spcPts val="300"/>
                            </a:spcAft>
                          </a:pPr>
                          <a:r>
                            <a:rPr lang="en-US" altLang="zh-CN" sz="1600" b="1" kern="1200">
                              <a:solidFill>
                                <a:schemeClr val="accent6">
                                  <a:lumMod val="50000"/>
                                </a:schemeClr>
                              </a:solidFill>
                              <a:latin typeface="Arial" panose="020B0604020202020204" pitchFamily="34" charset="0"/>
                              <a:ea typeface="+mn-ea"/>
                              <a:cs typeface="Arial" panose="020B0604020202020204" pitchFamily="34" charset="0"/>
                            </a:rPr>
                            <a:t>(</a:t>
                          </a:r>
                          <a14:m>
                            <m:oMath xmlns:m="http://schemas.openxmlformats.org/officeDocument/2006/math">
                              <m:r>
                                <a:rPr lang="en-US" altLang="zh-CN" sz="1600" b="1" i="1" kern="1200" smtClean="0">
                                  <a:solidFill>
                                    <a:schemeClr val="accent6">
                                      <a:lumMod val="50000"/>
                                    </a:schemeClr>
                                  </a:solidFill>
                                  <a:latin typeface="Cambria Math" panose="02040503050406030204" pitchFamily="18" charset="0"/>
                                  <a:ea typeface="+mn-ea"/>
                                  <a:cs typeface="Arial" panose="020B0604020202020204" pitchFamily="34" charset="0"/>
                                </a:rPr>
                                <m:t>𝒌</m:t>
                              </m:r>
                            </m:oMath>
                          </a14:m>
                          <a:r>
                            <a:rPr lang="en-US" altLang="zh-CN" sz="1600" b="1" kern="1200">
                              <a:solidFill>
                                <a:schemeClr val="accent6">
                                  <a:lumMod val="50000"/>
                                </a:schemeClr>
                              </a:solidFill>
                              <a:latin typeface="Arial" panose="020B0604020202020204" pitchFamily="34" charset="0"/>
                              <a:ea typeface="+mn-ea"/>
                              <a:cs typeface="Arial" panose="020B0604020202020204" pitchFamily="34" charset="0"/>
                            </a:rPr>
                            <a:t>)</a:t>
                          </a:r>
                          <a:endParaRPr lang="zh-CN" altLang="en-US" sz="1600" b="1" kern="1200">
                            <a:solidFill>
                              <a:schemeClr val="accent6">
                                <a:lumMod val="50000"/>
                              </a:schemeClr>
                            </a:solidFill>
                            <a:latin typeface="Arial" panose="020B0604020202020204" pitchFamily="34" charset="0"/>
                            <a:ea typeface="+mn-ea"/>
                            <a:cs typeface="Arial" panose="020B0604020202020204" pitchFamily="34" charset="0"/>
                          </a:endParaRP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pPr algn="l">
                            <a:spcBef>
                              <a:spcPts val="300"/>
                            </a:spcBef>
                            <a:spcAft>
                              <a:spcPts val="300"/>
                            </a:spcAft>
                          </a:pPr>
                          <a14:m>
                            <m:oMathPara xmlns:m="http://schemas.openxmlformats.org/officeDocument/2006/math">
                              <m:oMathParaPr>
                                <m:jc m:val="left"/>
                              </m:oMathParaPr>
                              <m:oMath xmlns:m="http://schemas.openxmlformats.org/officeDocument/2006/math">
                                <m:r>
                                  <a:rPr lang="en-US" altLang="zh-CN" sz="1600" b="1" i="1" smtClean="0">
                                    <a:solidFill>
                                      <a:schemeClr val="accent6">
                                        <a:lumMod val="50000"/>
                                      </a:schemeClr>
                                    </a:solidFill>
                                    <a:latin typeface="Cambria Math" panose="02040503050406030204" pitchFamily="18" charset="0"/>
                                    <a:cs typeface="Arial" panose="020B0604020202020204" pitchFamily="34" charset="0"/>
                                  </a:rPr>
                                  <m:t>¬</m:t>
                                </m:r>
                                <m:r>
                                  <a:rPr lang="en-US" altLang="zh-CN" sz="1600" b="1" i="1" smtClean="0">
                                    <a:solidFill>
                                      <a:schemeClr val="accent6">
                                        <a:lumMod val="50000"/>
                                      </a:schemeClr>
                                    </a:solidFill>
                                    <a:latin typeface="Cambria Math" panose="02040503050406030204" pitchFamily="18" charset="0"/>
                                    <a:cs typeface="Arial" panose="020B0604020202020204" pitchFamily="34" charset="0"/>
                                  </a:rPr>
                                  <m:t>𝑩</m:t>
                                </m:r>
                              </m:oMath>
                            </m:oMathPara>
                          </a14:m>
                          <a:endParaRPr lang="zh-CN" altLang="en-US" sz="1600" b="1">
                            <a:solidFill>
                              <a:schemeClr val="accent6">
                                <a:lumMod val="50000"/>
                              </a:schemeClr>
                            </a:solidFill>
                            <a:latin typeface="Arial" panose="020B0604020202020204" pitchFamily="34" charset="0"/>
                            <a:cs typeface="Arial" panose="020B0604020202020204" pitchFamily="34" charset="0"/>
                          </a:endParaRP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pPr marL="0" algn="l" defTabSz="914400" rtl="0" eaLnBrk="1" latinLnBrk="0" hangingPunct="1">
                            <a:spcBef>
                              <a:spcPts val="300"/>
                            </a:spcBef>
                            <a:spcAft>
                              <a:spcPts val="300"/>
                            </a:spcAft>
                          </a:pPr>
                          <a:r>
                            <a:rPr lang="en-US" altLang="zh-CN" sz="1600" b="1" kern="1200">
                              <a:solidFill>
                                <a:srgbClr val="3008DC"/>
                              </a:solidFill>
                              <a:latin typeface="Arial" panose="020B0604020202020204" pitchFamily="34" charset="0"/>
                              <a:ea typeface="楷体" panose="02010609060101010101" pitchFamily="49" charset="-122"/>
                              <a:cs typeface="Arial" panose="020B0604020202020204" pitchFamily="34" charset="0"/>
                            </a:rPr>
                            <a:t>// (1), (</a:t>
                          </a:r>
                          <a14:m>
                            <m:oMath xmlns:m="http://schemas.openxmlformats.org/officeDocument/2006/math">
                              <m:r>
                                <a:rPr lang="en-US" altLang="zh-CN" sz="1600" b="1" i="1" kern="1200" smtClean="0">
                                  <a:solidFill>
                                    <a:srgbClr val="3008DC"/>
                                  </a:solidFill>
                                  <a:latin typeface="Cambria Math" panose="02040503050406030204" pitchFamily="18" charset="0"/>
                                  <a:ea typeface="楷体" panose="02010609060101010101" pitchFamily="49" charset="-122"/>
                                  <a:cs typeface="Arial" panose="020B0604020202020204" pitchFamily="34" charset="0"/>
                                </a:rPr>
                                <m:t>𝒊</m:t>
                              </m:r>
                            </m:oMath>
                          </a14:m>
                          <a:r>
                            <a:rPr lang="en-US" altLang="zh-CN" sz="1600" b="1" kern="1200">
                              <a:solidFill>
                                <a:srgbClr val="3008DC"/>
                              </a:solidFill>
                              <a:latin typeface="Arial" panose="020B0604020202020204" pitchFamily="34" charset="0"/>
                              <a:ea typeface="楷体" panose="02010609060101010101" pitchFamily="49" charset="-122"/>
                              <a:cs typeface="Arial" panose="020B0604020202020204" pitchFamily="34" charset="0"/>
                            </a:rPr>
                            <a:t>), (</a:t>
                          </a:r>
                          <a14:m>
                            <m:oMath xmlns:m="http://schemas.openxmlformats.org/officeDocument/2006/math">
                              <m:r>
                                <a:rPr lang="en-US" altLang="zh-CN" sz="1600" b="1" i="1" kern="1200" smtClean="0">
                                  <a:solidFill>
                                    <a:srgbClr val="3008DC"/>
                                  </a:solidFill>
                                  <a:latin typeface="Cambria Math" panose="02040503050406030204" pitchFamily="18" charset="0"/>
                                  <a:ea typeface="楷体" panose="02010609060101010101" pitchFamily="49" charset="-122"/>
                                  <a:cs typeface="Arial" panose="020B0604020202020204" pitchFamily="34" charset="0"/>
                                </a:rPr>
                                <m:t>𝒋</m:t>
                              </m:r>
                            </m:oMath>
                          </a14:m>
                          <a:r>
                            <a:rPr lang="en-US" altLang="zh-CN" sz="1600" b="1" kern="1200">
                              <a:solidFill>
                                <a:srgbClr val="3008DC"/>
                              </a:solidFill>
                              <a:latin typeface="Arial" panose="020B0604020202020204" pitchFamily="34" charset="0"/>
                              <a:ea typeface="楷体" panose="02010609060101010101" pitchFamily="49" charset="-122"/>
                              <a:cs typeface="Arial" panose="020B0604020202020204" pitchFamily="34" charset="0"/>
                            </a:rPr>
                            <a:t>)</a:t>
                          </a:r>
                          <a:r>
                            <a:rPr lang="zh-CN" altLang="en-US" sz="1600" b="1" kern="1200">
                              <a:solidFill>
                                <a:srgbClr val="3008DC"/>
                              </a:solidFill>
                              <a:latin typeface="Arial" panose="020B0604020202020204" pitchFamily="34" charset="0"/>
                              <a:ea typeface="楷体" panose="02010609060101010101" pitchFamily="49" charset="-122"/>
                              <a:cs typeface="Arial" panose="020B0604020202020204" pitchFamily="34" charset="0"/>
                            </a:rPr>
                            <a:t>反证法</a:t>
                          </a: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extLst>
                      <a:ext uri="{0D108BD9-81ED-4DB2-BD59-A6C34878D82A}">
                        <a16:rowId xmlns:a16="http://schemas.microsoft.com/office/drawing/2014/main" val="3935375732"/>
                      </a:ext>
                    </a:extLst>
                  </a:tr>
                </a:tbl>
              </a:graphicData>
            </a:graphic>
          </p:graphicFrame>
        </mc:Choice>
        <mc:Fallback xmlns="">
          <p:graphicFrame>
            <p:nvGraphicFramePr>
              <p:cNvPr id="14" name="表格 13">
                <a:extLst>
                  <a:ext uri="{FF2B5EF4-FFF2-40B4-BE49-F238E27FC236}">
                    <a16:creationId xmlns:a16="http://schemas.microsoft.com/office/drawing/2014/main" id="{63508695-0455-4C51-A752-0362F387A7D4}"/>
                  </a:ext>
                </a:extLst>
              </p:cNvPr>
              <p:cNvGraphicFramePr>
                <a:graphicFrameLocks noGrp="1"/>
              </p:cNvGraphicFramePr>
              <p:nvPr>
                <p:extLst>
                  <p:ext uri="{D42A27DB-BD31-4B8C-83A1-F6EECF244321}">
                    <p14:modId xmlns:p14="http://schemas.microsoft.com/office/powerpoint/2010/main" val="2900689910"/>
                  </p:ext>
                </p:extLst>
              </p:nvPr>
            </p:nvGraphicFramePr>
            <p:xfrm>
              <a:off x="5184285" y="3714431"/>
              <a:ext cx="3051505" cy="2606040"/>
            </p:xfrm>
            <a:graphic>
              <a:graphicData uri="http://schemas.openxmlformats.org/drawingml/2006/table">
                <a:tbl>
                  <a:tblPr firstRow="1" bandRow="1">
                    <a:tableStyleId>{93296810-A885-4BE3-A3E7-6D5BEEA58F35}</a:tableStyleId>
                  </a:tblPr>
                  <a:tblGrid>
                    <a:gridCol w="514445">
                      <a:extLst>
                        <a:ext uri="{9D8B030D-6E8A-4147-A177-3AD203B41FA5}">
                          <a16:colId xmlns:a16="http://schemas.microsoft.com/office/drawing/2014/main" val="770915149"/>
                        </a:ext>
                      </a:extLst>
                    </a:gridCol>
                    <a:gridCol w="651224">
                      <a:extLst>
                        <a:ext uri="{9D8B030D-6E8A-4147-A177-3AD203B41FA5}">
                          <a16:colId xmlns:a16="http://schemas.microsoft.com/office/drawing/2014/main" val="3621597925"/>
                        </a:ext>
                      </a:extLst>
                    </a:gridCol>
                    <a:gridCol w="1885836">
                      <a:extLst>
                        <a:ext uri="{9D8B030D-6E8A-4147-A177-3AD203B41FA5}">
                          <a16:colId xmlns:a16="http://schemas.microsoft.com/office/drawing/2014/main" val="2962173327"/>
                        </a:ext>
                      </a:extLst>
                    </a:gridCol>
                  </a:tblGrid>
                  <a:tr h="365760">
                    <a:tc gridSpan="3">
                      <a:txBody>
                        <a:bodyPr/>
                        <a:lstStyle/>
                        <a:p>
                          <a:endParaRPr lang="zh-CN"/>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blipFill>
                          <a:blip r:embed="rId3"/>
                          <a:stretch>
                            <a:fillRect t="-8333" b="-626667"/>
                          </a:stretch>
                        </a:blipFill>
                      </a:tcPr>
                    </a:tc>
                    <a:tc hMerge="1">
                      <a:txBody>
                        <a:bodyPr/>
                        <a:lstStyle/>
                        <a:p>
                          <a:pPr>
                            <a:spcBef>
                              <a:spcPts val="0"/>
                            </a:spcBef>
                            <a:spcAft>
                              <a:spcPts val="0"/>
                            </a:spcAft>
                          </a:pPr>
                          <a:endParaRPr lang="zh-CN" altLang="en-US" sz="1600" b="1">
                            <a:solidFill>
                              <a:schemeClr val="accent6">
                                <a:lumMod val="50000"/>
                              </a:schemeClr>
                            </a:solidFill>
                            <a:latin typeface="Arial" panose="020B0604020202020204" pitchFamily="34" charset="0"/>
                            <a:cs typeface="Arial" panose="020B0604020202020204" pitchFamily="34" charset="0"/>
                          </a:endParaRPr>
                        </a:p>
                      </a:txBody>
                      <a:tcPr>
                        <a:lnL w="6350" cap="flat" cmpd="sng" algn="ctr">
                          <a:solidFill>
                            <a:schemeClr val="accent4">
                              <a:lumMod val="60000"/>
                              <a:lumOff val="40000"/>
                            </a:schemeClr>
                          </a:solidFill>
                          <a:prstDash val="solid"/>
                          <a:round/>
                          <a:headEnd type="none" w="med" len="med"/>
                          <a:tailEnd type="none" w="med" len="med"/>
                        </a:lnL>
                        <a:lnR w="6350" cap="flat" cmpd="sng" algn="ctr">
                          <a:solidFill>
                            <a:schemeClr val="accent4">
                              <a:lumMod val="60000"/>
                              <a:lumOff val="4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hMerge="1">
                      <a:txBody>
                        <a:bodyPr/>
                        <a:lstStyle/>
                        <a:p>
                          <a:pPr>
                            <a:spcBef>
                              <a:spcPts val="0"/>
                            </a:spcBef>
                            <a:spcAft>
                              <a:spcPts val="0"/>
                            </a:spcAft>
                          </a:pPr>
                          <a:endParaRPr lang="zh-CN" altLang="en-US" sz="1600">
                            <a:solidFill>
                              <a:srgbClr val="3008DC"/>
                            </a:solidFill>
                            <a:latin typeface="Arial" panose="020B0604020202020204" pitchFamily="34" charset="0"/>
                            <a:ea typeface="楷体" panose="02010609060101010101" pitchFamily="49" charset="-122"/>
                            <a:cs typeface="Arial" panose="020B0604020202020204" pitchFamily="34" charset="0"/>
                          </a:endParaRPr>
                        </a:p>
                      </a:txBody>
                      <a:tcPr>
                        <a:lnL w="6350" cap="flat" cmpd="sng" algn="ctr">
                          <a:solidFill>
                            <a:schemeClr val="accent4">
                              <a:lumMod val="60000"/>
                              <a:lumOff val="40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extLst>
                      <a:ext uri="{0D108BD9-81ED-4DB2-BD59-A6C34878D82A}">
                        <a16:rowId xmlns:a16="http://schemas.microsoft.com/office/drawing/2014/main" val="1580814939"/>
                      </a:ext>
                    </a:extLst>
                  </a:tr>
                  <a:tr h="373380">
                    <a:tc>
                      <a:txBody>
                        <a:bodyPr/>
                        <a:lstStyle/>
                        <a:p>
                          <a:pPr>
                            <a:spcBef>
                              <a:spcPts val="300"/>
                            </a:spcBef>
                            <a:spcAft>
                              <a:spcPts val="300"/>
                            </a:spcAft>
                          </a:pPr>
                          <a:r>
                            <a:rPr lang="en-US" altLang="zh-CN" sz="1600" b="1">
                              <a:solidFill>
                                <a:schemeClr val="accent6">
                                  <a:lumMod val="50000"/>
                                </a:schemeClr>
                              </a:solidFill>
                              <a:latin typeface="Arial" panose="020B0604020202020204" pitchFamily="34" charset="0"/>
                              <a:cs typeface="Arial" panose="020B0604020202020204" pitchFamily="34" charset="0"/>
                            </a:rPr>
                            <a:t>(1)</a:t>
                          </a:r>
                          <a:endParaRPr lang="zh-CN" altLang="en-US" sz="1600" b="1">
                            <a:solidFill>
                              <a:schemeClr val="accent6">
                                <a:lumMod val="50000"/>
                              </a:schemeClr>
                            </a:solidFill>
                            <a:latin typeface="Arial" panose="020B0604020202020204" pitchFamily="34" charset="0"/>
                            <a:cs typeface="Arial" panose="020B0604020202020204" pitchFamily="34" charset="0"/>
                          </a:endParaRP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endParaRPr lang="zh-CN"/>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blipFill>
                          <a:blip r:embed="rId3"/>
                          <a:stretch>
                            <a:fillRect l="-79439" t="-106557" r="-289720" b="-516393"/>
                          </a:stretch>
                        </a:blipFill>
                      </a:tcPr>
                    </a:tc>
                    <a:tc>
                      <a:txBody>
                        <a:bodyPr/>
                        <a:lstStyle/>
                        <a:p>
                          <a:pPr>
                            <a:spcBef>
                              <a:spcPts val="300"/>
                            </a:spcBef>
                            <a:spcAft>
                              <a:spcPts val="300"/>
                            </a:spcAft>
                          </a:pPr>
                          <a:r>
                            <a:rPr lang="en-US" altLang="zh-CN" sz="1600" b="1">
                              <a:solidFill>
                                <a:srgbClr val="3008DC"/>
                              </a:solidFill>
                              <a:latin typeface="Arial" panose="020B0604020202020204" pitchFamily="34" charset="0"/>
                              <a:ea typeface="楷体" panose="02010609060101010101" pitchFamily="49" charset="-122"/>
                              <a:cs typeface="Arial" panose="020B0604020202020204" pitchFamily="34" charset="0"/>
                            </a:rPr>
                            <a:t>// </a:t>
                          </a:r>
                          <a:r>
                            <a:rPr lang="zh-CN" altLang="en-US" sz="1600" b="1">
                              <a:solidFill>
                                <a:srgbClr val="3008DC"/>
                              </a:solidFill>
                              <a:latin typeface="Arial" panose="020B0604020202020204" pitchFamily="34" charset="0"/>
                              <a:ea typeface="楷体" panose="02010609060101010101" pitchFamily="49" charset="-122"/>
                              <a:cs typeface="Arial" panose="020B0604020202020204" pitchFamily="34" charset="0"/>
                            </a:rPr>
                            <a:t>附加前提</a:t>
                          </a: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extLst>
                      <a:ext uri="{0D108BD9-81ED-4DB2-BD59-A6C34878D82A}">
                        <a16:rowId xmlns:a16="http://schemas.microsoft.com/office/drawing/2014/main" val="3259167531"/>
                      </a:ext>
                    </a:extLst>
                  </a:tr>
                  <a:tr h="373380">
                    <a:tc>
                      <a:txBody>
                        <a:bodyPr/>
                        <a:lstStyle/>
                        <a:p>
                          <a:pPr marL="0" algn="l" defTabSz="914400" rtl="0" eaLnBrk="1" latinLnBrk="0" hangingPunct="1">
                            <a:spcBef>
                              <a:spcPts val="300"/>
                            </a:spcBef>
                            <a:spcAft>
                              <a:spcPts val="300"/>
                            </a:spcAft>
                          </a:pPr>
                          <a:endParaRPr lang="zh-CN" altLang="en-US" sz="1600" b="1" kern="1200">
                            <a:solidFill>
                              <a:schemeClr val="accent6">
                                <a:lumMod val="50000"/>
                              </a:schemeClr>
                            </a:solidFill>
                            <a:latin typeface="Arial" panose="020B0604020202020204" pitchFamily="34" charset="0"/>
                            <a:ea typeface="+mn-ea"/>
                            <a:cs typeface="Arial" panose="020B0604020202020204" pitchFamily="34" charset="0"/>
                          </a:endParaRP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endParaRPr lang="zh-CN"/>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blipFill>
                          <a:blip r:embed="rId3"/>
                          <a:stretch>
                            <a:fillRect l="-79439" t="-203226" r="-289720" b="-408065"/>
                          </a:stretch>
                        </a:blipFill>
                      </a:tcPr>
                    </a:tc>
                    <a:tc>
                      <a:txBody>
                        <a:bodyPr/>
                        <a:lstStyle/>
                        <a:p>
                          <a:endParaRPr lang="zh-CN"/>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blipFill>
                          <a:blip r:embed="rId3"/>
                          <a:stretch>
                            <a:fillRect l="-61935" t="-203226" b="-408065"/>
                          </a:stretch>
                        </a:blipFill>
                      </a:tcPr>
                    </a:tc>
                    <a:extLst>
                      <a:ext uri="{0D108BD9-81ED-4DB2-BD59-A6C34878D82A}">
                        <a16:rowId xmlns:a16="http://schemas.microsoft.com/office/drawing/2014/main" val="1236662608"/>
                      </a:ext>
                    </a:extLst>
                  </a:tr>
                  <a:tr h="373380">
                    <a:tc>
                      <a:txBody>
                        <a:bodyPr/>
                        <a:lstStyle/>
                        <a:p>
                          <a:endParaRPr lang="zh-CN"/>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blipFill>
                          <a:blip r:embed="rId3"/>
                          <a:stretch>
                            <a:fillRect t="-308197" r="-490588" b="-314754"/>
                          </a:stretch>
                        </a:blipFill>
                      </a:tcPr>
                    </a:tc>
                    <a:tc>
                      <a:txBody>
                        <a:bodyPr/>
                        <a:lstStyle/>
                        <a:p>
                          <a:endParaRPr lang="zh-CN"/>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blipFill>
                          <a:blip r:embed="rId3"/>
                          <a:stretch>
                            <a:fillRect l="-79439" t="-308197" r="-289720" b="-314754"/>
                          </a:stretch>
                        </a:blipFill>
                      </a:tcPr>
                    </a:tc>
                    <a:tc>
                      <a:txBody>
                        <a:bodyPr/>
                        <a:lstStyle/>
                        <a:p>
                          <a:pPr marL="0" algn="l" defTabSz="914400" rtl="0" eaLnBrk="1" latinLnBrk="0" hangingPunct="1">
                            <a:spcBef>
                              <a:spcPts val="300"/>
                            </a:spcBef>
                            <a:spcAft>
                              <a:spcPts val="300"/>
                            </a:spcAft>
                          </a:pPr>
                          <a:r>
                            <a:rPr lang="en-US" altLang="zh-CN" sz="1600" b="1" kern="1200">
                              <a:solidFill>
                                <a:srgbClr val="3008DC"/>
                              </a:solidFill>
                              <a:latin typeface="Arial" panose="020B0604020202020204" pitchFamily="34" charset="0"/>
                              <a:ea typeface="楷体" panose="02010609060101010101" pitchFamily="49" charset="-122"/>
                              <a:cs typeface="Arial" panose="020B0604020202020204" pitchFamily="34" charset="0"/>
                            </a:rPr>
                            <a:t>// ……</a:t>
                          </a:r>
                          <a:endParaRPr lang="zh-CN" altLang="en-US" sz="1600" b="1" kern="1200">
                            <a:solidFill>
                              <a:srgbClr val="3008DC"/>
                            </a:solidFill>
                            <a:latin typeface="Arial" panose="020B0604020202020204" pitchFamily="34" charset="0"/>
                            <a:ea typeface="楷体" panose="02010609060101010101" pitchFamily="49" charset="-122"/>
                            <a:cs typeface="Arial" panose="020B0604020202020204" pitchFamily="34" charset="0"/>
                          </a:endParaRP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extLst>
                      <a:ext uri="{0D108BD9-81ED-4DB2-BD59-A6C34878D82A}">
                        <a16:rowId xmlns:a16="http://schemas.microsoft.com/office/drawing/2014/main" val="3899149363"/>
                      </a:ext>
                    </a:extLst>
                  </a:tr>
                  <a:tr h="373380">
                    <a:tc>
                      <a:txBody>
                        <a:bodyPr/>
                        <a:lstStyle/>
                        <a:p>
                          <a:pPr marL="0" algn="l" defTabSz="914400" rtl="0" eaLnBrk="1" latinLnBrk="0" hangingPunct="1">
                            <a:spcBef>
                              <a:spcPts val="300"/>
                            </a:spcBef>
                            <a:spcAft>
                              <a:spcPts val="300"/>
                            </a:spcAft>
                          </a:pPr>
                          <a:endParaRPr lang="zh-CN" altLang="en-US" sz="1600" b="1" kern="1200">
                            <a:solidFill>
                              <a:schemeClr val="accent6">
                                <a:lumMod val="50000"/>
                              </a:schemeClr>
                            </a:solidFill>
                            <a:latin typeface="Arial" panose="020B0604020202020204" pitchFamily="34" charset="0"/>
                            <a:ea typeface="+mn-ea"/>
                            <a:cs typeface="Arial" panose="020B0604020202020204" pitchFamily="34" charset="0"/>
                          </a:endParaRP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endParaRPr lang="zh-CN"/>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blipFill>
                          <a:blip r:embed="rId3"/>
                          <a:stretch>
                            <a:fillRect l="-79439" t="-408197" r="-289720" b="-214754"/>
                          </a:stretch>
                        </a:blipFill>
                      </a:tcPr>
                    </a:tc>
                    <a:tc>
                      <a:txBody>
                        <a:bodyPr/>
                        <a:lstStyle/>
                        <a:p>
                          <a:endParaRPr lang="zh-CN"/>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blipFill>
                          <a:blip r:embed="rId3"/>
                          <a:stretch>
                            <a:fillRect l="-61935" t="-408197" b="-214754"/>
                          </a:stretch>
                        </a:blipFill>
                      </a:tcPr>
                    </a:tc>
                    <a:extLst>
                      <a:ext uri="{0D108BD9-81ED-4DB2-BD59-A6C34878D82A}">
                        <a16:rowId xmlns:a16="http://schemas.microsoft.com/office/drawing/2014/main" val="1649883320"/>
                      </a:ext>
                    </a:extLst>
                  </a:tr>
                  <a:tr h="373380">
                    <a:tc>
                      <a:txBody>
                        <a:bodyPr/>
                        <a:lstStyle/>
                        <a:p>
                          <a:endParaRPr lang="zh-CN"/>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blipFill>
                          <a:blip r:embed="rId3"/>
                          <a:stretch>
                            <a:fillRect t="-500000" r="-490588" b="-111290"/>
                          </a:stretch>
                        </a:blipFill>
                      </a:tcPr>
                    </a:tc>
                    <a:tc>
                      <a:txBody>
                        <a:bodyPr/>
                        <a:lstStyle/>
                        <a:p>
                          <a:endParaRPr lang="zh-CN"/>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blipFill>
                          <a:blip r:embed="rId3"/>
                          <a:stretch>
                            <a:fillRect l="-79439" t="-500000" r="-289720" b="-111290"/>
                          </a:stretch>
                        </a:blipFill>
                      </a:tcPr>
                    </a:tc>
                    <a:tc>
                      <a:txBody>
                        <a:bodyPr/>
                        <a:lstStyle/>
                        <a:p>
                          <a:pPr marL="0" algn="l" defTabSz="914400" rtl="0" eaLnBrk="1" latinLnBrk="0" hangingPunct="1">
                            <a:spcBef>
                              <a:spcPts val="300"/>
                            </a:spcBef>
                            <a:spcAft>
                              <a:spcPts val="300"/>
                            </a:spcAft>
                          </a:pPr>
                          <a:r>
                            <a:rPr lang="en-US" altLang="zh-CN" sz="1600" b="1" kern="1200">
                              <a:solidFill>
                                <a:srgbClr val="3008DC"/>
                              </a:solidFill>
                              <a:latin typeface="Arial" panose="020B0604020202020204" pitchFamily="34" charset="0"/>
                              <a:ea typeface="楷体" panose="02010609060101010101" pitchFamily="49" charset="-122"/>
                              <a:cs typeface="Arial" panose="020B0604020202020204" pitchFamily="34" charset="0"/>
                            </a:rPr>
                            <a:t>// ……</a:t>
                          </a:r>
                          <a:endParaRPr lang="zh-CN" altLang="en-US" sz="1600" b="1" kern="1200">
                            <a:solidFill>
                              <a:srgbClr val="3008DC"/>
                            </a:solidFill>
                            <a:latin typeface="Arial" panose="020B0604020202020204" pitchFamily="34" charset="0"/>
                            <a:ea typeface="楷体" panose="02010609060101010101" pitchFamily="49" charset="-122"/>
                            <a:cs typeface="Arial" panose="020B0604020202020204" pitchFamily="34" charset="0"/>
                          </a:endParaRP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extLst>
                      <a:ext uri="{0D108BD9-81ED-4DB2-BD59-A6C34878D82A}">
                        <a16:rowId xmlns:a16="http://schemas.microsoft.com/office/drawing/2014/main" val="4126987916"/>
                      </a:ext>
                    </a:extLst>
                  </a:tr>
                  <a:tr h="373380">
                    <a:tc>
                      <a:txBody>
                        <a:bodyPr/>
                        <a:lstStyle/>
                        <a:p>
                          <a:endParaRPr lang="zh-CN"/>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blipFill>
                          <a:blip r:embed="rId3"/>
                          <a:stretch>
                            <a:fillRect t="-609836" r="-490588" b="-13115"/>
                          </a:stretch>
                        </a:blipFill>
                      </a:tcPr>
                    </a:tc>
                    <a:tc>
                      <a:txBody>
                        <a:bodyPr/>
                        <a:lstStyle/>
                        <a:p>
                          <a:endParaRPr lang="zh-CN"/>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blipFill>
                          <a:blip r:embed="rId3"/>
                          <a:stretch>
                            <a:fillRect l="-79439" t="-609836" r="-289720" b="-13115"/>
                          </a:stretch>
                        </a:blipFill>
                      </a:tcPr>
                    </a:tc>
                    <a:tc>
                      <a:txBody>
                        <a:bodyPr/>
                        <a:lstStyle/>
                        <a:p>
                          <a:endParaRPr lang="zh-CN"/>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blipFill>
                          <a:blip r:embed="rId3"/>
                          <a:stretch>
                            <a:fillRect l="-61935" t="-609836" b="-13115"/>
                          </a:stretch>
                        </a:blipFill>
                      </a:tcPr>
                    </a:tc>
                    <a:extLst>
                      <a:ext uri="{0D108BD9-81ED-4DB2-BD59-A6C34878D82A}">
                        <a16:rowId xmlns:a16="http://schemas.microsoft.com/office/drawing/2014/main" val="3935375732"/>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15" name="表格 14">
                <a:extLst>
                  <a:ext uri="{FF2B5EF4-FFF2-40B4-BE49-F238E27FC236}">
                    <a16:creationId xmlns:a16="http://schemas.microsoft.com/office/drawing/2014/main" id="{D850CA37-BBAF-42E3-B497-132A07207CAC}"/>
                  </a:ext>
                </a:extLst>
              </p:cNvPr>
              <p:cNvGraphicFramePr>
                <a:graphicFrameLocks noGrp="1"/>
              </p:cNvGraphicFramePr>
              <p:nvPr>
                <p:extLst>
                  <p:ext uri="{D42A27DB-BD31-4B8C-83A1-F6EECF244321}">
                    <p14:modId xmlns:p14="http://schemas.microsoft.com/office/powerpoint/2010/main" val="2074277590"/>
                  </p:ext>
                </p:extLst>
              </p:nvPr>
            </p:nvGraphicFramePr>
            <p:xfrm>
              <a:off x="8472424" y="3714431"/>
              <a:ext cx="3051505" cy="2606040"/>
            </p:xfrm>
            <a:graphic>
              <a:graphicData uri="http://schemas.openxmlformats.org/drawingml/2006/table">
                <a:tbl>
                  <a:tblPr firstRow="1" bandRow="1">
                    <a:tableStyleId>{93296810-A885-4BE3-A3E7-6D5BEEA58F35}</a:tableStyleId>
                  </a:tblPr>
                  <a:tblGrid>
                    <a:gridCol w="514445">
                      <a:extLst>
                        <a:ext uri="{9D8B030D-6E8A-4147-A177-3AD203B41FA5}">
                          <a16:colId xmlns:a16="http://schemas.microsoft.com/office/drawing/2014/main" val="770915149"/>
                        </a:ext>
                      </a:extLst>
                    </a:gridCol>
                    <a:gridCol w="651224">
                      <a:extLst>
                        <a:ext uri="{9D8B030D-6E8A-4147-A177-3AD203B41FA5}">
                          <a16:colId xmlns:a16="http://schemas.microsoft.com/office/drawing/2014/main" val="3621597925"/>
                        </a:ext>
                      </a:extLst>
                    </a:gridCol>
                    <a:gridCol w="1885836">
                      <a:extLst>
                        <a:ext uri="{9D8B030D-6E8A-4147-A177-3AD203B41FA5}">
                          <a16:colId xmlns:a16="http://schemas.microsoft.com/office/drawing/2014/main" val="2962173327"/>
                        </a:ext>
                      </a:extLst>
                    </a:gridCol>
                  </a:tblGrid>
                  <a:tr h="318952">
                    <a:tc gridSpan="3">
                      <a:txBody>
                        <a:bodyPr/>
                        <a:lstStyle/>
                        <a:p>
                          <a:pPr algn="ctr">
                            <a:spcBef>
                              <a:spcPts val="0"/>
                            </a:spcBef>
                            <a:spcAft>
                              <a:spcPts val="0"/>
                            </a:spcAft>
                          </a:pPr>
                          <a:r>
                            <a:rPr lang="zh-CN" altLang="en-US" sz="1800">
                              <a:solidFill>
                                <a:schemeClr val="accent4">
                                  <a:lumMod val="60000"/>
                                  <a:lumOff val="40000"/>
                                </a:schemeClr>
                              </a:solidFill>
                              <a:latin typeface="Arial" panose="020B0604020202020204" pitchFamily="34" charset="0"/>
                              <a:cs typeface="Arial" panose="020B0604020202020204" pitchFamily="34" charset="0"/>
                            </a:rPr>
                            <a:t>验证推理</a:t>
                          </a:r>
                          <a14:m>
                            <m:oMath xmlns:m="http://schemas.openxmlformats.org/officeDocument/2006/math">
                              <m:sSub>
                                <m:sSubPr>
                                  <m:ctrlPr>
                                    <a:rPr lang="en-US" altLang="zh-CN" sz="1800" b="1" i="1" smtClean="0">
                                      <a:solidFill>
                                        <a:schemeClr val="accent4">
                                          <a:lumMod val="60000"/>
                                          <a:lumOff val="40000"/>
                                        </a:schemeClr>
                                      </a:solidFill>
                                      <a:latin typeface="Cambria Math" panose="02040503050406030204" pitchFamily="18" charset="0"/>
                                      <a:cs typeface="Arial" panose="020B0604020202020204" pitchFamily="34" charset="0"/>
                                    </a:rPr>
                                  </m:ctrlPr>
                                </m:sSubPr>
                                <m:e>
                                  <m:r>
                                    <a:rPr lang="en-US" altLang="zh-CN" sz="1800" b="1" i="1" smtClean="0">
                                      <a:solidFill>
                                        <a:schemeClr val="accent4">
                                          <a:lumMod val="60000"/>
                                          <a:lumOff val="40000"/>
                                        </a:schemeClr>
                                      </a:solidFill>
                                      <a:latin typeface="Cambria Math" panose="02040503050406030204" pitchFamily="18" charset="0"/>
                                      <a:cs typeface="Arial" panose="020B0604020202020204" pitchFamily="34" charset="0"/>
                                    </a:rPr>
                                    <m:t>𝑨</m:t>
                                  </m:r>
                                </m:e>
                                <m:sub>
                                  <m:r>
                                    <a:rPr lang="en-US" altLang="zh-CN" sz="1800" b="1" i="1" smtClean="0">
                                      <a:solidFill>
                                        <a:schemeClr val="accent4">
                                          <a:lumMod val="60000"/>
                                          <a:lumOff val="40000"/>
                                        </a:schemeClr>
                                      </a:solidFill>
                                      <a:latin typeface="Cambria Math" panose="02040503050406030204" pitchFamily="18" charset="0"/>
                                      <a:cs typeface="Arial" panose="020B0604020202020204" pitchFamily="34" charset="0"/>
                                    </a:rPr>
                                    <m:t>𝟏</m:t>
                                  </m:r>
                                </m:sub>
                              </m:sSub>
                              <m:r>
                                <a:rPr lang="en-US" altLang="zh-CN" sz="1800" b="1" i="1" smtClean="0">
                                  <a:solidFill>
                                    <a:schemeClr val="accent4">
                                      <a:lumMod val="60000"/>
                                      <a:lumOff val="40000"/>
                                    </a:schemeClr>
                                  </a:solidFill>
                                  <a:latin typeface="Cambria Math" panose="02040503050406030204" pitchFamily="18" charset="0"/>
                                  <a:cs typeface="Arial" panose="020B0604020202020204" pitchFamily="34" charset="0"/>
                                </a:rPr>
                                <m:t>, ⋯, </m:t>
                              </m:r>
                              <m:sSub>
                                <m:sSubPr>
                                  <m:ctrlPr>
                                    <a:rPr lang="en-US" altLang="zh-CN" sz="1800" b="1" i="1" smtClean="0">
                                      <a:solidFill>
                                        <a:schemeClr val="accent4">
                                          <a:lumMod val="60000"/>
                                          <a:lumOff val="40000"/>
                                        </a:schemeClr>
                                      </a:solidFill>
                                      <a:latin typeface="Cambria Math" panose="02040503050406030204" pitchFamily="18" charset="0"/>
                                      <a:cs typeface="Arial" panose="020B0604020202020204" pitchFamily="34" charset="0"/>
                                    </a:rPr>
                                  </m:ctrlPr>
                                </m:sSubPr>
                                <m:e>
                                  <m:r>
                                    <a:rPr lang="en-US" altLang="zh-CN" sz="1800" b="1" i="1" smtClean="0">
                                      <a:solidFill>
                                        <a:schemeClr val="accent4">
                                          <a:lumMod val="60000"/>
                                          <a:lumOff val="40000"/>
                                        </a:schemeClr>
                                      </a:solidFill>
                                      <a:latin typeface="Cambria Math" panose="02040503050406030204" pitchFamily="18" charset="0"/>
                                      <a:cs typeface="Arial" panose="020B0604020202020204" pitchFamily="34" charset="0"/>
                                    </a:rPr>
                                    <m:t>𝑨</m:t>
                                  </m:r>
                                </m:e>
                                <m:sub>
                                  <m:r>
                                    <a:rPr lang="en-US" altLang="zh-CN" sz="1800" b="1" i="1" smtClean="0">
                                      <a:solidFill>
                                        <a:schemeClr val="accent4">
                                          <a:lumMod val="60000"/>
                                          <a:lumOff val="40000"/>
                                        </a:schemeClr>
                                      </a:solidFill>
                                      <a:latin typeface="Cambria Math" panose="02040503050406030204" pitchFamily="18" charset="0"/>
                                      <a:cs typeface="Arial" panose="020B0604020202020204" pitchFamily="34" charset="0"/>
                                    </a:rPr>
                                    <m:t>𝒏</m:t>
                                  </m:r>
                                </m:sub>
                              </m:sSub>
                              <m:r>
                                <a:rPr lang="en-US" altLang="zh-CN" sz="1800" b="1" i="1" smtClean="0">
                                  <a:solidFill>
                                    <a:schemeClr val="accent4">
                                      <a:lumMod val="60000"/>
                                      <a:lumOff val="40000"/>
                                    </a:schemeClr>
                                  </a:solidFill>
                                  <a:latin typeface="Cambria Math" panose="02040503050406030204" pitchFamily="18" charset="0"/>
                                  <a:cs typeface="Arial" panose="020B0604020202020204" pitchFamily="34" charset="0"/>
                                </a:rPr>
                                <m:t>⟹</m:t>
                              </m:r>
                              <m:r>
                                <a:rPr lang="en-US" altLang="zh-CN" sz="1800" b="1" i="1" smtClean="0">
                                  <a:solidFill>
                                    <a:schemeClr val="accent4">
                                      <a:lumMod val="60000"/>
                                      <a:lumOff val="40000"/>
                                    </a:schemeClr>
                                  </a:solidFill>
                                  <a:latin typeface="Cambria Math" panose="02040503050406030204" pitchFamily="18" charset="0"/>
                                  <a:cs typeface="Arial" panose="020B0604020202020204" pitchFamily="34" charset="0"/>
                                </a:rPr>
                                <m:t>𝑩</m:t>
                              </m:r>
                            </m:oMath>
                          </a14:m>
                          <a:endParaRPr lang="zh-CN" altLang="en-US" sz="1600" b="1">
                            <a:solidFill>
                              <a:schemeClr val="accent6">
                                <a:lumMod val="50000"/>
                              </a:schemeClr>
                            </a:solidFill>
                            <a:latin typeface="Arial" panose="020B0604020202020204" pitchFamily="34" charset="0"/>
                            <a:cs typeface="Arial" panose="020B0604020202020204" pitchFamily="34" charset="0"/>
                          </a:endParaRP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50000"/>
                          </a:schemeClr>
                        </a:solidFill>
                      </a:tcPr>
                    </a:tc>
                    <a:tc hMerge="1">
                      <a:txBody>
                        <a:bodyPr/>
                        <a:lstStyle/>
                        <a:p>
                          <a:pPr>
                            <a:spcBef>
                              <a:spcPts val="0"/>
                            </a:spcBef>
                            <a:spcAft>
                              <a:spcPts val="0"/>
                            </a:spcAft>
                          </a:pPr>
                          <a:endParaRPr lang="zh-CN" altLang="en-US" sz="1600" b="1">
                            <a:solidFill>
                              <a:schemeClr val="accent6">
                                <a:lumMod val="50000"/>
                              </a:schemeClr>
                            </a:solidFill>
                            <a:latin typeface="Arial" panose="020B0604020202020204" pitchFamily="34" charset="0"/>
                            <a:cs typeface="Arial" panose="020B0604020202020204" pitchFamily="34" charset="0"/>
                          </a:endParaRPr>
                        </a:p>
                      </a:txBody>
                      <a:tcPr>
                        <a:lnL w="6350" cap="flat" cmpd="sng" algn="ctr">
                          <a:solidFill>
                            <a:schemeClr val="accent4">
                              <a:lumMod val="60000"/>
                              <a:lumOff val="40000"/>
                            </a:schemeClr>
                          </a:solidFill>
                          <a:prstDash val="solid"/>
                          <a:round/>
                          <a:headEnd type="none" w="med" len="med"/>
                          <a:tailEnd type="none" w="med" len="med"/>
                        </a:lnL>
                        <a:lnR w="6350" cap="flat" cmpd="sng" algn="ctr">
                          <a:solidFill>
                            <a:schemeClr val="accent4">
                              <a:lumMod val="60000"/>
                              <a:lumOff val="4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hMerge="1">
                      <a:txBody>
                        <a:bodyPr/>
                        <a:lstStyle/>
                        <a:p>
                          <a:pPr>
                            <a:spcBef>
                              <a:spcPts val="0"/>
                            </a:spcBef>
                            <a:spcAft>
                              <a:spcPts val="0"/>
                            </a:spcAft>
                          </a:pPr>
                          <a:endParaRPr lang="zh-CN" altLang="en-US" sz="1600">
                            <a:solidFill>
                              <a:srgbClr val="3008DC"/>
                            </a:solidFill>
                            <a:latin typeface="Arial" panose="020B0604020202020204" pitchFamily="34" charset="0"/>
                            <a:ea typeface="楷体" panose="02010609060101010101" pitchFamily="49" charset="-122"/>
                            <a:cs typeface="Arial" panose="020B0604020202020204" pitchFamily="34" charset="0"/>
                          </a:endParaRPr>
                        </a:p>
                      </a:txBody>
                      <a:tcPr>
                        <a:lnL w="6350" cap="flat" cmpd="sng" algn="ctr">
                          <a:solidFill>
                            <a:schemeClr val="accent4">
                              <a:lumMod val="60000"/>
                              <a:lumOff val="40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extLst>
                      <a:ext uri="{0D108BD9-81ED-4DB2-BD59-A6C34878D82A}">
                        <a16:rowId xmlns:a16="http://schemas.microsoft.com/office/drawing/2014/main" val="1580814939"/>
                      </a:ext>
                    </a:extLst>
                  </a:tr>
                  <a:tr h="318952">
                    <a:tc>
                      <a:txBody>
                        <a:bodyPr/>
                        <a:lstStyle/>
                        <a:p>
                          <a:pPr>
                            <a:spcBef>
                              <a:spcPts val="300"/>
                            </a:spcBef>
                            <a:spcAft>
                              <a:spcPts val="300"/>
                            </a:spcAft>
                          </a:pPr>
                          <a:r>
                            <a:rPr lang="en-US" altLang="zh-CN" sz="1600" b="1">
                              <a:solidFill>
                                <a:schemeClr val="accent6">
                                  <a:lumMod val="50000"/>
                                </a:schemeClr>
                              </a:solidFill>
                              <a:latin typeface="Arial" panose="020B0604020202020204" pitchFamily="34" charset="0"/>
                              <a:cs typeface="Arial" panose="020B0604020202020204" pitchFamily="34" charset="0"/>
                            </a:rPr>
                            <a:t>(1)</a:t>
                          </a:r>
                          <a:endParaRPr lang="zh-CN" altLang="en-US" sz="1600" b="1">
                            <a:solidFill>
                              <a:schemeClr val="accent6">
                                <a:lumMod val="50000"/>
                              </a:schemeClr>
                            </a:solidFill>
                            <a:latin typeface="Arial" panose="020B0604020202020204" pitchFamily="34" charset="0"/>
                            <a:cs typeface="Arial" panose="020B0604020202020204" pitchFamily="34" charset="0"/>
                          </a:endParaRP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pPr>
                            <a:spcBef>
                              <a:spcPts val="300"/>
                            </a:spcBef>
                            <a:spcAft>
                              <a:spcPts val="300"/>
                            </a:spcAft>
                          </a:pPr>
                          <a14:m>
                            <m:oMathPara xmlns:m="http://schemas.openxmlformats.org/officeDocument/2006/math">
                              <m:oMathParaPr>
                                <m:jc m:val="left"/>
                              </m:oMathParaPr>
                              <m:oMath xmlns:m="http://schemas.openxmlformats.org/officeDocument/2006/math">
                                <m:r>
                                  <a:rPr lang="en-US" altLang="zh-CN" sz="1600" b="1" i="1" smtClean="0">
                                    <a:solidFill>
                                      <a:schemeClr val="accent6">
                                        <a:lumMod val="50000"/>
                                      </a:schemeClr>
                                    </a:solidFill>
                                    <a:latin typeface="Cambria Math" panose="02040503050406030204" pitchFamily="18" charset="0"/>
                                    <a:cs typeface="Arial" panose="020B0604020202020204" pitchFamily="34" charset="0"/>
                                  </a:rPr>
                                  <m:t>¬</m:t>
                                </m:r>
                                <m:r>
                                  <a:rPr lang="en-US" altLang="zh-CN" sz="1600" b="1" i="1" smtClean="0">
                                    <a:solidFill>
                                      <a:schemeClr val="accent6">
                                        <a:lumMod val="50000"/>
                                      </a:schemeClr>
                                    </a:solidFill>
                                    <a:latin typeface="Cambria Math" panose="02040503050406030204" pitchFamily="18" charset="0"/>
                                    <a:cs typeface="Arial" panose="020B0604020202020204" pitchFamily="34" charset="0"/>
                                  </a:rPr>
                                  <m:t>𝑩</m:t>
                                </m:r>
                              </m:oMath>
                            </m:oMathPara>
                          </a14:m>
                          <a:endParaRPr lang="zh-CN" altLang="en-US" sz="1600" b="1">
                            <a:solidFill>
                              <a:schemeClr val="accent6">
                                <a:lumMod val="50000"/>
                              </a:schemeClr>
                            </a:solidFill>
                            <a:latin typeface="Arial" panose="020B0604020202020204" pitchFamily="34" charset="0"/>
                            <a:cs typeface="Arial" panose="020B0604020202020204" pitchFamily="34" charset="0"/>
                          </a:endParaRP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pPr>
                            <a:spcBef>
                              <a:spcPts val="300"/>
                            </a:spcBef>
                            <a:spcAft>
                              <a:spcPts val="300"/>
                            </a:spcAft>
                          </a:pPr>
                          <a:r>
                            <a:rPr lang="en-US" altLang="zh-CN" sz="1600" b="1">
                              <a:solidFill>
                                <a:srgbClr val="3008DC"/>
                              </a:solidFill>
                              <a:latin typeface="Arial" panose="020B0604020202020204" pitchFamily="34" charset="0"/>
                              <a:ea typeface="楷体" panose="02010609060101010101" pitchFamily="49" charset="-122"/>
                              <a:cs typeface="Arial" panose="020B0604020202020204" pitchFamily="34" charset="0"/>
                            </a:rPr>
                            <a:t>// </a:t>
                          </a:r>
                          <a:r>
                            <a:rPr lang="zh-CN" altLang="en-US" sz="1600" b="1">
                              <a:solidFill>
                                <a:srgbClr val="3008DC"/>
                              </a:solidFill>
                              <a:latin typeface="Arial" panose="020B0604020202020204" pitchFamily="34" charset="0"/>
                              <a:ea typeface="楷体" panose="02010609060101010101" pitchFamily="49" charset="-122"/>
                              <a:cs typeface="Arial" panose="020B0604020202020204" pitchFamily="34" charset="0"/>
                            </a:rPr>
                            <a:t>附加前提</a:t>
                          </a: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extLst>
                      <a:ext uri="{0D108BD9-81ED-4DB2-BD59-A6C34878D82A}">
                        <a16:rowId xmlns:a16="http://schemas.microsoft.com/office/drawing/2014/main" val="3259167531"/>
                      </a:ext>
                    </a:extLst>
                  </a:tr>
                  <a:tr h="325750">
                    <a:tc>
                      <a:txBody>
                        <a:bodyPr/>
                        <a:lstStyle/>
                        <a:p>
                          <a:pPr marL="0" algn="l" defTabSz="914400" rtl="0" eaLnBrk="1" latinLnBrk="0" hangingPunct="1">
                            <a:spcBef>
                              <a:spcPts val="300"/>
                            </a:spcBef>
                            <a:spcAft>
                              <a:spcPts val="300"/>
                            </a:spcAft>
                          </a:pPr>
                          <a:endParaRPr lang="zh-CN" altLang="en-US" sz="1600" b="1" kern="1200">
                            <a:solidFill>
                              <a:schemeClr val="accent6">
                                <a:lumMod val="50000"/>
                              </a:schemeClr>
                            </a:solidFill>
                            <a:latin typeface="Arial" panose="020B0604020202020204" pitchFamily="34" charset="0"/>
                            <a:ea typeface="+mn-ea"/>
                            <a:cs typeface="Arial" panose="020B0604020202020204" pitchFamily="34" charset="0"/>
                          </a:endParaRP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pPr algn="l">
                            <a:spcBef>
                              <a:spcPts val="300"/>
                            </a:spcBef>
                            <a:spcAft>
                              <a:spcPts val="300"/>
                            </a:spcAft>
                          </a:pPr>
                          <a14:m>
                            <m:oMathPara xmlns:m="http://schemas.openxmlformats.org/officeDocument/2006/math">
                              <m:oMathParaPr>
                                <m:jc m:val="left"/>
                              </m:oMathParaPr>
                              <m:oMath xmlns:m="http://schemas.openxmlformats.org/officeDocument/2006/math">
                                <m:r>
                                  <a:rPr lang="en-US" altLang="zh-CN" sz="1600" b="1" i="1" smtClean="0">
                                    <a:solidFill>
                                      <a:schemeClr val="accent6">
                                        <a:lumMod val="50000"/>
                                      </a:schemeClr>
                                    </a:solidFill>
                                    <a:latin typeface="Cambria Math" panose="02040503050406030204" pitchFamily="18" charset="0"/>
                                    <a:cs typeface="Arial" panose="020B0604020202020204" pitchFamily="34" charset="0"/>
                                  </a:rPr>
                                  <m:t>⋮</m:t>
                                </m:r>
                              </m:oMath>
                            </m:oMathPara>
                          </a14:m>
                          <a:endParaRPr lang="zh-CN" altLang="en-US" sz="1600" b="1">
                            <a:solidFill>
                              <a:schemeClr val="accent6">
                                <a:lumMod val="50000"/>
                              </a:schemeClr>
                            </a:solidFill>
                            <a:latin typeface="Arial" panose="020B0604020202020204" pitchFamily="34" charset="0"/>
                            <a:cs typeface="Arial" panose="020B0604020202020204" pitchFamily="34" charset="0"/>
                          </a:endParaRP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pPr marL="0" marR="0" lvl="0" indent="0" algn="l" defTabSz="914400" rtl="0" eaLnBrk="1" fontAlgn="auto" latinLnBrk="0" hangingPunct="1">
                            <a:lnSpc>
                              <a:spcPct val="100000"/>
                            </a:lnSpc>
                            <a:spcBef>
                              <a:spcPts val="300"/>
                            </a:spcBef>
                            <a:spcAft>
                              <a:spcPts val="300"/>
                            </a:spcAft>
                            <a:buClrTx/>
                            <a:buSzTx/>
                            <a:buFontTx/>
                            <a:buNone/>
                            <a:tabLst/>
                            <a:defRPr/>
                          </a:pPr>
                          <a:r>
                            <a:rPr lang="en-US" altLang="zh-CN" sz="1600" b="1" kern="1200">
                              <a:solidFill>
                                <a:srgbClr val="3008DC"/>
                              </a:solidFill>
                              <a:ea typeface="楷体" panose="02010609060101010101" pitchFamily="49" charset="-122"/>
                              <a:cs typeface="Arial" panose="020B0604020202020204" pitchFamily="34" charset="0"/>
                            </a:rPr>
                            <a:t> </a:t>
                          </a:r>
                          <a14:m>
                            <m:oMath xmlns:m="http://schemas.openxmlformats.org/officeDocument/2006/math">
                              <m:r>
                                <a:rPr lang="en-US" altLang="zh-CN" sz="1600" b="1" i="1" kern="1200" smtClean="0">
                                  <a:solidFill>
                                    <a:srgbClr val="3008DC"/>
                                  </a:solidFill>
                                  <a:latin typeface="Cambria Math" panose="02040503050406030204" pitchFamily="18" charset="0"/>
                                  <a:ea typeface="楷体" panose="02010609060101010101" pitchFamily="49" charset="-122"/>
                                  <a:cs typeface="Arial" panose="020B0604020202020204" pitchFamily="34" charset="0"/>
                                </a:rPr>
                                <m:t>⋮</m:t>
                              </m:r>
                            </m:oMath>
                          </a14:m>
                          <a:endParaRPr lang="zh-CN" altLang="en-US" sz="1600" b="1" kern="1200">
                            <a:solidFill>
                              <a:srgbClr val="3008DC"/>
                            </a:solidFill>
                            <a:latin typeface="Arial" panose="020B0604020202020204" pitchFamily="34" charset="0"/>
                            <a:ea typeface="楷体" panose="02010609060101010101" pitchFamily="49" charset="-122"/>
                            <a:cs typeface="Arial" panose="020B0604020202020204" pitchFamily="34" charset="0"/>
                          </a:endParaRP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extLst>
                      <a:ext uri="{0D108BD9-81ED-4DB2-BD59-A6C34878D82A}">
                        <a16:rowId xmlns:a16="http://schemas.microsoft.com/office/drawing/2014/main" val="1236662608"/>
                      </a:ext>
                    </a:extLst>
                  </a:tr>
                  <a:tr h="319391">
                    <a:tc>
                      <a:txBody>
                        <a:bodyPr/>
                        <a:lstStyle/>
                        <a:p>
                          <a:pPr marL="0" marR="0" lvl="0" indent="0" algn="l" defTabSz="914400" rtl="0" eaLnBrk="1" fontAlgn="auto" latinLnBrk="0" hangingPunct="1">
                            <a:lnSpc>
                              <a:spcPct val="100000"/>
                            </a:lnSpc>
                            <a:spcBef>
                              <a:spcPts val="300"/>
                            </a:spcBef>
                            <a:spcAft>
                              <a:spcPts val="300"/>
                            </a:spcAft>
                            <a:buClrTx/>
                            <a:buSzTx/>
                            <a:buFontTx/>
                            <a:buNone/>
                            <a:tabLst/>
                            <a:defRPr/>
                          </a:pPr>
                          <a:r>
                            <a:rPr lang="en-US" altLang="zh-CN" sz="1600" b="1" kern="1200">
                              <a:solidFill>
                                <a:schemeClr val="accent6">
                                  <a:lumMod val="50000"/>
                                </a:schemeClr>
                              </a:solidFill>
                              <a:latin typeface="Arial" panose="020B0604020202020204" pitchFamily="34" charset="0"/>
                              <a:ea typeface="+mn-ea"/>
                              <a:cs typeface="Arial" panose="020B0604020202020204" pitchFamily="34" charset="0"/>
                            </a:rPr>
                            <a:t>(</a:t>
                          </a:r>
                          <a14:m>
                            <m:oMath xmlns:m="http://schemas.openxmlformats.org/officeDocument/2006/math">
                              <m:r>
                                <a:rPr lang="en-US" altLang="zh-CN" sz="1600" b="1" i="1" kern="1200" smtClean="0">
                                  <a:solidFill>
                                    <a:schemeClr val="accent6">
                                      <a:lumMod val="50000"/>
                                    </a:schemeClr>
                                  </a:solidFill>
                                  <a:latin typeface="Cambria Math" panose="02040503050406030204" pitchFamily="18" charset="0"/>
                                  <a:ea typeface="+mn-ea"/>
                                  <a:cs typeface="Arial" panose="020B0604020202020204" pitchFamily="34" charset="0"/>
                                </a:rPr>
                                <m:t>𝒊</m:t>
                              </m:r>
                            </m:oMath>
                          </a14:m>
                          <a:r>
                            <a:rPr lang="en-US" altLang="zh-CN" sz="1600" b="1" kern="1200">
                              <a:solidFill>
                                <a:schemeClr val="accent6">
                                  <a:lumMod val="50000"/>
                                </a:schemeClr>
                              </a:solidFill>
                              <a:latin typeface="Arial" panose="020B0604020202020204" pitchFamily="34" charset="0"/>
                              <a:ea typeface="+mn-ea"/>
                              <a:cs typeface="Arial" panose="020B0604020202020204" pitchFamily="34" charset="0"/>
                            </a:rPr>
                            <a:t>)</a:t>
                          </a:r>
                          <a:endParaRPr lang="zh-CN" altLang="en-US" sz="1600" b="1" kern="1200">
                            <a:solidFill>
                              <a:schemeClr val="accent6">
                                <a:lumMod val="50000"/>
                              </a:schemeClr>
                            </a:solidFill>
                            <a:latin typeface="Arial" panose="020B0604020202020204" pitchFamily="34" charset="0"/>
                            <a:ea typeface="+mn-ea"/>
                            <a:cs typeface="Arial" panose="020B0604020202020204" pitchFamily="34" charset="0"/>
                          </a:endParaRP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pPr algn="l">
                            <a:spcBef>
                              <a:spcPts val="300"/>
                            </a:spcBef>
                            <a:spcAft>
                              <a:spcPts val="300"/>
                            </a:spcAft>
                          </a:pPr>
                          <a14:m>
                            <m:oMathPara xmlns:m="http://schemas.openxmlformats.org/officeDocument/2006/math">
                              <m:oMathParaPr>
                                <m:jc m:val="left"/>
                              </m:oMathParaPr>
                              <m:oMath xmlns:m="http://schemas.openxmlformats.org/officeDocument/2006/math">
                                <m:r>
                                  <a:rPr lang="en-US" altLang="zh-CN" sz="1600" b="1" i="1" smtClean="0">
                                    <a:solidFill>
                                      <a:schemeClr val="accent6">
                                        <a:lumMod val="50000"/>
                                      </a:schemeClr>
                                    </a:solidFill>
                                    <a:latin typeface="Cambria Math" panose="02040503050406030204" pitchFamily="18" charset="0"/>
                                    <a:cs typeface="Arial" panose="020B0604020202020204" pitchFamily="34" charset="0"/>
                                  </a:rPr>
                                  <m:t>𝑪</m:t>
                                </m:r>
                              </m:oMath>
                            </m:oMathPara>
                          </a14:m>
                          <a:endParaRPr lang="zh-CN" altLang="en-US" sz="1600" b="1">
                            <a:solidFill>
                              <a:schemeClr val="accent6">
                                <a:lumMod val="50000"/>
                              </a:schemeClr>
                            </a:solidFill>
                            <a:latin typeface="Arial" panose="020B0604020202020204" pitchFamily="34" charset="0"/>
                            <a:cs typeface="Arial" panose="020B0604020202020204" pitchFamily="34" charset="0"/>
                          </a:endParaRP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pPr marL="0" algn="l" defTabSz="914400" rtl="0" eaLnBrk="1" latinLnBrk="0" hangingPunct="1">
                            <a:spcBef>
                              <a:spcPts val="300"/>
                            </a:spcBef>
                            <a:spcAft>
                              <a:spcPts val="300"/>
                            </a:spcAft>
                          </a:pPr>
                          <a:r>
                            <a:rPr lang="en-US" altLang="zh-CN" sz="1600" b="1" kern="1200">
                              <a:solidFill>
                                <a:srgbClr val="3008DC"/>
                              </a:solidFill>
                              <a:latin typeface="Arial" panose="020B0604020202020204" pitchFamily="34" charset="0"/>
                              <a:ea typeface="楷体" panose="02010609060101010101" pitchFamily="49" charset="-122"/>
                              <a:cs typeface="Arial" panose="020B0604020202020204" pitchFamily="34" charset="0"/>
                            </a:rPr>
                            <a:t>// ……</a:t>
                          </a:r>
                          <a:endParaRPr lang="zh-CN" altLang="en-US" sz="1600" b="1" kern="1200">
                            <a:solidFill>
                              <a:srgbClr val="3008DC"/>
                            </a:solidFill>
                            <a:latin typeface="Arial" panose="020B0604020202020204" pitchFamily="34" charset="0"/>
                            <a:ea typeface="楷体" panose="02010609060101010101" pitchFamily="49" charset="-122"/>
                            <a:cs typeface="Arial" panose="020B0604020202020204" pitchFamily="34" charset="0"/>
                          </a:endParaRP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extLst>
                      <a:ext uri="{0D108BD9-81ED-4DB2-BD59-A6C34878D82A}">
                        <a16:rowId xmlns:a16="http://schemas.microsoft.com/office/drawing/2014/main" val="3899149363"/>
                      </a:ext>
                    </a:extLst>
                  </a:tr>
                  <a:tr h="339345">
                    <a:tc>
                      <a:txBody>
                        <a:bodyPr/>
                        <a:lstStyle/>
                        <a:p>
                          <a:pPr marL="0" algn="l" defTabSz="914400" rtl="0" eaLnBrk="1" latinLnBrk="0" hangingPunct="1">
                            <a:spcBef>
                              <a:spcPts val="300"/>
                            </a:spcBef>
                            <a:spcAft>
                              <a:spcPts val="300"/>
                            </a:spcAft>
                          </a:pPr>
                          <a:endParaRPr lang="zh-CN" altLang="en-US" sz="1600" b="1" kern="1200">
                            <a:solidFill>
                              <a:schemeClr val="accent6">
                                <a:lumMod val="50000"/>
                              </a:schemeClr>
                            </a:solidFill>
                            <a:latin typeface="Arial" panose="020B0604020202020204" pitchFamily="34" charset="0"/>
                            <a:ea typeface="+mn-ea"/>
                            <a:cs typeface="Arial" panose="020B0604020202020204" pitchFamily="34" charset="0"/>
                          </a:endParaRP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pPr algn="l">
                            <a:spcBef>
                              <a:spcPts val="300"/>
                            </a:spcBef>
                            <a:spcAft>
                              <a:spcPts val="300"/>
                            </a:spcAft>
                          </a:pPr>
                          <a14:m>
                            <m:oMathPara xmlns:m="http://schemas.openxmlformats.org/officeDocument/2006/math">
                              <m:oMathParaPr>
                                <m:jc m:val="left"/>
                              </m:oMathParaPr>
                              <m:oMath xmlns:m="http://schemas.openxmlformats.org/officeDocument/2006/math">
                                <m:r>
                                  <a:rPr lang="en-US" altLang="zh-CN" sz="1600" b="1" i="1" smtClean="0">
                                    <a:solidFill>
                                      <a:schemeClr val="accent6">
                                        <a:lumMod val="50000"/>
                                      </a:schemeClr>
                                    </a:solidFill>
                                    <a:latin typeface="Cambria Math" panose="02040503050406030204" pitchFamily="18" charset="0"/>
                                    <a:cs typeface="Arial" panose="020B0604020202020204" pitchFamily="34" charset="0"/>
                                  </a:rPr>
                                  <m:t>⋮</m:t>
                                </m:r>
                              </m:oMath>
                            </m:oMathPara>
                          </a14:m>
                          <a:endParaRPr lang="zh-CN" altLang="en-US" sz="1600" b="1">
                            <a:solidFill>
                              <a:schemeClr val="accent6">
                                <a:lumMod val="50000"/>
                              </a:schemeClr>
                            </a:solidFill>
                            <a:latin typeface="Arial" panose="020B0604020202020204" pitchFamily="34" charset="0"/>
                            <a:cs typeface="Arial" panose="020B0604020202020204" pitchFamily="34" charset="0"/>
                          </a:endParaRP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pPr marL="0" algn="l" defTabSz="914400" rtl="0" eaLnBrk="1" latinLnBrk="0" hangingPunct="1">
                            <a:spcBef>
                              <a:spcPts val="300"/>
                            </a:spcBef>
                            <a:spcAft>
                              <a:spcPts val="300"/>
                            </a:spcAft>
                          </a:pPr>
                          <a:r>
                            <a:rPr lang="en-US" altLang="zh-CN" sz="1600" b="1" kern="1200">
                              <a:solidFill>
                                <a:srgbClr val="3008DC"/>
                              </a:solidFill>
                              <a:ea typeface="楷体" panose="02010609060101010101" pitchFamily="49" charset="-122"/>
                              <a:cs typeface="Arial" panose="020B0604020202020204" pitchFamily="34" charset="0"/>
                            </a:rPr>
                            <a:t> </a:t>
                          </a:r>
                          <a14:m>
                            <m:oMath xmlns:m="http://schemas.openxmlformats.org/officeDocument/2006/math">
                              <m:r>
                                <a:rPr lang="en-US" altLang="zh-CN" sz="1600" b="1" i="1" kern="1200" smtClean="0">
                                  <a:solidFill>
                                    <a:srgbClr val="3008DC"/>
                                  </a:solidFill>
                                  <a:latin typeface="Cambria Math" panose="02040503050406030204" pitchFamily="18" charset="0"/>
                                  <a:ea typeface="楷体" panose="02010609060101010101" pitchFamily="49" charset="-122"/>
                                  <a:cs typeface="Arial" panose="020B0604020202020204" pitchFamily="34" charset="0"/>
                                </a:rPr>
                                <m:t>⋮</m:t>
                              </m:r>
                            </m:oMath>
                          </a14:m>
                          <a:endParaRPr lang="zh-CN" altLang="en-US" sz="1600" b="1" kern="1200">
                            <a:solidFill>
                              <a:srgbClr val="3008DC"/>
                            </a:solidFill>
                            <a:latin typeface="Arial" panose="020B0604020202020204" pitchFamily="34" charset="0"/>
                            <a:ea typeface="楷体" panose="02010609060101010101" pitchFamily="49" charset="-122"/>
                            <a:cs typeface="Arial" panose="020B0604020202020204" pitchFamily="34" charset="0"/>
                          </a:endParaRP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extLst>
                      <a:ext uri="{0D108BD9-81ED-4DB2-BD59-A6C34878D82A}">
                        <a16:rowId xmlns:a16="http://schemas.microsoft.com/office/drawing/2014/main" val="1649883320"/>
                      </a:ext>
                    </a:extLst>
                  </a:tr>
                  <a:tr h="342078">
                    <a:tc>
                      <a:txBody>
                        <a:bodyPr/>
                        <a:lstStyle/>
                        <a:p>
                          <a:pPr marL="0" algn="l" defTabSz="914400" rtl="0" eaLnBrk="1" latinLnBrk="0" hangingPunct="1">
                            <a:spcBef>
                              <a:spcPts val="300"/>
                            </a:spcBef>
                            <a:spcAft>
                              <a:spcPts val="300"/>
                            </a:spcAft>
                          </a:pPr>
                          <a:r>
                            <a:rPr lang="en-US" altLang="zh-CN" sz="1600" b="1" kern="1200">
                              <a:solidFill>
                                <a:schemeClr val="accent6">
                                  <a:lumMod val="50000"/>
                                </a:schemeClr>
                              </a:solidFill>
                              <a:latin typeface="Arial" panose="020B0604020202020204" pitchFamily="34" charset="0"/>
                              <a:ea typeface="+mn-ea"/>
                              <a:cs typeface="Arial" panose="020B0604020202020204" pitchFamily="34" charset="0"/>
                            </a:rPr>
                            <a:t>(</a:t>
                          </a:r>
                          <a14:m>
                            <m:oMath xmlns:m="http://schemas.openxmlformats.org/officeDocument/2006/math">
                              <m:r>
                                <a:rPr lang="en-US" altLang="zh-CN" sz="1600" b="1" i="1" kern="1200" smtClean="0">
                                  <a:solidFill>
                                    <a:schemeClr val="accent6">
                                      <a:lumMod val="50000"/>
                                    </a:schemeClr>
                                  </a:solidFill>
                                  <a:latin typeface="Cambria Math" panose="02040503050406030204" pitchFamily="18" charset="0"/>
                                  <a:ea typeface="+mn-ea"/>
                                  <a:cs typeface="Arial" panose="020B0604020202020204" pitchFamily="34" charset="0"/>
                                </a:rPr>
                                <m:t>𝒋</m:t>
                              </m:r>
                            </m:oMath>
                          </a14:m>
                          <a:r>
                            <a:rPr lang="en-US" altLang="zh-CN" sz="1600" b="1" kern="1200">
                              <a:solidFill>
                                <a:schemeClr val="accent6">
                                  <a:lumMod val="50000"/>
                                </a:schemeClr>
                              </a:solidFill>
                              <a:latin typeface="Arial" panose="020B0604020202020204" pitchFamily="34" charset="0"/>
                              <a:ea typeface="+mn-ea"/>
                              <a:cs typeface="Arial" panose="020B0604020202020204" pitchFamily="34" charset="0"/>
                            </a:rPr>
                            <a:t>)</a:t>
                          </a:r>
                          <a:endParaRPr lang="zh-CN" altLang="en-US" sz="1600" b="1" kern="1200">
                            <a:solidFill>
                              <a:schemeClr val="accent6">
                                <a:lumMod val="50000"/>
                              </a:schemeClr>
                            </a:solidFill>
                            <a:latin typeface="Arial" panose="020B0604020202020204" pitchFamily="34" charset="0"/>
                            <a:ea typeface="+mn-ea"/>
                            <a:cs typeface="Arial" panose="020B0604020202020204" pitchFamily="34" charset="0"/>
                          </a:endParaRP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pPr algn="l">
                            <a:spcBef>
                              <a:spcPts val="300"/>
                            </a:spcBef>
                            <a:spcAft>
                              <a:spcPts val="300"/>
                            </a:spcAft>
                          </a:pPr>
                          <a14:m>
                            <m:oMathPara xmlns:m="http://schemas.openxmlformats.org/officeDocument/2006/math">
                              <m:oMathParaPr>
                                <m:jc m:val="left"/>
                              </m:oMathParaPr>
                              <m:oMath xmlns:m="http://schemas.openxmlformats.org/officeDocument/2006/math">
                                <m:r>
                                  <a:rPr lang="en-US" altLang="zh-CN" sz="1600" b="1" i="1" smtClean="0">
                                    <a:solidFill>
                                      <a:schemeClr val="accent6">
                                        <a:lumMod val="50000"/>
                                      </a:schemeClr>
                                    </a:solidFill>
                                    <a:latin typeface="Cambria Math" panose="02040503050406030204" pitchFamily="18" charset="0"/>
                                    <a:cs typeface="Arial" panose="020B0604020202020204" pitchFamily="34" charset="0"/>
                                  </a:rPr>
                                  <m:t>¬</m:t>
                                </m:r>
                                <m:r>
                                  <a:rPr lang="en-US" altLang="zh-CN" sz="1600" b="1" i="1" smtClean="0">
                                    <a:solidFill>
                                      <a:schemeClr val="accent6">
                                        <a:lumMod val="50000"/>
                                      </a:schemeClr>
                                    </a:solidFill>
                                    <a:latin typeface="Cambria Math" panose="02040503050406030204" pitchFamily="18" charset="0"/>
                                    <a:cs typeface="Arial" panose="020B0604020202020204" pitchFamily="34" charset="0"/>
                                  </a:rPr>
                                  <m:t>𝑪</m:t>
                                </m:r>
                              </m:oMath>
                            </m:oMathPara>
                          </a14:m>
                          <a:endParaRPr lang="zh-CN" altLang="en-US" sz="1600" b="1">
                            <a:solidFill>
                              <a:schemeClr val="accent6">
                                <a:lumMod val="50000"/>
                              </a:schemeClr>
                            </a:solidFill>
                            <a:latin typeface="Arial" panose="020B0604020202020204" pitchFamily="34" charset="0"/>
                            <a:cs typeface="Arial" panose="020B0604020202020204" pitchFamily="34" charset="0"/>
                          </a:endParaRP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pPr marL="0" algn="l" defTabSz="914400" rtl="0" eaLnBrk="1" latinLnBrk="0" hangingPunct="1">
                            <a:spcBef>
                              <a:spcPts val="300"/>
                            </a:spcBef>
                            <a:spcAft>
                              <a:spcPts val="300"/>
                            </a:spcAft>
                          </a:pPr>
                          <a:r>
                            <a:rPr lang="en-US" altLang="zh-CN" sz="1600" b="1" kern="1200">
                              <a:solidFill>
                                <a:srgbClr val="3008DC"/>
                              </a:solidFill>
                              <a:latin typeface="Arial" panose="020B0604020202020204" pitchFamily="34" charset="0"/>
                              <a:ea typeface="楷体" panose="02010609060101010101" pitchFamily="49" charset="-122"/>
                              <a:cs typeface="Arial" panose="020B0604020202020204" pitchFamily="34" charset="0"/>
                            </a:rPr>
                            <a:t>// ……</a:t>
                          </a:r>
                          <a:endParaRPr lang="zh-CN" altLang="en-US" sz="1600" b="1" kern="1200">
                            <a:solidFill>
                              <a:srgbClr val="3008DC"/>
                            </a:solidFill>
                            <a:latin typeface="Arial" panose="020B0604020202020204" pitchFamily="34" charset="0"/>
                            <a:ea typeface="楷体" panose="02010609060101010101" pitchFamily="49" charset="-122"/>
                            <a:cs typeface="Arial" panose="020B0604020202020204" pitchFamily="34" charset="0"/>
                          </a:endParaRP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extLst>
                      <a:ext uri="{0D108BD9-81ED-4DB2-BD59-A6C34878D82A}">
                        <a16:rowId xmlns:a16="http://schemas.microsoft.com/office/drawing/2014/main" val="4126987916"/>
                      </a:ext>
                    </a:extLst>
                  </a:tr>
                  <a:tr h="306336">
                    <a:tc>
                      <a:txBody>
                        <a:bodyPr/>
                        <a:lstStyle/>
                        <a:p>
                          <a:pPr marL="0" algn="l" defTabSz="914400" rtl="0" eaLnBrk="1" latinLnBrk="0" hangingPunct="1">
                            <a:spcBef>
                              <a:spcPts val="300"/>
                            </a:spcBef>
                            <a:spcAft>
                              <a:spcPts val="300"/>
                            </a:spcAft>
                          </a:pPr>
                          <a:r>
                            <a:rPr lang="en-US" altLang="zh-CN" sz="1600" b="1" kern="1200">
                              <a:solidFill>
                                <a:schemeClr val="accent6">
                                  <a:lumMod val="50000"/>
                                </a:schemeClr>
                              </a:solidFill>
                              <a:latin typeface="Arial" panose="020B0604020202020204" pitchFamily="34" charset="0"/>
                              <a:ea typeface="+mn-ea"/>
                              <a:cs typeface="Arial" panose="020B0604020202020204" pitchFamily="34" charset="0"/>
                            </a:rPr>
                            <a:t>(</a:t>
                          </a:r>
                          <a14:m>
                            <m:oMath xmlns:m="http://schemas.openxmlformats.org/officeDocument/2006/math">
                              <m:r>
                                <a:rPr lang="en-US" altLang="zh-CN" sz="1600" b="1" i="1" kern="1200" smtClean="0">
                                  <a:solidFill>
                                    <a:schemeClr val="accent6">
                                      <a:lumMod val="50000"/>
                                    </a:schemeClr>
                                  </a:solidFill>
                                  <a:latin typeface="Cambria Math" panose="02040503050406030204" pitchFamily="18" charset="0"/>
                                  <a:ea typeface="+mn-ea"/>
                                  <a:cs typeface="Arial" panose="020B0604020202020204" pitchFamily="34" charset="0"/>
                                </a:rPr>
                                <m:t>𝒌</m:t>
                              </m:r>
                            </m:oMath>
                          </a14:m>
                          <a:r>
                            <a:rPr lang="en-US" altLang="zh-CN" sz="1600" b="1" kern="1200">
                              <a:solidFill>
                                <a:schemeClr val="accent6">
                                  <a:lumMod val="50000"/>
                                </a:schemeClr>
                              </a:solidFill>
                              <a:latin typeface="Arial" panose="020B0604020202020204" pitchFamily="34" charset="0"/>
                              <a:ea typeface="+mn-ea"/>
                              <a:cs typeface="Arial" panose="020B0604020202020204" pitchFamily="34" charset="0"/>
                            </a:rPr>
                            <a:t>)</a:t>
                          </a:r>
                          <a:endParaRPr lang="zh-CN" altLang="en-US" sz="1600" b="1" kern="1200">
                            <a:solidFill>
                              <a:schemeClr val="accent6">
                                <a:lumMod val="50000"/>
                              </a:schemeClr>
                            </a:solidFill>
                            <a:latin typeface="Arial" panose="020B0604020202020204" pitchFamily="34" charset="0"/>
                            <a:ea typeface="+mn-ea"/>
                            <a:cs typeface="Arial" panose="020B0604020202020204" pitchFamily="34" charset="0"/>
                          </a:endParaRP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pPr algn="l">
                            <a:spcBef>
                              <a:spcPts val="300"/>
                            </a:spcBef>
                            <a:spcAft>
                              <a:spcPts val="300"/>
                            </a:spcAft>
                          </a:pPr>
                          <a14:m>
                            <m:oMathPara xmlns:m="http://schemas.openxmlformats.org/officeDocument/2006/math">
                              <m:oMathParaPr>
                                <m:jc m:val="left"/>
                              </m:oMathParaPr>
                              <m:oMath xmlns:m="http://schemas.openxmlformats.org/officeDocument/2006/math">
                                <m:r>
                                  <a:rPr lang="en-US" altLang="zh-CN" sz="1600" b="1" i="1" smtClean="0">
                                    <a:solidFill>
                                      <a:schemeClr val="accent6">
                                        <a:lumMod val="50000"/>
                                      </a:schemeClr>
                                    </a:solidFill>
                                    <a:latin typeface="Cambria Math" panose="02040503050406030204" pitchFamily="18" charset="0"/>
                                    <a:cs typeface="Arial" panose="020B0604020202020204" pitchFamily="34" charset="0"/>
                                  </a:rPr>
                                  <m:t>𝑩</m:t>
                                </m:r>
                              </m:oMath>
                            </m:oMathPara>
                          </a14:m>
                          <a:endParaRPr lang="zh-CN" altLang="en-US" sz="1600" b="1">
                            <a:solidFill>
                              <a:schemeClr val="accent6">
                                <a:lumMod val="50000"/>
                              </a:schemeClr>
                            </a:solidFill>
                            <a:latin typeface="Arial" panose="020B0604020202020204" pitchFamily="34" charset="0"/>
                            <a:cs typeface="Arial" panose="020B0604020202020204" pitchFamily="34" charset="0"/>
                          </a:endParaRP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pPr marL="0" algn="l" defTabSz="914400" rtl="0" eaLnBrk="1" latinLnBrk="0" hangingPunct="1">
                            <a:spcBef>
                              <a:spcPts val="300"/>
                            </a:spcBef>
                            <a:spcAft>
                              <a:spcPts val="300"/>
                            </a:spcAft>
                          </a:pPr>
                          <a:r>
                            <a:rPr lang="en-US" altLang="zh-CN" sz="1600" b="1" kern="1200">
                              <a:solidFill>
                                <a:srgbClr val="3008DC"/>
                              </a:solidFill>
                              <a:latin typeface="Arial" panose="020B0604020202020204" pitchFamily="34" charset="0"/>
                              <a:ea typeface="楷体" panose="02010609060101010101" pitchFamily="49" charset="-122"/>
                              <a:cs typeface="Arial" panose="020B0604020202020204" pitchFamily="34" charset="0"/>
                            </a:rPr>
                            <a:t>// (1), (</a:t>
                          </a:r>
                          <a14:m>
                            <m:oMath xmlns:m="http://schemas.openxmlformats.org/officeDocument/2006/math">
                              <m:r>
                                <a:rPr lang="en-US" altLang="zh-CN" sz="1600" b="1" i="1" kern="1200" smtClean="0">
                                  <a:solidFill>
                                    <a:srgbClr val="3008DC"/>
                                  </a:solidFill>
                                  <a:latin typeface="Cambria Math" panose="02040503050406030204" pitchFamily="18" charset="0"/>
                                  <a:ea typeface="楷体" panose="02010609060101010101" pitchFamily="49" charset="-122"/>
                                  <a:cs typeface="Arial" panose="020B0604020202020204" pitchFamily="34" charset="0"/>
                                </a:rPr>
                                <m:t>𝒊</m:t>
                              </m:r>
                            </m:oMath>
                          </a14:m>
                          <a:r>
                            <a:rPr lang="en-US" altLang="zh-CN" sz="1600" b="1" kern="1200">
                              <a:solidFill>
                                <a:srgbClr val="3008DC"/>
                              </a:solidFill>
                              <a:latin typeface="Arial" panose="020B0604020202020204" pitchFamily="34" charset="0"/>
                              <a:ea typeface="楷体" panose="02010609060101010101" pitchFamily="49" charset="-122"/>
                              <a:cs typeface="Arial" panose="020B0604020202020204" pitchFamily="34" charset="0"/>
                            </a:rPr>
                            <a:t>), (</a:t>
                          </a:r>
                          <a14:m>
                            <m:oMath xmlns:m="http://schemas.openxmlformats.org/officeDocument/2006/math">
                              <m:r>
                                <a:rPr lang="en-US" altLang="zh-CN" sz="1600" b="1" i="1" kern="1200" smtClean="0">
                                  <a:solidFill>
                                    <a:srgbClr val="3008DC"/>
                                  </a:solidFill>
                                  <a:latin typeface="Cambria Math" panose="02040503050406030204" pitchFamily="18" charset="0"/>
                                  <a:ea typeface="楷体" panose="02010609060101010101" pitchFamily="49" charset="-122"/>
                                  <a:cs typeface="Arial" panose="020B0604020202020204" pitchFamily="34" charset="0"/>
                                </a:rPr>
                                <m:t>𝒋</m:t>
                              </m:r>
                            </m:oMath>
                          </a14:m>
                          <a:r>
                            <a:rPr lang="en-US" altLang="zh-CN" sz="1600" b="1" kern="1200">
                              <a:solidFill>
                                <a:srgbClr val="3008DC"/>
                              </a:solidFill>
                              <a:latin typeface="Arial" panose="020B0604020202020204" pitchFamily="34" charset="0"/>
                              <a:ea typeface="楷体" panose="02010609060101010101" pitchFamily="49" charset="-122"/>
                              <a:cs typeface="Arial" panose="020B0604020202020204" pitchFamily="34" charset="0"/>
                            </a:rPr>
                            <a:t>)</a:t>
                          </a:r>
                          <a:r>
                            <a:rPr lang="zh-CN" altLang="en-US" sz="1600" b="1" kern="1200">
                              <a:solidFill>
                                <a:srgbClr val="3008DC"/>
                              </a:solidFill>
                              <a:latin typeface="Arial" panose="020B0604020202020204" pitchFamily="34" charset="0"/>
                              <a:ea typeface="楷体" panose="02010609060101010101" pitchFamily="49" charset="-122"/>
                              <a:cs typeface="Arial" panose="020B0604020202020204" pitchFamily="34" charset="0"/>
                            </a:rPr>
                            <a:t>反证法</a:t>
                          </a: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extLst>
                      <a:ext uri="{0D108BD9-81ED-4DB2-BD59-A6C34878D82A}">
                        <a16:rowId xmlns:a16="http://schemas.microsoft.com/office/drawing/2014/main" val="3935375732"/>
                      </a:ext>
                    </a:extLst>
                  </a:tr>
                </a:tbl>
              </a:graphicData>
            </a:graphic>
          </p:graphicFrame>
        </mc:Choice>
        <mc:Fallback xmlns="">
          <p:graphicFrame>
            <p:nvGraphicFramePr>
              <p:cNvPr id="15" name="表格 14">
                <a:extLst>
                  <a:ext uri="{FF2B5EF4-FFF2-40B4-BE49-F238E27FC236}">
                    <a16:creationId xmlns:a16="http://schemas.microsoft.com/office/drawing/2014/main" id="{D850CA37-BBAF-42E3-B497-132A07207CAC}"/>
                  </a:ext>
                </a:extLst>
              </p:cNvPr>
              <p:cNvGraphicFramePr>
                <a:graphicFrameLocks noGrp="1"/>
              </p:cNvGraphicFramePr>
              <p:nvPr>
                <p:extLst>
                  <p:ext uri="{D42A27DB-BD31-4B8C-83A1-F6EECF244321}">
                    <p14:modId xmlns:p14="http://schemas.microsoft.com/office/powerpoint/2010/main" val="2074277590"/>
                  </p:ext>
                </p:extLst>
              </p:nvPr>
            </p:nvGraphicFramePr>
            <p:xfrm>
              <a:off x="8472424" y="3714431"/>
              <a:ext cx="3051505" cy="2606040"/>
            </p:xfrm>
            <a:graphic>
              <a:graphicData uri="http://schemas.openxmlformats.org/drawingml/2006/table">
                <a:tbl>
                  <a:tblPr firstRow="1" bandRow="1">
                    <a:tableStyleId>{93296810-A885-4BE3-A3E7-6D5BEEA58F35}</a:tableStyleId>
                  </a:tblPr>
                  <a:tblGrid>
                    <a:gridCol w="514445">
                      <a:extLst>
                        <a:ext uri="{9D8B030D-6E8A-4147-A177-3AD203B41FA5}">
                          <a16:colId xmlns:a16="http://schemas.microsoft.com/office/drawing/2014/main" val="770915149"/>
                        </a:ext>
                      </a:extLst>
                    </a:gridCol>
                    <a:gridCol w="651224">
                      <a:extLst>
                        <a:ext uri="{9D8B030D-6E8A-4147-A177-3AD203B41FA5}">
                          <a16:colId xmlns:a16="http://schemas.microsoft.com/office/drawing/2014/main" val="3621597925"/>
                        </a:ext>
                      </a:extLst>
                    </a:gridCol>
                    <a:gridCol w="1885836">
                      <a:extLst>
                        <a:ext uri="{9D8B030D-6E8A-4147-A177-3AD203B41FA5}">
                          <a16:colId xmlns:a16="http://schemas.microsoft.com/office/drawing/2014/main" val="2962173327"/>
                        </a:ext>
                      </a:extLst>
                    </a:gridCol>
                  </a:tblGrid>
                  <a:tr h="365760">
                    <a:tc gridSpan="3">
                      <a:txBody>
                        <a:bodyPr/>
                        <a:lstStyle/>
                        <a:p>
                          <a:endParaRPr lang="zh-CN"/>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blipFill>
                          <a:blip r:embed="rId4"/>
                          <a:stretch>
                            <a:fillRect t="-8333" b="-626667"/>
                          </a:stretch>
                        </a:blipFill>
                      </a:tcPr>
                    </a:tc>
                    <a:tc hMerge="1">
                      <a:txBody>
                        <a:bodyPr/>
                        <a:lstStyle/>
                        <a:p>
                          <a:pPr>
                            <a:spcBef>
                              <a:spcPts val="0"/>
                            </a:spcBef>
                            <a:spcAft>
                              <a:spcPts val="0"/>
                            </a:spcAft>
                          </a:pPr>
                          <a:endParaRPr lang="zh-CN" altLang="en-US" sz="1600" b="1">
                            <a:solidFill>
                              <a:schemeClr val="accent6">
                                <a:lumMod val="50000"/>
                              </a:schemeClr>
                            </a:solidFill>
                            <a:latin typeface="Arial" panose="020B0604020202020204" pitchFamily="34" charset="0"/>
                            <a:cs typeface="Arial" panose="020B0604020202020204" pitchFamily="34" charset="0"/>
                          </a:endParaRPr>
                        </a:p>
                      </a:txBody>
                      <a:tcPr>
                        <a:lnL w="6350" cap="flat" cmpd="sng" algn="ctr">
                          <a:solidFill>
                            <a:schemeClr val="accent4">
                              <a:lumMod val="60000"/>
                              <a:lumOff val="40000"/>
                            </a:schemeClr>
                          </a:solidFill>
                          <a:prstDash val="solid"/>
                          <a:round/>
                          <a:headEnd type="none" w="med" len="med"/>
                          <a:tailEnd type="none" w="med" len="med"/>
                        </a:lnL>
                        <a:lnR w="6350" cap="flat" cmpd="sng" algn="ctr">
                          <a:solidFill>
                            <a:schemeClr val="accent4">
                              <a:lumMod val="60000"/>
                              <a:lumOff val="4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hMerge="1">
                      <a:txBody>
                        <a:bodyPr/>
                        <a:lstStyle/>
                        <a:p>
                          <a:pPr>
                            <a:spcBef>
                              <a:spcPts val="0"/>
                            </a:spcBef>
                            <a:spcAft>
                              <a:spcPts val="0"/>
                            </a:spcAft>
                          </a:pPr>
                          <a:endParaRPr lang="zh-CN" altLang="en-US" sz="1600">
                            <a:solidFill>
                              <a:srgbClr val="3008DC"/>
                            </a:solidFill>
                            <a:latin typeface="Arial" panose="020B0604020202020204" pitchFamily="34" charset="0"/>
                            <a:ea typeface="楷体" panose="02010609060101010101" pitchFamily="49" charset="-122"/>
                            <a:cs typeface="Arial" panose="020B0604020202020204" pitchFamily="34" charset="0"/>
                          </a:endParaRPr>
                        </a:p>
                      </a:txBody>
                      <a:tcPr>
                        <a:lnL w="6350" cap="flat" cmpd="sng" algn="ctr">
                          <a:solidFill>
                            <a:schemeClr val="accent4">
                              <a:lumMod val="60000"/>
                              <a:lumOff val="40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accent4">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extLst>
                      <a:ext uri="{0D108BD9-81ED-4DB2-BD59-A6C34878D82A}">
                        <a16:rowId xmlns:a16="http://schemas.microsoft.com/office/drawing/2014/main" val="1580814939"/>
                      </a:ext>
                    </a:extLst>
                  </a:tr>
                  <a:tr h="373380">
                    <a:tc>
                      <a:txBody>
                        <a:bodyPr/>
                        <a:lstStyle/>
                        <a:p>
                          <a:pPr>
                            <a:spcBef>
                              <a:spcPts val="300"/>
                            </a:spcBef>
                            <a:spcAft>
                              <a:spcPts val="300"/>
                            </a:spcAft>
                          </a:pPr>
                          <a:r>
                            <a:rPr lang="en-US" altLang="zh-CN" sz="1600" b="1">
                              <a:solidFill>
                                <a:schemeClr val="accent6">
                                  <a:lumMod val="50000"/>
                                </a:schemeClr>
                              </a:solidFill>
                              <a:latin typeface="Arial" panose="020B0604020202020204" pitchFamily="34" charset="0"/>
                              <a:cs typeface="Arial" panose="020B0604020202020204" pitchFamily="34" charset="0"/>
                            </a:rPr>
                            <a:t>(1)</a:t>
                          </a:r>
                          <a:endParaRPr lang="zh-CN" altLang="en-US" sz="1600" b="1">
                            <a:solidFill>
                              <a:schemeClr val="accent6">
                                <a:lumMod val="50000"/>
                              </a:schemeClr>
                            </a:solidFill>
                            <a:latin typeface="Arial" panose="020B0604020202020204" pitchFamily="34" charset="0"/>
                            <a:cs typeface="Arial" panose="020B0604020202020204" pitchFamily="34" charset="0"/>
                          </a:endParaRP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endParaRPr lang="zh-CN"/>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blipFill>
                          <a:blip r:embed="rId4"/>
                          <a:stretch>
                            <a:fillRect l="-79439" t="-106557" r="-289720" b="-516393"/>
                          </a:stretch>
                        </a:blipFill>
                      </a:tcPr>
                    </a:tc>
                    <a:tc>
                      <a:txBody>
                        <a:bodyPr/>
                        <a:lstStyle/>
                        <a:p>
                          <a:pPr>
                            <a:spcBef>
                              <a:spcPts val="300"/>
                            </a:spcBef>
                            <a:spcAft>
                              <a:spcPts val="300"/>
                            </a:spcAft>
                          </a:pPr>
                          <a:r>
                            <a:rPr lang="en-US" altLang="zh-CN" sz="1600" b="1">
                              <a:solidFill>
                                <a:srgbClr val="3008DC"/>
                              </a:solidFill>
                              <a:latin typeface="Arial" panose="020B0604020202020204" pitchFamily="34" charset="0"/>
                              <a:ea typeface="楷体" panose="02010609060101010101" pitchFamily="49" charset="-122"/>
                              <a:cs typeface="Arial" panose="020B0604020202020204" pitchFamily="34" charset="0"/>
                            </a:rPr>
                            <a:t>// </a:t>
                          </a:r>
                          <a:r>
                            <a:rPr lang="zh-CN" altLang="en-US" sz="1600" b="1">
                              <a:solidFill>
                                <a:srgbClr val="3008DC"/>
                              </a:solidFill>
                              <a:latin typeface="Arial" panose="020B0604020202020204" pitchFamily="34" charset="0"/>
                              <a:ea typeface="楷体" panose="02010609060101010101" pitchFamily="49" charset="-122"/>
                              <a:cs typeface="Arial" panose="020B0604020202020204" pitchFamily="34" charset="0"/>
                            </a:rPr>
                            <a:t>附加前提</a:t>
                          </a: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extLst>
                      <a:ext uri="{0D108BD9-81ED-4DB2-BD59-A6C34878D82A}">
                        <a16:rowId xmlns:a16="http://schemas.microsoft.com/office/drawing/2014/main" val="3259167531"/>
                      </a:ext>
                    </a:extLst>
                  </a:tr>
                  <a:tr h="373380">
                    <a:tc>
                      <a:txBody>
                        <a:bodyPr/>
                        <a:lstStyle/>
                        <a:p>
                          <a:pPr marL="0" algn="l" defTabSz="914400" rtl="0" eaLnBrk="1" latinLnBrk="0" hangingPunct="1">
                            <a:spcBef>
                              <a:spcPts val="300"/>
                            </a:spcBef>
                            <a:spcAft>
                              <a:spcPts val="300"/>
                            </a:spcAft>
                          </a:pPr>
                          <a:endParaRPr lang="zh-CN" altLang="en-US" sz="1600" b="1" kern="1200">
                            <a:solidFill>
                              <a:schemeClr val="accent6">
                                <a:lumMod val="50000"/>
                              </a:schemeClr>
                            </a:solidFill>
                            <a:latin typeface="Arial" panose="020B0604020202020204" pitchFamily="34" charset="0"/>
                            <a:ea typeface="+mn-ea"/>
                            <a:cs typeface="Arial" panose="020B0604020202020204" pitchFamily="34" charset="0"/>
                          </a:endParaRP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endParaRPr lang="zh-CN"/>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blipFill>
                          <a:blip r:embed="rId4"/>
                          <a:stretch>
                            <a:fillRect l="-79439" t="-203226" r="-289720" b="-408065"/>
                          </a:stretch>
                        </a:blipFill>
                      </a:tcPr>
                    </a:tc>
                    <a:tc>
                      <a:txBody>
                        <a:bodyPr/>
                        <a:lstStyle/>
                        <a:p>
                          <a:endParaRPr lang="zh-CN"/>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blipFill>
                          <a:blip r:embed="rId4"/>
                          <a:stretch>
                            <a:fillRect l="-61935" t="-203226" b="-408065"/>
                          </a:stretch>
                        </a:blipFill>
                      </a:tcPr>
                    </a:tc>
                    <a:extLst>
                      <a:ext uri="{0D108BD9-81ED-4DB2-BD59-A6C34878D82A}">
                        <a16:rowId xmlns:a16="http://schemas.microsoft.com/office/drawing/2014/main" val="1236662608"/>
                      </a:ext>
                    </a:extLst>
                  </a:tr>
                  <a:tr h="373380">
                    <a:tc>
                      <a:txBody>
                        <a:bodyPr/>
                        <a:lstStyle/>
                        <a:p>
                          <a:endParaRPr lang="zh-CN"/>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blipFill>
                          <a:blip r:embed="rId4"/>
                          <a:stretch>
                            <a:fillRect t="-308197" r="-490588" b="-314754"/>
                          </a:stretch>
                        </a:blipFill>
                      </a:tcPr>
                    </a:tc>
                    <a:tc>
                      <a:txBody>
                        <a:bodyPr/>
                        <a:lstStyle/>
                        <a:p>
                          <a:endParaRPr lang="zh-CN"/>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blipFill>
                          <a:blip r:embed="rId4"/>
                          <a:stretch>
                            <a:fillRect l="-79439" t="-308197" r="-289720" b="-314754"/>
                          </a:stretch>
                        </a:blipFill>
                      </a:tcPr>
                    </a:tc>
                    <a:tc>
                      <a:txBody>
                        <a:bodyPr/>
                        <a:lstStyle/>
                        <a:p>
                          <a:pPr marL="0" algn="l" defTabSz="914400" rtl="0" eaLnBrk="1" latinLnBrk="0" hangingPunct="1">
                            <a:spcBef>
                              <a:spcPts val="300"/>
                            </a:spcBef>
                            <a:spcAft>
                              <a:spcPts val="300"/>
                            </a:spcAft>
                          </a:pPr>
                          <a:r>
                            <a:rPr lang="en-US" altLang="zh-CN" sz="1600" b="1" kern="1200">
                              <a:solidFill>
                                <a:srgbClr val="3008DC"/>
                              </a:solidFill>
                              <a:latin typeface="Arial" panose="020B0604020202020204" pitchFamily="34" charset="0"/>
                              <a:ea typeface="楷体" panose="02010609060101010101" pitchFamily="49" charset="-122"/>
                              <a:cs typeface="Arial" panose="020B0604020202020204" pitchFamily="34" charset="0"/>
                            </a:rPr>
                            <a:t>// ……</a:t>
                          </a:r>
                          <a:endParaRPr lang="zh-CN" altLang="en-US" sz="1600" b="1" kern="1200">
                            <a:solidFill>
                              <a:srgbClr val="3008DC"/>
                            </a:solidFill>
                            <a:latin typeface="Arial" panose="020B0604020202020204" pitchFamily="34" charset="0"/>
                            <a:ea typeface="楷体" panose="02010609060101010101" pitchFamily="49" charset="-122"/>
                            <a:cs typeface="Arial" panose="020B0604020202020204" pitchFamily="34" charset="0"/>
                          </a:endParaRP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extLst>
                      <a:ext uri="{0D108BD9-81ED-4DB2-BD59-A6C34878D82A}">
                        <a16:rowId xmlns:a16="http://schemas.microsoft.com/office/drawing/2014/main" val="3899149363"/>
                      </a:ext>
                    </a:extLst>
                  </a:tr>
                  <a:tr h="373380">
                    <a:tc>
                      <a:txBody>
                        <a:bodyPr/>
                        <a:lstStyle/>
                        <a:p>
                          <a:pPr marL="0" algn="l" defTabSz="914400" rtl="0" eaLnBrk="1" latinLnBrk="0" hangingPunct="1">
                            <a:spcBef>
                              <a:spcPts val="300"/>
                            </a:spcBef>
                            <a:spcAft>
                              <a:spcPts val="300"/>
                            </a:spcAft>
                          </a:pPr>
                          <a:endParaRPr lang="zh-CN" altLang="en-US" sz="1600" b="1" kern="1200">
                            <a:solidFill>
                              <a:schemeClr val="accent6">
                                <a:lumMod val="50000"/>
                              </a:schemeClr>
                            </a:solidFill>
                            <a:latin typeface="Arial" panose="020B0604020202020204" pitchFamily="34" charset="0"/>
                            <a:ea typeface="+mn-ea"/>
                            <a:cs typeface="Arial" panose="020B0604020202020204" pitchFamily="34" charset="0"/>
                          </a:endParaRP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endParaRPr lang="zh-CN"/>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blipFill>
                          <a:blip r:embed="rId4"/>
                          <a:stretch>
                            <a:fillRect l="-79439" t="-408197" r="-289720" b="-214754"/>
                          </a:stretch>
                        </a:blipFill>
                      </a:tcPr>
                    </a:tc>
                    <a:tc>
                      <a:txBody>
                        <a:bodyPr/>
                        <a:lstStyle/>
                        <a:p>
                          <a:endParaRPr lang="zh-CN"/>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blipFill>
                          <a:blip r:embed="rId4"/>
                          <a:stretch>
                            <a:fillRect l="-61935" t="-408197" b="-214754"/>
                          </a:stretch>
                        </a:blipFill>
                      </a:tcPr>
                    </a:tc>
                    <a:extLst>
                      <a:ext uri="{0D108BD9-81ED-4DB2-BD59-A6C34878D82A}">
                        <a16:rowId xmlns:a16="http://schemas.microsoft.com/office/drawing/2014/main" val="1649883320"/>
                      </a:ext>
                    </a:extLst>
                  </a:tr>
                  <a:tr h="373380">
                    <a:tc>
                      <a:txBody>
                        <a:bodyPr/>
                        <a:lstStyle/>
                        <a:p>
                          <a:endParaRPr lang="zh-CN"/>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blipFill>
                          <a:blip r:embed="rId4"/>
                          <a:stretch>
                            <a:fillRect t="-500000" r="-490588" b="-111290"/>
                          </a:stretch>
                        </a:blipFill>
                      </a:tcPr>
                    </a:tc>
                    <a:tc>
                      <a:txBody>
                        <a:bodyPr/>
                        <a:lstStyle/>
                        <a:p>
                          <a:endParaRPr lang="zh-CN"/>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blipFill>
                          <a:blip r:embed="rId4"/>
                          <a:stretch>
                            <a:fillRect l="-79439" t="-500000" r="-289720" b="-111290"/>
                          </a:stretch>
                        </a:blipFill>
                      </a:tcPr>
                    </a:tc>
                    <a:tc>
                      <a:txBody>
                        <a:bodyPr/>
                        <a:lstStyle/>
                        <a:p>
                          <a:pPr marL="0" algn="l" defTabSz="914400" rtl="0" eaLnBrk="1" latinLnBrk="0" hangingPunct="1">
                            <a:spcBef>
                              <a:spcPts val="300"/>
                            </a:spcBef>
                            <a:spcAft>
                              <a:spcPts val="300"/>
                            </a:spcAft>
                          </a:pPr>
                          <a:r>
                            <a:rPr lang="en-US" altLang="zh-CN" sz="1600" b="1" kern="1200">
                              <a:solidFill>
                                <a:srgbClr val="3008DC"/>
                              </a:solidFill>
                              <a:latin typeface="Arial" panose="020B0604020202020204" pitchFamily="34" charset="0"/>
                              <a:ea typeface="楷体" panose="02010609060101010101" pitchFamily="49" charset="-122"/>
                              <a:cs typeface="Arial" panose="020B0604020202020204" pitchFamily="34" charset="0"/>
                            </a:rPr>
                            <a:t>// ……</a:t>
                          </a:r>
                          <a:endParaRPr lang="zh-CN" altLang="en-US" sz="1600" b="1" kern="1200">
                            <a:solidFill>
                              <a:srgbClr val="3008DC"/>
                            </a:solidFill>
                            <a:latin typeface="Arial" panose="020B0604020202020204" pitchFamily="34" charset="0"/>
                            <a:ea typeface="楷体" panose="02010609060101010101" pitchFamily="49" charset="-122"/>
                            <a:cs typeface="Arial" panose="020B0604020202020204" pitchFamily="34" charset="0"/>
                          </a:endParaRP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extLst>
                      <a:ext uri="{0D108BD9-81ED-4DB2-BD59-A6C34878D82A}">
                        <a16:rowId xmlns:a16="http://schemas.microsoft.com/office/drawing/2014/main" val="4126987916"/>
                      </a:ext>
                    </a:extLst>
                  </a:tr>
                  <a:tr h="373380">
                    <a:tc>
                      <a:txBody>
                        <a:bodyPr/>
                        <a:lstStyle/>
                        <a:p>
                          <a:endParaRPr lang="zh-CN"/>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blipFill>
                          <a:blip r:embed="rId4"/>
                          <a:stretch>
                            <a:fillRect t="-609836" r="-490588" b="-13115"/>
                          </a:stretch>
                        </a:blipFill>
                      </a:tcPr>
                    </a:tc>
                    <a:tc>
                      <a:txBody>
                        <a:bodyPr/>
                        <a:lstStyle/>
                        <a:p>
                          <a:endParaRPr lang="zh-CN"/>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blipFill>
                          <a:blip r:embed="rId4"/>
                          <a:stretch>
                            <a:fillRect l="-79439" t="-609836" r="-289720" b="-13115"/>
                          </a:stretch>
                        </a:blipFill>
                      </a:tcPr>
                    </a:tc>
                    <a:tc>
                      <a:txBody>
                        <a:bodyPr/>
                        <a:lstStyle/>
                        <a:p>
                          <a:endParaRPr lang="zh-CN"/>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blipFill>
                          <a:blip r:embed="rId4"/>
                          <a:stretch>
                            <a:fillRect l="-61935" t="-609836" b="-13115"/>
                          </a:stretch>
                        </a:blipFill>
                      </a:tcPr>
                    </a:tc>
                    <a:extLst>
                      <a:ext uri="{0D108BD9-81ED-4DB2-BD59-A6C34878D82A}">
                        <a16:rowId xmlns:a16="http://schemas.microsoft.com/office/drawing/2014/main" val="3935375732"/>
                      </a:ext>
                    </a:extLst>
                  </a:tr>
                </a:tbl>
              </a:graphicData>
            </a:graphic>
          </p:graphicFrame>
        </mc:Fallback>
      </mc:AlternateContent>
      <p:sp>
        <p:nvSpPr>
          <p:cNvPr id="6" name="矩形 5">
            <a:extLst>
              <a:ext uri="{FF2B5EF4-FFF2-40B4-BE49-F238E27FC236}">
                <a16:creationId xmlns:a16="http://schemas.microsoft.com/office/drawing/2014/main" id="{2B941A53-AAD4-4D9D-B03E-BBFB0AAAF59A}"/>
              </a:ext>
            </a:extLst>
          </p:cNvPr>
          <p:cNvSpPr/>
          <p:nvPr/>
        </p:nvSpPr>
        <p:spPr>
          <a:xfrm>
            <a:off x="440754" y="2901284"/>
            <a:ext cx="4414118" cy="3361369"/>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A43C45A8-EA02-463F-AC5E-6F8457DEC453}"/>
              </a:ext>
            </a:extLst>
          </p:cNvPr>
          <p:cNvSpPr/>
          <p:nvPr/>
        </p:nvSpPr>
        <p:spPr>
          <a:xfrm>
            <a:off x="5131165" y="2914656"/>
            <a:ext cx="6460006" cy="3492722"/>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441910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par>
                                <p:cTn id="19" presetID="10"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500"/>
                                        <p:tgtEl>
                                          <p:spTgt spid="14"/>
                                        </p:tgtEl>
                                      </p:cBhvr>
                                    </p:animEffect>
                                  </p:childTnLst>
                                </p:cTn>
                              </p:par>
                              <p:par>
                                <p:cTn id="22" presetID="10" presetClass="entr" presetSubtype="0" fill="hold"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fade">
                                      <p:cBhvr>
                                        <p:cTn id="24" dur="500"/>
                                        <p:tgtEl>
                                          <p:spTgt spid="15"/>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2" grpId="0" animBg="1"/>
      <p:bldP spid="6" grpId="0" animBg="1"/>
      <p:bldP spid="1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第十一讲  一阶逻辑的推理理论</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91646C22-BFA0-4263-ADC6-D1CE69BFEFF6}" type="slidenum">
              <a:rPr lang="en-US" altLang="zh-CN" smtClean="0">
                <a:latin typeface="Arial" panose="020B0604020202020204" pitchFamily="34" charset="0"/>
                <a:ea typeface="楷体" panose="02010609060101010101" pitchFamily="49" charset="-122"/>
                <a:cs typeface="Arial" panose="020B0604020202020204" pitchFamily="34" charset="0"/>
              </a:rPr>
              <a:t>8</a:t>
            </a:fld>
            <a:r>
              <a:rPr lang="en-US" altLang="zh-CN">
                <a:latin typeface="Arial" panose="020B0604020202020204" pitchFamily="34" charset="0"/>
                <a:ea typeface="楷体" panose="02010609060101010101" pitchFamily="49" charset="-122"/>
                <a:cs typeface="Arial" panose="020B0604020202020204" pitchFamily="34" charset="0"/>
              </a:rPr>
              <a:t>/33</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内容提要</a:t>
            </a:r>
          </a:p>
        </p:txBody>
      </p:sp>
      <p:sp>
        <p:nvSpPr>
          <p:cNvPr id="2" name="文本框 1">
            <a:extLst>
              <a:ext uri="{FF2B5EF4-FFF2-40B4-BE49-F238E27FC236}">
                <a16:creationId xmlns:a16="http://schemas.microsoft.com/office/drawing/2014/main" id="{85BA4EFF-667B-4FC6-8446-13B52B94D7E0}"/>
              </a:ext>
            </a:extLst>
          </p:cNvPr>
          <p:cNvSpPr txBox="1"/>
          <p:nvPr/>
        </p:nvSpPr>
        <p:spPr>
          <a:xfrm>
            <a:off x="1107232" y="1448010"/>
            <a:ext cx="4733731" cy="3547125"/>
          </a:xfrm>
          <a:prstGeom prst="rect">
            <a:avLst/>
          </a:prstGeom>
          <a:noFill/>
        </p:spPr>
        <p:txBody>
          <a:bodyPr wrap="square" rtlCol="0">
            <a:spAutoFit/>
          </a:bodyPr>
          <a:lstStyle/>
          <a:p>
            <a:pPr>
              <a:lnSpc>
                <a:spcPct val="250000"/>
              </a:lnSpc>
            </a:pPr>
            <a:r>
              <a:rPr lang="zh-CN" altLang="en-US" sz="3200" b="1">
                <a:solidFill>
                  <a:schemeClr val="bg2">
                    <a:lumMod val="90000"/>
                  </a:schemeClr>
                </a:solidFill>
                <a:latin typeface="仿宋" panose="02010609060101010101" pitchFamily="49" charset="-122"/>
                <a:ea typeface="仿宋" panose="02010609060101010101" pitchFamily="49" charset="-122"/>
              </a:rPr>
              <a:t>一阶逻辑推理的有效性</a:t>
            </a:r>
            <a:endParaRPr lang="en-US" altLang="zh-CN" sz="3200" b="1">
              <a:solidFill>
                <a:schemeClr val="bg2">
                  <a:lumMod val="90000"/>
                </a:schemeClr>
              </a:solidFill>
              <a:latin typeface="仿宋" panose="02010609060101010101" pitchFamily="49" charset="-122"/>
              <a:ea typeface="仿宋" panose="02010609060101010101" pitchFamily="49" charset="-122"/>
            </a:endParaRPr>
          </a:p>
          <a:p>
            <a:pPr>
              <a:lnSpc>
                <a:spcPct val="250000"/>
              </a:lnSpc>
            </a:pPr>
            <a:r>
              <a:rPr lang="zh-CN" altLang="en-US" sz="3200" b="1">
                <a:solidFill>
                  <a:schemeClr val="accent6">
                    <a:lumMod val="50000"/>
                  </a:schemeClr>
                </a:solidFill>
                <a:latin typeface="仿宋" panose="02010609060101010101" pitchFamily="49" charset="-122"/>
                <a:ea typeface="仿宋" panose="02010609060101010101" pitchFamily="49" charset="-122"/>
              </a:rPr>
              <a:t>量词公式的推理规则</a:t>
            </a:r>
            <a:endParaRPr lang="en-US" altLang="zh-CN" sz="3200" b="1">
              <a:solidFill>
                <a:schemeClr val="accent6">
                  <a:lumMod val="50000"/>
                </a:schemeClr>
              </a:solidFill>
              <a:latin typeface="仿宋" panose="02010609060101010101" pitchFamily="49" charset="-122"/>
              <a:ea typeface="仿宋" panose="02010609060101010101" pitchFamily="49" charset="-122"/>
            </a:endParaRPr>
          </a:p>
          <a:p>
            <a:pPr>
              <a:lnSpc>
                <a:spcPct val="250000"/>
              </a:lnSpc>
            </a:pPr>
            <a:r>
              <a:rPr lang="zh-CN" altLang="en-US" sz="3200" b="1">
                <a:solidFill>
                  <a:schemeClr val="bg2">
                    <a:lumMod val="90000"/>
                  </a:schemeClr>
                </a:solidFill>
                <a:latin typeface="仿宋" panose="02010609060101010101" pitchFamily="49" charset="-122"/>
                <a:ea typeface="仿宋" panose="02010609060101010101" pitchFamily="49" charset="-122"/>
              </a:rPr>
              <a:t>一阶逻辑的自然推理举例</a:t>
            </a:r>
            <a:endParaRPr lang="en-US" altLang="zh-CN" sz="3200" b="1">
              <a:solidFill>
                <a:schemeClr val="bg2">
                  <a:lumMod val="90000"/>
                </a:schemeClr>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32302885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量词公式的推理规则</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第十一讲  一阶逻辑的推理理论</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9</a:t>
            </a:fld>
            <a:r>
              <a:rPr lang="en-US" altLang="zh-CN">
                <a:latin typeface="Arial" panose="020B0604020202020204" pitchFamily="34" charset="0"/>
                <a:ea typeface="楷体" panose="02010609060101010101" pitchFamily="49" charset="-122"/>
                <a:cs typeface="Arial" panose="020B0604020202020204" pitchFamily="34" charset="0"/>
              </a:rPr>
              <a:t>/33</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量词公式的推理规则概述</a:t>
            </a:r>
          </a:p>
        </p:txBody>
      </p:sp>
      <p:sp>
        <p:nvSpPr>
          <p:cNvPr id="2" name="文本框 1">
            <a:extLst>
              <a:ext uri="{FF2B5EF4-FFF2-40B4-BE49-F238E27FC236}">
                <a16:creationId xmlns:a16="http://schemas.microsoft.com/office/drawing/2014/main" id="{53D55103-D249-4BF1-8098-685A6E2D37C4}"/>
              </a:ext>
            </a:extLst>
          </p:cNvPr>
          <p:cNvSpPr txBox="1"/>
          <p:nvPr/>
        </p:nvSpPr>
        <p:spPr>
          <a:xfrm>
            <a:off x="572323" y="1300995"/>
            <a:ext cx="8762452" cy="461665"/>
          </a:xfrm>
          <a:prstGeom prst="rect">
            <a:avLst/>
          </a:prstGeom>
          <a:solidFill>
            <a:schemeClr val="accent2">
              <a:lumMod val="20000"/>
              <a:lumOff val="80000"/>
              <a:alpha val="50000"/>
            </a:schemeClr>
          </a:solidFill>
        </p:spPr>
        <p:txBody>
          <a:bodyPr wrap="square" rtlCol="0">
            <a:spAutoFit/>
          </a:bodyPr>
          <a:lstStyle/>
          <a:p>
            <a:r>
              <a:rPr lang="zh-CN" altLang="en-US" sz="2400" b="1">
                <a:solidFill>
                  <a:srgbClr val="002060"/>
                </a:solidFill>
              </a:rPr>
              <a:t>一阶逻辑自然推理系统的推理规则还包括与量词有关的推理规则</a:t>
            </a:r>
          </a:p>
        </p:txBody>
      </p:sp>
      <p:sp>
        <p:nvSpPr>
          <p:cNvPr id="3" name="文本框 2">
            <a:extLst>
              <a:ext uri="{FF2B5EF4-FFF2-40B4-BE49-F238E27FC236}">
                <a16:creationId xmlns:a16="http://schemas.microsoft.com/office/drawing/2014/main" id="{47B35B46-5908-47C0-B552-6966775BA62D}"/>
              </a:ext>
            </a:extLst>
          </p:cNvPr>
          <p:cNvSpPr txBox="1"/>
          <p:nvPr/>
        </p:nvSpPr>
        <p:spPr>
          <a:xfrm>
            <a:off x="572323" y="1987856"/>
            <a:ext cx="10874124" cy="1261884"/>
          </a:xfrm>
          <a:prstGeom prst="rect">
            <a:avLst/>
          </a:prstGeom>
          <a:solidFill>
            <a:schemeClr val="accent5">
              <a:lumMod val="20000"/>
              <a:lumOff val="80000"/>
              <a:alpha val="50000"/>
            </a:schemeClr>
          </a:solidFill>
        </p:spPr>
        <p:txBody>
          <a:bodyPr wrap="square" rtlCol="0">
            <a:spAutoFit/>
          </a:bodyPr>
          <a:lstStyle/>
          <a:p>
            <a:pPr>
              <a:spcBef>
                <a:spcPts val="600"/>
              </a:spcBef>
              <a:spcAft>
                <a:spcPts val="600"/>
              </a:spcAft>
            </a:pPr>
            <a:r>
              <a:rPr lang="zh-CN" altLang="en-US" sz="2000" b="1">
                <a:solidFill>
                  <a:srgbClr val="002060"/>
                </a:solidFill>
                <a:latin typeface="Arial" panose="020B0604020202020204" pitchFamily="34" charset="0"/>
                <a:ea typeface="楷体" panose="02010609060101010101" pitchFamily="49" charset="-122"/>
                <a:cs typeface="Arial" panose="020B0604020202020204" pitchFamily="34" charset="0"/>
              </a:rPr>
              <a:t>每种量词都有两个规则，即量词的</a:t>
            </a:r>
            <a:r>
              <a:rPr lang="zh-CN" altLang="en-US" sz="2000" b="1">
                <a:solidFill>
                  <a:srgbClr val="C00000"/>
                </a:solidFill>
                <a:latin typeface="黑体" panose="02010609060101010101" pitchFamily="49" charset="-122"/>
                <a:ea typeface="黑体" panose="02010609060101010101" pitchFamily="49" charset="-122"/>
                <a:cs typeface="Arial" panose="020B0604020202020204" pitchFamily="34" charset="0"/>
              </a:rPr>
              <a:t>例化</a:t>
            </a:r>
            <a:r>
              <a:rPr lang="en-US" altLang="zh-CN" sz="2000">
                <a:solidFill>
                  <a:srgbClr val="002060"/>
                </a:solidFill>
                <a:latin typeface="Arial" panose="020B0604020202020204" pitchFamily="34" charset="0"/>
                <a:ea typeface="楷体" panose="02010609060101010101" pitchFamily="49" charset="-122"/>
                <a:cs typeface="Arial" panose="020B0604020202020204" pitchFamily="34" charset="0"/>
              </a:rPr>
              <a:t>(instantiation)</a:t>
            </a:r>
            <a:r>
              <a:rPr lang="zh-CN" altLang="en-US" sz="2000" b="1">
                <a:solidFill>
                  <a:srgbClr val="002060"/>
                </a:solidFill>
                <a:latin typeface="Arial" panose="020B0604020202020204" pitchFamily="34" charset="0"/>
                <a:ea typeface="楷体" panose="02010609060101010101" pitchFamily="49" charset="-122"/>
                <a:cs typeface="Arial" panose="020B0604020202020204" pitchFamily="34" charset="0"/>
              </a:rPr>
              <a:t>和</a:t>
            </a:r>
            <a:r>
              <a:rPr lang="zh-CN" altLang="en-US" sz="2000" b="1">
                <a:solidFill>
                  <a:srgbClr val="C00000"/>
                </a:solidFill>
                <a:latin typeface="黑体" panose="02010609060101010101" pitchFamily="49" charset="-122"/>
                <a:ea typeface="黑体" panose="02010609060101010101" pitchFamily="49" charset="-122"/>
                <a:cs typeface="Arial" panose="020B0604020202020204" pitchFamily="34" charset="0"/>
              </a:rPr>
              <a:t>泛化</a:t>
            </a:r>
            <a:r>
              <a:rPr lang="en-US" altLang="zh-CN" sz="2000">
                <a:solidFill>
                  <a:srgbClr val="002060"/>
                </a:solidFill>
                <a:latin typeface="Arial" panose="020B0604020202020204" pitchFamily="34" charset="0"/>
                <a:ea typeface="楷体" panose="02010609060101010101" pitchFamily="49" charset="-122"/>
                <a:cs typeface="Arial" panose="020B0604020202020204" pitchFamily="34" charset="0"/>
              </a:rPr>
              <a:t>(generialization)</a:t>
            </a:r>
            <a:r>
              <a:rPr lang="zh-CN" altLang="en-US" sz="2000" b="1">
                <a:solidFill>
                  <a:srgbClr val="002060"/>
                </a:solidFill>
                <a:latin typeface="Arial" panose="020B0604020202020204" pitchFamily="34" charset="0"/>
                <a:ea typeface="楷体" panose="02010609060101010101" pitchFamily="49" charset="-122"/>
                <a:cs typeface="Arial" panose="020B0604020202020204" pitchFamily="34" charset="0"/>
              </a:rPr>
              <a:t>规则</a:t>
            </a:r>
            <a:endParaRPr lang="en-US" altLang="zh-CN" sz="2000" b="1">
              <a:solidFill>
                <a:srgbClr val="002060"/>
              </a:solidFill>
              <a:latin typeface="Arial" panose="020B0604020202020204" pitchFamily="34" charset="0"/>
              <a:ea typeface="楷体" panose="02010609060101010101" pitchFamily="49" charset="-122"/>
              <a:cs typeface="Arial" panose="020B0604020202020204" pitchFamily="34" charset="0"/>
            </a:endParaRPr>
          </a:p>
          <a:p>
            <a:pPr marL="285750" indent="-285750">
              <a:spcBef>
                <a:spcPts val="600"/>
              </a:spcBef>
              <a:spcAft>
                <a:spcPts val="600"/>
              </a:spcAft>
              <a:buFont typeface="Arial" panose="020B0604020202020204" pitchFamily="34" charset="0"/>
              <a:buChar char="•"/>
            </a:pPr>
            <a:r>
              <a:rPr lang="zh-CN" altLang="en-US" b="1">
                <a:solidFill>
                  <a:schemeClr val="accent6">
                    <a:lumMod val="50000"/>
                  </a:schemeClr>
                </a:solidFill>
                <a:latin typeface="宋体" panose="02010600030101010101" pitchFamily="2" charset="-122"/>
                <a:ea typeface="宋体" panose="02010600030101010101" pitchFamily="2" charset="-122"/>
                <a:cs typeface="Arial" panose="020B0604020202020204" pitchFamily="34" charset="0"/>
              </a:rPr>
              <a:t>例化规则也称为</a:t>
            </a:r>
            <a:r>
              <a:rPr lang="zh-CN" altLang="en-US" b="1">
                <a:solidFill>
                  <a:srgbClr val="C00000"/>
                </a:solidFill>
                <a:latin typeface="黑体" panose="02010609060101010101" pitchFamily="49" charset="-122"/>
                <a:ea typeface="黑体" panose="02010609060101010101" pitchFamily="49" charset="-122"/>
                <a:cs typeface="Arial" panose="020B0604020202020204" pitchFamily="34" charset="0"/>
              </a:rPr>
              <a:t>量词消除规则</a:t>
            </a:r>
            <a:r>
              <a:rPr lang="zh-CN" altLang="en-US" b="1">
                <a:solidFill>
                  <a:schemeClr val="accent6">
                    <a:lumMod val="50000"/>
                  </a:schemeClr>
                </a:solidFill>
                <a:latin typeface="宋体" panose="02010600030101010101" pitchFamily="2" charset="-122"/>
                <a:ea typeface="宋体" panose="02010600030101010101" pitchFamily="2" charset="-122"/>
                <a:cs typeface="Arial" panose="020B0604020202020204" pitchFamily="34" charset="0"/>
              </a:rPr>
              <a:t>，利用已有前提或中间结论中的量词公式推出其他公式</a:t>
            </a:r>
          </a:p>
          <a:p>
            <a:pPr marL="285750" indent="-285750">
              <a:spcBef>
                <a:spcPts val="600"/>
              </a:spcBef>
              <a:spcAft>
                <a:spcPts val="600"/>
              </a:spcAft>
              <a:buFont typeface="Arial" panose="020B0604020202020204" pitchFamily="34" charset="0"/>
              <a:buChar char="•"/>
            </a:pPr>
            <a:r>
              <a:rPr lang="zh-CN" altLang="en-US" b="1">
                <a:solidFill>
                  <a:schemeClr val="accent6">
                    <a:lumMod val="50000"/>
                  </a:schemeClr>
                </a:solidFill>
                <a:latin typeface="宋体" panose="02010600030101010101" pitchFamily="2" charset="-122"/>
                <a:ea typeface="宋体" panose="02010600030101010101" pitchFamily="2" charset="-122"/>
                <a:cs typeface="Arial" panose="020B0604020202020204" pitchFamily="34" charset="0"/>
              </a:rPr>
              <a:t>泛化规则也称为</a:t>
            </a:r>
            <a:r>
              <a:rPr lang="zh-CN" altLang="en-US" b="1">
                <a:solidFill>
                  <a:srgbClr val="C00000"/>
                </a:solidFill>
                <a:latin typeface="黑体" panose="02010609060101010101" pitchFamily="49" charset="-122"/>
                <a:ea typeface="黑体" panose="02010609060101010101" pitchFamily="49" charset="-122"/>
                <a:cs typeface="Arial" panose="020B0604020202020204" pitchFamily="34" charset="0"/>
              </a:rPr>
              <a:t>量词引入规则</a:t>
            </a:r>
            <a:r>
              <a:rPr lang="zh-CN" altLang="en-US" b="1">
                <a:solidFill>
                  <a:schemeClr val="accent6">
                    <a:lumMod val="50000"/>
                  </a:schemeClr>
                </a:solidFill>
                <a:latin typeface="宋体" panose="02010600030101010101" pitchFamily="2" charset="-122"/>
                <a:ea typeface="宋体" panose="02010600030101010101" pitchFamily="2" charset="-122"/>
                <a:cs typeface="Arial" panose="020B0604020202020204" pitchFamily="34" charset="0"/>
              </a:rPr>
              <a:t>，对已有前提或中间结论引入量词，以推出量词公式作为结论或中间结论</a:t>
            </a:r>
          </a:p>
        </p:txBody>
      </p:sp>
      <p:sp>
        <p:nvSpPr>
          <p:cNvPr id="4" name="文本框 3">
            <a:extLst>
              <a:ext uri="{FF2B5EF4-FFF2-40B4-BE49-F238E27FC236}">
                <a16:creationId xmlns:a16="http://schemas.microsoft.com/office/drawing/2014/main" id="{9EE9A9BB-0FB1-461D-8178-44B696AA22E3}"/>
              </a:ext>
            </a:extLst>
          </p:cNvPr>
          <p:cNvSpPr txBox="1"/>
          <p:nvPr/>
        </p:nvSpPr>
        <p:spPr>
          <a:xfrm>
            <a:off x="572323" y="3445274"/>
            <a:ext cx="10874124" cy="1846659"/>
          </a:xfrm>
          <a:prstGeom prst="rect">
            <a:avLst/>
          </a:prstGeom>
          <a:solidFill>
            <a:schemeClr val="accent2">
              <a:lumMod val="20000"/>
              <a:lumOff val="80000"/>
              <a:alpha val="50000"/>
            </a:schemeClr>
          </a:solidFill>
        </p:spPr>
        <p:txBody>
          <a:bodyPr wrap="square" rtlCol="0">
            <a:spAutoFit/>
          </a:bodyPr>
          <a:lstStyle/>
          <a:p>
            <a:pPr>
              <a:spcBef>
                <a:spcPts val="600"/>
              </a:spcBef>
              <a:spcAft>
                <a:spcPts val="600"/>
              </a:spcAft>
            </a:pPr>
            <a:r>
              <a:rPr lang="zh-CN" altLang="en-US" sz="2400" b="1">
                <a:solidFill>
                  <a:srgbClr val="002060"/>
                </a:solidFill>
                <a:latin typeface="楷体" panose="02010609060101010101" pitchFamily="49" charset="-122"/>
                <a:ea typeface="楷体" panose="02010609060101010101" pitchFamily="49" charset="-122"/>
              </a:rPr>
              <a:t>由于一阶逻辑的复杂性，量词公式的推理规则的应用需要</a:t>
            </a:r>
            <a:r>
              <a:rPr lang="zh-CN" altLang="en-US" sz="2400" b="1">
                <a:solidFill>
                  <a:srgbClr val="C00000"/>
                </a:solidFill>
                <a:latin typeface="黑体" panose="02010609060101010101" pitchFamily="49" charset="-122"/>
                <a:ea typeface="黑体" panose="02010609060101010101" pitchFamily="49" charset="-122"/>
              </a:rPr>
              <a:t>附加条件</a:t>
            </a:r>
          </a:p>
          <a:p>
            <a:pPr marL="342900" indent="-342900">
              <a:spcBef>
                <a:spcPts val="600"/>
              </a:spcBef>
              <a:spcAft>
                <a:spcPts val="600"/>
              </a:spcAft>
              <a:buFont typeface="Arial" panose="020B0604020202020204" pitchFamily="34" charset="0"/>
              <a:buChar char="•"/>
            </a:pPr>
            <a:r>
              <a:rPr lang="zh-CN" altLang="en-US" sz="2000" b="1">
                <a:solidFill>
                  <a:schemeClr val="accent6">
                    <a:lumMod val="50000"/>
                  </a:schemeClr>
                </a:solidFill>
                <a:latin typeface="宋体" panose="02010600030101010101" pitchFamily="2" charset="-122"/>
                <a:ea typeface="宋体" panose="02010600030101010101" pitchFamily="2" charset="-122"/>
              </a:rPr>
              <a:t>引入附加条件的基本原则是要</a:t>
            </a:r>
            <a:r>
              <a:rPr lang="zh-CN" altLang="en-US" sz="2000" b="1">
                <a:solidFill>
                  <a:srgbClr val="C00000"/>
                </a:solidFill>
                <a:latin typeface="黑体" panose="02010609060101010101" pitchFamily="49" charset="-122"/>
                <a:ea typeface="黑体" panose="02010609060101010101" pitchFamily="49" charset="-122"/>
              </a:rPr>
              <a:t>确保公式中各个个体变量的自由或约束出现情况的正确性</a:t>
            </a:r>
            <a:endParaRPr lang="en-US" altLang="zh-CN" sz="2000" b="1">
              <a:solidFill>
                <a:srgbClr val="C00000"/>
              </a:solidFill>
              <a:latin typeface="黑体" panose="02010609060101010101" pitchFamily="49" charset="-122"/>
              <a:ea typeface="黑体" panose="02010609060101010101" pitchFamily="49" charset="-122"/>
            </a:endParaRPr>
          </a:p>
          <a:p>
            <a:pPr marL="800100" lvl="1" indent="-342900">
              <a:spcBef>
                <a:spcPts val="600"/>
              </a:spcBef>
              <a:spcAft>
                <a:spcPts val="600"/>
              </a:spcAft>
              <a:buFont typeface="Arial" panose="020B0604020202020204" pitchFamily="34" charset="0"/>
              <a:buChar char="•"/>
            </a:pPr>
            <a:r>
              <a:rPr lang="zh-CN" altLang="en-US" sz="2000" b="1">
                <a:solidFill>
                  <a:schemeClr val="accent2">
                    <a:lumMod val="50000"/>
                  </a:schemeClr>
                </a:solidFill>
                <a:latin typeface="楷体" panose="02010609060101010101" pitchFamily="49" charset="-122"/>
                <a:ea typeface="楷体" panose="02010609060101010101" pitchFamily="49" charset="-122"/>
              </a:rPr>
              <a:t>消除量词时针对量词的指示变量能选择怎样的个体常量或变量符号进行替换</a:t>
            </a:r>
            <a:endParaRPr lang="en-US" altLang="zh-CN" sz="2000" b="1">
              <a:solidFill>
                <a:schemeClr val="accent2">
                  <a:lumMod val="50000"/>
                </a:schemeClr>
              </a:solidFill>
              <a:latin typeface="楷体" panose="02010609060101010101" pitchFamily="49" charset="-122"/>
              <a:ea typeface="楷体" panose="02010609060101010101" pitchFamily="49" charset="-122"/>
            </a:endParaRPr>
          </a:p>
          <a:p>
            <a:pPr marL="800100" lvl="1" indent="-342900">
              <a:spcBef>
                <a:spcPts val="600"/>
              </a:spcBef>
              <a:spcAft>
                <a:spcPts val="600"/>
              </a:spcAft>
              <a:buFont typeface="Arial" panose="020B0604020202020204" pitchFamily="34" charset="0"/>
              <a:buChar char="•"/>
            </a:pPr>
            <a:r>
              <a:rPr lang="zh-CN" altLang="en-US" sz="2000" b="1">
                <a:solidFill>
                  <a:schemeClr val="accent2">
                    <a:lumMod val="50000"/>
                  </a:schemeClr>
                </a:solidFill>
                <a:latin typeface="楷体" panose="02010609060101010101" pitchFamily="49" charset="-122"/>
                <a:ea typeface="楷体" panose="02010609060101010101" pitchFamily="49" charset="-122"/>
              </a:rPr>
              <a:t>引入量词时针对怎样个体常量或变量符号可选择怎样的量词指示变量进行替换</a:t>
            </a:r>
          </a:p>
        </p:txBody>
      </p:sp>
      <p:sp>
        <p:nvSpPr>
          <p:cNvPr id="6" name="文本框 5">
            <a:extLst>
              <a:ext uri="{FF2B5EF4-FFF2-40B4-BE49-F238E27FC236}">
                <a16:creationId xmlns:a16="http://schemas.microsoft.com/office/drawing/2014/main" id="{7901B8BA-A84B-4DE7-B80D-FD56FF51EB08}"/>
              </a:ext>
            </a:extLst>
          </p:cNvPr>
          <p:cNvSpPr txBox="1"/>
          <p:nvPr/>
        </p:nvSpPr>
        <p:spPr>
          <a:xfrm>
            <a:off x="572323" y="5483062"/>
            <a:ext cx="9959723" cy="461665"/>
          </a:xfrm>
          <a:prstGeom prst="rect">
            <a:avLst/>
          </a:prstGeom>
          <a:solidFill>
            <a:schemeClr val="accent4">
              <a:lumMod val="20000"/>
              <a:lumOff val="80000"/>
            </a:schemeClr>
          </a:solidFill>
        </p:spPr>
        <p:txBody>
          <a:bodyPr wrap="square" rtlCol="0">
            <a:spAutoFit/>
          </a:bodyPr>
          <a:lstStyle/>
          <a:p>
            <a:r>
              <a:rPr lang="zh-CN" altLang="en-US" sz="2400" b="1">
                <a:solidFill>
                  <a:srgbClr val="C00000"/>
                </a:solidFill>
              </a:rPr>
              <a:t>消除的量词的辖域必须是整个公式，而引入的量词的辖域也包含整个公式</a:t>
            </a:r>
          </a:p>
        </p:txBody>
      </p:sp>
    </p:spTree>
    <p:extLst>
      <p:ext uri="{BB962C8B-B14F-4D97-AF65-F5344CB8AC3E}">
        <p14:creationId xmlns:p14="http://schemas.microsoft.com/office/powerpoint/2010/main" val="54248019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1775</TotalTime>
  <Words>5310</Words>
  <Application>Microsoft Office PowerPoint</Application>
  <PresentationFormat>宽屏</PresentationFormat>
  <Paragraphs>703</Paragraphs>
  <Slides>34</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34</vt:i4>
      </vt:variant>
    </vt:vector>
  </HeadingPairs>
  <TitlesOfParts>
    <vt:vector size="44" baseType="lpstr">
      <vt:lpstr>等线</vt:lpstr>
      <vt:lpstr>等线 Light</vt:lpstr>
      <vt:lpstr>仿宋</vt:lpstr>
      <vt:lpstr>黑体</vt:lpstr>
      <vt:lpstr>华文新魏</vt:lpstr>
      <vt:lpstr>楷体</vt:lpstr>
      <vt:lpstr>宋体</vt:lpstr>
      <vt:lpstr>Arial</vt:lpstr>
      <vt:lpstr>Cambria Math</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380514873@qq.com</cp:lastModifiedBy>
  <cp:revision>105</cp:revision>
  <dcterms:created xsi:type="dcterms:W3CDTF">2022-01-01T06:39:40Z</dcterms:created>
  <dcterms:modified xsi:type="dcterms:W3CDTF">2022-03-23T09:30:34Z</dcterms:modified>
</cp:coreProperties>
</file>